
<file path=[Content_Types].xml><?xml version="1.0" encoding="utf-8"?>
<Types xmlns="http://schemas.openxmlformats.org/package/2006/content-types">
  <Default Extension="png" ContentType="image/png"/>
  <Default Extension="xlsm" ContentType="application/vnd.ms-excel.sheet.macroEnabled.12"/>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109.jpg" ContentType="image/jpg"/>
  <Override PartName="/ppt/charts/chart4.xml" ContentType="application/vnd.openxmlformats-officedocument.drawingml.chart+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6"/>
  </p:notesMasterIdLst>
  <p:sldIdLst>
    <p:sldId id="256" r:id="rId2"/>
    <p:sldId id="341" r:id="rId3"/>
    <p:sldId id="258" r:id="rId4"/>
    <p:sldId id="259" r:id="rId5"/>
    <p:sldId id="299" r:id="rId6"/>
    <p:sldId id="273" r:id="rId7"/>
    <p:sldId id="293" r:id="rId8"/>
    <p:sldId id="290" r:id="rId9"/>
    <p:sldId id="308" r:id="rId10"/>
    <p:sldId id="325" r:id="rId11"/>
    <p:sldId id="332" r:id="rId12"/>
    <p:sldId id="285" r:id="rId13"/>
    <p:sldId id="291" r:id="rId14"/>
    <p:sldId id="303" r:id="rId15"/>
    <p:sldId id="319" r:id="rId16"/>
    <p:sldId id="320" r:id="rId17"/>
    <p:sldId id="321" r:id="rId18"/>
    <p:sldId id="322" r:id="rId19"/>
    <p:sldId id="304" r:id="rId20"/>
    <p:sldId id="317" r:id="rId21"/>
    <p:sldId id="330" r:id="rId22"/>
    <p:sldId id="260" r:id="rId23"/>
    <p:sldId id="306" r:id="rId24"/>
    <p:sldId id="324" r:id="rId25"/>
    <p:sldId id="307" r:id="rId26"/>
    <p:sldId id="302" r:id="rId27"/>
    <p:sldId id="300" r:id="rId28"/>
    <p:sldId id="295" r:id="rId29"/>
    <p:sldId id="292" r:id="rId30"/>
    <p:sldId id="301" r:id="rId31"/>
    <p:sldId id="312" r:id="rId32"/>
    <p:sldId id="313" r:id="rId33"/>
    <p:sldId id="305" r:id="rId34"/>
    <p:sldId id="326" r:id="rId35"/>
    <p:sldId id="327" r:id="rId36"/>
    <p:sldId id="310" r:id="rId37"/>
    <p:sldId id="282" r:id="rId38"/>
    <p:sldId id="283" r:id="rId39"/>
    <p:sldId id="263" r:id="rId40"/>
    <p:sldId id="294" r:id="rId41"/>
    <p:sldId id="274" r:id="rId42"/>
    <p:sldId id="318" r:id="rId43"/>
    <p:sldId id="340" r:id="rId44"/>
    <p:sldId id="316" r:id="rId45"/>
    <p:sldId id="331" r:id="rId46"/>
    <p:sldId id="297" r:id="rId47"/>
    <p:sldId id="278" r:id="rId48"/>
    <p:sldId id="275" r:id="rId49"/>
    <p:sldId id="276" r:id="rId50"/>
    <p:sldId id="277" r:id="rId51"/>
    <p:sldId id="279" r:id="rId52"/>
    <p:sldId id="336" r:id="rId53"/>
    <p:sldId id="280" r:id="rId54"/>
    <p:sldId id="323" r:id="rId55"/>
    <p:sldId id="333" r:id="rId56"/>
    <p:sldId id="281" r:id="rId57"/>
    <p:sldId id="289" r:id="rId58"/>
    <p:sldId id="311" r:id="rId59"/>
    <p:sldId id="262" r:id="rId60"/>
    <p:sldId id="287" r:id="rId61"/>
    <p:sldId id="286" r:id="rId62"/>
    <p:sldId id="309" r:id="rId63"/>
    <p:sldId id="329" r:id="rId64"/>
    <p:sldId id="288" r:id="rId65"/>
    <p:sldId id="296" r:id="rId66"/>
    <p:sldId id="334" r:id="rId67"/>
    <p:sldId id="315" r:id="rId68"/>
    <p:sldId id="328" r:id="rId69"/>
    <p:sldId id="337" r:id="rId70"/>
    <p:sldId id="339" r:id="rId71"/>
    <p:sldId id="261" r:id="rId72"/>
    <p:sldId id="284" r:id="rId73"/>
    <p:sldId id="298" r:id="rId74"/>
    <p:sldId id="314" r:id="rId75"/>
    <p:sldId id="342" r:id="rId76"/>
    <p:sldId id="338" r:id="rId77"/>
    <p:sldId id="376" r:id="rId78"/>
    <p:sldId id="377" r:id="rId79"/>
    <p:sldId id="378" r:id="rId80"/>
    <p:sldId id="379" r:id="rId81"/>
    <p:sldId id="380" r:id="rId82"/>
    <p:sldId id="381" r:id="rId83"/>
    <p:sldId id="382" r:id="rId84"/>
    <p:sldId id="383" r:id="rId85"/>
    <p:sldId id="384" r:id="rId86"/>
    <p:sldId id="385" r:id="rId87"/>
    <p:sldId id="386" r:id="rId88"/>
    <p:sldId id="387" r:id="rId89"/>
    <p:sldId id="388" r:id="rId90"/>
    <p:sldId id="389" r:id="rId91"/>
    <p:sldId id="390" r:id="rId92"/>
    <p:sldId id="375" r:id="rId93"/>
    <p:sldId id="366" r:id="rId94"/>
    <p:sldId id="372" r:id="rId95"/>
    <p:sldId id="368" r:id="rId96"/>
    <p:sldId id="367" r:id="rId97"/>
    <p:sldId id="369" r:id="rId98"/>
    <p:sldId id="371" r:id="rId99"/>
    <p:sldId id="370" r:id="rId100"/>
    <p:sldId id="357" r:id="rId101"/>
    <p:sldId id="374" r:id="rId102"/>
    <p:sldId id="373" r:id="rId103"/>
    <p:sldId id="354" r:id="rId104"/>
    <p:sldId id="355" r:id="rId105"/>
    <p:sldId id="356" r:id="rId106"/>
    <p:sldId id="353" r:id="rId107"/>
    <p:sldId id="343" r:id="rId108"/>
    <p:sldId id="344" r:id="rId109"/>
    <p:sldId id="345" r:id="rId110"/>
    <p:sldId id="347" r:id="rId111"/>
    <p:sldId id="349" r:id="rId112"/>
    <p:sldId id="350" r:id="rId113"/>
    <p:sldId id="351" r:id="rId114"/>
    <p:sldId id="352" r:id="rId115"/>
    <p:sldId id="362" r:id="rId116"/>
    <p:sldId id="363" r:id="rId117"/>
    <p:sldId id="364" r:id="rId118"/>
    <p:sldId id="365" r:id="rId119"/>
    <p:sldId id="358" r:id="rId120"/>
    <p:sldId id="359" r:id="rId121"/>
    <p:sldId id="361" r:id="rId122"/>
    <p:sldId id="360" r:id="rId123"/>
    <p:sldId id="397" r:id="rId124"/>
    <p:sldId id="399" r:id="rId125"/>
    <p:sldId id="400" r:id="rId126"/>
    <p:sldId id="401" r:id="rId127"/>
    <p:sldId id="402" r:id="rId128"/>
    <p:sldId id="403" r:id="rId129"/>
    <p:sldId id="391" r:id="rId130"/>
    <p:sldId id="392" r:id="rId131"/>
    <p:sldId id="393" r:id="rId132"/>
    <p:sldId id="394" r:id="rId133"/>
    <p:sldId id="398" r:id="rId134"/>
    <p:sldId id="395" r:id="rId13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9000"/>
    <a:srgbClr val="7030A0"/>
    <a:srgbClr val="C0504D"/>
    <a:srgbClr val="1267A7"/>
    <a:srgbClr val="4C0369"/>
    <a:srgbClr val="6C5200"/>
    <a:srgbClr val="2DAAE1"/>
    <a:srgbClr val="2FAC66"/>
    <a:srgbClr val="E94E1B"/>
    <a:srgbClr val="CBBB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33" autoAdjust="0"/>
    <p:restoredTop sz="96433" autoAdjust="0"/>
  </p:normalViewPr>
  <p:slideViewPr>
    <p:cSldViewPr snapToGrid="0">
      <p:cViewPr varScale="1">
        <p:scale>
          <a:sx n="113" d="100"/>
          <a:sy n="113" d="100"/>
        </p:scale>
        <p:origin x="83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meza\Desktop\Lizeth%20Meza\2017\Solicitudes\Planeamiento\Rendicion%20de%20cuenta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lmeza\Desktop\Lizeth%20Meza\2018\Solicitudes\Planeamiento\Actualizacion%20Rendicion%20de%20cuenta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meza\Desktop\Lizeth%20Meza\2018\Solicitudes\Planeamiento\Actualizacion%20Rendicion%20de%20cuenta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mininos\Downloads\7-controlinterno_autodiagnostico.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C:\Users\atencionciudadano\AppData\Local\Microsoft\Windows\INetCache\Content.Outlook\RRANC4BZ\12%20ABRIL.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tencionciudadano\AppData\Local\Microsoft\Windows\INetCache\Content.Outlook\RRANC4BZ\12%20ABRIL.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Arial Narrow" panose="020B0606020202030204" pitchFamily="34" charset="0"/>
                <a:ea typeface="+mn-ea"/>
                <a:cs typeface="+mn-cs"/>
              </a:defRPr>
            </a:pPr>
            <a:r>
              <a:rPr lang="es-CO" b="0"/>
              <a:t>Inversion Nacion Propios</a:t>
            </a:r>
          </a:p>
          <a:p>
            <a:pPr>
              <a:defRPr/>
            </a:pPr>
            <a:r>
              <a:rPr lang="es-CO" b="0"/>
              <a:t>(Cifras en Billones de pesos)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Arial Narrow" panose="020B0606020202030204" pitchFamily="34" charset="0"/>
              <a:ea typeface="+mn-ea"/>
              <a:cs typeface="+mn-cs"/>
            </a:defRPr>
          </a:pPr>
          <a:endParaRPr lang="es-CO"/>
        </a:p>
      </c:txPr>
    </c:title>
    <c:autoTitleDeleted val="0"/>
    <c:plotArea>
      <c:layout>
        <c:manualLayout>
          <c:layoutTarget val="inner"/>
          <c:xMode val="edge"/>
          <c:yMode val="edge"/>
          <c:x val="7.1741922561746566E-2"/>
          <c:y val="0.1786021505376344"/>
          <c:w val="0.90282087553046331"/>
          <c:h val="0.73824993649987303"/>
        </c:manualLayout>
      </c:layout>
      <c:lineChart>
        <c:grouping val="standard"/>
        <c:varyColors val="0"/>
        <c:ser>
          <c:idx val="1"/>
          <c:order val="0"/>
          <c:tx>
            <c:strRef>
              <c:f>Resumen!$M$4</c:f>
              <c:strCache>
                <c:ptCount val="1"/>
                <c:pt idx="0">
                  <c:v>Asignaciones Presupuestales </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dLbls>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Narrow" panose="020B0606020202030204" pitchFamily="34" charset="0"/>
                    <a:ea typeface="+mn-ea"/>
                    <a:cs typeface="+mn-cs"/>
                  </a:defRPr>
                </a:pPr>
                <a:endParaRPr lang="es-CO"/>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Resumen!$F$10:$F$13</c:f>
              <c:numCache>
                <c:formatCode>General</c:formatCode>
                <c:ptCount val="4"/>
                <c:pt idx="0">
                  <c:v>2015</c:v>
                </c:pt>
                <c:pt idx="1">
                  <c:v>2016</c:v>
                </c:pt>
                <c:pt idx="2">
                  <c:v>2017</c:v>
                </c:pt>
                <c:pt idx="3">
                  <c:v>2018</c:v>
                </c:pt>
              </c:numCache>
            </c:numRef>
          </c:cat>
          <c:val>
            <c:numRef>
              <c:f>Resumen!$M$10:$M$13</c:f>
              <c:numCache>
                <c:formatCode>_(* #,##0.00_);_(* \(#,##0.00\);_(* "-"??_);_(@_)</c:formatCode>
                <c:ptCount val="4"/>
                <c:pt idx="0">
                  <c:v>3.625</c:v>
                </c:pt>
                <c:pt idx="1">
                  <c:v>2.379</c:v>
                </c:pt>
                <c:pt idx="2" formatCode="0.00">
                  <c:v>3</c:v>
                </c:pt>
                <c:pt idx="3" formatCode="0.00">
                  <c:v>2.15</c:v>
                </c:pt>
              </c:numCache>
            </c:numRef>
          </c:val>
          <c:smooth val="0"/>
          <c:extLst xmlns:c16r2="http://schemas.microsoft.com/office/drawing/2015/06/chart">
            <c:ext xmlns:c16="http://schemas.microsoft.com/office/drawing/2014/chart" uri="{C3380CC4-5D6E-409C-BE32-E72D297353CC}">
              <c16:uniqueId val="{00000000-D46E-40B8-9B7C-CA68F6693CA8}"/>
            </c:ext>
          </c:extLst>
        </c:ser>
        <c:dLbls>
          <c:dLblPos val="t"/>
          <c:showLegendKey val="0"/>
          <c:showVal val="1"/>
          <c:showCatName val="0"/>
          <c:showSerName val="0"/>
          <c:showPercent val="0"/>
          <c:showBubbleSize val="0"/>
        </c:dLbl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marker val="1"/>
        <c:smooth val="0"/>
        <c:axId val="-1333611024"/>
        <c:axId val="-1333621904"/>
      </c:lineChart>
      <c:catAx>
        <c:axId val="-13336110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Narrow" panose="020B0606020202030204" pitchFamily="34" charset="0"/>
                <a:ea typeface="+mn-ea"/>
                <a:cs typeface="+mn-cs"/>
              </a:defRPr>
            </a:pPr>
            <a:endParaRPr lang="es-CO"/>
          </a:p>
        </c:txPr>
        <c:crossAx val="-1333621904"/>
        <c:crosses val="autoZero"/>
        <c:auto val="1"/>
        <c:lblAlgn val="ctr"/>
        <c:lblOffset val="100"/>
        <c:noMultiLvlLbl val="0"/>
      </c:catAx>
      <c:valAx>
        <c:axId val="-1333621904"/>
        <c:scaling>
          <c:orientation val="minMax"/>
        </c:scaling>
        <c:delete val="0"/>
        <c:axPos val="l"/>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Narrow" panose="020B0606020202030204" pitchFamily="34" charset="0"/>
                <a:ea typeface="+mn-ea"/>
                <a:cs typeface="+mn-cs"/>
              </a:defRPr>
            </a:pPr>
            <a:endParaRPr lang="es-CO"/>
          </a:p>
        </c:txPr>
        <c:crossAx val="-133361102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Narrow" panose="020B0606020202030204" pitchFamily="34" charset="0"/>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6138308798356734E-2"/>
          <c:y val="5.7735024562738491E-2"/>
          <c:w val="0.87777473467990419"/>
          <c:h val="0.80584665913185549"/>
        </c:manualLayout>
      </c:layout>
      <c:bar3DChart>
        <c:barDir val="col"/>
        <c:grouping val="clustered"/>
        <c:varyColors val="0"/>
        <c:ser>
          <c:idx val="0"/>
          <c:order val="0"/>
          <c:spPr>
            <a:solidFill>
              <a:schemeClr val="accent1"/>
            </a:solidFill>
            <a:ln>
              <a:noFill/>
            </a:ln>
            <a:effectLst/>
            <a:sp3d/>
          </c:spPr>
          <c:invertIfNegative val="0"/>
          <c:dPt>
            <c:idx val="1"/>
            <c:invertIfNegative val="0"/>
            <c:bubble3D val="0"/>
            <c:extLst xmlns:c16r2="http://schemas.microsoft.com/office/drawing/2015/06/chart">
              <c:ext xmlns:c16="http://schemas.microsoft.com/office/drawing/2014/chart" uri="{C3380CC4-5D6E-409C-BE32-E72D297353CC}">
                <c16:uniqueId val="{00000000-3710-4A95-9D79-ACB372B1C0A9}"/>
              </c:ext>
            </c:extLst>
          </c:dPt>
          <c:dPt>
            <c:idx val="2"/>
            <c:invertIfNegative val="0"/>
            <c:bubble3D val="0"/>
            <c:extLst xmlns:c16r2="http://schemas.microsoft.com/office/drawing/2015/06/chart">
              <c:ext xmlns:c16="http://schemas.microsoft.com/office/drawing/2014/chart" uri="{C3380CC4-5D6E-409C-BE32-E72D297353CC}">
                <c16:uniqueId val="{00000001-3710-4A95-9D79-ACB372B1C0A9}"/>
              </c:ext>
            </c:extLst>
          </c:dPt>
          <c:dPt>
            <c:idx val="3"/>
            <c:invertIfNegative val="0"/>
            <c:bubble3D val="0"/>
            <c:extLst xmlns:c16r2="http://schemas.microsoft.com/office/drawing/2015/06/chart">
              <c:ext xmlns:c16="http://schemas.microsoft.com/office/drawing/2014/chart" uri="{C3380CC4-5D6E-409C-BE32-E72D297353CC}">
                <c16:uniqueId val="{00000002-3710-4A95-9D79-ACB372B1C0A9}"/>
              </c:ext>
            </c:extLst>
          </c:dPt>
          <c:dPt>
            <c:idx val="4"/>
            <c:invertIfNegative val="0"/>
            <c:bubble3D val="0"/>
            <c:extLst xmlns:c16r2="http://schemas.microsoft.com/office/drawing/2015/06/chart">
              <c:ext xmlns:c16="http://schemas.microsoft.com/office/drawing/2014/chart" uri="{C3380CC4-5D6E-409C-BE32-E72D297353CC}">
                <c16:uniqueId val="{00000003-3710-4A95-9D79-ACB372B1C0A9}"/>
              </c:ext>
            </c:extLst>
          </c:dPt>
          <c:cat>
            <c:strRef>
              <c:f>Resumen!$P$5:$P$10</c:f>
              <c:strCache>
                <c:ptCount val="6"/>
                <c:pt idx="0">
                  <c:v>APROPIACION ACTUAL</c:v>
                </c:pt>
                <c:pt idx="1">
                  <c:v>CDP</c:v>
                </c:pt>
                <c:pt idx="2">
                  <c:v>COMPROMISO</c:v>
                </c:pt>
                <c:pt idx="3">
                  <c:v>OBLIGACION</c:v>
                </c:pt>
                <c:pt idx="4">
                  <c:v>PAGOS</c:v>
                </c:pt>
                <c:pt idx="5">
                  <c:v>APROPIACION DISPONIBLE</c:v>
                </c:pt>
              </c:strCache>
            </c:strRef>
          </c:cat>
          <c:val>
            <c:numRef>
              <c:f>Resumen!$R$5:$R$10</c:f>
              <c:numCache>
                <c:formatCode>_(* #,##0_);_(* \(#,##0\);_(* "-"_);_(@_)</c:formatCode>
                <c:ptCount val="6"/>
                <c:pt idx="0">
                  <c:v>195054.36710599999</c:v>
                </c:pt>
                <c:pt idx="1">
                  <c:v>187896.08364878997</c:v>
                </c:pt>
                <c:pt idx="2">
                  <c:v>186000.08364878997</c:v>
                </c:pt>
                <c:pt idx="3">
                  <c:v>185279.33524160998</c:v>
                </c:pt>
                <c:pt idx="4">
                  <c:v>182752.47222134002</c:v>
                </c:pt>
                <c:pt idx="5">
                  <c:v>7158.2834572100001</c:v>
                </c:pt>
              </c:numCache>
            </c:numRef>
          </c:val>
          <c:extLst xmlns:c16r2="http://schemas.microsoft.com/office/drawing/2015/06/chart">
            <c:ext xmlns:c16="http://schemas.microsoft.com/office/drawing/2014/chart" uri="{C3380CC4-5D6E-409C-BE32-E72D297353CC}">
              <c16:uniqueId val="{00000004-3710-4A95-9D79-ACB372B1C0A9}"/>
            </c:ext>
          </c:extLst>
        </c:ser>
        <c:dLbls>
          <c:showLegendKey val="0"/>
          <c:showVal val="0"/>
          <c:showCatName val="0"/>
          <c:showSerName val="0"/>
          <c:showPercent val="0"/>
          <c:showBubbleSize val="0"/>
        </c:dLbls>
        <c:gapWidth val="150"/>
        <c:shape val="box"/>
        <c:axId val="-1333610480"/>
        <c:axId val="-1333617008"/>
        <c:axId val="0"/>
      </c:bar3DChart>
      <c:catAx>
        <c:axId val="-133361048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solidFill>
                <a:latin typeface="Arial Narrow" panose="020B0606020202030204" pitchFamily="34" charset="0"/>
                <a:ea typeface="+mn-ea"/>
                <a:cs typeface="+mn-cs"/>
              </a:defRPr>
            </a:pPr>
            <a:endParaRPr lang="es-CO"/>
          </a:p>
        </c:txPr>
        <c:crossAx val="-1333617008"/>
        <c:crosses val="autoZero"/>
        <c:auto val="1"/>
        <c:lblAlgn val="ctr"/>
        <c:lblOffset val="100"/>
        <c:noMultiLvlLbl val="0"/>
      </c:catAx>
      <c:valAx>
        <c:axId val="-133361700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solidFill>
                <a:latin typeface="Arial Narrow" panose="020B0606020202030204" pitchFamily="34" charset="0"/>
                <a:ea typeface="+mn-ea"/>
                <a:cs typeface="+mn-cs"/>
              </a:defRPr>
            </a:pPr>
            <a:endParaRPr lang="es-CO"/>
          </a:p>
        </c:txPr>
        <c:crossAx val="-1333610480"/>
        <c:crosses val="autoZero"/>
        <c:crossBetween val="between"/>
      </c:valAx>
      <c:spPr>
        <a:noFill/>
        <a:ln>
          <a:noFill/>
        </a:ln>
        <a:effectLst/>
      </c:spPr>
    </c:plotArea>
    <c:plotVisOnly val="1"/>
    <c:dispBlanksAs val="gap"/>
    <c:showDLblsOverMax val="0"/>
  </c:chart>
  <c:spPr>
    <a:solidFill>
      <a:schemeClr val="lt1"/>
    </a:solidFill>
    <a:ln w="12700" cap="flat" cmpd="sng" algn="ctr">
      <a:noFill/>
      <a:prstDash val="solid"/>
      <a:miter lim="800000"/>
    </a:ln>
    <a:effectLst/>
  </c:spPr>
  <c:txPr>
    <a:bodyPr/>
    <a:lstStyle/>
    <a:p>
      <a:pPr>
        <a:defRPr>
          <a:solidFill>
            <a:schemeClr val="dk1"/>
          </a:solidFill>
          <a:latin typeface="+mn-lt"/>
          <a:ea typeface="+mn-ea"/>
          <a:cs typeface="+mn-cs"/>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cat>
            <c:strRef>
              <c:f>Resumen!$P$5:$P$10</c:f>
              <c:strCache>
                <c:ptCount val="6"/>
                <c:pt idx="0">
                  <c:v>APROPIACION ACTUAL</c:v>
                </c:pt>
                <c:pt idx="1">
                  <c:v>CDP</c:v>
                </c:pt>
                <c:pt idx="2">
                  <c:v>COMPROMISO</c:v>
                </c:pt>
                <c:pt idx="3">
                  <c:v>OBLIGACION</c:v>
                </c:pt>
                <c:pt idx="4">
                  <c:v>PAGOS</c:v>
                </c:pt>
                <c:pt idx="5">
                  <c:v>APROPIACION DISPONIBLE</c:v>
                </c:pt>
              </c:strCache>
            </c:strRef>
          </c:cat>
          <c:val>
            <c:numRef>
              <c:f>Resumen!$U$5:$U$10</c:f>
              <c:numCache>
                <c:formatCode>_(* #,##0_);_(* \(#,##0\);_(* "-"_);_(@_)</c:formatCode>
                <c:ptCount val="6"/>
                <c:pt idx="0">
                  <c:v>192813.90657200001</c:v>
                </c:pt>
                <c:pt idx="1">
                  <c:v>177295.54943603004</c:v>
                </c:pt>
                <c:pt idx="2">
                  <c:v>49272.140944410006</c:v>
                </c:pt>
                <c:pt idx="3">
                  <c:v>41942.130443869995</c:v>
                </c:pt>
                <c:pt idx="4">
                  <c:v>41452.266595889996</c:v>
                </c:pt>
                <c:pt idx="5">
                  <c:v>15518.35713597</c:v>
                </c:pt>
              </c:numCache>
            </c:numRef>
          </c:val>
          <c:extLst xmlns:c16r2="http://schemas.microsoft.com/office/drawing/2015/06/chart">
            <c:ext xmlns:c16="http://schemas.microsoft.com/office/drawing/2014/chart" uri="{C3380CC4-5D6E-409C-BE32-E72D297353CC}">
              <c16:uniqueId val="{00000000-35C5-438E-886C-19B0A211586B}"/>
            </c:ext>
          </c:extLst>
        </c:ser>
        <c:dLbls>
          <c:showLegendKey val="0"/>
          <c:showVal val="0"/>
          <c:showCatName val="0"/>
          <c:showSerName val="0"/>
          <c:showPercent val="0"/>
          <c:showBubbleSize val="0"/>
        </c:dLbls>
        <c:gapWidth val="150"/>
        <c:shape val="box"/>
        <c:axId val="-1333613744"/>
        <c:axId val="-1333619184"/>
        <c:axId val="0"/>
      </c:bar3DChart>
      <c:catAx>
        <c:axId val="-133361374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s-CO"/>
          </a:p>
        </c:txPr>
        <c:crossAx val="-1333619184"/>
        <c:crosses val="autoZero"/>
        <c:auto val="1"/>
        <c:lblAlgn val="ctr"/>
        <c:lblOffset val="100"/>
        <c:noMultiLvlLbl val="0"/>
      </c:catAx>
      <c:valAx>
        <c:axId val="-1333619184"/>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s-CO"/>
          </a:p>
        </c:txPr>
        <c:crossAx val="-1333613744"/>
        <c:crosses val="autoZero"/>
        <c:crossBetween val="between"/>
      </c:valAx>
      <c:spPr>
        <a:noFill/>
        <a:ln>
          <a:noFill/>
        </a:ln>
        <a:effectLst/>
      </c:spPr>
    </c:plotArea>
    <c:plotVisOnly val="1"/>
    <c:dispBlanksAs val="gap"/>
    <c:showDLblsOverMax val="0"/>
  </c:chart>
  <c:spPr>
    <a:solidFill>
      <a:schemeClr val="lt1"/>
    </a:solidFill>
    <a:ln w="12700" cap="flat" cmpd="sng" algn="ctr">
      <a:noFill/>
      <a:prstDash val="solid"/>
      <a:miter lim="800000"/>
    </a:ln>
    <a:effectLst/>
  </c:spPr>
  <c:txPr>
    <a:bodyPr/>
    <a:lstStyle/>
    <a:p>
      <a:pPr>
        <a:defRPr>
          <a:solidFill>
            <a:schemeClr val="dk1"/>
          </a:solidFill>
          <a:latin typeface="+mn-lt"/>
          <a:ea typeface="+mn-ea"/>
          <a:cs typeface="+mn-cs"/>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040488063963469E-2"/>
          <c:y val="3.6529666037268628E-2"/>
          <c:w val="0.91918152892341343"/>
          <c:h val="0.80193651682704947"/>
        </c:manualLayout>
      </c:layout>
      <c:barChart>
        <c:barDir val="col"/>
        <c:grouping val="clustered"/>
        <c:varyColors val="0"/>
        <c:ser>
          <c:idx val="0"/>
          <c:order val="0"/>
          <c:tx>
            <c:strRef>
              <c:f>Gráficas!$K$33</c:f>
              <c:strCache>
                <c:ptCount val="1"/>
                <c:pt idx="0">
                  <c:v>Rangos</c:v>
                </c:pt>
              </c:strCache>
            </c:strRef>
          </c:tx>
          <c:spPr>
            <a:gradFill>
              <a:gsLst>
                <a:gs pos="0">
                  <a:srgbClr val="009900"/>
                </a:gs>
                <a:gs pos="78000">
                  <a:srgbClr val="FF0000"/>
                </a:gs>
                <a:gs pos="23000">
                  <a:srgbClr val="FFFF00"/>
                </a:gs>
                <a:gs pos="34000">
                  <a:srgbClr val="FFFF00"/>
                </a:gs>
                <a:gs pos="58000">
                  <a:srgbClr val="FF6600"/>
                </a:gs>
                <a:gs pos="100000">
                  <a:srgbClr val="C00000"/>
                </a:gs>
              </a:gsLst>
              <a:lin ang="5400000" scaled="0"/>
            </a:gradFill>
            <a:ln>
              <a:noFill/>
            </a:ln>
            <a:effectLst/>
          </c:spPr>
          <c:invertIfNegative val="0"/>
          <c:cat>
            <c:strRef>
              <c:f>Gráficas!$J$34:$J$38</c:f>
              <c:strCache>
                <c:ptCount val="5"/>
                <c:pt idx="0">
                  <c:v>Ambiente de Control</c:v>
                </c:pt>
                <c:pt idx="1">
                  <c:v>Gestión de los riesgos institucionales</c:v>
                </c:pt>
                <c:pt idx="2">
                  <c:v>Actividades de Control </c:v>
                </c:pt>
                <c:pt idx="3">
                  <c:v>Información y Comunicación</c:v>
                </c:pt>
                <c:pt idx="4">
                  <c:v>Monitoreo o supervisión continua </c:v>
                </c:pt>
              </c:strCache>
            </c:strRef>
          </c:cat>
          <c:val>
            <c:numRef>
              <c:f>Gráficas!$K$34:$K$38</c:f>
              <c:numCache>
                <c:formatCode>General</c:formatCode>
                <c:ptCount val="5"/>
                <c:pt idx="0">
                  <c:v>100</c:v>
                </c:pt>
                <c:pt idx="1">
                  <c:v>100</c:v>
                </c:pt>
                <c:pt idx="2">
                  <c:v>100</c:v>
                </c:pt>
                <c:pt idx="3">
                  <c:v>100</c:v>
                </c:pt>
                <c:pt idx="4">
                  <c:v>100</c:v>
                </c:pt>
              </c:numCache>
            </c:numRef>
          </c:val>
          <c:extLst xmlns:c16r2="http://schemas.microsoft.com/office/drawing/2015/06/chart">
            <c:ext xmlns:c16="http://schemas.microsoft.com/office/drawing/2014/chart" uri="{C3380CC4-5D6E-409C-BE32-E72D297353CC}">
              <c16:uniqueId val="{00000000-D897-4FE7-BBA4-79983601DEBE}"/>
            </c:ext>
          </c:extLst>
        </c:ser>
        <c:dLbls>
          <c:showLegendKey val="0"/>
          <c:showVal val="0"/>
          <c:showCatName val="0"/>
          <c:showSerName val="0"/>
          <c:showPercent val="0"/>
          <c:showBubbleSize val="0"/>
        </c:dLbls>
        <c:gapWidth val="150"/>
        <c:axId val="-1333618640"/>
        <c:axId val="-1350344784"/>
      </c:barChart>
      <c:scatterChart>
        <c:scatterStyle val="lineMarker"/>
        <c:varyColors val="0"/>
        <c:ser>
          <c:idx val="1"/>
          <c:order val="1"/>
          <c:tx>
            <c:strRef>
              <c:f>Gráficas!$L$33</c:f>
              <c:strCache>
                <c:ptCount val="1"/>
                <c:pt idx="0">
                  <c:v>Puntaje actual</c:v>
                </c:pt>
              </c:strCache>
            </c:strRef>
          </c:tx>
          <c:spPr>
            <a:ln w="25400" cap="rnd">
              <a:noFill/>
              <a:round/>
            </a:ln>
            <a:effectLst/>
          </c:spPr>
          <c:marker>
            <c:symbol val="circle"/>
            <c:size val="5"/>
            <c:spPr>
              <a:solidFill>
                <a:schemeClr val="accent2"/>
              </a:solidFill>
              <a:ln w="9525">
                <a:solidFill>
                  <a:schemeClr val="accent2"/>
                </a:solidFill>
              </a:ln>
              <a:effectLst/>
            </c:spPr>
          </c:marker>
          <c:dPt>
            <c:idx val="0"/>
            <c:marker>
              <c:symbol val="dash"/>
              <c:size val="13"/>
              <c:spPr>
                <a:solidFill>
                  <a:schemeClr val="tx1"/>
                </a:solidFill>
                <a:ln w="25400">
                  <a:solidFill>
                    <a:schemeClr val="tx1"/>
                  </a:solidFill>
                  <a:prstDash val="solid"/>
                  <a:headEnd type="triangle"/>
                </a:ln>
                <a:effectLst/>
              </c:spPr>
            </c:marker>
            <c:bubble3D val="0"/>
            <c:spPr>
              <a:ln w="38100" cap="rnd">
                <a:solidFill>
                  <a:schemeClr val="tx1"/>
                </a:solidFill>
                <a:prstDash val="dash"/>
                <a:round/>
                <a:headEnd type="triangle"/>
              </a:ln>
              <a:effectLst/>
            </c:spPr>
            <c:extLst xmlns:c16r2="http://schemas.microsoft.com/office/drawing/2015/06/chart">
              <c:ext xmlns:c16="http://schemas.microsoft.com/office/drawing/2014/chart" uri="{C3380CC4-5D6E-409C-BE32-E72D297353CC}">
                <c16:uniqueId val="{00000002-D897-4FE7-BBA4-79983601DEBE}"/>
              </c:ext>
            </c:extLst>
          </c:dPt>
          <c:dPt>
            <c:idx val="1"/>
            <c:marker>
              <c:symbol val="dash"/>
              <c:size val="13"/>
              <c:spPr>
                <a:solidFill>
                  <a:schemeClr val="tx1"/>
                </a:solidFill>
                <a:ln w="25400">
                  <a:solidFill>
                    <a:schemeClr val="tx1"/>
                  </a:solidFill>
                  <a:headEnd type="triangle"/>
                </a:ln>
                <a:effectLst/>
              </c:spPr>
            </c:marker>
            <c:bubble3D val="0"/>
            <c:extLst xmlns:c16r2="http://schemas.microsoft.com/office/drawing/2015/06/chart">
              <c:ext xmlns:c16="http://schemas.microsoft.com/office/drawing/2014/chart" uri="{C3380CC4-5D6E-409C-BE32-E72D297353CC}">
                <c16:uniqueId val="{00000004-D897-4FE7-BBA4-79983601DEBE}"/>
              </c:ext>
            </c:extLst>
          </c:dPt>
          <c:dPt>
            <c:idx val="2"/>
            <c:marker>
              <c:symbol val="dash"/>
              <c:size val="13"/>
              <c:spPr>
                <a:solidFill>
                  <a:schemeClr val="tx1"/>
                </a:solidFill>
                <a:ln w="25400">
                  <a:solidFill>
                    <a:schemeClr val="tx1"/>
                  </a:solidFill>
                  <a:headEnd type="triangle"/>
                </a:ln>
                <a:effectLst/>
              </c:spPr>
            </c:marker>
            <c:bubble3D val="0"/>
            <c:extLst xmlns:c16r2="http://schemas.microsoft.com/office/drawing/2015/06/chart">
              <c:ext xmlns:c16="http://schemas.microsoft.com/office/drawing/2014/chart" uri="{C3380CC4-5D6E-409C-BE32-E72D297353CC}">
                <c16:uniqueId val="{00000005-D897-4FE7-BBA4-79983601DEBE}"/>
              </c:ext>
            </c:extLst>
          </c:dPt>
          <c:dPt>
            <c:idx val="3"/>
            <c:marker>
              <c:symbol val="dash"/>
              <c:size val="13"/>
              <c:spPr>
                <a:solidFill>
                  <a:schemeClr val="tx1"/>
                </a:solidFill>
                <a:ln w="25400">
                  <a:solidFill>
                    <a:schemeClr val="tx1"/>
                  </a:solidFill>
                  <a:headEnd type="triangle"/>
                </a:ln>
                <a:effectLst/>
              </c:spPr>
            </c:marker>
            <c:bubble3D val="0"/>
            <c:extLst xmlns:c16r2="http://schemas.microsoft.com/office/drawing/2015/06/chart">
              <c:ext xmlns:c16="http://schemas.microsoft.com/office/drawing/2014/chart" uri="{C3380CC4-5D6E-409C-BE32-E72D297353CC}">
                <c16:uniqueId val="{00000006-D897-4FE7-BBA4-79983601DEBE}"/>
              </c:ext>
            </c:extLst>
          </c:dPt>
          <c:dPt>
            <c:idx val="4"/>
            <c:marker>
              <c:symbol val="dash"/>
              <c:size val="12"/>
              <c:spPr>
                <a:solidFill>
                  <a:schemeClr val="tx1"/>
                </a:solidFill>
                <a:ln w="22225">
                  <a:solidFill>
                    <a:schemeClr val="tx1"/>
                  </a:solidFill>
                </a:ln>
                <a:effectLst/>
              </c:spPr>
            </c:marker>
            <c:bubble3D val="0"/>
            <c:extLst xmlns:c16r2="http://schemas.microsoft.com/office/drawing/2015/06/chart">
              <c:ext xmlns:c16="http://schemas.microsoft.com/office/drawing/2014/chart" uri="{C3380CC4-5D6E-409C-BE32-E72D297353CC}">
                <c16:uniqueId val="{00000005-5721-4910-B59E-7C9004596392}"/>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strRef>
              <c:f>Gráficas!$J$34:$J$38</c:f>
              <c:strCache>
                <c:ptCount val="5"/>
                <c:pt idx="0">
                  <c:v>Ambiente de Control</c:v>
                </c:pt>
                <c:pt idx="1">
                  <c:v>Gestión de los riesgos institucionales</c:v>
                </c:pt>
                <c:pt idx="2">
                  <c:v>Actividades de Control </c:v>
                </c:pt>
                <c:pt idx="3">
                  <c:v>Información y Comunicación</c:v>
                </c:pt>
                <c:pt idx="4">
                  <c:v>Monitoreo o supervisión continua </c:v>
                </c:pt>
              </c:strCache>
            </c:strRef>
          </c:xVal>
          <c:yVal>
            <c:numRef>
              <c:f>Gráficas!$L$34:$L$38</c:f>
              <c:numCache>
                <c:formatCode>0.0</c:formatCode>
                <c:ptCount val="5"/>
                <c:pt idx="0">
                  <c:v>66.599999999999994</c:v>
                </c:pt>
                <c:pt idx="1">
                  <c:v>68.75</c:v>
                </c:pt>
                <c:pt idx="2">
                  <c:v>66.086956521739125</c:v>
                </c:pt>
                <c:pt idx="3">
                  <c:v>59.75</c:v>
                </c:pt>
                <c:pt idx="4">
                  <c:v>70.869565217391298</c:v>
                </c:pt>
              </c:numCache>
            </c:numRef>
          </c:yVal>
          <c:smooth val="0"/>
          <c:extLst xmlns:c16r2="http://schemas.microsoft.com/office/drawing/2015/06/chart">
            <c:ext xmlns:c16="http://schemas.microsoft.com/office/drawing/2014/chart" uri="{C3380CC4-5D6E-409C-BE32-E72D297353CC}">
              <c16:uniqueId val="{00000007-D897-4FE7-BBA4-79983601DEBE}"/>
            </c:ext>
          </c:extLst>
        </c:ser>
        <c:dLbls>
          <c:showLegendKey val="0"/>
          <c:showVal val="0"/>
          <c:showCatName val="0"/>
          <c:showSerName val="0"/>
          <c:showPercent val="0"/>
          <c:showBubbleSize val="0"/>
        </c:dLbls>
        <c:axId val="-1333618640"/>
        <c:axId val="-1350344784"/>
      </c:scatterChart>
      <c:catAx>
        <c:axId val="-1333618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w Cen MT" panose="020B0602020104020603" pitchFamily="34" charset="0"/>
                <a:ea typeface="+mn-ea"/>
                <a:cs typeface="Arial" panose="020B0604020202020204" pitchFamily="34" charset="0"/>
              </a:defRPr>
            </a:pPr>
            <a:endParaRPr lang="es-CO"/>
          </a:p>
        </c:txPr>
        <c:crossAx val="-1350344784"/>
        <c:crosses val="autoZero"/>
        <c:auto val="1"/>
        <c:lblAlgn val="ctr"/>
        <c:lblOffset val="100"/>
        <c:noMultiLvlLbl val="0"/>
      </c:catAx>
      <c:valAx>
        <c:axId val="-1350344784"/>
        <c:scaling>
          <c:orientation val="minMax"/>
          <c:max val="100"/>
        </c:scaling>
        <c:delete val="0"/>
        <c:axPos val="l"/>
        <c:majorGridlines>
          <c:spPr>
            <a:ln w="6350" cap="flat" cmpd="sng" algn="ctr">
              <a:solidFill>
                <a:schemeClr val="bg1">
                  <a:lumMod val="95000"/>
                </a:schemeClr>
              </a:solidFill>
              <a:prstDash val="sysDash"/>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CO"/>
          </a:p>
        </c:txPr>
        <c:crossAx val="-1333618640"/>
        <c:crosses val="autoZero"/>
        <c:crossBetween val="between"/>
        <c:majorUnit val="20"/>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CO"/>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solidFill>
                <a:latin typeface="Tw Cen MT" panose="020B0602020104020603" pitchFamily="34" charset="0"/>
                <a:ea typeface="+mn-ea"/>
                <a:cs typeface="+mn-cs"/>
              </a:defRPr>
            </a:pPr>
            <a:r>
              <a:rPr lang="es-CO"/>
              <a:t>PQRD POR TIPO</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Tw Cen MT" panose="020B0602020104020603" pitchFamily="34" charset="0"/>
              <a:ea typeface="+mn-ea"/>
              <a:cs typeface="+mn-cs"/>
            </a:defRPr>
          </a:pPr>
          <a:endParaRPr lang="es-CO"/>
        </a:p>
      </c:txPr>
    </c:title>
    <c:autoTitleDeleted val="0"/>
    <c:plotArea>
      <c:layout/>
      <c:barChart>
        <c:barDir val="col"/>
        <c:grouping val="clustered"/>
        <c:varyColors val="0"/>
        <c:ser>
          <c:idx val="0"/>
          <c:order val="0"/>
          <c:spPr>
            <a:solidFill>
              <a:srgbClr val="BF9000"/>
            </a:solidFill>
            <a:ln>
              <a:noFill/>
            </a:ln>
            <a:effectLst/>
          </c:spPr>
          <c:invertIfNegative val="0"/>
          <c:cat>
            <c:strRef>
              <c:f>Hoja1!$K$5:$K$11</c:f>
              <c:strCache>
                <c:ptCount val="7"/>
                <c:pt idx="0">
                  <c:v>INTERES  PARTICULAR</c:v>
                </c:pt>
                <c:pt idx="1">
                  <c:v>INTERES GENERAL</c:v>
                </c:pt>
                <c:pt idx="2">
                  <c:v>QUEJAS </c:v>
                </c:pt>
                <c:pt idx="3">
                  <c:v>RECLAMOS </c:v>
                </c:pt>
                <c:pt idx="4">
                  <c:v>DENUCIAS </c:v>
                </c:pt>
                <c:pt idx="5">
                  <c:v>CONSULTAS </c:v>
                </c:pt>
                <c:pt idx="6">
                  <c:v>PETICION DE INFORMACION </c:v>
                </c:pt>
              </c:strCache>
            </c:strRef>
          </c:cat>
          <c:val>
            <c:numRef>
              <c:f>Hoja1!$L$5:$L$11</c:f>
              <c:numCache>
                <c:formatCode>General</c:formatCode>
                <c:ptCount val="7"/>
                <c:pt idx="0">
                  <c:v>1735</c:v>
                </c:pt>
                <c:pt idx="1">
                  <c:v>1065</c:v>
                </c:pt>
                <c:pt idx="2">
                  <c:v>25</c:v>
                </c:pt>
                <c:pt idx="3">
                  <c:v>233</c:v>
                </c:pt>
                <c:pt idx="4">
                  <c:v>15</c:v>
                </c:pt>
                <c:pt idx="5">
                  <c:v>37</c:v>
                </c:pt>
                <c:pt idx="6">
                  <c:v>2079</c:v>
                </c:pt>
              </c:numCache>
            </c:numRef>
          </c:val>
          <c:extLst xmlns:c16r2="http://schemas.microsoft.com/office/drawing/2015/06/chart">
            <c:ext xmlns:c16="http://schemas.microsoft.com/office/drawing/2014/chart" uri="{C3380CC4-5D6E-409C-BE32-E72D297353CC}">
              <c16:uniqueId val="{00000000-1DD9-4581-807C-B8E9F7204B82}"/>
            </c:ext>
          </c:extLst>
        </c:ser>
        <c:dLbls>
          <c:showLegendKey val="0"/>
          <c:showVal val="0"/>
          <c:showCatName val="0"/>
          <c:showSerName val="0"/>
          <c:showPercent val="0"/>
          <c:showBubbleSize val="0"/>
        </c:dLbls>
        <c:gapWidth val="100"/>
        <c:overlap val="-24"/>
        <c:axId val="-998800528"/>
        <c:axId val="-998811408"/>
      </c:barChart>
      <c:catAx>
        <c:axId val="-99880052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Tw Cen MT" panose="020B0602020104020603" pitchFamily="34" charset="0"/>
                <a:ea typeface="+mn-ea"/>
                <a:cs typeface="+mn-cs"/>
              </a:defRPr>
            </a:pPr>
            <a:endParaRPr lang="es-CO"/>
          </a:p>
        </c:txPr>
        <c:crossAx val="-998811408"/>
        <c:crosses val="autoZero"/>
        <c:auto val="1"/>
        <c:lblAlgn val="ctr"/>
        <c:lblOffset val="100"/>
        <c:noMultiLvlLbl val="0"/>
      </c:catAx>
      <c:valAx>
        <c:axId val="-99881140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Tw Cen MT" panose="020B0602020104020603" pitchFamily="34" charset="0"/>
                <a:ea typeface="+mn-ea"/>
                <a:cs typeface="+mn-cs"/>
              </a:defRPr>
            </a:pPr>
            <a:endParaRPr lang="es-CO"/>
          </a:p>
        </c:txPr>
        <c:crossAx val="-99880052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latin typeface="Tw Cen MT" panose="020B0602020104020603" pitchFamily="34" charset="0"/>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Tw Cen MT" panose="020B0602020104020603" pitchFamily="34" charset="0"/>
                <a:ea typeface="+mn-ea"/>
                <a:cs typeface="+mn-cs"/>
              </a:defRPr>
            </a:pPr>
            <a:r>
              <a:rPr lang="es-CO" dirty="0"/>
              <a:t>DERECHOS DE </a:t>
            </a:r>
            <a:r>
              <a:rPr lang="es-CO" dirty="0" smtClean="0"/>
              <a:t>PETICIÓN</a:t>
            </a:r>
            <a:endParaRPr lang="es-CO"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Tw Cen MT" panose="020B0602020104020603" pitchFamily="34" charset="0"/>
              <a:ea typeface="+mn-ea"/>
              <a:cs typeface="+mn-cs"/>
            </a:defRPr>
          </a:pPr>
          <a:endParaRPr lang="es-CO"/>
        </a:p>
      </c:txPr>
    </c:title>
    <c:autoTitleDeleted val="0"/>
    <c:plotArea>
      <c:layout/>
      <c:barChart>
        <c:barDir val="col"/>
        <c:grouping val="stacked"/>
        <c:varyColors val="0"/>
        <c:ser>
          <c:idx val="0"/>
          <c:order val="0"/>
          <c:spPr>
            <a:solidFill>
              <a:srgbClr val="BF9000"/>
            </a:solidFill>
            <a:ln>
              <a:noFill/>
            </a:ln>
            <a:effectLst/>
          </c:spPr>
          <c:invertIfNegative val="0"/>
          <c:cat>
            <c:strRef>
              <c:f>Hoja1!$K$14:$K$15</c:f>
              <c:strCache>
                <c:ptCount val="2"/>
                <c:pt idx="0">
                  <c:v>RECIBIDOS</c:v>
                </c:pt>
                <c:pt idx="1">
                  <c:v>RESPONDIDOS EN TERMINO </c:v>
                </c:pt>
              </c:strCache>
            </c:strRef>
          </c:cat>
          <c:val>
            <c:numRef>
              <c:f>Hoja1!$L$14:$L$15</c:f>
              <c:numCache>
                <c:formatCode>General</c:formatCode>
                <c:ptCount val="2"/>
                <c:pt idx="0">
                  <c:v>5189</c:v>
                </c:pt>
                <c:pt idx="1">
                  <c:v>4443</c:v>
                </c:pt>
              </c:numCache>
            </c:numRef>
          </c:val>
          <c:extLst xmlns:c16r2="http://schemas.microsoft.com/office/drawing/2015/06/chart">
            <c:ext xmlns:c16="http://schemas.microsoft.com/office/drawing/2014/chart" uri="{C3380CC4-5D6E-409C-BE32-E72D297353CC}">
              <c16:uniqueId val="{00000000-F194-46EA-B87F-34EDC2E3E4DA}"/>
            </c:ext>
          </c:extLst>
        </c:ser>
        <c:dLbls>
          <c:showLegendKey val="0"/>
          <c:showVal val="0"/>
          <c:showCatName val="0"/>
          <c:showSerName val="0"/>
          <c:showPercent val="0"/>
          <c:showBubbleSize val="0"/>
        </c:dLbls>
        <c:gapWidth val="150"/>
        <c:overlap val="100"/>
        <c:axId val="-925114768"/>
        <c:axId val="-925115856"/>
      </c:barChart>
      <c:catAx>
        <c:axId val="-925114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Tw Cen MT" panose="020B0602020104020603" pitchFamily="34" charset="0"/>
                <a:ea typeface="+mn-ea"/>
                <a:cs typeface="+mn-cs"/>
              </a:defRPr>
            </a:pPr>
            <a:endParaRPr lang="es-CO"/>
          </a:p>
        </c:txPr>
        <c:crossAx val="-925115856"/>
        <c:crosses val="autoZero"/>
        <c:auto val="1"/>
        <c:lblAlgn val="ctr"/>
        <c:lblOffset val="100"/>
        <c:noMultiLvlLbl val="0"/>
      </c:catAx>
      <c:valAx>
        <c:axId val="-925115856"/>
        <c:scaling>
          <c:orientation val="minMax"/>
          <c:max val="52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Tw Cen MT" panose="020B0602020104020603" pitchFamily="34" charset="0"/>
                <a:ea typeface="+mn-ea"/>
                <a:cs typeface="+mn-cs"/>
              </a:defRPr>
            </a:pPr>
            <a:endParaRPr lang="es-CO"/>
          </a:p>
        </c:txPr>
        <c:crossAx val="-925114768"/>
        <c:crosses val="autoZero"/>
        <c:crossBetween val="between"/>
        <c:majorUnit val="1000"/>
      </c:valAx>
      <c:spPr>
        <a:noFill/>
        <a:ln>
          <a:noFill/>
        </a:ln>
        <a:effectLst/>
      </c:spPr>
    </c:plotArea>
    <c:plotVisOnly val="1"/>
    <c:dispBlanksAs val="gap"/>
    <c:showDLblsOverMax val="0"/>
  </c:chart>
  <c:spPr>
    <a:noFill/>
    <a:ln>
      <a:noFill/>
    </a:ln>
    <a:effectLst/>
  </c:spPr>
  <c:txPr>
    <a:bodyPr/>
    <a:lstStyle/>
    <a:p>
      <a:pPr>
        <a:defRPr>
          <a:solidFill>
            <a:schemeClr val="tx1"/>
          </a:solidFill>
          <a:latin typeface="Tw Cen MT" panose="020B0602020104020603" pitchFamily="34" charset="0"/>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F6D2AE-EC66-4D80-A784-2534151A21B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8BD1F5D9-273A-47DC-A9A7-BEA48A3E3806}">
      <dgm:prSet phldrT="[Texto]" custT="1"/>
      <dgm:spPr>
        <a:solidFill>
          <a:srgbClr val="CA7606"/>
        </a:solidFill>
      </dgm:spPr>
      <dgm:t>
        <a:bodyPr/>
        <a:lstStyle/>
        <a:p>
          <a:r>
            <a:rPr lang="es-CO" sz="1400" b="1" spc="-10" dirty="0">
              <a:latin typeface="Tw Cen MT" panose="020B0602020104020603" pitchFamily="34" charset="0"/>
            </a:rPr>
            <a:t>Manifestación </a:t>
          </a:r>
          <a:r>
            <a:rPr lang="es-CO" sz="1400" b="1" spc="-5" dirty="0">
              <a:latin typeface="Tw Cen MT" panose="020B0602020104020603" pitchFamily="34" charset="0"/>
            </a:rPr>
            <a:t>de </a:t>
          </a:r>
          <a:r>
            <a:rPr lang="es-CO" sz="1400" b="1" spc="-10" dirty="0">
              <a:latin typeface="Tw Cen MT" panose="020B0602020104020603" pitchFamily="34" charset="0"/>
            </a:rPr>
            <a:t>interés </a:t>
          </a:r>
          <a:r>
            <a:rPr lang="es-CO" sz="1400" b="1" spc="-5" dirty="0">
              <a:latin typeface="Tw Cen MT" panose="020B0602020104020603" pitchFamily="34" charset="0"/>
            </a:rPr>
            <a:t>de los </a:t>
          </a:r>
          <a:r>
            <a:rPr lang="es-CO" sz="1400" b="1" spc="-10" dirty="0">
              <a:latin typeface="Tw Cen MT" panose="020B0602020104020603" pitchFamily="34" charset="0"/>
            </a:rPr>
            <a:t>procesos </a:t>
          </a:r>
          <a:r>
            <a:rPr lang="es-CO" sz="1400" b="1" spc="-5" dirty="0">
              <a:latin typeface="Tw Cen MT" panose="020B0602020104020603" pitchFamily="34" charset="0"/>
            </a:rPr>
            <a:t>de selección</a:t>
          </a:r>
          <a:r>
            <a:rPr lang="es-CO" sz="1400" b="1" spc="105" dirty="0">
              <a:latin typeface="Tw Cen MT" panose="020B0602020104020603" pitchFamily="34" charset="0"/>
            </a:rPr>
            <a:t> </a:t>
          </a:r>
          <a:r>
            <a:rPr lang="es-CO" sz="1400" b="1" spc="-10" dirty="0">
              <a:latin typeface="Tw Cen MT" panose="020B0602020104020603" pitchFamily="34" charset="0"/>
            </a:rPr>
            <a:t>abreviada </a:t>
          </a:r>
          <a:r>
            <a:rPr lang="es-CO" sz="1400" b="1" spc="-5" dirty="0">
              <a:latin typeface="Tw Cen MT" panose="020B0602020104020603" pitchFamily="34" charset="0"/>
            </a:rPr>
            <a:t>de </a:t>
          </a:r>
          <a:r>
            <a:rPr lang="es-CO" sz="1400" b="1" spc="-10" dirty="0">
              <a:latin typeface="Tw Cen MT" panose="020B0602020104020603" pitchFamily="34" charset="0"/>
            </a:rPr>
            <a:t>menor </a:t>
          </a:r>
          <a:r>
            <a:rPr lang="es-CO" sz="1400" b="1" spc="-5" dirty="0">
              <a:latin typeface="Tw Cen MT" panose="020B0602020104020603" pitchFamily="34" charset="0"/>
            </a:rPr>
            <a:t>cuantía que adelanta </a:t>
          </a:r>
          <a:r>
            <a:rPr lang="es-CO" sz="1400" b="1" dirty="0">
              <a:latin typeface="Tw Cen MT" panose="020B0602020104020603" pitchFamily="34" charset="0"/>
            </a:rPr>
            <a:t>la</a:t>
          </a:r>
          <a:r>
            <a:rPr lang="es-CO" sz="1400" b="1" spc="-5" dirty="0">
              <a:latin typeface="Tw Cen MT" panose="020B0602020104020603" pitchFamily="34" charset="0"/>
            </a:rPr>
            <a:t> </a:t>
          </a:r>
          <a:r>
            <a:rPr lang="es-CO" sz="1400" b="1" spc="-10" dirty="0">
              <a:latin typeface="Tw Cen MT" panose="020B0602020104020603" pitchFamily="34" charset="0"/>
            </a:rPr>
            <a:t>entidad</a:t>
          </a:r>
          <a:endParaRPr lang="es-CO" sz="1400" b="1" dirty="0">
            <a:latin typeface="Tw Cen MT" panose="020B0602020104020603" pitchFamily="34" charset="0"/>
          </a:endParaRPr>
        </a:p>
      </dgm:t>
    </dgm:pt>
    <dgm:pt modelId="{6E12E3B3-BB54-4296-80F8-0DAFC0591F64}" type="parTrans" cxnId="{E0C9859B-3C16-4406-9612-33CF32DA8D8E}">
      <dgm:prSet/>
      <dgm:spPr/>
      <dgm:t>
        <a:bodyPr/>
        <a:lstStyle/>
        <a:p>
          <a:endParaRPr lang="es-CO" sz="1400"/>
        </a:p>
      </dgm:t>
    </dgm:pt>
    <dgm:pt modelId="{70EB27CF-95D1-46BA-A373-7ED08F51CC79}" type="sibTrans" cxnId="{E0C9859B-3C16-4406-9612-33CF32DA8D8E}">
      <dgm:prSet/>
      <dgm:spPr/>
      <dgm:t>
        <a:bodyPr/>
        <a:lstStyle/>
        <a:p>
          <a:endParaRPr lang="es-CO" sz="1400"/>
        </a:p>
      </dgm:t>
    </dgm:pt>
    <dgm:pt modelId="{419A86CF-C5E7-4C57-A62E-22B1BF2DBCC8}">
      <dgm:prSet phldrT="[Texto]" custT="1"/>
      <dgm:spPr>
        <a:solidFill>
          <a:srgbClr val="CA7606"/>
        </a:solidFill>
      </dgm:spPr>
      <dgm:t>
        <a:bodyPr/>
        <a:lstStyle/>
        <a:p>
          <a:r>
            <a:rPr lang="es-CO" sz="1400" b="1" dirty="0">
              <a:latin typeface="Tw Cen MT" panose="020B0602020104020603" pitchFamily="34" charset="0"/>
            </a:rPr>
            <a:t>Manual de contratación del INVIAS</a:t>
          </a:r>
        </a:p>
      </dgm:t>
    </dgm:pt>
    <dgm:pt modelId="{EE308374-9465-4A7D-B301-08C1FB841D78}" type="parTrans" cxnId="{D62572CE-DEC8-45D4-A979-98322986EB94}">
      <dgm:prSet/>
      <dgm:spPr/>
      <dgm:t>
        <a:bodyPr/>
        <a:lstStyle/>
        <a:p>
          <a:endParaRPr lang="es-CO" sz="1400"/>
        </a:p>
      </dgm:t>
    </dgm:pt>
    <dgm:pt modelId="{9A22D6CF-CEBF-4B77-8D49-1FCA952095B7}" type="sibTrans" cxnId="{D62572CE-DEC8-45D4-A979-98322986EB94}">
      <dgm:prSet/>
      <dgm:spPr/>
      <dgm:t>
        <a:bodyPr/>
        <a:lstStyle/>
        <a:p>
          <a:endParaRPr lang="es-CO" sz="1400"/>
        </a:p>
      </dgm:t>
    </dgm:pt>
    <dgm:pt modelId="{2A9CF2CB-54EA-4403-9B47-7B2EA3F48644}">
      <dgm:prSet phldrT="[Texto]" custT="1"/>
      <dgm:spPr>
        <a:solidFill>
          <a:srgbClr val="CA7606"/>
        </a:solidFill>
      </dgm:spPr>
      <dgm:t>
        <a:bodyPr/>
        <a:lstStyle/>
        <a:p>
          <a:r>
            <a:rPr lang="es-CO" sz="1400" b="1" dirty="0">
              <a:latin typeface="Tw Cen MT" panose="020B0602020104020603" pitchFamily="34" charset="0"/>
            </a:rPr>
            <a:t>Procesos de Contratación</a:t>
          </a:r>
        </a:p>
      </dgm:t>
    </dgm:pt>
    <dgm:pt modelId="{FEF5F93A-AEA7-4E30-9D34-B8F3DDE331EA}" type="parTrans" cxnId="{99293E64-A38B-4E61-8C97-6F7416148597}">
      <dgm:prSet/>
      <dgm:spPr/>
      <dgm:t>
        <a:bodyPr/>
        <a:lstStyle/>
        <a:p>
          <a:endParaRPr lang="es-CO" sz="1400"/>
        </a:p>
      </dgm:t>
    </dgm:pt>
    <dgm:pt modelId="{EF7E2E8A-0DCA-4E92-B09B-6EC59A036B01}" type="sibTrans" cxnId="{99293E64-A38B-4E61-8C97-6F7416148597}">
      <dgm:prSet/>
      <dgm:spPr/>
      <dgm:t>
        <a:bodyPr/>
        <a:lstStyle/>
        <a:p>
          <a:endParaRPr lang="es-CO" sz="1400"/>
        </a:p>
      </dgm:t>
    </dgm:pt>
    <dgm:pt modelId="{EF097E30-705F-4EF8-86E4-A3B8852737EE}">
      <dgm:prSet phldrT="[Texto]" custT="1"/>
      <dgm:spPr>
        <a:solidFill>
          <a:srgbClr val="CA7606"/>
        </a:solidFill>
      </dgm:spPr>
      <dgm:t>
        <a:bodyPr/>
        <a:lstStyle/>
        <a:p>
          <a:r>
            <a:rPr lang="es-CO" sz="1400" b="1" dirty="0">
              <a:latin typeface="Tw Cen MT" panose="020B0602020104020603" pitchFamily="34" charset="0"/>
            </a:rPr>
            <a:t>Sistema electrónico de Contratación Pública</a:t>
          </a:r>
        </a:p>
      </dgm:t>
    </dgm:pt>
    <dgm:pt modelId="{0DDF62A5-B69B-4AE1-9927-051BCD5F1FA2}" type="parTrans" cxnId="{EC003AA8-3438-4BC7-87F6-91AD9CD95AB9}">
      <dgm:prSet/>
      <dgm:spPr/>
      <dgm:t>
        <a:bodyPr/>
        <a:lstStyle/>
        <a:p>
          <a:endParaRPr lang="es-CO" sz="1400"/>
        </a:p>
      </dgm:t>
    </dgm:pt>
    <dgm:pt modelId="{51B02C15-7A23-44B0-AA16-4C1FDDA9798C}" type="sibTrans" cxnId="{EC003AA8-3438-4BC7-87F6-91AD9CD95AB9}">
      <dgm:prSet/>
      <dgm:spPr/>
      <dgm:t>
        <a:bodyPr/>
        <a:lstStyle/>
        <a:p>
          <a:endParaRPr lang="es-CO" sz="1400"/>
        </a:p>
      </dgm:t>
    </dgm:pt>
    <dgm:pt modelId="{31A315B8-BFFD-4DF0-B0E4-CD6CC1AFB782}">
      <dgm:prSet phldrT="[Texto]" custT="1"/>
      <dgm:spPr>
        <a:solidFill>
          <a:srgbClr val="CA7606"/>
        </a:solidFill>
      </dgm:spPr>
      <dgm:t>
        <a:bodyPr/>
        <a:lstStyle/>
        <a:p>
          <a:r>
            <a:rPr lang="es-CO" sz="1400" b="1" dirty="0">
              <a:latin typeface="Tw Cen MT" panose="020B0602020104020603" pitchFamily="34" charset="0"/>
            </a:rPr>
            <a:t>Contratos de Prestación de Servicios de la entidad</a:t>
          </a:r>
        </a:p>
      </dgm:t>
    </dgm:pt>
    <dgm:pt modelId="{B91B1E2F-5A17-41F4-8884-97BE9A093C1D}" type="parTrans" cxnId="{D97005EE-866B-4BC0-95FE-396EA24D89D0}">
      <dgm:prSet/>
      <dgm:spPr/>
      <dgm:t>
        <a:bodyPr/>
        <a:lstStyle/>
        <a:p>
          <a:endParaRPr lang="es-CO" sz="1400"/>
        </a:p>
      </dgm:t>
    </dgm:pt>
    <dgm:pt modelId="{AD66D9EE-FFAE-40F6-9B08-CEAC46353343}" type="sibTrans" cxnId="{D97005EE-866B-4BC0-95FE-396EA24D89D0}">
      <dgm:prSet/>
      <dgm:spPr/>
      <dgm:t>
        <a:bodyPr/>
        <a:lstStyle/>
        <a:p>
          <a:endParaRPr lang="es-CO" sz="1400"/>
        </a:p>
      </dgm:t>
    </dgm:pt>
    <dgm:pt modelId="{CD8217E7-9030-4858-80CC-209A373D3017}" type="pres">
      <dgm:prSet presAssocID="{09F6D2AE-EC66-4D80-A784-2534151A21BD}" presName="linear" presStyleCnt="0">
        <dgm:presLayoutVars>
          <dgm:dir/>
          <dgm:animLvl val="lvl"/>
          <dgm:resizeHandles val="exact"/>
        </dgm:presLayoutVars>
      </dgm:prSet>
      <dgm:spPr/>
      <dgm:t>
        <a:bodyPr/>
        <a:lstStyle/>
        <a:p>
          <a:endParaRPr lang="es-CO"/>
        </a:p>
      </dgm:t>
    </dgm:pt>
    <dgm:pt modelId="{17F7BD47-E2DA-4510-8E58-4FD51A104BA8}" type="pres">
      <dgm:prSet presAssocID="{8BD1F5D9-273A-47DC-A9A7-BEA48A3E3806}" presName="parentLin" presStyleCnt="0"/>
      <dgm:spPr/>
    </dgm:pt>
    <dgm:pt modelId="{7A349E62-0973-473D-8576-E7CAB9099246}" type="pres">
      <dgm:prSet presAssocID="{8BD1F5D9-273A-47DC-A9A7-BEA48A3E3806}" presName="parentLeftMargin" presStyleLbl="node1" presStyleIdx="0" presStyleCnt="5"/>
      <dgm:spPr/>
      <dgm:t>
        <a:bodyPr/>
        <a:lstStyle/>
        <a:p>
          <a:endParaRPr lang="es-CO"/>
        </a:p>
      </dgm:t>
    </dgm:pt>
    <dgm:pt modelId="{DDDC277B-814E-4E23-BEA1-6EA0A46E760B}" type="pres">
      <dgm:prSet presAssocID="{8BD1F5D9-273A-47DC-A9A7-BEA48A3E3806}" presName="parentText" presStyleLbl="node1" presStyleIdx="0" presStyleCnt="5" custScaleY="171057" custLinFactNeighborX="-7595" custLinFactNeighborY="-17825">
        <dgm:presLayoutVars>
          <dgm:chMax val="0"/>
          <dgm:bulletEnabled val="1"/>
        </dgm:presLayoutVars>
      </dgm:prSet>
      <dgm:spPr/>
      <dgm:t>
        <a:bodyPr/>
        <a:lstStyle/>
        <a:p>
          <a:endParaRPr lang="es-CO"/>
        </a:p>
      </dgm:t>
    </dgm:pt>
    <dgm:pt modelId="{E7CDE0EA-392A-4D66-A0F8-4F255BF16F02}" type="pres">
      <dgm:prSet presAssocID="{8BD1F5D9-273A-47DC-A9A7-BEA48A3E3806}" presName="negativeSpace" presStyleCnt="0"/>
      <dgm:spPr/>
    </dgm:pt>
    <dgm:pt modelId="{A52E7D97-6795-47AA-B890-7BD6A7E6110F}" type="pres">
      <dgm:prSet presAssocID="{8BD1F5D9-273A-47DC-A9A7-BEA48A3E3806}" presName="childText" presStyleLbl="conFgAcc1" presStyleIdx="0" presStyleCnt="5" custScaleX="89282" custScaleY="129817">
        <dgm:presLayoutVars>
          <dgm:bulletEnabled val="1"/>
        </dgm:presLayoutVars>
      </dgm:prSet>
      <dgm:spPr>
        <a:ln>
          <a:solidFill>
            <a:srgbClr val="1F487C"/>
          </a:solidFill>
        </a:ln>
      </dgm:spPr>
    </dgm:pt>
    <dgm:pt modelId="{2F96A423-9FE8-4258-B884-52F4FC57F424}" type="pres">
      <dgm:prSet presAssocID="{70EB27CF-95D1-46BA-A373-7ED08F51CC79}" presName="spaceBetweenRectangles" presStyleCnt="0"/>
      <dgm:spPr/>
    </dgm:pt>
    <dgm:pt modelId="{D8CFA4F7-23A7-4250-BA7C-8232ACF8BAAA}" type="pres">
      <dgm:prSet presAssocID="{419A86CF-C5E7-4C57-A62E-22B1BF2DBCC8}" presName="parentLin" presStyleCnt="0"/>
      <dgm:spPr/>
    </dgm:pt>
    <dgm:pt modelId="{FD7C07C6-B957-4C70-9E20-B79F1BE302A9}" type="pres">
      <dgm:prSet presAssocID="{419A86CF-C5E7-4C57-A62E-22B1BF2DBCC8}" presName="parentLeftMargin" presStyleLbl="node1" presStyleIdx="0" presStyleCnt="5"/>
      <dgm:spPr/>
      <dgm:t>
        <a:bodyPr/>
        <a:lstStyle/>
        <a:p>
          <a:endParaRPr lang="es-CO"/>
        </a:p>
      </dgm:t>
    </dgm:pt>
    <dgm:pt modelId="{0C194CB3-A797-46A9-A2D9-67AD28995222}" type="pres">
      <dgm:prSet presAssocID="{419A86CF-C5E7-4C57-A62E-22B1BF2DBCC8}" presName="parentText" presStyleLbl="node1" presStyleIdx="1" presStyleCnt="5">
        <dgm:presLayoutVars>
          <dgm:chMax val="0"/>
          <dgm:bulletEnabled val="1"/>
        </dgm:presLayoutVars>
      </dgm:prSet>
      <dgm:spPr/>
      <dgm:t>
        <a:bodyPr/>
        <a:lstStyle/>
        <a:p>
          <a:endParaRPr lang="es-CO"/>
        </a:p>
      </dgm:t>
    </dgm:pt>
    <dgm:pt modelId="{44EAB162-9E37-4788-8031-CAD7F38E3806}" type="pres">
      <dgm:prSet presAssocID="{419A86CF-C5E7-4C57-A62E-22B1BF2DBCC8}" presName="negativeSpace" presStyleCnt="0"/>
      <dgm:spPr/>
    </dgm:pt>
    <dgm:pt modelId="{FFE2F676-9BA8-4070-A77F-D2CC8DE1C19F}" type="pres">
      <dgm:prSet presAssocID="{419A86CF-C5E7-4C57-A62E-22B1BF2DBCC8}" presName="childText" presStyleLbl="conFgAcc1" presStyleIdx="1" presStyleCnt="5" custScaleX="89283" custScaleY="120375">
        <dgm:presLayoutVars>
          <dgm:bulletEnabled val="1"/>
        </dgm:presLayoutVars>
      </dgm:prSet>
      <dgm:spPr>
        <a:ln>
          <a:solidFill>
            <a:srgbClr val="1F487C"/>
          </a:solidFill>
        </a:ln>
      </dgm:spPr>
    </dgm:pt>
    <dgm:pt modelId="{7469B924-35BF-4CD7-9C03-57ACD8E0D8F0}" type="pres">
      <dgm:prSet presAssocID="{9A22D6CF-CEBF-4B77-8D49-1FCA952095B7}" presName="spaceBetweenRectangles" presStyleCnt="0"/>
      <dgm:spPr/>
    </dgm:pt>
    <dgm:pt modelId="{8384A212-3142-4FE6-BA19-3931B6D9FD8B}" type="pres">
      <dgm:prSet presAssocID="{2A9CF2CB-54EA-4403-9B47-7B2EA3F48644}" presName="parentLin" presStyleCnt="0"/>
      <dgm:spPr/>
    </dgm:pt>
    <dgm:pt modelId="{99D32C2B-D848-48B6-8D87-E376453F9700}" type="pres">
      <dgm:prSet presAssocID="{2A9CF2CB-54EA-4403-9B47-7B2EA3F48644}" presName="parentLeftMargin" presStyleLbl="node1" presStyleIdx="1" presStyleCnt="5"/>
      <dgm:spPr/>
      <dgm:t>
        <a:bodyPr/>
        <a:lstStyle/>
        <a:p>
          <a:endParaRPr lang="es-CO"/>
        </a:p>
      </dgm:t>
    </dgm:pt>
    <dgm:pt modelId="{7FBA0E46-D42E-43D6-801F-ADBF648E4C2E}" type="pres">
      <dgm:prSet presAssocID="{2A9CF2CB-54EA-4403-9B47-7B2EA3F48644}" presName="parentText" presStyleLbl="node1" presStyleIdx="2" presStyleCnt="5">
        <dgm:presLayoutVars>
          <dgm:chMax val="0"/>
          <dgm:bulletEnabled val="1"/>
        </dgm:presLayoutVars>
      </dgm:prSet>
      <dgm:spPr/>
      <dgm:t>
        <a:bodyPr/>
        <a:lstStyle/>
        <a:p>
          <a:endParaRPr lang="es-CO"/>
        </a:p>
      </dgm:t>
    </dgm:pt>
    <dgm:pt modelId="{8268D015-FC9B-45D1-9045-4DA13CEA90A5}" type="pres">
      <dgm:prSet presAssocID="{2A9CF2CB-54EA-4403-9B47-7B2EA3F48644}" presName="negativeSpace" presStyleCnt="0"/>
      <dgm:spPr/>
    </dgm:pt>
    <dgm:pt modelId="{08144B5A-6214-4C9B-AC1B-96AB10AEA2C5}" type="pres">
      <dgm:prSet presAssocID="{2A9CF2CB-54EA-4403-9B47-7B2EA3F48644}" presName="childText" presStyleLbl="conFgAcc1" presStyleIdx="2" presStyleCnt="5" custScaleX="89282" custLinFactNeighborX="-994" custLinFactNeighborY="5008">
        <dgm:presLayoutVars>
          <dgm:bulletEnabled val="1"/>
        </dgm:presLayoutVars>
      </dgm:prSet>
      <dgm:spPr>
        <a:ln>
          <a:solidFill>
            <a:srgbClr val="1F487C"/>
          </a:solidFill>
        </a:ln>
      </dgm:spPr>
    </dgm:pt>
    <dgm:pt modelId="{23420A24-7FF7-422C-A521-DC5A9B0797EA}" type="pres">
      <dgm:prSet presAssocID="{EF7E2E8A-0DCA-4E92-B09B-6EC59A036B01}" presName="spaceBetweenRectangles" presStyleCnt="0"/>
      <dgm:spPr/>
    </dgm:pt>
    <dgm:pt modelId="{18C7E9C2-83F7-4F29-992B-B61636E7EAB8}" type="pres">
      <dgm:prSet presAssocID="{31A315B8-BFFD-4DF0-B0E4-CD6CC1AFB782}" presName="parentLin" presStyleCnt="0"/>
      <dgm:spPr/>
    </dgm:pt>
    <dgm:pt modelId="{29FA84BA-39F7-4E44-A262-8252E1987791}" type="pres">
      <dgm:prSet presAssocID="{31A315B8-BFFD-4DF0-B0E4-CD6CC1AFB782}" presName="parentLeftMargin" presStyleLbl="node1" presStyleIdx="2" presStyleCnt="5"/>
      <dgm:spPr/>
      <dgm:t>
        <a:bodyPr/>
        <a:lstStyle/>
        <a:p>
          <a:endParaRPr lang="es-CO"/>
        </a:p>
      </dgm:t>
    </dgm:pt>
    <dgm:pt modelId="{7DA10A0F-78DB-45F4-AF20-6CE93938FFAB}" type="pres">
      <dgm:prSet presAssocID="{31A315B8-BFFD-4DF0-B0E4-CD6CC1AFB782}" presName="parentText" presStyleLbl="node1" presStyleIdx="3" presStyleCnt="5">
        <dgm:presLayoutVars>
          <dgm:chMax val="0"/>
          <dgm:bulletEnabled val="1"/>
        </dgm:presLayoutVars>
      </dgm:prSet>
      <dgm:spPr/>
      <dgm:t>
        <a:bodyPr/>
        <a:lstStyle/>
        <a:p>
          <a:endParaRPr lang="es-CO"/>
        </a:p>
      </dgm:t>
    </dgm:pt>
    <dgm:pt modelId="{59CF60A4-DB7F-4C11-A280-875B4FBEA56D}" type="pres">
      <dgm:prSet presAssocID="{31A315B8-BFFD-4DF0-B0E4-CD6CC1AFB782}" presName="negativeSpace" presStyleCnt="0"/>
      <dgm:spPr/>
    </dgm:pt>
    <dgm:pt modelId="{2F340F3B-5DAA-414C-8DA0-0E91E82FD23D}" type="pres">
      <dgm:prSet presAssocID="{31A315B8-BFFD-4DF0-B0E4-CD6CC1AFB782}" presName="childText" presStyleLbl="conFgAcc1" presStyleIdx="3" presStyleCnt="5" custScaleX="89283" custScaleY="122698">
        <dgm:presLayoutVars>
          <dgm:bulletEnabled val="1"/>
        </dgm:presLayoutVars>
      </dgm:prSet>
      <dgm:spPr>
        <a:ln>
          <a:solidFill>
            <a:srgbClr val="1F487C"/>
          </a:solidFill>
        </a:ln>
      </dgm:spPr>
    </dgm:pt>
    <dgm:pt modelId="{D32BE067-62D7-4426-AE49-04EC245CCF16}" type="pres">
      <dgm:prSet presAssocID="{AD66D9EE-FFAE-40F6-9B08-CEAC46353343}" presName="spaceBetweenRectangles" presStyleCnt="0"/>
      <dgm:spPr/>
    </dgm:pt>
    <dgm:pt modelId="{9E58FBA6-8AC4-432F-9722-A9C349218B48}" type="pres">
      <dgm:prSet presAssocID="{EF097E30-705F-4EF8-86E4-A3B8852737EE}" presName="parentLin" presStyleCnt="0"/>
      <dgm:spPr/>
    </dgm:pt>
    <dgm:pt modelId="{0BA2A06C-A20C-4DA8-B71C-72D8598E875C}" type="pres">
      <dgm:prSet presAssocID="{EF097E30-705F-4EF8-86E4-A3B8852737EE}" presName="parentLeftMargin" presStyleLbl="node1" presStyleIdx="3" presStyleCnt="5"/>
      <dgm:spPr/>
      <dgm:t>
        <a:bodyPr/>
        <a:lstStyle/>
        <a:p>
          <a:endParaRPr lang="es-CO"/>
        </a:p>
      </dgm:t>
    </dgm:pt>
    <dgm:pt modelId="{6FD17F12-6A5F-4EA1-B2D3-0C405B4F949C}" type="pres">
      <dgm:prSet presAssocID="{EF097E30-705F-4EF8-86E4-A3B8852737EE}" presName="parentText" presStyleLbl="node1" presStyleIdx="4" presStyleCnt="5">
        <dgm:presLayoutVars>
          <dgm:chMax val="0"/>
          <dgm:bulletEnabled val="1"/>
        </dgm:presLayoutVars>
      </dgm:prSet>
      <dgm:spPr/>
      <dgm:t>
        <a:bodyPr/>
        <a:lstStyle/>
        <a:p>
          <a:endParaRPr lang="es-CO"/>
        </a:p>
      </dgm:t>
    </dgm:pt>
    <dgm:pt modelId="{57AB8CB0-4FAA-4C34-B683-7542F53AF2C8}" type="pres">
      <dgm:prSet presAssocID="{EF097E30-705F-4EF8-86E4-A3B8852737EE}" presName="negativeSpace" presStyleCnt="0"/>
      <dgm:spPr/>
    </dgm:pt>
    <dgm:pt modelId="{ED956CA3-13DC-4EEB-B76D-6E6752FBDB9C}" type="pres">
      <dgm:prSet presAssocID="{EF097E30-705F-4EF8-86E4-A3B8852737EE}" presName="childText" presStyleLbl="conFgAcc1" presStyleIdx="4" presStyleCnt="5" custScaleX="89283" custScaleY="132158">
        <dgm:presLayoutVars>
          <dgm:bulletEnabled val="1"/>
        </dgm:presLayoutVars>
      </dgm:prSet>
      <dgm:spPr>
        <a:ln>
          <a:solidFill>
            <a:srgbClr val="1F487C"/>
          </a:solidFill>
        </a:ln>
      </dgm:spPr>
    </dgm:pt>
  </dgm:ptLst>
  <dgm:cxnLst>
    <dgm:cxn modelId="{265CB521-AD67-428A-B7A0-E8EA40A36F66}" type="presOf" srcId="{8BD1F5D9-273A-47DC-A9A7-BEA48A3E3806}" destId="{DDDC277B-814E-4E23-BEA1-6EA0A46E760B}" srcOrd="1" destOrd="0" presId="urn:microsoft.com/office/officeart/2005/8/layout/list1"/>
    <dgm:cxn modelId="{B80EBCA1-E70C-4387-B53E-1BECFFA5967E}" type="presOf" srcId="{2A9CF2CB-54EA-4403-9B47-7B2EA3F48644}" destId="{99D32C2B-D848-48B6-8D87-E376453F9700}" srcOrd="0" destOrd="0" presId="urn:microsoft.com/office/officeart/2005/8/layout/list1"/>
    <dgm:cxn modelId="{73B1B280-6414-47FE-B47B-78696DCAFCE9}" type="presOf" srcId="{EF097E30-705F-4EF8-86E4-A3B8852737EE}" destId="{0BA2A06C-A20C-4DA8-B71C-72D8598E875C}" srcOrd="0" destOrd="0" presId="urn:microsoft.com/office/officeart/2005/8/layout/list1"/>
    <dgm:cxn modelId="{9F2F6934-5DA1-4368-8227-47917F121C82}" type="presOf" srcId="{EF097E30-705F-4EF8-86E4-A3B8852737EE}" destId="{6FD17F12-6A5F-4EA1-B2D3-0C405B4F949C}" srcOrd="1" destOrd="0" presId="urn:microsoft.com/office/officeart/2005/8/layout/list1"/>
    <dgm:cxn modelId="{E0C9859B-3C16-4406-9612-33CF32DA8D8E}" srcId="{09F6D2AE-EC66-4D80-A784-2534151A21BD}" destId="{8BD1F5D9-273A-47DC-A9A7-BEA48A3E3806}" srcOrd="0" destOrd="0" parTransId="{6E12E3B3-BB54-4296-80F8-0DAFC0591F64}" sibTransId="{70EB27CF-95D1-46BA-A373-7ED08F51CC79}"/>
    <dgm:cxn modelId="{EC003AA8-3438-4BC7-87F6-91AD9CD95AB9}" srcId="{09F6D2AE-EC66-4D80-A784-2534151A21BD}" destId="{EF097E30-705F-4EF8-86E4-A3B8852737EE}" srcOrd="4" destOrd="0" parTransId="{0DDF62A5-B69B-4AE1-9927-051BCD5F1FA2}" sibTransId="{51B02C15-7A23-44B0-AA16-4C1FDDA9798C}"/>
    <dgm:cxn modelId="{D62572CE-DEC8-45D4-A979-98322986EB94}" srcId="{09F6D2AE-EC66-4D80-A784-2534151A21BD}" destId="{419A86CF-C5E7-4C57-A62E-22B1BF2DBCC8}" srcOrd="1" destOrd="0" parTransId="{EE308374-9465-4A7D-B301-08C1FB841D78}" sibTransId="{9A22D6CF-CEBF-4B77-8D49-1FCA952095B7}"/>
    <dgm:cxn modelId="{C4650FCD-EEB7-434B-8F7E-B15F5860BDBD}" type="presOf" srcId="{31A315B8-BFFD-4DF0-B0E4-CD6CC1AFB782}" destId="{7DA10A0F-78DB-45F4-AF20-6CE93938FFAB}" srcOrd="1" destOrd="0" presId="urn:microsoft.com/office/officeart/2005/8/layout/list1"/>
    <dgm:cxn modelId="{D97005EE-866B-4BC0-95FE-396EA24D89D0}" srcId="{09F6D2AE-EC66-4D80-A784-2534151A21BD}" destId="{31A315B8-BFFD-4DF0-B0E4-CD6CC1AFB782}" srcOrd="3" destOrd="0" parTransId="{B91B1E2F-5A17-41F4-8884-97BE9A093C1D}" sibTransId="{AD66D9EE-FFAE-40F6-9B08-CEAC46353343}"/>
    <dgm:cxn modelId="{C655361D-AA20-4044-9E4D-9B1347CCC1E7}" type="presOf" srcId="{419A86CF-C5E7-4C57-A62E-22B1BF2DBCC8}" destId="{FD7C07C6-B957-4C70-9E20-B79F1BE302A9}" srcOrd="0" destOrd="0" presId="urn:microsoft.com/office/officeart/2005/8/layout/list1"/>
    <dgm:cxn modelId="{184B0A39-9888-4356-9A6D-6A031FB1D4C7}" type="presOf" srcId="{8BD1F5D9-273A-47DC-A9A7-BEA48A3E3806}" destId="{7A349E62-0973-473D-8576-E7CAB9099246}" srcOrd="0" destOrd="0" presId="urn:microsoft.com/office/officeart/2005/8/layout/list1"/>
    <dgm:cxn modelId="{99293E64-A38B-4E61-8C97-6F7416148597}" srcId="{09F6D2AE-EC66-4D80-A784-2534151A21BD}" destId="{2A9CF2CB-54EA-4403-9B47-7B2EA3F48644}" srcOrd="2" destOrd="0" parTransId="{FEF5F93A-AEA7-4E30-9D34-B8F3DDE331EA}" sibTransId="{EF7E2E8A-0DCA-4E92-B09B-6EC59A036B01}"/>
    <dgm:cxn modelId="{C88D4F29-5D53-4A5F-BC04-11DD6E8C7B0C}" type="presOf" srcId="{2A9CF2CB-54EA-4403-9B47-7B2EA3F48644}" destId="{7FBA0E46-D42E-43D6-801F-ADBF648E4C2E}" srcOrd="1" destOrd="0" presId="urn:microsoft.com/office/officeart/2005/8/layout/list1"/>
    <dgm:cxn modelId="{D828D4EA-7CDF-4936-97FB-66E4C59C5B0D}" type="presOf" srcId="{419A86CF-C5E7-4C57-A62E-22B1BF2DBCC8}" destId="{0C194CB3-A797-46A9-A2D9-67AD28995222}" srcOrd="1" destOrd="0" presId="urn:microsoft.com/office/officeart/2005/8/layout/list1"/>
    <dgm:cxn modelId="{D360B88C-6C24-4EED-950B-D16495FB4AB4}" type="presOf" srcId="{31A315B8-BFFD-4DF0-B0E4-CD6CC1AFB782}" destId="{29FA84BA-39F7-4E44-A262-8252E1987791}" srcOrd="0" destOrd="0" presId="urn:microsoft.com/office/officeart/2005/8/layout/list1"/>
    <dgm:cxn modelId="{62BAFC65-6FB3-4D39-86AB-37BFD018D7ED}" type="presOf" srcId="{09F6D2AE-EC66-4D80-A784-2534151A21BD}" destId="{CD8217E7-9030-4858-80CC-209A373D3017}" srcOrd="0" destOrd="0" presId="urn:microsoft.com/office/officeart/2005/8/layout/list1"/>
    <dgm:cxn modelId="{C0048464-B688-4E83-BDEF-76452A2A448B}" type="presParOf" srcId="{CD8217E7-9030-4858-80CC-209A373D3017}" destId="{17F7BD47-E2DA-4510-8E58-4FD51A104BA8}" srcOrd="0" destOrd="0" presId="urn:microsoft.com/office/officeart/2005/8/layout/list1"/>
    <dgm:cxn modelId="{D5A52779-B8A0-4B2B-BD4C-A34C70B49F59}" type="presParOf" srcId="{17F7BD47-E2DA-4510-8E58-4FD51A104BA8}" destId="{7A349E62-0973-473D-8576-E7CAB9099246}" srcOrd="0" destOrd="0" presId="urn:microsoft.com/office/officeart/2005/8/layout/list1"/>
    <dgm:cxn modelId="{261F42C3-59F3-4CA9-AD7B-7DFB34A86F22}" type="presParOf" srcId="{17F7BD47-E2DA-4510-8E58-4FD51A104BA8}" destId="{DDDC277B-814E-4E23-BEA1-6EA0A46E760B}" srcOrd="1" destOrd="0" presId="urn:microsoft.com/office/officeart/2005/8/layout/list1"/>
    <dgm:cxn modelId="{C6E69C7B-07E7-41AA-8C0A-B2095413640F}" type="presParOf" srcId="{CD8217E7-9030-4858-80CC-209A373D3017}" destId="{E7CDE0EA-392A-4D66-A0F8-4F255BF16F02}" srcOrd="1" destOrd="0" presId="urn:microsoft.com/office/officeart/2005/8/layout/list1"/>
    <dgm:cxn modelId="{720B2383-F457-4E51-890B-15BB39913421}" type="presParOf" srcId="{CD8217E7-9030-4858-80CC-209A373D3017}" destId="{A52E7D97-6795-47AA-B890-7BD6A7E6110F}" srcOrd="2" destOrd="0" presId="urn:microsoft.com/office/officeart/2005/8/layout/list1"/>
    <dgm:cxn modelId="{9E2993B4-0A6D-47C6-9C1D-17101C132882}" type="presParOf" srcId="{CD8217E7-9030-4858-80CC-209A373D3017}" destId="{2F96A423-9FE8-4258-B884-52F4FC57F424}" srcOrd="3" destOrd="0" presId="urn:microsoft.com/office/officeart/2005/8/layout/list1"/>
    <dgm:cxn modelId="{C108BC8F-F0EA-4015-B339-7994FB6A716F}" type="presParOf" srcId="{CD8217E7-9030-4858-80CC-209A373D3017}" destId="{D8CFA4F7-23A7-4250-BA7C-8232ACF8BAAA}" srcOrd="4" destOrd="0" presId="urn:microsoft.com/office/officeart/2005/8/layout/list1"/>
    <dgm:cxn modelId="{1AE799C4-F73C-4DBE-BEE7-E76D2783AD1C}" type="presParOf" srcId="{D8CFA4F7-23A7-4250-BA7C-8232ACF8BAAA}" destId="{FD7C07C6-B957-4C70-9E20-B79F1BE302A9}" srcOrd="0" destOrd="0" presId="urn:microsoft.com/office/officeart/2005/8/layout/list1"/>
    <dgm:cxn modelId="{0E37D227-E025-48B2-AD6C-8C432FDA342E}" type="presParOf" srcId="{D8CFA4F7-23A7-4250-BA7C-8232ACF8BAAA}" destId="{0C194CB3-A797-46A9-A2D9-67AD28995222}" srcOrd="1" destOrd="0" presId="urn:microsoft.com/office/officeart/2005/8/layout/list1"/>
    <dgm:cxn modelId="{3F0B1632-F7BF-482A-8A19-C0631219899B}" type="presParOf" srcId="{CD8217E7-9030-4858-80CC-209A373D3017}" destId="{44EAB162-9E37-4788-8031-CAD7F38E3806}" srcOrd="5" destOrd="0" presId="urn:microsoft.com/office/officeart/2005/8/layout/list1"/>
    <dgm:cxn modelId="{40AE6CFF-624F-47E1-AB1D-6EBA246B76FE}" type="presParOf" srcId="{CD8217E7-9030-4858-80CC-209A373D3017}" destId="{FFE2F676-9BA8-4070-A77F-D2CC8DE1C19F}" srcOrd="6" destOrd="0" presId="urn:microsoft.com/office/officeart/2005/8/layout/list1"/>
    <dgm:cxn modelId="{C5A4913E-0B25-43B2-8207-EA26031C8A22}" type="presParOf" srcId="{CD8217E7-9030-4858-80CC-209A373D3017}" destId="{7469B924-35BF-4CD7-9C03-57ACD8E0D8F0}" srcOrd="7" destOrd="0" presId="urn:microsoft.com/office/officeart/2005/8/layout/list1"/>
    <dgm:cxn modelId="{F188BA88-7727-4C20-A117-223834880237}" type="presParOf" srcId="{CD8217E7-9030-4858-80CC-209A373D3017}" destId="{8384A212-3142-4FE6-BA19-3931B6D9FD8B}" srcOrd="8" destOrd="0" presId="urn:microsoft.com/office/officeart/2005/8/layout/list1"/>
    <dgm:cxn modelId="{3B04731F-1A6E-4D95-B63D-22C6C9ADC1BB}" type="presParOf" srcId="{8384A212-3142-4FE6-BA19-3931B6D9FD8B}" destId="{99D32C2B-D848-48B6-8D87-E376453F9700}" srcOrd="0" destOrd="0" presId="urn:microsoft.com/office/officeart/2005/8/layout/list1"/>
    <dgm:cxn modelId="{BA9C366F-BC61-4EA6-9E0F-7E37B67B73D5}" type="presParOf" srcId="{8384A212-3142-4FE6-BA19-3931B6D9FD8B}" destId="{7FBA0E46-D42E-43D6-801F-ADBF648E4C2E}" srcOrd="1" destOrd="0" presId="urn:microsoft.com/office/officeart/2005/8/layout/list1"/>
    <dgm:cxn modelId="{6ED505CA-B65A-41FB-892F-782F0633FCD6}" type="presParOf" srcId="{CD8217E7-9030-4858-80CC-209A373D3017}" destId="{8268D015-FC9B-45D1-9045-4DA13CEA90A5}" srcOrd="9" destOrd="0" presId="urn:microsoft.com/office/officeart/2005/8/layout/list1"/>
    <dgm:cxn modelId="{5DD9E132-9ECA-43C5-AA63-E9FF585FED1A}" type="presParOf" srcId="{CD8217E7-9030-4858-80CC-209A373D3017}" destId="{08144B5A-6214-4C9B-AC1B-96AB10AEA2C5}" srcOrd="10" destOrd="0" presId="urn:microsoft.com/office/officeart/2005/8/layout/list1"/>
    <dgm:cxn modelId="{68AC3FF0-9C96-4FF4-B04C-A630B4EA7546}" type="presParOf" srcId="{CD8217E7-9030-4858-80CC-209A373D3017}" destId="{23420A24-7FF7-422C-A521-DC5A9B0797EA}" srcOrd="11" destOrd="0" presId="urn:microsoft.com/office/officeart/2005/8/layout/list1"/>
    <dgm:cxn modelId="{8DA9C144-8C20-4C7B-8535-50916B90E810}" type="presParOf" srcId="{CD8217E7-9030-4858-80CC-209A373D3017}" destId="{18C7E9C2-83F7-4F29-992B-B61636E7EAB8}" srcOrd="12" destOrd="0" presId="urn:microsoft.com/office/officeart/2005/8/layout/list1"/>
    <dgm:cxn modelId="{0CB865B2-F368-4B72-8344-378B07CF4366}" type="presParOf" srcId="{18C7E9C2-83F7-4F29-992B-B61636E7EAB8}" destId="{29FA84BA-39F7-4E44-A262-8252E1987791}" srcOrd="0" destOrd="0" presId="urn:microsoft.com/office/officeart/2005/8/layout/list1"/>
    <dgm:cxn modelId="{893E90C4-7464-4DE6-AD95-B1ED5841DA5D}" type="presParOf" srcId="{18C7E9C2-83F7-4F29-992B-B61636E7EAB8}" destId="{7DA10A0F-78DB-45F4-AF20-6CE93938FFAB}" srcOrd="1" destOrd="0" presId="urn:microsoft.com/office/officeart/2005/8/layout/list1"/>
    <dgm:cxn modelId="{B0EC43F8-D897-4EEA-AEA1-FFF313ACB70F}" type="presParOf" srcId="{CD8217E7-9030-4858-80CC-209A373D3017}" destId="{59CF60A4-DB7F-4C11-A280-875B4FBEA56D}" srcOrd="13" destOrd="0" presId="urn:microsoft.com/office/officeart/2005/8/layout/list1"/>
    <dgm:cxn modelId="{1E27724A-2EB5-4E62-A832-FFD3C2A1B6A1}" type="presParOf" srcId="{CD8217E7-9030-4858-80CC-209A373D3017}" destId="{2F340F3B-5DAA-414C-8DA0-0E91E82FD23D}" srcOrd="14" destOrd="0" presId="urn:microsoft.com/office/officeart/2005/8/layout/list1"/>
    <dgm:cxn modelId="{6FB6A408-61AD-41DF-A8B7-6B3A8A0002A9}" type="presParOf" srcId="{CD8217E7-9030-4858-80CC-209A373D3017}" destId="{D32BE067-62D7-4426-AE49-04EC245CCF16}" srcOrd="15" destOrd="0" presId="urn:microsoft.com/office/officeart/2005/8/layout/list1"/>
    <dgm:cxn modelId="{963BC4BB-B750-4ECE-BF13-424D743BCADA}" type="presParOf" srcId="{CD8217E7-9030-4858-80CC-209A373D3017}" destId="{9E58FBA6-8AC4-432F-9722-A9C349218B48}" srcOrd="16" destOrd="0" presId="urn:microsoft.com/office/officeart/2005/8/layout/list1"/>
    <dgm:cxn modelId="{A69EFEE4-12A1-4699-A510-AB6A20FB255B}" type="presParOf" srcId="{9E58FBA6-8AC4-432F-9722-A9C349218B48}" destId="{0BA2A06C-A20C-4DA8-B71C-72D8598E875C}" srcOrd="0" destOrd="0" presId="urn:microsoft.com/office/officeart/2005/8/layout/list1"/>
    <dgm:cxn modelId="{6B20A2C2-C45A-4870-9E45-47512EE4177D}" type="presParOf" srcId="{9E58FBA6-8AC4-432F-9722-A9C349218B48}" destId="{6FD17F12-6A5F-4EA1-B2D3-0C405B4F949C}" srcOrd="1" destOrd="0" presId="urn:microsoft.com/office/officeart/2005/8/layout/list1"/>
    <dgm:cxn modelId="{0D7CF494-149B-477A-8593-B6B4484CF8F3}" type="presParOf" srcId="{CD8217E7-9030-4858-80CC-209A373D3017}" destId="{57AB8CB0-4FAA-4C34-B683-7542F53AF2C8}" srcOrd="17" destOrd="0" presId="urn:microsoft.com/office/officeart/2005/8/layout/list1"/>
    <dgm:cxn modelId="{90A204EA-1872-49E9-9FBA-F4B9572F0964}" type="presParOf" srcId="{CD8217E7-9030-4858-80CC-209A373D3017}" destId="{ED956CA3-13DC-4EEB-B76D-6E6752FBDB9C}" srcOrd="18" destOrd="0" presId="urn:microsoft.com/office/officeart/2005/8/layout/lis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E7D97-6795-47AA-B890-7BD6A7E6110F}">
      <dsp:nvSpPr>
        <dsp:cNvPr id="0" name=""/>
        <dsp:cNvSpPr/>
      </dsp:nvSpPr>
      <dsp:spPr>
        <a:xfrm>
          <a:off x="0" y="351684"/>
          <a:ext cx="5558854" cy="294424"/>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DDDC277B-814E-4E23-BEA1-6EA0A46E760B}">
      <dsp:nvSpPr>
        <dsp:cNvPr id="0" name=""/>
        <dsp:cNvSpPr/>
      </dsp:nvSpPr>
      <dsp:spPr>
        <a:xfrm>
          <a:off x="287383" y="0"/>
          <a:ext cx="4354067" cy="454464"/>
        </a:xfrm>
        <a:prstGeom prst="roundRect">
          <a:avLst/>
        </a:prstGeom>
        <a:solidFill>
          <a:srgbClr val="CA7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b="1" kern="1200" spc="-10" dirty="0">
              <a:latin typeface="Tw Cen MT" panose="020B0602020104020603" pitchFamily="34" charset="0"/>
            </a:rPr>
            <a:t>Manifestación </a:t>
          </a:r>
          <a:r>
            <a:rPr lang="es-CO" sz="1400" b="1" kern="1200" spc="-5" dirty="0">
              <a:latin typeface="Tw Cen MT" panose="020B0602020104020603" pitchFamily="34" charset="0"/>
            </a:rPr>
            <a:t>de </a:t>
          </a:r>
          <a:r>
            <a:rPr lang="es-CO" sz="1400" b="1" kern="1200" spc="-10" dirty="0">
              <a:latin typeface="Tw Cen MT" panose="020B0602020104020603" pitchFamily="34" charset="0"/>
            </a:rPr>
            <a:t>interés </a:t>
          </a:r>
          <a:r>
            <a:rPr lang="es-CO" sz="1400" b="1" kern="1200" spc="-5" dirty="0">
              <a:latin typeface="Tw Cen MT" panose="020B0602020104020603" pitchFamily="34" charset="0"/>
            </a:rPr>
            <a:t>de los </a:t>
          </a:r>
          <a:r>
            <a:rPr lang="es-CO" sz="1400" b="1" kern="1200" spc="-10" dirty="0">
              <a:latin typeface="Tw Cen MT" panose="020B0602020104020603" pitchFamily="34" charset="0"/>
            </a:rPr>
            <a:t>procesos </a:t>
          </a:r>
          <a:r>
            <a:rPr lang="es-CO" sz="1400" b="1" kern="1200" spc="-5" dirty="0">
              <a:latin typeface="Tw Cen MT" panose="020B0602020104020603" pitchFamily="34" charset="0"/>
            </a:rPr>
            <a:t>de selección</a:t>
          </a:r>
          <a:r>
            <a:rPr lang="es-CO" sz="1400" b="1" kern="1200" spc="105" dirty="0">
              <a:latin typeface="Tw Cen MT" panose="020B0602020104020603" pitchFamily="34" charset="0"/>
            </a:rPr>
            <a:t> </a:t>
          </a:r>
          <a:r>
            <a:rPr lang="es-CO" sz="1400" b="1" kern="1200" spc="-10" dirty="0">
              <a:latin typeface="Tw Cen MT" panose="020B0602020104020603" pitchFamily="34" charset="0"/>
            </a:rPr>
            <a:t>abreviada </a:t>
          </a:r>
          <a:r>
            <a:rPr lang="es-CO" sz="1400" b="1" kern="1200" spc="-5" dirty="0">
              <a:latin typeface="Tw Cen MT" panose="020B0602020104020603" pitchFamily="34" charset="0"/>
            </a:rPr>
            <a:t>de </a:t>
          </a:r>
          <a:r>
            <a:rPr lang="es-CO" sz="1400" b="1" kern="1200" spc="-10" dirty="0">
              <a:latin typeface="Tw Cen MT" panose="020B0602020104020603" pitchFamily="34" charset="0"/>
            </a:rPr>
            <a:t>menor </a:t>
          </a:r>
          <a:r>
            <a:rPr lang="es-CO" sz="1400" b="1" kern="1200" spc="-5" dirty="0">
              <a:latin typeface="Tw Cen MT" panose="020B0602020104020603" pitchFamily="34" charset="0"/>
            </a:rPr>
            <a:t>cuantía que adelanta </a:t>
          </a:r>
          <a:r>
            <a:rPr lang="es-CO" sz="1400" b="1" kern="1200" dirty="0">
              <a:latin typeface="Tw Cen MT" panose="020B0602020104020603" pitchFamily="34" charset="0"/>
            </a:rPr>
            <a:t>la</a:t>
          </a:r>
          <a:r>
            <a:rPr lang="es-CO" sz="1400" b="1" kern="1200" spc="-5" dirty="0">
              <a:latin typeface="Tw Cen MT" panose="020B0602020104020603" pitchFamily="34" charset="0"/>
            </a:rPr>
            <a:t> </a:t>
          </a:r>
          <a:r>
            <a:rPr lang="es-CO" sz="1400" b="1" kern="1200" spc="-10" dirty="0">
              <a:latin typeface="Tw Cen MT" panose="020B0602020104020603" pitchFamily="34" charset="0"/>
            </a:rPr>
            <a:t>entidad</a:t>
          </a:r>
          <a:endParaRPr lang="es-CO" sz="1400" b="1" kern="1200" dirty="0">
            <a:latin typeface="Tw Cen MT" panose="020B0602020104020603" pitchFamily="34" charset="0"/>
          </a:endParaRPr>
        </a:p>
      </dsp:txBody>
      <dsp:txXfrm>
        <a:off x="309568" y="22185"/>
        <a:ext cx="4309697" cy="410094"/>
      </dsp:txXfrm>
    </dsp:sp>
    <dsp:sp modelId="{FFE2F676-9BA8-4070-A77F-D2CC8DE1C19F}">
      <dsp:nvSpPr>
        <dsp:cNvPr id="0" name=""/>
        <dsp:cNvSpPr/>
      </dsp:nvSpPr>
      <dsp:spPr>
        <a:xfrm>
          <a:off x="0" y="827549"/>
          <a:ext cx="5558916" cy="273010"/>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0C194CB3-A797-46A9-A2D9-67AD28995222}">
      <dsp:nvSpPr>
        <dsp:cNvPr id="0" name=""/>
        <dsp:cNvSpPr/>
      </dsp:nvSpPr>
      <dsp:spPr>
        <a:xfrm>
          <a:off x="311308" y="694709"/>
          <a:ext cx="4358323" cy="265680"/>
        </a:xfrm>
        <a:prstGeom prst="roundRect">
          <a:avLst/>
        </a:prstGeom>
        <a:solidFill>
          <a:srgbClr val="CA7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b="1" kern="1200" dirty="0">
              <a:latin typeface="Tw Cen MT" panose="020B0602020104020603" pitchFamily="34" charset="0"/>
            </a:rPr>
            <a:t>Manual de contratación del INVIAS</a:t>
          </a:r>
        </a:p>
      </dsp:txBody>
      <dsp:txXfrm>
        <a:off x="324277" y="707678"/>
        <a:ext cx="4332385" cy="239742"/>
      </dsp:txXfrm>
    </dsp:sp>
    <dsp:sp modelId="{08144B5A-6214-4C9B-AC1B-96AB10AEA2C5}">
      <dsp:nvSpPr>
        <dsp:cNvPr id="0" name=""/>
        <dsp:cNvSpPr/>
      </dsp:nvSpPr>
      <dsp:spPr>
        <a:xfrm>
          <a:off x="0" y="1284434"/>
          <a:ext cx="5558854" cy="226800"/>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7FBA0E46-D42E-43D6-801F-ADBF648E4C2E}">
      <dsp:nvSpPr>
        <dsp:cNvPr id="0" name=""/>
        <dsp:cNvSpPr/>
      </dsp:nvSpPr>
      <dsp:spPr>
        <a:xfrm>
          <a:off x="311308" y="1149160"/>
          <a:ext cx="4358323" cy="265680"/>
        </a:xfrm>
        <a:prstGeom prst="roundRect">
          <a:avLst/>
        </a:prstGeom>
        <a:solidFill>
          <a:srgbClr val="CA7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b="1" kern="1200" dirty="0">
              <a:latin typeface="Tw Cen MT" panose="020B0602020104020603" pitchFamily="34" charset="0"/>
            </a:rPr>
            <a:t>Procesos de Contratación</a:t>
          </a:r>
        </a:p>
      </dsp:txBody>
      <dsp:txXfrm>
        <a:off x="324277" y="1162129"/>
        <a:ext cx="4332385" cy="239742"/>
      </dsp:txXfrm>
    </dsp:sp>
    <dsp:sp modelId="{2F340F3B-5DAA-414C-8DA0-0E91E82FD23D}">
      <dsp:nvSpPr>
        <dsp:cNvPr id="0" name=""/>
        <dsp:cNvSpPr/>
      </dsp:nvSpPr>
      <dsp:spPr>
        <a:xfrm>
          <a:off x="0" y="1690240"/>
          <a:ext cx="5558916" cy="278279"/>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7DA10A0F-78DB-45F4-AF20-6CE93938FFAB}">
      <dsp:nvSpPr>
        <dsp:cNvPr id="0" name=""/>
        <dsp:cNvSpPr/>
      </dsp:nvSpPr>
      <dsp:spPr>
        <a:xfrm>
          <a:off x="311308" y="1557400"/>
          <a:ext cx="4358323" cy="265680"/>
        </a:xfrm>
        <a:prstGeom prst="roundRect">
          <a:avLst/>
        </a:prstGeom>
        <a:solidFill>
          <a:srgbClr val="CA7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b="1" kern="1200" dirty="0">
              <a:latin typeface="Tw Cen MT" panose="020B0602020104020603" pitchFamily="34" charset="0"/>
            </a:rPr>
            <a:t>Contratos de Prestación de Servicios de la entidad</a:t>
          </a:r>
        </a:p>
      </dsp:txBody>
      <dsp:txXfrm>
        <a:off x="324277" y="1570369"/>
        <a:ext cx="4332385" cy="239742"/>
      </dsp:txXfrm>
    </dsp:sp>
    <dsp:sp modelId="{ED956CA3-13DC-4EEB-B76D-6E6752FBDB9C}">
      <dsp:nvSpPr>
        <dsp:cNvPr id="0" name=""/>
        <dsp:cNvSpPr/>
      </dsp:nvSpPr>
      <dsp:spPr>
        <a:xfrm>
          <a:off x="0" y="2149959"/>
          <a:ext cx="5558916" cy="299734"/>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6FD17F12-6A5F-4EA1-B2D3-0C405B4F949C}">
      <dsp:nvSpPr>
        <dsp:cNvPr id="0" name=""/>
        <dsp:cNvSpPr/>
      </dsp:nvSpPr>
      <dsp:spPr>
        <a:xfrm>
          <a:off x="311308" y="2017119"/>
          <a:ext cx="4358323" cy="265680"/>
        </a:xfrm>
        <a:prstGeom prst="roundRect">
          <a:avLst/>
        </a:prstGeom>
        <a:solidFill>
          <a:srgbClr val="CA7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b="1" kern="1200" dirty="0">
              <a:latin typeface="Tw Cen MT" panose="020B0602020104020603" pitchFamily="34" charset="0"/>
            </a:rPr>
            <a:t>Sistema electrónico de Contratación Pública</a:t>
          </a:r>
        </a:p>
      </dsp:txBody>
      <dsp:txXfrm>
        <a:off x="324277" y="2030088"/>
        <a:ext cx="4332385" cy="23974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F5C5FB-101E-4AC8-9668-850861A1630B}" type="datetimeFigureOut">
              <a:rPr lang="es-CO" smtClean="0"/>
              <a:t>13/04/2018</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773E43-C827-4DF1-9193-CC3513A7AC8C}" type="slidenum">
              <a:rPr lang="es-CO" smtClean="0"/>
              <a:t>‹Nº›</a:t>
            </a:fld>
            <a:endParaRPr lang="es-CO"/>
          </a:p>
        </p:txBody>
      </p:sp>
    </p:spTree>
    <p:extLst>
      <p:ext uri="{BB962C8B-B14F-4D97-AF65-F5344CB8AC3E}">
        <p14:creationId xmlns:p14="http://schemas.microsoft.com/office/powerpoint/2010/main" val="1669339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913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CO" altLang="es-CO" dirty="0"/>
          </a:p>
        </p:txBody>
      </p:sp>
      <p:sp>
        <p:nvSpPr>
          <p:cNvPr id="21914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MS PGothic" pitchFamily="34" charset="-128"/>
              </a:defRPr>
            </a:lvl1pPr>
            <a:lvl2pPr marL="716130" indent="-275434">
              <a:defRPr>
                <a:solidFill>
                  <a:schemeClr val="tx1"/>
                </a:solidFill>
                <a:latin typeface="Calibri" pitchFamily="34" charset="0"/>
                <a:ea typeface="MS PGothic" pitchFamily="34" charset="-128"/>
              </a:defRPr>
            </a:lvl2pPr>
            <a:lvl3pPr marL="1101738" indent="-220348">
              <a:defRPr>
                <a:solidFill>
                  <a:schemeClr val="tx1"/>
                </a:solidFill>
                <a:latin typeface="Calibri" pitchFamily="34" charset="0"/>
                <a:ea typeface="MS PGothic" pitchFamily="34" charset="-128"/>
              </a:defRPr>
            </a:lvl3pPr>
            <a:lvl4pPr marL="1542433" indent="-220348">
              <a:defRPr>
                <a:solidFill>
                  <a:schemeClr val="tx1"/>
                </a:solidFill>
                <a:latin typeface="Calibri" pitchFamily="34" charset="0"/>
                <a:ea typeface="MS PGothic" pitchFamily="34" charset="-128"/>
              </a:defRPr>
            </a:lvl4pPr>
            <a:lvl5pPr marL="1983128" indent="-220348">
              <a:defRPr>
                <a:solidFill>
                  <a:schemeClr val="tx1"/>
                </a:solidFill>
                <a:latin typeface="Calibri" pitchFamily="34" charset="0"/>
                <a:ea typeface="MS PGothic" pitchFamily="34" charset="-128"/>
              </a:defRPr>
            </a:lvl5pPr>
            <a:lvl6pPr marL="2423823" indent="-220348" defTabSz="440695" eaLnBrk="0" fontAlgn="base" hangingPunct="0">
              <a:spcBef>
                <a:spcPct val="0"/>
              </a:spcBef>
              <a:spcAft>
                <a:spcPct val="0"/>
              </a:spcAft>
              <a:defRPr>
                <a:solidFill>
                  <a:schemeClr val="tx1"/>
                </a:solidFill>
                <a:latin typeface="Calibri" pitchFamily="34" charset="0"/>
                <a:ea typeface="MS PGothic" pitchFamily="34" charset="-128"/>
              </a:defRPr>
            </a:lvl6pPr>
            <a:lvl7pPr marL="2864518" indent="-220348" defTabSz="440695" eaLnBrk="0" fontAlgn="base" hangingPunct="0">
              <a:spcBef>
                <a:spcPct val="0"/>
              </a:spcBef>
              <a:spcAft>
                <a:spcPct val="0"/>
              </a:spcAft>
              <a:defRPr>
                <a:solidFill>
                  <a:schemeClr val="tx1"/>
                </a:solidFill>
                <a:latin typeface="Calibri" pitchFamily="34" charset="0"/>
                <a:ea typeface="MS PGothic" pitchFamily="34" charset="-128"/>
              </a:defRPr>
            </a:lvl7pPr>
            <a:lvl8pPr marL="3305213" indent="-220348" defTabSz="440695" eaLnBrk="0" fontAlgn="base" hangingPunct="0">
              <a:spcBef>
                <a:spcPct val="0"/>
              </a:spcBef>
              <a:spcAft>
                <a:spcPct val="0"/>
              </a:spcAft>
              <a:defRPr>
                <a:solidFill>
                  <a:schemeClr val="tx1"/>
                </a:solidFill>
                <a:latin typeface="Calibri" pitchFamily="34" charset="0"/>
                <a:ea typeface="MS PGothic" pitchFamily="34" charset="-128"/>
              </a:defRPr>
            </a:lvl8pPr>
            <a:lvl9pPr marL="3745908" indent="-220348" defTabSz="440695" eaLnBrk="0" fontAlgn="base" hangingPunct="0">
              <a:spcBef>
                <a:spcPct val="0"/>
              </a:spcBef>
              <a:spcAft>
                <a:spcPct val="0"/>
              </a:spcAft>
              <a:defRPr>
                <a:solidFill>
                  <a:schemeClr val="tx1"/>
                </a:solidFill>
                <a:latin typeface="Calibri" pitchFamily="34" charset="0"/>
                <a:ea typeface="MS PGothic" pitchFamily="34" charset="-128"/>
              </a:defRPr>
            </a:lvl9pPr>
          </a:lstStyle>
          <a:p>
            <a:fld id="{23AFC77D-9D16-43D8-8DB3-8515B0ED63D9}" type="slidenum">
              <a:rPr lang="es-CO" altLang="es-CO">
                <a:solidFill>
                  <a:prstClr val="black"/>
                </a:solidFill>
              </a:rPr>
              <a:pPr/>
              <a:t>27</a:t>
            </a:fld>
            <a:endParaRPr lang="es-CO" altLang="es-CO" dirty="0">
              <a:solidFill>
                <a:prstClr val="black"/>
              </a:solidFill>
            </a:endParaRPr>
          </a:p>
        </p:txBody>
      </p:sp>
    </p:spTree>
    <p:extLst>
      <p:ext uri="{BB962C8B-B14F-4D97-AF65-F5344CB8AC3E}">
        <p14:creationId xmlns:p14="http://schemas.microsoft.com/office/powerpoint/2010/main" val="1765761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jpe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7D64EC06-9880-48DA-AA78-087EDB132D40}" type="datetimeFigureOut">
              <a:rPr lang="es-CO" smtClean="0"/>
              <a:t>13/04/2018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31581926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3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06C19DC5-B5BA-4CD1-8708-D92A8D3768D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34BA7D4-6BBD-4501-AA5A-826829B46DC5}"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9518166B-9C8E-4783-914C-24C9C410D864}"/>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9DC014AE-C8C4-412D-9498-062BD6B4044F}"/>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26EA580F-7790-4407-80C6-90E7C9F3C189}" type="slidenum">
              <a:rPr lang="es-CO"/>
              <a:pPr>
                <a:defRPr/>
              </a:pPr>
              <a:t>‹Nº›</a:t>
            </a:fld>
            <a:endParaRPr lang="es-CO" dirty="0"/>
          </a:p>
        </p:txBody>
      </p:sp>
    </p:spTree>
    <p:extLst>
      <p:ext uri="{BB962C8B-B14F-4D97-AF65-F5344CB8AC3E}">
        <p14:creationId xmlns:p14="http://schemas.microsoft.com/office/powerpoint/2010/main" val="23131021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93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09862175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94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19931676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95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84749423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96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415161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97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60273654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98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48609144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99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58953116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100_Título y objetos">
    <p:spTree>
      <p:nvGrpSpPr>
        <p:cNvPr id="1" name=""/>
        <p:cNvGrpSpPr/>
        <p:nvPr/>
      </p:nvGrpSpPr>
      <p:grpSpPr>
        <a:xfrm>
          <a:off x="0" y="0"/>
          <a:ext cx="0" cy="0"/>
          <a:chOff x="0" y="0"/>
          <a:chExt cx="0" cy="0"/>
        </a:xfrm>
      </p:grpSpPr>
      <p:sp>
        <p:nvSpPr>
          <p:cNvPr id="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1DDF7F93-5EDB-4019-ABFF-CE331D968E61}" type="datetimeFigureOut">
              <a:rPr lang="es-CO"/>
              <a:pPr>
                <a:defRPr/>
              </a:pPr>
              <a:t>13/04/2018</a:t>
            </a:fld>
            <a:endParaRPr lang="es-CO" dirty="0"/>
          </a:p>
        </p:txBody>
      </p:sp>
      <p:sp>
        <p:nvSpPr>
          <p:cNvPr id="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2B2AE5B-2911-4007-870A-C5220B744EA1}" type="slidenum">
              <a:rPr lang="es-CO"/>
              <a:pPr>
                <a:defRPr/>
              </a:pPr>
              <a:t>‹Nº›</a:t>
            </a:fld>
            <a:endParaRPr lang="es-CO" dirty="0"/>
          </a:p>
        </p:txBody>
      </p:sp>
    </p:spTree>
    <p:extLst>
      <p:ext uri="{BB962C8B-B14F-4D97-AF65-F5344CB8AC3E}">
        <p14:creationId xmlns:p14="http://schemas.microsoft.com/office/powerpoint/2010/main" val="24860302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01_Título y objetos">
    <p:spTree>
      <p:nvGrpSpPr>
        <p:cNvPr id="1" name=""/>
        <p:cNvGrpSpPr/>
        <p:nvPr/>
      </p:nvGrpSpPr>
      <p:grpSpPr>
        <a:xfrm>
          <a:off x="0" y="0"/>
          <a:ext cx="0" cy="0"/>
          <a:chOff x="0" y="0"/>
          <a:chExt cx="0" cy="0"/>
        </a:xfrm>
      </p:grpSpPr>
      <p:sp>
        <p:nvSpPr>
          <p:cNvPr id="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3578CD4-7A87-4AEA-9593-63B2D750B0FB}" type="datetimeFigureOut">
              <a:rPr lang="es-CO"/>
              <a:pPr>
                <a:defRPr/>
              </a:pPr>
              <a:t>13/04/2018</a:t>
            </a:fld>
            <a:endParaRPr lang="es-CO" dirty="0"/>
          </a:p>
        </p:txBody>
      </p:sp>
      <p:sp>
        <p:nvSpPr>
          <p:cNvPr id="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34354455-1801-4D6B-B099-56007DF659E4}" type="slidenum">
              <a:rPr lang="es-CO"/>
              <a:pPr>
                <a:defRPr/>
              </a:pPr>
              <a:t>‹Nº›</a:t>
            </a:fld>
            <a:endParaRPr lang="es-CO" dirty="0"/>
          </a:p>
        </p:txBody>
      </p:sp>
    </p:spTree>
    <p:extLst>
      <p:ext uri="{BB962C8B-B14F-4D97-AF65-F5344CB8AC3E}">
        <p14:creationId xmlns:p14="http://schemas.microsoft.com/office/powerpoint/2010/main" val="26897795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102_Título y objetos">
    <p:spTree>
      <p:nvGrpSpPr>
        <p:cNvPr id="1" name=""/>
        <p:cNvGrpSpPr/>
        <p:nvPr/>
      </p:nvGrpSpPr>
      <p:grpSpPr>
        <a:xfrm>
          <a:off x="0" y="0"/>
          <a:ext cx="0" cy="0"/>
          <a:chOff x="0" y="0"/>
          <a:chExt cx="0" cy="0"/>
        </a:xfrm>
      </p:grpSpPr>
      <p:sp>
        <p:nvSpPr>
          <p:cNvPr id="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A349997E-76D2-4F12-BF97-B1534D58F84D}" type="datetimeFigureOut">
              <a:rPr lang="es-CO"/>
              <a:pPr>
                <a:defRPr/>
              </a:pPr>
              <a:t>13/04/2018</a:t>
            </a:fld>
            <a:endParaRPr lang="es-CO" dirty="0"/>
          </a:p>
        </p:txBody>
      </p:sp>
      <p:sp>
        <p:nvSpPr>
          <p:cNvPr id="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FF28061-BCDF-4932-8867-A21D756299A4}" type="slidenum">
              <a:rPr lang="es-CO"/>
              <a:pPr>
                <a:defRPr/>
              </a:pPr>
              <a:t>‹Nº›</a:t>
            </a:fld>
            <a:endParaRPr lang="es-CO" dirty="0"/>
          </a:p>
        </p:txBody>
      </p:sp>
    </p:spTree>
    <p:extLst>
      <p:ext uri="{BB962C8B-B14F-4D97-AF65-F5344CB8AC3E}">
        <p14:creationId xmlns:p14="http://schemas.microsoft.com/office/powerpoint/2010/main" val="2732767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166E94CC-E52B-49EE-AA3A-34B118386126}"/>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Rectángulo 5">
            <a:extLst>
              <a:ext uri="{FF2B5EF4-FFF2-40B4-BE49-F238E27FC236}">
                <a16:creationId xmlns:a16="http://schemas.microsoft.com/office/drawing/2014/main" xmlns="" id="{C215FCAD-E740-491E-BFDF-69B9D69F6645}"/>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74971CD3-4FB1-4543-B66F-E15CF37CC435}"/>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4D5EA552-C0E7-4BDD-A628-AAFD8FA253C3}"/>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D302D3DB-7EA8-407D-A4D6-853FE924CB38}"/>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DB8034D-9327-41BA-B657-11EF997B04C4}"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8B160D11-D55F-4D02-A5B7-81D8867F3040}"/>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816C0B62-3B76-4EB1-8B7F-A5026E3F577E}"/>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6C2CC5C-6329-4ABA-AD49-7FFE6E0C09C9}" type="slidenum">
              <a:rPr lang="es-CO"/>
              <a:pPr>
                <a:defRPr/>
              </a:pPr>
              <a:t>‹Nº›</a:t>
            </a:fld>
            <a:endParaRPr lang="es-CO" dirty="0"/>
          </a:p>
        </p:txBody>
      </p:sp>
    </p:spTree>
    <p:extLst>
      <p:ext uri="{BB962C8B-B14F-4D97-AF65-F5344CB8AC3E}">
        <p14:creationId xmlns:p14="http://schemas.microsoft.com/office/powerpoint/2010/main" val="69312510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103_Título y objetos">
    <p:spTree>
      <p:nvGrpSpPr>
        <p:cNvPr id="1" name=""/>
        <p:cNvGrpSpPr/>
        <p:nvPr/>
      </p:nvGrpSpPr>
      <p:grpSpPr>
        <a:xfrm>
          <a:off x="0" y="0"/>
          <a:ext cx="0" cy="0"/>
          <a:chOff x="0" y="0"/>
          <a:chExt cx="0" cy="0"/>
        </a:xfrm>
      </p:grpSpPr>
      <p:sp>
        <p:nvSpPr>
          <p:cNvPr id="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3E16F068-3546-48B2-A631-73C41C0FA0D4}" type="datetimeFigureOut">
              <a:rPr lang="es-CO"/>
              <a:pPr>
                <a:defRPr/>
              </a:pPr>
              <a:t>13/04/2018</a:t>
            </a:fld>
            <a:endParaRPr lang="es-CO" dirty="0"/>
          </a:p>
        </p:txBody>
      </p:sp>
      <p:sp>
        <p:nvSpPr>
          <p:cNvPr id="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1815A1E2-AD7D-45E6-81C2-D8D0C3F7DA95}" type="slidenum">
              <a:rPr lang="es-CO"/>
              <a:pPr>
                <a:defRPr/>
              </a:pPr>
              <a:t>‹Nº›</a:t>
            </a:fld>
            <a:endParaRPr lang="es-CO" dirty="0"/>
          </a:p>
        </p:txBody>
      </p:sp>
    </p:spTree>
    <p:extLst>
      <p:ext uri="{BB962C8B-B14F-4D97-AF65-F5344CB8AC3E}">
        <p14:creationId xmlns:p14="http://schemas.microsoft.com/office/powerpoint/2010/main" val="101508056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104_Título y objetos">
    <p:spTree>
      <p:nvGrpSpPr>
        <p:cNvPr id="1" name=""/>
        <p:cNvGrpSpPr/>
        <p:nvPr/>
      </p:nvGrpSpPr>
      <p:grpSpPr>
        <a:xfrm>
          <a:off x="0" y="0"/>
          <a:ext cx="0" cy="0"/>
          <a:chOff x="0" y="0"/>
          <a:chExt cx="0" cy="0"/>
        </a:xfrm>
      </p:grpSpPr>
      <p:sp>
        <p:nvSpPr>
          <p:cNvPr id="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60B200D5-3758-47B4-B66A-D5DD9ED009C3}" type="datetimeFigureOut">
              <a:rPr lang="es-CO"/>
              <a:pPr>
                <a:defRPr/>
              </a:pPr>
              <a:t>13/04/2018</a:t>
            </a:fld>
            <a:endParaRPr lang="es-CO" dirty="0"/>
          </a:p>
        </p:txBody>
      </p:sp>
      <p:sp>
        <p:nvSpPr>
          <p:cNvPr id="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252C565-0730-4BA4-9398-1DCB9832BBCA}" type="slidenum">
              <a:rPr lang="es-CO"/>
              <a:pPr>
                <a:defRPr/>
              </a:pPr>
              <a:t>‹Nº›</a:t>
            </a:fld>
            <a:endParaRPr lang="es-CO" dirty="0"/>
          </a:p>
        </p:txBody>
      </p:sp>
    </p:spTree>
    <p:extLst>
      <p:ext uri="{BB962C8B-B14F-4D97-AF65-F5344CB8AC3E}">
        <p14:creationId xmlns:p14="http://schemas.microsoft.com/office/powerpoint/2010/main" val="1544652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85B332CA-6E39-445B-8FA8-BC37EEB13C47}"/>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637745BF-0F8A-4FEC-ADEB-F3FFA84613E2}"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69B55966-97AA-4D79-B3A5-9B8C934CF7AA}"/>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125DB672-FC6C-443A-ADA3-E4F51D682A54}"/>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956FEB3-C23A-4419-B743-610E955FB2ED}" type="slidenum">
              <a:rPr lang="es-CO"/>
              <a:pPr>
                <a:defRPr/>
              </a:pPr>
              <a:t>‹Nº›</a:t>
            </a:fld>
            <a:endParaRPr lang="es-CO" dirty="0"/>
          </a:p>
        </p:txBody>
      </p:sp>
    </p:spTree>
    <p:extLst>
      <p:ext uri="{BB962C8B-B14F-4D97-AF65-F5344CB8AC3E}">
        <p14:creationId xmlns:p14="http://schemas.microsoft.com/office/powerpoint/2010/main" val="3907177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0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D7D0E70D-EB41-484D-A49B-27CB5148A4FC}"/>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A7D6F740-8031-4CCD-B653-77537141D699}"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B88B5BA5-1CEA-48F5-B017-0EEEFE695309}"/>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86E80665-46D5-45B4-A814-6216E302CE68}"/>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7928118-F2EC-4B30-9A3B-33373B991D01}" type="slidenum">
              <a:rPr lang="es-CO"/>
              <a:pPr>
                <a:defRPr/>
              </a:pPr>
              <a:t>‹Nº›</a:t>
            </a:fld>
            <a:endParaRPr lang="es-CO" dirty="0"/>
          </a:p>
        </p:txBody>
      </p:sp>
    </p:spTree>
    <p:extLst>
      <p:ext uri="{BB962C8B-B14F-4D97-AF65-F5344CB8AC3E}">
        <p14:creationId xmlns:p14="http://schemas.microsoft.com/office/powerpoint/2010/main" val="3865792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1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CB39ADD7-F56F-4E58-A4E1-9088D2CF3479}"/>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C5893B09-B848-45BE-A27E-825FA4288826}"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DFA58017-7AF4-4E48-B894-432FBF3EAB40}"/>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16AFC3D4-36F7-40A3-B513-90AC95ED80D3}"/>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DC63FE91-461D-405F-89D7-1E0A338DF18C}" type="slidenum">
              <a:rPr lang="es-CO"/>
              <a:pPr>
                <a:defRPr/>
              </a:pPr>
              <a:t>‹Nº›</a:t>
            </a:fld>
            <a:endParaRPr lang="es-CO" dirty="0"/>
          </a:p>
        </p:txBody>
      </p:sp>
    </p:spTree>
    <p:extLst>
      <p:ext uri="{BB962C8B-B14F-4D97-AF65-F5344CB8AC3E}">
        <p14:creationId xmlns:p14="http://schemas.microsoft.com/office/powerpoint/2010/main" val="185040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2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16555B00-87C2-4320-B0CD-F054D3BA9B3E}"/>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D94FA40C-A137-4CB4-A689-83E2ED0D8E0F}"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5B75BDF5-2730-4464-A3FF-3F5CB0DC1740}"/>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24225B3E-5692-4DB8-853E-378E2C9D98D5}"/>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733AC28C-83CA-451A-ABF4-2FC33E51A72D}" type="slidenum">
              <a:rPr lang="es-CO"/>
              <a:pPr>
                <a:defRPr/>
              </a:pPr>
              <a:t>‹Nº›</a:t>
            </a:fld>
            <a:endParaRPr lang="es-CO" dirty="0"/>
          </a:p>
        </p:txBody>
      </p:sp>
    </p:spTree>
    <p:extLst>
      <p:ext uri="{BB962C8B-B14F-4D97-AF65-F5344CB8AC3E}">
        <p14:creationId xmlns:p14="http://schemas.microsoft.com/office/powerpoint/2010/main" val="3568024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4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B1CEF7B1-119A-452A-9489-A947A4598875}"/>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BFBAE6E-A082-474C-884F-4B7F9316A51B}"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2B8BA61B-53B8-4F0E-A2FD-649853920F29}"/>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24E322C7-C9B9-483F-9A8D-D7553E1C8758}"/>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149F608B-E5D1-45C9-85C2-129685861A3A}" type="slidenum">
              <a:rPr lang="es-CO"/>
              <a:pPr>
                <a:defRPr/>
              </a:pPr>
              <a:t>‹Nº›</a:t>
            </a:fld>
            <a:endParaRPr lang="es-CO" dirty="0"/>
          </a:p>
        </p:txBody>
      </p:sp>
    </p:spTree>
    <p:extLst>
      <p:ext uri="{BB962C8B-B14F-4D97-AF65-F5344CB8AC3E}">
        <p14:creationId xmlns:p14="http://schemas.microsoft.com/office/powerpoint/2010/main" val="1499336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5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04EFC40D-8FD4-4224-8EEF-68BE77A042D3}"/>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6183BB5-973A-4DDF-8B59-E42BF5B2D6DC}"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2D4624C0-0AC8-4F27-9FC6-A3FF246384C5}"/>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2823CFD9-1073-4473-98A1-FAA9D8254085}"/>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076EE0A5-4FD3-4F31-9424-BEBA662456F6}" type="slidenum">
              <a:rPr lang="es-CO"/>
              <a:pPr>
                <a:defRPr/>
              </a:pPr>
              <a:t>‹Nº›</a:t>
            </a:fld>
            <a:endParaRPr lang="es-CO" dirty="0"/>
          </a:p>
        </p:txBody>
      </p:sp>
    </p:spTree>
    <p:extLst>
      <p:ext uri="{BB962C8B-B14F-4D97-AF65-F5344CB8AC3E}">
        <p14:creationId xmlns:p14="http://schemas.microsoft.com/office/powerpoint/2010/main" val="1692637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6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216F2B5A-1FD2-4349-8798-2F92B42EDA5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35603C51-F90D-4227-B58D-B0DEBA8DD7DB}"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6868B7B5-433B-4933-AE14-5FAD0BBF3986}"/>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4B4A2569-0526-469B-A2F3-11829B9D9706}"/>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CD9CBE0B-D692-4ACE-83D1-225A860D6155}" type="slidenum">
              <a:rPr lang="es-CO"/>
              <a:pPr>
                <a:defRPr/>
              </a:pPr>
              <a:t>‹Nº›</a:t>
            </a:fld>
            <a:endParaRPr lang="es-CO" dirty="0"/>
          </a:p>
        </p:txBody>
      </p:sp>
    </p:spTree>
    <p:extLst>
      <p:ext uri="{BB962C8B-B14F-4D97-AF65-F5344CB8AC3E}">
        <p14:creationId xmlns:p14="http://schemas.microsoft.com/office/powerpoint/2010/main" val="1396096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7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86828D76-B83B-4741-BB1C-C839BB8B6041}"/>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E9DE646-7402-47FB-BDD3-A04E21C3DF50}"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31E36773-AC82-412E-8F3B-85997D0C76ED}"/>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317CC590-F2A4-4171-AE14-62A0275D57AC}"/>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6E659F6-8A63-468E-995D-65B69F4F6FB7}" type="slidenum">
              <a:rPr lang="es-CO"/>
              <a:pPr>
                <a:defRPr/>
              </a:pPr>
              <a:t>‹Nº›</a:t>
            </a:fld>
            <a:endParaRPr lang="es-CO" dirty="0"/>
          </a:p>
        </p:txBody>
      </p:sp>
    </p:spTree>
    <p:extLst>
      <p:ext uri="{BB962C8B-B14F-4D97-AF65-F5344CB8AC3E}">
        <p14:creationId xmlns:p14="http://schemas.microsoft.com/office/powerpoint/2010/main" val="2961757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7D64EC06-9880-48DA-AA78-087EDB132D40}" type="datetimeFigureOut">
              <a:rPr lang="es-CO" smtClean="0"/>
              <a:t>13/04/2018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700866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8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97B09D76-66A5-473A-9566-E12B0955BCE1}"/>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312070C5-FF15-42FD-95B6-FFF418795C0A}"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8F70D2FB-30EE-47A3-B263-6A5EDE888C26}"/>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E1CE6F79-B1C4-462F-8895-B878AEE6BE3F}"/>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6C9E306-6C7B-4445-A737-541D55CC6E5C}" type="slidenum">
              <a:rPr lang="es-CO"/>
              <a:pPr>
                <a:defRPr/>
              </a:pPr>
              <a:t>‹Nº›</a:t>
            </a:fld>
            <a:endParaRPr lang="es-CO" dirty="0"/>
          </a:p>
        </p:txBody>
      </p:sp>
    </p:spTree>
    <p:extLst>
      <p:ext uri="{BB962C8B-B14F-4D97-AF65-F5344CB8AC3E}">
        <p14:creationId xmlns:p14="http://schemas.microsoft.com/office/powerpoint/2010/main" val="20708788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8EEA2433-A83F-4DA4-8908-336190F80527}"/>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Rectángulo 5">
            <a:extLst>
              <a:ext uri="{FF2B5EF4-FFF2-40B4-BE49-F238E27FC236}">
                <a16:creationId xmlns:a16="http://schemas.microsoft.com/office/drawing/2014/main" xmlns="" id="{D04D90F3-7233-47C0-8F64-F87C97DDF99E}"/>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3DDEB225-0FEC-487D-A22F-9B87D9BDE29E}"/>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B9851358-0DBE-4B35-8598-021D3241ADEC}"/>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5C97AA9D-5938-4AD8-BDC8-9937F8BC32C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06BCB190-1EC6-4F1C-BF2D-2CF06A8DC334}"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C01347B6-4B17-4C40-8556-187F2E7CBFE9}"/>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60227268-DD67-4A13-970B-44B688D2A656}"/>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64A90AE-914C-489A-9BED-16BC63FCD8D5}" type="slidenum">
              <a:rPr lang="es-CO"/>
              <a:pPr>
                <a:defRPr/>
              </a:pPr>
              <a:t>‹Nº›</a:t>
            </a:fld>
            <a:endParaRPr lang="es-CO" dirty="0"/>
          </a:p>
        </p:txBody>
      </p:sp>
    </p:spTree>
    <p:extLst>
      <p:ext uri="{BB962C8B-B14F-4D97-AF65-F5344CB8AC3E}">
        <p14:creationId xmlns:p14="http://schemas.microsoft.com/office/powerpoint/2010/main" val="910799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C6B6363A-64A1-4A2A-B984-FF1BC4B254AD}"/>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object 8"/>
          <p:cNvSpPr>
            <a:spLocks/>
          </p:cNvSpPr>
          <p:nvPr userDrawn="1"/>
        </p:nvSpPr>
        <p:spPr bwMode="auto">
          <a:xfrm>
            <a:off x="3660775" y="71438"/>
            <a:ext cx="8531225" cy="579437"/>
          </a:xfrm>
          <a:custGeom>
            <a:avLst/>
            <a:gdLst>
              <a:gd name="T0" fmla="*/ 0 w 7007859"/>
              <a:gd name="T1" fmla="*/ 581660 h 579120"/>
              <a:gd name="T2" fmla="*/ 33803548 w 7007859"/>
              <a:gd name="T3" fmla="*/ 581660 h 579120"/>
              <a:gd name="T4" fmla="*/ 33803548 w 7007859"/>
              <a:gd name="T5" fmla="*/ 0 h 579120"/>
              <a:gd name="T6" fmla="*/ 0 w 7007859"/>
              <a:gd name="T7" fmla="*/ 0 h 579120"/>
              <a:gd name="T8" fmla="*/ 0 w 7007859"/>
              <a:gd name="T9" fmla="*/ 581660 h 579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579120">
                <a:moveTo>
                  <a:pt x="0" y="579119"/>
                </a:moveTo>
                <a:lnTo>
                  <a:pt x="7007352" y="579119"/>
                </a:lnTo>
                <a:lnTo>
                  <a:pt x="7007352" y="0"/>
                </a:lnTo>
                <a:lnTo>
                  <a:pt x="0" y="0"/>
                </a:lnTo>
                <a:lnTo>
                  <a:pt x="0" y="57911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7" name="CuadroTexto 13">
            <a:extLst>
              <a:ext uri="{FF2B5EF4-FFF2-40B4-BE49-F238E27FC236}">
                <a16:creationId xmlns:a16="http://schemas.microsoft.com/office/drawing/2014/main" xmlns="" id="{8550423C-31CA-43BD-BC49-8F3262B6C685}"/>
              </a:ext>
            </a:extLst>
          </p:cNvPr>
          <p:cNvSpPr txBox="1">
            <a:spLocks noChangeArrowheads="1"/>
          </p:cNvSpPr>
          <p:nvPr userDrawn="1"/>
        </p:nvSpPr>
        <p:spPr bwMode="auto">
          <a:xfrm>
            <a:off x="3705225" y="150813"/>
            <a:ext cx="8486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r>
              <a:rPr lang="es-ES_tradnl" altLang="es-CO" sz="2800">
                <a:solidFill>
                  <a:srgbClr val="000000"/>
                </a:solidFill>
                <a:latin typeface="Impact" panose="020B0806030902050204" pitchFamily="34" charset="0"/>
                <a:ea typeface="Impact" panose="020B0806030902050204" pitchFamily="34" charset="0"/>
                <a:cs typeface="Impact" panose="020B0806030902050204" pitchFamily="34" charset="0"/>
              </a:rPr>
              <a:t>INFORME PRINCIPAL ESPACIO DE </a:t>
            </a:r>
            <a:r>
              <a:rPr lang="es-ES_tradnl" altLang="es-CO" sz="2800">
                <a:solidFill>
                  <a:srgbClr val="FFC000"/>
                </a:solidFill>
                <a:latin typeface="Impact" panose="020B0806030902050204" pitchFamily="34" charset="0"/>
                <a:ea typeface="Impact" panose="020B0806030902050204" pitchFamily="34" charset="0"/>
                <a:cs typeface="Impact" panose="020B0806030902050204" pitchFamily="34" charset="0"/>
              </a:rPr>
              <a:t>RENDICIÓN DE CUENTAS </a:t>
            </a: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8" name="Marcador de fecha 3">
            <a:extLst>
              <a:ext uri="{FF2B5EF4-FFF2-40B4-BE49-F238E27FC236}">
                <a16:creationId xmlns:a16="http://schemas.microsoft.com/office/drawing/2014/main" xmlns="" id="{6D3BBF7B-ACEF-46FA-B101-8DED621EB42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C749BA3B-3E28-4775-A402-7B21CF0C2815}" type="datetimeFigureOut">
              <a:rPr lang="es-CO"/>
              <a:pPr>
                <a:defRPr/>
              </a:pPr>
              <a:t>13/04/2018</a:t>
            </a:fld>
            <a:endParaRPr lang="es-CO" dirty="0"/>
          </a:p>
        </p:txBody>
      </p:sp>
    </p:spTree>
    <p:extLst>
      <p:ext uri="{BB962C8B-B14F-4D97-AF65-F5344CB8AC3E}">
        <p14:creationId xmlns:p14="http://schemas.microsoft.com/office/powerpoint/2010/main" val="2589433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EAE9BD18-7F7C-489D-9FD4-955E250CDB9C}"/>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object 8"/>
          <p:cNvSpPr>
            <a:spLocks/>
          </p:cNvSpPr>
          <p:nvPr userDrawn="1"/>
        </p:nvSpPr>
        <p:spPr bwMode="auto">
          <a:xfrm>
            <a:off x="3660775" y="71438"/>
            <a:ext cx="8531225" cy="579437"/>
          </a:xfrm>
          <a:custGeom>
            <a:avLst/>
            <a:gdLst>
              <a:gd name="T0" fmla="*/ 0 w 7007859"/>
              <a:gd name="T1" fmla="*/ 581660 h 579120"/>
              <a:gd name="T2" fmla="*/ 33803548 w 7007859"/>
              <a:gd name="T3" fmla="*/ 581660 h 579120"/>
              <a:gd name="T4" fmla="*/ 33803548 w 7007859"/>
              <a:gd name="T5" fmla="*/ 0 h 579120"/>
              <a:gd name="T6" fmla="*/ 0 w 7007859"/>
              <a:gd name="T7" fmla="*/ 0 h 579120"/>
              <a:gd name="T8" fmla="*/ 0 w 7007859"/>
              <a:gd name="T9" fmla="*/ 581660 h 579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579120">
                <a:moveTo>
                  <a:pt x="0" y="579119"/>
                </a:moveTo>
                <a:lnTo>
                  <a:pt x="7007352" y="579119"/>
                </a:lnTo>
                <a:lnTo>
                  <a:pt x="7007352" y="0"/>
                </a:lnTo>
                <a:lnTo>
                  <a:pt x="0" y="0"/>
                </a:lnTo>
                <a:lnTo>
                  <a:pt x="0" y="57911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7" name="CuadroTexto 13">
            <a:extLst>
              <a:ext uri="{FF2B5EF4-FFF2-40B4-BE49-F238E27FC236}">
                <a16:creationId xmlns:a16="http://schemas.microsoft.com/office/drawing/2014/main" xmlns="" id="{2C24715F-56FA-4517-ABFB-4524D33D2720}"/>
              </a:ext>
            </a:extLst>
          </p:cNvPr>
          <p:cNvSpPr txBox="1">
            <a:spLocks noChangeArrowheads="1"/>
          </p:cNvSpPr>
          <p:nvPr userDrawn="1"/>
        </p:nvSpPr>
        <p:spPr bwMode="auto">
          <a:xfrm>
            <a:off x="3705225" y="150813"/>
            <a:ext cx="8486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r>
              <a:rPr lang="es-ES_tradnl" altLang="es-CO" sz="2800">
                <a:solidFill>
                  <a:srgbClr val="000000"/>
                </a:solidFill>
                <a:latin typeface="Impact" panose="020B0806030902050204" pitchFamily="34" charset="0"/>
                <a:ea typeface="Impact" panose="020B0806030902050204" pitchFamily="34" charset="0"/>
                <a:cs typeface="Impact" panose="020B0806030902050204" pitchFamily="34" charset="0"/>
              </a:rPr>
              <a:t>INFORME PRINCIPAL ESPACIO DE </a:t>
            </a:r>
            <a:r>
              <a:rPr lang="es-ES_tradnl" altLang="es-CO" sz="2800">
                <a:solidFill>
                  <a:srgbClr val="FFC000"/>
                </a:solidFill>
                <a:latin typeface="Impact" panose="020B0806030902050204" pitchFamily="34" charset="0"/>
                <a:ea typeface="Impact" panose="020B0806030902050204" pitchFamily="34" charset="0"/>
                <a:cs typeface="Impact" panose="020B0806030902050204" pitchFamily="34" charset="0"/>
              </a:rPr>
              <a:t>RENDICIÓN DE CUENTAS </a:t>
            </a:r>
          </a:p>
        </p:txBody>
      </p:sp>
      <p:sp>
        <p:nvSpPr>
          <p:cNvPr id="8" name="Rectángulo 7">
            <a:extLst>
              <a:ext uri="{FF2B5EF4-FFF2-40B4-BE49-F238E27FC236}">
                <a16:creationId xmlns:a16="http://schemas.microsoft.com/office/drawing/2014/main" xmlns="" id="{29E608FD-8111-4075-9C4D-DD5DE1EDCB12}"/>
              </a:ext>
            </a:extLst>
          </p:cNvPr>
          <p:cNvSpPr/>
          <p:nvPr userDrawn="1"/>
        </p:nvSpPr>
        <p:spPr>
          <a:xfrm>
            <a:off x="3413125" y="914400"/>
            <a:ext cx="7386638" cy="596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9" name="Marcador de fecha 3">
            <a:extLst>
              <a:ext uri="{FF2B5EF4-FFF2-40B4-BE49-F238E27FC236}">
                <a16:creationId xmlns:a16="http://schemas.microsoft.com/office/drawing/2014/main" xmlns="" id="{04EC0303-9058-4106-9ADB-50ECB4C80177}"/>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1CE5ADB0-EF4F-4CBA-BC24-743764B401E4}" type="datetimeFigureOut">
              <a:rPr lang="es-CO"/>
              <a:pPr>
                <a:defRPr/>
              </a:pPr>
              <a:t>13/04/2018</a:t>
            </a:fld>
            <a:endParaRPr lang="es-CO" dirty="0"/>
          </a:p>
        </p:txBody>
      </p:sp>
    </p:spTree>
    <p:extLst>
      <p:ext uri="{BB962C8B-B14F-4D97-AF65-F5344CB8AC3E}">
        <p14:creationId xmlns:p14="http://schemas.microsoft.com/office/powerpoint/2010/main" val="10335671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370094E5-8D3B-493B-A319-8AAEA4378A6C}"/>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object 8"/>
          <p:cNvSpPr>
            <a:spLocks/>
          </p:cNvSpPr>
          <p:nvPr userDrawn="1"/>
        </p:nvSpPr>
        <p:spPr bwMode="auto">
          <a:xfrm>
            <a:off x="3660775" y="71438"/>
            <a:ext cx="8531225" cy="579437"/>
          </a:xfrm>
          <a:custGeom>
            <a:avLst/>
            <a:gdLst>
              <a:gd name="T0" fmla="*/ 0 w 7007859"/>
              <a:gd name="T1" fmla="*/ 581660 h 579120"/>
              <a:gd name="T2" fmla="*/ 33803548 w 7007859"/>
              <a:gd name="T3" fmla="*/ 581660 h 579120"/>
              <a:gd name="T4" fmla="*/ 33803548 w 7007859"/>
              <a:gd name="T5" fmla="*/ 0 h 579120"/>
              <a:gd name="T6" fmla="*/ 0 w 7007859"/>
              <a:gd name="T7" fmla="*/ 0 h 579120"/>
              <a:gd name="T8" fmla="*/ 0 w 7007859"/>
              <a:gd name="T9" fmla="*/ 581660 h 579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579120">
                <a:moveTo>
                  <a:pt x="0" y="579119"/>
                </a:moveTo>
                <a:lnTo>
                  <a:pt x="7007352" y="579119"/>
                </a:lnTo>
                <a:lnTo>
                  <a:pt x="7007352" y="0"/>
                </a:lnTo>
                <a:lnTo>
                  <a:pt x="0" y="0"/>
                </a:lnTo>
                <a:lnTo>
                  <a:pt x="0" y="57911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7" name="CuadroTexto 13">
            <a:extLst>
              <a:ext uri="{FF2B5EF4-FFF2-40B4-BE49-F238E27FC236}">
                <a16:creationId xmlns:a16="http://schemas.microsoft.com/office/drawing/2014/main" xmlns="" id="{FBAA9729-1B5C-481B-937D-2BC1B1E92A8E}"/>
              </a:ext>
            </a:extLst>
          </p:cNvPr>
          <p:cNvSpPr txBox="1">
            <a:spLocks noChangeArrowheads="1"/>
          </p:cNvSpPr>
          <p:nvPr userDrawn="1"/>
        </p:nvSpPr>
        <p:spPr bwMode="auto">
          <a:xfrm>
            <a:off x="3705225" y="150813"/>
            <a:ext cx="8486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r>
              <a:rPr lang="es-ES_tradnl" altLang="es-CO" sz="2800">
                <a:solidFill>
                  <a:srgbClr val="000000"/>
                </a:solidFill>
                <a:latin typeface="Impact" panose="020B0806030902050204" pitchFamily="34" charset="0"/>
                <a:ea typeface="Impact" panose="020B0806030902050204" pitchFamily="34" charset="0"/>
                <a:cs typeface="Impact" panose="020B0806030902050204" pitchFamily="34" charset="0"/>
              </a:rPr>
              <a:t>INFORME PRINCIPAL ESPACIO DE </a:t>
            </a:r>
            <a:r>
              <a:rPr lang="es-ES_tradnl" altLang="es-CO" sz="2800">
                <a:solidFill>
                  <a:srgbClr val="FFC000"/>
                </a:solidFill>
                <a:latin typeface="Impact" panose="020B0806030902050204" pitchFamily="34" charset="0"/>
                <a:ea typeface="Impact" panose="020B0806030902050204" pitchFamily="34" charset="0"/>
                <a:cs typeface="Impact" panose="020B0806030902050204" pitchFamily="34" charset="0"/>
              </a:rPr>
              <a:t>RENDICIÓN DE CUENTAS </a:t>
            </a: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8" name="Marcador de fecha 3">
            <a:extLst>
              <a:ext uri="{FF2B5EF4-FFF2-40B4-BE49-F238E27FC236}">
                <a16:creationId xmlns:a16="http://schemas.microsoft.com/office/drawing/2014/main" xmlns="" id="{7E3D9F01-0270-4860-BB4B-9FC8FBF5FBBB}"/>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F58ABE1B-F5CE-4FE1-9122-B303A24FB27C}" type="datetimeFigureOut">
              <a:rPr lang="es-CO"/>
              <a:pPr>
                <a:defRPr/>
              </a:pPr>
              <a:t>13/04/2018</a:t>
            </a:fld>
            <a:endParaRPr lang="es-CO" dirty="0"/>
          </a:p>
        </p:txBody>
      </p:sp>
    </p:spTree>
    <p:extLst>
      <p:ext uri="{BB962C8B-B14F-4D97-AF65-F5344CB8AC3E}">
        <p14:creationId xmlns:p14="http://schemas.microsoft.com/office/powerpoint/2010/main" val="30134587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C61E56AE-9FC8-48A6-886A-9A8970B0361A}"/>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Rectángulo 5">
            <a:extLst>
              <a:ext uri="{FF2B5EF4-FFF2-40B4-BE49-F238E27FC236}">
                <a16:creationId xmlns:a16="http://schemas.microsoft.com/office/drawing/2014/main" xmlns="" id="{D80050C1-7E88-49EB-9239-B0DE037A1361}"/>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47A2F2C9-2A17-438F-B11E-CD26515F315D}"/>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259EA93A-3D34-43CD-86C2-91E030B2AA6D}"/>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BF479DED-543D-46FB-98B5-001A8E371965}"/>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2653763-572A-4956-B9D2-427FF6178575}"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363DECD1-06B6-4F07-967B-7AF5A15258EF}"/>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E68BAF0A-BF4F-4402-A6ED-BD80351356EA}"/>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1255C717-5725-46FB-8FFA-51488B1F35F3}" type="slidenum">
              <a:rPr lang="es-CO"/>
              <a:pPr>
                <a:defRPr/>
              </a:pPr>
              <a:t>‹Nº›</a:t>
            </a:fld>
            <a:endParaRPr lang="es-CO" dirty="0"/>
          </a:p>
        </p:txBody>
      </p:sp>
    </p:spTree>
    <p:extLst>
      <p:ext uri="{BB962C8B-B14F-4D97-AF65-F5344CB8AC3E}">
        <p14:creationId xmlns:p14="http://schemas.microsoft.com/office/powerpoint/2010/main" val="24541161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6A88287E-6DBB-4764-BC9E-D3BA886375F1}"/>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Rectángulo 5">
            <a:extLst>
              <a:ext uri="{FF2B5EF4-FFF2-40B4-BE49-F238E27FC236}">
                <a16:creationId xmlns:a16="http://schemas.microsoft.com/office/drawing/2014/main" xmlns="" id="{2B4E49E0-66BB-4EF0-9DB2-E1C77E29CE6D}"/>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699BE20D-6208-48B7-9DE4-7BB0AB920E14}"/>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F9E76186-C078-45E9-B32B-1C54331EDD04}"/>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69538A2E-347C-4614-AC5D-9669B8B97877}"/>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AFF98ED7-4BAA-47F9-BD42-DFAD8C4899B4}"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4AAC91B5-763A-416A-B963-306BC816F133}"/>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E54FE330-E708-4574-B3AA-F17F925659A4}"/>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763339B-9EA7-4693-8EA3-E6E5CC2099F2}" type="slidenum">
              <a:rPr lang="es-CO"/>
              <a:pPr>
                <a:defRPr/>
              </a:pPr>
              <a:t>‹Nº›</a:t>
            </a:fld>
            <a:endParaRPr lang="es-CO" dirty="0"/>
          </a:p>
        </p:txBody>
      </p:sp>
    </p:spTree>
    <p:extLst>
      <p:ext uri="{BB962C8B-B14F-4D97-AF65-F5344CB8AC3E}">
        <p14:creationId xmlns:p14="http://schemas.microsoft.com/office/powerpoint/2010/main" val="6811667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1_Título y objetos">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xmlns="" id="{A0A0D6D4-7037-47ED-A3C0-4C564DA868D9}"/>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DAA27DA5-2093-44E2-98C5-7E889F25B57C}"/>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A01A730C-5B44-4C3F-904C-0F1784C6A758}"/>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81AB7749-A0F1-4A03-A5B0-8ED486BD15B8}"/>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CE3A9A0F-33DD-4CCB-B4D7-489BF1AE17D7}"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1F0DA99F-F12E-4AEF-875F-F72B41312397}"/>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420A1CE4-4485-46CE-A7D9-7B98C5765DBB}"/>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F6B65421-670F-4190-A670-7147E316B079}" type="slidenum">
              <a:rPr lang="es-CO"/>
              <a:pPr>
                <a:defRPr/>
              </a:pPr>
              <a:t>‹Nº›</a:t>
            </a:fld>
            <a:endParaRPr lang="es-CO" dirty="0"/>
          </a:p>
        </p:txBody>
      </p:sp>
    </p:spTree>
    <p:extLst>
      <p:ext uri="{BB962C8B-B14F-4D97-AF65-F5344CB8AC3E}">
        <p14:creationId xmlns:p14="http://schemas.microsoft.com/office/powerpoint/2010/main" val="36814058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2_Título y objetos">
    <p:spTree>
      <p:nvGrpSpPr>
        <p:cNvPr id="1" name=""/>
        <p:cNvGrpSpPr/>
        <p:nvPr/>
      </p:nvGrpSpPr>
      <p:grpSpPr>
        <a:xfrm>
          <a:off x="0" y="0"/>
          <a:ext cx="0" cy="0"/>
          <a:chOff x="0" y="0"/>
          <a:chExt cx="0" cy="0"/>
        </a:xfrm>
      </p:grpSpPr>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ABB82505-9329-4D54-8875-16169BC8CE74}"/>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25DCD6AF-A704-4F41-B038-9A7AE0FDAB93}"/>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7C4D5A08-546D-45B1-AB83-D4137CF9A174}"/>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C80504A3-9195-46F8-9479-5A1CCD30F723}"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345B5228-9B01-4BA2-9F37-2D99FC1D1ED5}"/>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16D1DD25-DDC0-40FD-AA10-69A7270CF18E}"/>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4F3FDF1-33AB-4642-8BCA-946BCD93B6F2}" type="slidenum">
              <a:rPr lang="es-CO"/>
              <a:pPr>
                <a:defRPr/>
              </a:pPr>
              <a:t>‹Nº›</a:t>
            </a:fld>
            <a:endParaRPr lang="es-CO" dirty="0"/>
          </a:p>
        </p:txBody>
      </p:sp>
    </p:spTree>
    <p:extLst>
      <p:ext uri="{BB962C8B-B14F-4D97-AF65-F5344CB8AC3E}">
        <p14:creationId xmlns:p14="http://schemas.microsoft.com/office/powerpoint/2010/main" val="6694915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Título y objetos">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xmlns="" id="{838C9BB8-DA93-4F83-A264-33A8F89CDFD0}"/>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0272239B-7D05-498C-822E-F56E96C5EB5F}"/>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30E778F9-6F09-4788-A298-8A7119DA3735}"/>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1E0C9CB7-62A8-4DE5-B7F6-39D1CC3B3D65}"/>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9FAE5451-D75C-4A79-9364-E8D3969400E4}"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827C15BE-29E1-47C1-A1B8-0C3D5156034F}"/>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6256604D-743F-4E55-BE08-9644227FFE97}"/>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D6F9BF65-5FA4-4652-B269-A3590609C29B}" type="slidenum">
              <a:rPr lang="es-CO"/>
              <a:pPr>
                <a:defRPr/>
              </a:pPr>
              <a:t>‹Nº›</a:t>
            </a:fld>
            <a:endParaRPr lang="es-CO" dirty="0"/>
          </a:p>
        </p:txBody>
      </p:sp>
    </p:spTree>
    <p:extLst>
      <p:ext uri="{BB962C8B-B14F-4D97-AF65-F5344CB8AC3E}">
        <p14:creationId xmlns:p14="http://schemas.microsoft.com/office/powerpoint/2010/main" val="1503321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D64EC06-9880-48DA-AA78-087EDB132D40}" type="datetimeFigureOut">
              <a:rPr lang="es-CO" smtClean="0"/>
              <a:t>13/04/2018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242501535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4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7DEAD4AD-83E3-430C-A786-9200DB4012CA}"/>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Rectángulo 5">
            <a:extLst>
              <a:ext uri="{FF2B5EF4-FFF2-40B4-BE49-F238E27FC236}">
                <a16:creationId xmlns:a16="http://schemas.microsoft.com/office/drawing/2014/main" xmlns="" id="{D8130F66-C4F3-467F-AD74-DC8BAF9B2C09}"/>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0AF2270F-7619-4C56-BFFB-65605ECD570D}"/>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5B318F10-5ABC-4AD6-86CA-70022476D0CB}"/>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7F964103-A5F1-4E99-9595-A40726162694}"/>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F519064B-32E3-4F19-9E03-AA2E57845742}"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5B1441D6-6054-484F-9A63-BC6FA659CCA8}"/>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8AFCE874-41ED-45EE-9EDF-49153A052E7A}"/>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7823538B-CB65-4908-9184-AC5ACE2F06CF}" type="slidenum">
              <a:rPr lang="es-CO"/>
              <a:pPr>
                <a:defRPr/>
              </a:pPr>
              <a:t>‹Nº›</a:t>
            </a:fld>
            <a:endParaRPr lang="es-CO" dirty="0"/>
          </a:p>
        </p:txBody>
      </p:sp>
    </p:spTree>
    <p:extLst>
      <p:ext uri="{BB962C8B-B14F-4D97-AF65-F5344CB8AC3E}">
        <p14:creationId xmlns:p14="http://schemas.microsoft.com/office/powerpoint/2010/main" val="9928802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5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706A5BE9-8073-4E4D-9F1C-9214E96D9419}"/>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6" name="Rectángulo 5">
            <a:extLst>
              <a:ext uri="{FF2B5EF4-FFF2-40B4-BE49-F238E27FC236}">
                <a16:creationId xmlns:a16="http://schemas.microsoft.com/office/drawing/2014/main" xmlns="" id="{79E0F664-324F-40F7-8F09-B4640F6D5F53}"/>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7"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F644F7BC-8C40-4367-89EE-0E69588F884B}"/>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6F010F02-8075-4A7D-9D7E-3721D566B9BD}"/>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a:extLst>
              <a:ext uri="{FF2B5EF4-FFF2-40B4-BE49-F238E27FC236}">
                <a16:creationId xmlns:a16="http://schemas.microsoft.com/office/drawing/2014/main" xmlns="" id="{D73B9720-13A0-49C2-B4E6-BA09A819CAE7}"/>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00CF7437-3B36-46CA-90D0-68B4761860CA}" type="datetimeFigureOut">
              <a:rPr lang="es-CO"/>
              <a:pPr>
                <a:defRPr/>
              </a:pPr>
              <a:t>13/04/2018</a:t>
            </a:fld>
            <a:endParaRPr lang="es-CO" dirty="0"/>
          </a:p>
        </p:txBody>
      </p:sp>
      <p:sp>
        <p:nvSpPr>
          <p:cNvPr id="13" name="Marcador de pie de página 4">
            <a:extLst>
              <a:ext uri="{FF2B5EF4-FFF2-40B4-BE49-F238E27FC236}">
                <a16:creationId xmlns:a16="http://schemas.microsoft.com/office/drawing/2014/main" xmlns="" id="{52D981BE-9587-4695-9038-13E6E25CDFF3}"/>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4" name="Marcador de número de diapositiva 5">
            <a:extLst>
              <a:ext uri="{FF2B5EF4-FFF2-40B4-BE49-F238E27FC236}">
                <a16:creationId xmlns:a16="http://schemas.microsoft.com/office/drawing/2014/main" xmlns="" id="{A39C6297-DFB5-4A70-A0D0-68B9FE3048D7}"/>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30811C29-1608-4812-BB61-5BF0060B4A14}" type="slidenum">
              <a:rPr lang="es-CO"/>
              <a:pPr>
                <a:defRPr/>
              </a:pPr>
              <a:t>‹Nº›</a:t>
            </a:fld>
            <a:endParaRPr lang="es-CO" dirty="0"/>
          </a:p>
        </p:txBody>
      </p:sp>
    </p:spTree>
    <p:extLst>
      <p:ext uri="{BB962C8B-B14F-4D97-AF65-F5344CB8AC3E}">
        <p14:creationId xmlns:p14="http://schemas.microsoft.com/office/powerpoint/2010/main" val="27668687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6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BDBA28CB-0FE0-4867-AE29-B96DA3CC34D8}"/>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E78E265-9CCE-4F98-B6A4-95C9695736B0}"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57108369-FC5E-41F4-8B57-4E076FF3BDCB}"/>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0C494408-4959-45B7-B26B-AB30E427CC64}"/>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0FDA4B3B-2303-4BF8-8C4F-587DC94741F1}" type="slidenum">
              <a:rPr lang="es-CO"/>
              <a:pPr>
                <a:defRPr/>
              </a:pPr>
              <a:t>‹Nº›</a:t>
            </a:fld>
            <a:endParaRPr lang="es-CO" dirty="0"/>
          </a:p>
        </p:txBody>
      </p:sp>
    </p:spTree>
    <p:extLst>
      <p:ext uri="{BB962C8B-B14F-4D97-AF65-F5344CB8AC3E}">
        <p14:creationId xmlns:p14="http://schemas.microsoft.com/office/powerpoint/2010/main" val="4870355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7_Título y objetos">
    <p:spTree>
      <p:nvGrpSpPr>
        <p:cNvPr id="1" name=""/>
        <p:cNvGrpSpPr/>
        <p:nvPr/>
      </p:nvGrpSpPr>
      <p:grpSpPr>
        <a:xfrm>
          <a:off x="0" y="0"/>
          <a:ext cx="0" cy="0"/>
          <a:chOff x="0" y="0"/>
          <a:chExt cx="0" cy="0"/>
        </a:xfrm>
      </p:grpSpPr>
      <p:sp>
        <p:nvSpPr>
          <p:cNvPr id="4" name="bk object 16">
            <a:extLst>
              <a:ext uri="{FF2B5EF4-FFF2-40B4-BE49-F238E27FC236}">
                <a16:creationId xmlns:a16="http://schemas.microsoft.com/office/drawing/2014/main" xmlns="" id="{953B0A97-F506-4865-9499-347C3E958A0F}"/>
              </a:ext>
            </a:extLst>
          </p:cNvPr>
          <p:cNvSpPr>
            <a:spLocks noChangeArrowheads="1"/>
          </p:cNvSpPr>
          <p:nvPr userDrawn="1"/>
        </p:nvSpPr>
        <p:spPr bwMode="auto">
          <a:xfrm>
            <a:off x="0" y="5394325"/>
            <a:ext cx="12192000" cy="863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5" name="bk object 20">
            <a:extLst>
              <a:ext uri="{FF2B5EF4-FFF2-40B4-BE49-F238E27FC236}">
                <a16:creationId xmlns:a16="http://schemas.microsoft.com/office/drawing/2014/main" xmlns="" id="{2960DA01-4161-4FC2-A6DA-A089C72D2643}"/>
              </a:ext>
            </a:extLst>
          </p:cNvPr>
          <p:cNvSpPr>
            <a:spLocks noChangeArrowheads="1"/>
          </p:cNvSpPr>
          <p:nvPr userDrawn="1"/>
        </p:nvSpPr>
        <p:spPr bwMode="auto">
          <a:xfrm>
            <a:off x="8755063" y="6257925"/>
            <a:ext cx="1247775" cy="566738"/>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6" name="bk object 17">
            <a:extLst>
              <a:ext uri="{FF2B5EF4-FFF2-40B4-BE49-F238E27FC236}">
                <a16:creationId xmlns:a16="http://schemas.microsoft.com/office/drawing/2014/main" xmlns="" id="{3EF65012-5713-49C6-AF98-7655524932EF}"/>
              </a:ext>
            </a:extLst>
          </p:cNvPr>
          <p:cNvSpPr>
            <a:spLocks noChangeArrowheads="1"/>
          </p:cNvSpPr>
          <p:nvPr userDrawn="1"/>
        </p:nvSpPr>
        <p:spPr bwMode="auto">
          <a:xfrm>
            <a:off x="10134600" y="6289675"/>
            <a:ext cx="1419225" cy="53975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endParaRPr lang="es-CO" altLang="es-CO">
              <a:solidFill>
                <a:srgbClr val="000000"/>
              </a:solidFill>
            </a:endParaRPr>
          </a:p>
        </p:txBody>
      </p:sp>
      <p:sp>
        <p:nvSpPr>
          <p:cNvPr id="7"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a:extLst>
              <a:ext uri="{FF2B5EF4-FFF2-40B4-BE49-F238E27FC236}">
                <a16:creationId xmlns:a16="http://schemas.microsoft.com/office/drawing/2014/main" xmlns="" id="{1393A171-4BDB-4FDC-8F4B-8670E51CA062}"/>
              </a:ext>
            </a:extLst>
          </p:cNvPr>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a:extLst>
              <a:ext uri="{FF2B5EF4-FFF2-40B4-BE49-F238E27FC236}">
                <a16:creationId xmlns:a16="http://schemas.microsoft.com/office/drawing/2014/main" xmlns="" id="{7311C9F7-F5AC-498A-86FD-5CD97302D76D}"/>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1"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2" name="Rectángulo 11">
            <a:extLst>
              <a:ext uri="{FF2B5EF4-FFF2-40B4-BE49-F238E27FC236}">
                <a16:creationId xmlns:a16="http://schemas.microsoft.com/office/drawing/2014/main" xmlns="" id="{43AB2FDC-E56A-45E1-B74E-0B1B5AF6A0D1}"/>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3" name="object 6"/>
          <p:cNvSpPr>
            <a:spLocks/>
          </p:cNvSpPr>
          <p:nvPr userDrawn="1"/>
        </p:nvSpPr>
        <p:spPr bwMode="auto">
          <a:xfrm>
            <a:off x="3660775" y="92075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4" name="Marcador de fecha 3">
            <a:extLst>
              <a:ext uri="{FF2B5EF4-FFF2-40B4-BE49-F238E27FC236}">
                <a16:creationId xmlns:a16="http://schemas.microsoft.com/office/drawing/2014/main" xmlns="" id="{4B015E5B-A252-426E-9D39-78C84E2E8105}"/>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7339678-B188-40B7-93E3-58E4E3B200D3}" type="datetimeFigureOut">
              <a:rPr lang="es-CO"/>
              <a:pPr>
                <a:defRPr/>
              </a:pPr>
              <a:t>13/04/2018</a:t>
            </a:fld>
            <a:endParaRPr lang="es-CO" dirty="0"/>
          </a:p>
        </p:txBody>
      </p:sp>
      <p:sp>
        <p:nvSpPr>
          <p:cNvPr id="15" name="Marcador de pie de página 4">
            <a:extLst>
              <a:ext uri="{FF2B5EF4-FFF2-40B4-BE49-F238E27FC236}">
                <a16:creationId xmlns:a16="http://schemas.microsoft.com/office/drawing/2014/main" xmlns="" id="{7DA5F37F-238C-4641-97D7-04D3329CFB65}"/>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16" name="Marcador de número de diapositiva 5">
            <a:extLst>
              <a:ext uri="{FF2B5EF4-FFF2-40B4-BE49-F238E27FC236}">
                <a16:creationId xmlns:a16="http://schemas.microsoft.com/office/drawing/2014/main" xmlns="" id="{7C5643EB-D4C7-4FD7-9F4E-2C23CECCCF6C}"/>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697C8FAE-B4B2-4074-9F3C-A574D15AD444}" type="slidenum">
              <a:rPr lang="es-CO"/>
              <a:pPr>
                <a:defRPr/>
              </a:pPr>
              <a:t>‹Nº›</a:t>
            </a:fld>
            <a:endParaRPr lang="es-CO" dirty="0"/>
          </a:p>
        </p:txBody>
      </p:sp>
    </p:spTree>
    <p:extLst>
      <p:ext uri="{BB962C8B-B14F-4D97-AF65-F5344CB8AC3E}">
        <p14:creationId xmlns:p14="http://schemas.microsoft.com/office/powerpoint/2010/main" val="18955404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8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6161AEB4-ED4B-4C21-ACCA-A86FF804E0D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2350793-29E3-423D-8993-2E075EAB0410}"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CB0E4856-6545-4678-BB53-1608A2A56C91}"/>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87AC1841-F5A7-4189-9F02-9FF85FEEA21B}"/>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F38C107-5656-4300-A8AD-B8937FA82481}" type="slidenum">
              <a:rPr lang="es-CO"/>
              <a:pPr>
                <a:defRPr/>
              </a:pPr>
              <a:t>‹Nº›</a:t>
            </a:fld>
            <a:endParaRPr lang="es-CO" dirty="0"/>
          </a:p>
        </p:txBody>
      </p:sp>
    </p:spTree>
    <p:extLst>
      <p:ext uri="{BB962C8B-B14F-4D97-AF65-F5344CB8AC3E}">
        <p14:creationId xmlns:p14="http://schemas.microsoft.com/office/powerpoint/2010/main" val="5413576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9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63486552-0FAA-4C02-8831-5956137C2AFC}"/>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2BB9DCAD-C6B2-4AC0-B3DC-30B00D1C99E9}"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8985A753-F209-4674-9F4F-4C2B73F1419C}"/>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97E104EA-66AC-4E76-93F8-167E98CDED36}"/>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F815FD9C-48F1-4CC2-B3FF-B42089009F3E}" type="slidenum">
              <a:rPr lang="es-CO"/>
              <a:pPr>
                <a:defRPr/>
              </a:pPr>
              <a:t>‹Nº›</a:t>
            </a:fld>
            <a:endParaRPr lang="es-CO" dirty="0"/>
          </a:p>
        </p:txBody>
      </p:sp>
    </p:spTree>
    <p:extLst>
      <p:ext uri="{BB962C8B-B14F-4D97-AF65-F5344CB8AC3E}">
        <p14:creationId xmlns:p14="http://schemas.microsoft.com/office/powerpoint/2010/main" val="1503387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0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4BF27A88-D816-475C-B474-DE52B0A88A80}"/>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7AA9FC8-72CB-4186-AB80-785935752DBD}"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A37A6873-5533-4AB6-AC4A-96F8162F348F}"/>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03EE3A82-FBE7-4E03-A78E-48AE44FE76E1}"/>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9C5931C9-325B-4308-AE16-0298A260283D}" type="slidenum">
              <a:rPr lang="es-CO"/>
              <a:pPr>
                <a:defRPr/>
              </a:pPr>
              <a:t>‹Nº›</a:t>
            </a:fld>
            <a:endParaRPr lang="es-CO" dirty="0"/>
          </a:p>
        </p:txBody>
      </p:sp>
    </p:spTree>
    <p:extLst>
      <p:ext uri="{BB962C8B-B14F-4D97-AF65-F5344CB8AC3E}">
        <p14:creationId xmlns:p14="http://schemas.microsoft.com/office/powerpoint/2010/main" val="4977776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1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84EEE62A-D9B9-48BA-9D18-C708BCEE0C34}"/>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F5E7BDA-7154-43A4-98F0-44E9752017A8}"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73015FAC-0FDE-4B19-8E6A-6EF8DC0EF395}"/>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AE20C77A-ACE5-4C15-80B4-77AD8870F10F}"/>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834D01A-5577-452C-9B94-64D0D6D3352D}" type="slidenum">
              <a:rPr lang="es-CO"/>
              <a:pPr>
                <a:defRPr/>
              </a:pPr>
              <a:t>‹Nº›</a:t>
            </a:fld>
            <a:endParaRPr lang="es-CO" dirty="0"/>
          </a:p>
        </p:txBody>
      </p:sp>
    </p:spTree>
    <p:extLst>
      <p:ext uri="{BB962C8B-B14F-4D97-AF65-F5344CB8AC3E}">
        <p14:creationId xmlns:p14="http://schemas.microsoft.com/office/powerpoint/2010/main" val="11211451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2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3F6F871E-E51F-4B36-ACAB-1F33869918ED}"/>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1BB863E-937A-461E-9783-E61D391CED4E}"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23B881A5-AE6F-43F3-9F88-7C13B226D112}"/>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C42A6520-C1D9-4528-B424-312B222B46A4}"/>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CE992CCD-C383-4F4C-8DB1-0F88161462BA}" type="slidenum">
              <a:rPr lang="es-CO"/>
              <a:pPr>
                <a:defRPr/>
              </a:pPr>
              <a:t>‹Nº›</a:t>
            </a:fld>
            <a:endParaRPr lang="es-CO" dirty="0"/>
          </a:p>
        </p:txBody>
      </p:sp>
    </p:spTree>
    <p:extLst>
      <p:ext uri="{BB962C8B-B14F-4D97-AF65-F5344CB8AC3E}">
        <p14:creationId xmlns:p14="http://schemas.microsoft.com/office/powerpoint/2010/main" val="13056304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3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8B3FFAA0-4999-46ED-8836-B01D8FDBB62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FD5E46A-B07C-4DED-8D86-DF9FA5BAF2BB}"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32041736-4FC7-40DB-911D-89402320E67A}"/>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3F64112F-26A0-4BF1-99AC-2DA5029B0775}"/>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7D8D76D-84D7-4021-B09F-42E62B0377AB}" type="slidenum">
              <a:rPr lang="es-CO"/>
              <a:pPr>
                <a:defRPr/>
              </a:pPr>
              <a:t>‹Nº›</a:t>
            </a:fld>
            <a:endParaRPr lang="es-CO" dirty="0"/>
          </a:p>
        </p:txBody>
      </p:sp>
    </p:spTree>
    <p:extLst>
      <p:ext uri="{BB962C8B-B14F-4D97-AF65-F5344CB8AC3E}">
        <p14:creationId xmlns:p14="http://schemas.microsoft.com/office/powerpoint/2010/main" val="2566796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7D64EC06-9880-48DA-AA78-087EDB132D40}" type="datetimeFigureOut">
              <a:rPr lang="es-CO" smtClean="0"/>
              <a:t>13/04/2018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93712448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4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0586088F-D203-484E-BAA3-D8CDBEBD5ACA}"/>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B21CB35D-0F50-4C5C-98AC-9D5D5421CAB3}"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50B2DB69-113A-4126-82EC-4F8285581FE9}"/>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3D4F07BC-A51F-4BEC-9DDD-8A18354C92BB}"/>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7D0E9EA3-CC33-4414-90AD-2A3BFA6AC617}" type="slidenum">
              <a:rPr lang="es-CO"/>
              <a:pPr>
                <a:defRPr/>
              </a:pPr>
              <a:t>‹Nº›</a:t>
            </a:fld>
            <a:endParaRPr lang="es-CO" dirty="0"/>
          </a:p>
        </p:txBody>
      </p:sp>
    </p:spTree>
    <p:extLst>
      <p:ext uri="{BB962C8B-B14F-4D97-AF65-F5344CB8AC3E}">
        <p14:creationId xmlns:p14="http://schemas.microsoft.com/office/powerpoint/2010/main" val="809480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5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DF446F13-A4C7-4838-A18B-276DA71E6569}"/>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E37793FA-36FE-475B-BE67-D67E79860367}"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11889DA3-DA59-4241-AD9F-4556DFAA3D3B}"/>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486C87C4-7FDC-4CEB-92B6-D182A9FB5D16}"/>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A9AE44FF-8D2F-4E9A-8261-D2BFDB3C1676}" type="slidenum">
              <a:rPr lang="es-CO"/>
              <a:pPr>
                <a:defRPr/>
              </a:pPr>
              <a:t>‹Nº›</a:t>
            </a:fld>
            <a:endParaRPr lang="es-CO" dirty="0"/>
          </a:p>
        </p:txBody>
      </p:sp>
    </p:spTree>
    <p:extLst>
      <p:ext uri="{BB962C8B-B14F-4D97-AF65-F5344CB8AC3E}">
        <p14:creationId xmlns:p14="http://schemas.microsoft.com/office/powerpoint/2010/main" val="437213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6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269E594B-3A46-4B62-914B-5A01F9F371B1}"/>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5656E03D-AD50-49F1-9F5D-DCAC12657978}"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172B45B1-7159-4209-B00B-4B0E7244EC1D}"/>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95DFB66B-9BDE-459E-BB1C-6434F7E112AC}"/>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10E92EBA-CFEC-46E4-B725-62C4372F80F3}" type="slidenum">
              <a:rPr lang="es-CO"/>
              <a:pPr>
                <a:defRPr/>
              </a:pPr>
              <a:t>‹Nº›</a:t>
            </a:fld>
            <a:endParaRPr lang="es-CO" dirty="0"/>
          </a:p>
        </p:txBody>
      </p:sp>
    </p:spTree>
    <p:extLst>
      <p:ext uri="{BB962C8B-B14F-4D97-AF65-F5344CB8AC3E}">
        <p14:creationId xmlns:p14="http://schemas.microsoft.com/office/powerpoint/2010/main" val="4485067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D6581EAD-62F2-4D2B-8920-4AE80D75CF9C}"/>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E63780E-532B-417C-8DA2-9CB24A6A5E72}"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088C8489-D646-4D60-A484-438090C44329}"/>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4FA8857C-60EC-4BC8-A147-0FFF81CB3517}"/>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8C4EB6F9-1EFC-4E4C-8001-C5057F535E72}" type="slidenum">
              <a:rPr lang="es-CO"/>
              <a:pPr>
                <a:defRPr/>
              </a:pPr>
              <a:t>‹Nº›</a:t>
            </a:fld>
            <a:endParaRPr lang="es-CO" dirty="0"/>
          </a:p>
        </p:txBody>
      </p:sp>
    </p:spTree>
    <p:extLst>
      <p:ext uri="{BB962C8B-B14F-4D97-AF65-F5344CB8AC3E}">
        <p14:creationId xmlns:p14="http://schemas.microsoft.com/office/powerpoint/2010/main" val="8922550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8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62C09688-1802-4D84-8560-D43570750446}"/>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3A971F69-127F-4C13-AE5B-E8A64DA08CC3}"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F627F966-C93A-410E-8851-AE2D43FB59ED}"/>
              </a:ext>
            </a:extLst>
          </p:cNvPr>
          <p:cNvSpPr>
            <a:spLocks noGrp="1"/>
          </p:cNvSpPr>
          <p:nvPr>
            <p:ph type="ftr" sz="quarter" idx="11"/>
          </p:nvPr>
        </p:nvSpPr>
        <p:spPr>
          <a:xfrm>
            <a:off x="4038600" y="6392863"/>
            <a:ext cx="41148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endParaRPr lang="es-CO"/>
          </a:p>
        </p:txBody>
      </p:sp>
      <p:sp>
        <p:nvSpPr>
          <p:cNvPr id="4" name="Marcador de número de diapositiva 5">
            <a:extLst>
              <a:ext uri="{FF2B5EF4-FFF2-40B4-BE49-F238E27FC236}">
                <a16:creationId xmlns:a16="http://schemas.microsoft.com/office/drawing/2014/main" xmlns="" id="{5BC86B05-3C35-42E1-88B4-FE6EDA2B7131}"/>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solidFill>
                  <a:prstClr val="black">
                    <a:tint val="75000"/>
                  </a:prstClr>
                </a:solidFill>
                <a:latin typeface="+mn-lt"/>
              </a:defRPr>
            </a:lvl1pPr>
          </a:lstStyle>
          <a:p>
            <a:pPr>
              <a:defRPr/>
            </a:pPr>
            <a:fld id="{669B1556-20E2-4753-B19C-57F5574257B5}" type="slidenum">
              <a:rPr lang="es-CO"/>
              <a:pPr>
                <a:defRPr/>
              </a:pPr>
              <a:t>‹Nº›</a:t>
            </a:fld>
            <a:endParaRPr lang="es-CO" dirty="0"/>
          </a:p>
        </p:txBody>
      </p:sp>
    </p:spTree>
    <p:extLst>
      <p:ext uri="{BB962C8B-B14F-4D97-AF65-F5344CB8AC3E}">
        <p14:creationId xmlns:p14="http://schemas.microsoft.com/office/powerpoint/2010/main" val="26114014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9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05F210EA-900F-4064-91A7-4DC52E8224A5}"/>
              </a:ext>
            </a:extLst>
          </p:cNvPr>
          <p:cNvSpPr>
            <a:spLocks noGrp="1"/>
          </p:cNvSpPr>
          <p:nvPr>
            <p:ph type="dt" sz="half" idx="10"/>
          </p:nvPr>
        </p:nvSpPr>
        <p:spPr/>
        <p:txBody>
          <a:bodyPr/>
          <a:lstStyle>
            <a:lvl1pPr>
              <a:defRPr>
                <a:solidFill>
                  <a:prstClr val="black">
                    <a:tint val="75000"/>
                  </a:prstClr>
                </a:solidFill>
              </a:defRPr>
            </a:lvl1pPr>
          </a:lstStyle>
          <a:p>
            <a:pPr>
              <a:defRPr/>
            </a:pPr>
            <a:fld id="{39888C63-561E-4803-83DF-22F924F423A5}"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FCC06BCB-5D08-4B9D-905B-C43EC78D30A5}"/>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E50D1AE3-1284-465A-80B9-8743D3A4E522}"/>
              </a:ext>
            </a:extLst>
          </p:cNvPr>
          <p:cNvSpPr>
            <a:spLocks noGrp="1"/>
          </p:cNvSpPr>
          <p:nvPr>
            <p:ph type="sldNum" sz="quarter" idx="12"/>
          </p:nvPr>
        </p:nvSpPr>
        <p:spPr/>
        <p:txBody>
          <a:bodyPr/>
          <a:lstStyle>
            <a:lvl1pPr>
              <a:defRPr>
                <a:solidFill>
                  <a:prstClr val="black">
                    <a:tint val="75000"/>
                  </a:prstClr>
                </a:solidFill>
              </a:defRPr>
            </a:lvl1pPr>
          </a:lstStyle>
          <a:p>
            <a:pPr>
              <a:defRPr/>
            </a:pPr>
            <a:fld id="{111DD1BE-A1A1-4E56-B68E-849793222D2E}" type="slidenum">
              <a:rPr lang="es-CO"/>
              <a:pPr>
                <a:defRPr/>
              </a:pPr>
              <a:t>‹Nº›</a:t>
            </a:fld>
            <a:endParaRPr lang="es-CO" dirty="0"/>
          </a:p>
        </p:txBody>
      </p:sp>
    </p:spTree>
    <p:extLst>
      <p:ext uri="{BB962C8B-B14F-4D97-AF65-F5344CB8AC3E}">
        <p14:creationId xmlns:p14="http://schemas.microsoft.com/office/powerpoint/2010/main" val="32314142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0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C087C71A-921F-4212-9C32-D769829A3D9F}"/>
              </a:ext>
            </a:extLst>
          </p:cNvPr>
          <p:cNvSpPr>
            <a:spLocks noGrp="1"/>
          </p:cNvSpPr>
          <p:nvPr>
            <p:ph type="dt" sz="half" idx="10"/>
          </p:nvPr>
        </p:nvSpPr>
        <p:spPr/>
        <p:txBody>
          <a:bodyPr/>
          <a:lstStyle>
            <a:lvl1pPr>
              <a:defRPr>
                <a:solidFill>
                  <a:prstClr val="black">
                    <a:tint val="75000"/>
                  </a:prstClr>
                </a:solidFill>
              </a:defRPr>
            </a:lvl1pPr>
          </a:lstStyle>
          <a:p>
            <a:pPr>
              <a:defRPr/>
            </a:pPr>
            <a:fld id="{7839E700-FAE6-4E38-92FD-EF16BD94B1EE}"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3745A501-21BD-4F9A-BA5D-DBDC3521BABB}"/>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FB6FAAC2-208E-437B-A59C-1634C65BB21A}"/>
              </a:ext>
            </a:extLst>
          </p:cNvPr>
          <p:cNvSpPr>
            <a:spLocks noGrp="1"/>
          </p:cNvSpPr>
          <p:nvPr>
            <p:ph type="sldNum" sz="quarter" idx="12"/>
          </p:nvPr>
        </p:nvSpPr>
        <p:spPr/>
        <p:txBody>
          <a:bodyPr/>
          <a:lstStyle>
            <a:lvl1pPr>
              <a:defRPr>
                <a:solidFill>
                  <a:prstClr val="black">
                    <a:tint val="75000"/>
                  </a:prstClr>
                </a:solidFill>
              </a:defRPr>
            </a:lvl1pPr>
          </a:lstStyle>
          <a:p>
            <a:pPr>
              <a:defRPr/>
            </a:pPr>
            <a:fld id="{BA842973-1404-4CFD-8D48-1F7808227151}" type="slidenum">
              <a:rPr lang="es-CO"/>
              <a:pPr>
                <a:defRPr/>
              </a:pPr>
              <a:t>‹Nº›</a:t>
            </a:fld>
            <a:endParaRPr lang="es-CO" dirty="0"/>
          </a:p>
        </p:txBody>
      </p:sp>
    </p:spTree>
    <p:extLst>
      <p:ext uri="{BB962C8B-B14F-4D97-AF65-F5344CB8AC3E}">
        <p14:creationId xmlns:p14="http://schemas.microsoft.com/office/powerpoint/2010/main" val="8739633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41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6861DCF9-E2EB-493E-838E-C6B11089954A}"/>
              </a:ext>
            </a:extLst>
          </p:cNvPr>
          <p:cNvSpPr>
            <a:spLocks noGrp="1"/>
          </p:cNvSpPr>
          <p:nvPr>
            <p:ph type="dt" sz="half" idx="10"/>
          </p:nvPr>
        </p:nvSpPr>
        <p:spPr/>
        <p:txBody>
          <a:bodyPr/>
          <a:lstStyle>
            <a:lvl1pPr>
              <a:defRPr>
                <a:solidFill>
                  <a:prstClr val="black">
                    <a:tint val="75000"/>
                  </a:prstClr>
                </a:solidFill>
              </a:defRPr>
            </a:lvl1pPr>
          </a:lstStyle>
          <a:p>
            <a:pPr>
              <a:defRPr/>
            </a:pPr>
            <a:fld id="{FE923BC8-E1CF-4104-A695-293ECDE668E0}"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B8B31315-7E25-43AF-A3B1-0963F3287A11}"/>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8668D5D9-4752-47CD-97FE-2C01A02C59FF}"/>
              </a:ext>
            </a:extLst>
          </p:cNvPr>
          <p:cNvSpPr>
            <a:spLocks noGrp="1"/>
          </p:cNvSpPr>
          <p:nvPr>
            <p:ph type="sldNum" sz="quarter" idx="12"/>
          </p:nvPr>
        </p:nvSpPr>
        <p:spPr/>
        <p:txBody>
          <a:bodyPr/>
          <a:lstStyle>
            <a:lvl1pPr>
              <a:defRPr>
                <a:solidFill>
                  <a:prstClr val="black">
                    <a:tint val="75000"/>
                  </a:prstClr>
                </a:solidFill>
              </a:defRPr>
            </a:lvl1pPr>
          </a:lstStyle>
          <a:p>
            <a:pPr>
              <a:defRPr/>
            </a:pPr>
            <a:fld id="{5C2A146A-7B57-4FFC-9B72-89F567C60178}" type="slidenum">
              <a:rPr lang="es-CO"/>
              <a:pPr>
                <a:defRPr/>
              </a:pPr>
              <a:t>‹Nº›</a:t>
            </a:fld>
            <a:endParaRPr lang="es-CO" dirty="0"/>
          </a:p>
        </p:txBody>
      </p:sp>
    </p:spTree>
    <p:extLst>
      <p:ext uri="{BB962C8B-B14F-4D97-AF65-F5344CB8AC3E}">
        <p14:creationId xmlns:p14="http://schemas.microsoft.com/office/powerpoint/2010/main" val="7631537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42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56399DD1-AE84-4E17-BD99-B31E20EB994F}"/>
              </a:ext>
            </a:extLst>
          </p:cNvPr>
          <p:cNvSpPr>
            <a:spLocks noGrp="1"/>
          </p:cNvSpPr>
          <p:nvPr>
            <p:ph type="dt" sz="half" idx="10"/>
          </p:nvPr>
        </p:nvSpPr>
        <p:spPr/>
        <p:txBody>
          <a:bodyPr/>
          <a:lstStyle>
            <a:lvl1pPr>
              <a:defRPr>
                <a:solidFill>
                  <a:prstClr val="black">
                    <a:tint val="75000"/>
                  </a:prstClr>
                </a:solidFill>
              </a:defRPr>
            </a:lvl1pPr>
          </a:lstStyle>
          <a:p>
            <a:pPr>
              <a:defRPr/>
            </a:pPr>
            <a:fld id="{61EFD893-5D6A-4F43-B7B0-1877848552D2}" type="datetimeFigureOut">
              <a:rPr lang="es-CO"/>
              <a:pPr>
                <a:defRPr/>
              </a:pPr>
              <a:t>13/04/2018</a:t>
            </a:fld>
            <a:endParaRPr lang="es-CO" dirty="0"/>
          </a:p>
        </p:txBody>
      </p:sp>
      <p:sp>
        <p:nvSpPr>
          <p:cNvPr id="3" name="Marcador de pie de página 4">
            <a:extLst>
              <a:ext uri="{FF2B5EF4-FFF2-40B4-BE49-F238E27FC236}">
                <a16:creationId xmlns:a16="http://schemas.microsoft.com/office/drawing/2014/main" xmlns="" id="{D51E2147-ED66-4E33-BBC6-7734FB30EC57}"/>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41E36BAD-9E18-4B3D-9341-A6A68912B56E}"/>
              </a:ext>
            </a:extLst>
          </p:cNvPr>
          <p:cNvSpPr>
            <a:spLocks noGrp="1"/>
          </p:cNvSpPr>
          <p:nvPr>
            <p:ph type="sldNum" sz="quarter" idx="12"/>
          </p:nvPr>
        </p:nvSpPr>
        <p:spPr/>
        <p:txBody>
          <a:bodyPr/>
          <a:lstStyle>
            <a:lvl1pPr>
              <a:defRPr>
                <a:solidFill>
                  <a:prstClr val="black">
                    <a:tint val="75000"/>
                  </a:prstClr>
                </a:solidFill>
              </a:defRPr>
            </a:lvl1pPr>
          </a:lstStyle>
          <a:p>
            <a:pPr>
              <a:defRPr/>
            </a:pPr>
            <a:fld id="{1F97E5C6-8F31-4F20-8B37-AF713C4E7293}" type="slidenum">
              <a:rPr lang="es-CO"/>
              <a:pPr>
                <a:defRPr/>
              </a:pPr>
              <a:t>‹Nº›</a:t>
            </a:fld>
            <a:endParaRPr lang="es-CO" dirty="0"/>
          </a:p>
        </p:txBody>
      </p:sp>
    </p:spTree>
    <p:extLst>
      <p:ext uri="{BB962C8B-B14F-4D97-AF65-F5344CB8AC3E}">
        <p14:creationId xmlns:p14="http://schemas.microsoft.com/office/powerpoint/2010/main" val="9629148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3_Título y objetos">
    <p:spTree>
      <p:nvGrpSpPr>
        <p:cNvPr id="1" name=""/>
        <p:cNvGrpSpPr/>
        <p:nvPr/>
      </p:nvGrpSpPr>
      <p:grpSpPr>
        <a:xfrm>
          <a:off x="0" y="0"/>
          <a:ext cx="0" cy="0"/>
          <a:chOff x="0" y="0"/>
          <a:chExt cx="0" cy="0"/>
        </a:xfrm>
      </p:grpSpPr>
      <p:sp>
        <p:nvSpPr>
          <p:cNvPr id="5" name="Rectángulo 4"/>
          <p:cNvSpPr/>
          <p:nvPr userDrawn="1"/>
        </p:nvSpPr>
        <p:spPr>
          <a:xfrm>
            <a:off x="3419475" y="927100"/>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6" name="object 6"/>
          <p:cNvSpPr>
            <a:spLocks/>
          </p:cNvSpPr>
          <p:nvPr userDrawn="1"/>
        </p:nvSpPr>
        <p:spPr bwMode="auto">
          <a:xfrm>
            <a:off x="3660775" y="925513"/>
            <a:ext cx="5767388" cy="327025"/>
          </a:xfrm>
          <a:custGeom>
            <a:avLst/>
            <a:gdLst>
              <a:gd name="T0" fmla="*/ 0 w 4537075"/>
              <a:gd name="T1" fmla="*/ 328044 h 326390"/>
              <a:gd name="T2" fmla="*/ 7332241 w 4537075"/>
              <a:gd name="T3" fmla="*/ 328044 h 326390"/>
              <a:gd name="T4" fmla="*/ 7332241 w 4537075"/>
              <a:gd name="T5" fmla="*/ 0 h 326390"/>
              <a:gd name="T6" fmla="*/ 0 w 4537075"/>
              <a:gd name="T7" fmla="*/ 0 h 326390"/>
              <a:gd name="T8" fmla="*/ 0 w 4537075"/>
              <a:gd name="T9" fmla="*/ 328044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7" name="Rectángulo 6"/>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8" name="object 6"/>
          <p:cNvSpPr>
            <a:spLocks/>
          </p:cNvSpPr>
          <p:nvPr userDrawn="1"/>
        </p:nvSpPr>
        <p:spPr bwMode="auto">
          <a:xfrm>
            <a:off x="3660775" y="952500"/>
            <a:ext cx="5767388" cy="327025"/>
          </a:xfrm>
          <a:custGeom>
            <a:avLst/>
            <a:gdLst>
              <a:gd name="T0" fmla="*/ 0 w 4537075"/>
              <a:gd name="T1" fmla="*/ 328044 h 326390"/>
              <a:gd name="T2" fmla="*/ 7332241 w 4537075"/>
              <a:gd name="T3" fmla="*/ 328044 h 326390"/>
              <a:gd name="T4" fmla="*/ 7332241 w 4537075"/>
              <a:gd name="T5" fmla="*/ 0 h 326390"/>
              <a:gd name="T6" fmla="*/ 0 w 4537075"/>
              <a:gd name="T7" fmla="*/ 0 h 326390"/>
              <a:gd name="T8" fmla="*/ 0 w 4537075"/>
              <a:gd name="T9" fmla="*/ 328044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9" name="Rectángulo 8"/>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1"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A1B90B02-677F-4177-AD29-3E80B970E6DA}" type="datetimeFigureOut">
              <a:rPr lang="es-CO">
                <a:solidFill>
                  <a:prstClr val="black"/>
                </a:solidFill>
              </a:rPr>
              <a:pPr>
                <a:defRPr/>
              </a:pPr>
              <a:t>13/04/2018</a:t>
            </a:fld>
            <a:endParaRPr lang="es-CO" dirty="0">
              <a:solidFill>
                <a:prstClr val="black"/>
              </a:solidFill>
            </a:endParaRPr>
          </a:p>
        </p:txBody>
      </p:sp>
      <p:sp>
        <p:nvSpPr>
          <p:cNvPr id="12"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s-CO">
              <a:solidFill>
                <a:prstClr val="black"/>
              </a:solidFill>
            </a:endParaRPr>
          </a:p>
        </p:txBody>
      </p:sp>
      <p:sp>
        <p:nvSpPr>
          <p:cNvPr id="13"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478F6E6C-C21E-4E90-9139-F0286193577A}" type="slidenum">
              <a:rPr lang="es-CO">
                <a:solidFill>
                  <a:prstClr val="black"/>
                </a:solidFill>
              </a:rPr>
              <a:pPr>
                <a:defRPr/>
              </a:pPr>
              <a:t>‹Nº›</a:t>
            </a:fld>
            <a:endParaRPr lang="es-CO" dirty="0">
              <a:solidFill>
                <a:prstClr val="black"/>
              </a:solidFill>
            </a:endParaRPr>
          </a:p>
        </p:txBody>
      </p:sp>
    </p:spTree>
    <p:extLst>
      <p:ext uri="{BB962C8B-B14F-4D97-AF65-F5344CB8AC3E}">
        <p14:creationId xmlns:p14="http://schemas.microsoft.com/office/powerpoint/2010/main" val="4118513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7D64EC06-9880-48DA-AA78-087EDB132D40}" type="datetimeFigureOut">
              <a:rPr lang="es-CO" smtClean="0"/>
              <a:t>13/04/2018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2167930628"/>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4_Título y objetos">
    <p:spTree>
      <p:nvGrpSpPr>
        <p:cNvPr id="1" name=""/>
        <p:cNvGrpSpPr/>
        <p:nvPr/>
      </p:nvGrpSpPr>
      <p:grpSpPr>
        <a:xfrm>
          <a:off x="0" y="0"/>
          <a:ext cx="0" cy="0"/>
          <a:chOff x="0" y="0"/>
          <a:chExt cx="0" cy="0"/>
        </a:xfrm>
      </p:grpSpPr>
      <p:sp>
        <p:nvSpPr>
          <p:cNvPr id="7" name="object 6"/>
          <p:cNvSpPr>
            <a:spLocks/>
          </p:cNvSpPr>
          <p:nvPr userDrawn="1"/>
        </p:nvSpPr>
        <p:spPr bwMode="auto">
          <a:xfrm>
            <a:off x="3660775" y="925513"/>
            <a:ext cx="5767388" cy="327025"/>
          </a:xfrm>
          <a:custGeom>
            <a:avLst/>
            <a:gdLst>
              <a:gd name="T0" fmla="*/ 0 w 4537075"/>
              <a:gd name="T1" fmla="*/ 328044 h 326390"/>
              <a:gd name="T2" fmla="*/ 7332241 w 4537075"/>
              <a:gd name="T3" fmla="*/ 328044 h 326390"/>
              <a:gd name="T4" fmla="*/ 7332241 w 4537075"/>
              <a:gd name="T5" fmla="*/ 0 h 326390"/>
              <a:gd name="T6" fmla="*/ 0 w 4537075"/>
              <a:gd name="T7" fmla="*/ 0 h 326390"/>
              <a:gd name="T8" fmla="*/ 0 w 4537075"/>
              <a:gd name="T9" fmla="*/ 328044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28044 h 326390"/>
              <a:gd name="T2" fmla="*/ 7332241 w 4537075"/>
              <a:gd name="T3" fmla="*/ 328044 h 326390"/>
              <a:gd name="T4" fmla="*/ 7332241 w 4537075"/>
              <a:gd name="T5" fmla="*/ 0 h 326390"/>
              <a:gd name="T6" fmla="*/ 0 w 4537075"/>
              <a:gd name="T7" fmla="*/ 0 h 326390"/>
              <a:gd name="T8" fmla="*/ 0 w 4537075"/>
              <a:gd name="T9" fmla="*/ 328044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B0918B23-D5BF-43D5-81BE-10C36829450C}" type="datetimeFigureOut">
              <a:rPr lang="es-CO">
                <a:solidFill>
                  <a:prstClr val="black"/>
                </a:solidFill>
              </a:rPr>
              <a:pPr>
                <a:defRPr/>
              </a:pPr>
              <a:t>13/04/2018</a:t>
            </a:fld>
            <a:endParaRPr lang="es-CO" dirty="0">
              <a:solidFill>
                <a:prstClr val="black"/>
              </a:solidFill>
            </a:endParaRPr>
          </a:p>
        </p:txBody>
      </p:sp>
      <p:sp>
        <p:nvSpPr>
          <p:cNvPr id="1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s-CO">
              <a:solidFill>
                <a:prstClr val="black"/>
              </a:solidFill>
            </a:endParaRPr>
          </a:p>
        </p:txBody>
      </p:sp>
      <p:sp>
        <p:nvSpPr>
          <p:cNvPr id="1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20E51397-7F6E-4E11-ABD2-A68FE2620282}" type="slidenum">
              <a:rPr lang="es-CO">
                <a:solidFill>
                  <a:prstClr val="black"/>
                </a:solidFill>
              </a:rPr>
              <a:pPr>
                <a:defRPr/>
              </a:pPr>
              <a:t>‹Nº›</a:t>
            </a:fld>
            <a:endParaRPr lang="es-CO" dirty="0">
              <a:solidFill>
                <a:prstClr val="black"/>
              </a:solidFill>
            </a:endParaRPr>
          </a:p>
        </p:txBody>
      </p:sp>
    </p:spTree>
    <p:extLst>
      <p:ext uri="{BB962C8B-B14F-4D97-AF65-F5344CB8AC3E}">
        <p14:creationId xmlns:p14="http://schemas.microsoft.com/office/powerpoint/2010/main" val="273603590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5_Título y objetos">
    <p:spTree>
      <p:nvGrpSpPr>
        <p:cNvPr id="1" name=""/>
        <p:cNvGrpSpPr/>
        <p:nvPr/>
      </p:nvGrpSpPr>
      <p:grpSpPr>
        <a:xfrm>
          <a:off x="0" y="0"/>
          <a:ext cx="0" cy="0"/>
          <a:chOff x="0" y="0"/>
          <a:chExt cx="0" cy="0"/>
        </a:xfrm>
      </p:grpSpPr>
      <p:sp>
        <p:nvSpPr>
          <p:cNvPr id="7" name="object 6"/>
          <p:cNvSpPr>
            <a:spLocks/>
          </p:cNvSpPr>
          <p:nvPr userDrawn="1"/>
        </p:nvSpPr>
        <p:spPr bwMode="auto">
          <a:xfrm>
            <a:off x="3660775" y="925513"/>
            <a:ext cx="5767388" cy="327025"/>
          </a:xfrm>
          <a:custGeom>
            <a:avLst/>
            <a:gdLst>
              <a:gd name="T0" fmla="*/ 0 w 4537075"/>
              <a:gd name="T1" fmla="*/ 328044 h 326390"/>
              <a:gd name="T2" fmla="*/ 7332241 w 4537075"/>
              <a:gd name="T3" fmla="*/ 328044 h 326390"/>
              <a:gd name="T4" fmla="*/ 7332241 w 4537075"/>
              <a:gd name="T5" fmla="*/ 0 h 326390"/>
              <a:gd name="T6" fmla="*/ 0 w 4537075"/>
              <a:gd name="T7" fmla="*/ 0 h 326390"/>
              <a:gd name="T8" fmla="*/ 0 w 4537075"/>
              <a:gd name="T9" fmla="*/ 328044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8" name="Rectángulo 7"/>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9" name="object 6"/>
          <p:cNvSpPr>
            <a:spLocks/>
          </p:cNvSpPr>
          <p:nvPr userDrawn="1"/>
        </p:nvSpPr>
        <p:spPr bwMode="auto">
          <a:xfrm>
            <a:off x="3660775" y="952500"/>
            <a:ext cx="5767388" cy="327025"/>
          </a:xfrm>
          <a:custGeom>
            <a:avLst/>
            <a:gdLst>
              <a:gd name="T0" fmla="*/ 0 w 4537075"/>
              <a:gd name="T1" fmla="*/ 328044 h 326390"/>
              <a:gd name="T2" fmla="*/ 7332241 w 4537075"/>
              <a:gd name="T3" fmla="*/ 328044 h 326390"/>
              <a:gd name="T4" fmla="*/ 7332241 w 4537075"/>
              <a:gd name="T5" fmla="*/ 0 h 326390"/>
              <a:gd name="T6" fmla="*/ 0 w 4537075"/>
              <a:gd name="T7" fmla="*/ 0 h 326390"/>
              <a:gd name="T8" fmla="*/ 0 w 4537075"/>
              <a:gd name="T9" fmla="*/ 328044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10" name="Rectángulo 9"/>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12" name="Marcador de fecha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32389E2E-0429-4862-9049-1DC490B48BB6}" type="datetimeFigureOut">
              <a:rPr lang="es-CO">
                <a:solidFill>
                  <a:prstClr val="black"/>
                </a:solidFill>
              </a:rPr>
              <a:pPr>
                <a:defRPr/>
              </a:pPr>
              <a:t>13/04/2018</a:t>
            </a:fld>
            <a:endParaRPr lang="es-CO" dirty="0">
              <a:solidFill>
                <a:prstClr val="black"/>
              </a:solidFill>
            </a:endParaRPr>
          </a:p>
        </p:txBody>
      </p:sp>
      <p:sp>
        <p:nvSpPr>
          <p:cNvPr id="13" name="Marcador de pie de página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s-CO">
              <a:solidFill>
                <a:prstClr val="black"/>
              </a:solidFill>
            </a:endParaRPr>
          </a:p>
        </p:txBody>
      </p:sp>
      <p:sp>
        <p:nvSpPr>
          <p:cNvPr id="14" name="Marcador de número de diapositiva 5"/>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7506B984-07BF-4B52-9B17-2B95C75E70C6}" type="slidenum">
              <a:rPr lang="es-CO">
                <a:solidFill>
                  <a:prstClr val="black"/>
                </a:solidFill>
              </a:rPr>
              <a:pPr>
                <a:defRPr/>
              </a:pPr>
              <a:t>‹Nº›</a:t>
            </a:fld>
            <a:endParaRPr lang="es-CO" dirty="0">
              <a:solidFill>
                <a:prstClr val="black"/>
              </a:solidFill>
            </a:endParaRPr>
          </a:p>
        </p:txBody>
      </p:sp>
    </p:spTree>
    <p:extLst>
      <p:ext uri="{BB962C8B-B14F-4D97-AF65-F5344CB8AC3E}">
        <p14:creationId xmlns:p14="http://schemas.microsoft.com/office/powerpoint/2010/main" val="32620567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6_Título y objetos">
    <p:spTree>
      <p:nvGrpSpPr>
        <p:cNvPr id="1" name=""/>
        <p:cNvGrpSpPr/>
        <p:nvPr/>
      </p:nvGrpSpPr>
      <p:grpSpPr>
        <a:xfrm>
          <a:off x="0" y="0"/>
          <a:ext cx="0" cy="0"/>
          <a:chOff x="0" y="0"/>
          <a:chExt cx="0" cy="0"/>
        </a:xfrm>
      </p:grpSpPr>
      <p:sp>
        <p:nvSpPr>
          <p:cNvPr id="2" name="object 9"/>
          <p:cNvSpPr>
            <a:spLocks/>
          </p:cNvSpPr>
          <p:nvPr userDrawn="1"/>
        </p:nvSpPr>
        <p:spPr bwMode="auto">
          <a:xfrm>
            <a:off x="3660775" y="0"/>
            <a:ext cx="8531225" cy="69850"/>
          </a:xfrm>
          <a:custGeom>
            <a:avLst/>
            <a:gdLst>
              <a:gd name="T0" fmla="*/ 0 w 7007859"/>
              <a:gd name="T1" fmla="*/ 21626 h 82550"/>
              <a:gd name="T2" fmla="*/ 33803548 w 7007859"/>
              <a:gd name="T3" fmla="*/ 21626 h 82550"/>
              <a:gd name="T4" fmla="*/ 33803548 w 7007859"/>
              <a:gd name="T5" fmla="*/ 0 h 82550"/>
              <a:gd name="T6" fmla="*/ 0 w 7007859"/>
              <a:gd name="T7" fmla="*/ 0 h 82550"/>
              <a:gd name="T8" fmla="*/ 0 w 7007859"/>
              <a:gd name="T9" fmla="*/ 2162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3" name="Rectángulo 2">
            <a:extLst>
              <a:ext uri="{FF2B5EF4-FFF2-40B4-BE49-F238E27FC236}">
                <a16:creationId xmlns="" xmlns:a16="http://schemas.microsoft.com/office/drawing/2014/main" id="{E02D5B75-3FDF-4E88-B240-A1376F5FC9D9}"/>
              </a:ext>
            </a:extLst>
          </p:cNvPr>
          <p:cNvSpPr/>
          <p:nvPr userDrawn="1"/>
        </p:nvSpPr>
        <p:spPr>
          <a:xfrm>
            <a:off x="3419475" y="822325"/>
            <a:ext cx="6715125" cy="649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4" name="object 6"/>
          <p:cNvSpPr>
            <a:spLocks/>
          </p:cNvSpPr>
          <p:nvPr userDrawn="1"/>
        </p:nvSpPr>
        <p:spPr bwMode="auto">
          <a:xfrm>
            <a:off x="3660775" y="925513"/>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5" name="Rectángulo 4">
            <a:extLst>
              <a:ext uri="{FF2B5EF4-FFF2-40B4-BE49-F238E27FC236}">
                <a16:creationId xmlns="" xmlns:a16="http://schemas.microsoft.com/office/drawing/2014/main" id="{D2509A06-8E69-4B46-BE8C-CFC9DF0CB22B}"/>
              </a:ext>
            </a:extLst>
          </p:cNvPr>
          <p:cNvSpPr/>
          <p:nvPr userDrawn="1"/>
        </p:nvSpPr>
        <p:spPr>
          <a:xfrm>
            <a:off x="3581400" y="925513"/>
            <a:ext cx="6927850"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sp>
        <p:nvSpPr>
          <p:cNvPr id="6" name="object 6"/>
          <p:cNvSpPr>
            <a:spLocks/>
          </p:cNvSpPr>
          <p:nvPr userDrawn="1"/>
        </p:nvSpPr>
        <p:spPr bwMode="auto">
          <a:xfrm>
            <a:off x="3660775" y="952500"/>
            <a:ext cx="5767388" cy="327025"/>
          </a:xfrm>
          <a:custGeom>
            <a:avLst/>
            <a:gdLst>
              <a:gd name="T0" fmla="*/ 0 w 4537075"/>
              <a:gd name="T1" fmla="*/ 332537 h 326390"/>
              <a:gd name="T2" fmla="*/ 39324141 w 4537075"/>
              <a:gd name="T3" fmla="*/ 332537 h 326390"/>
              <a:gd name="T4" fmla="*/ 39324141 w 4537075"/>
              <a:gd name="T5" fmla="*/ 0 h 326390"/>
              <a:gd name="T6" fmla="*/ 0 w 4537075"/>
              <a:gd name="T7" fmla="*/ 0 h 326390"/>
              <a:gd name="T8" fmla="*/ 0 w 4537075"/>
              <a:gd name="T9" fmla="*/ 332537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smtClean="0">
              <a:solidFill>
                <a:prstClr val="black"/>
              </a:solidFill>
            </a:endParaRPr>
          </a:p>
        </p:txBody>
      </p:sp>
      <p:sp>
        <p:nvSpPr>
          <p:cNvPr id="7" name="Rectángulo 6">
            <a:extLst>
              <a:ext uri="{FF2B5EF4-FFF2-40B4-BE49-F238E27FC236}">
                <a16:creationId xmlns="" xmlns:a16="http://schemas.microsoft.com/office/drawing/2014/main" id="{B49A8026-C098-4D51-91FF-3C41C8735DD5}"/>
              </a:ext>
            </a:extLst>
          </p:cNvPr>
          <p:cNvSpPr/>
          <p:nvPr userDrawn="1"/>
        </p:nvSpPr>
        <p:spPr>
          <a:xfrm>
            <a:off x="3581400" y="925513"/>
            <a:ext cx="6105525" cy="546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solidFill>
                <a:prstClr val="white"/>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l="13448" t="44368" r="9224" b="48114"/>
          <a:stretch>
            <a:fillRect/>
          </a:stretch>
        </p:blipFill>
        <p:spPr bwMode="auto">
          <a:xfrm>
            <a:off x="0" y="5378450"/>
            <a:ext cx="12192000" cy="86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2 Imagen"/>
          <p:cNvPicPr>
            <a:picLocks noChangeAspect="1"/>
          </p:cNvPicPr>
          <p:nvPr userDrawn="1"/>
        </p:nvPicPr>
        <p:blipFill>
          <a:blip r:embed="rId3">
            <a:extLst>
              <a:ext uri="{28A0092B-C50C-407E-A947-70E740481C1C}">
                <a14:useLocalDpi xmlns:a14="http://schemas.microsoft.com/office/drawing/2010/main" val="0"/>
              </a:ext>
            </a:extLst>
          </a:blip>
          <a:srcRect t="9567" b="14064"/>
          <a:stretch>
            <a:fillRect/>
          </a:stretch>
        </p:blipFill>
        <p:spPr bwMode="auto">
          <a:xfrm>
            <a:off x="10080625" y="5989638"/>
            <a:ext cx="2005013"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3 Imagen"/>
          <p:cNvPicPr>
            <a:picLocks noChangeAspect="1"/>
          </p:cNvPicPr>
          <p:nvPr userDrawn="1"/>
        </p:nvPicPr>
        <p:blipFill>
          <a:blip r:embed="rId4">
            <a:extLst>
              <a:ext uri="{28A0092B-C50C-407E-A947-70E740481C1C}">
                <a14:useLocalDpi xmlns:a14="http://schemas.microsoft.com/office/drawing/2010/main" val="0"/>
              </a:ext>
            </a:extLst>
          </a:blip>
          <a:srcRect t="30290" b="34856"/>
          <a:stretch>
            <a:fillRect/>
          </a:stretch>
        </p:blipFill>
        <p:spPr bwMode="auto">
          <a:xfrm>
            <a:off x="6777038" y="6046788"/>
            <a:ext cx="1971675"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bonillae\Desktop\Laura Uribe\Logo-Invias.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809038" y="6046788"/>
            <a:ext cx="1325562"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64415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7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908AC882-C3C3-43A3-B02E-6A3344A4D93D}"/>
              </a:ext>
            </a:extLst>
          </p:cNvPr>
          <p:cNvSpPr>
            <a:spLocks noGrp="1"/>
          </p:cNvSpPr>
          <p:nvPr>
            <p:ph type="dt" sz="half" idx="10"/>
          </p:nvPr>
        </p:nvSpPr>
        <p:spPr/>
        <p:txBody>
          <a:bodyPr/>
          <a:lstStyle>
            <a:lvl1pPr>
              <a:defRPr>
                <a:solidFill>
                  <a:prstClr val="black">
                    <a:tint val="75000"/>
                  </a:prstClr>
                </a:solidFill>
              </a:defRPr>
            </a:lvl1pPr>
          </a:lstStyle>
          <a:p>
            <a:pPr>
              <a:defRPr/>
            </a:pPr>
            <a:fld id="{F1B0104A-2836-4E60-A2C8-32ED8AE8B982}"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7AB529B7-E663-455C-A84C-3DFF6B0F7992}"/>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44AE5C15-2B74-478C-ACE7-B07E60A79CB0}"/>
              </a:ext>
            </a:extLst>
          </p:cNvPr>
          <p:cNvSpPr>
            <a:spLocks noGrp="1"/>
          </p:cNvSpPr>
          <p:nvPr>
            <p:ph type="sldNum" sz="quarter" idx="12"/>
          </p:nvPr>
        </p:nvSpPr>
        <p:spPr/>
        <p:txBody>
          <a:bodyPr/>
          <a:lstStyle>
            <a:lvl1pPr>
              <a:defRPr>
                <a:solidFill>
                  <a:prstClr val="black">
                    <a:tint val="75000"/>
                  </a:prstClr>
                </a:solidFill>
              </a:defRPr>
            </a:lvl1pPr>
          </a:lstStyle>
          <a:p>
            <a:pPr>
              <a:defRPr/>
            </a:pPr>
            <a:fld id="{31E4C6B1-6BDF-4019-87D3-02A3A1332258}" type="slidenum">
              <a:rPr lang="es-CO"/>
              <a:pPr>
                <a:defRPr/>
              </a:pPr>
              <a:t>‹Nº›</a:t>
            </a:fld>
            <a:endParaRPr lang="es-CO" dirty="0"/>
          </a:p>
        </p:txBody>
      </p:sp>
    </p:spTree>
    <p:extLst>
      <p:ext uri="{BB962C8B-B14F-4D97-AF65-F5344CB8AC3E}">
        <p14:creationId xmlns:p14="http://schemas.microsoft.com/office/powerpoint/2010/main" val="21942270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8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9B177640-15D0-4529-8970-E28EE0451B01}"/>
              </a:ext>
            </a:extLst>
          </p:cNvPr>
          <p:cNvSpPr>
            <a:spLocks noGrp="1"/>
          </p:cNvSpPr>
          <p:nvPr>
            <p:ph type="dt" sz="half" idx="10"/>
          </p:nvPr>
        </p:nvSpPr>
        <p:spPr/>
        <p:txBody>
          <a:bodyPr/>
          <a:lstStyle>
            <a:lvl1pPr>
              <a:defRPr>
                <a:solidFill>
                  <a:prstClr val="black">
                    <a:tint val="75000"/>
                  </a:prstClr>
                </a:solidFill>
              </a:defRPr>
            </a:lvl1pPr>
          </a:lstStyle>
          <a:p>
            <a:pPr>
              <a:defRPr/>
            </a:pPr>
            <a:fld id="{BC576600-B1BA-4336-9705-286AADCB0C23}"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098F3449-799D-44A6-93A5-AF1FB0D1B416}"/>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79506096-D75C-4CB1-B51D-B62E7174DF73}"/>
              </a:ext>
            </a:extLst>
          </p:cNvPr>
          <p:cNvSpPr>
            <a:spLocks noGrp="1"/>
          </p:cNvSpPr>
          <p:nvPr>
            <p:ph type="sldNum" sz="quarter" idx="12"/>
          </p:nvPr>
        </p:nvSpPr>
        <p:spPr/>
        <p:txBody>
          <a:bodyPr/>
          <a:lstStyle>
            <a:lvl1pPr>
              <a:defRPr>
                <a:solidFill>
                  <a:prstClr val="black">
                    <a:tint val="75000"/>
                  </a:prstClr>
                </a:solidFill>
              </a:defRPr>
            </a:lvl1pPr>
          </a:lstStyle>
          <a:p>
            <a:pPr>
              <a:defRPr/>
            </a:pPr>
            <a:fld id="{8B7570EA-D4DC-433E-A9C4-4947F6B837C4}" type="slidenum">
              <a:rPr lang="es-CO"/>
              <a:pPr>
                <a:defRPr/>
              </a:pPr>
              <a:t>‹Nº›</a:t>
            </a:fld>
            <a:endParaRPr lang="es-CO" dirty="0"/>
          </a:p>
        </p:txBody>
      </p:sp>
    </p:spTree>
    <p:extLst>
      <p:ext uri="{BB962C8B-B14F-4D97-AF65-F5344CB8AC3E}">
        <p14:creationId xmlns:p14="http://schemas.microsoft.com/office/powerpoint/2010/main" val="30766621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9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70956865-622F-475D-AF38-3B5CF018B9DF}"/>
              </a:ext>
            </a:extLst>
          </p:cNvPr>
          <p:cNvSpPr>
            <a:spLocks noGrp="1"/>
          </p:cNvSpPr>
          <p:nvPr>
            <p:ph type="dt" sz="half" idx="10"/>
          </p:nvPr>
        </p:nvSpPr>
        <p:spPr/>
        <p:txBody>
          <a:bodyPr/>
          <a:lstStyle>
            <a:lvl1pPr>
              <a:defRPr>
                <a:solidFill>
                  <a:prstClr val="black">
                    <a:tint val="75000"/>
                  </a:prstClr>
                </a:solidFill>
              </a:defRPr>
            </a:lvl1pPr>
          </a:lstStyle>
          <a:p>
            <a:pPr>
              <a:defRPr/>
            </a:pPr>
            <a:fld id="{CE26AD8F-AFF3-43ED-ADB4-73A873275E3F}"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A131057B-FA3E-45C1-B5D0-3D97A2FC7133}"/>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D332A764-6FA0-4FF9-80C2-B712DFE6B296}"/>
              </a:ext>
            </a:extLst>
          </p:cNvPr>
          <p:cNvSpPr>
            <a:spLocks noGrp="1"/>
          </p:cNvSpPr>
          <p:nvPr>
            <p:ph type="sldNum" sz="quarter" idx="12"/>
          </p:nvPr>
        </p:nvSpPr>
        <p:spPr/>
        <p:txBody>
          <a:bodyPr/>
          <a:lstStyle>
            <a:lvl1pPr>
              <a:defRPr>
                <a:solidFill>
                  <a:prstClr val="black">
                    <a:tint val="75000"/>
                  </a:prstClr>
                </a:solidFill>
              </a:defRPr>
            </a:lvl1pPr>
          </a:lstStyle>
          <a:p>
            <a:pPr>
              <a:defRPr/>
            </a:pPr>
            <a:fld id="{F5299FE5-890B-4B45-9754-F6B993CC5D90}" type="slidenum">
              <a:rPr lang="es-CO"/>
              <a:pPr>
                <a:defRPr/>
              </a:pPr>
              <a:t>‹Nº›</a:t>
            </a:fld>
            <a:endParaRPr lang="es-CO" dirty="0"/>
          </a:p>
        </p:txBody>
      </p:sp>
    </p:spTree>
    <p:extLst>
      <p:ext uri="{BB962C8B-B14F-4D97-AF65-F5344CB8AC3E}">
        <p14:creationId xmlns:p14="http://schemas.microsoft.com/office/powerpoint/2010/main" val="31511751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0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C00B895F-7795-4E67-85D6-46661D1FEABD}"/>
              </a:ext>
            </a:extLst>
          </p:cNvPr>
          <p:cNvSpPr>
            <a:spLocks noGrp="1"/>
          </p:cNvSpPr>
          <p:nvPr>
            <p:ph type="dt" sz="half" idx="10"/>
          </p:nvPr>
        </p:nvSpPr>
        <p:spPr/>
        <p:txBody>
          <a:bodyPr/>
          <a:lstStyle>
            <a:lvl1pPr>
              <a:defRPr>
                <a:solidFill>
                  <a:prstClr val="black">
                    <a:tint val="75000"/>
                  </a:prstClr>
                </a:solidFill>
              </a:defRPr>
            </a:lvl1pPr>
          </a:lstStyle>
          <a:p>
            <a:pPr>
              <a:defRPr/>
            </a:pPr>
            <a:fld id="{B2CCBB03-0208-4A8A-B3E3-634AC00D07DD}"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8EF8ACEC-D09E-4BE1-8E65-CCE080D5E584}"/>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224E0044-F39D-424B-BBE5-4A3359CAF8BD}"/>
              </a:ext>
            </a:extLst>
          </p:cNvPr>
          <p:cNvSpPr>
            <a:spLocks noGrp="1"/>
          </p:cNvSpPr>
          <p:nvPr>
            <p:ph type="sldNum" sz="quarter" idx="12"/>
          </p:nvPr>
        </p:nvSpPr>
        <p:spPr/>
        <p:txBody>
          <a:bodyPr/>
          <a:lstStyle>
            <a:lvl1pPr>
              <a:defRPr>
                <a:solidFill>
                  <a:prstClr val="black">
                    <a:tint val="75000"/>
                  </a:prstClr>
                </a:solidFill>
              </a:defRPr>
            </a:lvl1pPr>
          </a:lstStyle>
          <a:p>
            <a:pPr>
              <a:defRPr/>
            </a:pPr>
            <a:fld id="{C6D2EC27-DC40-4E8D-9B11-5C69AA4C48B6}" type="slidenum">
              <a:rPr lang="es-CO"/>
              <a:pPr>
                <a:defRPr/>
              </a:pPr>
              <a:t>‹Nº›</a:t>
            </a:fld>
            <a:endParaRPr lang="es-CO" dirty="0"/>
          </a:p>
        </p:txBody>
      </p:sp>
    </p:spTree>
    <p:extLst>
      <p:ext uri="{BB962C8B-B14F-4D97-AF65-F5344CB8AC3E}">
        <p14:creationId xmlns:p14="http://schemas.microsoft.com/office/powerpoint/2010/main" val="35406349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2524609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1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9107639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325497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7D64EC06-9880-48DA-AA78-087EDB132D40}" type="datetimeFigureOut">
              <a:rPr lang="es-CO" smtClean="0"/>
              <a:t>13/04/2018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564652791"/>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8806357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57549485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0666979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5467248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07498433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58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412065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59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42393564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60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6058949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61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8612877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62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974511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D64EC06-9880-48DA-AA78-087EDB132D40}" type="datetimeFigureOut">
              <a:rPr lang="es-CO" smtClean="0"/>
              <a:t>13/04/2018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C77F8543-4B2A-4A1F-AADC-CEF5E67660DA}" type="slidenum">
              <a:rPr lang="es-CO" smtClean="0"/>
              <a:t>‹Nº›</a:t>
            </a:fld>
            <a:endParaRPr lang="es-CO"/>
          </a:p>
        </p:txBody>
      </p:sp>
    </p:spTree>
    <p:extLst>
      <p:ext uri="{BB962C8B-B14F-4D97-AF65-F5344CB8AC3E}">
        <p14:creationId xmlns:p14="http://schemas.microsoft.com/office/powerpoint/2010/main" val="713946694"/>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63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8434000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64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62218464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65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222081098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66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5C3B1CD1-C7E5-456B-BD41-C7C6848C1358}"/>
              </a:ext>
            </a:extLst>
          </p:cNvPr>
          <p:cNvSpPr>
            <a:spLocks noGrp="1"/>
          </p:cNvSpPr>
          <p:nvPr>
            <p:ph type="dt" sz="half" idx="10"/>
          </p:nvPr>
        </p:nvSpPr>
        <p:spPr/>
        <p:txBody>
          <a:bodyPr/>
          <a:lstStyle>
            <a:lvl1pPr>
              <a:defRPr>
                <a:solidFill>
                  <a:prstClr val="black">
                    <a:tint val="75000"/>
                  </a:prstClr>
                </a:solidFill>
              </a:defRPr>
            </a:lvl1pPr>
          </a:lstStyle>
          <a:p>
            <a:pPr>
              <a:defRPr/>
            </a:pPr>
            <a:fld id="{0716ECC5-3308-4F79-9539-27B0BEB10D42}"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37C6B9D3-206C-4EBA-9EFB-A03A517AC100}"/>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C4086BFD-E00C-4695-95C3-EB86771F667D}"/>
              </a:ext>
            </a:extLst>
          </p:cNvPr>
          <p:cNvSpPr>
            <a:spLocks noGrp="1"/>
          </p:cNvSpPr>
          <p:nvPr>
            <p:ph type="sldNum" sz="quarter" idx="12"/>
          </p:nvPr>
        </p:nvSpPr>
        <p:spPr/>
        <p:txBody>
          <a:bodyPr/>
          <a:lstStyle>
            <a:lvl1pPr>
              <a:defRPr>
                <a:solidFill>
                  <a:prstClr val="black">
                    <a:tint val="75000"/>
                  </a:prstClr>
                </a:solidFill>
              </a:defRPr>
            </a:lvl1pPr>
          </a:lstStyle>
          <a:p>
            <a:pPr>
              <a:defRPr/>
            </a:pPr>
            <a:fld id="{54FB8348-DA99-4462-B931-DEBB1F5AF3B6}" type="slidenum">
              <a:rPr lang="es-CO"/>
              <a:pPr>
                <a:defRPr/>
              </a:pPr>
              <a:t>‹Nº›</a:t>
            </a:fld>
            <a:endParaRPr lang="es-CO" dirty="0"/>
          </a:p>
        </p:txBody>
      </p:sp>
    </p:spTree>
    <p:extLst>
      <p:ext uri="{BB962C8B-B14F-4D97-AF65-F5344CB8AC3E}">
        <p14:creationId xmlns:p14="http://schemas.microsoft.com/office/powerpoint/2010/main" val="6277867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67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E34F7728-6FAD-41D5-A41D-50E9AB7A450C}"/>
              </a:ext>
            </a:extLst>
          </p:cNvPr>
          <p:cNvSpPr>
            <a:spLocks noGrp="1"/>
          </p:cNvSpPr>
          <p:nvPr>
            <p:ph type="dt" sz="half" idx="10"/>
          </p:nvPr>
        </p:nvSpPr>
        <p:spPr/>
        <p:txBody>
          <a:bodyPr/>
          <a:lstStyle>
            <a:lvl1pPr>
              <a:defRPr>
                <a:solidFill>
                  <a:prstClr val="black">
                    <a:tint val="75000"/>
                  </a:prstClr>
                </a:solidFill>
              </a:defRPr>
            </a:lvl1pPr>
          </a:lstStyle>
          <a:p>
            <a:pPr>
              <a:defRPr/>
            </a:pPr>
            <a:fld id="{DFBDB576-0F10-4CD5-A154-6BC831988F86}"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CA9694DF-2600-46C1-8282-5998C8013BF9}"/>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4C56D3C1-F03C-493B-9BEB-0A8711045CF5}"/>
              </a:ext>
            </a:extLst>
          </p:cNvPr>
          <p:cNvSpPr>
            <a:spLocks noGrp="1"/>
          </p:cNvSpPr>
          <p:nvPr>
            <p:ph type="sldNum" sz="quarter" idx="12"/>
          </p:nvPr>
        </p:nvSpPr>
        <p:spPr/>
        <p:txBody>
          <a:bodyPr/>
          <a:lstStyle>
            <a:lvl1pPr>
              <a:defRPr>
                <a:solidFill>
                  <a:prstClr val="black">
                    <a:tint val="75000"/>
                  </a:prstClr>
                </a:solidFill>
              </a:defRPr>
            </a:lvl1pPr>
          </a:lstStyle>
          <a:p>
            <a:pPr>
              <a:defRPr/>
            </a:pPr>
            <a:fld id="{B2BFEDAB-C651-49F0-8EE0-74E51CD1EFC2}" type="slidenum">
              <a:rPr lang="es-CO"/>
              <a:pPr>
                <a:defRPr/>
              </a:pPr>
              <a:t>‹Nº›</a:t>
            </a:fld>
            <a:endParaRPr lang="es-CO" dirty="0"/>
          </a:p>
        </p:txBody>
      </p:sp>
    </p:spTree>
    <p:extLst>
      <p:ext uri="{BB962C8B-B14F-4D97-AF65-F5344CB8AC3E}">
        <p14:creationId xmlns:p14="http://schemas.microsoft.com/office/powerpoint/2010/main" val="42353602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68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26672AB4-2C99-486D-87A4-2EAF92807A65}"/>
              </a:ext>
            </a:extLst>
          </p:cNvPr>
          <p:cNvSpPr>
            <a:spLocks noGrp="1"/>
          </p:cNvSpPr>
          <p:nvPr>
            <p:ph type="dt" sz="half" idx="10"/>
          </p:nvPr>
        </p:nvSpPr>
        <p:spPr/>
        <p:txBody>
          <a:bodyPr/>
          <a:lstStyle>
            <a:lvl1pPr>
              <a:defRPr>
                <a:solidFill>
                  <a:prstClr val="black">
                    <a:tint val="75000"/>
                  </a:prstClr>
                </a:solidFill>
              </a:defRPr>
            </a:lvl1pPr>
          </a:lstStyle>
          <a:p>
            <a:pPr>
              <a:defRPr/>
            </a:pPr>
            <a:fld id="{DD45779D-367B-4FD5-BB9C-304FDC8B58FA}"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60B0FF50-A0CA-4539-97DA-59CCA3BD1EB2}"/>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01AC2C6F-A2F3-43BD-B456-C6C6949E0264}"/>
              </a:ext>
            </a:extLst>
          </p:cNvPr>
          <p:cNvSpPr>
            <a:spLocks noGrp="1"/>
          </p:cNvSpPr>
          <p:nvPr>
            <p:ph type="sldNum" sz="quarter" idx="12"/>
          </p:nvPr>
        </p:nvSpPr>
        <p:spPr/>
        <p:txBody>
          <a:bodyPr/>
          <a:lstStyle>
            <a:lvl1pPr>
              <a:defRPr>
                <a:solidFill>
                  <a:prstClr val="black">
                    <a:tint val="75000"/>
                  </a:prstClr>
                </a:solidFill>
              </a:defRPr>
            </a:lvl1pPr>
          </a:lstStyle>
          <a:p>
            <a:pPr>
              <a:defRPr/>
            </a:pPr>
            <a:fld id="{EC3C3194-9B13-4DA3-A343-9A6B5E042D61}" type="slidenum">
              <a:rPr lang="es-CO"/>
              <a:pPr>
                <a:defRPr/>
              </a:pPr>
              <a:t>‹Nº›</a:t>
            </a:fld>
            <a:endParaRPr lang="es-CO" dirty="0"/>
          </a:p>
        </p:txBody>
      </p:sp>
    </p:spTree>
    <p:extLst>
      <p:ext uri="{BB962C8B-B14F-4D97-AF65-F5344CB8AC3E}">
        <p14:creationId xmlns:p14="http://schemas.microsoft.com/office/powerpoint/2010/main" val="23253602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69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EC72926C-E352-473D-BEAD-9188603915C1}"/>
              </a:ext>
            </a:extLst>
          </p:cNvPr>
          <p:cNvSpPr>
            <a:spLocks noGrp="1"/>
          </p:cNvSpPr>
          <p:nvPr>
            <p:ph type="dt" sz="half" idx="10"/>
          </p:nvPr>
        </p:nvSpPr>
        <p:spPr/>
        <p:txBody>
          <a:bodyPr/>
          <a:lstStyle>
            <a:lvl1pPr>
              <a:defRPr>
                <a:solidFill>
                  <a:prstClr val="black">
                    <a:tint val="75000"/>
                  </a:prstClr>
                </a:solidFill>
              </a:defRPr>
            </a:lvl1pPr>
          </a:lstStyle>
          <a:p>
            <a:pPr>
              <a:defRPr/>
            </a:pPr>
            <a:fld id="{4D911EE8-782E-40B7-B9A0-FE9AFBDCEA83}"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6E2B9E6A-B32B-4A5A-BB56-C7DFB523A253}"/>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22AF85F0-2F26-4C68-A0C4-F8C3993B82F7}"/>
              </a:ext>
            </a:extLst>
          </p:cNvPr>
          <p:cNvSpPr>
            <a:spLocks noGrp="1"/>
          </p:cNvSpPr>
          <p:nvPr>
            <p:ph type="sldNum" sz="quarter" idx="12"/>
          </p:nvPr>
        </p:nvSpPr>
        <p:spPr/>
        <p:txBody>
          <a:bodyPr/>
          <a:lstStyle>
            <a:lvl1pPr>
              <a:defRPr>
                <a:solidFill>
                  <a:prstClr val="black">
                    <a:tint val="75000"/>
                  </a:prstClr>
                </a:solidFill>
              </a:defRPr>
            </a:lvl1pPr>
          </a:lstStyle>
          <a:p>
            <a:pPr>
              <a:defRPr/>
            </a:pPr>
            <a:fld id="{3BF8B4F5-F6BE-4577-8578-64BB0395CC0F}" type="slidenum">
              <a:rPr lang="es-CO"/>
              <a:pPr>
                <a:defRPr/>
              </a:pPr>
              <a:t>‹Nº›</a:t>
            </a:fld>
            <a:endParaRPr lang="es-CO" dirty="0"/>
          </a:p>
        </p:txBody>
      </p:sp>
    </p:spTree>
    <p:extLst>
      <p:ext uri="{BB962C8B-B14F-4D97-AF65-F5344CB8AC3E}">
        <p14:creationId xmlns:p14="http://schemas.microsoft.com/office/powerpoint/2010/main" val="7904158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70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A626C87E-0B46-46B5-9E76-6DB65E474E1C}"/>
              </a:ext>
            </a:extLst>
          </p:cNvPr>
          <p:cNvSpPr>
            <a:spLocks noGrp="1"/>
          </p:cNvSpPr>
          <p:nvPr>
            <p:ph type="dt" sz="half" idx="10"/>
          </p:nvPr>
        </p:nvSpPr>
        <p:spPr/>
        <p:txBody>
          <a:bodyPr/>
          <a:lstStyle>
            <a:lvl1pPr>
              <a:defRPr>
                <a:solidFill>
                  <a:prstClr val="black">
                    <a:tint val="75000"/>
                  </a:prstClr>
                </a:solidFill>
              </a:defRPr>
            </a:lvl1pPr>
          </a:lstStyle>
          <a:p>
            <a:pPr>
              <a:defRPr/>
            </a:pPr>
            <a:fld id="{BB219D99-95A9-442F-8CEE-975087566510}"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26A90751-E191-4B4B-ADC9-E71992C8BFCD}"/>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350F4334-AEE5-472C-B881-91568F3BE3D3}"/>
              </a:ext>
            </a:extLst>
          </p:cNvPr>
          <p:cNvSpPr>
            <a:spLocks noGrp="1"/>
          </p:cNvSpPr>
          <p:nvPr>
            <p:ph type="sldNum" sz="quarter" idx="12"/>
          </p:nvPr>
        </p:nvSpPr>
        <p:spPr/>
        <p:txBody>
          <a:bodyPr/>
          <a:lstStyle>
            <a:lvl1pPr>
              <a:defRPr>
                <a:solidFill>
                  <a:prstClr val="black">
                    <a:tint val="75000"/>
                  </a:prstClr>
                </a:solidFill>
              </a:defRPr>
            </a:lvl1pPr>
          </a:lstStyle>
          <a:p>
            <a:pPr>
              <a:defRPr/>
            </a:pPr>
            <a:fld id="{34B52682-6425-4E17-90AD-206844A3909F}" type="slidenum">
              <a:rPr lang="es-CO"/>
              <a:pPr>
                <a:defRPr/>
              </a:pPr>
              <a:t>‹Nº›</a:t>
            </a:fld>
            <a:endParaRPr lang="es-CO" dirty="0"/>
          </a:p>
        </p:txBody>
      </p:sp>
    </p:spTree>
    <p:extLst>
      <p:ext uri="{BB962C8B-B14F-4D97-AF65-F5344CB8AC3E}">
        <p14:creationId xmlns:p14="http://schemas.microsoft.com/office/powerpoint/2010/main" val="248808456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71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4FB1BA25-758D-4EB0-B480-685E01690969}"/>
              </a:ext>
            </a:extLst>
          </p:cNvPr>
          <p:cNvSpPr>
            <a:spLocks noGrp="1"/>
          </p:cNvSpPr>
          <p:nvPr>
            <p:ph type="dt" sz="half" idx="10"/>
          </p:nvPr>
        </p:nvSpPr>
        <p:spPr/>
        <p:txBody>
          <a:bodyPr/>
          <a:lstStyle>
            <a:lvl1pPr>
              <a:defRPr>
                <a:solidFill>
                  <a:prstClr val="black">
                    <a:tint val="75000"/>
                  </a:prstClr>
                </a:solidFill>
              </a:defRPr>
            </a:lvl1pPr>
          </a:lstStyle>
          <a:p>
            <a:pPr>
              <a:defRPr/>
            </a:pPr>
            <a:fld id="{EB7EF7CD-AB17-4205-9587-7AB57A8E2A35}"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D2DE0BFD-960D-498A-B08A-7570BD0A09EA}"/>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F97CAC33-2400-4658-94C1-AA2A0D1DEFAE}"/>
              </a:ext>
            </a:extLst>
          </p:cNvPr>
          <p:cNvSpPr>
            <a:spLocks noGrp="1"/>
          </p:cNvSpPr>
          <p:nvPr>
            <p:ph type="sldNum" sz="quarter" idx="12"/>
          </p:nvPr>
        </p:nvSpPr>
        <p:spPr/>
        <p:txBody>
          <a:bodyPr/>
          <a:lstStyle>
            <a:lvl1pPr>
              <a:defRPr>
                <a:solidFill>
                  <a:prstClr val="black">
                    <a:tint val="75000"/>
                  </a:prstClr>
                </a:solidFill>
              </a:defRPr>
            </a:lvl1pPr>
          </a:lstStyle>
          <a:p>
            <a:pPr>
              <a:defRPr/>
            </a:pPr>
            <a:fld id="{4143CA0F-DA7B-43CF-8F63-7218C39339A7}" type="slidenum">
              <a:rPr lang="es-CO"/>
              <a:pPr>
                <a:defRPr/>
              </a:pPr>
              <a:t>‹Nº›</a:t>
            </a:fld>
            <a:endParaRPr lang="es-CO" dirty="0"/>
          </a:p>
        </p:txBody>
      </p:sp>
    </p:spTree>
    <p:extLst>
      <p:ext uri="{BB962C8B-B14F-4D97-AF65-F5344CB8AC3E}">
        <p14:creationId xmlns:p14="http://schemas.microsoft.com/office/powerpoint/2010/main" val="36577089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72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6EF5452F-E097-45B5-BC3A-20C69F614438}"/>
              </a:ext>
            </a:extLst>
          </p:cNvPr>
          <p:cNvSpPr>
            <a:spLocks noGrp="1"/>
          </p:cNvSpPr>
          <p:nvPr>
            <p:ph type="dt" sz="half" idx="10"/>
          </p:nvPr>
        </p:nvSpPr>
        <p:spPr/>
        <p:txBody>
          <a:bodyPr/>
          <a:lstStyle>
            <a:lvl1pPr>
              <a:defRPr>
                <a:solidFill>
                  <a:prstClr val="black">
                    <a:tint val="75000"/>
                  </a:prstClr>
                </a:solidFill>
              </a:defRPr>
            </a:lvl1pPr>
          </a:lstStyle>
          <a:p>
            <a:pPr>
              <a:defRPr/>
            </a:pPr>
            <a:fld id="{2638B8F8-D7C2-4853-97A4-00E5BF6C2F9E}"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34974143-61BA-475D-96E6-097CB09A258A}"/>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969D1A96-79E1-485B-8B4D-B7AE00FFE9F3}"/>
              </a:ext>
            </a:extLst>
          </p:cNvPr>
          <p:cNvSpPr>
            <a:spLocks noGrp="1"/>
          </p:cNvSpPr>
          <p:nvPr>
            <p:ph type="sldNum" sz="quarter" idx="12"/>
          </p:nvPr>
        </p:nvSpPr>
        <p:spPr/>
        <p:txBody>
          <a:bodyPr/>
          <a:lstStyle>
            <a:lvl1pPr>
              <a:defRPr>
                <a:solidFill>
                  <a:prstClr val="black">
                    <a:tint val="75000"/>
                  </a:prstClr>
                </a:solidFill>
              </a:defRPr>
            </a:lvl1pPr>
          </a:lstStyle>
          <a:p>
            <a:pPr>
              <a:defRPr/>
            </a:pPr>
            <a:fld id="{AD256B8F-0018-460F-9D58-43CF12F74CFB}" type="slidenum">
              <a:rPr lang="es-CO"/>
              <a:pPr>
                <a:defRPr/>
              </a:pPr>
              <a:t>‹Nº›</a:t>
            </a:fld>
            <a:endParaRPr lang="es-CO" dirty="0"/>
          </a:p>
        </p:txBody>
      </p:sp>
    </p:spTree>
    <p:extLst>
      <p:ext uri="{BB962C8B-B14F-4D97-AF65-F5344CB8AC3E}">
        <p14:creationId xmlns:p14="http://schemas.microsoft.com/office/powerpoint/2010/main" val="3307345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13/04/2018</a:t>
            </a:fld>
            <a:endParaRPr lang="es-CO" dirty="0">
              <a:solidFill>
                <a:prstClr val="black">
                  <a:tint val="75000"/>
                </a:prstClr>
              </a:solidFill>
            </a:endParaRPr>
          </a:p>
        </p:txBody>
      </p:sp>
    </p:spTree>
    <p:extLst>
      <p:ext uri="{BB962C8B-B14F-4D97-AF65-F5344CB8AC3E}">
        <p14:creationId xmlns:p14="http://schemas.microsoft.com/office/powerpoint/2010/main" val="17652757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73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0CBBE7C7-6A1C-4A47-828C-42F16DBE86F3}"/>
              </a:ext>
            </a:extLst>
          </p:cNvPr>
          <p:cNvSpPr>
            <a:spLocks noGrp="1"/>
          </p:cNvSpPr>
          <p:nvPr>
            <p:ph type="dt" sz="half" idx="10"/>
          </p:nvPr>
        </p:nvSpPr>
        <p:spPr/>
        <p:txBody>
          <a:bodyPr/>
          <a:lstStyle>
            <a:lvl1pPr>
              <a:defRPr>
                <a:solidFill>
                  <a:prstClr val="black">
                    <a:tint val="75000"/>
                  </a:prstClr>
                </a:solidFill>
              </a:defRPr>
            </a:lvl1pPr>
          </a:lstStyle>
          <a:p>
            <a:pPr>
              <a:defRPr/>
            </a:pPr>
            <a:fld id="{D867528C-7E06-45B6-BD69-B99172DE19BD}"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936C267C-91C9-4213-ABFA-B3421A294477}"/>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807F86EE-C41A-46DE-9CEE-9D7BE6A556DD}"/>
              </a:ext>
            </a:extLst>
          </p:cNvPr>
          <p:cNvSpPr>
            <a:spLocks noGrp="1"/>
          </p:cNvSpPr>
          <p:nvPr>
            <p:ph type="sldNum" sz="quarter" idx="12"/>
          </p:nvPr>
        </p:nvSpPr>
        <p:spPr/>
        <p:txBody>
          <a:bodyPr/>
          <a:lstStyle>
            <a:lvl1pPr>
              <a:defRPr>
                <a:solidFill>
                  <a:prstClr val="black">
                    <a:tint val="75000"/>
                  </a:prstClr>
                </a:solidFill>
              </a:defRPr>
            </a:lvl1pPr>
          </a:lstStyle>
          <a:p>
            <a:pPr>
              <a:defRPr/>
            </a:pPr>
            <a:fld id="{46188E2F-609F-4B2F-8980-A57CE9F114D4}" type="slidenum">
              <a:rPr lang="es-CO"/>
              <a:pPr>
                <a:defRPr/>
              </a:pPr>
              <a:t>‹Nº›</a:t>
            </a:fld>
            <a:endParaRPr lang="es-CO" dirty="0"/>
          </a:p>
        </p:txBody>
      </p:sp>
    </p:spTree>
    <p:extLst>
      <p:ext uri="{BB962C8B-B14F-4D97-AF65-F5344CB8AC3E}">
        <p14:creationId xmlns:p14="http://schemas.microsoft.com/office/powerpoint/2010/main" val="88693494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74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72660017-1CD4-4C99-9075-19178B5355FD}"/>
              </a:ext>
            </a:extLst>
          </p:cNvPr>
          <p:cNvSpPr>
            <a:spLocks noGrp="1"/>
          </p:cNvSpPr>
          <p:nvPr>
            <p:ph type="dt" sz="half" idx="10"/>
          </p:nvPr>
        </p:nvSpPr>
        <p:spPr/>
        <p:txBody>
          <a:bodyPr/>
          <a:lstStyle>
            <a:lvl1pPr>
              <a:defRPr>
                <a:solidFill>
                  <a:prstClr val="black">
                    <a:tint val="75000"/>
                  </a:prstClr>
                </a:solidFill>
              </a:defRPr>
            </a:lvl1pPr>
          </a:lstStyle>
          <a:p>
            <a:pPr>
              <a:defRPr/>
            </a:pPr>
            <a:fld id="{66D21840-2CB3-4159-9D79-E221137263B6}"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F68318FE-0CFC-4A00-AA3E-3AA0C31F05A5}"/>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5F39F7FF-5516-4C97-AA04-20847C44D88F}"/>
              </a:ext>
            </a:extLst>
          </p:cNvPr>
          <p:cNvSpPr>
            <a:spLocks noGrp="1"/>
          </p:cNvSpPr>
          <p:nvPr>
            <p:ph type="sldNum" sz="quarter" idx="12"/>
          </p:nvPr>
        </p:nvSpPr>
        <p:spPr/>
        <p:txBody>
          <a:bodyPr/>
          <a:lstStyle>
            <a:lvl1pPr>
              <a:defRPr>
                <a:solidFill>
                  <a:prstClr val="black">
                    <a:tint val="75000"/>
                  </a:prstClr>
                </a:solidFill>
              </a:defRPr>
            </a:lvl1pPr>
          </a:lstStyle>
          <a:p>
            <a:pPr>
              <a:defRPr/>
            </a:pPr>
            <a:fld id="{7A96F8F9-3517-4E47-99A8-E9B3C84A8568}" type="slidenum">
              <a:rPr lang="es-CO"/>
              <a:pPr>
                <a:defRPr/>
              </a:pPr>
              <a:t>‹Nº›</a:t>
            </a:fld>
            <a:endParaRPr lang="es-CO" dirty="0"/>
          </a:p>
        </p:txBody>
      </p:sp>
    </p:spTree>
    <p:extLst>
      <p:ext uri="{BB962C8B-B14F-4D97-AF65-F5344CB8AC3E}">
        <p14:creationId xmlns:p14="http://schemas.microsoft.com/office/powerpoint/2010/main" val="10156366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75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2039B0B3-F3D2-4ED2-A665-C458442AA5BA}"/>
              </a:ext>
            </a:extLst>
          </p:cNvPr>
          <p:cNvSpPr>
            <a:spLocks noGrp="1"/>
          </p:cNvSpPr>
          <p:nvPr>
            <p:ph type="dt" sz="half" idx="10"/>
          </p:nvPr>
        </p:nvSpPr>
        <p:spPr/>
        <p:txBody>
          <a:bodyPr/>
          <a:lstStyle>
            <a:lvl1pPr>
              <a:defRPr>
                <a:solidFill>
                  <a:prstClr val="black">
                    <a:tint val="75000"/>
                  </a:prstClr>
                </a:solidFill>
              </a:defRPr>
            </a:lvl1pPr>
          </a:lstStyle>
          <a:p>
            <a:pPr>
              <a:defRPr/>
            </a:pPr>
            <a:fld id="{B6C2A14F-F6C9-4177-BC18-679A1EA33F70}" type="datetimeFigureOut">
              <a:rPr lang="es-CO"/>
              <a:pPr>
                <a:defRPr/>
              </a:pPr>
              <a:t>13/04/2018</a:t>
            </a:fld>
            <a:endParaRPr lang="es-CO" dirty="0"/>
          </a:p>
        </p:txBody>
      </p:sp>
      <p:sp>
        <p:nvSpPr>
          <p:cNvPr id="3" name="Marcador de pie de página 4">
            <a:extLst>
              <a:ext uri="{FF2B5EF4-FFF2-40B4-BE49-F238E27FC236}">
                <a16:creationId xmlns="" xmlns:a16="http://schemas.microsoft.com/office/drawing/2014/main" id="{DCDCE01B-0F15-4043-AD01-D5B7F48FBBB3}"/>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 xmlns:a16="http://schemas.microsoft.com/office/drawing/2014/main" id="{2C96BEDD-75E8-43A0-987A-89CBA3647923}"/>
              </a:ext>
            </a:extLst>
          </p:cNvPr>
          <p:cNvSpPr>
            <a:spLocks noGrp="1"/>
          </p:cNvSpPr>
          <p:nvPr>
            <p:ph type="sldNum" sz="quarter" idx="12"/>
          </p:nvPr>
        </p:nvSpPr>
        <p:spPr/>
        <p:txBody>
          <a:bodyPr/>
          <a:lstStyle>
            <a:lvl1pPr>
              <a:defRPr>
                <a:solidFill>
                  <a:prstClr val="black">
                    <a:tint val="75000"/>
                  </a:prstClr>
                </a:solidFill>
              </a:defRPr>
            </a:lvl1pPr>
          </a:lstStyle>
          <a:p>
            <a:pPr>
              <a:defRPr/>
            </a:pPr>
            <a:fld id="{312AC6E7-3470-456B-A80B-4C386F466B55}" type="slidenum">
              <a:rPr lang="es-CO"/>
              <a:pPr>
                <a:defRPr/>
              </a:pPr>
              <a:t>‹Nº›</a:t>
            </a:fld>
            <a:endParaRPr lang="es-CO" dirty="0"/>
          </a:p>
        </p:txBody>
      </p:sp>
    </p:spTree>
    <p:extLst>
      <p:ext uri="{BB962C8B-B14F-4D97-AF65-F5344CB8AC3E}">
        <p14:creationId xmlns:p14="http://schemas.microsoft.com/office/powerpoint/2010/main" val="413120633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76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13110302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77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13/04/2018</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1"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2" name="object 8"/>
          <p:cNvSpPr/>
          <p:nvPr userDrawn="1"/>
        </p:nvSpPr>
        <p:spPr>
          <a:xfrm>
            <a:off x="3660649" y="72005"/>
            <a:ext cx="8531351" cy="579120"/>
          </a:xfrm>
          <a:custGeom>
            <a:avLst/>
            <a:gdLst/>
            <a:ahLst/>
            <a:cxnLst/>
            <a:rect l="l" t="t" r="r" b="b"/>
            <a:pathLst>
              <a:path w="7007859" h="579120">
                <a:moveTo>
                  <a:pt x="0" y="579119"/>
                </a:moveTo>
                <a:lnTo>
                  <a:pt x="7007352" y="579119"/>
                </a:lnTo>
                <a:lnTo>
                  <a:pt x="7007352" y="0"/>
                </a:lnTo>
                <a:lnTo>
                  <a:pt x="0" y="0"/>
                </a:lnTo>
                <a:lnTo>
                  <a:pt x="0" y="579119"/>
                </a:lnTo>
                <a:close/>
              </a:path>
            </a:pathLst>
          </a:custGeom>
          <a:solidFill>
            <a:srgbClr val="F1F1F1"/>
          </a:solidFill>
        </p:spPr>
        <p:txBody>
          <a:bodyPr wrap="square" lIns="0" tIns="0" rIns="0" bIns="0" rtlCol="0"/>
          <a:lstStyle/>
          <a:p>
            <a:endParaRPr dirty="0">
              <a:solidFill>
                <a:prstClr val="black"/>
              </a:solidFill>
            </a:endParaRPr>
          </a:p>
        </p:txBody>
      </p:sp>
      <p:sp>
        <p:nvSpPr>
          <p:cNvPr id="15" name="CuadroTexto 14"/>
          <p:cNvSpPr txBox="1"/>
          <p:nvPr userDrawn="1"/>
        </p:nvSpPr>
        <p:spPr>
          <a:xfrm>
            <a:off x="3705607" y="150754"/>
            <a:ext cx="8486393" cy="523220"/>
          </a:xfrm>
          <a:prstGeom prst="rect">
            <a:avLst/>
          </a:prstGeom>
          <a:noFill/>
        </p:spPr>
        <p:txBody>
          <a:bodyPr wrap="square" rtlCol="0">
            <a:spAutoFit/>
          </a:bodyPr>
          <a:lstStyle/>
          <a:p>
            <a:r>
              <a:rPr lang="es-ES_tradnl" sz="2800" dirty="0">
                <a:solidFill>
                  <a:prstClr val="black"/>
                </a:solidFill>
                <a:latin typeface="Impact" charset="0"/>
                <a:ea typeface="Impact" charset="0"/>
                <a:cs typeface="Impact" charset="0"/>
              </a:rPr>
              <a:t>INFORME PRINCIPAL ESPACIO DE </a:t>
            </a:r>
            <a:r>
              <a:rPr lang="es-ES_tradnl" sz="2800" dirty="0">
                <a:solidFill>
                  <a:srgbClr val="FFC000"/>
                </a:solidFill>
                <a:latin typeface="Impact" charset="0"/>
                <a:ea typeface="Impact" charset="0"/>
                <a:cs typeface="Impact" charset="0"/>
              </a:rPr>
              <a:t>RENDICIÓN DE CUENTAS </a:t>
            </a:r>
          </a:p>
        </p:txBody>
      </p:sp>
    </p:spTree>
    <p:extLst>
      <p:ext uri="{BB962C8B-B14F-4D97-AF65-F5344CB8AC3E}">
        <p14:creationId xmlns:p14="http://schemas.microsoft.com/office/powerpoint/2010/main" val="359276269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78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13/04/2018</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1"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2" name="object 8"/>
          <p:cNvSpPr/>
          <p:nvPr userDrawn="1"/>
        </p:nvSpPr>
        <p:spPr>
          <a:xfrm>
            <a:off x="3660649" y="72005"/>
            <a:ext cx="8531351" cy="579120"/>
          </a:xfrm>
          <a:custGeom>
            <a:avLst/>
            <a:gdLst/>
            <a:ahLst/>
            <a:cxnLst/>
            <a:rect l="l" t="t" r="r" b="b"/>
            <a:pathLst>
              <a:path w="7007859" h="579120">
                <a:moveTo>
                  <a:pt x="0" y="579119"/>
                </a:moveTo>
                <a:lnTo>
                  <a:pt x="7007352" y="579119"/>
                </a:lnTo>
                <a:lnTo>
                  <a:pt x="7007352" y="0"/>
                </a:lnTo>
                <a:lnTo>
                  <a:pt x="0" y="0"/>
                </a:lnTo>
                <a:lnTo>
                  <a:pt x="0" y="579119"/>
                </a:lnTo>
                <a:close/>
              </a:path>
            </a:pathLst>
          </a:custGeom>
          <a:solidFill>
            <a:srgbClr val="F1F1F1"/>
          </a:solidFill>
        </p:spPr>
        <p:txBody>
          <a:bodyPr wrap="square" lIns="0" tIns="0" rIns="0" bIns="0" rtlCol="0"/>
          <a:lstStyle/>
          <a:p>
            <a:endParaRPr dirty="0">
              <a:solidFill>
                <a:prstClr val="black"/>
              </a:solidFill>
            </a:endParaRPr>
          </a:p>
        </p:txBody>
      </p:sp>
      <p:sp>
        <p:nvSpPr>
          <p:cNvPr id="15" name="CuadroTexto 14"/>
          <p:cNvSpPr txBox="1"/>
          <p:nvPr userDrawn="1"/>
        </p:nvSpPr>
        <p:spPr>
          <a:xfrm>
            <a:off x="3705607" y="150754"/>
            <a:ext cx="8486393" cy="523220"/>
          </a:xfrm>
          <a:prstGeom prst="rect">
            <a:avLst/>
          </a:prstGeom>
          <a:noFill/>
        </p:spPr>
        <p:txBody>
          <a:bodyPr wrap="square" rtlCol="0">
            <a:spAutoFit/>
          </a:bodyPr>
          <a:lstStyle/>
          <a:p>
            <a:r>
              <a:rPr lang="es-ES_tradnl" sz="2800" dirty="0">
                <a:solidFill>
                  <a:prstClr val="black"/>
                </a:solidFill>
                <a:latin typeface="Impact" charset="0"/>
                <a:ea typeface="Impact" charset="0"/>
                <a:cs typeface="Impact" charset="0"/>
              </a:rPr>
              <a:t>INFORME PRINCIPAL ESPACIO DE </a:t>
            </a:r>
            <a:r>
              <a:rPr lang="es-ES_tradnl" sz="2800" dirty="0">
                <a:solidFill>
                  <a:srgbClr val="FFC000"/>
                </a:solidFill>
                <a:latin typeface="Impact" charset="0"/>
                <a:ea typeface="Impact" charset="0"/>
                <a:cs typeface="Impact" charset="0"/>
              </a:rPr>
              <a:t>RENDICIÓN DE CUENTAS </a:t>
            </a:r>
          </a:p>
        </p:txBody>
      </p:sp>
      <p:sp>
        <p:nvSpPr>
          <p:cNvPr id="5" name="Rectángulo 4"/>
          <p:cNvSpPr/>
          <p:nvPr userDrawn="1"/>
        </p:nvSpPr>
        <p:spPr>
          <a:xfrm>
            <a:off x="3413760" y="914400"/>
            <a:ext cx="7386762" cy="5963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Tree>
    <p:extLst>
      <p:ext uri="{BB962C8B-B14F-4D97-AF65-F5344CB8AC3E}">
        <p14:creationId xmlns:p14="http://schemas.microsoft.com/office/powerpoint/2010/main" val="23644018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79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13/04/2018</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1"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2" name="object 8"/>
          <p:cNvSpPr/>
          <p:nvPr userDrawn="1"/>
        </p:nvSpPr>
        <p:spPr>
          <a:xfrm>
            <a:off x="3660649" y="72005"/>
            <a:ext cx="8531351" cy="579120"/>
          </a:xfrm>
          <a:custGeom>
            <a:avLst/>
            <a:gdLst/>
            <a:ahLst/>
            <a:cxnLst/>
            <a:rect l="l" t="t" r="r" b="b"/>
            <a:pathLst>
              <a:path w="7007859" h="579120">
                <a:moveTo>
                  <a:pt x="0" y="579119"/>
                </a:moveTo>
                <a:lnTo>
                  <a:pt x="7007352" y="579119"/>
                </a:lnTo>
                <a:lnTo>
                  <a:pt x="7007352" y="0"/>
                </a:lnTo>
                <a:lnTo>
                  <a:pt x="0" y="0"/>
                </a:lnTo>
                <a:lnTo>
                  <a:pt x="0" y="579119"/>
                </a:lnTo>
                <a:close/>
              </a:path>
            </a:pathLst>
          </a:custGeom>
          <a:solidFill>
            <a:srgbClr val="F1F1F1"/>
          </a:solidFill>
        </p:spPr>
        <p:txBody>
          <a:bodyPr wrap="square" lIns="0" tIns="0" rIns="0" bIns="0" rtlCol="0"/>
          <a:lstStyle/>
          <a:p>
            <a:endParaRPr dirty="0">
              <a:solidFill>
                <a:prstClr val="black"/>
              </a:solidFill>
            </a:endParaRPr>
          </a:p>
        </p:txBody>
      </p:sp>
      <p:sp>
        <p:nvSpPr>
          <p:cNvPr id="15" name="CuadroTexto 14"/>
          <p:cNvSpPr txBox="1"/>
          <p:nvPr userDrawn="1"/>
        </p:nvSpPr>
        <p:spPr>
          <a:xfrm>
            <a:off x="3705607" y="150754"/>
            <a:ext cx="8486393" cy="523220"/>
          </a:xfrm>
          <a:prstGeom prst="rect">
            <a:avLst/>
          </a:prstGeom>
          <a:noFill/>
        </p:spPr>
        <p:txBody>
          <a:bodyPr wrap="square" rtlCol="0">
            <a:spAutoFit/>
          </a:bodyPr>
          <a:lstStyle/>
          <a:p>
            <a:r>
              <a:rPr lang="es-ES_tradnl" sz="2800" dirty="0">
                <a:solidFill>
                  <a:prstClr val="black"/>
                </a:solidFill>
                <a:latin typeface="Impact" charset="0"/>
                <a:ea typeface="Impact" charset="0"/>
                <a:cs typeface="Impact" charset="0"/>
              </a:rPr>
              <a:t>INFORME PRINCIPAL ESPACIO DE </a:t>
            </a:r>
            <a:r>
              <a:rPr lang="es-ES_tradnl" sz="2800" dirty="0">
                <a:solidFill>
                  <a:srgbClr val="FFC000"/>
                </a:solidFill>
                <a:latin typeface="Impact" charset="0"/>
                <a:ea typeface="Impact" charset="0"/>
                <a:cs typeface="Impact" charset="0"/>
              </a:rPr>
              <a:t>RENDICIÓN DE CUENTAS </a:t>
            </a:r>
          </a:p>
        </p:txBody>
      </p:sp>
    </p:spTree>
    <p:extLst>
      <p:ext uri="{BB962C8B-B14F-4D97-AF65-F5344CB8AC3E}">
        <p14:creationId xmlns:p14="http://schemas.microsoft.com/office/powerpoint/2010/main" val="31080566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80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33478298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81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11480992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82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3963483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5115252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83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100742433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84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41004263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85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34362851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86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70414787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87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43261323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88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7BBEF252-A818-49F2-B85A-6A09C060DBCC}" type="slidenum">
              <a:rPr lang="es-CO" smtClean="0">
                <a:solidFill>
                  <a:prstClr val="black">
                    <a:tint val="75000"/>
                  </a:prstClr>
                </a:solidFill>
              </a:rPr>
              <a:pPr/>
              <a:t>‹Nº›</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8" name="bk object 20"/>
          <p:cNvSpPr/>
          <p:nvPr userDrawn="1"/>
        </p:nvSpPr>
        <p:spPr>
          <a:xfrm>
            <a:off x="8754618" y="6258430"/>
            <a:ext cx="1248155" cy="566928"/>
          </a:xfrm>
          <a:prstGeom prst="rect">
            <a:avLst/>
          </a:prstGeom>
          <a:blipFill>
            <a:blip r:embed="rId3" cstate="print"/>
            <a:stretch>
              <a:fillRect/>
            </a:stretch>
          </a:blipFill>
        </p:spPr>
        <p:txBody>
          <a:bodyPr wrap="square" lIns="0" tIns="0" rIns="0" bIns="0" rtlCol="0"/>
          <a:lstStyle/>
          <a:p>
            <a:endParaRPr dirty="0">
              <a:solidFill>
                <a:prstClr val="black"/>
              </a:solidFill>
            </a:endParaRPr>
          </a:p>
        </p:txBody>
      </p:sp>
      <p:sp>
        <p:nvSpPr>
          <p:cNvPr id="9" name="bk object 17"/>
          <p:cNvSpPr/>
          <p:nvPr userDrawn="1"/>
        </p:nvSpPr>
        <p:spPr>
          <a:xfrm>
            <a:off x="10134600" y="6290466"/>
            <a:ext cx="1418844" cy="539496"/>
          </a:xfrm>
          <a:prstGeom prst="rect">
            <a:avLst/>
          </a:prstGeom>
          <a:blipFill>
            <a:blip r:embed="rId4"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32212925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89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84920305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90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70470507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91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59321787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92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13/04/2018</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46840331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theme" Target="../theme/theme1.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image" Target="../media/image1.jpeg"/><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64EC06-9880-48DA-AA78-087EDB132D40}" type="datetimeFigureOut">
              <a:rPr lang="es-CO" smtClean="0"/>
              <a:t>13/04/2018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7F8543-4B2A-4A1F-AADC-CEF5E67660DA}" type="slidenum">
              <a:rPr lang="es-CO" smtClean="0"/>
              <a:t>‹Nº›</a:t>
            </a:fld>
            <a:endParaRPr lang="es-CO"/>
          </a:p>
        </p:txBody>
      </p:sp>
      <p:pic>
        <p:nvPicPr>
          <p:cNvPr id="7" name="Marcador de contenido 3"/>
          <p:cNvPicPr>
            <a:picLocks noChangeAspect="1"/>
          </p:cNvPicPr>
          <p:nvPr userDrawn="1"/>
        </p:nvPicPr>
        <p:blipFill>
          <a:blip r:embed="rId1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36977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724" r:id="rId10"/>
    <p:sldLayoutId id="2147483671" r:id="rId11"/>
    <p:sldLayoutId id="2147483672" r:id="rId12"/>
    <p:sldLayoutId id="2147483673" r:id="rId13"/>
    <p:sldLayoutId id="2147483674" r:id="rId14"/>
    <p:sldLayoutId id="2147483675"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20" r:id="rId45"/>
    <p:sldLayoutId id="2147483721" r:id="rId46"/>
    <p:sldLayoutId id="2147483722" r:id="rId47"/>
    <p:sldLayoutId id="2147483723" r:id="rId48"/>
    <p:sldLayoutId id="2147483737" r:id="rId49"/>
    <p:sldLayoutId id="2147483738" r:id="rId50"/>
    <p:sldLayoutId id="2147483739" r:id="rId51"/>
    <p:sldLayoutId id="2147483752" r:id="rId52"/>
    <p:sldLayoutId id="2147483753" r:id="rId53"/>
    <p:sldLayoutId id="2147483754" r:id="rId54"/>
    <p:sldLayoutId id="2147483755" r:id="rId55"/>
    <p:sldLayoutId id="2147483756" r:id="rId56"/>
    <p:sldLayoutId id="2147483757" r:id="rId57"/>
    <p:sldLayoutId id="2147483758" r:id="rId58"/>
    <p:sldLayoutId id="2147483759" r:id="rId59"/>
    <p:sldLayoutId id="2147483760" r:id="rId60"/>
    <p:sldLayoutId id="2147483761" r:id="rId61"/>
    <p:sldLayoutId id="2147483762" r:id="rId62"/>
    <p:sldLayoutId id="2147483763" r:id="rId63"/>
    <p:sldLayoutId id="2147483764" r:id="rId64"/>
    <p:sldLayoutId id="2147483765" r:id="rId65"/>
    <p:sldLayoutId id="2147483766" r:id="rId66"/>
    <p:sldLayoutId id="2147483767" r:id="rId67"/>
    <p:sldLayoutId id="2147483768" r:id="rId68"/>
    <p:sldLayoutId id="2147483769" r:id="rId69"/>
    <p:sldLayoutId id="2147483770" r:id="rId70"/>
    <p:sldLayoutId id="2147483771" r:id="rId71"/>
    <p:sldLayoutId id="2147483797" r:id="rId72"/>
    <p:sldLayoutId id="2147483798" r:id="rId73"/>
    <p:sldLayoutId id="2147483799" r:id="rId74"/>
    <p:sldLayoutId id="2147483800" r:id="rId75"/>
    <p:sldLayoutId id="2147483801" r:id="rId76"/>
    <p:sldLayoutId id="2147483802" r:id="rId77"/>
    <p:sldLayoutId id="2147483803" r:id="rId78"/>
    <p:sldLayoutId id="2147483804" r:id="rId79"/>
    <p:sldLayoutId id="2147483805" r:id="rId80"/>
    <p:sldLayoutId id="2147483806" r:id="rId81"/>
    <p:sldLayoutId id="2147483807" r:id="rId82"/>
    <p:sldLayoutId id="2147483808" r:id="rId83"/>
    <p:sldLayoutId id="2147483809" r:id="rId84"/>
    <p:sldLayoutId id="2147483810" r:id="rId85"/>
    <p:sldLayoutId id="2147483811" r:id="rId86"/>
    <p:sldLayoutId id="2147483812" r:id="rId87"/>
    <p:sldLayoutId id="2147483813" r:id="rId88"/>
    <p:sldLayoutId id="2147483814" r:id="rId89"/>
    <p:sldLayoutId id="2147483815" r:id="rId90"/>
    <p:sldLayoutId id="2147483816" r:id="rId91"/>
    <p:sldLayoutId id="2147483817" r:id="rId92"/>
    <p:sldLayoutId id="2147483818" r:id="rId93"/>
    <p:sldLayoutId id="2147483819" r:id="rId94"/>
    <p:sldLayoutId id="2147483820" r:id="rId95"/>
    <p:sldLayoutId id="2147483821" r:id="rId96"/>
    <p:sldLayoutId id="2147483822" r:id="rId97"/>
    <p:sldLayoutId id="2147483823" r:id="rId98"/>
    <p:sldLayoutId id="2147483824" r:id="rId99"/>
    <p:sldLayoutId id="2147483825" r:id="rId100"/>
    <p:sldLayoutId id="2147483826" r:id="rId101"/>
    <p:sldLayoutId id="2147483827" r:id="rId102"/>
    <p:sldLayoutId id="2147483828" r:id="rId103"/>
    <p:sldLayoutId id="2147483829" r:id="rId104"/>
    <p:sldLayoutId id="2147483830" r:id="rId105"/>
    <p:sldLayoutId id="2147483831" r:id="rId106"/>
    <p:sldLayoutId id="2147483844" r:id="rId107"/>
    <p:sldLayoutId id="2147483845" r:id="rId108"/>
    <p:sldLayoutId id="2147483846" r:id="rId109"/>
    <p:sldLayoutId id="2147483847" r:id="rId110"/>
    <p:sldLayoutId id="2147483848" r:id="rId1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18.xml"/></Relationships>
</file>

<file path=ppt/slides/_rels/slide103.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3" Type="http://schemas.openxmlformats.org/officeDocument/2006/relationships/package" Target="../embeddings/Hoja_de_c_lculo_habilitada_para_macros_de_Microsoft_Excel1.xlsm"/><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image" Target="../media/image106.emf"/></Relationships>
</file>

<file path=ppt/slides/_rels/slide1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13.xml.rels><?xml version="1.0" encoding="UTF-8" standalone="yes"?>
<Relationships xmlns="http://schemas.openxmlformats.org/package/2006/relationships"><Relationship Id="rId3" Type="http://schemas.openxmlformats.org/officeDocument/2006/relationships/package" Target="../embeddings/Hoja_de_c_lculo_habilitada_para_macros_de_Microsoft_Excel2.xlsm"/><Relationship Id="rId2" Type="http://schemas.openxmlformats.org/officeDocument/2006/relationships/slideLayout" Target="../slideLayouts/slideLayout9.xml"/><Relationship Id="rId1" Type="http://schemas.openxmlformats.org/officeDocument/2006/relationships/vmlDrawing" Target="../drawings/vmlDrawing2.vml"/><Relationship Id="rId4" Type="http://schemas.openxmlformats.org/officeDocument/2006/relationships/image" Target="../media/image107.emf"/></Relationships>
</file>

<file path=ppt/slides/_rels/slide1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8" Type="http://schemas.openxmlformats.org/officeDocument/2006/relationships/image" Target="../media/image109.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08.png"/><Relationship Id="rId1" Type="http://schemas.openxmlformats.org/officeDocument/2006/relationships/slideLayout" Target="../slideLayouts/slideLayout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10.jpeg"/></Relationships>
</file>

<file path=ppt/slides/_rels/slide11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11.png"/><Relationship Id="rId1" Type="http://schemas.openxmlformats.org/officeDocument/2006/relationships/slideLayout" Target="../slideLayouts/slideLayout28.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34.xml"/><Relationship Id="rId4" Type="http://schemas.openxmlformats.org/officeDocument/2006/relationships/chart" Target="../charts/chart5.xml"/></Relationships>
</file>

<file path=ppt/slides/_rels/slide12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15.png"/><Relationship Id="rId1" Type="http://schemas.openxmlformats.org/officeDocument/2006/relationships/slideLayout" Target="../slideLayouts/slideLayout34.xml"/></Relationships>
</file>

<file path=ppt/slides/_rels/slide126.xml.rels><?xml version="1.0" encoding="UTF-8" standalone="yes"?>
<Relationships xmlns="http://schemas.openxmlformats.org/package/2006/relationships"><Relationship Id="rId3" Type="http://schemas.openxmlformats.org/officeDocument/2006/relationships/hyperlink" Target="mailto:atencionciudadano@invias.gov.co" TargetMode="External"/><Relationship Id="rId2" Type="http://schemas.openxmlformats.org/officeDocument/2006/relationships/hyperlink" Target="http://www.invias.gov.co/" TargetMode="External"/><Relationship Id="rId1" Type="http://schemas.openxmlformats.org/officeDocument/2006/relationships/slideLayout" Target="../slideLayouts/slideLayout35.xml"/><Relationship Id="rId5" Type="http://schemas.openxmlformats.org/officeDocument/2006/relationships/image" Target="../media/image115.png"/><Relationship Id="rId4" Type="http://schemas.openxmlformats.org/officeDocument/2006/relationships/hyperlink" Target="https://twitter.com/numeral767" TargetMode="Externa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1.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42.xml"/></Relationships>
</file>

<file path=ppt/slides/_rels/slide132.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43.xml"/></Relationships>
</file>

<file path=ppt/slides/_rels/slide133.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43.xml"/></Relationships>
</file>

<file path=ppt/slides/_rels/slide134.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invias.gov.co/" TargetMode="External"/><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hyperlink" Target="mailto:rcuentas@invias.gov.co"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jpeg"/></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85.jpg"/><Relationship Id="rId1" Type="http://schemas.openxmlformats.org/officeDocument/2006/relationships/slideLayout" Target="../slideLayouts/slideLayout5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83.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63.xml"/></Relationships>
</file>

<file path=ppt/slides/_rels/slide8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64.xml"/></Relationships>
</file>

<file path=ppt/slides/_rels/slide85.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65.xml"/></Relationships>
</file>

<file path=ppt/slides/_rels/slide8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g"/><Relationship Id="rId1" Type="http://schemas.openxmlformats.org/officeDocument/2006/relationships/slideLayout" Target="../slideLayouts/slideLayout66.xml"/></Relationships>
</file>

<file path=ppt/slides/_rels/slide87.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67.xml"/></Relationships>
</file>

<file path=ppt/slides/_rels/slide88.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image" Target="../media/image93.jpg"/><Relationship Id="rId1" Type="http://schemas.openxmlformats.org/officeDocument/2006/relationships/slideLayout" Target="../slideLayouts/slideLayout68.xml"/></Relationships>
</file>

<file path=ppt/slides/_rels/slide89.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g"/><Relationship Id="rId1" Type="http://schemas.openxmlformats.org/officeDocument/2006/relationships/slideLayout" Target="../slideLayouts/slideLayout69.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0.xml"/></Relationships>
</file>

<file path=ppt/slides/_rels/slide91.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7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9668"/>
            <a:ext cx="12192000" cy="6858000"/>
          </a:xfrm>
          <a:prstGeom prst="rect">
            <a:avLst/>
          </a:prstGeom>
        </p:spPr>
      </p:pic>
      <p:sp>
        <p:nvSpPr>
          <p:cNvPr id="2" name="Título 1"/>
          <p:cNvSpPr>
            <a:spLocks noGrp="1"/>
          </p:cNvSpPr>
          <p:nvPr>
            <p:ph type="ctrTitle"/>
          </p:nvPr>
        </p:nvSpPr>
        <p:spPr>
          <a:xfrm>
            <a:off x="2956561" y="1954010"/>
            <a:ext cx="7038109" cy="837065"/>
          </a:xfrm>
        </p:spPr>
        <p:txBody>
          <a:bodyPr>
            <a:noAutofit/>
          </a:bodyPr>
          <a:lstStyle/>
          <a:p>
            <a:r>
              <a:rPr lang="es-CO" b="1" dirty="0" smtClean="0">
                <a:effectLst>
                  <a:outerShdw blurRad="38100" dist="38100" dir="2700000" algn="tl">
                    <a:srgbClr val="000000">
                      <a:alpha val="43137"/>
                    </a:srgbClr>
                  </a:outerShdw>
                </a:effectLst>
                <a:latin typeface="Tw Cen MT" panose="020B0602020104020603" pitchFamily="34" charset="0"/>
                <a:ea typeface="Beirut" charset="-78"/>
                <a:cs typeface="Beirut" charset="-78"/>
              </a:rPr>
              <a:t>INFORME PARA EL PRINCIPAL ESPACI</a:t>
            </a:r>
            <a:r>
              <a:rPr lang="es-CO" b="1" dirty="0" smtClean="0">
                <a:latin typeface="Tw Cen MT" panose="020B0602020104020603" pitchFamily="34" charset="0"/>
                <a:ea typeface="Beirut" charset="-78"/>
                <a:cs typeface="Beirut" charset="-78"/>
              </a:rPr>
              <a:t>O</a:t>
            </a:r>
            <a:endParaRPr lang="es-CO" b="1" dirty="0">
              <a:latin typeface="Tw Cen MT" panose="020B0602020104020603" pitchFamily="34" charset="0"/>
              <a:ea typeface="Beirut" charset="-78"/>
              <a:cs typeface="Beirut" charset="-78"/>
            </a:endParaRPr>
          </a:p>
        </p:txBody>
      </p:sp>
      <p:sp>
        <p:nvSpPr>
          <p:cNvPr id="5" name="Título 1"/>
          <p:cNvSpPr txBox="1">
            <a:spLocks/>
          </p:cNvSpPr>
          <p:nvPr/>
        </p:nvSpPr>
        <p:spPr>
          <a:xfrm>
            <a:off x="2956561" y="3180092"/>
            <a:ext cx="7388918" cy="1644445"/>
          </a:xfrm>
          <a:prstGeom prst="rect">
            <a:avLst/>
          </a:prstGeom>
        </p:spPr>
        <p:txBody>
          <a:bodyPr vert="horz" lIns="91440" tIns="45720" rIns="91440" bIns="45720" rtlCol="0" anchor="b">
            <a:normAutofit fontScale="9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b="1" dirty="0" smtClean="0">
                <a:solidFill>
                  <a:srgbClr val="F59A12"/>
                </a:solidFill>
                <a:effectLst>
                  <a:outerShdw blurRad="38100" dist="38100" dir="2700000" algn="tl">
                    <a:srgbClr val="000000">
                      <a:alpha val="43137"/>
                    </a:srgbClr>
                  </a:outerShdw>
                </a:effectLst>
                <a:latin typeface="Tw Cen MT" panose="020B0602020104020603" pitchFamily="34" charset="0"/>
                <a:ea typeface="Beirut" charset="-78"/>
                <a:cs typeface="Beirut" charset="-78"/>
              </a:rPr>
              <a:t>RENDICIÓN DE CUENTAS</a:t>
            </a:r>
          </a:p>
          <a:p>
            <a:r>
              <a:rPr lang="es-CO" sz="3200" b="1" dirty="0" smtClean="0">
                <a:solidFill>
                  <a:srgbClr val="F59A12"/>
                </a:solidFill>
                <a:latin typeface="Tw Cen MT" panose="020B0602020104020603" pitchFamily="34" charset="0"/>
                <a:ea typeface="Beirut" charset="-78"/>
                <a:cs typeface="Beirut" charset="-78"/>
              </a:rPr>
              <a:t>Octubre 2017- Marzo 2018</a:t>
            </a:r>
          </a:p>
        </p:txBody>
      </p:sp>
    </p:spTree>
    <p:extLst>
      <p:ext uri="{BB962C8B-B14F-4D97-AF65-F5344CB8AC3E}">
        <p14:creationId xmlns:p14="http://schemas.microsoft.com/office/powerpoint/2010/main" val="3624871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3 Tabla"/>
          <p:cNvGraphicFramePr>
            <a:graphicFrameLocks noGrp="1"/>
          </p:cNvGraphicFramePr>
          <p:nvPr>
            <p:extLst>
              <p:ext uri="{D42A27DB-BD31-4B8C-83A1-F6EECF244321}">
                <p14:modId xmlns:p14="http://schemas.microsoft.com/office/powerpoint/2010/main" val="2936325440"/>
              </p:ext>
            </p:extLst>
          </p:nvPr>
        </p:nvGraphicFramePr>
        <p:xfrm>
          <a:off x="7375091" y="891922"/>
          <a:ext cx="4563160" cy="829224"/>
        </p:xfrm>
        <a:graphic>
          <a:graphicData uri="http://schemas.openxmlformats.org/drawingml/2006/table">
            <a:tbl>
              <a:tblPr firstRow="1" bandRow="1">
                <a:tableStyleId>{5940675A-B579-460E-94D1-54222C63F5DA}</a:tableStyleId>
              </a:tblPr>
              <a:tblGrid>
                <a:gridCol w="2483279">
                  <a:extLst>
                    <a:ext uri="{9D8B030D-6E8A-4147-A177-3AD203B41FA5}">
                      <a16:colId xmlns="" xmlns:a16="http://schemas.microsoft.com/office/drawing/2014/main" val="20000"/>
                    </a:ext>
                  </a:extLst>
                </a:gridCol>
                <a:gridCol w="2079881">
                  <a:extLst>
                    <a:ext uri="{9D8B030D-6E8A-4147-A177-3AD203B41FA5}">
                      <a16:colId xmlns="" xmlns:a16="http://schemas.microsoft.com/office/drawing/2014/main" val="20001"/>
                    </a:ext>
                  </a:extLst>
                </a:gridCol>
              </a:tblGrid>
              <a:tr h="2703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FECHA </a:t>
                      </a:r>
                      <a:r>
                        <a:rPr lang="es-CO" sz="1000" kern="1200" dirty="0" smtClean="0"/>
                        <a:t>DE INICIO</a:t>
                      </a:r>
                      <a:endParaRPr lang="es-CO" sz="1000" kern="1200" dirty="0"/>
                    </a:p>
                    <a:p>
                      <a:pPr marL="0" algn="l" defTabSz="914400" rtl="0" eaLnBrk="1" latinLnBrk="0" hangingPunct="1"/>
                      <a:r>
                        <a:rPr lang="es-CO" sz="1000" kern="1200" dirty="0"/>
                        <a:t>INICIO DE OBRA</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FEB/2016</a:t>
                      </a:r>
                    </a:p>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12/08/2016</a:t>
                      </a:r>
                      <a:endParaRPr lang="es-MX" sz="1000" b="0" i="0" u="none" strike="noStrike" dirty="0">
                        <a:solidFill>
                          <a:schemeClr val="tx1"/>
                        </a:solidFill>
                        <a:effectLst/>
                        <a:latin typeface="+mn-lt"/>
                      </a:endParaRPr>
                    </a:p>
                  </a:txBody>
                  <a:tcPr marL="27000" marR="27000" marT="0" marB="0" anchor="ctr"/>
                </a:tc>
                <a:extLst>
                  <a:ext uri="{0D108BD9-81ED-4DB2-BD59-A6C34878D82A}">
                    <a16:rowId xmlns="" xmlns:a16="http://schemas.microsoft.com/office/drawing/2014/main" val="10002"/>
                  </a:ext>
                </a:extLst>
              </a:tr>
              <a:tr h="219624">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rtl="0" fontAlgn="ctr"/>
                      <a:r>
                        <a:rPr lang="es-MX" sz="1000" u="none" strike="noStrike" kern="1200" baseline="0" dirty="0">
                          <a:effectLst/>
                        </a:rPr>
                        <a:t>11/09/2018</a:t>
                      </a:r>
                      <a:endParaRPr lang="es-MX" sz="1000" b="0" i="0" u="none" strike="noStrike" kern="1200" baseline="0" dirty="0">
                        <a:solidFill>
                          <a:schemeClr val="tx1"/>
                        </a:solidFill>
                        <a:effectLst/>
                        <a:latin typeface="+mn-lt"/>
                        <a:ea typeface="+mn-ea"/>
                        <a:cs typeface="+mn-cs"/>
                      </a:endParaRPr>
                    </a:p>
                  </a:txBody>
                  <a:tcPr marL="27000" marR="27000" marT="0" marB="0" anchor="ctr"/>
                </a:tc>
                <a:extLst>
                  <a:ext uri="{0D108BD9-81ED-4DB2-BD59-A6C34878D82A}">
                    <a16:rowId xmlns="" xmlns:a16="http://schemas.microsoft.com/office/drawing/2014/main" val="10005"/>
                  </a:ext>
                </a:extLst>
              </a:tr>
              <a:tr h="227174">
                <a:tc>
                  <a:txBody>
                    <a:bodyPr/>
                    <a:lstStyle/>
                    <a:p>
                      <a:pPr marL="0" algn="l" defTabSz="914400" rtl="0" eaLnBrk="1" latinLnBrk="0" hangingPunct="1"/>
                      <a:r>
                        <a:rPr lang="es-CO" sz="1000" kern="1200" dirty="0"/>
                        <a:t>FASE DEL PROYECTO PROGRAMADO</a:t>
                      </a:r>
                      <a:r>
                        <a:rPr lang="es-CO" sz="1000" kern="1200" baseline="0" dirty="0"/>
                        <a:t> / EJECU</a:t>
                      </a:r>
                      <a:r>
                        <a:rPr lang="en-US" sz="1000" kern="1200" dirty="0"/>
                        <a:t>TADO</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000" kern="1200" dirty="0">
                          <a:effectLst/>
                        </a:rPr>
                        <a:t>61 % / 54 %</a:t>
                      </a:r>
                      <a:endParaRPr lang="es-CO" sz="1000" kern="1200" dirty="0">
                        <a:solidFill>
                          <a:schemeClr val="tx1"/>
                        </a:solidFill>
                        <a:effectLst/>
                        <a:latin typeface="+mn-lt"/>
                        <a:ea typeface="+mn-ea"/>
                        <a:cs typeface="Arial" panose="020B0604020202020204" pitchFamily="34" charset="0"/>
                      </a:endParaRPr>
                    </a:p>
                  </a:txBody>
                  <a:tcPr marL="27000" marR="27000" marT="0" marB="0" anchor="ctr"/>
                </a:tc>
                <a:extLst>
                  <a:ext uri="{0D108BD9-81ED-4DB2-BD59-A6C34878D82A}">
                    <a16:rowId xmlns="" xmlns:a16="http://schemas.microsoft.com/office/drawing/2014/main" val="10004"/>
                  </a:ext>
                </a:extLst>
              </a:tr>
            </a:tbl>
          </a:graphicData>
        </a:graphic>
      </p:graphicFrame>
      <p:graphicFrame>
        <p:nvGraphicFramePr>
          <p:cNvPr id="27" name="Tabla 22"/>
          <p:cNvGraphicFramePr>
            <a:graphicFrameLocks noGrp="1"/>
          </p:cNvGraphicFramePr>
          <p:nvPr>
            <p:extLst>
              <p:ext uri="{D42A27DB-BD31-4B8C-83A1-F6EECF244321}">
                <p14:modId xmlns:p14="http://schemas.microsoft.com/office/powerpoint/2010/main" val="4071998314"/>
              </p:ext>
            </p:extLst>
          </p:nvPr>
        </p:nvGraphicFramePr>
        <p:xfrm>
          <a:off x="7365971" y="3604466"/>
          <a:ext cx="4567656" cy="784860"/>
        </p:xfrm>
        <a:graphic>
          <a:graphicData uri="http://schemas.openxmlformats.org/drawingml/2006/table">
            <a:tbl>
              <a:tblPr>
                <a:tableStyleId>{616DA210-FB5B-4158-B5E0-FEB733F419BA}</a:tableStyleId>
              </a:tblPr>
              <a:tblGrid>
                <a:gridCol w="3201223">
                  <a:extLst>
                    <a:ext uri="{9D8B030D-6E8A-4147-A177-3AD203B41FA5}">
                      <a16:colId xmlns="" xmlns:a16="http://schemas.microsoft.com/office/drawing/2014/main" val="20000"/>
                    </a:ext>
                  </a:extLst>
                </a:gridCol>
                <a:gridCol w="605721">
                  <a:extLst>
                    <a:ext uri="{9D8B030D-6E8A-4147-A177-3AD203B41FA5}">
                      <a16:colId xmlns="" xmlns:a16="http://schemas.microsoft.com/office/drawing/2014/main" val="20001"/>
                    </a:ext>
                  </a:extLst>
                </a:gridCol>
                <a:gridCol w="760712">
                  <a:extLst>
                    <a:ext uri="{9D8B030D-6E8A-4147-A177-3AD203B41FA5}">
                      <a16:colId xmlns="" xmlns:a16="http://schemas.microsoft.com/office/drawing/2014/main" val="20002"/>
                    </a:ext>
                  </a:extLst>
                </a:gridCol>
              </a:tblGrid>
              <a:tr h="175254">
                <a:tc gridSpan="3">
                  <a:txBody>
                    <a:bodyPr/>
                    <a:lstStyle/>
                    <a:p>
                      <a:pPr algn="ctr">
                        <a:lnSpc>
                          <a:spcPct val="115000"/>
                        </a:lnSpc>
                        <a:spcAft>
                          <a:spcPts val="0"/>
                        </a:spcAft>
                      </a:pPr>
                      <a:r>
                        <a:rPr lang="es-CO" sz="1000" kern="1200" dirty="0">
                          <a:effectLst/>
                        </a:rPr>
                        <a:t>CONSORCIO VTC 083</a:t>
                      </a:r>
                      <a:endParaRPr lang="es-CO" sz="1000" b="0" kern="1200" dirty="0">
                        <a:solidFill>
                          <a:schemeClr val="tx1"/>
                        </a:solidFill>
                        <a:effectLst/>
                        <a:latin typeface="+mn-lt"/>
                        <a:ea typeface="Calibri"/>
                        <a:cs typeface="Times New Roman"/>
                      </a:endParaRPr>
                    </a:p>
                  </a:txBody>
                  <a:tcPr marL="27025" marR="2702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5" marR="2702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5" marR="2702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5" marR="27025" marT="0" marB="0" anchor="ctr"/>
                </a:tc>
                <a:extLst>
                  <a:ext uri="{0D108BD9-81ED-4DB2-BD59-A6C34878D82A}">
                    <a16:rowId xmlns="" xmlns:a16="http://schemas.microsoft.com/office/drawing/2014/main" val="10001"/>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kumimoji="0" lang="es-ES" altLang="es-CO" sz="1000" u="none" strike="noStrike" kern="1200" cap="none" normalizeH="0" baseline="0" dirty="0">
                          <a:ln>
                            <a:noFill/>
                          </a:ln>
                          <a:effectLst/>
                        </a:rPr>
                        <a:t>PUENTES Y TORONES COLOMBIA </a:t>
                      </a:r>
                      <a:endParaRPr lang="es-MX" sz="1000" b="0" i="0" u="none" strike="noStrike" dirty="0">
                        <a:solidFill>
                          <a:srgbClr val="000000"/>
                        </a:solidFill>
                        <a:effectLst/>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33</a:t>
                      </a:r>
                      <a:endParaRPr lang="es-MX" sz="1000" b="0" i="0" u="none" strike="noStrike" dirty="0">
                        <a:solidFill>
                          <a:srgbClr val="000000"/>
                        </a:solidFill>
                        <a:effectLst/>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2"/>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0" lang="es-ES" altLang="es-CO" sz="1000" u="none" strike="noStrike" kern="1200" cap="none" normalizeH="0" baseline="0" dirty="0">
                          <a:ln>
                            <a:noFill/>
                          </a:ln>
                          <a:effectLst/>
                        </a:rPr>
                        <a:t>CASTRO TCHERASSI SA</a:t>
                      </a:r>
                      <a:endParaRPr lang="es-MX" sz="1000" b="0" i="0" u="none" strike="noStrike" dirty="0">
                        <a:solidFill>
                          <a:srgbClr val="000000"/>
                        </a:solidFill>
                        <a:effectLst/>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33</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3"/>
                  </a:ext>
                </a:extLst>
              </a:tr>
              <a:tr h="15239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0" lang="es-ES" altLang="es-CO" sz="1000" u="none" strike="noStrike" kern="1200" cap="none" normalizeH="0" baseline="0" dirty="0">
                          <a:ln>
                            <a:noFill/>
                          </a:ln>
                          <a:effectLst/>
                        </a:rPr>
                        <a:t>VALORES Y CONTRATOS SA </a:t>
                      </a:r>
                      <a:endParaRPr lang="es-MX" sz="1000" b="0" i="0" u="none" strike="noStrike" dirty="0">
                        <a:solidFill>
                          <a:srgbClr val="000000"/>
                        </a:solidFill>
                        <a:effectLst/>
                        <a:latin typeface="+mn-lt"/>
                      </a:endParaRPr>
                    </a:p>
                  </a:txBody>
                  <a:tcPr marL="27025" marR="27025" marT="0" marB="0" anchor="ctr"/>
                </a:tc>
                <a:tc>
                  <a:txBody>
                    <a:bodyPr/>
                    <a:lstStyle/>
                    <a:p>
                      <a:pPr marL="0" algn="ctr" defTabSz="914400" rtl="0" eaLnBrk="1" fontAlgn="ctr" latinLnBrk="0" hangingPunct="1"/>
                      <a:r>
                        <a:rPr lang="es-MX" sz="1000" u="none" strike="noStrike" kern="1200" dirty="0">
                          <a:effectLst/>
                        </a:rPr>
                        <a:t>34</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4"/>
                  </a:ext>
                </a:extLst>
              </a:tr>
            </a:tbl>
          </a:graphicData>
        </a:graphic>
      </p:graphicFrame>
      <p:sp>
        <p:nvSpPr>
          <p:cNvPr id="23" name="30 CuadroTexto"/>
          <p:cNvSpPr txBox="1">
            <a:spLocks noChangeArrowheads="1"/>
          </p:cNvSpPr>
          <p:nvPr/>
        </p:nvSpPr>
        <p:spPr bwMode="auto">
          <a:xfrm flipH="1">
            <a:off x="7365999" y="655769"/>
            <a:ext cx="4563159" cy="173253"/>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defRPr/>
            </a:pPr>
            <a:r>
              <a:rPr lang="es-CO" sz="1100" dirty="0"/>
              <a:t>INFORMACIÓN GENERAL</a:t>
            </a:r>
          </a:p>
        </p:txBody>
      </p:sp>
      <p:sp>
        <p:nvSpPr>
          <p:cNvPr id="25" name="30 CuadroTexto"/>
          <p:cNvSpPr txBox="1">
            <a:spLocks noChangeArrowheads="1"/>
          </p:cNvSpPr>
          <p:nvPr/>
        </p:nvSpPr>
        <p:spPr bwMode="auto">
          <a:xfrm flipH="1">
            <a:off x="7365998" y="3406373"/>
            <a:ext cx="456315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CONTRATO OBRA 1796 DE /2015</a:t>
            </a:r>
          </a:p>
        </p:txBody>
      </p:sp>
      <p:sp>
        <p:nvSpPr>
          <p:cNvPr id="26" name="30 CuadroTexto"/>
          <p:cNvSpPr txBox="1">
            <a:spLocks noChangeArrowheads="1"/>
          </p:cNvSpPr>
          <p:nvPr/>
        </p:nvSpPr>
        <p:spPr bwMode="auto">
          <a:xfrm flipH="1">
            <a:off x="7365998" y="4406398"/>
            <a:ext cx="456315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INTERVENTORÍA 1794 </a:t>
            </a:r>
            <a:r>
              <a:rPr lang="es-CO" sz="1100" dirty="0" smtClean="0"/>
              <a:t>DE 2015</a:t>
            </a:r>
            <a:endParaRPr lang="es-CO" sz="1100" dirty="0"/>
          </a:p>
        </p:txBody>
      </p:sp>
      <p:graphicFrame>
        <p:nvGraphicFramePr>
          <p:cNvPr id="28" name="Tabla 23"/>
          <p:cNvGraphicFramePr>
            <a:graphicFrameLocks noGrp="1"/>
          </p:cNvGraphicFramePr>
          <p:nvPr>
            <p:extLst>
              <p:ext uri="{D42A27DB-BD31-4B8C-83A1-F6EECF244321}">
                <p14:modId xmlns:p14="http://schemas.microsoft.com/office/powerpoint/2010/main" val="2341766539"/>
              </p:ext>
            </p:extLst>
          </p:nvPr>
        </p:nvGraphicFramePr>
        <p:xfrm>
          <a:off x="7366001" y="4621795"/>
          <a:ext cx="4563158" cy="830580"/>
        </p:xfrm>
        <a:graphic>
          <a:graphicData uri="http://schemas.openxmlformats.org/drawingml/2006/table">
            <a:tbl>
              <a:tblPr>
                <a:tableStyleId>{616DA210-FB5B-4158-B5E0-FEB733F419BA}</a:tableStyleId>
              </a:tblPr>
              <a:tblGrid>
                <a:gridCol w="3190092">
                  <a:extLst>
                    <a:ext uri="{9D8B030D-6E8A-4147-A177-3AD203B41FA5}">
                      <a16:colId xmlns="" xmlns:a16="http://schemas.microsoft.com/office/drawing/2014/main" val="20000"/>
                    </a:ext>
                  </a:extLst>
                </a:gridCol>
                <a:gridCol w="597803">
                  <a:extLst>
                    <a:ext uri="{9D8B030D-6E8A-4147-A177-3AD203B41FA5}">
                      <a16:colId xmlns="" xmlns:a16="http://schemas.microsoft.com/office/drawing/2014/main" val="20001"/>
                    </a:ext>
                  </a:extLst>
                </a:gridCol>
                <a:gridCol w="775263">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es-CO" altLang="es-CO" sz="1000" u="none" strike="noStrike" kern="1200" cap="none" normalizeH="0" baseline="0" dirty="0">
                          <a:ln>
                            <a:noFill/>
                          </a:ln>
                          <a:effectLst/>
                        </a:rPr>
                        <a:t>CONSORCIO MZT 119</a:t>
                      </a:r>
                      <a:endParaRPr kumimoji="0" lang="es-CO" altLang="es-CO" sz="1000" b="0" i="0" u="none" strike="noStrike" kern="1200" cap="none" normalizeH="0" baseline="0" dirty="0">
                        <a:ln>
                          <a:noFill/>
                        </a:ln>
                        <a:solidFill>
                          <a:schemeClr val="tx1"/>
                        </a:solidFill>
                        <a:effectLst/>
                        <a:latin typeface="+mn-lt"/>
                        <a:ea typeface="MS PGothic" pitchFamily="34" charset="-128"/>
                        <a:cs typeface="+mn-cs"/>
                      </a:endParaRPr>
                    </a:p>
                  </a:txBody>
                  <a:tcPr marL="27025" marR="2702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5" marR="2702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5" marR="2702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5" marR="27025" marT="0" marB="0" anchor="ctr"/>
                </a:tc>
                <a:extLst>
                  <a:ext uri="{0D108BD9-81ED-4DB2-BD59-A6C34878D82A}">
                    <a16:rowId xmlns="" xmlns:a16="http://schemas.microsoft.com/office/drawing/2014/main" val="10001"/>
                  </a:ext>
                </a:extLst>
              </a:tr>
              <a:tr h="175254">
                <a:tc>
                  <a:txBody>
                    <a:bodyPr/>
                    <a:lstStyle/>
                    <a:p>
                      <a:pPr>
                        <a:lnSpc>
                          <a:spcPct val="115000"/>
                        </a:lnSpc>
                        <a:spcAft>
                          <a:spcPts val="0"/>
                        </a:spcAft>
                      </a:pPr>
                      <a:r>
                        <a:rPr kumimoji="0" lang="es-CO" altLang="es-CO" sz="1000" u="none" strike="noStrike" kern="1200" cap="none" normalizeH="0" baseline="0" dirty="0">
                          <a:ln>
                            <a:noFill/>
                          </a:ln>
                          <a:effectLst/>
                        </a:rPr>
                        <a:t>TRIADA MÉXICO COLOMBIA</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marL="0" algn="ctr" defTabSz="914400" rtl="0" eaLnBrk="1" fontAlgn="ctr" latinLnBrk="0" hangingPunct="1"/>
                      <a:r>
                        <a:rPr lang="es-MX" sz="1000" u="none" strike="noStrike" kern="1200" dirty="0">
                          <a:effectLst/>
                        </a:rPr>
                        <a:t>60</a:t>
                      </a:r>
                      <a:endParaRPr lang="es-MX" sz="1000" b="0" i="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MEXICO</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2"/>
                  </a:ext>
                </a:extLst>
              </a:tr>
              <a:tr h="17525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nSpc>
                          <a:spcPct val="115000"/>
                        </a:lnSpc>
                        <a:spcAft>
                          <a:spcPts val="0"/>
                        </a:spcAft>
                      </a:pPr>
                      <a:r>
                        <a:rPr kumimoji="0" lang="es-CO" altLang="es-CO" sz="1000" u="none" strike="noStrike" kern="1200" cap="none" normalizeH="0" baseline="0" dirty="0">
                          <a:ln>
                            <a:noFill/>
                          </a:ln>
                          <a:effectLst/>
                        </a:rPr>
                        <a:t>MAB INGENIERÍA DE VALOR</a:t>
                      </a:r>
                      <a:endParaRPr lang="es-CO" sz="1000" b="0" kern="1200" dirty="0">
                        <a:solidFill>
                          <a:schemeClr val="tx1"/>
                        </a:solidFill>
                        <a:effectLst/>
                        <a:latin typeface="+mn-lt"/>
                        <a:ea typeface="Calibri"/>
                        <a:cs typeface="Times New Roman"/>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kern="1200" dirty="0">
                          <a:effectLst/>
                        </a:rPr>
                        <a:t>20</a:t>
                      </a:r>
                      <a:endParaRPr lang="es-MX" sz="1000" b="0" i="0" u="none" strike="noStrike" kern="1200" dirty="0">
                        <a:solidFill>
                          <a:schemeClr val="tx1"/>
                        </a:solidFill>
                        <a:effectLst/>
                        <a:latin typeface="+mn-lt"/>
                        <a:ea typeface="+mn-ea"/>
                        <a:cs typeface="+mn-cs"/>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3"/>
                  </a:ext>
                </a:extLst>
              </a:tr>
              <a:tr h="175254">
                <a:tc>
                  <a:txBody>
                    <a:bodyPr/>
                    <a:lstStyle/>
                    <a:p>
                      <a:pPr>
                        <a:lnSpc>
                          <a:spcPct val="115000"/>
                        </a:lnSpc>
                        <a:spcAft>
                          <a:spcPts val="0"/>
                        </a:spcAft>
                      </a:pPr>
                      <a:r>
                        <a:rPr kumimoji="0" lang="es-CO" altLang="es-CO" sz="1000" u="none" strike="noStrike" kern="1200" cap="none" normalizeH="0" baseline="0" dirty="0">
                          <a:ln>
                            <a:noFill/>
                          </a:ln>
                          <a:effectLst/>
                        </a:rPr>
                        <a:t>ZAÑARTU INGENIEROS CONSULTORES CBIA </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algn="ctr" fontAlgn="ctr"/>
                      <a:r>
                        <a:rPr lang="es-MX" sz="1000" u="none" strike="noStrike" kern="1200" dirty="0">
                          <a:effectLst/>
                        </a:rPr>
                        <a:t>20</a:t>
                      </a:r>
                      <a:endParaRPr lang="es-MX" sz="1000" b="0" i="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4"/>
                  </a:ext>
                </a:extLst>
              </a:tr>
            </a:tbl>
          </a:graphicData>
        </a:graphic>
      </p:graphicFrame>
      <p:sp>
        <p:nvSpPr>
          <p:cNvPr id="29" name="30 CuadroTexto"/>
          <p:cNvSpPr txBox="1">
            <a:spLocks noChangeArrowheads="1"/>
          </p:cNvSpPr>
          <p:nvPr/>
        </p:nvSpPr>
        <p:spPr bwMode="auto">
          <a:xfrm flipH="1">
            <a:off x="7365998" y="1794117"/>
            <a:ext cx="456315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3785520104"/>
              </p:ext>
            </p:extLst>
          </p:nvPr>
        </p:nvGraphicFramePr>
        <p:xfrm>
          <a:off x="7365998" y="1989305"/>
          <a:ext cx="4563160" cy="1398018"/>
        </p:xfrm>
        <a:graphic>
          <a:graphicData uri="http://schemas.openxmlformats.org/drawingml/2006/table">
            <a:tbl>
              <a:tblPr bandRow="1">
                <a:tableStyleId>{5940675A-B579-460E-94D1-54222C63F5DA}</a:tableStyleId>
              </a:tblPr>
              <a:tblGrid>
                <a:gridCol w="875163">
                  <a:extLst>
                    <a:ext uri="{9D8B030D-6E8A-4147-A177-3AD203B41FA5}">
                      <a16:colId xmlns="" xmlns:a16="http://schemas.microsoft.com/office/drawing/2014/main" val="20000"/>
                    </a:ext>
                  </a:extLst>
                </a:gridCol>
                <a:gridCol w="729070">
                  <a:extLst>
                    <a:ext uri="{9D8B030D-6E8A-4147-A177-3AD203B41FA5}">
                      <a16:colId xmlns="" xmlns:a16="http://schemas.microsoft.com/office/drawing/2014/main" val="20001"/>
                    </a:ext>
                  </a:extLst>
                </a:gridCol>
                <a:gridCol w="2219691">
                  <a:extLst>
                    <a:ext uri="{9D8B030D-6E8A-4147-A177-3AD203B41FA5}">
                      <a16:colId xmlns="" xmlns:a16="http://schemas.microsoft.com/office/drawing/2014/main" val="20002"/>
                    </a:ext>
                  </a:extLst>
                </a:gridCol>
                <a:gridCol w="739236">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1" marR="4382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1" marR="4382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1" marR="43821"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43821" marR="43821" marT="0" marB="0" anchor="ctr"/>
                </a:tc>
                <a:extLst>
                  <a:ext uri="{0D108BD9-81ED-4DB2-BD59-A6C34878D82A}">
                    <a16:rowId xmlns="" xmlns:a16="http://schemas.microsoft.com/office/drawing/2014/main" val="10000"/>
                  </a:ext>
                </a:extLst>
              </a:tr>
              <a:tr h="158992">
                <a:tc rowSpan="6">
                  <a:txBody>
                    <a:bodyPr/>
                    <a:lstStyle/>
                    <a:p>
                      <a:pPr algn="ctr" fontAlgn="b"/>
                      <a:r>
                        <a:rPr lang="es-MX" sz="1000" u="none" strike="noStrike" dirty="0">
                          <a:effectLst/>
                        </a:rPr>
                        <a:t>HONDA</a:t>
                      </a:r>
                      <a:r>
                        <a:rPr lang="es-MX" sz="1000" u="none" strike="noStrike" baseline="0" dirty="0">
                          <a:effectLst/>
                        </a:rPr>
                        <a:t> – PUERTO BOGOTÁ</a:t>
                      </a:r>
                      <a:endParaRPr lang="es-MX" sz="1000" b="0" i="0" u="none" strike="noStrike" dirty="0">
                        <a:solidFill>
                          <a:schemeClr val="tx1"/>
                        </a:solidFill>
                        <a:effectLst/>
                        <a:latin typeface="+mn-lt"/>
                      </a:endParaRPr>
                    </a:p>
                  </a:txBody>
                  <a:tcPr marL="6087" marR="6087" marT="6597" marB="0" anchor="ctr"/>
                </a:tc>
                <a:tc>
                  <a:txBody>
                    <a:bodyPr/>
                    <a:lstStyle/>
                    <a:p>
                      <a:pPr algn="ctr" fontAlgn="ctr"/>
                      <a:r>
                        <a:rPr lang="es-MX" sz="1000" u="none" strike="noStrike" kern="1200" dirty="0">
                          <a:effectLst/>
                        </a:rPr>
                        <a:t>955</a:t>
                      </a:r>
                      <a:r>
                        <a:rPr lang="es-MX" sz="1000" u="none" strike="noStrike" kern="1200" baseline="0" dirty="0">
                          <a:effectLst/>
                        </a:rPr>
                        <a:t> M</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Accesos</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0</a:t>
                      </a:r>
                      <a:r>
                        <a:rPr lang="es-MX" sz="1000" u="none" strike="noStrike" kern="1200" baseline="0" dirty="0">
                          <a:effectLst/>
                        </a:rPr>
                        <a:t> </a:t>
                      </a:r>
                      <a:r>
                        <a:rPr lang="es-MX" sz="1000" u="none" strike="noStrike" kern="1200" dirty="0">
                          <a:effectLst/>
                        </a:rPr>
                        <a:t>%</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2"/>
                  </a:ext>
                </a:extLst>
              </a:tr>
              <a:tr h="304790">
                <a:tc vMerge="1">
                  <a:txBody>
                    <a:bodyPr/>
                    <a:lstStyle/>
                    <a:p>
                      <a:pPr algn="ctr" fontAlgn="b"/>
                      <a:endParaRPr lang="es-MX" sz="1200" b="0" i="0" u="none" strike="noStrike" dirty="0">
                        <a:solidFill>
                          <a:srgbClr val="000000"/>
                        </a:solidFill>
                        <a:effectLst/>
                        <a:latin typeface="+mn-lt"/>
                      </a:endParaRPr>
                    </a:p>
                  </a:txBody>
                  <a:tcPr marL="8107" marR="8107" marT="8787" marB="0" anchor="ctr">
                    <a:noFill/>
                  </a:tcPr>
                </a:tc>
                <a:tc>
                  <a:txBody>
                    <a:bodyPr/>
                    <a:lstStyle/>
                    <a:p>
                      <a:pPr algn="ctr" fontAlgn="ctr"/>
                      <a:r>
                        <a:rPr lang="es-MX" sz="1000" u="none" strike="noStrike" kern="1200" dirty="0">
                          <a:effectLst/>
                        </a:rPr>
                        <a:t>20</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Pilotes (incluidos en contrafuertes) Sector Puerto Bogotá</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Terminados</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4"/>
                  </a:ext>
                </a:extLst>
              </a:tr>
              <a:tr h="304790">
                <a:tc vMerge="1">
                  <a:txBody>
                    <a:bodyPr/>
                    <a:lstStyle/>
                    <a:p>
                      <a:pPr algn="ctr" fontAlgn="b"/>
                      <a:endParaRPr lang="es-MX" sz="1200" b="0" i="0" u="none" strike="noStrike" dirty="0">
                        <a:solidFill>
                          <a:srgbClr val="000000"/>
                        </a:solidFill>
                        <a:effectLst/>
                        <a:latin typeface="+mn-lt"/>
                      </a:endParaRPr>
                    </a:p>
                  </a:txBody>
                  <a:tcPr marL="8107" marR="8107" marT="8787" marB="0" anchor="c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CO" sz="1000" u="none" strike="noStrike" kern="1200" dirty="0">
                          <a:effectLst/>
                        </a:rPr>
                        <a:t>20</a:t>
                      </a:r>
                      <a:endParaRPr lang="es-CO" sz="1000" b="0" u="none" strike="noStrike" kern="1200" dirty="0">
                        <a:solidFill>
                          <a:schemeClr val="tx1"/>
                        </a:solidFill>
                        <a:effectLst/>
                        <a:latin typeface="+mn-lt"/>
                        <a:ea typeface="+mn-ea"/>
                        <a:cs typeface="+mn-cs"/>
                      </a:endParaRPr>
                    </a:p>
                  </a:txBody>
                  <a:tcPr marL="6094" marR="6094" marT="6607"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Pilotes (incluidos en contrafuertes)</a:t>
                      </a:r>
                      <a:r>
                        <a:rPr lang="es-ES" sz="1000" u="none" strike="noStrike" dirty="0">
                          <a:effectLst/>
                        </a:rPr>
                        <a:t> Sector Honda</a:t>
                      </a:r>
                      <a:endParaRPr lang="es-ES" sz="1000" b="0" u="none" strike="noStrike" dirty="0">
                        <a:effectLst/>
                        <a:latin typeface="+mn-lt"/>
                        <a:cs typeface="Arial" panose="020B0604020202020204" pitchFamily="34" charset="0"/>
                      </a:endParaRP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Terminados</a:t>
                      </a:r>
                      <a:endParaRPr lang="es-ES" sz="1000" b="0" u="none" strike="noStrike" dirty="0">
                        <a:effectLst/>
                        <a:latin typeface="+mn-lt"/>
                        <a:cs typeface="Arial" panose="020B0604020202020204" pitchFamily="34" charset="0"/>
                      </a:endParaRPr>
                    </a:p>
                  </a:txBody>
                  <a:tcPr marL="0" marR="0" marT="0" marB="0" anchor="ctr"/>
                </a:tc>
                <a:extLst>
                  <a:ext uri="{0D108BD9-81ED-4DB2-BD59-A6C34878D82A}">
                    <a16:rowId xmlns="" xmlns:a16="http://schemas.microsoft.com/office/drawing/2014/main" val="10003"/>
                  </a:ext>
                </a:extLst>
              </a:tr>
              <a:tr h="159002">
                <a:tc vMerge="1">
                  <a:txBody>
                    <a:bodyPr/>
                    <a:lstStyle/>
                    <a:p>
                      <a:pPr algn="ctr" fontAlgn="b"/>
                      <a:endParaRPr lang="es-MX" sz="1200" b="0" i="0" u="none" strike="noStrike" dirty="0">
                        <a:solidFill>
                          <a:srgbClr val="000000"/>
                        </a:solidFill>
                        <a:effectLst/>
                        <a:latin typeface="+mn-lt"/>
                      </a:endParaRPr>
                    </a:p>
                  </a:txBody>
                  <a:tcPr marL="8107" marR="8107" marT="8787" marB="0" anchor="c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CO" sz="1000" u="none" strike="noStrike" kern="1200" dirty="0">
                          <a:effectLst/>
                        </a:rPr>
                        <a:t>1</a:t>
                      </a:r>
                      <a:endParaRPr lang="es-CO" sz="1000" b="0" u="none" strike="noStrike" kern="1200" dirty="0">
                        <a:solidFill>
                          <a:schemeClr val="tx1"/>
                        </a:solidFill>
                        <a:effectLst/>
                        <a:latin typeface="+mn-lt"/>
                        <a:ea typeface="+mn-ea"/>
                        <a:cs typeface="+mn-cs"/>
                      </a:endParaRPr>
                    </a:p>
                  </a:txBody>
                  <a:tcPr marL="6094" marR="6094" marT="6607"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Puente atirantado (</a:t>
                      </a:r>
                      <a:r>
                        <a:rPr lang="es-ES" sz="800" u="none" strike="noStrike" dirty="0">
                          <a:effectLst/>
                        </a:rPr>
                        <a:t>L=407</a:t>
                      </a:r>
                      <a:r>
                        <a:rPr lang="es-ES" sz="800" u="none" strike="noStrike" baseline="0" dirty="0">
                          <a:effectLst/>
                        </a:rPr>
                        <a:t> M; LUZ PPAL 247,5 M</a:t>
                      </a:r>
                      <a:r>
                        <a:rPr lang="es-ES" sz="1000" u="none" strike="noStrike" dirty="0">
                          <a:effectLst/>
                        </a:rPr>
                        <a:t>)</a:t>
                      </a:r>
                      <a:endParaRPr lang="es-ES" sz="1000" b="0" u="none" strike="noStrike" dirty="0">
                        <a:effectLst/>
                        <a:latin typeface="+mn-lt"/>
                        <a:cs typeface="Arial" panose="020B0604020202020204" pitchFamily="34" charset="0"/>
                      </a:endParaRP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15,3 %</a:t>
                      </a:r>
                      <a:endParaRPr lang="es-ES" sz="1000" b="0" u="none" strike="noStrike" dirty="0">
                        <a:effectLst/>
                        <a:latin typeface="+mn-lt"/>
                        <a:cs typeface="Arial" panose="020B0604020202020204" pitchFamily="34" charset="0"/>
                      </a:endParaRPr>
                    </a:p>
                  </a:txBody>
                  <a:tcPr marL="0" marR="0" marT="0" marB="0" anchor="ctr"/>
                </a:tc>
                <a:extLst>
                  <a:ext uri="{0D108BD9-81ED-4DB2-BD59-A6C34878D82A}">
                    <a16:rowId xmlns="" xmlns:a16="http://schemas.microsoft.com/office/drawing/2014/main" val="10005"/>
                  </a:ext>
                </a:extLst>
              </a:tr>
              <a:tr h="159002">
                <a:tc vMerge="1">
                  <a:txBody>
                    <a:bodyPr/>
                    <a:lstStyle/>
                    <a:p>
                      <a:pPr algn="ctr" fontAlgn="b"/>
                      <a:endParaRPr lang="es-MX" sz="1300" b="0" i="0" u="none" strike="noStrike" dirty="0">
                        <a:solidFill>
                          <a:schemeClr val="accent6"/>
                        </a:solidFill>
                        <a:effectLst/>
                        <a:latin typeface="+mn-lt"/>
                      </a:endParaRPr>
                    </a:p>
                  </a:txBody>
                  <a:tcPr marL="8107" marR="8107" marT="8787" marB="0" anchor="ctr">
                    <a:noFill/>
                  </a:tcPr>
                </a:tc>
                <a:tc>
                  <a:txBody>
                    <a:bodyPr/>
                    <a:lstStyle/>
                    <a:p>
                      <a:pPr algn="ctr" fontAlgn="ctr"/>
                      <a:r>
                        <a:rPr lang="es-CO" sz="1000" u="none" strike="noStrike" kern="1200" dirty="0">
                          <a:effectLst/>
                        </a:rPr>
                        <a:t>1</a:t>
                      </a:r>
                      <a:endParaRPr lang="es-CO" sz="1000" b="0" u="none" strike="noStrike" kern="1200" dirty="0">
                        <a:solidFill>
                          <a:schemeClr val="tx1"/>
                        </a:solidFill>
                        <a:effectLst/>
                        <a:latin typeface="+mn-lt"/>
                        <a:ea typeface="+mn-ea"/>
                        <a:cs typeface="+mn-cs"/>
                      </a:endParaRPr>
                    </a:p>
                  </a:txBody>
                  <a:tcPr marL="6094" marR="6094" marT="6607"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Pila Principal Sector</a:t>
                      </a:r>
                      <a:r>
                        <a:rPr lang="es-ES" sz="1000" u="none" strike="noStrike" baseline="0" dirty="0">
                          <a:effectLst/>
                        </a:rPr>
                        <a:t> Pto. Bogotá L=70,8 M</a:t>
                      </a:r>
                      <a:endParaRPr lang="es-ES" sz="1000" b="0" u="none" strike="noStrike" dirty="0">
                        <a:effectLst/>
                        <a:latin typeface="+mn-lt"/>
                        <a:cs typeface="Arial" panose="020B0604020202020204" pitchFamily="34" charset="0"/>
                      </a:endParaRP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baseline="0" dirty="0">
                          <a:effectLst/>
                        </a:rPr>
                        <a:t>100 %</a:t>
                      </a:r>
                      <a:endParaRPr lang="es-ES" sz="1000" b="0" u="none" strike="noStrike" dirty="0">
                        <a:effectLst/>
                        <a:latin typeface="+mn-lt"/>
                        <a:cs typeface="Arial" panose="020B0604020202020204" pitchFamily="34" charset="0"/>
                      </a:endParaRPr>
                    </a:p>
                  </a:txBody>
                  <a:tcPr marL="0" marR="0" marT="0" marB="0" anchor="ctr"/>
                </a:tc>
                <a:extLst>
                  <a:ext uri="{0D108BD9-81ED-4DB2-BD59-A6C34878D82A}">
                    <a16:rowId xmlns="" xmlns:a16="http://schemas.microsoft.com/office/drawing/2014/main" val="10006"/>
                  </a:ext>
                </a:extLst>
              </a:tr>
              <a:tr h="159002">
                <a:tc vMerge="1">
                  <a:txBody>
                    <a:bodyPr/>
                    <a:lstStyle/>
                    <a:p>
                      <a:pPr algn="ctr" fontAlgn="b"/>
                      <a:endParaRPr lang="es-MX" sz="1300" b="0" i="0" u="none" strike="noStrike" dirty="0">
                        <a:solidFill>
                          <a:schemeClr val="accent6"/>
                        </a:solidFill>
                        <a:effectLst/>
                        <a:latin typeface="+mn-lt"/>
                      </a:endParaRPr>
                    </a:p>
                  </a:txBody>
                  <a:tcPr marL="8107" marR="8107" marT="8787" marB="0" anchor="ctr">
                    <a:noFill/>
                  </a:tcPr>
                </a:tc>
                <a:tc>
                  <a:txBody>
                    <a:bodyPr/>
                    <a:lstStyle/>
                    <a:p>
                      <a:pPr algn="ctr" fontAlgn="ctr"/>
                      <a:r>
                        <a:rPr lang="es-CO" sz="1000" u="none" strike="noStrike" kern="1200" dirty="0">
                          <a:effectLst/>
                        </a:rPr>
                        <a:t>1</a:t>
                      </a:r>
                      <a:endParaRPr lang="es-CO" sz="1000" b="0" u="none" strike="noStrike" kern="1200" dirty="0">
                        <a:solidFill>
                          <a:schemeClr val="tx1"/>
                        </a:solidFill>
                        <a:effectLst/>
                        <a:latin typeface="+mn-lt"/>
                        <a:ea typeface="+mn-ea"/>
                        <a:cs typeface="+mn-cs"/>
                      </a:endParaRPr>
                    </a:p>
                  </a:txBody>
                  <a:tcPr marL="6094" marR="6094" marT="6607"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Pila Principal Sector</a:t>
                      </a:r>
                      <a:r>
                        <a:rPr lang="es-ES" sz="1000" u="none" strike="noStrike" baseline="0" dirty="0">
                          <a:effectLst/>
                        </a:rPr>
                        <a:t> Honda L=70 M</a:t>
                      </a:r>
                      <a:endParaRPr lang="es-ES" sz="1000" b="0" u="none" strike="noStrike" dirty="0">
                        <a:effectLst/>
                        <a:latin typeface="+mn-lt"/>
                        <a:cs typeface="Arial" panose="020B0604020202020204" pitchFamily="34" charset="0"/>
                      </a:endParaRP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100 %</a:t>
                      </a:r>
                      <a:endParaRPr lang="es-ES" sz="1000" b="0" u="none" strike="noStrike" dirty="0">
                        <a:effectLst/>
                        <a:latin typeface="+mn-lt"/>
                        <a:cs typeface="Arial" panose="020B0604020202020204" pitchFamily="34" charset="0"/>
                      </a:endParaRPr>
                    </a:p>
                  </a:txBody>
                  <a:tcPr marL="0" marR="0" marT="0" marB="0" anchor="ctr"/>
                </a:tc>
                <a:extLst>
                  <a:ext uri="{0D108BD9-81ED-4DB2-BD59-A6C34878D82A}">
                    <a16:rowId xmlns="" xmlns:a16="http://schemas.microsoft.com/office/drawing/2014/main" val="10007"/>
                  </a:ext>
                </a:extLst>
              </a:tr>
            </a:tbl>
          </a:graphicData>
        </a:graphic>
      </p:graphicFrame>
      <p:sp>
        <p:nvSpPr>
          <p:cNvPr id="32" name="30 CuadroTexto"/>
          <p:cNvSpPr txBox="1">
            <a:spLocks noChangeArrowheads="1"/>
          </p:cNvSpPr>
          <p:nvPr/>
        </p:nvSpPr>
        <p:spPr bwMode="auto">
          <a:xfrm flipH="1">
            <a:off x="3754160" y="4547786"/>
            <a:ext cx="3316847"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2044237184"/>
              </p:ext>
            </p:extLst>
          </p:nvPr>
        </p:nvGraphicFramePr>
        <p:xfrm>
          <a:off x="3754163" y="4743508"/>
          <a:ext cx="3316847" cy="1207126"/>
        </p:xfrm>
        <a:graphic>
          <a:graphicData uri="http://schemas.openxmlformats.org/drawingml/2006/table">
            <a:tbl>
              <a:tblPr firstRow="1" bandRow="1">
                <a:tableStyleId>{5940675A-B579-460E-94D1-54222C63F5DA}</a:tableStyleId>
              </a:tblPr>
              <a:tblGrid>
                <a:gridCol w="2164472">
                  <a:extLst>
                    <a:ext uri="{9D8B030D-6E8A-4147-A177-3AD203B41FA5}">
                      <a16:colId xmlns="" xmlns:a16="http://schemas.microsoft.com/office/drawing/2014/main" val="20000"/>
                    </a:ext>
                  </a:extLst>
                </a:gridCol>
                <a:gridCol w="1152375">
                  <a:extLst>
                    <a:ext uri="{9D8B030D-6E8A-4147-A177-3AD203B41FA5}">
                      <a16:colId xmlns="" xmlns:a16="http://schemas.microsoft.com/office/drawing/2014/main" val="20001"/>
                    </a:ext>
                  </a:extLst>
                </a:gridCol>
              </a:tblGrid>
              <a:tr h="172446">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0" marR="27000" marT="0" marB="0"/>
                </a:tc>
                <a:tc>
                  <a:txBody>
                    <a:bodyPr/>
                    <a:lstStyle/>
                    <a:p>
                      <a:pPr algn="ctr" fontAlgn="b"/>
                      <a:r>
                        <a:rPr lang="es-CO" sz="1000" u="none" strike="noStrike" dirty="0">
                          <a:effectLst/>
                        </a:rPr>
                        <a:t>$ 81.942</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0"/>
                  </a:ext>
                </a:extLst>
              </a:tr>
              <a:tr h="172446">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baseline="0" dirty="0">
                          <a:effectLst/>
                        </a:rPr>
                        <a:t> </a:t>
                      </a:r>
                      <a:r>
                        <a:rPr lang="es-CO" sz="1000" u="none" strike="noStrike" dirty="0">
                          <a:effectLst/>
                        </a:rPr>
                        <a:t>$ 5.000</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1"/>
                  </a:ext>
                </a:extLst>
              </a:tr>
              <a:tr h="689788">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2016= $6.680</a:t>
                      </a:r>
                    </a:p>
                    <a:p>
                      <a:pPr marL="177800" indent="0" algn="l" defTabSz="914400" rtl="0" eaLnBrk="1" latinLnBrk="0" hangingPunct="1"/>
                      <a:r>
                        <a:rPr lang="es-CO" sz="1000" kern="1200" baseline="0" dirty="0"/>
                        <a:t>Vigencia 2017= $7.730</a:t>
                      </a:r>
                    </a:p>
                    <a:p>
                      <a:pPr marL="177800" indent="0" algn="l" defTabSz="914400" rtl="0" eaLnBrk="1" latinLnBrk="0" hangingPunct="1"/>
                      <a:r>
                        <a:rPr lang="es-CO" sz="1000" kern="1200" baseline="0" dirty="0"/>
                        <a:t>Vigencia 2018= $67.532</a:t>
                      </a:r>
                      <a:endParaRPr lang="es-CO" sz="1000" b="1" i="1" kern="1200" baseline="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$ 81.942</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2"/>
                  </a:ext>
                </a:extLst>
              </a:tr>
              <a:tr h="172446">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$ 86.942</a:t>
                      </a:r>
                      <a:endParaRPr lang="es-CO" sz="1000" b="1"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896048" y="5958153"/>
            <a:ext cx="2611099" cy="219393"/>
          </a:xfrm>
          <a:prstGeom prst="rect">
            <a:avLst/>
          </a:prstGeom>
          <a:noFill/>
          <a:ln>
            <a:noFill/>
          </a:ln>
          <a:extLst/>
        </p:spPr>
        <p:txBody>
          <a:bodyPr wrap="square" lIns="91415" tIns="45707" rIns="91415" bIns="45707">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721" fontAlgn="base">
              <a:spcBef>
                <a:spcPct val="0"/>
              </a:spcBef>
              <a:spcAft>
                <a:spcPct val="0"/>
              </a:spcAft>
              <a:defRPr/>
            </a:pPr>
            <a:r>
              <a:rPr lang="es-MX" altLang="es-CO" sz="826" kern="0" dirty="0"/>
              <a:t>* Cifras </a:t>
            </a:r>
            <a:r>
              <a:rPr lang="es-MX" altLang="es-CO" sz="826" kern="0" dirty="0" smtClean="0"/>
              <a:t>en millones </a:t>
            </a:r>
            <a:r>
              <a:rPr lang="es-MX" altLang="es-CO" sz="826" kern="0" dirty="0"/>
              <a:t>a diciembre de 2015</a:t>
            </a:r>
          </a:p>
        </p:txBody>
      </p:sp>
      <p:graphicFrame>
        <p:nvGraphicFramePr>
          <p:cNvPr id="39" name="Tabla 33"/>
          <p:cNvGraphicFramePr>
            <a:graphicFrameLocks noGrp="1"/>
          </p:cNvGraphicFramePr>
          <p:nvPr>
            <p:extLst>
              <p:ext uri="{D42A27DB-BD31-4B8C-83A1-F6EECF244321}">
                <p14:modId xmlns:p14="http://schemas.microsoft.com/office/powerpoint/2010/main" val="1843121816"/>
              </p:ext>
            </p:extLst>
          </p:nvPr>
        </p:nvGraphicFramePr>
        <p:xfrm>
          <a:off x="3771900" y="4338461"/>
          <a:ext cx="3299110" cy="182880"/>
        </p:xfrm>
        <a:graphic>
          <a:graphicData uri="http://schemas.openxmlformats.org/drawingml/2006/table">
            <a:tbl>
              <a:tblPr firstRow="1" bandRow="1">
                <a:tableStyleId>{5940675A-B579-460E-94D1-54222C63F5DA}</a:tableStyleId>
              </a:tblPr>
              <a:tblGrid>
                <a:gridCol w="3299110">
                  <a:extLst>
                    <a:ext uri="{9D8B030D-6E8A-4147-A177-3AD203B41FA5}">
                      <a16:colId xmlns="" xmlns:a16="http://schemas.microsoft.com/office/drawing/2014/main" val="20000"/>
                    </a:ext>
                  </a:extLst>
                </a:gridCol>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407 m</a:t>
                      </a:r>
                      <a:endParaRPr lang="es-CO" sz="1200" b="0" i="0" u="none" strike="noStrike" dirty="0">
                        <a:solidFill>
                          <a:schemeClr val="bg1"/>
                        </a:solidFill>
                        <a:latin typeface="+mn-lt"/>
                        <a:cs typeface="Arial" panose="020B0604020202020204" pitchFamily="34" charset="0"/>
                      </a:endParaRPr>
                    </a:p>
                  </a:txBody>
                  <a:tcPr marL="27000" marR="27000" marT="0" marB="0" anchor="ctr"/>
                </a:tc>
                <a:extLst>
                  <a:ext uri="{0D108BD9-81ED-4DB2-BD59-A6C34878D82A}">
                    <a16:rowId xmlns="" xmlns:a16="http://schemas.microsoft.com/office/drawing/2014/main" val="10000"/>
                  </a:ext>
                </a:extLst>
              </a:tr>
            </a:tbl>
          </a:graphicData>
        </a:graphic>
      </p:graphicFrame>
      <p:sp>
        <p:nvSpPr>
          <p:cNvPr id="41" name="30 CuadroTexto"/>
          <p:cNvSpPr txBox="1">
            <a:spLocks noChangeArrowheads="1"/>
          </p:cNvSpPr>
          <p:nvPr/>
        </p:nvSpPr>
        <p:spPr bwMode="auto">
          <a:xfrm flipH="1">
            <a:off x="7365917" y="5498495"/>
            <a:ext cx="4566530"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57" indent="-343257" defTabSz="686514">
              <a:spcBef>
                <a:spcPts val="450"/>
              </a:spcBef>
              <a:defRPr/>
            </a:pPr>
            <a:r>
              <a:rPr lang="es-CO" sz="1100" kern="0" dirty="0"/>
              <a:t>ESTADO DEL CORREDOR</a:t>
            </a:r>
          </a:p>
        </p:txBody>
      </p:sp>
      <p:graphicFrame>
        <p:nvGraphicFramePr>
          <p:cNvPr id="47" name="10 Tabla"/>
          <p:cNvGraphicFramePr>
            <a:graphicFrameLocks noGrp="1"/>
          </p:cNvGraphicFramePr>
          <p:nvPr>
            <p:extLst>
              <p:ext uri="{D42A27DB-BD31-4B8C-83A1-F6EECF244321}">
                <p14:modId xmlns:p14="http://schemas.microsoft.com/office/powerpoint/2010/main" val="399235850"/>
              </p:ext>
            </p:extLst>
          </p:nvPr>
        </p:nvGraphicFramePr>
        <p:xfrm>
          <a:off x="7375089" y="5718487"/>
          <a:ext cx="4554068" cy="875489"/>
        </p:xfrm>
        <a:graphic>
          <a:graphicData uri="http://schemas.openxmlformats.org/drawingml/2006/table">
            <a:tbl>
              <a:tblPr bandRow="1">
                <a:tableStyleId>{5940675A-B579-460E-94D1-54222C63F5DA}</a:tableStyleId>
              </a:tblPr>
              <a:tblGrid>
                <a:gridCol w="3305836">
                  <a:extLst>
                    <a:ext uri="{9D8B030D-6E8A-4147-A177-3AD203B41FA5}">
                      <a16:colId xmlns="" xmlns:a16="http://schemas.microsoft.com/office/drawing/2014/main" val="20000"/>
                    </a:ext>
                  </a:extLst>
                </a:gridCol>
                <a:gridCol w="1248232">
                  <a:extLst>
                    <a:ext uri="{9D8B030D-6E8A-4147-A177-3AD203B41FA5}">
                      <a16:colId xmlns="" xmlns:a16="http://schemas.microsoft.com/office/drawing/2014/main" val="20001"/>
                    </a:ext>
                  </a:extLst>
                </a:gridCol>
              </a:tblGrid>
              <a:tr h="160406">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77870" marR="77870"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77870" marR="77870" marT="0" marB="0" anchor="ctr"/>
                </a:tc>
                <a:extLst>
                  <a:ext uri="{0D108BD9-81ED-4DB2-BD59-A6C34878D82A}">
                    <a16:rowId xmlns="" xmlns:a16="http://schemas.microsoft.com/office/drawing/2014/main" val="10000"/>
                  </a:ext>
                </a:extLst>
              </a:tr>
              <a:tr h="17275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10815" marR="10815" marT="11732"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407 M</a:t>
                      </a:r>
                      <a:endParaRPr lang="es-MX" sz="1000" b="0" i="0" u="none" strike="noStrike" dirty="0">
                        <a:solidFill>
                          <a:schemeClr val="tx1"/>
                        </a:solidFill>
                        <a:effectLst/>
                        <a:latin typeface="+mj-lt"/>
                      </a:endParaRPr>
                    </a:p>
                  </a:txBody>
                  <a:tcPr marL="10815" marR="10815" marT="11732" marB="0" anchor="ctr"/>
                </a:tc>
                <a:extLst>
                  <a:ext uri="{0D108BD9-81ED-4DB2-BD59-A6C34878D82A}">
                    <a16:rowId xmlns="" xmlns:a16="http://schemas.microsoft.com/office/drawing/2014/main" val="10001"/>
                  </a:ext>
                </a:extLst>
              </a:tr>
              <a:tr h="17275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10815" marR="10815" marT="11732"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baseline="0" dirty="0">
                          <a:effectLst/>
                        </a:rPr>
                        <a:t>0 </a:t>
                      </a:r>
                      <a:r>
                        <a:rPr lang="es-MX" sz="1000" u="none" strike="noStrike" dirty="0">
                          <a:effectLst/>
                        </a:rPr>
                        <a:t>KM</a:t>
                      </a:r>
                      <a:endParaRPr lang="es-MX" sz="1000" b="0" i="0" u="none" strike="noStrike" dirty="0">
                        <a:solidFill>
                          <a:schemeClr val="tx1"/>
                        </a:solidFill>
                        <a:effectLst/>
                        <a:latin typeface="+mj-lt"/>
                      </a:endParaRPr>
                    </a:p>
                  </a:txBody>
                  <a:tcPr marL="10815" marR="10815" marT="11732" marB="0" anchor="ctr"/>
                </a:tc>
                <a:extLst>
                  <a:ext uri="{0D108BD9-81ED-4DB2-BD59-A6C34878D82A}">
                    <a16:rowId xmlns="" xmlns:a16="http://schemas.microsoft.com/office/drawing/2014/main" val="246497866"/>
                  </a:ext>
                </a:extLst>
              </a:tr>
              <a:tr h="19681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10815" marR="10815" marT="11732"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tx1"/>
                        </a:solidFill>
                        <a:effectLst/>
                        <a:latin typeface="+mj-lt"/>
                        <a:ea typeface="+mn-ea"/>
                        <a:cs typeface="+mn-cs"/>
                      </a:endParaRPr>
                    </a:p>
                  </a:txBody>
                  <a:tcPr marL="10815" marR="10815" marT="11732" marB="0" anchor="ctr"/>
                </a:tc>
                <a:extLst>
                  <a:ext uri="{0D108BD9-81ED-4DB2-BD59-A6C34878D82A}">
                    <a16:rowId xmlns="" xmlns:a16="http://schemas.microsoft.com/office/drawing/2014/main" val="10002"/>
                  </a:ext>
                </a:extLst>
              </a:tr>
              <a:tr h="17275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10815" marR="10815" marT="11732"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tx1"/>
                        </a:solidFill>
                        <a:effectLst/>
                        <a:latin typeface="+mj-lt"/>
                        <a:ea typeface="+mn-ea"/>
                        <a:cs typeface="+mn-cs"/>
                      </a:endParaRPr>
                    </a:p>
                  </a:txBody>
                  <a:tcPr marL="10815" marR="10815" marT="11732" marB="0" anchor="ctr"/>
                </a:tc>
                <a:extLst>
                  <a:ext uri="{0D108BD9-81ED-4DB2-BD59-A6C34878D82A}">
                    <a16:rowId xmlns="" xmlns:a16="http://schemas.microsoft.com/office/drawing/2014/main" val="10003"/>
                  </a:ext>
                </a:extLst>
              </a:tr>
            </a:tbl>
          </a:graphicData>
        </a:graphic>
      </p:graphicFrame>
      <p:grpSp>
        <p:nvGrpSpPr>
          <p:cNvPr id="14" name="Grupo 13"/>
          <p:cNvGrpSpPr/>
          <p:nvPr/>
        </p:nvGrpSpPr>
        <p:grpSpPr>
          <a:xfrm>
            <a:off x="1132564" y="764513"/>
            <a:ext cx="5763536" cy="3340153"/>
            <a:chOff x="6311900" y="1598921"/>
            <a:chExt cx="5256213" cy="4244667"/>
          </a:xfrm>
        </p:grpSpPr>
        <p:pic>
          <p:nvPicPr>
            <p:cNvPr id="51" name="Imagen 2"/>
            <p:cNvPicPr>
              <a:picLocks noChangeAspect="1"/>
            </p:cNvPicPr>
            <p:nvPr/>
          </p:nvPicPr>
          <p:blipFill rotWithShape="1">
            <a:blip r:embed="rId2">
              <a:extLst>
                <a:ext uri="{28A0092B-C50C-407E-A947-70E740481C1C}">
                  <a14:useLocalDpi xmlns:a14="http://schemas.microsoft.com/office/drawing/2010/main" val="0"/>
                </a:ext>
              </a:extLst>
            </a:blip>
            <a:srcRect l="40810" t="24176" r="18242" b="12466"/>
            <a:stretch/>
          </p:blipFill>
          <p:spPr bwMode="auto">
            <a:xfrm>
              <a:off x="6311900" y="1598921"/>
              <a:ext cx="5256213" cy="424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 name="Group 70"/>
            <p:cNvGrpSpPr>
              <a:grpSpLocks/>
            </p:cNvGrpSpPr>
            <p:nvPr/>
          </p:nvGrpSpPr>
          <p:grpSpPr bwMode="auto">
            <a:xfrm rot="-10058479">
              <a:off x="9086762" y="3223170"/>
              <a:ext cx="192087" cy="161925"/>
              <a:chOff x="0" y="0"/>
              <a:chExt cx="182" cy="296"/>
            </a:xfrm>
          </p:grpSpPr>
          <p:grpSp>
            <p:nvGrpSpPr>
              <p:cNvPr id="53" name="Group 82"/>
              <p:cNvGrpSpPr>
                <a:grpSpLocks/>
              </p:cNvGrpSpPr>
              <p:nvPr/>
            </p:nvGrpSpPr>
            <p:grpSpPr bwMode="auto">
              <a:xfrm rot="-5400000">
                <a:off x="-111" y="116"/>
                <a:ext cx="291" cy="70"/>
                <a:chOff x="-111" y="116"/>
                <a:chExt cx="246" cy="73"/>
              </a:xfrm>
            </p:grpSpPr>
            <p:sp>
              <p:nvSpPr>
                <p:cNvPr id="58" name="Line 83"/>
                <p:cNvSpPr>
                  <a:spLocks noChangeShapeType="1"/>
                </p:cNvSpPr>
                <p:nvPr/>
              </p:nvSpPr>
              <p:spPr bwMode="auto">
                <a:xfrm>
                  <a:off x="-111" y="116"/>
                  <a:ext cx="60" cy="73"/>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defTabSz="914382" eaLnBrk="0" fontAlgn="base" hangingPunct="0">
                    <a:spcBef>
                      <a:spcPct val="0"/>
                    </a:spcBef>
                    <a:spcAft>
                      <a:spcPct val="0"/>
                    </a:spcAft>
                    <a:defRPr/>
                  </a:pPr>
                  <a:endParaRPr lang="es-CO" kern="0" dirty="0">
                    <a:solidFill>
                      <a:prstClr val="black"/>
                    </a:solidFill>
                    <a:latin typeface="Arial" panose="020B0604020202020204" pitchFamily="34" charset="0"/>
                  </a:endParaRPr>
                </a:p>
              </p:txBody>
            </p:sp>
            <p:sp>
              <p:nvSpPr>
                <p:cNvPr id="59" name="Line 84"/>
                <p:cNvSpPr>
                  <a:spLocks noChangeShapeType="1"/>
                </p:cNvSpPr>
                <p:nvPr/>
              </p:nvSpPr>
              <p:spPr bwMode="auto">
                <a:xfrm flipV="1">
                  <a:off x="86" y="115"/>
                  <a:ext cx="49" cy="72"/>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defTabSz="914382" eaLnBrk="0" fontAlgn="base" hangingPunct="0">
                    <a:spcBef>
                      <a:spcPct val="0"/>
                    </a:spcBef>
                    <a:spcAft>
                      <a:spcPct val="0"/>
                    </a:spcAft>
                    <a:defRPr/>
                  </a:pPr>
                  <a:endParaRPr lang="es-CO" kern="0" dirty="0">
                    <a:solidFill>
                      <a:prstClr val="black"/>
                    </a:solidFill>
                    <a:latin typeface="Arial" panose="020B0604020202020204" pitchFamily="34" charset="0"/>
                  </a:endParaRPr>
                </a:p>
              </p:txBody>
            </p:sp>
            <p:sp>
              <p:nvSpPr>
                <p:cNvPr id="60" name="Line 85"/>
                <p:cNvSpPr>
                  <a:spLocks noChangeShapeType="1"/>
                </p:cNvSpPr>
                <p:nvPr/>
              </p:nvSpPr>
              <p:spPr bwMode="auto">
                <a:xfrm>
                  <a:off x="-53" y="186"/>
                  <a:ext cx="146"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defTabSz="914382" eaLnBrk="0" fontAlgn="base" hangingPunct="0">
                    <a:spcBef>
                      <a:spcPct val="0"/>
                    </a:spcBef>
                    <a:spcAft>
                      <a:spcPct val="0"/>
                    </a:spcAft>
                    <a:defRPr/>
                  </a:pPr>
                  <a:endParaRPr lang="es-CO" kern="0" dirty="0">
                    <a:solidFill>
                      <a:prstClr val="black"/>
                    </a:solidFill>
                    <a:latin typeface="Arial" panose="020B0604020202020204" pitchFamily="34" charset="0"/>
                  </a:endParaRPr>
                </a:p>
              </p:txBody>
            </p:sp>
          </p:grpSp>
          <p:grpSp>
            <p:nvGrpSpPr>
              <p:cNvPr id="54" name="Group 86"/>
              <p:cNvGrpSpPr>
                <a:grpSpLocks/>
              </p:cNvGrpSpPr>
              <p:nvPr/>
            </p:nvGrpSpPr>
            <p:grpSpPr bwMode="auto">
              <a:xfrm rot="5400000">
                <a:off x="1" y="111"/>
                <a:ext cx="291" cy="70"/>
                <a:chOff x="1" y="111"/>
                <a:chExt cx="246" cy="73"/>
              </a:xfrm>
            </p:grpSpPr>
            <p:sp>
              <p:nvSpPr>
                <p:cNvPr id="55" name="Line 87"/>
                <p:cNvSpPr>
                  <a:spLocks noChangeShapeType="1"/>
                </p:cNvSpPr>
                <p:nvPr/>
              </p:nvSpPr>
              <p:spPr bwMode="auto">
                <a:xfrm>
                  <a:off x="1" y="113"/>
                  <a:ext cx="60" cy="73"/>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defTabSz="914382" eaLnBrk="0" fontAlgn="base" hangingPunct="0">
                    <a:spcBef>
                      <a:spcPct val="0"/>
                    </a:spcBef>
                    <a:spcAft>
                      <a:spcPct val="0"/>
                    </a:spcAft>
                    <a:defRPr/>
                  </a:pPr>
                  <a:endParaRPr lang="es-CO" kern="0" dirty="0">
                    <a:solidFill>
                      <a:prstClr val="black"/>
                    </a:solidFill>
                    <a:latin typeface="Arial" panose="020B0604020202020204" pitchFamily="34" charset="0"/>
                  </a:endParaRPr>
                </a:p>
              </p:txBody>
            </p:sp>
            <p:sp>
              <p:nvSpPr>
                <p:cNvPr id="56" name="Line 88"/>
                <p:cNvSpPr>
                  <a:spLocks noChangeShapeType="1"/>
                </p:cNvSpPr>
                <p:nvPr/>
              </p:nvSpPr>
              <p:spPr bwMode="auto">
                <a:xfrm flipV="1">
                  <a:off x="198" y="113"/>
                  <a:ext cx="49" cy="72"/>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defTabSz="914382" eaLnBrk="0" fontAlgn="base" hangingPunct="0">
                    <a:spcBef>
                      <a:spcPct val="0"/>
                    </a:spcBef>
                    <a:spcAft>
                      <a:spcPct val="0"/>
                    </a:spcAft>
                    <a:defRPr/>
                  </a:pPr>
                  <a:endParaRPr lang="es-CO" kern="0" dirty="0">
                    <a:solidFill>
                      <a:prstClr val="black"/>
                    </a:solidFill>
                    <a:latin typeface="Arial" panose="020B0604020202020204" pitchFamily="34" charset="0"/>
                  </a:endParaRPr>
                </a:p>
              </p:txBody>
            </p:sp>
            <p:sp>
              <p:nvSpPr>
                <p:cNvPr id="57" name="Line 89"/>
                <p:cNvSpPr>
                  <a:spLocks noChangeShapeType="1"/>
                </p:cNvSpPr>
                <p:nvPr/>
              </p:nvSpPr>
              <p:spPr bwMode="auto">
                <a:xfrm>
                  <a:off x="59" y="183"/>
                  <a:ext cx="14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pPr defTabSz="914382" eaLnBrk="0" fontAlgn="base" hangingPunct="0">
                    <a:spcBef>
                      <a:spcPct val="0"/>
                    </a:spcBef>
                    <a:spcAft>
                      <a:spcPct val="0"/>
                    </a:spcAft>
                    <a:defRPr/>
                  </a:pPr>
                  <a:endParaRPr lang="es-CO" kern="0" dirty="0">
                    <a:solidFill>
                      <a:prstClr val="black"/>
                    </a:solidFill>
                    <a:latin typeface="Arial" panose="020B0604020202020204" pitchFamily="34" charset="0"/>
                  </a:endParaRPr>
                </a:p>
              </p:txBody>
            </p:sp>
          </p:grpSp>
        </p:grpSp>
        <p:sp>
          <p:nvSpPr>
            <p:cNvPr id="61" name="CuadroTexto 9"/>
            <p:cNvSpPr txBox="1">
              <a:spLocks noChangeArrowheads="1"/>
            </p:cNvSpPr>
            <p:nvPr/>
          </p:nvSpPr>
          <p:spPr bwMode="auto">
            <a:xfrm>
              <a:off x="9298171" y="2906842"/>
              <a:ext cx="1092813" cy="297310"/>
            </a:xfrm>
            <a:prstGeom prst="rect">
              <a:avLst/>
            </a:prstGeom>
            <a:solidFill>
              <a:schemeClr val="bg1"/>
            </a:solidFill>
            <a:ln>
              <a:noFill/>
            </a:ln>
            <a:extLst/>
          </p:spPr>
          <p:txBody>
            <a:bodyPr wrap="square" lIns="35997" tIns="0" rIns="35997" bIns="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382" fontAlgn="base">
                <a:spcBef>
                  <a:spcPct val="0"/>
                </a:spcBef>
                <a:spcAft>
                  <a:spcPct val="0"/>
                </a:spcAft>
                <a:buNone/>
                <a:defRPr/>
              </a:pPr>
              <a:r>
                <a:rPr lang="es-CO" altLang="es-CO" sz="900" b="1" kern="0" dirty="0">
                  <a:solidFill>
                    <a:srgbClr val="386295"/>
                  </a:solidFill>
                  <a:latin typeface="Calibri"/>
                </a:rPr>
                <a:t>NUEVO</a:t>
              </a:r>
            </a:p>
            <a:p>
              <a:pPr algn="ctr" defTabSz="914382" fontAlgn="base">
                <a:spcBef>
                  <a:spcPct val="0"/>
                </a:spcBef>
                <a:spcAft>
                  <a:spcPct val="0"/>
                </a:spcAft>
                <a:buNone/>
                <a:defRPr/>
              </a:pPr>
              <a:r>
                <a:rPr lang="es-CO" altLang="es-CO" sz="900" b="1" kern="0" dirty="0">
                  <a:solidFill>
                    <a:srgbClr val="386295"/>
                  </a:solidFill>
                  <a:latin typeface="Calibri"/>
                </a:rPr>
                <a:t>PUENTE HONDA</a:t>
              </a:r>
            </a:p>
          </p:txBody>
        </p:sp>
        <p:sp>
          <p:nvSpPr>
            <p:cNvPr id="62" name="CuadroTexto 61"/>
            <p:cNvSpPr txBox="1"/>
            <p:nvPr/>
          </p:nvSpPr>
          <p:spPr>
            <a:xfrm>
              <a:off x="6973147" y="5062468"/>
              <a:ext cx="1042995" cy="363379"/>
            </a:xfrm>
            <a:prstGeom prst="rect">
              <a:avLst/>
            </a:prstGeom>
            <a:noFill/>
          </p:spPr>
          <p:txBody>
            <a:bodyPr wrap="none">
              <a:spAutoFit/>
            </a:bodyPr>
            <a:lstStyle/>
            <a:p>
              <a:pPr defTabSz="914382" fontAlgn="base">
                <a:spcBef>
                  <a:spcPct val="0"/>
                </a:spcBef>
                <a:spcAft>
                  <a:spcPct val="0"/>
                </a:spcAft>
                <a:defRPr/>
              </a:pPr>
              <a:r>
                <a:rPr lang="es-CO" sz="1600" b="1" kern="0" dirty="0">
                  <a:solidFill>
                    <a:prstClr val="black"/>
                  </a:solidFill>
                  <a:latin typeface="Arial" charset="0"/>
                </a:rPr>
                <a:t>TOLIMA</a:t>
              </a:r>
            </a:p>
          </p:txBody>
        </p:sp>
        <p:sp>
          <p:nvSpPr>
            <p:cNvPr id="63" name="CuadroTexto 62"/>
            <p:cNvSpPr txBox="1"/>
            <p:nvPr/>
          </p:nvSpPr>
          <p:spPr>
            <a:xfrm>
              <a:off x="9529068" y="5472561"/>
              <a:ext cx="2027147" cy="363379"/>
            </a:xfrm>
            <a:prstGeom prst="rect">
              <a:avLst/>
            </a:prstGeom>
            <a:noFill/>
          </p:spPr>
          <p:txBody>
            <a:bodyPr wrap="none">
              <a:spAutoFit/>
            </a:bodyPr>
            <a:lstStyle/>
            <a:p>
              <a:pPr defTabSz="914382" fontAlgn="base">
                <a:spcBef>
                  <a:spcPct val="0"/>
                </a:spcBef>
                <a:spcAft>
                  <a:spcPct val="0"/>
                </a:spcAft>
                <a:defRPr/>
              </a:pPr>
              <a:r>
                <a:rPr lang="es-CO" sz="1600" b="1" kern="0" dirty="0">
                  <a:solidFill>
                    <a:prstClr val="black"/>
                  </a:solidFill>
                  <a:latin typeface="Arial" charset="0"/>
                </a:rPr>
                <a:t>CUNDINAMARCA</a:t>
              </a:r>
            </a:p>
          </p:txBody>
        </p:sp>
        <p:sp>
          <p:nvSpPr>
            <p:cNvPr id="64" name="CuadroTexto 7"/>
            <p:cNvSpPr txBox="1">
              <a:spLocks noChangeArrowheads="1"/>
            </p:cNvSpPr>
            <p:nvPr/>
          </p:nvSpPr>
          <p:spPr bwMode="auto">
            <a:xfrm>
              <a:off x="8129508" y="3050945"/>
              <a:ext cx="677862" cy="1982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382" fontAlgn="base">
                <a:spcBef>
                  <a:spcPct val="0"/>
                </a:spcBef>
                <a:spcAft>
                  <a:spcPct val="0"/>
                </a:spcAft>
                <a:buNone/>
                <a:defRPr/>
              </a:pPr>
              <a:r>
                <a:rPr lang="es-CO" altLang="es-CO" sz="1200" b="1" kern="0" dirty="0">
                  <a:solidFill>
                    <a:prstClr val="black"/>
                  </a:solidFill>
                  <a:latin typeface="Arial" panose="020B0604020202020204" pitchFamily="34" charset="0"/>
                </a:rPr>
                <a:t>HONDA</a:t>
              </a:r>
            </a:p>
          </p:txBody>
        </p:sp>
        <p:sp>
          <p:nvSpPr>
            <p:cNvPr id="65" name="CuadroTexto 7"/>
            <p:cNvSpPr txBox="1">
              <a:spLocks noChangeArrowheads="1"/>
            </p:cNvSpPr>
            <p:nvPr/>
          </p:nvSpPr>
          <p:spPr bwMode="auto">
            <a:xfrm>
              <a:off x="8308992" y="2856698"/>
              <a:ext cx="659033" cy="132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382" fontAlgn="base">
                <a:spcBef>
                  <a:spcPct val="0"/>
                </a:spcBef>
                <a:spcAft>
                  <a:spcPct val="0"/>
                </a:spcAft>
                <a:buNone/>
                <a:defRPr/>
              </a:pPr>
              <a:r>
                <a:rPr lang="es-CO" altLang="es-CO" sz="800" b="1" kern="0" dirty="0">
                  <a:solidFill>
                    <a:prstClr val="black"/>
                  </a:solidFill>
                  <a:latin typeface="Arial" panose="020B0604020202020204" pitchFamily="34" charset="0"/>
                </a:rPr>
                <a:t>PTO BTÁ</a:t>
              </a:r>
            </a:p>
          </p:txBody>
        </p:sp>
        <p:cxnSp>
          <p:nvCxnSpPr>
            <p:cNvPr id="66" name="Conector recto de flecha 65"/>
            <p:cNvCxnSpPr>
              <a:stCxn id="65" idx="3"/>
              <a:endCxn id="56" idx="1"/>
            </p:cNvCxnSpPr>
            <p:nvPr/>
          </p:nvCxnSpPr>
          <p:spPr>
            <a:xfrm>
              <a:off x="8968025" y="2922767"/>
              <a:ext cx="140257" cy="284674"/>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67" name="Elipse 66"/>
            <p:cNvSpPr/>
            <p:nvPr/>
          </p:nvSpPr>
          <p:spPr>
            <a:xfrm>
              <a:off x="8742250" y="3189767"/>
              <a:ext cx="164197" cy="16419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grpSp>
      <p:sp>
        <p:nvSpPr>
          <p:cNvPr id="42" name="Rectángulo 5"/>
          <p:cNvSpPr>
            <a:spLocks noChangeArrowheads="1"/>
          </p:cNvSpPr>
          <p:nvPr/>
        </p:nvSpPr>
        <p:spPr bwMode="auto">
          <a:xfrm>
            <a:off x="4538107" y="49663"/>
            <a:ext cx="43521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E94E1B"/>
                </a:solidFill>
                <a:latin typeface="Tw Cen MT" panose="020B0602020104020603" pitchFamily="34" charset="0"/>
                <a:ea typeface="MS PGothic" pitchFamily="34" charset="-128"/>
                <a:sym typeface="Helvetica Neue Bold Condensed"/>
              </a:rPr>
              <a:t>PUENTE HONDA</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43" name="Pentágono 42"/>
          <p:cNvSpPr/>
          <p:nvPr/>
        </p:nvSpPr>
        <p:spPr>
          <a:xfrm>
            <a:off x="0" y="0"/>
            <a:ext cx="4343399"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4" name="CuadroTexto 43"/>
          <p:cNvSpPr txBox="1"/>
          <p:nvPr/>
        </p:nvSpPr>
        <p:spPr>
          <a:xfrm>
            <a:off x="194708" y="26882"/>
            <a:ext cx="41486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Cundinamarca - 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56438685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1" y="0"/>
            <a:ext cx="4165601"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Tw Cen MT" panose="020B0602020104020603" pitchFamily="34" charset="0"/>
            </a:endParaRPr>
          </a:p>
        </p:txBody>
      </p:sp>
      <p:sp>
        <p:nvSpPr>
          <p:cNvPr id="61443" name="CuadroTexto 17"/>
          <p:cNvSpPr txBox="1">
            <a:spLocks noChangeArrowheads="1"/>
          </p:cNvSpPr>
          <p:nvPr/>
        </p:nvSpPr>
        <p:spPr bwMode="auto">
          <a:xfrm>
            <a:off x="309298" y="57659"/>
            <a:ext cx="4012670"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schemeClr val="bg1"/>
                </a:solidFill>
                <a:latin typeface="Tw Cen MT" panose="020B0602020104020603" pitchFamily="34" charset="0"/>
              </a:rPr>
              <a:t>GESTIÓN AMBIENTAL</a:t>
            </a:r>
          </a:p>
        </p:txBody>
      </p:sp>
      <p:pic>
        <p:nvPicPr>
          <p:cNvPr id="11" name="4 Imagen" descr="G:\FEBRERO 2017\In Febrero 2017\Informe 130 has\REGISTRO FOTOGRAFICO 10°CICLO MTTO 19B HAS -FEBRERO 2017\ALBERTO CABRERA\ABONAMIENTO EDAFICO\20170210_0838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104" y="1348866"/>
            <a:ext cx="1449359" cy="257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3 Imagen" descr="G:\FEBRERO 2017\In Febrero 2017\Informe 130 has\REGISTRO FOTOGRAFICO 11°CICLO MTTO 32HAS -FEBRERO 2017\JOSE VICTORIO HURTADO\ARBOL EN FRUTIFICACION\20170203_09434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2456" y="1306177"/>
            <a:ext cx="1593144" cy="2649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a 3"/>
          <p:cNvGraphicFramePr>
            <a:graphicFrameLocks noGrp="1"/>
          </p:cNvGraphicFramePr>
          <p:nvPr>
            <p:extLst>
              <p:ext uri="{D42A27DB-BD31-4B8C-83A1-F6EECF244321}">
                <p14:modId xmlns:p14="http://schemas.microsoft.com/office/powerpoint/2010/main" val="3370871691"/>
              </p:ext>
            </p:extLst>
          </p:nvPr>
        </p:nvGraphicFramePr>
        <p:xfrm>
          <a:off x="4981073" y="792570"/>
          <a:ext cx="6689558" cy="5219289"/>
        </p:xfrm>
        <a:graphic>
          <a:graphicData uri="http://schemas.openxmlformats.org/drawingml/2006/table">
            <a:tbl>
              <a:tblPr firstRow="1" bandRow="1"/>
              <a:tblGrid>
                <a:gridCol w="1503947"/>
                <a:gridCol w="5185611"/>
              </a:tblGrid>
              <a:tr h="143245">
                <a:tc>
                  <a:txBody>
                    <a:bodyPr/>
                    <a:lstStyle/>
                    <a:p>
                      <a:pPr algn="ctr" rtl="0" fontAlgn="ctr"/>
                      <a:r>
                        <a:rPr lang="es-CO" sz="1600" b="1" i="0" u="none" strike="noStrike" dirty="0">
                          <a:solidFill>
                            <a:schemeClr val="bg1"/>
                          </a:solidFill>
                          <a:effectLst/>
                          <a:latin typeface="Tw Cen MT" panose="020B0602020104020603" pitchFamily="34" charset="0"/>
                        </a:rPr>
                        <a:t>PROYECTO</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solidFill>
                      <a:schemeClr val="accent6">
                        <a:lumMod val="75000"/>
                      </a:schemeClr>
                    </a:solidFill>
                  </a:tcPr>
                </a:tc>
                <a:tc>
                  <a:txBody>
                    <a:bodyPr/>
                    <a:lstStyle/>
                    <a:p>
                      <a:pPr algn="ctr" rtl="0" fontAlgn="ctr"/>
                      <a:r>
                        <a:rPr lang="es-CO" sz="1600" b="1" i="0" u="none" strike="noStrike" dirty="0">
                          <a:solidFill>
                            <a:schemeClr val="bg1"/>
                          </a:solidFill>
                          <a:effectLst/>
                          <a:latin typeface="Tw Cen MT" panose="020B0602020104020603" pitchFamily="34" charset="0"/>
                        </a:rPr>
                        <a:t>ACTIVIDAD</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solidFill>
                      <a:schemeClr val="accent6">
                        <a:lumMod val="75000"/>
                      </a:schemeClr>
                    </a:solidFill>
                  </a:tcPr>
                </a:tc>
              </a:tr>
              <a:tr h="622564">
                <a:tc>
                  <a:txBody>
                    <a:bodyPr/>
                    <a:lstStyle/>
                    <a:p>
                      <a:pPr algn="ctr" rtl="0" fontAlgn="ctr"/>
                      <a:r>
                        <a:rPr lang="es-CO" sz="1600" b="0" i="0" u="none" strike="noStrike">
                          <a:solidFill>
                            <a:srgbClr val="000000"/>
                          </a:solidFill>
                          <a:effectLst/>
                          <a:latin typeface="Tw Cen MT" panose="020B0602020104020603" pitchFamily="34" charset="0"/>
                        </a:rPr>
                        <a:t>Puente Boyacá - Samacá</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c>
                  <a:txBody>
                    <a:bodyPr/>
                    <a:lstStyle/>
                    <a:p>
                      <a:pPr algn="just" rtl="0" fontAlgn="ctr"/>
                      <a:r>
                        <a:rPr lang="es-MX" sz="1600" b="0" i="0" u="none" strike="noStrike" dirty="0">
                          <a:solidFill>
                            <a:srgbClr val="000000"/>
                          </a:solidFill>
                          <a:effectLst/>
                          <a:latin typeface="Tw Cen MT" panose="020B0602020104020603" pitchFamily="34" charset="0"/>
                        </a:rPr>
                        <a:t>Realización de Cartilla Ambiental y Social del Proyecto en el que se describe el Plan de Adaptación de la Guía Ambiental – </a:t>
                      </a:r>
                      <a:r>
                        <a:rPr lang="es-MX" sz="1600" b="0" i="0" u="none" strike="noStrike" dirty="0" smtClean="0">
                          <a:solidFill>
                            <a:srgbClr val="000000"/>
                          </a:solidFill>
                          <a:effectLst/>
                          <a:latin typeface="Tw Cen MT" panose="020B0602020104020603" pitchFamily="34" charset="0"/>
                        </a:rPr>
                        <a:t>PAGA implementado</a:t>
                      </a:r>
                      <a:r>
                        <a:rPr lang="es-MX" sz="1600" b="0" i="0" u="none" strike="noStrike" dirty="0">
                          <a:solidFill>
                            <a:srgbClr val="000000"/>
                          </a:solidFill>
                          <a:effectLst/>
                          <a:latin typeface="Tw Cen MT" panose="020B0602020104020603" pitchFamily="34" charset="0"/>
                        </a:rPr>
                        <a:t>.</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418716">
                <a:tc>
                  <a:txBody>
                    <a:bodyPr/>
                    <a:lstStyle/>
                    <a:p>
                      <a:pPr algn="ctr" rtl="0" fontAlgn="ctr"/>
                      <a:r>
                        <a:rPr lang="es-CO" sz="1600" b="0" i="0" u="none" strike="noStrike">
                          <a:solidFill>
                            <a:srgbClr val="000000"/>
                          </a:solidFill>
                          <a:effectLst/>
                          <a:latin typeface="Tw Cen MT" panose="020B0602020104020603" pitchFamily="34" charset="0"/>
                        </a:rPr>
                        <a:t>Variante San Francisco - Mocoa</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c>
                  <a:txBody>
                    <a:bodyPr/>
                    <a:lstStyle/>
                    <a:p>
                      <a:pPr algn="just" rtl="0" fontAlgn="ctr"/>
                      <a:r>
                        <a:rPr lang="es-MX" sz="1600" b="0" i="0" u="none" strike="noStrike">
                          <a:solidFill>
                            <a:srgbClr val="000000"/>
                          </a:solidFill>
                          <a:effectLst/>
                          <a:latin typeface="Tw Cen MT" panose="020B0602020104020603" pitchFamily="34" charset="0"/>
                        </a:rPr>
                        <a:t>Manejo y recuperación de taludes de corte y terraplén</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499153">
                <a:tc rowSpan="5">
                  <a:txBody>
                    <a:bodyPr/>
                    <a:lstStyle/>
                    <a:p>
                      <a:pPr algn="ctr" rtl="0" fontAlgn="ctr"/>
                      <a:r>
                        <a:rPr lang="es-CO" sz="1600" b="0" i="0" u="none" strike="noStrike">
                          <a:solidFill>
                            <a:srgbClr val="000000"/>
                          </a:solidFill>
                          <a:effectLst/>
                          <a:latin typeface="Tw Cen MT" panose="020B0602020104020603" pitchFamily="34" charset="0"/>
                        </a:rPr>
                        <a:t>Altos de Zaragoza - Cisneros</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c>
                  <a:txBody>
                    <a:bodyPr/>
                    <a:lstStyle/>
                    <a:p>
                      <a:pPr algn="just" rtl="0" fontAlgn="ctr">
                        <a:buClr>
                          <a:srgbClr val="000000"/>
                        </a:buClr>
                        <a:buSzPts val="1400"/>
                        <a:buFont typeface="Courier New" panose="02070309020205020404" pitchFamily="49" charset="0"/>
                        <a:buNone/>
                      </a:pPr>
                      <a:r>
                        <a:rPr lang="es-MX" sz="1600" b="0" i="0" u="none" strike="noStrike" dirty="0">
                          <a:solidFill>
                            <a:srgbClr val="000000"/>
                          </a:solidFill>
                          <a:effectLst/>
                          <a:latin typeface="Tw Cen MT" panose="020B0602020104020603" pitchFamily="34" charset="0"/>
                        </a:rPr>
                        <a:t>Compensación mediante la técnica de rescate y traslado de las especies epífitas vasculares: 3.000 epifitas en 25 forófitos. </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992797">
                <a:tc vMerge="1">
                  <a:txBody>
                    <a:bodyPr/>
                    <a:lstStyle/>
                    <a:p>
                      <a:endParaRPr lang="es-CO"/>
                    </a:p>
                  </a:txBody>
                  <a:tcPr/>
                </a:tc>
                <a:tc>
                  <a:txBody>
                    <a:bodyPr/>
                    <a:lstStyle/>
                    <a:p>
                      <a:pPr algn="just" rtl="0" fontAlgn="ctr">
                        <a:buClr>
                          <a:srgbClr val="000000"/>
                        </a:buClr>
                        <a:buSzPts val="1400"/>
                        <a:buFont typeface="Courier New" panose="02070309020205020404" pitchFamily="49" charset="0"/>
                        <a:buNone/>
                      </a:pPr>
                      <a:r>
                        <a:rPr lang="es-MX" sz="1600" b="0" i="0" u="none" strike="noStrike" dirty="0">
                          <a:solidFill>
                            <a:srgbClr val="000000"/>
                          </a:solidFill>
                          <a:effectLst/>
                          <a:latin typeface="Tw Cen MT" panose="020B0602020104020603" pitchFamily="34" charset="0"/>
                        </a:rPr>
                        <a:t>Monitoreos Limnológicos e Hidrobiológicos en las Quebradas de Bendiciones y La Delfina. Esta caracterización se llevó a cabo mediante cuatro (4) monitoreos realizados en cinco (5) sitios de la Quebrada Bendiciones y diez (10) sitios de La Delfina.</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375742">
                <a:tc vMerge="1">
                  <a:txBody>
                    <a:bodyPr/>
                    <a:lstStyle/>
                    <a:p>
                      <a:endParaRPr lang="es-CO"/>
                    </a:p>
                  </a:txBody>
                  <a:tcPr/>
                </a:tc>
                <a:tc>
                  <a:txBody>
                    <a:bodyPr/>
                    <a:lstStyle/>
                    <a:p>
                      <a:pPr algn="just" rtl="0" fontAlgn="ctr">
                        <a:buClr>
                          <a:srgbClr val="000000"/>
                        </a:buClr>
                        <a:buSzPts val="1400"/>
                        <a:buFont typeface="Courier New" panose="02070309020205020404" pitchFamily="49" charset="0"/>
                        <a:buNone/>
                      </a:pPr>
                      <a:r>
                        <a:rPr lang="es-MX" sz="1600" b="0" i="0" u="none" strike="noStrike" dirty="0">
                          <a:solidFill>
                            <a:srgbClr val="000000"/>
                          </a:solidFill>
                          <a:effectLst/>
                          <a:latin typeface="Tw Cen MT" panose="020B0602020104020603" pitchFamily="34" charset="0"/>
                        </a:rPr>
                        <a:t>Restauración Ecológica: Siembra y mantenimiento de especies nativas en 391,2 hectáreas.</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375742">
                <a:tc vMerge="1">
                  <a:txBody>
                    <a:bodyPr/>
                    <a:lstStyle/>
                    <a:p>
                      <a:endParaRPr lang="es-CO"/>
                    </a:p>
                  </a:txBody>
                  <a:tcPr/>
                </a:tc>
                <a:tc>
                  <a:txBody>
                    <a:bodyPr/>
                    <a:lstStyle/>
                    <a:p>
                      <a:pPr algn="just" rtl="0" fontAlgn="ctr">
                        <a:buClr>
                          <a:srgbClr val="000000"/>
                        </a:buClr>
                        <a:buSzPts val="1400"/>
                        <a:buFont typeface="Courier New" panose="02070309020205020404" pitchFamily="49" charset="0"/>
                        <a:buNone/>
                      </a:pPr>
                      <a:r>
                        <a:rPr lang="es-MX" sz="1600" b="0" i="0" u="none" strike="noStrike" dirty="0">
                          <a:solidFill>
                            <a:srgbClr val="000000"/>
                          </a:solidFill>
                          <a:effectLst/>
                          <a:latin typeface="Tw Cen MT" panose="020B0602020104020603" pitchFamily="34" charset="0"/>
                        </a:rPr>
                        <a:t>Compensación forestal: Siembra y Mantenimiento de especies nativas en 542,5 hectáreas.</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499153">
                <a:tc vMerge="1">
                  <a:txBody>
                    <a:bodyPr/>
                    <a:lstStyle/>
                    <a:p>
                      <a:endParaRPr lang="es-CO"/>
                    </a:p>
                  </a:txBody>
                  <a:tcPr/>
                </a:tc>
                <a:tc>
                  <a:txBody>
                    <a:bodyPr/>
                    <a:lstStyle/>
                    <a:p>
                      <a:pPr algn="just" rtl="0" fontAlgn="ctr">
                        <a:buClr>
                          <a:srgbClr val="000000"/>
                        </a:buClr>
                        <a:buSzPts val="1400"/>
                        <a:buFont typeface="Courier New" panose="02070309020205020404" pitchFamily="49" charset="0"/>
                        <a:buNone/>
                      </a:pPr>
                      <a:r>
                        <a:rPr lang="es-MX" sz="1600" b="0" i="0" u="none" strike="noStrike" dirty="0">
                          <a:solidFill>
                            <a:srgbClr val="000000"/>
                          </a:solidFill>
                          <a:effectLst/>
                          <a:latin typeface="Tw Cen MT" panose="020B0602020104020603" pitchFamily="34" charset="0"/>
                        </a:rPr>
                        <a:t>Construcción Planta de Tratamiento de Aguas Residuales – PTAR para el Consejo Comunitario Alto y Medio Dagua.</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143245">
                <a:tc rowSpan="2">
                  <a:txBody>
                    <a:bodyPr/>
                    <a:lstStyle/>
                    <a:p>
                      <a:pPr algn="ctr" rtl="0" fontAlgn="ctr"/>
                      <a:r>
                        <a:rPr lang="es-MX" sz="1600" b="0" i="0" u="none" strike="noStrike">
                          <a:solidFill>
                            <a:srgbClr val="000000"/>
                          </a:solidFill>
                          <a:effectLst/>
                          <a:latin typeface="Tw Cen MT" panose="020B0602020104020603" pitchFamily="34" charset="0"/>
                        </a:rPr>
                        <a:t>Proyecto Honda – Manizales Fase III</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c>
                  <a:txBody>
                    <a:bodyPr/>
                    <a:lstStyle/>
                    <a:p>
                      <a:pPr algn="just" rtl="0" fontAlgn="ctr">
                        <a:buClr>
                          <a:srgbClr val="000000"/>
                        </a:buClr>
                        <a:buSzPts val="1400"/>
                        <a:buFont typeface="Courier New" panose="02070309020205020404" pitchFamily="49" charset="0"/>
                        <a:buNone/>
                      </a:pPr>
                      <a:r>
                        <a:rPr lang="es-CO" sz="1600" b="0" i="0" u="none" strike="noStrike" dirty="0">
                          <a:solidFill>
                            <a:srgbClr val="000000"/>
                          </a:solidFill>
                          <a:effectLst/>
                          <a:latin typeface="Tw Cen MT" panose="020B0602020104020603" pitchFamily="34" charset="0"/>
                        </a:rPr>
                        <a:t>Traslados de Palmas de Cera. </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r h="280980">
                <a:tc vMerge="1">
                  <a:txBody>
                    <a:bodyPr/>
                    <a:lstStyle/>
                    <a:p>
                      <a:endParaRPr lang="es-CO"/>
                    </a:p>
                  </a:txBody>
                  <a:tcPr/>
                </a:tc>
                <a:tc>
                  <a:txBody>
                    <a:bodyPr/>
                    <a:lstStyle/>
                    <a:p>
                      <a:pPr algn="just" rtl="0" fontAlgn="ctr">
                        <a:buClr>
                          <a:srgbClr val="000000"/>
                        </a:buClr>
                        <a:buSzPts val="1400"/>
                        <a:buFont typeface="Courier New" panose="02070309020205020404" pitchFamily="49" charset="0"/>
                        <a:buNone/>
                      </a:pPr>
                      <a:r>
                        <a:rPr lang="es-MX" sz="1600" b="0" i="0" u="none" strike="noStrike" dirty="0">
                          <a:solidFill>
                            <a:srgbClr val="000000"/>
                          </a:solidFill>
                          <a:effectLst/>
                          <a:latin typeface="Tw Cen MT" panose="020B0602020104020603" pitchFamily="34" charset="0"/>
                        </a:rPr>
                        <a:t>Compensaciones Ambientales por aprovechamiento forestal. </a:t>
                      </a:r>
                    </a:p>
                  </a:txBody>
                  <a:tcPr marL="5509" marR="5509" marT="5509" marB="0"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4659897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CuadroTexto">
            <a:extLst>
              <a:ext uri="{FF2B5EF4-FFF2-40B4-BE49-F238E27FC236}">
                <a16:creationId xmlns="" xmlns:a16="http://schemas.microsoft.com/office/drawing/2014/main" id="{7462B0B5-5485-4DFA-884B-D010AB54C70B}"/>
              </a:ext>
            </a:extLst>
          </p:cNvPr>
          <p:cNvSpPr txBox="1">
            <a:spLocks noChangeArrowheads="1"/>
          </p:cNvSpPr>
          <p:nvPr/>
        </p:nvSpPr>
        <p:spPr bwMode="auto">
          <a:xfrm>
            <a:off x="4121150" y="121062"/>
            <a:ext cx="7073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hangingPunct="1">
              <a:defRPr/>
            </a:pPr>
            <a:r>
              <a:rPr lang="es-ES" altLang="es-CO" sz="2000" b="1" dirty="0">
                <a:solidFill>
                  <a:schemeClr val="accent6">
                    <a:lumMod val="75000"/>
                  </a:schemeClr>
                </a:solidFill>
                <a:latin typeface="Tw Cen MT" panose="020B0602020104020603" pitchFamily="34" charset="0"/>
                <a:cs typeface="Arial" charset="0"/>
              </a:rPr>
              <a:t>RESCATE Y TRASPLANTE DE PLÁNTULAS, HELECHOS Y EPIFITAS</a:t>
            </a:r>
            <a:endParaRPr lang="es-ES" altLang="es-ES" sz="2000" b="1" dirty="0">
              <a:solidFill>
                <a:schemeClr val="accent6">
                  <a:lumMod val="75000"/>
                </a:schemeClr>
              </a:solidFill>
              <a:latin typeface="Tw Cen MT" panose="020B0602020104020603" pitchFamily="34" charset="0"/>
              <a:cs typeface="Arial" charset="0"/>
            </a:endParaRPr>
          </a:p>
        </p:txBody>
      </p:sp>
      <p:sp>
        <p:nvSpPr>
          <p:cNvPr id="8" name="12 CuadroTexto">
            <a:extLst>
              <a:ext uri="{FF2B5EF4-FFF2-40B4-BE49-F238E27FC236}">
                <a16:creationId xmlns="" xmlns:a16="http://schemas.microsoft.com/office/drawing/2014/main" id="{7FEA2D68-002B-44CD-9B7B-232DCDD7A961}"/>
              </a:ext>
            </a:extLst>
          </p:cNvPr>
          <p:cNvSpPr txBox="1">
            <a:spLocks noChangeArrowheads="1"/>
          </p:cNvSpPr>
          <p:nvPr/>
        </p:nvSpPr>
        <p:spPr bwMode="auto">
          <a:xfrm>
            <a:off x="7182853" y="1281833"/>
            <a:ext cx="4463883" cy="3785652"/>
          </a:xfrm>
          <a:prstGeom prst="rect">
            <a:avLst/>
          </a:prstGeom>
          <a:ln w="28575">
            <a:solidFill>
              <a:schemeClr val="accent6">
                <a:lumMod val="75000"/>
              </a:schemeClr>
            </a:solidFill>
          </a:ln>
          <a:extLst/>
        </p:spPr>
        <p:style>
          <a:lnRef idx="2">
            <a:schemeClr val="dk1"/>
          </a:lnRef>
          <a:fillRef idx="1">
            <a:schemeClr val="lt1"/>
          </a:fillRef>
          <a:effectRef idx="0">
            <a:schemeClr val="dk1"/>
          </a:effectRef>
          <a:fontRef idx="minor">
            <a:schemeClr val="dk1"/>
          </a:fontRef>
        </p:style>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FontTx/>
              <a:buNone/>
              <a:defRPr/>
            </a:pPr>
            <a:r>
              <a:rPr lang="es-ES"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rPr>
              <a:t>Se refiere al rescate y trasplante de especies forestales ubicados sobre el derecho de vía, tales como: Helecho, </a:t>
            </a:r>
            <a:r>
              <a:rPr lang="es-ES" altLang="es-CO" sz="1600" dirty="0" err="1">
                <a:solidFill>
                  <a:prstClr val="black"/>
                </a:solidFill>
                <a:latin typeface="Tw Cen MT" panose="020B0602020104020603" pitchFamily="34" charset="0"/>
                <a:ea typeface="MS PGothic" panose="020B0600070205080204" pitchFamily="34" charset="-128"/>
                <a:cs typeface="Arial" panose="020B0604020202020204" pitchFamily="34" charset="0"/>
              </a:rPr>
              <a:t>Morochillo</a:t>
            </a:r>
            <a:r>
              <a:rPr lang="es-ES"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rPr>
              <a:t>, Encino, </a:t>
            </a:r>
            <a:r>
              <a:rPr lang="es-ES" altLang="es-CO" sz="1600" dirty="0" err="1">
                <a:solidFill>
                  <a:prstClr val="black"/>
                </a:solidFill>
                <a:latin typeface="Tw Cen MT" panose="020B0602020104020603" pitchFamily="34" charset="0"/>
                <a:ea typeface="MS PGothic" panose="020B0600070205080204" pitchFamily="34" charset="-128"/>
                <a:cs typeface="Arial" panose="020B0604020202020204" pitchFamily="34" charset="0"/>
              </a:rPr>
              <a:t>Cujaco</a:t>
            </a:r>
            <a:r>
              <a:rPr lang="es-ES"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rPr>
              <a:t>, Cauchillo.</a:t>
            </a:r>
          </a:p>
          <a:p>
            <a:pPr algn="just">
              <a:lnSpc>
                <a:spcPct val="100000"/>
              </a:lnSpc>
              <a:spcBef>
                <a:spcPct val="0"/>
              </a:spcBef>
              <a:buFontTx/>
              <a:buNone/>
              <a:defRPr/>
            </a:pPr>
            <a:endParaRPr lang="es-ES"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endParaRPr>
          </a:p>
          <a:p>
            <a:pPr algn="just">
              <a:lnSpc>
                <a:spcPct val="100000"/>
              </a:lnSpc>
              <a:spcBef>
                <a:spcPct val="0"/>
              </a:spcBef>
              <a:buFontTx/>
              <a:buNone/>
              <a:defRPr/>
            </a:pPr>
            <a:r>
              <a:rPr lang="es-CO"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rPr>
              <a:t>En el frente de obra, sector San Francisco, se han rescatado un total de 1.399 plantas en estado Brinzal (árbol de muy poco edad) en la franja del derecho de vía, las cuales corresponden a 18 especies forestales de tipo protector - productor.</a:t>
            </a:r>
          </a:p>
          <a:p>
            <a:pPr algn="just">
              <a:lnSpc>
                <a:spcPct val="100000"/>
              </a:lnSpc>
              <a:spcBef>
                <a:spcPct val="0"/>
              </a:spcBef>
              <a:buFontTx/>
              <a:buNone/>
              <a:defRPr/>
            </a:pPr>
            <a:endParaRPr lang="es-CO"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endParaRPr>
          </a:p>
          <a:p>
            <a:pPr algn="just">
              <a:lnSpc>
                <a:spcPct val="100000"/>
              </a:lnSpc>
              <a:spcBef>
                <a:spcPct val="0"/>
              </a:spcBef>
              <a:buFontTx/>
              <a:buNone/>
              <a:defRPr/>
            </a:pPr>
            <a:r>
              <a:rPr lang="es-CO"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rPr>
              <a:t>Las plántulas se encuentran sembradas dentro de la misma franja del derecho de vía y sobre franja rio Putumayo zona industrial San Carlos. Se rescataron y establecieron sobre la Zona Industrial San Carlos, 139 individuos de helechos arborescentes. </a:t>
            </a:r>
            <a:endParaRPr lang="es-ES" altLang="es-CO" sz="1600" dirty="0">
              <a:solidFill>
                <a:prstClr val="black"/>
              </a:solidFill>
              <a:latin typeface="Tw Cen MT" panose="020B0602020104020603" pitchFamily="34" charset="0"/>
              <a:ea typeface="MS PGothic" panose="020B0600070205080204" pitchFamily="34" charset="-128"/>
              <a:cs typeface="Arial" panose="020B0604020202020204" pitchFamily="34" charset="0"/>
            </a:endParaRPr>
          </a:p>
        </p:txBody>
      </p:sp>
      <p:sp>
        <p:nvSpPr>
          <p:cNvPr id="10246" name="18 CuadroTexto"/>
          <p:cNvSpPr txBox="1">
            <a:spLocks noChangeArrowheads="1"/>
          </p:cNvSpPr>
          <p:nvPr/>
        </p:nvSpPr>
        <p:spPr bwMode="auto">
          <a:xfrm>
            <a:off x="879474" y="3320319"/>
            <a:ext cx="3041650" cy="738664"/>
          </a:xfrm>
          <a:prstGeom prst="rect">
            <a:avLst/>
          </a:prstGeom>
          <a:noFill/>
          <a:ln w="28575">
            <a:solidFill>
              <a:schemeClr val="accent6">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fontAlgn="base">
              <a:lnSpc>
                <a:spcPct val="100000"/>
              </a:lnSpc>
              <a:spcBef>
                <a:spcPct val="0"/>
              </a:spcBef>
              <a:spcAft>
                <a:spcPct val="0"/>
              </a:spcAft>
              <a:buFontTx/>
              <a:buNone/>
            </a:pPr>
            <a:r>
              <a:rPr lang="es-CO" altLang="es-CO" sz="1400" smtClean="0">
                <a:solidFill>
                  <a:prstClr val="black"/>
                </a:solidFill>
                <a:latin typeface="Tw Cen MT" panose="020B0602020104020603" pitchFamily="34" charset="0"/>
                <a:ea typeface="MS PGothic" panose="020B0600070205080204" pitchFamily="34" charset="-128"/>
              </a:rPr>
              <a:t>Seguimiento fitosanitario a helechos sembrados sector 1 Variante San Francisco - Mocoa</a:t>
            </a:r>
            <a:endParaRPr lang="es-ES" altLang="es-CO" sz="1400" smtClean="0">
              <a:solidFill>
                <a:prstClr val="black"/>
              </a:solidFill>
              <a:latin typeface="Tw Cen MT" panose="020B0602020104020603" pitchFamily="34" charset="0"/>
              <a:ea typeface="MS PGothic" panose="020B0600070205080204" pitchFamily="34" charset="-128"/>
              <a:cs typeface="Arial" panose="020B0604020202020204" pitchFamily="34" charset="0"/>
            </a:endParaRPr>
          </a:p>
        </p:txBody>
      </p:sp>
      <p:pic>
        <p:nvPicPr>
          <p:cNvPr id="10247" name="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0437" y="1231169"/>
            <a:ext cx="2879725"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15 CuadroTexto"/>
          <p:cNvSpPr txBox="1">
            <a:spLocks noChangeArrowheads="1"/>
          </p:cNvSpPr>
          <p:nvPr/>
        </p:nvSpPr>
        <p:spPr bwMode="auto">
          <a:xfrm>
            <a:off x="4041774" y="3320319"/>
            <a:ext cx="2714625" cy="738664"/>
          </a:xfrm>
          <a:prstGeom prst="rect">
            <a:avLst/>
          </a:prstGeom>
          <a:noFill/>
          <a:ln w="28575">
            <a:solidFill>
              <a:schemeClr val="accent6">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fontAlgn="base">
              <a:lnSpc>
                <a:spcPct val="100000"/>
              </a:lnSpc>
              <a:spcBef>
                <a:spcPct val="0"/>
              </a:spcBef>
              <a:spcAft>
                <a:spcPct val="0"/>
              </a:spcAft>
              <a:buFontTx/>
              <a:buNone/>
            </a:pPr>
            <a:r>
              <a:rPr lang="es-CO" altLang="es-CO" sz="1400" smtClean="0">
                <a:solidFill>
                  <a:prstClr val="black"/>
                </a:solidFill>
                <a:latin typeface="Tw Cen MT" panose="020B0602020104020603" pitchFamily="34" charset="0"/>
                <a:ea typeface="MS PGothic" panose="020B0600070205080204" pitchFamily="34" charset="-128"/>
              </a:rPr>
              <a:t>Seguimiento fenológico y fitosanitario a epifitas vasculares en Vivero San Carlos.</a:t>
            </a:r>
            <a:endParaRPr lang="es-ES" altLang="es-CO" sz="1400" smtClean="0">
              <a:solidFill>
                <a:prstClr val="black"/>
              </a:solidFill>
              <a:latin typeface="Tw Cen MT" panose="020B0602020104020603" pitchFamily="34" charset="0"/>
              <a:ea typeface="MS PGothic" panose="020B0600070205080204" pitchFamily="34" charset="-128"/>
            </a:endParaRPr>
          </a:p>
        </p:txBody>
      </p:sp>
      <p:pic>
        <p:nvPicPr>
          <p:cNvPr id="10249" name="Picture 2" descr="DSC01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3212" y="1231169"/>
            <a:ext cx="2643187"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0" name="CuadroTexto 12"/>
          <p:cNvSpPr txBox="1">
            <a:spLocks noChangeArrowheads="1"/>
          </p:cNvSpPr>
          <p:nvPr/>
        </p:nvSpPr>
        <p:spPr bwMode="auto">
          <a:xfrm>
            <a:off x="3595688" y="606425"/>
            <a:ext cx="6430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1800" smtClean="0">
                <a:solidFill>
                  <a:prstClr val="white"/>
                </a:solidFill>
                <a:latin typeface="Arial Narrow" panose="020B0606020202030204" pitchFamily="34" charset="0"/>
              </a:rPr>
              <a:t>CRECIMIENTO VERDE Y DERECHOS HUMANOS</a:t>
            </a:r>
          </a:p>
        </p:txBody>
      </p:sp>
      <p:sp>
        <p:nvSpPr>
          <p:cNvPr id="11" name="Pentágono 10"/>
          <p:cNvSpPr/>
          <p:nvPr/>
        </p:nvSpPr>
        <p:spPr>
          <a:xfrm>
            <a:off x="-1" y="0"/>
            <a:ext cx="4165601"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Tw Cen MT" panose="020B0602020104020603" pitchFamily="34" charset="0"/>
            </a:endParaRPr>
          </a:p>
        </p:txBody>
      </p:sp>
      <p:sp>
        <p:nvSpPr>
          <p:cNvPr id="12" name="CuadroTexto 17"/>
          <p:cNvSpPr txBox="1">
            <a:spLocks noChangeArrowheads="1"/>
          </p:cNvSpPr>
          <p:nvPr/>
        </p:nvSpPr>
        <p:spPr bwMode="auto">
          <a:xfrm>
            <a:off x="309298" y="57659"/>
            <a:ext cx="4012670"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schemeClr val="bg1"/>
                </a:solidFill>
                <a:latin typeface="Tw Cen MT" panose="020B0602020104020603" pitchFamily="34" charset="0"/>
              </a:rPr>
              <a:t>GESTIÓN AMBIENTAL</a:t>
            </a:r>
          </a:p>
        </p:txBody>
      </p:sp>
    </p:spTree>
    <p:extLst>
      <p:ext uri="{BB962C8B-B14F-4D97-AF65-F5344CB8AC3E}">
        <p14:creationId xmlns:p14="http://schemas.microsoft.com/office/powerpoint/2010/main" val="3702303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CuadroTexto 20"/>
          <p:cNvSpPr txBox="1">
            <a:spLocks noChangeArrowheads="1"/>
          </p:cNvSpPr>
          <p:nvPr/>
        </p:nvSpPr>
        <p:spPr bwMode="auto">
          <a:xfrm>
            <a:off x="1371600" y="809625"/>
            <a:ext cx="9356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fontAlgn="base">
              <a:lnSpc>
                <a:spcPct val="100000"/>
              </a:lnSpc>
              <a:spcBef>
                <a:spcPct val="0"/>
              </a:spcBef>
              <a:spcAft>
                <a:spcPct val="0"/>
              </a:spcAft>
              <a:buFont typeface="Arial" panose="020B0604020202020204" pitchFamily="34" charset="0"/>
              <a:buNone/>
            </a:pPr>
            <a:r>
              <a:rPr lang="es-CO" altLang="es-CO" sz="1800" dirty="0" smtClean="0">
                <a:solidFill>
                  <a:prstClr val="black"/>
                </a:solidFill>
                <a:latin typeface="Tw Cen MT" panose="020B0602020104020603" pitchFamily="34" charset="0"/>
              </a:rPr>
              <a:t>Contribuir con el mejoramiento y calidad de vida de las unidades sociales ubicadas en el Área de Influencia Directa (AID) de los proyectos de infraestructuras adelantados por la Entidad. En ejecución existen cinco (5) Proyectos Productivos.</a:t>
            </a:r>
            <a:r>
              <a:rPr lang="es-CO" altLang="es-CO" sz="1800" dirty="0" smtClean="0">
                <a:solidFill>
                  <a:prstClr val="white"/>
                </a:solidFill>
                <a:latin typeface="Tw Cen MT" panose="020B0602020104020603" pitchFamily="34" charset="0"/>
              </a:rPr>
              <a:t> DERECHOS HUMANOS</a:t>
            </a:r>
          </a:p>
        </p:txBody>
      </p:sp>
      <p:graphicFrame>
        <p:nvGraphicFramePr>
          <p:cNvPr id="3" name="Tabla 2"/>
          <p:cNvGraphicFramePr>
            <a:graphicFrameLocks noGrp="1"/>
          </p:cNvGraphicFramePr>
          <p:nvPr>
            <p:extLst>
              <p:ext uri="{D42A27DB-BD31-4B8C-83A1-F6EECF244321}">
                <p14:modId xmlns:p14="http://schemas.microsoft.com/office/powerpoint/2010/main" val="1957965700"/>
              </p:ext>
            </p:extLst>
          </p:nvPr>
        </p:nvGraphicFramePr>
        <p:xfrm>
          <a:off x="3939117" y="1998821"/>
          <a:ext cx="6686550" cy="3958590"/>
        </p:xfrm>
        <a:graphic>
          <a:graphicData uri="http://schemas.openxmlformats.org/drawingml/2006/table">
            <a:tbl>
              <a:tblPr>
                <a:tableStyleId>{E8B1032C-EA38-4F05-BA0D-38AFFFC7BED3}</a:tableStyleId>
              </a:tblPr>
              <a:tblGrid>
                <a:gridCol w="2346260"/>
                <a:gridCol w="3011023"/>
                <a:gridCol w="1329267"/>
              </a:tblGrid>
              <a:tr h="190500">
                <a:tc>
                  <a:txBody>
                    <a:bodyPr/>
                    <a:lstStyle/>
                    <a:p>
                      <a:pPr algn="ctr" fontAlgn="ctr"/>
                      <a:r>
                        <a:rPr lang="es-CO" sz="1600" b="1" u="none" strike="noStrike" dirty="0">
                          <a:solidFill>
                            <a:schemeClr val="bg1"/>
                          </a:solidFill>
                          <a:effectLst/>
                          <a:latin typeface="Tw Cen MT" panose="020B0602020104020603" pitchFamily="34" charset="0"/>
                        </a:rPr>
                        <a:t>PROYECTO</a:t>
                      </a:r>
                      <a:endParaRPr lang="es-CO" sz="1600" b="1" i="0" u="none" strike="noStrike" dirty="0">
                        <a:solidFill>
                          <a:schemeClr val="bg1"/>
                        </a:solidFill>
                        <a:effectLst/>
                        <a:latin typeface="Tw Cen MT" panose="020B0602020104020603" pitchFamily="34" charset="0"/>
                      </a:endParaRPr>
                    </a:p>
                  </a:txBody>
                  <a:tcPr marL="9525" marR="9525" marT="9525" marB="0" anchor="ctr">
                    <a:solidFill>
                      <a:schemeClr val="accent6">
                        <a:lumMod val="75000"/>
                      </a:schemeClr>
                    </a:solidFill>
                  </a:tcPr>
                </a:tc>
                <a:tc>
                  <a:txBody>
                    <a:bodyPr/>
                    <a:lstStyle/>
                    <a:p>
                      <a:pPr algn="ctr" fontAlgn="ctr"/>
                      <a:r>
                        <a:rPr lang="es-CO" sz="1600" b="1" u="none" strike="noStrike" dirty="0">
                          <a:solidFill>
                            <a:schemeClr val="bg1"/>
                          </a:solidFill>
                          <a:effectLst/>
                          <a:latin typeface="Tw Cen MT" panose="020B0602020104020603" pitchFamily="34" charset="0"/>
                        </a:rPr>
                        <a:t>ACCIÓN</a:t>
                      </a:r>
                      <a:endParaRPr lang="es-CO" sz="1600" b="1" i="0" u="none" strike="noStrike" dirty="0">
                        <a:solidFill>
                          <a:schemeClr val="bg1"/>
                        </a:solidFill>
                        <a:effectLst/>
                        <a:latin typeface="Tw Cen MT" panose="020B0602020104020603" pitchFamily="34" charset="0"/>
                      </a:endParaRPr>
                    </a:p>
                  </a:txBody>
                  <a:tcPr marL="9525" marR="9525" marT="9525" marB="0" anchor="ctr">
                    <a:solidFill>
                      <a:schemeClr val="accent6">
                        <a:lumMod val="75000"/>
                      </a:schemeClr>
                    </a:solidFill>
                  </a:tcPr>
                </a:tc>
                <a:tc>
                  <a:txBody>
                    <a:bodyPr/>
                    <a:lstStyle/>
                    <a:p>
                      <a:pPr algn="ctr" fontAlgn="ctr"/>
                      <a:r>
                        <a:rPr lang="es-CO" sz="1600" b="1" u="none" strike="noStrike" dirty="0">
                          <a:solidFill>
                            <a:schemeClr val="bg1"/>
                          </a:solidFill>
                          <a:effectLst/>
                          <a:latin typeface="Tw Cen MT" panose="020B0602020104020603" pitchFamily="34" charset="0"/>
                        </a:rPr>
                        <a:t>ESTADO</a:t>
                      </a:r>
                      <a:endParaRPr lang="es-CO" sz="1600" b="1" i="0" u="none" strike="noStrike" dirty="0">
                        <a:solidFill>
                          <a:schemeClr val="bg1"/>
                        </a:solidFill>
                        <a:effectLst/>
                        <a:latin typeface="Tw Cen MT" panose="020B0602020104020603" pitchFamily="34" charset="0"/>
                      </a:endParaRPr>
                    </a:p>
                  </a:txBody>
                  <a:tcPr marL="9525" marR="9525" marT="9525" marB="0" anchor="ctr">
                    <a:solidFill>
                      <a:schemeClr val="accent6">
                        <a:lumMod val="75000"/>
                      </a:schemeClr>
                    </a:solidFill>
                  </a:tcPr>
                </a:tc>
              </a:tr>
              <a:tr h="381000">
                <a:tc>
                  <a:txBody>
                    <a:bodyPr/>
                    <a:lstStyle/>
                    <a:p>
                      <a:pPr algn="ctr" fontAlgn="ctr"/>
                      <a:r>
                        <a:rPr lang="es-CO" sz="1600" u="none" strike="noStrike" dirty="0">
                          <a:effectLst/>
                          <a:latin typeface="Tw Cen MT" panose="020B0602020104020603" pitchFamily="34" charset="0"/>
                        </a:rPr>
                        <a:t>PAUNA - OTANCHE</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MX" sz="1600" u="none" strike="noStrike" dirty="0">
                          <a:effectLst/>
                          <a:latin typeface="Tw Cen MT" panose="020B0602020104020603" pitchFamily="34" charset="0"/>
                        </a:rPr>
                        <a:t>Fortalecimiento de la Caña de </a:t>
                      </a:r>
                      <a:r>
                        <a:rPr lang="es-MX" sz="1600" u="none" strike="noStrike" dirty="0" smtClean="0">
                          <a:effectLst/>
                          <a:latin typeface="Tw Cen MT" panose="020B0602020104020603" pitchFamily="34" charset="0"/>
                        </a:rPr>
                        <a:t>Azúcar, </a:t>
                      </a:r>
                      <a:r>
                        <a:rPr lang="es-MX" sz="1600" u="none" strike="noStrike" dirty="0">
                          <a:effectLst/>
                          <a:latin typeface="Tw Cen MT" panose="020B0602020104020603" pitchFamily="34" charset="0"/>
                        </a:rPr>
                        <a:t>municipio de San Pablo de Borbur. Boyacá</a:t>
                      </a:r>
                      <a:endParaRPr lang="es-MX"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600" u="none" strike="noStrike" dirty="0">
                          <a:effectLst/>
                          <a:latin typeface="Tw Cen MT" panose="020B0602020104020603" pitchFamily="34" charset="0"/>
                        </a:rPr>
                        <a:t>En ejecución</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571500">
                <a:tc rowSpan="2">
                  <a:txBody>
                    <a:bodyPr/>
                    <a:lstStyle/>
                    <a:p>
                      <a:pPr algn="ctr" fontAlgn="ctr"/>
                      <a:r>
                        <a:rPr lang="es-CO" sz="1600" u="none" strike="noStrike" dirty="0">
                          <a:effectLst/>
                          <a:latin typeface="Tw Cen MT" panose="020B0602020104020603" pitchFamily="34" charset="0"/>
                        </a:rPr>
                        <a:t>VIAJANO - SAN MARCOS</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MX" sz="1600" u="none" strike="noStrike" dirty="0">
                          <a:effectLst/>
                          <a:latin typeface="Tw Cen MT" panose="020B0602020104020603" pitchFamily="34" charset="0"/>
                        </a:rPr>
                        <a:t>Fortalecimiento de la economía campesina en proyectos de yuca, municipio Sahagún. Córdoba</a:t>
                      </a:r>
                      <a:endParaRPr lang="es-MX"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600" u="none" strike="noStrike" dirty="0">
                          <a:effectLst/>
                          <a:latin typeface="Tw Cen MT" panose="020B0602020104020603" pitchFamily="34" charset="0"/>
                        </a:rPr>
                        <a:t>En ejecución</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571500">
                <a:tc vMerge="1">
                  <a:txBody>
                    <a:bodyPr/>
                    <a:lstStyle/>
                    <a:p>
                      <a:endParaRPr lang="es-CO"/>
                    </a:p>
                  </a:txBody>
                  <a:tcPr/>
                </a:tc>
                <a:tc>
                  <a:txBody>
                    <a:bodyPr/>
                    <a:lstStyle/>
                    <a:p>
                      <a:pPr algn="ctr" fontAlgn="ctr"/>
                      <a:r>
                        <a:rPr lang="es-MX" sz="1600" u="none" strike="noStrike" dirty="0">
                          <a:effectLst/>
                          <a:latin typeface="Tw Cen MT" panose="020B0602020104020603" pitchFamily="34" charset="0"/>
                        </a:rPr>
                        <a:t>Fortalecimiento de la economía campesina en proyectos de ñame, municipio Sahagún. Córdoba</a:t>
                      </a:r>
                      <a:endParaRPr lang="es-MX"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600" u="none" strike="noStrike" dirty="0">
                          <a:effectLst/>
                          <a:latin typeface="Tw Cen MT" panose="020B0602020104020603" pitchFamily="34" charset="0"/>
                        </a:rPr>
                        <a:t>En ejecución</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571500">
                <a:tc>
                  <a:txBody>
                    <a:bodyPr/>
                    <a:lstStyle/>
                    <a:p>
                      <a:pPr algn="ctr" fontAlgn="ctr"/>
                      <a:r>
                        <a:rPr lang="es-CO" sz="1600" u="none" strike="noStrike" dirty="0">
                          <a:effectLst/>
                          <a:latin typeface="Tw Cen MT" panose="020B0602020104020603" pitchFamily="34" charset="0"/>
                        </a:rPr>
                        <a:t>MONTENEGRO - PUEBLO TAPAO</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600" u="none" strike="noStrike" dirty="0">
                          <a:effectLst/>
                          <a:latin typeface="Tw Cen MT" panose="020B0602020104020603" pitchFamily="34" charset="0"/>
                        </a:rPr>
                        <a:t>Proyecto productivo acuícola en </a:t>
                      </a:r>
                      <a:r>
                        <a:rPr lang="es-CO" sz="1600" u="none" strike="noStrike" dirty="0" smtClean="0">
                          <a:effectLst/>
                          <a:latin typeface="Tw Cen MT" panose="020B0602020104020603" pitchFamily="34" charset="0"/>
                        </a:rPr>
                        <a:t>geomembrana</a:t>
                      </a:r>
                      <a:r>
                        <a:rPr lang="es-CO" sz="1600" u="none" strike="noStrike" dirty="0">
                          <a:effectLst/>
                          <a:latin typeface="Tw Cen MT" panose="020B0602020104020603" pitchFamily="34" charset="0"/>
                        </a:rPr>
                        <a:t>, municipio de Montenegro. </a:t>
                      </a:r>
                      <a:r>
                        <a:rPr lang="es-CO" sz="1600" u="none" strike="noStrike" dirty="0" smtClean="0">
                          <a:effectLst/>
                          <a:latin typeface="Tw Cen MT" panose="020B0602020104020603" pitchFamily="34" charset="0"/>
                        </a:rPr>
                        <a:t>Quindío</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600" u="none" strike="noStrike" dirty="0">
                          <a:effectLst/>
                          <a:latin typeface="Tw Cen MT" panose="020B0602020104020603" pitchFamily="34" charset="0"/>
                        </a:rPr>
                        <a:t>En ejecución</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571500">
                <a:tc>
                  <a:txBody>
                    <a:bodyPr/>
                    <a:lstStyle/>
                    <a:p>
                      <a:pPr algn="ctr" fontAlgn="ctr"/>
                      <a:r>
                        <a:rPr lang="es-CO" sz="1600" u="none" strike="noStrike">
                          <a:effectLst/>
                          <a:latin typeface="Tw Cen MT" panose="020B0602020104020603" pitchFamily="34" charset="0"/>
                        </a:rPr>
                        <a:t>ANAPOIMA - MOSQUERA</a:t>
                      </a:r>
                      <a:endParaRPr lang="es-CO" sz="1600" b="0" i="0" u="none" strike="noStrike">
                        <a:solidFill>
                          <a:srgbClr val="000000"/>
                        </a:solidFill>
                        <a:effectLst/>
                        <a:latin typeface="Tw Cen MT" panose="020B0602020104020603" pitchFamily="34" charset="0"/>
                      </a:endParaRPr>
                    </a:p>
                  </a:txBody>
                  <a:tcPr marL="9525" marR="9525" marT="9525" marB="0" anchor="ctr"/>
                </a:tc>
                <a:tc>
                  <a:txBody>
                    <a:bodyPr/>
                    <a:lstStyle/>
                    <a:p>
                      <a:pPr algn="ctr" fontAlgn="ctr"/>
                      <a:r>
                        <a:rPr lang="es-MX" sz="1600" u="none" strike="noStrike" dirty="0">
                          <a:effectLst/>
                          <a:latin typeface="Tw Cen MT" panose="020B0602020104020603" pitchFamily="34" charset="0"/>
                        </a:rPr>
                        <a:t>Fortalecimiento recuperadores del Tequendama ASORTEQ (reciclaje), municipio de la Mesa. Cundinamarca</a:t>
                      </a:r>
                      <a:endParaRPr lang="es-MX"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600" u="none" strike="noStrike" dirty="0">
                          <a:effectLst/>
                          <a:latin typeface="Tw Cen MT" panose="020B0602020104020603" pitchFamily="34" charset="0"/>
                        </a:rPr>
                        <a:t>En ejecución</a:t>
                      </a:r>
                      <a:endParaRPr lang="es-CO" sz="1600" b="0" i="0" u="none" strike="noStrike" dirty="0">
                        <a:solidFill>
                          <a:srgbClr val="000000"/>
                        </a:solidFill>
                        <a:effectLst/>
                        <a:latin typeface="Tw Cen MT" panose="020B0602020104020603" pitchFamily="34" charset="0"/>
                      </a:endParaRPr>
                    </a:p>
                  </a:txBody>
                  <a:tcPr marL="9525" marR="9525" marT="9525" marB="0" anchor="ctr"/>
                </a:tc>
              </a:tr>
            </a:tbl>
          </a:graphicData>
        </a:graphic>
      </p:graphicFrame>
      <p:pic>
        <p:nvPicPr>
          <p:cNvPr id="8" name="Imagen 7"/>
          <p:cNvPicPr/>
          <p:nvPr/>
        </p:nvPicPr>
        <p:blipFill>
          <a:blip r:embed="rId2" cstate="print">
            <a:extLst>
              <a:ext uri="{28A0092B-C50C-407E-A947-70E740481C1C}">
                <a14:useLocalDpi xmlns:a14="http://schemas.microsoft.com/office/drawing/2010/main" val="0"/>
              </a:ext>
            </a:extLst>
          </a:blip>
          <a:stretch>
            <a:fillRect/>
          </a:stretch>
        </p:blipFill>
        <p:spPr bwMode="auto">
          <a:xfrm>
            <a:off x="1100666" y="1998821"/>
            <a:ext cx="2429934" cy="2158312"/>
          </a:xfrm>
          <a:prstGeom prst="rect">
            <a:avLst/>
          </a:prstGeom>
          <a:noFill/>
          <a:ln w="19050">
            <a:noFill/>
          </a:ln>
        </p:spPr>
      </p:pic>
      <p:sp>
        <p:nvSpPr>
          <p:cNvPr id="9" name="Pentágono 8"/>
          <p:cNvSpPr/>
          <p:nvPr/>
        </p:nvSpPr>
        <p:spPr>
          <a:xfrm>
            <a:off x="-1" y="0"/>
            <a:ext cx="4165601"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Tw Cen MT" panose="020B0602020104020603" pitchFamily="34" charset="0"/>
            </a:endParaRPr>
          </a:p>
        </p:txBody>
      </p:sp>
      <p:sp>
        <p:nvSpPr>
          <p:cNvPr id="61443" name="CuadroTexto 17"/>
          <p:cNvSpPr txBox="1">
            <a:spLocks noChangeArrowheads="1"/>
          </p:cNvSpPr>
          <p:nvPr/>
        </p:nvSpPr>
        <p:spPr bwMode="auto">
          <a:xfrm>
            <a:off x="0" y="57659"/>
            <a:ext cx="4012670"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schemeClr val="bg1"/>
                </a:solidFill>
                <a:latin typeface="Tw Cen MT" panose="020B0602020104020603" pitchFamily="34" charset="0"/>
              </a:rPr>
              <a:t>PROYECTOS PRODUCTIVOS</a:t>
            </a:r>
          </a:p>
        </p:txBody>
      </p:sp>
    </p:spTree>
    <p:extLst>
      <p:ext uri="{BB962C8B-B14F-4D97-AF65-F5344CB8AC3E}">
        <p14:creationId xmlns:p14="http://schemas.microsoft.com/office/powerpoint/2010/main" val="300351216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0A6B70A0-20FF-4764-8421-CF9F78A715C1}"/>
              </a:ext>
            </a:extLst>
          </p:cNvPr>
          <p:cNvSpPr/>
          <p:nvPr/>
        </p:nvSpPr>
        <p:spPr>
          <a:xfrm>
            <a:off x="583936" y="942446"/>
            <a:ext cx="11387137" cy="1323975"/>
          </a:xfrm>
          <a:prstGeom prst="rect">
            <a:avLst/>
          </a:prstGeom>
        </p:spPr>
        <p:txBody>
          <a:bodyPr>
            <a:spAutoFit/>
          </a:bodyPr>
          <a:lstStyle/>
          <a:p>
            <a:pPr algn="just">
              <a:defRPr/>
            </a:pPr>
            <a:r>
              <a:rPr lang="es-CO" sz="1600" spc="-5" dirty="0">
                <a:solidFill>
                  <a:prstClr val="black"/>
                </a:solidFill>
                <a:latin typeface="Tw Cen MT" panose="020B0602020104020603" pitchFamily="34" charset="0"/>
                <a:cs typeface="Arial"/>
              </a:rPr>
              <a:t>La consulta previa es </a:t>
            </a:r>
            <a:r>
              <a:rPr lang="es-CO" sz="1600" spc="5" dirty="0">
                <a:solidFill>
                  <a:prstClr val="black"/>
                </a:solidFill>
                <a:latin typeface="Tw Cen MT" panose="020B0602020104020603" pitchFamily="34" charset="0"/>
                <a:cs typeface="Arial"/>
              </a:rPr>
              <a:t>un </a:t>
            </a:r>
            <a:r>
              <a:rPr lang="es-CO" sz="1600" spc="-5" dirty="0">
                <a:solidFill>
                  <a:prstClr val="black"/>
                </a:solidFill>
                <a:latin typeface="Tw Cen MT" panose="020B0602020104020603" pitchFamily="34" charset="0"/>
                <a:cs typeface="Arial"/>
              </a:rPr>
              <a:t>mecanismo de participación intercultural y diferenciado; es un derecho constitucional colectivo y un </a:t>
            </a:r>
            <a:r>
              <a:rPr lang="es-CO" sz="1600" dirty="0">
                <a:solidFill>
                  <a:prstClr val="black"/>
                </a:solidFill>
                <a:latin typeface="Tw Cen MT" panose="020B0602020104020603" pitchFamily="34" charset="0"/>
                <a:cs typeface="Arial"/>
              </a:rPr>
              <a:t>proceso</a:t>
            </a:r>
            <a:r>
              <a:rPr lang="es-CO" sz="1600" spc="405" dirty="0">
                <a:solidFill>
                  <a:prstClr val="black"/>
                </a:solidFill>
                <a:latin typeface="Tw Cen MT" panose="020B0602020104020603" pitchFamily="34" charset="0"/>
                <a:cs typeface="Arial"/>
              </a:rPr>
              <a:t> </a:t>
            </a:r>
            <a:r>
              <a:rPr lang="es-CO" sz="1600" spc="-5" dirty="0">
                <a:solidFill>
                  <a:prstClr val="black"/>
                </a:solidFill>
                <a:latin typeface="Tw Cen MT" panose="020B0602020104020603" pitchFamily="34" charset="0"/>
                <a:cs typeface="Arial"/>
              </a:rPr>
              <a:t>de carácter publico, especial y obligatorio </a:t>
            </a:r>
            <a:r>
              <a:rPr lang="es-CO" altLang="es-CO" sz="1600" dirty="0">
                <a:solidFill>
                  <a:prstClr val="black"/>
                </a:solidFill>
                <a:latin typeface="Tw Cen MT" panose="020B0602020104020603" pitchFamily="34" charset="0"/>
              </a:rPr>
              <a:t>que debe realizarse previamente, siempre que se vaya a adoptar, o decidir alguna medida administrativa o legislativa, y cuando se vaya a ejecutar </a:t>
            </a:r>
            <a:r>
              <a:rPr lang="es-CO" altLang="es-CO" sz="1600" dirty="0" smtClean="0">
                <a:solidFill>
                  <a:prstClr val="black"/>
                </a:solidFill>
                <a:latin typeface="Tw Cen MT" panose="020B0602020104020603" pitchFamily="34" charset="0"/>
              </a:rPr>
              <a:t>un proyecto </a:t>
            </a:r>
            <a:r>
              <a:rPr lang="es-CO" altLang="es-CO" sz="1600" dirty="0">
                <a:solidFill>
                  <a:prstClr val="black"/>
                </a:solidFill>
                <a:latin typeface="Tw Cen MT" panose="020B0602020104020603" pitchFamily="34" charset="0"/>
              </a:rPr>
              <a:t>público y/o privado que puedan afectar directamente </a:t>
            </a:r>
            <a:r>
              <a:rPr lang="es-CO" altLang="es-CO" sz="1600" dirty="0" smtClean="0">
                <a:solidFill>
                  <a:prstClr val="black"/>
                </a:solidFill>
                <a:latin typeface="Tw Cen MT" panose="020B0602020104020603" pitchFamily="34" charset="0"/>
              </a:rPr>
              <a:t>las formas </a:t>
            </a:r>
            <a:r>
              <a:rPr lang="es-CO" altLang="es-CO" sz="1600" dirty="0">
                <a:solidFill>
                  <a:prstClr val="black"/>
                </a:solidFill>
                <a:latin typeface="Tw Cen MT" panose="020B0602020104020603" pitchFamily="34" charset="0"/>
              </a:rPr>
              <a:t>de vida de los pueblos indígenas, negras, room y tribales en aspectos </a:t>
            </a:r>
            <a:r>
              <a:rPr lang="es-CO" altLang="es-CO" sz="1600" dirty="0" smtClean="0">
                <a:solidFill>
                  <a:prstClr val="black"/>
                </a:solidFill>
                <a:latin typeface="Tw Cen MT" panose="020B0602020104020603" pitchFamily="34" charset="0"/>
              </a:rPr>
              <a:t>que incidan </a:t>
            </a:r>
            <a:r>
              <a:rPr lang="es-CO" altLang="es-CO" sz="1600" dirty="0">
                <a:solidFill>
                  <a:prstClr val="black"/>
                </a:solidFill>
                <a:latin typeface="Tw Cen MT" panose="020B0602020104020603" pitchFamily="34" charset="0"/>
              </a:rPr>
              <a:t>en la preservación de su integridad étnica. En la actualidad hay ocho (8) consultas previas en Gestión.</a:t>
            </a:r>
            <a:endParaRPr lang="es-CO" sz="1600" dirty="0">
              <a:solidFill>
                <a:prstClr val="black"/>
              </a:solidFill>
              <a:latin typeface="Tw Cen MT" panose="020B0602020104020603" pitchFamily="34" charset="0"/>
              <a:cs typeface="Arial"/>
            </a:endParaRPr>
          </a:p>
        </p:txBody>
      </p:sp>
      <p:pic>
        <p:nvPicPr>
          <p:cNvPr id="58373" name="Imagen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00367" y="2531533"/>
            <a:ext cx="3477138" cy="257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a 4"/>
          <p:cNvGraphicFramePr>
            <a:graphicFrameLocks noGrp="1"/>
          </p:cNvGraphicFramePr>
          <p:nvPr>
            <p:extLst>
              <p:ext uri="{D42A27DB-BD31-4B8C-83A1-F6EECF244321}">
                <p14:modId xmlns:p14="http://schemas.microsoft.com/office/powerpoint/2010/main" val="645293677"/>
              </p:ext>
            </p:extLst>
          </p:nvPr>
        </p:nvGraphicFramePr>
        <p:xfrm>
          <a:off x="6866467" y="2444221"/>
          <a:ext cx="4851664" cy="3996690"/>
        </p:xfrm>
        <a:graphic>
          <a:graphicData uri="http://schemas.openxmlformats.org/drawingml/2006/table">
            <a:tbl>
              <a:tblPr>
                <a:tableStyleId>{E8B1032C-EA38-4F05-BA0D-38AFFFC7BED3}</a:tableStyleId>
              </a:tblPr>
              <a:tblGrid>
                <a:gridCol w="1989048"/>
                <a:gridCol w="2862616"/>
              </a:tblGrid>
              <a:tr h="229171">
                <a:tc>
                  <a:txBody>
                    <a:bodyPr/>
                    <a:lstStyle/>
                    <a:p>
                      <a:pPr algn="ctr" fontAlgn="b"/>
                      <a:r>
                        <a:rPr lang="es-CO" sz="1600" b="1" u="none" strike="noStrike" dirty="0">
                          <a:solidFill>
                            <a:schemeClr val="bg1"/>
                          </a:solidFill>
                          <a:effectLst/>
                          <a:latin typeface="Tw Cen MT" panose="020B0602020104020603" pitchFamily="34" charset="0"/>
                        </a:rPr>
                        <a:t>PROYECTO</a:t>
                      </a:r>
                      <a:endParaRPr lang="es-CO" sz="1600" b="1" i="0" u="none" strike="noStrike" dirty="0">
                        <a:solidFill>
                          <a:schemeClr val="bg1"/>
                        </a:solidFill>
                        <a:effectLst/>
                        <a:latin typeface="Tw Cen MT" panose="020B0602020104020603" pitchFamily="34" charset="0"/>
                      </a:endParaRPr>
                    </a:p>
                  </a:txBody>
                  <a:tcPr marL="9525" marR="9525" marT="9525" marB="0" anchor="ctr">
                    <a:solidFill>
                      <a:schemeClr val="accent6">
                        <a:lumMod val="75000"/>
                      </a:schemeClr>
                    </a:solidFill>
                  </a:tcPr>
                </a:tc>
                <a:tc>
                  <a:txBody>
                    <a:bodyPr/>
                    <a:lstStyle/>
                    <a:p>
                      <a:pPr algn="ctr" fontAlgn="b"/>
                      <a:r>
                        <a:rPr lang="es-CO" sz="1600" b="1" u="none" strike="noStrike" dirty="0">
                          <a:solidFill>
                            <a:schemeClr val="bg1"/>
                          </a:solidFill>
                          <a:effectLst/>
                          <a:latin typeface="Tw Cen MT" panose="020B0602020104020603" pitchFamily="34" charset="0"/>
                        </a:rPr>
                        <a:t>ACCIÓN</a:t>
                      </a:r>
                      <a:endParaRPr lang="es-CO" sz="1600" b="1" i="0" u="none" strike="noStrike" dirty="0">
                        <a:solidFill>
                          <a:schemeClr val="bg1"/>
                        </a:solidFill>
                        <a:effectLst/>
                        <a:latin typeface="Tw Cen MT" panose="020B0602020104020603" pitchFamily="34" charset="0"/>
                      </a:endParaRPr>
                    </a:p>
                  </a:txBody>
                  <a:tcPr marL="9525" marR="9525" marT="9525" marB="0" anchor="ctr">
                    <a:solidFill>
                      <a:schemeClr val="accent6">
                        <a:lumMod val="75000"/>
                      </a:schemeClr>
                    </a:solidFill>
                  </a:tcPr>
                </a:tc>
              </a:tr>
              <a:tr h="229171">
                <a:tc rowSpan="2">
                  <a:txBody>
                    <a:bodyPr/>
                    <a:lstStyle/>
                    <a:p>
                      <a:pPr algn="ctr" fontAlgn="b"/>
                      <a:r>
                        <a:rPr lang="es-CO" sz="1600" u="none" strike="noStrike" dirty="0">
                          <a:effectLst/>
                          <a:latin typeface="Tw Cen MT" panose="020B0602020104020603" pitchFamily="34" charset="0"/>
                        </a:rPr>
                        <a:t>DOBLE CALZADA LOBOGUERRERO -BUENAVENTURA</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600" u="none" strike="noStrike" dirty="0">
                          <a:effectLst/>
                          <a:latin typeface="Tw Cen MT" panose="020B0602020104020603" pitchFamily="34" charset="0"/>
                        </a:rPr>
                        <a:t>TRAMO 2: Proceso de cierre</a:t>
                      </a:r>
                      <a:endParaRPr lang="es-MX" sz="1600" b="0" i="0" u="none" strike="noStrike" dirty="0">
                        <a:solidFill>
                          <a:srgbClr val="000000"/>
                        </a:solidFill>
                        <a:effectLst/>
                        <a:latin typeface="Tw Cen MT" panose="020B0602020104020603" pitchFamily="34" charset="0"/>
                      </a:endParaRPr>
                    </a:p>
                  </a:txBody>
                  <a:tcPr marL="9525" marR="9525" marT="9525" marB="0" anchor="ctr"/>
                </a:tc>
              </a:tr>
              <a:tr h="387300">
                <a:tc vMerge="1">
                  <a:txBody>
                    <a:bodyPr/>
                    <a:lstStyle/>
                    <a:p>
                      <a:endParaRPr lang="es-CO"/>
                    </a:p>
                  </a:txBody>
                  <a:tcPr/>
                </a:tc>
                <a:tc>
                  <a:txBody>
                    <a:bodyPr/>
                    <a:lstStyle/>
                    <a:p>
                      <a:pPr algn="ctr" fontAlgn="b"/>
                      <a:r>
                        <a:rPr lang="es-MX" sz="1600" u="none" strike="noStrike" dirty="0">
                          <a:effectLst/>
                          <a:latin typeface="Tw Cen MT" panose="020B0602020104020603" pitchFamily="34" charset="0"/>
                        </a:rPr>
                        <a:t>TRAMO 3: Proceso de cierre</a:t>
                      </a:r>
                      <a:endParaRPr lang="es-MX" sz="1600" b="0" i="0" u="none" strike="noStrike" dirty="0">
                        <a:solidFill>
                          <a:srgbClr val="000000"/>
                        </a:solidFill>
                        <a:effectLst/>
                        <a:latin typeface="Tw Cen MT" panose="020B0602020104020603" pitchFamily="34" charset="0"/>
                      </a:endParaRPr>
                    </a:p>
                  </a:txBody>
                  <a:tcPr marL="9525" marR="9525" marT="9525" marB="0" anchor="ctr"/>
                </a:tc>
              </a:tr>
              <a:tr h="229171">
                <a:tc rowSpan="2">
                  <a:txBody>
                    <a:bodyPr/>
                    <a:lstStyle/>
                    <a:p>
                      <a:pPr algn="ctr" fontAlgn="b"/>
                      <a:r>
                        <a:rPr lang="es-CO" sz="1600" u="none" strike="noStrike" dirty="0">
                          <a:effectLst/>
                          <a:latin typeface="Tw Cen MT" panose="020B0602020104020603" pitchFamily="34" charset="0"/>
                        </a:rPr>
                        <a:t>MEDELLÍN - QUIBDÓ</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600" u="none" strike="noStrike" dirty="0">
                          <a:effectLst/>
                          <a:latin typeface="Tw Cen MT" panose="020B0602020104020603" pitchFamily="34" charset="0"/>
                        </a:rPr>
                        <a:t>FASE I: En cumplimiento de acuerdos</a:t>
                      </a:r>
                      <a:endParaRPr lang="es-MX" sz="1600" b="0" i="0" u="none" strike="noStrike" dirty="0">
                        <a:solidFill>
                          <a:srgbClr val="000000"/>
                        </a:solidFill>
                        <a:effectLst/>
                        <a:latin typeface="Tw Cen MT" panose="020B0602020104020603" pitchFamily="34" charset="0"/>
                      </a:endParaRPr>
                    </a:p>
                  </a:txBody>
                  <a:tcPr marL="9525" marR="9525" marT="9525" marB="0" anchor="ctr"/>
                </a:tc>
              </a:tr>
              <a:tr h="229171">
                <a:tc vMerge="1">
                  <a:txBody>
                    <a:bodyPr/>
                    <a:lstStyle/>
                    <a:p>
                      <a:endParaRPr lang="es-CO"/>
                    </a:p>
                  </a:txBody>
                  <a:tcPr/>
                </a:tc>
                <a:tc>
                  <a:txBody>
                    <a:bodyPr/>
                    <a:lstStyle/>
                    <a:p>
                      <a:pPr algn="ctr" fontAlgn="b"/>
                      <a:r>
                        <a:rPr lang="es-CO" sz="1600" u="none" strike="noStrike" dirty="0">
                          <a:effectLst/>
                          <a:latin typeface="Tw Cen MT" panose="020B0602020104020603" pitchFamily="34" charset="0"/>
                        </a:rPr>
                        <a:t>FASE II: Cerrada</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414800">
                <a:tc>
                  <a:txBody>
                    <a:bodyPr/>
                    <a:lstStyle/>
                    <a:p>
                      <a:pPr algn="ctr" fontAlgn="b"/>
                      <a:r>
                        <a:rPr lang="es-CO" sz="1600" u="none" strike="noStrike" dirty="0">
                          <a:effectLst/>
                          <a:latin typeface="Tw Cen MT" panose="020B0602020104020603" pitchFamily="34" charset="0"/>
                        </a:rPr>
                        <a:t>TRANSVERSAL CENTRAL DEL PACÍFICO</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600" u="none" strike="noStrike" dirty="0">
                          <a:effectLst/>
                          <a:latin typeface="Tw Cen MT" panose="020B0602020104020603" pitchFamily="34" charset="0"/>
                        </a:rPr>
                        <a:t>FASE II: Proceso de Cierre</a:t>
                      </a:r>
                      <a:endParaRPr lang="es-MX" sz="1600" b="0" i="0" u="none" strike="noStrike" dirty="0">
                        <a:solidFill>
                          <a:srgbClr val="000000"/>
                        </a:solidFill>
                        <a:effectLst/>
                        <a:latin typeface="Tw Cen MT" panose="020B0602020104020603" pitchFamily="34" charset="0"/>
                      </a:endParaRPr>
                    </a:p>
                  </a:txBody>
                  <a:tcPr marL="9525" marR="9525" marT="9525" marB="0" anchor="ctr"/>
                </a:tc>
              </a:tr>
              <a:tr h="229171">
                <a:tc>
                  <a:txBody>
                    <a:bodyPr/>
                    <a:lstStyle/>
                    <a:p>
                      <a:pPr algn="ctr" fontAlgn="b"/>
                      <a:r>
                        <a:rPr lang="es-CO" sz="1600" u="none" strike="noStrike" dirty="0">
                          <a:effectLst/>
                          <a:latin typeface="Tw Cen MT" panose="020B0602020104020603" pitchFamily="34" charset="0"/>
                        </a:rPr>
                        <a:t>JIGUAMIANDÓ</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600" u="none" strike="noStrike" dirty="0">
                          <a:effectLst/>
                          <a:latin typeface="Tw Cen MT" panose="020B0602020104020603" pitchFamily="34" charset="0"/>
                        </a:rPr>
                        <a:t>Cerrada</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229171">
                <a:tc>
                  <a:txBody>
                    <a:bodyPr/>
                    <a:lstStyle/>
                    <a:p>
                      <a:pPr algn="ctr" fontAlgn="b"/>
                      <a:r>
                        <a:rPr lang="es-CO" sz="1600" u="none" strike="noStrike" dirty="0">
                          <a:effectLst/>
                          <a:latin typeface="Tw Cen MT" panose="020B0602020104020603" pitchFamily="34" charset="0"/>
                        </a:rPr>
                        <a:t>VARIANTE TUTUNENDO</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600" u="none" strike="noStrike" dirty="0">
                          <a:effectLst/>
                          <a:latin typeface="Tw Cen MT" panose="020B0602020104020603" pitchFamily="34" charset="0"/>
                        </a:rPr>
                        <a:t>Proceso de pre-consulta</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229171">
                <a:tc>
                  <a:txBody>
                    <a:bodyPr/>
                    <a:lstStyle/>
                    <a:p>
                      <a:pPr algn="ctr" fontAlgn="b"/>
                      <a:r>
                        <a:rPr lang="es-CO" sz="1600" u="none" strike="noStrike" dirty="0">
                          <a:effectLst/>
                          <a:latin typeface="Tw Cen MT" panose="020B0602020104020603" pitchFamily="34" charset="0"/>
                        </a:rPr>
                        <a:t>TRANSVERSAL DEL LIBERTADOR</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600" u="none" strike="noStrike" dirty="0">
                          <a:effectLst/>
                          <a:latin typeface="Tw Cen MT" panose="020B0602020104020603" pitchFamily="34" charset="0"/>
                        </a:rPr>
                        <a:t>FASEII: En cumplimiento de acuerdos y cierre</a:t>
                      </a:r>
                      <a:endParaRPr lang="es-MX" sz="1600" b="0" i="0" u="none" strike="noStrike" dirty="0">
                        <a:solidFill>
                          <a:srgbClr val="000000"/>
                        </a:solidFill>
                        <a:effectLst/>
                        <a:latin typeface="Tw Cen MT" panose="020B0602020104020603" pitchFamily="34" charset="0"/>
                      </a:endParaRPr>
                    </a:p>
                  </a:txBody>
                  <a:tcPr marL="9525" marR="9525" marT="9525" marB="0" anchor="ctr"/>
                </a:tc>
              </a:tr>
              <a:tr h="229171">
                <a:tc>
                  <a:txBody>
                    <a:bodyPr/>
                    <a:lstStyle/>
                    <a:p>
                      <a:pPr algn="ctr" fontAlgn="b"/>
                      <a:r>
                        <a:rPr lang="es-CO" sz="1600" u="none" strike="noStrike" dirty="0">
                          <a:effectLst/>
                          <a:latin typeface="Tw Cen MT" panose="020B0602020104020603" pitchFamily="34" charset="0"/>
                        </a:rPr>
                        <a:t>ESPRIELLA - RIO MATAJE</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600" u="none" strike="noStrike" dirty="0">
                          <a:effectLst/>
                          <a:latin typeface="Tw Cen MT" panose="020B0602020104020603" pitchFamily="34" charset="0"/>
                        </a:rPr>
                        <a:t>En cumplimiento de acuerdos</a:t>
                      </a:r>
                      <a:endParaRPr lang="es-CO" sz="1600" b="0" i="0" u="none" strike="noStrike" dirty="0">
                        <a:solidFill>
                          <a:srgbClr val="000000"/>
                        </a:solidFill>
                        <a:effectLst/>
                        <a:latin typeface="Tw Cen MT" panose="020B0602020104020603" pitchFamily="34" charset="0"/>
                      </a:endParaRPr>
                    </a:p>
                  </a:txBody>
                  <a:tcPr marL="9525" marR="9525" marT="9525" marB="0" anchor="ctr"/>
                </a:tc>
              </a:tr>
              <a:tr h="229171">
                <a:tc>
                  <a:txBody>
                    <a:bodyPr/>
                    <a:lstStyle/>
                    <a:p>
                      <a:pPr algn="ctr" fontAlgn="b"/>
                      <a:r>
                        <a:rPr lang="es-CO" sz="1600" u="none" strike="noStrike" dirty="0">
                          <a:effectLst/>
                          <a:latin typeface="Tw Cen MT" panose="020B0602020104020603" pitchFamily="34" charset="0"/>
                        </a:rPr>
                        <a:t>JUNÍN -BARBACOAS</a:t>
                      </a:r>
                      <a:endParaRPr lang="es-CO" sz="16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600" u="none" strike="noStrike" dirty="0">
                          <a:effectLst/>
                          <a:latin typeface="Tw Cen MT" panose="020B0602020104020603" pitchFamily="34" charset="0"/>
                        </a:rPr>
                        <a:t>En proceso de cierre</a:t>
                      </a:r>
                      <a:endParaRPr lang="es-CO" sz="1600" b="0" i="0" u="none" strike="noStrike" dirty="0">
                        <a:solidFill>
                          <a:srgbClr val="000000"/>
                        </a:solidFill>
                        <a:effectLst/>
                        <a:latin typeface="Tw Cen MT" panose="020B0602020104020603" pitchFamily="34" charset="0"/>
                      </a:endParaRPr>
                    </a:p>
                  </a:txBody>
                  <a:tcPr marL="9525" marR="9525" marT="9525" marB="0" anchor="ctr"/>
                </a:tc>
              </a:tr>
            </a:tbl>
          </a:graphicData>
        </a:graphic>
      </p:graphicFrame>
      <p:sp>
        <p:nvSpPr>
          <p:cNvPr id="9" name="Pentágono 8"/>
          <p:cNvSpPr/>
          <p:nvPr/>
        </p:nvSpPr>
        <p:spPr>
          <a:xfrm>
            <a:off x="-1" y="0"/>
            <a:ext cx="1091353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58371" name="CuadroTexto 23"/>
          <p:cNvSpPr txBox="1">
            <a:spLocks noChangeArrowheads="1"/>
          </p:cNvSpPr>
          <p:nvPr/>
        </p:nvSpPr>
        <p:spPr bwMode="auto">
          <a:xfrm>
            <a:off x="135466" y="107908"/>
            <a:ext cx="102785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pPr>
            <a:r>
              <a:rPr lang="es-CO" altLang="es-CO" sz="2000" b="1" dirty="0" smtClean="0">
                <a:solidFill>
                  <a:schemeClr val="bg1"/>
                </a:solidFill>
                <a:latin typeface="Tw Cen MT" panose="020B0602020104020603" pitchFamily="34" charset="0"/>
              </a:rPr>
              <a:t>CONCERTACIÓN CON COMUNIDADES – SEGUIMIENTO PROYECTOS CON CONSULTA PREVIA</a:t>
            </a:r>
          </a:p>
        </p:txBody>
      </p:sp>
    </p:spTree>
    <p:extLst>
      <p:ext uri="{BB962C8B-B14F-4D97-AF65-F5344CB8AC3E}">
        <p14:creationId xmlns:p14="http://schemas.microsoft.com/office/powerpoint/2010/main" val="21060890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uadroTexto 2"/>
          <p:cNvSpPr txBox="1">
            <a:spLocks noChangeArrowheads="1"/>
          </p:cNvSpPr>
          <p:nvPr/>
        </p:nvSpPr>
        <p:spPr bwMode="auto">
          <a:xfrm>
            <a:off x="409575" y="796925"/>
            <a:ext cx="112331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fontAlgn="base">
              <a:lnSpc>
                <a:spcPct val="100000"/>
              </a:lnSpc>
              <a:spcBef>
                <a:spcPct val="0"/>
              </a:spcBef>
              <a:spcAft>
                <a:spcPct val="0"/>
              </a:spcAft>
              <a:buFontTx/>
              <a:buNone/>
            </a:pPr>
            <a:r>
              <a:rPr lang="es-CO" altLang="es-CO" sz="1800" dirty="0" smtClean="0">
                <a:solidFill>
                  <a:srgbClr val="000000"/>
                </a:solidFill>
                <a:latin typeface="Tw Cen MT" panose="020B0602020104020603" pitchFamily="34" charset="0"/>
              </a:rPr>
              <a:t>Este programa tiene como objetivo, incentivar la participación y capacitar a las comunidades, buscando promover la apropiación de las obras y coadyuvar con el desarrollo armónico de las comunidades establecidas en el Área de Influencia Directa –AID- de los proyectos. Existen en ejecución veinticuatro (24) O.P.C.</a:t>
            </a:r>
          </a:p>
        </p:txBody>
      </p:sp>
      <p:sp>
        <p:nvSpPr>
          <p:cNvPr id="59397" name="CuadroTexto 5"/>
          <p:cNvSpPr txBox="1">
            <a:spLocks noChangeArrowheads="1"/>
          </p:cNvSpPr>
          <p:nvPr/>
        </p:nvSpPr>
        <p:spPr bwMode="auto">
          <a:xfrm>
            <a:off x="3507318" y="611981"/>
            <a:ext cx="6430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1800" dirty="0" smtClean="0">
                <a:solidFill>
                  <a:prstClr val="white"/>
                </a:solidFill>
                <a:latin typeface="Arial Narrow" panose="020B0606020202030204" pitchFamily="34" charset="0"/>
              </a:rPr>
              <a:t>CRECIMIENTO VERDE Y DERECHOS HUMANOS</a:t>
            </a:r>
          </a:p>
        </p:txBody>
      </p:sp>
      <p:graphicFrame>
        <p:nvGraphicFramePr>
          <p:cNvPr id="3" name="Tabla 2"/>
          <p:cNvGraphicFramePr>
            <a:graphicFrameLocks noGrp="1"/>
          </p:cNvGraphicFramePr>
          <p:nvPr>
            <p:extLst>
              <p:ext uri="{D42A27DB-BD31-4B8C-83A1-F6EECF244321}">
                <p14:modId xmlns:p14="http://schemas.microsoft.com/office/powerpoint/2010/main" val="609681715"/>
              </p:ext>
            </p:extLst>
          </p:nvPr>
        </p:nvGraphicFramePr>
        <p:xfrm>
          <a:off x="4201584" y="1907911"/>
          <a:ext cx="6852708" cy="4497705"/>
        </p:xfrm>
        <a:graphic>
          <a:graphicData uri="http://schemas.openxmlformats.org/drawingml/2006/table">
            <a:tbl>
              <a:tblPr>
                <a:tableStyleId>{E8B1032C-EA38-4F05-BA0D-38AFFFC7BED3}</a:tableStyleId>
              </a:tblPr>
              <a:tblGrid>
                <a:gridCol w="2346260"/>
                <a:gridCol w="3595223"/>
                <a:gridCol w="911225"/>
              </a:tblGrid>
              <a:tr h="190500">
                <a:tc>
                  <a:txBody>
                    <a:bodyPr/>
                    <a:lstStyle/>
                    <a:p>
                      <a:pPr algn="ctr" fontAlgn="b"/>
                      <a:r>
                        <a:rPr lang="es-CO" sz="1400" b="1" u="none" strike="noStrike" dirty="0">
                          <a:solidFill>
                            <a:schemeClr val="bg1"/>
                          </a:solidFill>
                          <a:effectLst/>
                          <a:latin typeface="Tw Cen MT" panose="020B0602020104020603" pitchFamily="34" charset="0"/>
                        </a:rPr>
                        <a:t>PROYECTO</a:t>
                      </a:r>
                      <a:endParaRPr lang="es-CO" sz="1400" b="1" i="0" u="none" strike="noStrike" dirty="0">
                        <a:solidFill>
                          <a:schemeClr val="bg1"/>
                        </a:solidFill>
                        <a:effectLst/>
                        <a:latin typeface="Tw Cen MT" panose="020B0602020104020603" pitchFamily="34" charset="0"/>
                      </a:endParaRPr>
                    </a:p>
                  </a:txBody>
                  <a:tcPr marL="9525" marR="9525" marT="9525" marB="0" anchor="b">
                    <a:solidFill>
                      <a:schemeClr val="accent6">
                        <a:lumMod val="75000"/>
                      </a:schemeClr>
                    </a:solidFill>
                  </a:tcPr>
                </a:tc>
                <a:tc>
                  <a:txBody>
                    <a:bodyPr/>
                    <a:lstStyle/>
                    <a:p>
                      <a:pPr algn="ctr" fontAlgn="b"/>
                      <a:r>
                        <a:rPr lang="es-CO" sz="1400" b="1" u="none" strike="noStrike" dirty="0">
                          <a:solidFill>
                            <a:schemeClr val="bg1"/>
                          </a:solidFill>
                          <a:effectLst/>
                          <a:latin typeface="Tw Cen MT" panose="020B0602020104020603" pitchFamily="34" charset="0"/>
                        </a:rPr>
                        <a:t>ACCIÓN</a:t>
                      </a:r>
                      <a:endParaRPr lang="es-CO" sz="1400" b="1" i="0" u="none" strike="noStrike" dirty="0">
                        <a:solidFill>
                          <a:schemeClr val="bg1"/>
                        </a:solidFill>
                        <a:effectLst/>
                        <a:latin typeface="Tw Cen MT" panose="020B0602020104020603" pitchFamily="34" charset="0"/>
                      </a:endParaRPr>
                    </a:p>
                  </a:txBody>
                  <a:tcPr marL="9525" marR="9525" marT="9525" marB="0" anchor="b">
                    <a:solidFill>
                      <a:schemeClr val="accent6">
                        <a:lumMod val="75000"/>
                      </a:schemeClr>
                    </a:solidFill>
                  </a:tcPr>
                </a:tc>
                <a:tc>
                  <a:txBody>
                    <a:bodyPr/>
                    <a:lstStyle/>
                    <a:p>
                      <a:pPr algn="ctr" fontAlgn="b"/>
                      <a:r>
                        <a:rPr lang="es-CO" sz="1400" b="1" u="none" strike="noStrike" dirty="0">
                          <a:solidFill>
                            <a:schemeClr val="bg1"/>
                          </a:solidFill>
                          <a:effectLst/>
                          <a:latin typeface="Tw Cen MT" panose="020B0602020104020603" pitchFamily="34" charset="0"/>
                        </a:rPr>
                        <a:t>ESTADO</a:t>
                      </a:r>
                      <a:endParaRPr lang="es-CO" sz="1400" b="1" i="0" u="none" strike="noStrike" dirty="0">
                        <a:solidFill>
                          <a:schemeClr val="bg1"/>
                        </a:solidFill>
                        <a:effectLst/>
                        <a:latin typeface="Tw Cen MT" panose="020B0602020104020603" pitchFamily="34" charset="0"/>
                      </a:endParaRPr>
                    </a:p>
                  </a:txBody>
                  <a:tcPr marL="9525" marR="9525" marT="9525" marB="0" anchor="b">
                    <a:solidFill>
                      <a:schemeClr val="accent6">
                        <a:lumMod val="75000"/>
                      </a:schemeClr>
                    </a:solidFill>
                  </a:tcPr>
                </a:tc>
              </a:tr>
              <a:tr h="571500">
                <a:tc>
                  <a:txBody>
                    <a:bodyPr/>
                    <a:lstStyle/>
                    <a:p>
                      <a:pPr algn="ctr" fontAlgn="b"/>
                      <a:r>
                        <a:rPr lang="es-MX" sz="1400" u="none" strike="noStrike" dirty="0">
                          <a:effectLst/>
                          <a:latin typeface="Tw Cen MT" panose="020B0602020104020603" pitchFamily="34" charset="0"/>
                        </a:rPr>
                        <a:t>FLORENCIA PUERTO RICO- VÍAS PARA LA EQUIDAD</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400" u="none" strike="noStrike" dirty="0">
                          <a:effectLst/>
                          <a:latin typeface="Tw Cen MT" panose="020B0602020104020603" pitchFamily="34" charset="0"/>
                        </a:rPr>
                        <a:t>Adecuación de dos parques infantiles y un paradero de buses - municipio de la Montañita </a:t>
                      </a:r>
                      <a:r>
                        <a:rPr lang="es-MX" sz="1400" u="none" strike="noStrike" dirty="0" smtClean="0">
                          <a:effectLst/>
                          <a:latin typeface="Tw Cen MT" panose="020B0602020104020603" pitchFamily="34" charset="0"/>
                        </a:rPr>
                        <a:t>-Caquetá</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571500">
                <a:tc>
                  <a:txBody>
                    <a:bodyPr/>
                    <a:lstStyle/>
                    <a:p>
                      <a:pPr algn="ctr" fontAlgn="b"/>
                      <a:r>
                        <a:rPr lang="es-MX" sz="1400" u="none" strike="noStrike" dirty="0">
                          <a:effectLst/>
                          <a:latin typeface="Tw Cen MT" panose="020B0602020104020603" pitchFamily="34" charset="0"/>
                        </a:rPr>
                        <a:t>TRANSVERSAL DE LOS MONTES DE MARÍA</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400" u="none" strike="noStrike" dirty="0">
                          <a:effectLst/>
                          <a:latin typeface="Tw Cen MT" panose="020B0602020104020603" pitchFamily="34" charset="0"/>
                        </a:rPr>
                        <a:t>Adecuación de dos parques infantiles y cerramiento de Escuela (entre Chinulito y Macayepo)</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381000">
                <a:tc>
                  <a:txBody>
                    <a:bodyPr/>
                    <a:lstStyle/>
                    <a:p>
                      <a:pPr algn="ctr" fontAlgn="b"/>
                      <a:r>
                        <a:rPr lang="es-MX" sz="1400" u="none" strike="noStrike" dirty="0">
                          <a:effectLst/>
                          <a:latin typeface="Tw Cen MT" panose="020B0602020104020603" pitchFamily="34" charset="0"/>
                        </a:rPr>
                        <a:t>TRONCAL CENTRAL DEL NORTE (1) VÍAS PARA LA EQUIDAD</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400" u="none" strike="noStrike" dirty="0">
                          <a:effectLst/>
                          <a:latin typeface="Tw Cen MT" panose="020B0602020104020603" pitchFamily="34" charset="0"/>
                        </a:rPr>
                        <a:t>Mejoramiento del paradero de buses en el municipio de Concepción - Santander</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571500">
                <a:tc rowSpan="4">
                  <a:txBody>
                    <a:bodyPr/>
                    <a:lstStyle/>
                    <a:p>
                      <a:pPr algn="ctr" fontAlgn="ctr"/>
                      <a:r>
                        <a:rPr lang="es-MX" sz="1400" u="none" strike="noStrike" dirty="0">
                          <a:effectLst/>
                          <a:latin typeface="Tw Cen MT" panose="020B0602020104020603" pitchFamily="34" charset="0"/>
                        </a:rPr>
                        <a:t>CORREDOR DEL SUR FASE 3</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MX" sz="1400" u="none" strike="noStrike" dirty="0">
                          <a:effectLst/>
                          <a:latin typeface="Tw Cen MT" panose="020B0602020104020603" pitchFamily="34" charset="0"/>
                        </a:rPr>
                        <a:t>Construcción del cerramiento perimetral del área comunal </a:t>
                      </a:r>
                      <a:r>
                        <a:rPr lang="es-MX" sz="1400" u="none" strike="noStrike" dirty="0" smtClean="0">
                          <a:effectLst/>
                          <a:latin typeface="Tw Cen MT" panose="020B0602020104020603" pitchFamily="34" charset="0"/>
                        </a:rPr>
                        <a:t>Municipio </a:t>
                      </a:r>
                      <a:r>
                        <a:rPr lang="es-MX" sz="1400" u="none" strike="noStrike" dirty="0">
                          <a:effectLst/>
                          <a:latin typeface="Tw Cen MT" panose="020B0602020104020603" pitchFamily="34" charset="0"/>
                        </a:rPr>
                        <a:t>de San Miguel, Vereda el Espinal</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38100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Construcción de parque infantil municipio de </a:t>
                      </a:r>
                      <a:r>
                        <a:rPr lang="es-MX" sz="1400" u="none" strike="noStrike" dirty="0" smtClean="0">
                          <a:effectLst/>
                          <a:latin typeface="Tw Cen MT" panose="020B0602020104020603" pitchFamily="34" charset="0"/>
                        </a:rPr>
                        <a:t>Guamuez</a:t>
                      </a:r>
                      <a:r>
                        <a:rPr lang="es-MX" sz="1400" u="none" strike="noStrike" dirty="0">
                          <a:effectLst/>
                          <a:latin typeface="Tw Cen MT" panose="020B0602020104020603" pitchFamily="34" charset="0"/>
                        </a:rPr>
                        <a:t>, vereda la </a:t>
                      </a:r>
                      <a:r>
                        <a:rPr lang="es-MX" sz="1400" u="none" strike="noStrike" dirty="0" smtClean="0">
                          <a:effectLst/>
                          <a:latin typeface="Tw Cen MT" panose="020B0602020104020603" pitchFamily="34" charset="0"/>
                        </a:rPr>
                        <a:t>Concordia</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38100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Construcción de parque biosaludable Municipio de Orito, vereda San Andrés</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57150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Construcción del cerramiento de la unidad deportiva e instalación de un parque infantil</a:t>
                      </a:r>
                      <a:endParaRPr lang="es-MX"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Ejecutado</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190500">
                <a:tc>
                  <a:txBody>
                    <a:bodyPr/>
                    <a:lstStyle/>
                    <a:p>
                      <a:pPr algn="ctr" fontAlgn="b"/>
                      <a:r>
                        <a:rPr lang="es-CO" sz="1400" u="none" strike="noStrike" dirty="0">
                          <a:effectLst/>
                          <a:latin typeface="Tw Cen MT" panose="020B0602020104020603" pitchFamily="34" charset="0"/>
                        </a:rPr>
                        <a:t>IRRA - QUINCHÍA</a:t>
                      </a:r>
                      <a:endParaRPr lang="es-CO"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Mejoramiento Acueducto Veredal existente</a:t>
                      </a:r>
                      <a:endParaRPr lang="es-CO"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Ejecutado</a:t>
                      </a:r>
                      <a:endParaRPr lang="es-CO" sz="1400" b="0" i="0" u="none" strike="noStrike" dirty="0">
                        <a:solidFill>
                          <a:srgbClr val="000000"/>
                        </a:solidFill>
                        <a:effectLst/>
                        <a:latin typeface="Tw Cen MT" panose="020B0602020104020603" pitchFamily="34" charset="0"/>
                      </a:endParaRPr>
                    </a:p>
                  </a:txBody>
                  <a:tcPr marL="9525" marR="9525" marT="9525" marB="0" anchor="ctr"/>
                </a:tc>
              </a:tr>
              <a:tr h="190500">
                <a:tc>
                  <a:txBody>
                    <a:bodyPr/>
                    <a:lstStyle/>
                    <a:p>
                      <a:pPr algn="ctr" fontAlgn="b"/>
                      <a:r>
                        <a:rPr lang="es-CO" sz="1400" u="none" strike="noStrike" dirty="0">
                          <a:effectLst/>
                          <a:latin typeface="Tw Cen MT" panose="020B0602020104020603" pitchFamily="34" charset="0"/>
                        </a:rPr>
                        <a:t>GUÁTICA - PUENTE UMBRÍA</a:t>
                      </a:r>
                      <a:endParaRPr lang="es-CO"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Mejoramiento de dos parques</a:t>
                      </a:r>
                      <a:endParaRPr lang="es-CO" sz="14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b"/>
                      <a:r>
                        <a:rPr lang="es-CO" sz="1400" u="none" strike="noStrike" dirty="0">
                          <a:effectLst/>
                          <a:latin typeface="Tw Cen MT" panose="020B0602020104020603" pitchFamily="34" charset="0"/>
                        </a:rPr>
                        <a:t>Evaluación</a:t>
                      </a:r>
                      <a:endParaRPr lang="es-CO" sz="1400" b="0" i="0" u="none" strike="noStrike" dirty="0">
                        <a:solidFill>
                          <a:srgbClr val="000000"/>
                        </a:solidFill>
                        <a:effectLst/>
                        <a:latin typeface="Tw Cen MT" panose="020B0602020104020603" pitchFamily="34" charset="0"/>
                      </a:endParaRPr>
                    </a:p>
                  </a:txBody>
                  <a:tcPr marL="9525" marR="9525" marT="9525" marB="0" anchor="ctr"/>
                </a:tc>
              </a:tr>
            </a:tbl>
          </a:graphicData>
        </a:graphic>
      </p:graphicFrame>
      <p:sp>
        <p:nvSpPr>
          <p:cNvPr id="9" name="Pentágono 8"/>
          <p:cNvSpPr/>
          <p:nvPr/>
        </p:nvSpPr>
        <p:spPr>
          <a:xfrm>
            <a:off x="0" y="-11041"/>
            <a:ext cx="662093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latin typeface="Tw Cen MT" panose="020B0602020104020603" pitchFamily="34" charset="0"/>
            </a:endParaRPr>
          </a:p>
        </p:txBody>
      </p:sp>
      <p:sp>
        <p:nvSpPr>
          <p:cNvPr id="59396" name="CuadroTexto 17"/>
          <p:cNvSpPr txBox="1">
            <a:spLocks noChangeArrowheads="1"/>
          </p:cNvSpPr>
          <p:nvPr/>
        </p:nvSpPr>
        <p:spPr bwMode="auto">
          <a:xfrm>
            <a:off x="243948" y="56785"/>
            <a:ext cx="66886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schemeClr val="bg1"/>
                </a:solidFill>
                <a:latin typeface="Tw Cen MT" panose="020B0602020104020603" pitchFamily="34" charset="0"/>
              </a:rPr>
              <a:t>OBRAS CON PARTICIPACIÓN COMUNITARIA</a:t>
            </a:r>
          </a:p>
        </p:txBody>
      </p:sp>
    </p:spTree>
    <p:extLst>
      <p:ext uri="{BB962C8B-B14F-4D97-AF65-F5344CB8AC3E}">
        <p14:creationId xmlns:p14="http://schemas.microsoft.com/office/powerpoint/2010/main" val="220701657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CuadroTexto 5"/>
          <p:cNvSpPr txBox="1">
            <a:spLocks noChangeArrowheads="1"/>
          </p:cNvSpPr>
          <p:nvPr/>
        </p:nvSpPr>
        <p:spPr bwMode="auto">
          <a:xfrm>
            <a:off x="3540125" y="617538"/>
            <a:ext cx="6430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1800" dirty="0" smtClean="0">
                <a:solidFill>
                  <a:prstClr val="white"/>
                </a:solidFill>
                <a:latin typeface="Arial Narrow" panose="020B0606020202030204" pitchFamily="34" charset="0"/>
              </a:rPr>
              <a:t>CRECIMIENTO VERDE Y DERECHOS HUMANOS</a:t>
            </a:r>
          </a:p>
        </p:txBody>
      </p:sp>
      <p:graphicFrame>
        <p:nvGraphicFramePr>
          <p:cNvPr id="5" name="Tabla 4"/>
          <p:cNvGraphicFramePr>
            <a:graphicFrameLocks noGrp="1"/>
          </p:cNvGraphicFramePr>
          <p:nvPr>
            <p:extLst>
              <p:ext uri="{D42A27DB-BD31-4B8C-83A1-F6EECF244321}">
                <p14:modId xmlns:p14="http://schemas.microsoft.com/office/powerpoint/2010/main" val="1344551721"/>
              </p:ext>
            </p:extLst>
          </p:nvPr>
        </p:nvGraphicFramePr>
        <p:xfrm>
          <a:off x="2543439" y="689488"/>
          <a:ext cx="8424333" cy="5537332"/>
        </p:xfrm>
        <a:graphic>
          <a:graphicData uri="http://schemas.openxmlformats.org/drawingml/2006/table">
            <a:tbl>
              <a:tblPr>
                <a:tableStyleId>{E8B1032C-EA38-4F05-BA0D-38AFFFC7BED3}</a:tableStyleId>
              </a:tblPr>
              <a:tblGrid>
                <a:gridCol w="2096294"/>
                <a:gridCol w="5130800"/>
                <a:gridCol w="1197239"/>
              </a:tblGrid>
              <a:tr h="158970">
                <a:tc>
                  <a:txBody>
                    <a:bodyPr/>
                    <a:lstStyle/>
                    <a:p>
                      <a:pPr algn="ctr" fontAlgn="b"/>
                      <a:r>
                        <a:rPr lang="es-CO" sz="1400" b="1" u="none" strike="noStrike" dirty="0">
                          <a:solidFill>
                            <a:schemeClr val="bg1"/>
                          </a:solidFill>
                          <a:effectLst/>
                          <a:latin typeface="Tw Cen MT" panose="020B0602020104020603" pitchFamily="34" charset="0"/>
                        </a:rPr>
                        <a:t>PROYECTO</a:t>
                      </a:r>
                      <a:endParaRPr lang="es-CO" sz="1400" b="1" i="0" u="none" strike="noStrike" dirty="0">
                        <a:solidFill>
                          <a:schemeClr val="bg1"/>
                        </a:solidFill>
                        <a:effectLst/>
                        <a:latin typeface="Tw Cen MT" panose="020B0602020104020603" pitchFamily="34" charset="0"/>
                      </a:endParaRPr>
                    </a:p>
                  </a:txBody>
                  <a:tcPr marL="6458" marR="6458" marT="6458" marB="0" anchor="ctr">
                    <a:solidFill>
                      <a:schemeClr val="accent6">
                        <a:lumMod val="75000"/>
                      </a:schemeClr>
                    </a:solidFill>
                  </a:tcPr>
                </a:tc>
                <a:tc>
                  <a:txBody>
                    <a:bodyPr/>
                    <a:lstStyle/>
                    <a:p>
                      <a:pPr algn="ctr" fontAlgn="b"/>
                      <a:r>
                        <a:rPr lang="es-CO" sz="1400" b="1" u="none" strike="noStrike" dirty="0">
                          <a:solidFill>
                            <a:schemeClr val="bg1"/>
                          </a:solidFill>
                          <a:effectLst/>
                          <a:latin typeface="Tw Cen MT" panose="020B0602020104020603" pitchFamily="34" charset="0"/>
                        </a:rPr>
                        <a:t>ACCIÓN</a:t>
                      </a:r>
                      <a:endParaRPr lang="es-CO" sz="1400" b="1" i="0" u="none" strike="noStrike" dirty="0">
                        <a:solidFill>
                          <a:schemeClr val="bg1"/>
                        </a:solidFill>
                        <a:effectLst/>
                        <a:latin typeface="Tw Cen MT" panose="020B0602020104020603" pitchFamily="34" charset="0"/>
                      </a:endParaRPr>
                    </a:p>
                  </a:txBody>
                  <a:tcPr marL="6458" marR="6458" marT="6458" marB="0" anchor="ctr">
                    <a:solidFill>
                      <a:schemeClr val="accent6">
                        <a:lumMod val="75000"/>
                      </a:schemeClr>
                    </a:solidFill>
                  </a:tcPr>
                </a:tc>
                <a:tc>
                  <a:txBody>
                    <a:bodyPr/>
                    <a:lstStyle/>
                    <a:p>
                      <a:pPr algn="ctr" fontAlgn="b"/>
                      <a:r>
                        <a:rPr lang="es-CO" sz="1400" b="1" u="none" strike="noStrike" dirty="0">
                          <a:solidFill>
                            <a:schemeClr val="bg1"/>
                          </a:solidFill>
                          <a:effectLst/>
                          <a:latin typeface="Tw Cen MT" panose="020B0602020104020603" pitchFamily="34" charset="0"/>
                        </a:rPr>
                        <a:t>ESTADO</a:t>
                      </a:r>
                      <a:endParaRPr lang="es-CO" sz="1400" b="1" i="0" u="none" strike="noStrike" dirty="0">
                        <a:solidFill>
                          <a:schemeClr val="bg1"/>
                        </a:solidFill>
                        <a:effectLst/>
                        <a:latin typeface="Tw Cen MT" panose="020B0602020104020603" pitchFamily="34" charset="0"/>
                      </a:endParaRPr>
                    </a:p>
                  </a:txBody>
                  <a:tcPr marL="6458" marR="6458" marT="6458" marB="0" anchor="ctr">
                    <a:solidFill>
                      <a:schemeClr val="accent6">
                        <a:lumMod val="75000"/>
                      </a:schemeClr>
                    </a:solidFill>
                  </a:tcPr>
                </a:tc>
              </a:tr>
              <a:tr h="317940">
                <a:tc>
                  <a:txBody>
                    <a:bodyPr/>
                    <a:lstStyle/>
                    <a:p>
                      <a:pPr algn="ctr" fontAlgn="b"/>
                      <a:r>
                        <a:rPr lang="es-CO" sz="1400" u="none" strike="noStrike" dirty="0">
                          <a:effectLst/>
                          <a:latin typeface="Tw Cen MT" panose="020B0602020104020603" pitchFamily="34" charset="0"/>
                        </a:rPr>
                        <a:t>CIRCUNVALAR PROVIDENCIA</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al acceso de cancha de baloncesto</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a:txBody>
                    <a:bodyPr/>
                    <a:lstStyle/>
                    <a:p>
                      <a:pPr algn="ctr" fontAlgn="b"/>
                      <a:r>
                        <a:rPr lang="es-CO" sz="1400" u="none" strike="noStrike" dirty="0">
                          <a:effectLst/>
                          <a:latin typeface="Tw Cen MT" panose="020B0602020104020603" pitchFamily="34" charset="0"/>
                        </a:rPr>
                        <a:t>SAN PEDRO DE URABA K15</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a:t>
                      </a:r>
                      <a:r>
                        <a:rPr lang="es-MX" sz="1400" u="none" strike="noStrike" dirty="0" smtClean="0">
                          <a:effectLst/>
                          <a:latin typeface="Tw Cen MT" panose="020B0602020104020603" pitchFamily="34" charset="0"/>
                        </a:rPr>
                        <a:t>aula </a:t>
                      </a:r>
                      <a:r>
                        <a:rPr lang="es-MX" sz="1400" u="none" strike="noStrike" dirty="0">
                          <a:effectLst/>
                          <a:latin typeface="Tw Cen MT" panose="020B0602020104020603" pitchFamily="34" charset="0"/>
                        </a:rPr>
                        <a:t>de la </a:t>
                      </a:r>
                      <a:r>
                        <a:rPr lang="es-MX" sz="1400" u="none" strike="noStrike" dirty="0" smtClean="0">
                          <a:effectLst/>
                          <a:latin typeface="Tw Cen MT" panose="020B0602020104020603" pitchFamily="34" charset="0"/>
                        </a:rPr>
                        <a:t>Institución Educativa Santafé </a:t>
                      </a:r>
                      <a:r>
                        <a:rPr lang="es-MX" sz="1400" u="none" strike="noStrike" dirty="0">
                          <a:effectLst/>
                          <a:latin typeface="Tw Cen MT" panose="020B0602020104020603" pitchFamily="34" charset="0"/>
                        </a:rPr>
                        <a:t>Sede Corea</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476909">
                <a:tc rowSpan="2">
                  <a:txBody>
                    <a:bodyPr/>
                    <a:lstStyle/>
                    <a:p>
                      <a:pPr algn="ctr" fontAlgn="ctr"/>
                      <a:r>
                        <a:rPr lang="es-CO" sz="1400" u="none" strike="noStrike" dirty="0">
                          <a:effectLst/>
                          <a:latin typeface="Tw Cen MT" panose="020B0602020104020603" pitchFamily="34" charset="0"/>
                        </a:rPr>
                        <a:t>SALAMINA - FUNDACIÓN</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de la </a:t>
                      </a:r>
                      <a:r>
                        <a:rPr lang="es-MX" sz="1400" u="none" strike="noStrike" dirty="0" smtClean="0">
                          <a:effectLst/>
                          <a:latin typeface="Tw Cen MT" panose="020B0602020104020603" pitchFamily="34" charset="0"/>
                        </a:rPr>
                        <a:t>Institución Educativa IEDA </a:t>
                      </a:r>
                      <a:r>
                        <a:rPr lang="es-MX" sz="1400" u="none" strike="noStrike" dirty="0">
                          <a:effectLst/>
                          <a:latin typeface="Tw Cen MT" panose="020B0602020104020603" pitchFamily="34" charset="0"/>
                        </a:rPr>
                        <a:t>sede 5 Campo alegre municipio de Pivijay</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476909">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Mejoramiento de la </a:t>
                      </a:r>
                      <a:r>
                        <a:rPr lang="es-MX" sz="1400" u="none" strike="noStrike" dirty="0" smtClean="0">
                          <a:effectLst/>
                          <a:latin typeface="Tw Cen MT" panose="020B0602020104020603" pitchFamily="34" charset="0"/>
                        </a:rPr>
                        <a:t>Institución Educativa IEDA </a:t>
                      </a:r>
                      <a:r>
                        <a:rPr lang="es-MX" sz="1400" u="none" strike="noStrike" dirty="0">
                          <a:effectLst/>
                          <a:latin typeface="Tw Cen MT" panose="020B0602020104020603" pitchFamily="34" charset="0"/>
                        </a:rPr>
                        <a:t>Otilia Mena Álvarez lalomita de San José Municipio de Pivijay</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rowSpan="2">
                  <a:txBody>
                    <a:bodyPr/>
                    <a:lstStyle/>
                    <a:p>
                      <a:pPr algn="ctr" fontAlgn="ctr"/>
                      <a:r>
                        <a:rPr lang="es-CO" sz="1400" u="none" strike="noStrike" dirty="0">
                          <a:effectLst/>
                          <a:latin typeface="Tw Cen MT" panose="020B0602020104020603" pitchFamily="34" charset="0"/>
                        </a:rPr>
                        <a:t>CIRCUITO TURISTICO</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Remodelación Kiosko de la </a:t>
                      </a:r>
                      <a:r>
                        <a:rPr lang="es-MX" sz="1400" u="none" strike="noStrike" dirty="0" smtClean="0">
                          <a:effectLst/>
                          <a:latin typeface="Tw Cen MT" panose="020B0602020104020603" pitchFamily="34" charset="0"/>
                        </a:rPr>
                        <a:t>Institución Educativa </a:t>
                      </a:r>
                      <a:r>
                        <a:rPr lang="es-MX" sz="1400" u="none" strike="noStrike" dirty="0">
                          <a:effectLst/>
                          <a:latin typeface="Tw Cen MT" panose="020B0602020104020603" pitchFamily="34" charset="0"/>
                        </a:rPr>
                        <a:t>SALEN Sede ídolos</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427629">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Remodelación </a:t>
                      </a:r>
                      <a:r>
                        <a:rPr lang="es-MX" sz="1400" u="none" strike="noStrike" dirty="0" smtClean="0">
                          <a:effectLst/>
                          <a:latin typeface="Tw Cen MT" panose="020B0602020104020603" pitchFamily="34" charset="0"/>
                        </a:rPr>
                        <a:t>baterías </a:t>
                      </a:r>
                      <a:r>
                        <a:rPr lang="es-MX" sz="1400" u="none" strike="noStrike" dirty="0">
                          <a:effectLst/>
                          <a:latin typeface="Tw Cen MT" panose="020B0602020104020603" pitchFamily="34" charset="0"/>
                        </a:rPr>
                        <a:t>Sanitarias de la Institución Educativa SINAI Sede Bordones</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rowSpan="3">
                  <a:txBody>
                    <a:bodyPr/>
                    <a:lstStyle/>
                    <a:p>
                      <a:pPr algn="ctr" fontAlgn="ctr"/>
                      <a:r>
                        <a:rPr lang="es-CO" sz="1400" u="none" strike="noStrike" dirty="0">
                          <a:effectLst/>
                          <a:latin typeface="Tw Cen MT" panose="020B0602020104020603" pitchFamily="34" charset="0"/>
                        </a:rPr>
                        <a:t>QUIBDÓ - LA VIRGINIA</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casa comunitaria Asocomunal de Tadó</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Mejoramiento sede Conseco Comunitario Cocomaupa las Animas</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Mejoramiento sede de Bomberos Voluntarios Tadó</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rowSpan="2">
                  <a:txBody>
                    <a:bodyPr/>
                    <a:lstStyle/>
                    <a:p>
                      <a:pPr algn="ctr" fontAlgn="b"/>
                      <a:r>
                        <a:rPr lang="es-CO" sz="1400" u="none" strike="noStrike" dirty="0">
                          <a:effectLst/>
                          <a:latin typeface="Tw Cen MT" panose="020B0602020104020603" pitchFamily="34" charset="0"/>
                        </a:rPr>
                        <a:t>TAME </a:t>
                      </a:r>
                      <a:r>
                        <a:rPr lang="es-CO" sz="1400" u="none" strike="noStrike" dirty="0" smtClean="0">
                          <a:effectLst/>
                          <a:latin typeface="Tw Cen MT" panose="020B0602020104020603" pitchFamily="34" charset="0"/>
                        </a:rPr>
                        <a:t>- ARAUCA</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cerca perimetral escuela </a:t>
                      </a:r>
                      <a:r>
                        <a:rPr lang="es-MX" sz="1400" u="none" strike="noStrike" dirty="0" smtClean="0">
                          <a:effectLst/>
                          <a:latin typeface="Tw Cen MT" panose="020B0602020104020603" pitchFamily="34" charset="0"/>
                        </a:rPr>
                        <a:t>Acacias </a:t>
                      </a:r>
                      <a:r>
                        <a:rPr lang="es-MX" sz="1400" u="none" strike="noStrike" dirty="0">
                          <a:effectLst/>
                          <a:latin typeface="Tw Cen MT" panose="020B0602020104020603" pitchFamily="34" charset="0"/>
                        </a:rPr>
                        <a:t>I </a:t>
                      </a:r>
                      <a:r>
                        <a:rPr lang="es-MX" sz="1400" u="none" strike="noStrike" dirty="0" smtClean="0">
                          <a:effectLst/>
                          <a:latin typeface="Tw Cen MT" panose="020B0602020104020603" pitchFamily="34" charset="0"/>
                        </a:rPr>
                        <a:t>y II</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Mejoramiento de </a:t>
                      </a:r>
                      <a:r>
                        <a:rPr lang="es-MX" sz="1400" u="none" strike="noStrike" dirty="0" smtClean="0">
                          <a:effectLst/>
                          <a:latin typeface="Tw Cen MT" panose="020B0602020104020603" pitchFamily="34" charset="0"/>
                        </a:rPr>
                        <a:t>baterías </a:t>
                      </a:r>
                      <a:r>
                        <a:rPr lang="es-MX" sz="1400" u="none" strike="noStrike" dirty="0">
                          <a:effectLst/>
                          <a:latin typeface="Tw Cen MT" panose="020B0602020104020603" pitchFamily="34" charset="0"/>
                        </a:rPr>
                        <a:t>sanitarias de la Institución Educativa Betoyes</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rowSpan="2">
                  <a:txBody>
                    <a:bodyPr/>
                    <a:lstStyle/>
                    <a:p>
                      <a:pPr algn="ctr" fontAlgn="b"/>
                      <a:r>
                        <a:rPr lang="es-CO" sz="1400" u="none" strike="noStrike" dirty="0">
                          <a:effectLst/>
                          <a:latin typeface="Tw Cen MT" panose="020B0602020104020603" pitchFamily="34" charset="0"/>
                        </a:rPr>
                        <a:t>TOTORÓ - INZÁ</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cancha escuela San Antonio en Municipio en </a:t>
                      </a:r>
                      <a:r>
                        <a:rPr lang="es-MX" sz="1400" u="none" strike="noStrike" dirty="0" err="1" smtClean="0">
                          <a:effectLst/>
                          <a:latin typeface="Tw Cen MT" panose="020B0602020104020603" pitchFamily="34" charset="0"/>
                        </a:rPr>
                        <a:t>Totoró</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Mejoramiento acceso escuela Totoroez en el Municipio de Totoró</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rowSpan="2">
                  <a:txBody>
                    <a:bodyPr/>
                    <a:lstStyle/>
                    <a:p>
                      <a:pPr algn="ctr" fontAlgn="b"/>
                      <a:r>
                        <a:rPr lang="es-CO" sz="1400" u="none" strike="noStrike" dirty="0">
                          <a:effectLst/>
                          <a:latin typeface="Tw Cen MT" panose="020B0602020104020603" pitchFamily="34" charset="0"/>
                        </a:rPr>
                        <a:t>TOTORÓ - SILVIA LA ESTRELLA</a:t>
                      </a:r>
                      <a:endParaRPr lang="es-CO"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MX" sz="1400" u="none" strike="noStrike" dirty="0">
                          <a:effectLst/>
                          <a:latin typeface="Tw Cen MT" panose="020B0602020104020603" pitchFamily="34" charset="0"/>
                        </a:rPr>
                        <a:t>Mejoramiento escuela Miraflores vereda del Municipio de Totoró</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r h="317940">
                <a:tc vMerge="1">
                  <a:txBody>
                    <a:bodyPr/>
                    <a:lstStyle/>
                    <a:p>
                      <a:endParaRPr lang="es-CO"/>
                    </a:p>
                  </a:txBody>
                  <a:tcPr/>
                </a:tc>
                <a:tc>
                  <a:txBody>
                    <a:bodyPr/>
                    <a:lstStyle/>
                    <a:p>
                      <a:pPr algn="ctr" fontAlgn="b"/>
                      <a:r>
                        <a:rPr lang="es-MX" sz="1400" u="none" strike="noStrike" dirty="0">
                          <a:effectLst/>
                          <a:latin typeface="Tw Cen MT" panose="020B0602020104020603" pitchFamily="34" charset="0"/>
                        </a:rPr>
                        <a:t>Adecuación sendero peatonal sector los rostros </a:t>
                      </a:r>
                      <a:r>
                        <a:rPr lang="es-MX" sz="1400" u="none" strike="noStrike" dirty="0" smtClean="0">
                          <a:effectLst/>
                          <a:latin typeface="Tw Cen MT" panose="020B0602020104020603" pitchFamily="34" charset="0"/>
                        </a:rPr>
                        <a:t>Municipio la </a:t>
                      </a:r>
                      <a:r>
                        <a:rPr lang="es-MX" sz="1400" u="none" strike="noStrike" dirty="0">
                          <a:effectLst/>
                          <a:latin typeface="Tw Cen MT" panose="020B0602020104020603" pitchFamily="34" charset="0"/>
                        </a:rPr>
                        <a:t>Silva</a:t>
                      </a:r>
                      <a:endParaRPr lang="es-MX" sz="1400" b="0" i="0" u="none" strike="noStrike" dirty="0">
                        <a:solidFill>
                          <a:srgbClr val="000000"/>
                        </a:solidFill>
                        <a:effectLst/>
                        <a:latin typeface="Tw Cen MT" panose="020B0602020104020603" pitchFamily="34" charset="0"/>
                      </a:endParaRPr>
                    </a:p>
                  </a:txBody>
                  <a:tcPr marL="6458" marR="6458" marT="6458" marB="0" anchor="ctr"/>
                </a:tc>
                <a:tc>
                  <a:txBody>
                    <a:bodyPr/>
                    <a:lstStyle/>
                    <a:p>
                      <a:pPr algn="ctr" fontAlgn="b"/>
                      <a:r>
                        <a:rPr lang="es-CO" sz="1400" u="none" strike="noStrike" dirty="0">
                          <a:effectLst/>
                          <a:latin typeface="Tw Cen MT" panose="020B0602020104020603" pitchFamily="34" charset="0"/>
                        </a:rPr>
                        <a:t>En ejecución</a:t>
                      </a:r>
                      <a:endParaRPr lang="es-CO" sz="1400" b="0" i="0" u="none" strike="noStrike" dirty="0">
                        <a:solidFill>
                          <a:srgbClr val="000000"/>
                        </a:solidFill>
                        <a:effectLst/>
                        <a:latin typeface="Tw Cen MT" panose="020B0602020104020603" pitchFamily="34" charset="0"/>
                      </a:endParaRPr>
                    </a:p>
                  </a:txBody>
                  <a:tcPr marL="6458" marR="6458" marT="6458" marB="0" anchor="ctr"/>
                </a:tc>
              </a:tr>
            </a:tbl>
          </a:graphicData>
        </a:graphic>
      </p:graphicFrame>
      <p:sp>
        <p:nvSpPr>
          <p:cNvPr id="11" name="Pentágono 10"/>
          <p:cNvSpPr/>
          <p:nvPr/>
        </p:nvSpPr>
        <p:spPr>
          <a:xfrm>
            <a:off x="0" y="0"/>
            <a:ext cx="6307667"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6" name="CuadroTexto 17"/>
          <p:cNvSpPr txBox="1">
            <a:spLocks noChangeArrowheads="1"/>
          </p:cNvSpPr>
          <p:nvPr/>
        </p:nvSpPr>
        <p:spPr bwMode="auto">
          <a:xfrm>
            <a:off x="66938" y="57659"/>
            <a:ext cx="60290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schemeClr val="bg1"/>
                </a:solidFill>
                <a:latin typeface="Tw Cen MT" panose="020B0602020104020603" pitchFamily="34" charset="0"/>
              </a:rPr>
              <a:t>OBRAS CON PARTICIPACIÓN COMUNITARIA</a:t>
            </a:r>
          </a:p>
        </p:txBody>
      </p:sp>
    </p:spTree>
    <p:extLst>
      <p:ext uri="{BB962C8B-B14F-4D97-AF65-F5344CB8AC3E}">
        <p14:creationId xmlns:p14="http://schemas.microsoft.com/office/powerpoint/2010/main" val="414834784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5"/>
          <p:cNvSpPr>
            <a:spLocks noChangeArrowheads="1"/>
          </p:cNvSpPr>
          <p:nvPr/>
        </p:nvSpPr>
        <p:spPr bwMode="auto">
          <a:xfrm>
            <a:off x="2305060" y="2278598"/>
            <a:ext cx="808569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0470" fontAlgn="base">
              <a:spcBef>
                <a:spcPct val="0"/>
              </a:spcBef>
              <a:spcAft>
                <a:spcPct val="0"/>
              </a:spcAft>
              <a:defRPr/>
            </a:pPr>
            <a:r>
              <a:rPr lang="es-CO" altLang="es-CO" sz="6600" b="1" dirty="0" smtClean="0">
                <a:solidFill>
                  <a:srgbClr val="CA7606"/>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Ejes Transversales</a:t>
            </a:r>
            <a:endParaRPr lang="es-ES" altLang="es-CO" sz="6600" b="1" dirty="0">
              <a:solidFill>
                <a:srgbClr val="CA7606"/>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20418299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ágono 5"/>
          <p:cNvSpPr/>
          <p:nvPr/>
        </p:nvSpPr>
        <p:spPr>
          <a:xfrm>
            <a:off x="0" y="2160"/>
            <a:ext cx="7806267"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CA7606"/>
              </a:solidFill>
              <a:latin typeface="Tw Cen MT" panose="020B0602020104020603" pitchFamily="34" charset="0"/>
            </a:endParaRPr>
          </a:p>
        </p:txBody>
      </p:sp>
      <p:sp>
        <p:nvSpPr>
          <p:cNvPr id="4" name="object 4"/>
          <p:cNvSpPr/>
          <p:nvPr/>
        </p:nvSpPr>
        <p:spPr>
          <a:xfrm>
            <a:off x="4712207" y="903733"/>
            <a:ext cx="4201668" cy="507491"/>
          </a:xfrm>
          <a:prstGeom prst="rect">
            <a:avLst/>
          </a:prstGeom>
          <a:blipFill>
            <a:blip r:embed="rId2" cstate="print"/>
            <a:stretch>
              <a:fillRect/>
            </a:stretch>
          </a:blipFill>
        </p:spPr>
        <p:txBody>
          <a:bodyPr wrap="square" lIns="0" tIns="0" rIns="0" bIns="0" rtlCol="0"/>
          <a:lstStyle/>
          <a:p>
            <a:endParaRPr dirty="0">
              <a:effectLst>
                <a:outerShdw blurRad="38100" dist="38100" dir="2700000" algn="tl">
                  <a:srgbClr val="000000">
                    <a:alpha val="43137"/>
                  </a:srgbClr>
                </a:outerShdw>
              </a:effectLst>
            </a:endParaRPr>
          </a:p>
        </p:txBody>
      </p:sp>
      <p:sp>
        <p:nvSpPr>
          <p:cNvPr id="5" name="object 5"/>
          <p:cNvSpPr/>
          <p:nvPr/>
        </p:nvSpPr>
        <p:spPr>
          <a:xfrm>
            <a:off x="0" y="0"/>
            <a:ext cx="7586133" cy="831541"/>
          </a:xfrm>
          <a:custGeom>
            <a:avLst/>
            <a:gdLst/>
            <a:ahLst/>
            <a:cxnLst/>
            <a:rect l="l" t="t" r="r" b="b"/>
            <a:pathLst>
              <a:path w="4177665" h="254634">
                <a:moveTo>
                  <a:pt x="0" y="254508"/>
                </a:moveTo>
                <a:lnTo>
                  <a:pt x="4177284" y="254508"/>
                </a:lnTo>
                <a:lnTo>
                  <a:pt x="4177284" y="0"/>
                </a:lnTo>
                <a:lnTo>
                  <a:pt x="0" y="0"/>
                </a:lnTo>
                <a:lnTo>
                  <a:pt x="0" y="254508"/>
                </a:lnTo>
                <a:close/>
              </a:path>
            </a:pathLst>
          </a:custGeom>
          <a:noFill/>
          <a:ln>
            <a:noFill/>
          </a:ln>
        </p:spPr>
        <p:txBody>
          <a:bodyPr wrap="square" lIns="0" tIns="0" rIns="0" bIns="0" rtlCol="0"/>
          <a:lstStyle/>
          <a:p>
            <a:pPr algn="ctr"/>
            <a:r>
              <a:rPr lang="es-ES_tradnl" sz="2800" b="1" spc="-10" dirty="0">
                <a:solidFill>
                  <a:schemeClr val="bg1"/>
                </a:solidFill>
                <a:effectLst>
                  <a:outerShdw blurRad="38100" dist="38100" dir="2700000" algn="tl">
                    <a:srgbClr val="000000">
                      <a:alpha val="43137"/>
                    </a:srgbClr>
                  </a:outerShdw>
                </a:effectLst>
                <a:latin typeface="Tw Cen MT" panose="020B0602020104020603" pitchFamily="34" charset="0"/>
                <a:cs typeface="Calibri"/>
              </a:rPr>
              <a:t>Metas </a:t>
            </a:r>
            <a:r>
              <a:rPr lang="es-ES_tradnl" sz="2800" b="1" spc="-5" dirty="0">
                <a:solidFill>
                  <a:schemeClr val="bg1"/>
                </a:solidFill>
                <a:effectLst>
                  <a:outerShdw blurRad="38100" dist="38100" dir="2700000" algn="tl">
                    <a:srgbClr val="000000">
                      <a:alpha val="43137"/>
                    </a:srgbClr>
                  </a:outerShdw>
                </a:effectLst>
                <a:latin typeface="Tw Cen MT" panose="020B0602020104020603" pitchFamily="34" charset="0"/>
                <a:cs typeface="Calibri"/>
              </a:rPr>
              <a:t>Plan Nacional de </a:t>
            </a:r>
            <a:r>
              <a:rPr lang="es-ES_tradnl" sz="2800" b="1" spc="-10" dirty="0">
                <a:solidFill>
                  <a:schemeClr val="bg1"/>
                </a:solidFill>
                <a:effectLst>
                  <a:outerShdw blurRad="38100" dist="38100" dir="2700000" algn="tl">
                    <a:srgbClr val="000000">
                      <a:alpha val="43137"/>
                    </a:srgbClr>
                  </a:outerShdw>
                </a:effectLst>
                <a:latin typeface="Tw Cen MT" panose="020B0602020104020603" pitchFamily="34" charset="0"/>
                <a:cs typeface="Calibri"/>
              </a:rPr>
              <a:t>Desarrollo</a:t>
            </a:r>
            <a:r>
              <a:rPr lang="es-ES_tradnl" sz="2800" b="1" spc="15" dirty="0">
                <a:solidFill>
                  <a:schemeClr val="bg1"/>
                </a:solidFill>
                <a:effectLst>
                  <a:outerShdw blurRad="38100" dist="38100" dir="2700000" algn="tl">
                    <a:srgbClr val="000000">
                      <a:alpha val="43137"/>
                    </a:srgbClr>
                  </a:outerShdw>
                </a:effectLst>
                <a:latin typeface="Tw Cen MT" panose="020B0602020104020603" pitchFamily="34" charset="0"/>
                <a:cs typeface="Calibri"/>
              </a:rPr>
              <a:t> </a:t>
            </a:r>
            <a:r>
              <a:rPr lang="es-ES_tradnl" sz="2800" b="1" spc="-5" dirty="0" smtClean="0">
                <a:solidFill>
                  <a:schemeClr val="bg1"/>
                </a:solidFill>
                <a:effectLst>
                  <a:outerShdw blurRad="38100" dist="38100" dir="2700000" algn="tl">
                    <a:srgbClr val="000000">
                      <a:alpha val="43137"/>
                    </a:srgbClr>
                  </a:outerShdw>
                </a:effectLst>
                <a:latin typeface="Tw Cen MT" panose="020B0602020104020603" pitchFamily="34" charset="0"/>
                <a:cs typeface="Calibri"/>
              </a:rPr>
              <a:t>2015 - 2018</a:t>
            </a:r>
            <a:endParaRPr sz="2800" dirty="0">
              <a:solidFill>
                <a:schemeClr val="bg1"/>
              </a:solidFill>
              <a:effectLst>
                <a:outerShdw blurRad="38100" dist="38100" dir="2700000" algn="tl">
                  <a:srgbClr val="000000">
                    <a:alpha val="43137"/>
                  </a:srgbClr>
                </a:outerShdw>
              </a:effectLst>
              <a:latin typeface="Tw Cen MT" panose="020B0602020104020603"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1052554306"/>
              </p:ext>
            </p:extLst>
          </p:nvPr>
        </p:nvGraphicFramePr>
        <p:xfrm>
          <a:off x="2634916" y="893066"/>
          <a:ext cx="8662470" cy="4342738"/>
        </p:xfrm>
        <a:graphic>
          <a:graphicData uri="http://schemas.openxmlformats.org/drawingml/2006/table">
            <a:tbl>
              <a:tblPr>
                <a:tableStyleId>{ED083AE6-46FA-4A59-8FB0-9F97EB10719F}</a:tableStyleId>
              </a:tblPr>
              <a:tblGrid>
                <a:gridCol w="3659770">
                  <a:extLst>
                    <a:ext uri="{9D8B030D-6E8A-4147-A177-3AD203B41FA5}">
                      <a16:colId xmlns:a16="http://schemas.microsoft.com/office/drawing/2014/main" xmlns="" val="20000"/>
                    </a:ext>
                  </a:extLst>
                </a:gridCol>
                <a:gridCol w="1000540"/>
                <a:gridCol w="1000540"/>
                <a:gridCol w="1000540"/>
                <a:gridCol w="1000540"/>
                <a:gridCol w="1000540"/>
              </a:tblGrid>
              <a:tr h="720994">
                <a:tc>
                  <a:txBody>
                    <a:bodyPr/>
                    <a:lstStyle/>
                    <a:p>
                      <a:pPr algn="ctr" fontAlgn="ctr"/>
                      <a:r>
                        <a:rPr lang="es-CO" sz="20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Producto</a:t>
                      </a:r>
                      <a:endParaRPr lang="es-CO" sz="20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marL="166370" marR="71755" indent="-85725" algn="ctr">
                        <a:lnSpc>
                          <a:spcPct val="100000"/>
                        </a:lnSpc>
                        <a:spcBef>
                          <a:spcPts val="5"/>
                        </a:spcBef>
                      </a:pPr>
                      <a:r>
                        <a:rPr sz="2000" b="1" u="none" strike="noStrike" kern="120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Meta a</a:t>
                      </a:r>
                      <a:r>
                        <a:rPr lang="es-CO" sz="2000" b="1" u="none" strike="noStrike" kern="1200" baseline="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 </a:t>
                      </a:r>
                      <a:r>
                        <a:rPr sz="2000" b="1" u="none" strike="noStrike" kern="120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2015</a:t>
                      </a:r>
                      <a:endParaRPr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endParaRPr>
                    </a:p>
                  </a:txBody>
                  <a:tcPr marL="0" marR="0" marT="0" marB="0" anchor="ctr">
                    <a:solidFill>
                      <a:srgbClr val="CA7606"/>
                    </a:solidFill>
                  </a:tcPr>
                </a:tc>
                <a:tc>
                  <a:txBody>
                    <a:bodyPr/>
                    <a:lstStyle/>
                    <a:p>
                      <a:pPr marL="203200" marR="108585" indent="-86995" algn="ctr">
                        <a:lnSpc>
                          <a:spcPct val="100000"/>
                        </a:lnSpc>
                        <a:spcBef>
                          <a:spcPts val="5"/>
                        </a:spcBef>
                      </a:pPr>
                      <a:r>
                        <a:rPr sz="2000" b="1" u="none" strike="noStrike" kern="120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Meta a</a:t>
                      </a:r>
                      <a:r>
                        <a:rPr lang="es-CO" sz="2000" b="1" u="none" strike="noStrike" kern="1200" baseline="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 </a:t>
                      </a:r>
                      <a:r>
                        <a:rPr sz="2000" b="1" u="none" strike="noStrike" kern="120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2016</a:t>
                      </a:r>
                      <a:endParaRPr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endParaRPr>
                    </a:p>
                  </a:txBody>
                  <a:tcPr marL="0" marR="0" marT="0" marB="0" anchor="ctr">
                    <a:solidFill>
                      <a:srgbClr val="CA7606"/>
                    </a:solidFill>
                  </a:tcPr>
                </a:tc>
                <a:tc>
                  <a:txBody>
                    <a:bodyPr/>
                    <a:lstStyle/>
                    <a:p>
                      <a:pPr marL="166370" marR="71755" indent="-85725" algn="ctr">
                        <a:lnSpc>
                          <a:spcPct val="100000"/>
                        </a:lnSpc>
                        <a:spcBef>
                          <a:spcPts val="5"/>
                        </a:spcBef>
                      </a:pPr>
                      <a:r>
                        <a:rPr sz="2000" b="1" u="none" strike="noStrike" kern="120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Meta </a:t>
                      </a:r>
                      <a:r>
                        <a:rPr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a</a:t>
                      </a:r>
                      <a:r>
                        <a:rPr lang="es-CO"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 </a:t>
                      </a:r>
                      <a:r>
                        <a:rPr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2017</a:t>
                      </a:r>
                    </a:p>
                  </a:txBody>
                  <a:tcPr marL="0" marR="0" marT="0" marB="0" anchor="ctr">
                    <a:solidFill>
                      <a:srgbClr val="CA7606"/>
                    </a:solidFill>
                  </a:tcPr>
                </a:tc>
                <a:tc>
                  <a:txBody>
                    <a:bodyPr/>
                    <a:lstStyle/>
                    <a:p>
                      <a:pPr marL="167005" marR="71120" indent="-85725" algn="ctr">
                        <a:lnSpc>
                          <a:spcPct val="100000"/>
                        </a:lnSpc>
                        <a:spcBef>
                          <a:spcPts val="5"/>
                        </a:spcBef>
                      </a:pPr>
                      <a:r>
                        <a:rPr sz="2000" b="1" u="none" strike="noStrike" kern="1200" dirty="0" smtClean="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Meta </a:t>
                      </a:r>
                      <a:r>
                        <a:rPr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a</a:t>
                      </a:r>
                      <a:r>
                        <a:rPr lang="es-CO"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 </a:t>
                      </a:r>
                      <a:r>
                        <a:rPr sz="2000" b="1" u="none" strike="noStrike" kern="1200" dirty="0">
                          <a:solidFill>
                            <a:schemeClr val="bg1"/>
                          </a:solidFill>
                          <a:effectLst>
                            <a:outerShdw blurRad="38100" dist="38100" dir="2700000" algn="tl">
                              <a:srgbClr val="000000">
                                <a:alpha val="43137"/>
                              </a:srgbClr>
                            </a:outerShdw>
                          </a:effectLst>
                          <a:latin typeface="Tw Cen MT" panose="020B0602020104020603" pitchFamily="34" charset="0"/>
                          <a:ea typeface="+mn-ea"/>
                          <a:cs typeface="+mn-cs"/>
                        </a:rPr>
                        <a:t>2018</a:t>
                      </a:r>
                    </a:p>
                  </a:txBody>
                  <a:tcPr marL="0" marR="0" marT="0" marB="0" anchor="ctr">
                    <a:solidFill>
                      <a:srgbClr val="CA7606"/>
                    </a:solidFill>
                  </a:tcPr>
                </a:tc>
                <a:tc>
                  <a:txBody>
                    <a:bodyPr/>
                    <a:lstStyle/>
                    <a:p>
                      <a:pPr algn="ctr" fontAlgn="ctr"/>
                      <a:r>
                        <a:rPr lang="es-CO" sz="20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Meta</a:t>
                      </a:r>
                    </a:p>
                    <a:p>
                      <a:pPr algn="ctr" fontAlgn="ctr"/>
                      <a:r>
                        <a:rPr lang="es-CO" sz="20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 2015</a:t>
                      </a:r>
                      <a:r>
                        <a:rPr lang="es-CO" sz="2000" b="1" u="none" strike="noStrike" baseline="0" dirty="0" smtClean="0">
                          <a:solidFill>
                            <a:schemeClr val="bg1"/>
                          </a:solidFill>
                          <a:effectLst>
                            <a:outerShdw blurRad="38100" dist="38100" dir="2700000" algn="tl">
                              <a:srgbClr val="000000">
                                <a:alpha val="43137"/>
                              </a:srgbClr>
                            </a:outerShdw>
                          </a:effectLst>
                          <a:latin typeface="Tw Cen MT" panose="020B0602020104020603" pitchFamily="34" charset="0"/>
                        </a:rPr>
                        <a:t> - 2018</a:t>
                      </a:r>
                      <a:endParaRPr lang="es-CO" sz="20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extLst>
                  <a:ext uri="{0D108BD9-81ED-4DB2-BD59-A6C34878D82A}">
                    <a16:rowId xmlns:a16="http://schemas.microsoft.com/office/drawing/2014/main" xmlns="" val="10000"/>
                  </a:ext>
                </a:extLst>
              </a:tr>
              <a:tr h="536783">
                <a:tc>
                  <a:txBody>
                    <a:bodyPr/>
                    <a:lstStyle/>
                    <a:p>
                      <a:pPr algn="ctr" fontAlgn="ctr"/>
                      <a:r>
                        <a:rPr lang="es-CO" sz="2000" u="none" strike="noStrike" dirty="0">
                          <a:effectLst/>
                          <a:latin typeface="Tw Cen MT" panose="020B0602020104020603" pitchFamily="34" charset="0"/>
                        </a:rPr>
                        <a:t>Kilómetros de calzadas construidas no concesionadas (Km</a:t>
                      </a:r>
                      <a:r>
                        <a:rPr lang="es-CO" sz="2000" u="none" strike="noStrike" dirty="0" smtClean="0">
                          <a:effectLst/>
                          <a:latin typeface="Tw Cen MT" panose="020B0602020104020603" pitchFamily="34" charset="0"/>
                        </a:rPr>
                        <a:t>)</a:t>
                      </a:r>
                      <a:endParaRPr lang="es-CO" sz="2000" b="0" i="0" u="none" strike="noStrike" dirty="0">
                        <a:solidFill>
                          <a:srgbClr val="000000"/>
                        </a:solidFill>
                        <a:effectLst/>
                        <a:latin typeface="Tw Cen MT" panose="020B0602020104020603" pitchFamily="34" charset="0"/>
                      </a:endParaRPr>
                    </a:p>
                  </a:txBody>
                  <a:tcPr marL="9525" marR="9525" marT="9525" marB="0" anchor="ctr"/>
                </a:tc>
                <a:tc>
                  <a:txBody>
                    <a:bodyPr/>
                    <a:lstStyle/>
                    <a:p>
                      <a:pPr marL="635" algn="ctr">
                        <a:lnSpc>
                          <a:spcPct val="100000"/>
                        </a:lnSpc>
                        <a:spcBef>
                          <a:spcPts val="440"/>
                        </a:spcBef>
                      </a:pPr>
                      <a:r>
                        <a:rPr sz="2000" spc="-5" dirty="0"/>
                        <a:t>9,87</a:t>
                      </a:r>
                      <a:endParaRPr sz="2000" dirty="0">
                        <a:latin typeface="Tw Cen MT" panose="020B0602020104020603" pitchFamily="34" charset="0"/>
                        <a:cs typeface="Calibri"/>
                      </a:endParaRPr>
                    </a:p>
                  </a:txBody>
                  <a:tcPr marL="0" marR="0" marT="0" marB="0" anchor="ctr"/>
                </a:tc>
                <a:tc>
                  <a:txBody>
                    <a:bodyPr/>
                    <a:lstStyle/>
                    <a:p>
                      <a:pPr marL="1905" algn="ctr">
                        <a:lnSpc>
                          <a:spcPct val="100000"/>
                        </a:lnSpc>
                        <a:spcBef>
                          <a:spcPts val="440"/>
                        </a:spcBef>
                      </a:pPr>
                      <a:r>
                        <a:rPr sz="2000" spc="-5" dirty="0"/>
                        <a:t>0,5</a:t>
                      </a:r>
                      <a:endParaRPr sz="2000" dirty="0">
                        <a:latin typeface="Tw Cen MT" panose="020B0602020104020603" pitchFamily="34" charset="0"/>
                        <a:cs typeface="Calibri"/>
                      </a:endParaRPr>
                    </a:p>
                  </a:txBody>
                  <a:tcPr marL="0" marR="0" marT="0" marB="0" anchor="ctr"/>
                </a:tc>
                <a:tc>
                  <a:txBody>
                    <a:bodyPr/>
                    <a:lstStyle/>
                    <a:p>
                      <a:pPr marL="1270" algn="ctr">
                        <a:lnSpc>
                          <a:spcPct val="100000"/>
                        </a:lnSpc>
                        <a:spcBef>
                          <a:spcPts val="440"/>
                        </a:spcBef>
                      </a:pPr>
                      <a:r>
                        <a:rPr sz="2000" spc="-5" dirty="0"/>
                        <a:t>0,57</a:t>
                      </a:r>
                      <a:endParaRPr sz="2000" dirty="0">
                        <a:latin typeface="Tw Cen MT" panose="020B0602020104020603" pitchFamily="34" charset="0"/>
                        <a:cs typeface="Calibri"/>
                      </a:endParaRPr>
                    </a:p>
                  </a:txBody>
                  <a:tcPr marL="0" marR="0" marT="0" marB="0" anchor="ctr"/>
                </a:tc>
                <a:tc>
                  <a:txBody>
                    <a:bodyPr/>
                    <a:lstStyle/>
                    <a:p>
                      <a:pPr marL="1270" algn="ctr">
                        <a:lnSpc>
                          <a:spcPct val="100000"/>
                        </a:lnSpc>
                        <a:spcBef>
                          <a:spcPts val="440"/>
                        </a:spcBef>
                      </a:pPr>
                      <a:r>
                        <a:rPr sz="2000" spc="-5" dirty="0"/>
                        <a:t>3,06</a:t>
                      </a:r>
                      <a:endParaRPr sz="2000" dirty="0">
                        <a:latin typeface="Tw Cen MT" panose="020B0602020104020603" pitchFamily="34" charset="0"/>
                        <a:cs typeface="Calibri"/>
                      </a:endParaRPr>
                    </a:p>
                  </a:txBody>
                  <a:tcPr marL="0" marR="0" marT="0" marB="0" anchor="ctr"/>
                </a:tc>
                <a:tc>
                  <a:txBody>
                    <a:bodyPr/>
                    <a:lstStyle/>
                    <a:p>
                      <a:pPr algn="ctr" fontAlgn="ctr"/>
                      <a:r>
                        <a:rPr lang="es-CO" sz="2000" u="none" strike="noStrike" dirty="0" smtClean="0">
                          <a:effectLst/>
                          <a:latin typeface="Tw Cen MT" panose="020B0602020104020603" pitchFamily="34" charset="0"/>
                        </a:rPr>
                        <a:t>14</a:t>
                      </a:r>
                      <a:endParaRPr lang="es-CO" sz="20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1"/>
                  </a:ext>
                </a:extLst>
              </a:tr>
              <a:tr h="557349">
                <a:tc>
                  <a:txBody>
                    <a:bodyPr/>
                    <a:lstStyle/>
                    <a:p>
                      <a:pPr algn="ctr" fontAlgn="ctr"/>
                      <a:r>
                        <a:rPr lang="es-CO" sz="2000" u="none" strike="noStrike" dirty="0">
                          <a:effectLst/>
                          <a:latin typeface="Tw Cen MT" panose="020B0602020104020603" pitchFamily="34" charset="0"/>
                        </a:rPr>
                        <a:t>Kilómetros de placa huella construida (Km</a:t>
                      </a:r>
                      <a:r>
                        <a:rPr lang="es-CO" sz="2000" u="none" strike="noStrike" dirty="0" smtClean="0">
                          <a:effectLst/>
                          <a:latin typeface="Tw Cen MT" panose="020B0602020104020603" pitchFamily="34" charset="0"/>
                        </a:rPr>
                        <a:t>)</a:t>
                      </a:r>
                      <a:endParaRPr lang="es-CO" sz="2000" b="0" i="0" u="none" strike="noStrike" dirty="0">
                        <a:solidFill>
                          <a:srgbClr val="000000"/>
                        </a:solidFill>
                        <a:effectLst/>
                        <a:latin typeface="Tw Cen MT" panose="020B0602020104020603" pitchFamily="34" charset="0"/>
                      </a:endParaRPr>
                    </a:p>
                  </a:txBody>
                  <a:tcPr marL="9525" marR="9525" marT="9525" marB="0" anchor="ctr"/>
                </a:tc>
                <a:tc>
                  <a:txBody>
                    <a:bodyPr/>
                    <a:lstStyle/>
                    <a:p>
                      <a:pPr marL="1905" algn="ctr">
                        <a:lnSpc>
                          <a:spcPct val="100000"/>
                        </a:lnSpc>
                        <a:spcBef>
                          <a:spcPts val="445"/>
                        </a:spcBef>
                      </a:pPr>
                      <a:r>
                        <a:rPr sz="2000" spc="-5" dirty="0"/>
                        <a:t>161</a:t>
                      </a:r>
                      <a:endParaRPr sz="2000" dirty="0">
                        <a:latin typeface="Tw Cen MT" panose="020B0602020104020603" pitchFamily="34" charset="0"/>
                        <a:cs typeface="Calibri"/>
                      </a:endParaRPr>
                    </a:p>
                  </a:txBody>
                  <a:tcPr marL="0" marR="0" marT="0" marB="0" anchor="ctr"/>
                </a:tc>
                <a:tc>
                  <a:txBody>
                    <a:bodyPr/>
                    <a:lstStyle/>
                    <a:p>
                      <a:pPr marL="635" algn="ctr">
                        <a:lnSpc>
                          <a:spcPct val="100000"/>
                        </a:lnSpc>
                        <a:spcBef>
                          <a:spcPts val="445"/>
                        </a:spcBef>
                      </a:pPr>
                      <a:r>
                        <a:rPr sz="2000" spc="-5" dirty="0"/>
                        <a:t>136</a:t>
                      </a:r>
                      <a:endParaRPr sz="2000" dirty="0">
                        <a:latin typeface="Tw Cen MT" panose="020B0602020104020603" pitchFamily="34" charset="0"/>
                        <a:cs typeface="Calibri"/>
                      </a:endParaRPr>
                    </a:p>
                  </a:txBody>
                  <a:tcPr marL="0" marR="0" marT="0" marB="0" anchor="ctr"/>
                </a:tc>
                <a:tc>
                  <a:txBody>
                    <a:bodyPr/>
                    <a:lstStyle/>
                    <a:p>
                      <a:pPr marL="635" algn="ctr">
                        <a:lnSpc>
                          <a:spcPct val="100000"/>
                        </a:lnSpc>
                        <a:spcBef>
                          <a:spcPts val="445"/>
                        </a:spcBef>
                      </a:pPr>
                      <a:r>
                        <a:rPr sz="2000" spc="-5" dirty="0"/>
                        <a:t>75</a:t>
                      </a:r>
                      <a:endParaRPr sz="2000" dirty="0">
                        <a:latin typeface="Tw Cen MT" panose="020B0602020104020603" pitchFamily="34" charset="0"/>
                        <a:cs typeface="Calibri"/>
                      </a:endParaRPr>
                    </a:p>
                  </a:txBody>
                  <a:tcPr marL="0" marR="0" marT="0" marB="0" anchor="ctr"/>
                </a:tc>
                <a:tc>
                  <a:txBody>
                    <a:bodyPr/>
                    <a:lstStyle/>
                    <a:p>
                      <a:pPr marL="2540" algn="ctr">
                        <a:lnSpc>
                          <a:spcPct val="100000"/>
                        </a:lnSpc>
                        <a:spcBef>
                          <a:spcPts val="445"/>
                        </a:spcBef>
                      </a:pPr>
                      <a:r>
                        <a:rPr sz="2000" spc="-5" dirty="0"/>
                        <a:t>128</a:t>
                      </a:r>
                      <a:endParaRPr sz="2000" dirty="0">
                        <a:latin typeface="Tw Cen MT" panose="020B0602020104020603" pitchFamily="34" charset="0"/>
                        <a:cs typeface="Calibri"/>
                      </a:endParaRPr>
                    </a:p>
                  </a:txBody>
                  <a:tcPr marL="0" marR="0" marT="0" marB="0" anchor="ctr"/>
                </a:tc>
                <a:tc>
                  <a:txBody>
                    <a:bodyPr/>
                    <a:lstStyle/>
                    <a:p>
                      <a:pPr marL="3175" algn="ctr">
                        <a:lnSpc>
                          <a:spcPct val="100000"/>
                        </a:lnSpc>
                        <a:spcBef>
                          <a:spcPts val="445"/>
                        </a:spcBef>
                      </a:pPr>
                      <a:r>
                        <a:rPr sz="2000" spc="-5" dirty="0"/>
                        <a:t>500,00</a:t>
                      </a:r>
                      <a:endParaRPr sz="2000" dirty="0">
                        <a:latin typeface="Tw Cen MT" panose="020B0602020104020603" pitchFamily="34" charset="0"/>
                        <a:cs typeface="Calibri"/>
                      </a:endParaRPr>
                    </a:p>
                  </a:txBody>
                  <a:tcPr marL="0" marR="0" marT="0" marB="0" anchor="ctr"/>
                </a:tc>
                <a:extLst>
                  <a:ext uri="{0D108BD9-81ED-4DB2-BD59-A6C34878D82A}">
                    <a16:rowId xmlns:a16="http://schemas.microsoft.com/office/drawing/2014/main" xmlns="" val="10002"/>
                  </a:ext>
                </a:extLst>
              </a:tr>
              <a:tr h="637513">
                <a:tc>
                  <a:txBody>
                    <a:bodyPr/>
                    <a:lstStyle/>
                    <a:p>
                      <a:pPr algn="ctr" fontAlgn="ctr"/>
                      <a:r>
                        <a:rPr lang="es-CO" sz="2000" u="none" strike="noStrike" dirty="0">
                          <a:effectLst/>
                          <a:latin typeface="Tw Cen MT" panose="020B0602020104020603" pitchFamily="34" charset="0"/>
                        </a:rPr>
                        <a:t>Nuevos kilómetros de vías con rehabilitación y mantenimiento (Km)</a:t>
                      </a:r>
                      <a:endParaRPr lang="es-CO" sz="2000" b="0" i="0" u="none" strike="noStrike" dirty="0">
                        <a:solidFill>
                          <a:srgbClr val="000000"/>
                        </a:solidFill>
                        <a:effectLst/>
                        <a:latin typeface="Tw Cen MT" panose="020B0602020104020603" pitchFamily="34" charset="0"/>
                      </a:endParaRPr>
                    </a:p>
                  </a:txBody>
                  <a:tcPr marL="9525" marR="9525" marT="9525" marB="0" anchor="ctr"/>
                </a:tc>
                <a:tc>
                  <a:txBody>
                    <a:bodyPr/>
                    <a:lstStyle/>
                    <a:p>
                      <a:pPr marL="1905" algn="ctr">
                        <a:lnSpc>
                          <a:spcPct val="100000"/>
                        </a:lnSpc>
                        <a:spcBef>
                          <a:spcPts val="5"/>
                        </a:spcBef>
                      </a:pPr>
                      <a:r>
                        <a:rPr sz="2000" spc="-5" dirty="0" smtClean="0"/>
                        <a:t>106</a:t>
                      </a:r>
                      <a:endParaRPr sz="2000" dirty="0">
                        <a:latin typeface="Tw Cen MT" panose="020B0602020104020603" pitchFamily="34" charset="0"/>
                        <a:cs typeface="Calibri"/>
                      </a:endParaRPr>
                    </a:p>
                  </a:txBody>
                  <a:tcPr marL="0" marR="0" marT="0" marB="0" anchor="ctr"/>
                </a:tc>
                <a:tc>
                  <a:txBody>
                    <a:bodyPr/>
                    <a:lstStyle/>
                    <a:p>
                      <a:pPr marL="2540" algn="ctr">
                        <a:lnSpc>
                          <a:spcPct val="100000"/>
                        </a:lnSpc>
                        <a:spcBef>
                          <a:spcPts val="5"/>
                        </a:spcBef>
                      </a:pPr>
                      <a:r>
                        <a:rPr sz="2000" spc="-5" dirty="0" smtClean="0"/>
                        <a:t>40</a:t>
                      </a:r>
                      <a:endParaRPr sz="2000" dirty="0">
                        <a:latin typeface="Tw Cen MT" panose="020B0602020104020603" pitchFamily="34" charset="0"/>
                        <a:cs typeface="Calibri"/>
                      </a:endParaRPr>
                    </a:p>
                  </a:txBody>
                  <a:tcPr marL="0" marR="0" marT="0" marB="0" anchor="ctr"/>
                </a:tc>
                <a:tc>
                  <a:txBody>
                    <a:bodyPr/>
                    <a:lstStyle/>
                    <a:p>
                      <a:pPr marL="2540" algn="ctr">
                        <a:lnSpc>
                          <a:spcPct val="100000"/>
                        </a:lnSpc>
                        <a:spcBef>
                          <a:spcPts val="5"/>
                        </a:spcBef>
                      </a:pPr>
                      <a:r>
                        <a:rPr sz="2000" spc="-5" dirty="0" smtClean="0"/>
                        <a:t>133</a:t>
                      </a:r>
                      <a:endParaRPr sz="2000" dirty="0">
                        <a:latin typeface="Tw Cen MT" panose="020B0602020104020603" pitchFamily="34" charset="0"/>
                        <a:cs typeface="Calibri"/>
                      </a:endParaRPr>
                    </a:p>
                  </a:txBody>
                  <a:tcPr marL="0" marR="0" marT="0" marB="0" anchor="ctr"/>
                </a:tc>
                <a:tc>
                  <a:txBody>
                    <a:bodyPr/>
                    <a:lstStyle/>
                    <a:p>
                      <a:pPr marL="2540" algn="ctr">
                        <a:lnSpc>
                          <a:spcPct val="100000"/>
                        </a:lnSpc>
                        <a:spcBef>
                          <a:spcPts val="5"/>
                        </a:spcBef>
                      </a:pPr>
                      <a:r>
                        <a:rPr sz="2000" spc="-5" dirty="0" smtClean="0"/>
                        <a:t>121</a:t>
                      </a:r>
                      <a:endParaRPr sz="2000" dirty="0">
                        <a:latin typeface="Tw Cen MT" panose="020B0602020104020603" pitchFamily="34" charset="0"/>
                        <a:cs typeface="Calibri"/>
                      </a:endParaRPr>
                    </a:p>
                  </a:txBody>
                  <a:tcPr marL="0" marR="0" marT="0" marB="0" anchor="ctr"/>
                </a:tc>
                <a:tc>
                  <a:txBody>
                    <a:bodyPr/>
                    <a:lstStyle/>
                    <a:p>
                      <a:pPr marL="3175" algn="ctr">
                        <a:lnSpc>
                          <a:spcPct val="100000"/>
                        </a:lnSpc>
                        <a:spcBef>
                          <a:spcPts val="5"/>
                        </a:spcBef>
                      </a:pPr>
                      <a:r>
                        <a:rPr sz="2000" spc="-5" dirty="0" smtClean="0"/>
                        <a:t>400,00</a:t>
                      </a:r>
                      <a:endParaRPr sz="2000" dirty="0">
                        <a:latin typeface="Tw Cen MT" panose="020B0602020104020603" pitchFamily="34" charset="0"/>
                        <a:cs typeface="Calibri"/>
                      </a:endParaRPr>
                    </a:p>
                  </a:txBody>
                  <a:tcPr marL="0" marR="0" marT="0" marB="0" anchor="ctr"/>
                </a:tc>
                <a:extLst>
                  <a:ext uri="{0D108BD9-81ED-4DB2-BD59-A6C34878D82A}">
                    <a16:rowId xmlns:a16="http://schemas.microsoft.com/office/drawing/2014/main" xmlns="" val="10003"/>
                  </a:ext>
                </a:extLst>
              </a:tr>
              <a:tr h="381000">
                <a:tc>
                  <a:txBody>
                    <a:bodyPr/>
                    <a:lstStyle/>
                    <a:p>
                      <a:pPr algn="ctr" fontAlgn="ctr"/>
                      <a:r>
                        <a:rPr lang="es-CO" sz="2000" u="none" strike="noStrike" dirty="0">
                          <a:effectLst/>
                          <a:latin typeface="Tw Cen MT" panose="020B0602020104020603" pitchFamily="34" charset="0"/>
                        </a:rPr>
                        <a:t>Kilómetros de vías con pavimento (Km)</a:t>
                      </a:r>
                      <a:endParaRPr lang="es-CO" sz="2000" b="0" i="0" u="none" strike="noStrike" dirty="0">
                        <a:solidFill>
                          <a:srgbClr val="000000"/>
                        </a:solidFill>
                        <a:effectLst/>
                        <a:latin typeface="Tw Cen MT" panose="020B0602020104020603" pitchFamily="34" charset="0"/>
                      </a:endParaRPr>
                    </a:p>
                  </a:txBody>
                  <a:tcPr marL="9525" marR="9525" marT="9525" marB="0" anchor="ctr"/>
                </a:tc>
                <a:tc>
                  <a:txBody>
                    <a:bodyPr/>
                    <a:lstStyle/>
                    <a:p>
                      <a:pPr marL="635" algn="ctr">
                        <a:lnSpc>
                          <a:spcPct val="100000"/>
                        </a:lnSpc>
                        <a:spcBef>
                          <a:spcPts val="440"/>
                        </a:spcBef>
                      </a:pPr>
                      <a:r>
                        <a:rPr sz="2000" spc="-5" dirty="0" smtClean="0"/>
                        <a:t>115</a:t>
                      </a:r>
                      <a:endParaRPr sz="2000" dirty="0">
                        <a:latin typeface="Tw Cen MT" panose="020B0602020104020603" pitchFamily="34" charset="0"/>
                        <a:cs typeface="Calibri"/>
                      </a:endParaRPr>
                    </a:p>
                  </a:txBody>
                  <a:tcPr marL="0" marR="0" marT="0" marB="0" anchor="ctr"/>
                </a:tc>
                <a:tc>
                  <a:txBody>
                    <a:bodyPr/>
                    <a:lstStyle/>
                    <a:p>
                      <a:pPr marL="2540" algn="ctr">
                        <a:lnSpc>
                          <a:spcPct val="100000"/>
                        </a:lnSpc>
                        <a:spcBef>
                          <a:spcPts val="440"/>
                        </a:spcBef>
                      </a:pPr>
                      <a:r>
                        <a:rPr sz="2000" spc="-5" dirty="0" smtClean="0"/>
                        <a:t>107</a:t>
                      </a:r>
                      <a:endParaRPr sz="2000" dirty="0">
                        <a:latin typeface="Tw Cen MT" panose="020B0602020104020603" pitchFamily="34" charset="0"/>
                        <a:cs typeface="Calibri"/>
                      </a:endParaRPr>
                    </a:p>
                  </a:txBody>
                  <a:tcPr marL="0" marR="0" marT="0" marB="0" anchor="ctr"/>
                </a:tc>
                <a:tc>
                  <a:txBody>
                    <a:bodyPr/>
                    <a:lstStyle/>
                    <a:p>
                      <a:pPr marL="1270" algn="ctr">
                        <a:lnSpc>
                          <a:spcPct val="100000"/>
                        </a:lnSpc>
                        <a:spcBef>
                          <a:spcPts val="440"/>
                        </a:spcBef>
                      </a:pPr>
                      <a:r>
                        <a:rPr sz="2000" spc="-5" dirty="0" smtClean="0"/>
                        <a:t>4</a:t>
                      </a:r>
                      <a:endParaRPr sz="2000" dirty="0">
                        <a:latin typeface="Tw Cen MT" panose="020B0602020104020603" pitchFamily="34" charset="0"/>
                        <a:cs typeface="Calibri"/>
                      </a:endParaRPr>
                    </a:p>
                  </a:txBody>
                  <a:tcPr marL="0" marR="0" marT="0" marB="0" anchor="ctr"/>
                </a:tc>
                <a:tc>
                  <a:txBody>
                    <a:bodyPr/>
                    <a:lstStyle/>
                    <a:p>
                      <a:pPr marL="1270" algn="ctr">
                        <a:lnSpc>
                          <a:spcPct val="100000"/>
                        </a:lnSpc>
                        <a:spcBef>
                          <a:spcPts val="440"/>
                        </a:spcBef>
                      </a:pPr>
                      <a:r>
                        <a:rPr sz="2000" spc="-5" dirty="0" smtClean="0"/>
                        <a:t>0,0</a:t>
                      </a:r>
                      <a:endParaRPr sz="2000" dirty="0">
                        <a:latin typeface="Tw Cen MT" panose="020B0602020104020603" pitchFamily="34" charset="0"/>
                        <a:cs typeface="Calibri"/>
                      </a:endParaRPr>
                    </a:p>
                  </a:txBody>
                  <a:tcPr marL="0" marR="0" marT="0" marB="0" anchor="ctr"/>
                </a:tc>
                <a:tc>
                  <a:txBody>
                    <a:bodyPr/>
                    <a:lstStyle/>
                    <a:p>
                      <a:pPr algn="ctr" fontAlgn="ctr"/>
                      <a:r>
                        <a:rPr lang="es-CO" sz="2000" u="none" strike="noStrike" dirty="0" smtClean="0">
                          <a:effectLst/>
                          <a:latin typeface="Tw Cen MT" panose="020B0602020104020603" pitchFamily="34" charset="0"/>
                        </a:rPr>
                        <a:t>226</a:t>
                      </a:r>
                      <a:endParaRPr lang="es-CO" sz="20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4"/>
                  </a:ext>
                </a:extLst>
              </a:tr>
              <a:tr h="728268">
                <a:tc>
                  <a:txBody>
                    <a:bodyPr/>
                    <a:lstStyle/>
                    <a:p>
                      <a:pPr algn="ctr" fontAlgn="ctr"/>
                      <a:r>
                        <a:rPr lang="es-CO" sz="2000" u="none" strike="noStrike" dirty="0">
                          <a:effectLst/>
                          <a:latin typeface="Tw Cen MT" panose="020B0602020104020603" pitchFamily="34" charset="0"/>
                        </a:rPr>
                        <a:t>Obras de mantenimiento y profundización a canales de </a:t>
                      </a:r>
                      <a:r>
                        <a:rPr lang="es-CO" sz="2000" u="none" strike="noStrike" dirty="0" smtClean="0">
                          <a:effectLst/>
                          <a:latin typeface="Tw Cen MT" panose="020B0602020104020603" pitchFamily="34" charset="0"/>
                        </a:rPr>
                        <a:t>acceso</a:t>
                      </a:r>
                      <a:r>
                        <a:rPr lang="es-CO" sz="2000" u="none" strike="noStrike" baseline="0" dirty="0" smtClean="0">
                          <a:effectLst/>
                          <a:latin typeface="Tw Cen MT" panose="020B0602020104020603" pitchFamily="34" charset="0"/>
                        </a:rPr>
                        <a:t> (UND)</a:t>
                      </a:r>
                      <a:endParaRPr lang="es-CO" sz="2000" b="0" i="0" u="none" strike="noStrike" dirty="0">
                        <a:solidFill>
                          <a:srgbClr val="000000"/>
                        </a:solidFill>
                        <a:effectLst/>
                        <a:latin typeface="Tw Cen MT" panose="020B0602020104020603" pitchFamily="34" charset="0"/>
                      </a:endParaRPr>
                    </a:p>
                  </a:txBody>
                  <a:tcPr marL="9525" marR="9525" marT="9525" marB="0" anchor="ctr"/>
                </a:tc>
                <a:tc>
                  <a:txBody>
                    <a:bodyPr/>
                    <a:lstStyle/>
                    <a:p>
                      <a:pPr marL="2540" algn="ctr">
                        <a:lnSpc>
                          <a:spcPct val="100000"/>
                        </a:lnSpc>
                      </a:pPr>
                      <a:r>
                        <a:rPr sz="2000" dirty="0" smtClean="0"/>
                        <a:t>3</a:t>
                      </a:r>
                      <a:endParaRPr sz="2000" dirty="0">
                        <a:latin typeface="Tw Cen MT" panose="020B0602020104020603" pitchFamily="34" charset="0"/>
                        <a:cs typeface="Calibri"/>
                      </a:endParaRPr>
                    </a:p>
                  </a:txBody>
                  <a:tcPr marL="0" marR="0" marT="0" marB="0" anchor="ctr"/>
                </a:tc>
                <a:tc>
                  <a:txBody>
                    <a:bodyPr/>
                    <a:lstStyle/>
                    <a:p>
                      <a:pPr marL="1270" algn="ctr">
                        <a:lnSpc>
                          <a:spcPct val="100000"/>
                        </a:lnSpc>
                      </a:pPr>
                      <a:r>
                        <a:rPr sz="2000" dirty="0" smtClean="0"/>
                        <a:t>1</a:t>
                      </a:r>
                      <a:endParaRPr sz="2000" dirty="0">
                        <a:latin typeface="Tw Cen MT" panose="020B0602020104020603" pitchFamily="34" charset="0"/>
                        <a:cs typeface="Calibri"/>
                      </a:endParaRPr>
                    </a:p>
                  </a:txBody>
                  <a:tcPr marL="0" marR="0" marT="0" marB="0" anchor="ctr"/>
                </a:tc>
                <a:tc>
                  <a:txBody>
                    <a:bodyPr/>
                    <a:lstStyle/>
                    <a:p>
                      <a:pPr marL="2540" algn="ctr">
                        <a:lnSpc>
                          <a:spcPct val="100000"/>
                        </a:lnSpc>
                      </a:pPr>
                      <a:r>
                        <a:rPr sz="2000" dirty="0" smtClean="0"/>
                        <a:t>1</a:t>
                      </a:r>
                      <a:endParaRPr sz="2000" dirty="0">
                        <a:latin typeface="Tw Cen MT" panose="020B0602020104020603" pitchFamily="34" charset="0"/>
                        <a:cs typeface="Calibri"/>
                      </a:endParaRPr>
                    </a:p>
                  </a:txBody>
                  <a:tcPr marL="0" marR="0" marT="0" marB="0" anchor="ctr"/>
                </a:tc>
                <a:tc>
                  <a:txBody>
                    <a:bodyPr/>
                    <a:lstStyle/>
                    <a:p>
                      <a:pPr marL="3175" algn="ctr">
                        <a:lnSpc>
                          <a:spcPct val="100000"/>
                        </a:lnSpc>
                      </a:pPr>
                      <a:r>
                        <a:rPr sz="2000" dirty="0" smtClean="0"/>
                        <a:t>1</a:t>
                      </a:r>
                      <a:endParaRPr sz="2000" dirty="0">
                        <a:latin typeface="Tw Cen MT" panose="020B0602020104020603" pitchFamily="34" charset="0"/>
                        <a:cs typeface="Calibri"/>
                      </a:endParaRPr>
                    </a:p>
                  </a:txBody>
                  <a:tcPr marL="0" marR="0" marT="0" marB="0" anchor="ctr"/>
                </a:tc>
                <a:tc>
                  <a:txBody>
                    <a:bodyPr/>
                    <a:lstStyle/>
                    <a:p>
                      <a:pPr algn="ctr" fontAlgn="ctr"/>
                      <a:r>
                        <a:rPr lang="es-CO" sz="2000" u="none" strike="noStrike" dirty="0" smtClean="0">
                          <a:effectLst/>
                          <a:latin typeface="Tw Cen MT" panose="020B0602020104020603" pitchFamily="34" charset="0"/>
                        </a:rPr>
                        <a:t>6</a:t>
                      </a:r>
                      <a:endParaRPr lang="es-CO" sz="20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80580362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ágono 5"/>
          <p:cNvSpPr/>
          <p:nvPr/>
        </p:nvSpPr>
        <p:spPr>
          <a:xfrm>
            <a:off x="0" y="-15718"/>
            <a:ext cx="7763933"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Tw Cen MT" panose="020B0602020104020603" pitchFamily="34" charset="0"/>
            </a:endParaRPr>
          </a:p>
        </p:txBody>
      </p:sp>
      <p:sp>
        <p:nvSpPr>
          <p:cNvPr id="5" name="object 5"/>
          <p:cNvSpPr/>
          <p:nvPr/>
        </p:nvSpPr>
        <p:spPr>
          <a:xfrm>
            <a:off x="87619" y="82559"/>
            <a:ext cx="7439247" cy="313683"/>
          </a:xfrm>
          <a:custGeom>
            <a:avLst/>
            <a:gdLst/>
            <a:ahLst/>
            <a:cxnLst/>
            <a:rect l="l" t="t" r="r" b="b"/>
            <a:pathLst>
              <a:path w="4177665" h="254634">
                <a:moveTo>
                  <a:pt x="0" y="254508"/>
                </a:moveTo>
                <a:lnTo>
                  <a:pt x="4177284" y="254508"/>
                </a:lnTo>
                <a:lnTo>
                  <a:pt x="4177284" y="0"/>
                </a:lnTo>
                <a:lnTo>
                  <a:pt x="0" y="0"/>
                </a:lnTo>
                <a:lnTo>
                  <a:pt x="0" y="254508"/>
                </a:lnTo>
                <a:close/>
              </a:path>
            </a:pathLst>
          </a:custGeom>
          <a:noFill/>
          <a:ln>
            <a:noFill/>
          </a:ln>
        </p:spPr>
        <p:txBody>
          <a:bodyPr wrap="square" lIns="0" tIns="0" rIns="0" bIns="0" rtlCol="0"/>
          <a:lstStyle/>
          <a:p>
            <a:pPr algn="ctr"/>
            <a:r>
              <a:rPr lang="es-ES_tradnl" sz="2800" b="1" spc="-10" dirty="0" smtClean="0">
                <a:solidFill>
                  <a:schemeClr val="bg1"/>
                </a:solidFill>
                <a:effectLst>
                  <a:outerShdw blurRad="38100" dist="38100" dir="2700000" algn="tl">
                    <a:srgbClr val="000000">
                      <a:alpha val="43137"/>
                    </a:srgbClr>
                  </a:outerShdw>
                </a:effectLst>
                <a:latin typeface="Tw Cen MT" panose="020B0602020104020603" pitchFamily="34" charset="0"/>
                <a:cs typeface="Calibri"/>
              </a:rPr>
              <a:t>Logros </a:t>
            </a:r>
            <a:r>
              <a:rPr lang="es-ES_tradnl" sz="2800" b="1" spc="-5" dirty="0" smtClean="0">
                <a:solidFill>
                  <a:schemeClr val="bg1"/>
                </a:solidFill>
                <a:effectLst>
                  <a:outerShdw blurRad="38100" dist="38100" dir="2700000" algn="tl">
                    <a:srgbClr val="000000">
                      <a:alpha val="43137"/>
                    </a:srgbClr>
                  </a:outerShdw>
                </a:effectLst>
                <a:latin typeface="Tw Cen MT" panose="020B0602020104020603" pitchFamily="34" charset="0"/>
                <a:cs typeface="Calibri"/>
              </a:rPr>
              <a:t>Plan </a:t>
            </a:r>
            <a:r>
              <a:rPr lang="es-ES_tradnl" sz="2800" b="1" spc="-5" dirty="0">
                <a:solidFill>
                  <a:schemeClr val="bg1"/>
                </a:solidFill>
                <a:effectLst>
                  <a:outerShdw blurRad="38100" dist="38100" dir="2700000" algn="tl">
                    <a:srgbClr val="000000">
                      <a:alpha val="43137"/>
                    </a:srgbClr>
                  </a:outerShdw>
                </a:effectLst>
                <a:latin typeface="Tw Cen MT" panose="020B0602020104020603" pitchFamily="34" charset="0"/>
                <a:cs typeface="Calibri"/>
              </a:rPr>
              <a:t>Nacional de </a:t>
            </a:r>
            <a:r>
              <a:rPr lang="es-ES_tradnl" sz="2800" b="1" spc="-10" dirty="0">
                <a:solidFill>
                  <a:schemeClr val="bg1"/>
                </a:solidFill>
                <a:effectLst>
                  <a:outerShdw blurRad="38100" dist="38100" dir="2700000" algn="tl">
                    <a:srgbClr val="000000">
                      <a:alpha val="43137"/>
                    </a:srgbClr>
                  </a:outerShdw>
                </a:effectLst>
                <a:latin typeface="Tw Cen MT" panose="020B0602020104020603" pitchFamily="34" charset="0"/>
                <a:cs typeface="Calibri"/>
              </a:rPr>
              <a:t>Desarrollo</a:t>
            </a:r>
            <a:r>
              <a:rPr lang="es-ES_tradnl" sz="2800" b="1" spc="15" dirty="0">
                <a:solidFill>
                  <a:schemeClr val="bg1"/>
                </a:solidFill>
                <a:effectLst>
                  <a:outerShdw blurRad="38100" dist="38100" dir="2700000" algn="tl">
                    <a:srgbClr val="000000">
                      <a:alpha val="43137"/>
                    </a:srgbClr>
                  </a:outerShdw>
                </a:effectLst>
                <a:latin typeface="Tw Cen MT" panose="020B0602020104020603" pitchFamily="34" charset="0"/>
                <a:cs typeface="Calibri"/>
              </a:rPr>
              <a:t> </a:t>
            </a:r>
            <a:r>
              <a:rPr lang="es-ES_tradnl" sz="2800" b="1" spc="-5" dirty="0" smtClean="0">
                <a:solidFill>
                  <a:schemeClr val="bg1"/>
                </a:solidFill>
                <a:effectLst>
                  <a:outerShdw blurRad="38100" dist="38100" dir="2700000" algn="tl">
                    <a:srgbClr val="000000">
                      <a:alpha val="43137"/>
                    </a:srgbClr>
                  </a:outerShdw>
                </a:effectLst>
                <a:latin typeface="Tw Cen MT" panose="020B0602020104020603" pitchFamily="34" charset="0"/>
                <a:cs typeface="Calibri"/>
              </a:rPr>
              <a:t>2015 - 2018</a:t>
            </a:r>
            <a:endParaRPr sz="2800" dirty="0">
              <a:solidFill>
                <a:schemeClr val="bg1"/>
              </a:solidFill>
              <a:effectLst>
                <a:outerShdw blurRad="38100" dist="38100" dir="2700000" algn="tl">
                  <a:srgbClr val="000000">
                    <a:alpha val="43137"/>
                  </a:srgbClr>
                </a:outerShdw>
              </a:effectLst>
              <a:latin typeface="Tw Cen MT" panose="020B0602020104020603" pitchFamily="34" charset="0"/>
            </a:endParaRPr>
          </a:p>
        </p:txBody>
      </p:sp>
      <p:sp>
        <p:nvSpPr>
          <p:cNvPr id="9" name="object 4"/>
          <p:cNvSpPr/>
          <p:nvPr/>
        </p:nvSpPr>
        <p:spPr>
          <a:xfrm>
            <a:off x="4871695" y="1411224"/>
            <a:ext cx="4201668" cy="507491"/>
          </a:xfrm>
          <a:prstGeom prst="rect">
            <a:avLst/>
          </a:prstGeom>
          <a:blipFill>
            <a:blip r:embed="rId2" cstate="print"/>
            <a:stretch>
              <a:fillRect/>
            </a:stretch>
          </a:blipFill>
        </p:spPr>
        <p:txBody>
          <a:bodyPr wrap="square" lIns="0" tIns="0" rIns="0" bIns="0" rtlCol="0"/>
          <a:lstStyle/>
          <a:p>
            <a:endParaRPr dirty="0"/>
          </a:p>
        </p:txBody>
      </p:sp>
      <p:graphicFrame>
        <p:nvGraphicFramePr>
          <p:cNvPr id="13" name="Tabla 12"/>
          <p:cNvGraphicFramePr>
            <a:graphicFrameLocks noGrp="1"/>
          </p:cNvGraphicFramePr>
          <p:nvPr>
            <p:extLst>
              <p:ext uri="{D42A27DB-BD31-4B8C-83A1-F6EECF244321}">
                <p14:modId xmlns:p14="http://schemas.microsoft.com/office/powerpoint/2010/main" val="3290640786"/>
              </p:ext>
            </p:extLst>
          </p:nvPr>
        </p:nvGraphicFramePr>
        <p:xfrm>
          <a:off x="709864" y="943951"/>
          <a:ext cx="11081085" cy="4251298"/>
        </p:xfrm>
        <a:graphic>
          <a:graphicData uri="http://schemas.openxmlformats.org/drawingml/2006/table">
            <a:tbl>
              <a:tblPr>
                <a:tableStyleId>{ED083AE6-46FA-4A59-8FB0-9F97EB10719F}</a:tableStyleId>
              </a:tblPr>
              <a:tblGrid>
                <a:gridCol w="3387870">
                  <a:extLst>
                    <a:ext uri="{9D8B030D-6E8A-4147-A177-3AD203B41FA5}">
                      <a16:colId xmlns:a16="http://schemas.microsoft.com/office/drawing/2014/main" xmlns="" val="20000"/>
                    </a:ext>
                  </a:extLst>
                </a:gridCol>
                <a:gridCol w="712857">
                  <a:extLst>
                    <a:ext uri="{9D8B030D-6E8A-4147-A177-3AD203B41FA5}">
                      <a16:colId xmlns:a16="http://schemas.microsoft.com/office/drawing/2014/main" xmlns="" val="20001"/>
                    </a:ext>
                  </a:extLst>
                </a:gridCol>
                <a:gridCol w="1009618"/>
                <a:gridCol w="845287">
                  <a:extLst>
                    <a:ext uri="{9D8B030D-6E8A-4147-A177-3AD203B41FA5}">
                      <a16:colId xmlns:a16="http://schemas.microsoft.com/office/drawing/2014/main" xmlns="" val="20007"/>
                    </a:ext>
                  </a:extLst>
                </a:gridCol>
                <a:gridCol w="938464">
                  <a:extLst>
                    <a:ext uri="{9D8B030D-6E8A-4147-A177-3AD203B41FA5}">
                      <a16:colId xmlns:a16="http://schemas.microsoft.com/office/drawing/2014/main" xmlns="" val="20008"/>
                    </a:ext>
                  </a:extLst>
                </a:gridCol>
                <a:gridCol w="842210">
                  <a:extLst>
                    <a:ext uri="{9D8B030D-6E8A-4147-A177-3AD203B41FA5}">
                      <a16:colId xmlns:a16="http://schemas.microsoft.com/office/drawing/2014/main" xmlns="" val="20009"/>
                    </a:ext>
                  </a:extLst>
                </a:gridCol>
                <a:gridCol w="974558">
                  <a:extLst>
                    <a:ext uri="{9D8B030D-6E8A-4147-A177-3AD203B41FA5}">
                      <a16:colId xmlns:a16="http://schemas.microsoft.com/office/drawing/2014/main" xmlns="" val="20010"/>
                    </a:ext>
                  </a:extLst>
                </a:gridCol>
                <a:gridCol w="1179095">
                  <a:extLst>
                    <a:ext uri="{9D8B030D-6E8A-4147-A177-3AD203B41FA5}">
                      <a16:colId xmlns:a16="http://schemas.microsoft.com/office/drawing/2014/main" xmlns="" val="20011"/>
                    </a:ext>
                  </a:extLst>
                </a:gridCol>
                <a:gridCol w="1191126"/>
              </a:tblGrid>
              <a:tr h="723900">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Producto</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Línea base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2014</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Meta</a:t>
                      </a:r>
                    </a:p>
                    <a:p>
                      <a:pPr algn="ctr" fontAlgn="ct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 2015</a:t>
                      </a:r>
                      <a:r>
                        <a:rPr lang="es-CO" sz="1800" b="1" u="none" strike="noStrike" baseline="0" dirty="0" smtClean="0">
                          <a:solidFill>
                            <a:schemeClr val="bg1"/>
                          </a:solidFill>
                          <a:effectLst>
                            <a:outerShdw blurRad="38100" dist="38100" dir="2700000" algn="tl">
                              <a:srgbClr val="000000">
                                <a:alpha val="43137"/>
                              </a:srgbClr>
                            </a:outerShdw>
                          </a:effectLst>
                          <a:latin typeface="Tw Cen MT" panose="020B0602020104020603" pitchFamily="34" charset="0"/>
                        </a:rPr>
                        <a:t> - 2018</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Avance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2015</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Avance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2016</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Avance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2017</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Avance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a febrero 2018</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Avance </a:t>
                      </a: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Acumulado a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febrero</a:t>
                      </a:r>
                      <a:r>
                        <a:rPr lang="es-CO" sz="1800" b="1" u="none" strike="noStrike" baseline="0" dirty="0" smtClean="0">
                          <a:solidFill>
                            <a:schemeClr val="bg1"/>
                          </a:solidFill>
                          <a:effectLst>
                            <a:outerShdw blurRad="38100" dist="38100" dir="2700000" algn="tl">
                              <a:srgbClr val="000000">
                                <a:alpha val="43137"/>
                              </a:srgbClr>
                            </a:outerShdw>
                          </a:effectLst>
                          <a:latin typeface="Tw Cen MT" panose="020B0602020104020603" pitchFamily="34" charset="0"/>
                        </a:rPr>
                        <a:t>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2018</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tc>
                  <a:txBody>
                    <a:bodyPr/>
                    <a:lstStyle/>
                    <a:p>
                      <a:pPr algn="ctr" fontAlgn="ctr"/>
                      <a:r>
                        <a:rPr lang="es-CO" sz="1800" b="1" u="none" strike="noStrike" dirty="0">
                          <a:solidFill>
                            <a:schemeClr val="bg1"/>
                          </a:solidFill>
                          <a:effectLst>
                            <a:outerShdw blurRad="38100" dist="38100" dir="2700000" algn="tl">
                              <a:srgbClr val="000000">
                                <a:alpha val="43137"/>
                              </a:srgbClr>
                            </a:outerShdw>
                          </a:effectLst>
                          <a:latin typeface="Tw Cen MT" panose="020B0602020104020603" pitchFamily="34" charset="0"/>
                        </a:rPr>
                        <a:t>% Avance Acumulado a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febrero</a:t>
                      </a:r>
                      <a:r>
                        <a:rPr lang="es-CO" sz="1800" b="1" u="none" strike="noStrike" baseline="0" dirty="0" smtClean="0">
                          <a:solidFill>
                            <a:schemeClr val="bg1"/>
                          </a:solidFill>
                          <a:effectLst>
                            <a:outerShdw blurRad="38100" dist="38100" dir="2700000" algn="tl">
                              <a:srgbClr val="000000">
                                <a:alpha val="43137"/>
                              </a:srgbClr>
                            </a:outerShdw>
                          </a:effectLst>
                          <a:latin typeface="Tw Cen MT" panose="020B0602020104020603" pitchFamily="34" charset="0"/>
                        </a:rPr>
                        <a:t> </a:t>
                      </a:r>
                      <a:r>
                        <a:rPr lang="es-CO" sz="1800" b="1" u="none" strike="noStrike" dirty="0" smtClean="0">
                          <a:solidFill>
                            <a:schemeClr val="bg1"/>
                          </a:solidFill>
                          <a:effectLst>
                            <a:outerShdw blurRad="38100" dist="38100" dir="2700000" algn="tl">
                              <a:srgbClr val="000000">
                                <a:alpha val="43137"/>
                              </a:srgbClr>
                            </a:outerShdw>
                          </a:effectLst>
                          <a:latin typeface="Tw Cen MT" panose="020B0602020104020603" pitchFamily="34" charset="0"/>
                        </a:rPr>
                        <a:t>2018</a:t>
                      </a:r>
                      <a:endParaRPr lang="es-CO" sz="1800" b="1" i="0" u="none" strike="noStrike" dirty="0">
                        <a:solidFill>
                          <a:schemeClr val="bg1"/>
                        </a:solidFill>
                        <a:effectLst>
                          <a:outerShdw blurRad="38100" dist="38100" dir="2700000" algn="tl">
                            <a:srgbClr val="000000">
                              <a:alpha val="43137"/>
                            </a:srgbClr>
                          </a:outerShdw>
                        </a:effectLst>
                        <a:latin typeface="Tw Cen MT" panose="020B0602020104020603" pitchFamily="34" charset="0"/>
                      </a:endParaRPr>
                    </a:p>
                  </a:txBody>
                  <a:tcPr marL="9525" marR="9525" marT="9525" marB="0" anchor="ctr">
                    <a:solidFill>
                      <a:srgbClr val="CA7606"/>
                    </a:solidFill>
                  </a:tcPr>
                </a:tc>
                <a:extLst>
                  <a:ext uri="{0D108BD9-81ED-4DB2-BD59-A6C34878D82A}">
                    <a16:rowId xmlns:a16="http://schemas.microsoft.com/office/drawing/2014/main" xmlns="" val="10000"/>
                  </a:ext>
                </a:extLst>
              </a:tr>
              <a:tr h="536783">
                <a:tc>
                  <a:txBody>
                    <a:bodyPr/>
                    <a:lstStyle/>
                    <a:p>
                      <a:pPr algn="ctr" fontAlgn="ctr"/>
                      <a:r>
                        <a:rPr lang="es-CO" sz="1800" u="none" strike="noStrike" dirty="0">
                          <a:effectLst/>
                          <a:latin typeface="Tw Cen MT" panose="020B0602020104020603" pitchFamily="34" charset="0"/>
                        </a:rPr>
                        <a:t>Kilómetros de calzadas construidas no concesionadas (Km) *</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166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14</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15,94</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9,13</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8,48</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2,62</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202,17</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258,36%</a:t>
                      </a:r>
                      <a:endParaRPr lang="es-CO" sz="18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1"/>
                  </a:ext>
                </a:extLst>
              </a:tr>
              <a:tr h="557349">
                <a:tc>
                  <a:txBody>
                    <a:bodyPr/>
                    <a:lstStyle/>
                    <a:p>
                      <a:pPr algn="ctr" fontAlgn="ctr"/>
                      <a:r>
                        <a:rPr lang="es-CO" sz="1800" u="none" strike="noStrike" dirty="0">
                          <a:effectLst/>
                          <a:latin typeface="Tw Cen MT" panose="020B0602020104020603" pitchFamily="34" charset="0"/>
                        </a:rPr>
                        <a:t>Kilómetros de placa huella construida (Km)*</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1.300</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500</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159,27</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184,2</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5,36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1,16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1.649,99</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70%</a:t>
                      </a:r>
                      <a:endParaRPr lang="es-CO" sz="18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2"/>
                  </a:ext>
                </a:extLst>
              </a:tr>
              <a:tr h="637513">
                <a:tc>
                  <a:txBody>
                    <a:bodyPr/>
                    <a:lstStyle/>
                    <a:p>
                      <a:pPr algn="ctr" fontAlgn="ctr"/>
                      <a:r>
                        <a:rPr lang="es-CO" sz="1800" u="none" strike="noStrike" dirty="0">
                          <a:effectLst/>
                          <a:latin typeface="Tw Cen MT" panose="020B0602020104020603" pitchFamily="34" charset="0"/>
                        </a:rPr>
                        <a:t>Nuevos kilómetros de vías con rehabilitación y mantenimiento (Km)</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0</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400</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457,42</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210,41</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223,92</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9,59</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901,34</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225,34%</a:t>
                      </a:r>
                      <a:endParaRPr lang="es-CO" sz="18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3"/>
                  </a:ext>
                </a:extLst>
              </a:tr>
              <a:tr h="381000">
                <a:tc>
                  <a:txBody>
                    <a:bodyPr/>
                    <a:lstStyle/>
                    <a:p>
                      <a:pPr algn="ctr" fontAlgn="ctr"/>
                      <a:r>
                        <a:rPr lang="es-CO" sz="1800" u="none" strike="noStrike" dirty="0">
                          <a:effectLst/>
                          <a:latin typeface="Tw Cen MT" panose="020B0602020104020603" pitchFamily="34" charset="0"/>
                        </a:rPr>
                        <a:t>Kilómetros de vías con pavimento (Km)</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8.454</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226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78,3</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64,98</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78,39</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7,79</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8.683,46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101,53%</a:t>
                      </a:r>
                      <a:endParaRPr lang="es-CO" sz="18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4"/>
                  </a:ext>
                </a:extLst>
              </a:tr>
              <a:tr h="728268">
                <a:tc>
                  <a:txBody>
                    <a:bodyPr/>
                    <a:lstStyle/>
                    <a:p>
                      <a:pPr algn="ctr" fontAlgn="ctr"/>
                      <a:r>
                        <a:rPr lang="es-CO" sz="1800" u="none" strike="noStrike" dirty="0">
                          <a:effectLst/>
                          <a:latin typeface="Tw Cen MT" panose="020B0602020104020603" pitchFamily="34" charset="0"/>
                        </a:rPr>
                        <a:t>Obras de mantenimiento y profundización a canales de </a:t>
                      </a:r>
                      <a:r>
                        <a:rPr lang="es-CO" sz="1800" u="none" strike="noStrike" dirty="0" smtClean="0">
                          <a:effectLst/>
                          <a:latin typeface="Tw Cen MT" panose="020B0602020104020603" pitchFamily="34" charset="0"/>
                        </a:rPr>
                        <a:t>acceso</a:t>
                      </a:r>
                      <a:r>
                        <a:rPr lang="es-CO" sz="1800" u="none" strike="noStrike" baseline="0" dirty="0" smtClean="0">
                          <a:effectLst/>
                          <a:latin typeface="Tw Cen MT" panose="020B0602020104020603" pitchFamily="34" charset="0"/>
                        </a:rPr>
                        <a:t> (UND)</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8</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3</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2</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3</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a:effectLst/>
                          <a:latin typeface="Tw Cen MT" panose="020B0602020104020603" pitchFamily="34" charset="0"/>
                        </a:rPr>
                        <a:t>0</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16</a:t>
                      </a:r>
                      <a:endParaRPr lang="es-CO" sz="18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ctr" fontAlgn="ctr"/>
                      <a:r>
                        <a:rPr lang="es-CO" sz="1800" u="none" strike="noStrike" dirty="0" smtClean="0">
                          <a:effectLst/>
                          <a:latin typeface="Tw Cen MT" panose="020B0602020104020603" pitchFamily="34" charset="0"/>
                        </a:rPr>
                        <a:t>133,33%</a:t>
                      </a:r>
                      <a:endParaRPr lang="es-CO" sz="1800" b="0" i="0" u="none" strike="noStrike" dirty="0">
                        <a:solidFill>
                          <a:srgbClr val="000000"/>
                        </a:solidFill>
                        <a:effectLst/>
                        <a:latin typeface="Tw Cen MT" panose="020B0602020104020603" pitchFamily="34" charset="0"/>
                      </a:endParaRPr>
                    </a:p>
                  </a:txBody>
                  <a:tcPr marL="9525" marR="9525" marT="9525" marB="0"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44372915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5"/>
          <p:cNvSpPr>
            <a:spLocks noChangeArrowheads="1"/>
          </p:cNvSpPr>
          <p:nvPr/>
        </p:nvSpPr>
        <p:spPr bwMode="auto">
          <a:xfrm>
            <a:off x="2645302" y="1948988"/>
            <a:ext cx="8085692"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0470" fontAlgn="base">
              <a:spcBef>
                <a:spcPct val="0"/>
              </a:spcBef>
              <a:spcAft>
                <a:spcPct val="0"/>
              </a:spcAft>
              <a:defRPr/>
            </a:pPr>
            <a:r>
              <a:rPr lang="es-CO" altLang="es-CO" sz="6600" b="1" dirty="0" smtClean="0">
                <a:solidFill>
                  <a:srgbClr val="CA7606"/>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Ejecución presupuestal</a:t>
            </a:r>
            <a:endParaRPr lang="es-ES" altLang="es-CO" sz="6600" b="1" dirty="0">
              <a:solidFill>
                <a:srgbClr val="CA7606"/>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558712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60" name="Picture 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031" y="701228"/>
            <a:ext cx="5794615" cy="3515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30 CuadroTexto"/>
          <p:cNvSpPr txBox="1">
            <a:spLocks noChangeArrowheads="1"/>
          </p:cNvSpPr>
          <p:nvPr/>
        </p:nvSpPr>
        <p:spPr bwMode="auto">
          <a:xfrm flipH="1">
            <a:off x="7412847" y="701228"/>
            <a:ext cx="4494467" cy="173253"/>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747">
              <a:defRPr/>
            </a:pPr>
            <a:r>
              <a:rPr lang="es-CO" sz="1100" dirty="0"/>
              <a:t>INFORMACIÓN GENERAL</a:t>
            </a:r>
          </a:p>
        </p:txBody>
      </p:sp>
      <p:graphicFrame>
        <p:nvGraphicFramePr>
          <p:cNvPr id="25" name="3 Tabla"/>
          <p:cNvGraphicFramePr>
            <a:graphicFrameLocks noGrp="1"/>
          </p:cNvGraphicFramePr>
          <p:nvPr>
            <p:extLst>
              <p:ext uri="{D42A27DB-BD31-4B8C-83A1-F6EECF244321}">
                <p14:modId xmlns:p14="http://schemas.microsoft.com/office/powerpoint/2010/main" val="553081480"/>
              </p:ext>
            </p:extLst>
          </p:nvPr>
        </p:nvGraphicFramePr>
        <p:xfrm>
          <a:off x="7412847" y="922182"/>
          <a:ext cx="4494469" cy="914400"/>
        </p:xfrm>
        <a:graphic>
          <a:graphicData uri="http://schemas.openxmlformats.org/drawingml/2006/table">
            <a:tbl>
              <a:tblPr firstRow="1" bandRow="1">
                <a:tableStyleId>{5940675A-B579-460E-94D1-54222C63F5DA}</a:tableStyleId>
              </a:tblPr>
              <a:tblGrid>
                <a:gridCol w="2715926">
                  <a:extLst>
                    <a:ext uri="{9D8B030D-6E8A-4147-A177-3AD203B41FA5}">
                      <a16:colId xmlns="" xmlns:a16="http://schemas.microsoft.com/office/drawing/2014/main" val="20000"/>
                    </a:ext>
                  </a:extLst>
                </a:gridCol>
                <a:gridCol w="1778543">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28/09/2015</a:t>
                      </a:r>
                    </a:p>
                    <a:p>
                      <a:pPr algn="ctr" rtl="0" fontAlgn="ctr"/>
                      <a:r>
                        <a:rPr lang="es-MX" sz="1000" u="none" strike="noStrike" dirty="0">
                          <a:effectLst/>
                        </a:rPr>
                        <a:t>18/04/2016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14/10/2015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5240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10/12/2015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30/10/2017</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TERMINADO</a:t>
                      </a:r>
                      <a:endParaRPr lang="es-MX" sz="1000" b="1" i="0" u="none" strike="noStrike" kern="1200" dirty="0">
                        <a:solidFill>
                          <a:schemeClr val="bg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6" name="30 CuadroTexto"/>
          <p:cNvSpPr txBox="1">
            <a:spLocks noChangeArrowheads="1"/>
          </p:cNvSpPr>
          <p:nvPr/>
        </p:nvSpPr>
        <p:spPr bwMode="auto">
          <a:xfrm flipH="1">
            <a:off x="7412847" y="2504101"/>
            <a:ext cx="449447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1413 DE 14/10/2015</a:t>
            </a:r>
          </a:p>
        </p:txBody>
      </p:sp>
      <p:sp>
        <p:nvSpPr>
          <p:cNvPr id="27" name="30 CuadroTexto"/>
          <p:cNvSpPr txBox="1">
            <a:spLocks noChangeArrowheads="1"/>
          </p:cNvSpPr>
          <p:nvPr/>
        </p:nvSpPr>
        <p:spPr bwMode="auto">
          <a:xfrm flipH="1">
            <a:off x="7412848" y="3406544"/>
            <a:ext cx="4494468"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1583 DE 12/11/2015</a:t>
            </a:r>
          </a:p>
        </p:txBody>
      </p:sp>
      <p:graphicFrame>
        <p:nvGraphicFramePr>
          <p:cNvPr id="28" name="Tabla 22"/>
          <p:cNvGraphicFramePr>
            <a:graphicFrameLocks noGrp="1"/>
          </p:cNvGraphicFramePr>
          <p:nvPr>
            <p:extLst>
              <p:ext uri="{D42A27DB-BD31-4B8C-83A1-F6EECF244321}">
                <p14:modId xmlns:p14="http://schemas.microsoft.com/office/powerpoint/2010/main" val="1362481491"/>
              </p:ext>
            </p:extLst>
          </p:nvPr>
        </p:nvGraphicFramePr>
        <p:xfrm>
          <a:off x="7412848" y="2699062"/>
          <a:ext cx="4494470" cy="642024"/>
        </p:xfrm>
        <a:graphic>
          <a:graphicData uri="http://schemas.openxmlformats.org/drawingml/2006/table">
            <a:tbl>
              <a:tblPr>
                <a:tableStyleId>{616DA210-FB5B-4158-B5E0-FEB733F419BA}</a:tableStyleId>
              </a:tblPr>
              <a:tblGrid>
                <a:gridCol w="2426393">
                  <a:extLst>
                    <a:ext uri="{9D8B030D-6E8A-4147-A177-3AD203B41FA5}">
                      <a16:colId xmlns="" xmlns:a16="http://schemas.microsoft.com/office/drawing/2014/main" val="20000"/>
                    </a:ext>
                  </a:extLst>
                </a:gridCol>
                <a:gridCol w="538460">
                  <a:extLst>
                    <a:ext uri="{9D8B030D-6E8A-4147-A177-3AD203B41FA5}">
                      <a16:colId xmlns="" xmlns:a16="http://schemas.microsoft.com/office/drawing/2014/main" val="20001"/>
                    </a:ext>
                  </a:extLst>
                </a:gridCol>
                <a:gridCol w="1529617">
                  <a:extLst>
                    <a:ext uri="{9D8B030D-6E8A-4147-A177-3AD203B41FA5}">
                      <a16:colId xmlns="" xmlns:a16="http://schemas.microsoft.com/office/drawing/2014/main" val="20002"/>
                    </a:ext>
                  </a:extLst>
                </a:gridCol>
              </a:tblGrid>
              <a:tr h="160506">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MEJORAMIENTO VIAL DE COLOMBIA</a:t>
                      </a:r>
                      <a:endParaRPr kumimoji="0" lang="es-MX" sz="1000" b="0" u="none" strike="noStrike" kern="1200" cap="none" spc="0" normalizeH="0" baseline="0" noProof="0" dirty="0">
                        <a:ln>
                          <a:noFill/>
                        </a:ln>
                        <a:effectLst/>
                        <a:uLnTx/>
                        <a:uFillTx/>
                      </a:endParaRPr>
                    </a:p>
                  </a:txBody>
                  <a:tcPr marL="8114" marR="8114" marT="8106"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6">
                <a:tc>
                  <a:txBody>
                    <a:bodyPr/>
                    <a:lstStyle/>
                    <a:p>
                      <a:pPr algn="ctr" fontAlgn="ctr"/>
                      <a:r>
                        <a:rPr lang="es-MX" sz="1000" u="none" strike="noStrike" dirty="0">
                          <a:effectLst/>
                        </a:rPr>
                        <a:t>INTEGRANTES</a:t>
                      </a:r>
                      <a:endParaRPr lang="es-MX" sz="1000" b="0" i="0" u="none" strike="noStrike" dirty="0">
                        <a:solidFill>
                          <a:schemeClr val="bg1"/>
                        </a:solidFill>
                        <a:effectLst/>
                        <a:latin typeface="Calibri" panose="020F0502020204030204" pitchFamily="34" charset="0"/>
                      </a:endParaRPr>
                    </a:p>
                  </a:txBody>
                  <a:tcPr marL="8114" marR="8114" marT="8106" marB="0" anchor="ctr"/>
                </a:tc>
                <a:tc>
                  <a:txBody>
                    <a:bodyPr/>
                    <a:lstStyle/>
                    <a:p>
                      <a:pPr algn="ctr" fontAlgn="ctr"/>
                      <a:r>
                        <a:rPr lang="es-MX" sz="1000" u="none" strike="noStrike" dirty="0">
                          <a:effectLst/>
                        </a:rPr>
                        <a:t>%</a:t>
                      </a:r>
                      <a:endParaRPr lang="es-MX" sz="1000" b="0" i="0" u="none" strike="noStrike" dirty="0">
                        <a:solidFill>
                          <a:schemeClr val="bg1"/>
                        </a:solidFill>
                        <a:effectLst/>
                        <a:latin typeface="Calibri" panose="020F0502020204030204" pitchFamily="34" charset="0"/>
                      </a:endParaRPr>
                    </a:p>
                  </a:txBody>
                  <a:tcPr marL="8114" marR="8114" marT="8106" marB="0" anchor="ctr"/>
                </a:tc>
                <a:tc>
                  <a:txBody>
                    <a:bodyPr/>
                    <a:lstStyle/>
                    <a:p>
                      <a:pPr algn="ctr" fontAlgn="ctr"/>
                      <a:r>
                        <a:rPr lang="es-MX" sz="1000" u="none" strike="noStrike" dirty="0">
                          <a:effectLst/>
                        </a:rPr>
                        <a:t>ORIGEN</a:t>
                      </a:r>
                      <a:endParaRPr lang="es-MX" sz="1000" b="0" i="0" u="none" strike="noStrike" dirty="0">
                        <a:solidFill>
                          <a:schemeClr val="bg1"/>
                        </a:solidFill>
                        <a:effectLst/>
                        <a:latin typeface="Calibri" panose="020F0502020204030204" pitchFamily="34" charset="0"/>
                      </a:endParaRPr>
                    </a:p>
                  </a:txBody>
                  <a:tcPr marL="8114" marR="8114" marT="8106" marB="0" anchor="ctr"/>
                </a:tc>
                <a:extLst>
                  <a:ext uri="{0D108BD9-81ED-4DB2-BD59-A6C34878D82A}">
                    <a16:rowId xmlns="" xmlns:a16="http://schemas.microsoft.com/office/drawing/2014/main" val="10001"/>
                  </a:ext>
                </a:extLst>
              </a:tr>
              <a:tr h="160506">
                <a:tc>
                  <a:txBody>
                    <a:bodyPr/>
                    <a:lstStyle/>
                    <a:p>
                      <a:pPr algn="l" fontAlgn="ctr"/>
                      <a:r>
                        <a:rPr lang="es-MX" sz="1000" u="none" strike="noStrike" dirty="0">
                          <a:effectLst/>
                        </a:rPr>
                        <a:t>KMA CONSTRUCCIONES S</a:t>
                      </a:r>
                      <a:r>
                        <a:rPr lang="es-MX" sz="1000" u="none" strike="noStrike" baseline="0" dirty="0">
                          <a:effectLst/>
                        </a:rPr>
                        <a:t>.A.</a:t>
                      </a:r>
                      <a:endParaRPr lang="es-MX" sz="1000" b="0" i="0" u="none" strike="noStrike" dirty="0">
                        <a:solidFill>
                          <a:srgbClr val="000000"/>
                        </a:solidFill>
                        <a:effectLst/>
                        <a:latin typeface="Calibri" panose="020F0502020204030204" pitchFamily="34" charset="0"/>
                      </a:endParaRPr>
                    </a:p>
                  </a:txBody>
                  <a:tcPr marL="107981" marR="8114" marT="8106"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4" marR="8114" marT="8106"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06" marB="0" anchor="ctr"/>
                </a:tc>
                <a:extLst>
                  <a:ext uri="{0D108BD9-81ED-4DB2-BD59-A6C34878D82A}">
                    <a16:rowId xmlns="" xmlns:a16="http://schemas.microsoft.com/office/drawing/2014/main" val="10002"/>
                  </a:ext>
                </a:extLst>
              </a:tr>
              <a:tr h="16050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ORTIZ </a:t>
                      </a:r>
                      <a:r>
                        <a:rPr lang="es-MX" sz="1000" u="none" strike="noStrike" dirty="0" smtClean="0">
                          <a:effectLst/>
                        </a:rPr>
                        <a:t>CONSTRUCCIONES Y </a:t>
                      </a:r>
                      <a:r>
                        <a:rPr lang="es-MX" sz="1000" u="none" strike="noStrike" dirty="0">
                          <a:effectLst/>
                        </a:rPr>
                        <a:t>PROYECTOS </a:t>
                      </a:r>
                      <a:endParaRPr lang="es-MX" sz="1000" b="0" i="0" u="none" strike="noStrike" dirty="0">
                        <a:solidFill>
                          <a:srgbClr val="000000"/>
                        </a:solidFill>
                        <a:effectLst/>
                        <a:latin typeface="Calibri" panose="020F0502020204030204" pitchFamily="34" charset="0"/>
                      </a:endParaRPr>
                    </a:p>
                  </a:txBody>
                  <a:tcPr marL="107981" marR="8114" marT="8106" marB="0" anchor="ctr"/>
                </a:tc>
                <a:tc>
                  <a:txBody>
                    <a:bodyPr/>
                    <a:lstStyle/>
                    <a:p>
                      <a:pPr algn="ctr" fontAlgn="ctr"/>
                      <a:r>
                        <a:rPr lang="es-MX" sz="1000" u="none" strike="noStrike" kern="1200" dirty="0">
                          <a:effectLst/>
                        </a:rPr>
                        <a:t>50</a:t>
                      </a:r>
                      <a:endParaRPr lang="es-MX" sz="1000" u="none" strike="noStrike" kern="1200" dirty="0">
                        <a:solidFill>
                          <a:schemeClr val="tx1"/>
                        </a:solidFill>
                        <a:effectLst/>
                        <a:latin typeface="+mn-lt"/>
                        <a:ea typeface="+mn-ea"/>
                        <a:cs typeface="+mn-cs"/>
                      </a:endParaRPr>
                    </a:p>
                  </a:txBody>
                  <a:tcPr marL="8114" marR="8114" marT="8106" marB="0" anchor="ctr"/>
                </a:tc>
                <a:tc>
                  <a:txBody>
                    <a:bodyPr/>
                    <a:lstStyle/>
                    <a:p>
                      <a:pPr marL="0" algn="ctr" defTabSz="914400" rtl="0" eaLnBrk="1" fontAlgn="ctr" latinLnBrk="0" hangingPunct="1"/>
                      <a:r>
                        <a:rPr lang="es-MX" sz="1000" u="none" strike="noStrike" kern="1200" dirty="0">
                          <a:effectLst/>
                        </a:rPr>
                        <a:t>ESPAÑA - SUC. COLOMBIA</a:t>
                      </a:r>
                      <a:endParaRPr lang="es-MX" sz="1000" u="none" strike="noStrike" kern="1200" dirty="0">
                        <a:solidFill>
                          <a:schemeClr val="tx1"/>
                        </a:solidFill>
                        <a:effectLst/>
                        <a:latin typeface="+mn-lt"/>
                        <a:ea typeface="+mn-ea"/>
                        <a:cs typeface="+mn-cs"/>
                      </a:endParaRPr>
                    </a:p>
                  </a:txBody>
                  <a:tcPr marL="8114" marR="8114" marT="8106" marB="0" anchor="ctr"/>
                </a:tc>
                <a:extLst>
                  <a:ext uri="{0D108BD9-81ED-4DB2-BD59-A6C34878D82A}">
                    <a16:rowId xmlns="" xmlns:a16="http://schemas.microsoft.com/office/drawing/2014/main" val="10003"/>
                  </a:ext>
                </a:extLst>
              </a:tr>
            </a:tbl>
          </a:graphicData>
        </a:graphic>
      </p:graphicFrame>
      <p:graphicFrame>
        <p:nvGraphicFramePr>
          <p:cNvPr id="29" name="Tabla 23"/>
          <p:cNvGraphicFramePr>
            <a:graphicFrameLocks noGrp="1"/>
          </p:cNvGraphicFramePr>
          <p:nvPr>
            <p:extLst>
              <p:ext uri="{D42A27DB-BD31-4B8C-83A1-F6EECF244321}">
                <p14:modId xmlns:p14="http://schemas.microsoft.com/office/powerpoint/2010/main" val="512471519"/>
              </p:ext>
            </p:extLst>
          </p:nvPr>
        </p:nvGraphicFramePr>
        <p:xfrm>
          <a:off x="7412848" y="3612960"/>
          <a:ext cx="4494468" cy="802455"/>
        </p:xfrm>
        <a:graphic>
          <a:graphicData uri="http://schemas.openxmlformats.org/drawingml/2006/table">
            <a:tbl>
              <a:tblPr>
                <a:tableStyleId>{616DA210-FB5B-4158-B5E0-FEB733F419BA}</a:tableStyleId>
              </a:tblPr>
              <a:tblGrid>
                <a:gridCol w="2766471">
                  <a:extLst>
                    <a:ext uri="{9D8B030D-6E8A-4147-A177-3AD203B41FA5}">
                      <a16:colId xmlns="" xmlns:a16="http://schemas.microsoft.com/office/drawing/2014/main" val="20000"/>
                    </a:ext>
                  </a:extLst>
                </a:gridCol>
                <a:gridCol w="631913">
                  <a:extLst>
                    <a:ext uri="{9D8B030D-6E8A-4147-A177-3AD203B41FA5}">
                      <a16:colId xmlns="" xmlns:a16="http://schemas.microsoft.com/office/drawing/2014/main" val="20001"/>
                    </a:ext>
                  </a:extLst>
                </a:gridCol>
                <a:gridCol w="1096084">
                  <a:extLst>
                    <a:ext uri="{9D8B030D-6E8A-4147-A177-3AD203B41FA5}">
                      <a16:colId xmlns="" xmlns:a16="http://schemas.microsoft.com/office/drawing/2014/main" val="20002"/>
                    </a:ext>
                  </a:extLst>
                </a:gridCol>
              </a:tblGrid>
              <a:tr h="16049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VIAL DE CARRETERAS</a:t>
                      </a:r>
                      <a:endParaRPr kumimoji="0" lang="es-MX" sz="1000" b="0"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091"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91">
                <a:tc>
                  <a:txBody>
                    <a:bodyPr/>
                    <a:lstStyle/>
                    <a:p>
                      <a:pPr algn="ctr" fontAlgn="ctr"/>
                      <a:r>
                        <a:rPr lang="es-MX" sz="1000" u="none" strike="noStrike" dirty="0">
                          <a:effectLst/>
                        </a:rPr>
                        <a:t>INTEGRANTES</a:t>
                      </a:r>
                      <a:endParaRPr lang="es-MX" sz="1000" b="0" i="0" u="none" strike="noStrike" dirty="0">
                        <a:solidFill>
                          <a:schemeClr val="bg1"/>
                        </a:solidFill>
                        <a:effectLst/>
                        <a:latin typeface="Calibri" panose="020F0502020204030204" pitchFamily="34" charset="0"/>
                      </a:endParaRPr>
                    </a:p>
                  </a:txBody>
                  <a:tcPr marL="8116" marR="8116" marT="8091" marB="0" anchor="ctr"/>
                </a:tc>
                <a:tc>
                  <a:txBody>
                    <a:bodyPr/>
                    <a:lstStyle/>
                    <a:p>
                      <a:pPr algn="ctr" fontAlgn="ctr"/>
                      <a:r>
                        <a:rPr lang="es-MX" sz="1000" u="none" strike="noStrike" dirty="0">
                          <a:effectLst/>
                        </a:rPr>
                        <a:t>%</a:t>
                      </a:r>
                      <a:endParaRPr lang="es-MX" sz="1000" b="0" i="0" u="none" strike="noStrike" dirty="0">
                        <a:solidFill>
                          <a:schemeClr val="bg1"/>
                        </a:solidFill>
                        <a:effectLst/>
                        <a:latin typeface="Calibri" panose="020F0502020204030204" pitchFamily="34" charset="0"/>
                      </a:endParaRPr>
                    </a:p>
                  </a:txBody>
                  <a:tcPr marL="8116" marR="8116" marT="8091" marB="0" anchor="ctr"/>
                </a:tc>
                <a:tc>
                  <a:txBody>
                    <a:bodyPr/>
                    <a:lstStyle/>
                    <a:p>
                      <a:pPr algn="ctr" fontAlgn="ctr"/>
                      <a:r>
                        <a:rPr lang="es-MX" sz="1000" u="none" strike="noStrike" dirty="0">
                          <a:effectLst/>
                        </a:rPr>
                        <a:t>ORIGEN</a:t>
                      </a:r>
                      <a:endParaRPr lang="es-MX" sz="1000" b="0" i="0" u="none" strike="noStrike" dirty="0">
                        <a:solidFill>
                          <a:schemeClr val="bg1"/>
                        </a:solidFill>
                        <a:effectLst/>
                        <a:latin typeface="Calibri" panose="020F0502020204030204" pitchFamily="34" charset="0"/>
                      </a:endParaRPr>
                    </a:p>
                  </a:txBody>
                  <a:tcPr marL="8116" marR="8116" marT="8091" marB="0" anchor="ctr"/>
                </a:tc>
                <a:extLst>
                  <a:ext uri="{0D108BD9-81ED-4DB2-BD59-A6C34878D82A}">
                    <a16:rowId xmlns="" xmlns:a16="http://schemas.microsoft.com/office/drawing/2014/main" val="10001"/>
                  </a:ext>
                </a:extLst>
              </a:tr>
              <a:tr h="160491">
                <a:tc>
                  <a:txBody>
                    <a:bodyPr/>
                    <a:lstStyle/>
                    <a:p>
                      <a:pPr marL="0" algn="l" defTabSz="914400" rtl="0" eaLnBrk="1" fontAlgn="ctr" latinLnBrk="0" hangingPunct="1"/>
                      <a:r>
                        <a:rPr lang="es-MX" sz="1000" u="none" strike="noStrike" kern="1200" dirty="0">
                          <a:effectLst/>
                        </a:rPr>
                        <a:t>INGENIERIA Y CONSULTORÍA INGECON S.A.S.</a:t>
                      </a:r>
                      <a:endParaRPr lang="es-MX" sz="1000" u="none" strike="noStrike" kern="1200" dirty="0">
                        <a:solidFill>
                          <a:schemeClr val="tx1"/>
                        </a:solidFill>
                        <a:effectLst/>
                        <a:latin typeface="+mn-lt"/>
                        <a:ea typeface="+mn-ea"/>
                        <a:cs typeface="+mn-cs"/>
                      </a:endParaRPr>
                    </a:p>
                  </a:txBody>
                  <a:tcPr marL="107995" marR="8116" marT="8091"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09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91" marB="0" anchor="ctr"/>
                </a:tc>
                <a:extLst>
                  <a:ext uri="{0D108BD9-81ED-4DB2-BD59-A6C34878D82A}">
                    <a16:rowId xmlns="" xmlns:a16="http://schemas.microsoft.com/office/drawing/2014/main" val="10002"/>
                  </a:ext>
                </a:extLst>
              </a:tr>
              <a:tr h="160491">
                <a:tc>
                  <a:txBody>
                    <a:bodyPr/>
                    <a:lstStyle/>
                    <a:p>
                      <a:pPr marL="0" algn="l" defTabSz="914400" rtl="0" eaLnBrk="1" fontAlgn="ctr" latinLnBrk="0" hangingPunct="1"/>
                      <a:r>
                        <a:rPr lang="es-MX" sz="1000" u="none" strike="noStrike" kern="1200" dirty="0">
                          <a:effectLst/>
                        </a:rPr>
                        <a:t>INCOPLAN S.A.</a:t>
                      </a:r>
                      <a:endParaRPr lang="es-MX" sz="1000" u="none" strike="noStrike" kern="1200" dirty="0">
                        <a:solidFill>
                          <a:schemeClr val="tx1"/>
                        </a:solidFill>
                        <a:effectLst/>
                        <a:latin typeface="+mn-lt"/>
                        <a:ea typeface="+mn-ea"/>
                        <a:cs typeface="+mn-cs"/>
                      </a:endParaRPr>
                    </a:p>
                  </a:txBody>
                  <a:tcPr marL="107995" marR="8116" marT="8091"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091"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91" marB="0" anchor="ctr"/>
                </a:tc>
                <a:extLst>
                  <a:ext uri="{0D108BD9-81ED-4DB2-BD59-A6C34878D82A}">
                    <a16:rowId xmlns="" xmlns:a16="http://schemas.microsoft.com/office/drawing/2014/main" val="10003"/>
                  </a:ext>
                </a:extLst>
              </a:tr>
              <a:tr h="160491">
                <a:tc>
                  <a:txBody>
                    <a:bodyPr/>
                    <a:lstStyle/>
                    <a:p>
                      <a:pPr marL="0" algn="l" defTabSz="914400" rtl="0" eaLnBrk="1" fontAlgn="ctr" latinLnBrk="0" hangingPunct="1"/>
                      <a:r>
                        <a:rPr lang="es-MX" sz="1000" u="none" strike="noStrike" kern="1200" dirty="0">
                          <a:effectLst/>
                        </a:rPr>
                        <a:t>PRODEINCOL S.A.S.</a:t>
                      </a:r>
                      <a:endParaRPr lang="es-MX" sz="1000" u="none" strike="noStrike" kern="1200" dirty="0">
                        <a:solidFill>
                          <a:schemeClr val="tx1"/>
                        </a:solidFill>
                        <a:effectLst/>
                        <a:latin typeface="+mn-lt"/>
                        <a:ea typeface="+mn-ea"/>
                        <a:cs typeface="+mn-cs"/>
                      </a:endParaRPr>
                    </a:p>
                  </a:txBody>
                  <a:tcPr marL="107995" marR="8116" marT="8091"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09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91" marB="0" anchor="ctr"/>
                </a:tc>
                <a:extLst>
                  <a:ext uri="{0D108BD9-81ED-4DB2-BD59-A6C34878D82A}">
                    <a16:rowId xmlns="" xmlns:a16="http://schemas.microsoft.com/office/drawing/2014/main" val="10004"/>
                  </a:ext>
                </a:extLst>
              </a:tr>
            </a:tbl>
          </a:graphicData>
        </a:graphic>
      </p:graphicFrame>
      <p:sp>
        <p:nvSpPr>
          <p:cNvPr id="30" name="30 CuadroTexto"/>
          <p:cNvSpPr txBox="1">
            <a:spLocks noChangeArrowheads="1"/>
          </p:cNvSpPr>
          <p:nvPr/>
        </p:nvSpPr>
        <p:spPr bwMode="auto">
          <a:xfrm flipH="1">
            <a:off x="7412848" y="1918482"/>
            <a:ext cx="4494468"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31" name="10 Tabla"/>
          <p:cNvGraphicFramePr>
            <a:graphicFrameLocks noGrp="1"/>
          </p:cNvGraphicFramePr>
          <p:nvPr>
            <p:extLst>
              <p:ext uri="{D42A27DB-BD31-4B8C-83A1-F6EECF244321}">
                <p14:modId xmlns:p14="http://schemas.microsoft.com/office/powerpoint/2010/main" val="501458263"/>
              </p:ext>
            </p:extLst>
          </p:nvPr>
        </p:nvGraphicFramePr>
        <p:xfrm>
          <a:off x="7412848" y="2112746"/>
          <a:ext cx="4494469" cy="313610"/>
        </p:xfrm>
        <a:graphic>
          <a:graphicData uri="http://schemas.openxmlformats.org/drawingml/2006/table">
            <a:tbl>
              <a:tblPr bandRow="1">
                <a:tableStyleId>{5940675A-B579-460E-94D1-54222C63F5DA}</a:tableStyleId>
              </a:tblPr>
              <a:tblGrid>
                <a:gridCol w="1323477">
                  <a:extLst>
                    <a:ext uri="{9D8B030D-6E8A-4147-A177-3AD203B41FA5}">
                      <a16:colId xmlns="" xmlns:a16="http://schemas.microsoft.com/office/drawing/2014/main" val="20000"/>
                    </a:ext>
                  </a:extLst>
                </a:gridCol>
                <a:gridCol w="703923">
                  <a:extLst>
                    <a:ext uri="{9D8B030D-6E8A-4147-A177-3AD203B41FA5}">
                      <a16:colId xmlns="" xmlns:a16="http://schemas.microsoft.com/office/drawing/2014/main" val="20001"/>
                    </a:ext>
                  </a:extLst>
                </a:gridCol>
                <a:gridCol w="1699185">
                  <a:extLst>
                    <a:ext uri="{9D8B030D-6E8A-4147-A177-3AD203B41FA5}">
                      <a16:colId xmlns="" xmlns:a16="http://schemas.microsoft.com/office/drawing/2014/main" val="20002"/>
                    </a:ext>
                  </a:extLst>
                </a:gridCol>
                <a:gridCol w="767884">
                  <a:extLst>
                    <a:ext uri="{9D8B030D-6E8A-4147-A177-3AD203B41FA5}">
                      <a16:colId xmlns="" xmlns:a16="http://schemas.microsoft.com/office/drawing/2014/main" val="20003"/>
                    </a:ext>
                  </a:extLst>
                </a:gridCol>
              </a:tblGrid>
              <a:tr h="1524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61210">
                <a:tc>
                  <a:txBody>
                    <a:bodyPr/>
                    <a:lstStyle/>
                    <a:p>
                      <a:pPr algn="ctr" fontAlgn="b"/>
                      <a:r>
                        <a:rPr lang="es-MX" sz="1000" u="none" strike="noStrike" dirty="0">
                          <a:effectLst/>
                        </a:rPr>
                        <a:t>FACATATIVÁ – EL</a:t>
                      </a:r>
                      <a:r>
                        <a:rPr lang="es-MX" sz="1000" u="none" strike="noStrike" baseline="0" dirty="0">
                          <a:effectLst/>
                        </a:rPr>
                        <a:t> ROSAL</a:t>
                      </a:r>
                      <a:endParaRPr lang="es-MX" sz="1000" b="0" i="0" u="none" strike="noStrike" dirty="0">
                        <a:solidFill>
                          <a:srgbClr val="000000"/>
                        </a:solidFill>
                        <a:effectLst/>
                        <a:latin typeface="+mn-lt"/>
                      </a:endParaRPr>
                    </a:p>
                  </a:txBody>
                  <a:tcPr marL="8116" marR="8116" marT="8810" marB="0" anchor="ctr"/>
                </a:tc>
                <a:tc>
                  <a:txBody>
                    <a:bodyPr/>
                    <a:lstStyle/>
                    <a:p>
                      <a:pPr algn="ctr" fontAlgn="ctr"/>
                      <a:r>
                        <a:rPr lang="es-MX" sz="1000" u="none" strike="noStrike" dirty="0">
                          <a:effectLst/>
                        </a:rPr>
                        <a:t>11 KM</a:t>
                      </a:r>
                      <a:endParaRPr lang="es-MX" sz="1000" b="0" i="0" u="none" strike="noStrike" dirty="0">
                        <a:solidFill>
                          <a:srgbClr val="000000"/>
                        </a:solidFill>
                        <a:effectLst/>
                        <a:latin typeface="+mn-lt"/>
                      </a:endParaRPr>
                    </a:p>
                  </a:txBody>
                  <a:tcPr marL="8116" marR="8116" marT="8810" marB="0" anchor="ctr"/>
                </a:tc>
                <a:tc>
                  <a:txBody>
                    <a:bodyPr/>
                    <a:lstStyle/>
                    <a:p>
                      <a:pPr algn="ctr" fontAlgn="b"/>
                      <a:r>
                        <a:rPr lang="es-MX" sz="1000" u="none" strike="noStrike" dirty="0">
                          <a:effectLst/>
                        </a:rPr>
                        <a:t> Rehabilitación</a:t>
                      </a:r>
                      <a:endParaRPr lang="es-MX" sz="1000" b="0" i="0" u="none" strike="noStrike" dirty="0">
                        <a:solidFill>
                          <a:srgbClr val="000000"/>
                        </a:solidFill>
                        <a:effectLst/>
                        <a:latin typeface="+mn-lt"/>
                      </a:endParaRPr>
                    </a:p>
                  </a:txBody>
                  <a:tcPr marL="8116" marR="8116" marT="8810" marB="0" anchor="ctr"/>
                </a:tc>
                <a:tc>
                  <a:txBody>
                    <a:bodyPr/>
                    <a:lstStyle/>
                    <a:p>
                      <a:pPr algn="ctr" fontAlgn="b"/>
                      <a:r>
                        <a:rPr lang="es-MX" sz="1000" u="none" strike="noStrike" baseline="0" dirty="0">
                          <a:effectLst/>
                        </a:rPr>
                        <a:t>11 km</a:t>
                      </a:r>
                      <a:endParaRPr lang="es-MX" sz="1000" b="0" i="0" u="none" strike="noStrike" dirty="0">
                        <a:solidFill>
                          <a:schemeClr val="tx1"/>
                        </a:solidFill>
                        <a:effectLst/>
                        <a:latin typeface="+mn-lt"/>
                      </a:endParaRPr>
                    </a:p>
                  </a:txBody>
                  <a:tcPr marL="8116" marR="8116" marT="8810" marB="0" anchor="ctr"/>
                </a:tc>
                <a:extLst>
                  <a:ext uri="{0D108BD9-81ED-4DB2-BD59-A6C34878D82A}">
                    <a16:rowId xmlns="" xmlns:a16="http://schemas.microsoft.com/office/drawing/2014/main" val="10001"/>
                  </a:ext>
                </a:extLst>
              </a:tr>
            </a:tbl>
          </a:graphicData>
        </a:graphic>
      </p:graphicFrame>
      <p:sp>
        <p:nvSpPr>
          <p:cNvPr id="33" name="30 CuadroTexto"/>
          <p:cNvSpPr txBox="1">
            <a:spLocks noChangeArrowheads="1"/>
          </p:cNvSpPr>
          <p:nvPr/>
        </p:nvSpPr>
        <p:spPr bwMode="auto">
          <a:xfrm flipH="1">
            <a:off x="3769050" y="4551561"/>
            <a:ext cx="337628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36" name="3 Tabla"/>
          <p:cNvGraphicFramePr>
            <a:graphicFrameLocks noGrp="1"/>
          </p:cNvGraphicFramePr>
          <p:nvPr>
            <p:extLst>
              <p:ext uri="{D42A27DB-BD31-4B8C-83A1-F6EECF244321}">
                <p14:modId xmlns:p14="http://schemas.microsoft.com/office/powerpoint/2010/main" val="2109602209"/>
              </p:ext>
            </p:extLst>
          </p:nvPr>
        </p:nvGraphicFramePr>
        <p:xfrm>
          <a:off x="3769052" y="4729612"/>
          <a:ext cx="3376280" cy="1082040"/>
        </p:xfrm>
        <a:graphic>
          <a:graphicData uri="http://schemas.openxmlformats.org/drawingml/2006/table">
            <a:tbl>
              <a:tblPr firstRow="1" bandRow="1">
                <a:tableStyleId>{5940675A-B579-460E-94D1-54222C63F5DA}</a:tableStyleId>
              </a:tblPr>
              <a:tblGrid>
                <a:gridCol w="2203256">
                  <a:extLst>
                    <a:ext uri="{9D8B030D-6E8A-4147-A177-3AD203B41FA5}">
                      <a16:colId xmlns="" xmlns:a16="http://schemas.microsoft.com/office/drawing/2014/main" val="20000"/>
                    </a:ext>
                  </a:extLst>
                </a:gridCol>
                <a:gridCol w="1173024">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2" marR="35992" marT="0" marB="0"/>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a:t>
                      </a:r>
                      <a:r>
                        <a:rPr lang="es-CO" sz="1000" u="none" strike="noStrike" baseline="0" dirty="0">
                          <a:effectLst/>
                        </a:rPr>
                        <a:t> </a:t>
                      </a:r>
                      <a:r>
                        <a:rPr lang="es-ES" sz="1000" u="none" strike="noStrike" kern="1200" baseline="0" dirty="0">
                          <a:effectLst/>
                        </a:rPr>
                        <a:t>22.389</a:t>
                      </a:r>
                      <a:endParaRPr lang="es-CO" sz="1000" b="0" u="none" strike="noStrike" kern="1200" baseline="0" dirty="0">
                        <a:solidFill>
                          <a:schemeClr val="tx1"/>
                        </a:solidFill>
                        <a:effectLst/>
                        <a:latin typeface="+mn-lt"/>
                        <a:ea typeface="+mn-ea"/>
                        <a:cs typeface="+mn-cs"/>
                      </a:endParaRPr>
                    </a:p>
                  </a:txBody>
                  <a:tcPr marL="35992" marR="35992"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$ 2.400</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1"/>
                  </a:ext>
                </a:extLst>
              </a:tr>
              <a:tr h="624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$9.890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$2.300</a:t>
                      </a:r>
                    </a:p>
                    <a:p>
                      <a:pPr marL="173038" indent="0" algn="l" defTabSz="914400" rtl="0" eaLnBrk="1" latinLnBrk="0" hangingPunct="1"/>
                      <a:r>
                        <a:rPr lang="es-CO" sz="1000" kern="1200" baseline="0" dirty="0"/>
                        <a:t>Vigencia 2017= $10.200</a:t>
                      </a:r>
                      <a:endParaRPr lang="es-CO" sz="1000" b="1" i="1"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$ 22.389</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$ 24.789</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3"/>
                  </a:ext>
                </a:extLst>
              </a:tr>
            </a:tbl>
          </a:graphicData>
        </a:graphic>
      </p:graphicFrame>
      <p:sp>
        <p:nvSpPr>
          <p:cNvPr id="224362" name="CuadroTexto 26"/>
          <p:cNvSpPr txBox="1">
            <a:spLocks noChangeArrowheads="1"/>
          </p:cNvSpPr>
          <p:nvPr/>
        </p:nvSpPr>
        <p:spPr bwMode="auto">
          <a:xfrm>
            <a:off x="3659515" y="5882037"/>
            <a:ext cx="2983131" cy="242155"/>
          </a:xfrm>
          <a:prstGeom prst="rect">
            <a:avLst/>
          </a:prstGeom>
          <a:noFill/>
          <a:ln>
            <a:noFill/>
          </a:ln>
          <a:extLst/>
        </p:spPr>
        <p:txBody>
          <a:bodyPr wrap="square" lIns="91073" tIns="45548" rIns="91073" bIns="4554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47"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1129314693"/>
              </p:ext>
            </p:extLst>
          </p:nvPr>
        </p:nvGraphicFramePr>
        <p:xfrm>
          <a:off x="3769050" y="4323879"/>
          <a:ext cx="3376282" cy="183071"/>
        </p:xfrm>
        <a:graphic>
          <a:graphicData uri="http://schemas.openxmlformats.org/drawingml/2006/table">
            <a:tbl>
              <a:tblPr firstRow="1" bandRow="1">
                <a:tableStyleId>{5940675A-B579-460E-94D1-54222C63F5DA}</a:tableStyleId>
              </a:tblPr>
              <a:tblGrid>
                <a:gridCol w="3376282">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13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420752053"/>
              </p:ext>
            </p:extLst>
          </p:nvPr>
        </p:nvGraphicFramePr>
        <p:xfrm>
          <a:off x="7417609" y="4771653"/>
          <a:ext cx="4489705" cy="845180"/>
        </p:xfrm>
        <a:graphic>
          <a:graphicData uri="http://schemas.openxmlformats.org/drawingml/2006/table">
            <a:tbl>
              <a:tblPr bandRow="1">
                <a:tableStyleId>{5940675A-B579-460E-94D1-54222C63F5DA}</a:tableStyleId>
              </a:tblPr>
              <a:tblGrid>
                <a:gridCol w="3366159">
                  <a:extLst>
                    <a:ext uri="{9D8B030D-6E8A-4147-A177-3AD203B41FA5}">
                      <a16:colId xmlns="" xmlns:a16="http://schemas.microsoft.com/office/drawing/2014/main" val="20000"/>
                    </a:ext>
                  </a:extLst>
                </a:gridCol>
                <a:gridCol w="1123546">
                  <a:extLst>
                    <a:ext uri="{9D8B030D-6E8A-4147-A177-3AD203B41FA5}">
                      <a16:colId xmlns="" xmlns:a16="http://schemas.microsoft.com/office/drawing/2014/main" val="20001"/>
                    </a:ext>
                  </a:extLst>
                </a:gridCol>
              </a:tblGrid>
              <a:tr h="15842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756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6"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11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10001"/>
                  </a:ext>
                </a:extLst>
              </a:tr>
              <a:tr h="16756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246497866"/>
                  </a:ext>
                </a:extLst>
              </a:tr>
              <a:tr h="184056">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2"/>
                  </a:ext>
                </a:extLst>
              </a:tr>
              <a:tr h="16756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417608" y="4552009"/>
            <a:ext cx="4489705"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24" name="Rectángulo 5"/>
          <p:cNvSpPr>
            <a:spLocks noChangeArrowheads="1"/>
          </p:cNvSpPr>
          <p:nvPr/>
        </p:nvSpPr>
        <p:spPr bwMode="auto">
          <a:xfrm>
            <a:off x="3608468" y="30280"/>
            <a:ext cx="43521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E94E1B"/>
                </a:solidFill>
                <a:latin typeface="Tw Cen MT" panose="020B0602020104020603" pitchFamily="34" charset="0"/>
                <a:ea typeface="MS PGothic" pitchFamily="34" charset="-128"/>
                <a:sym typeface="Helvetica Neue Bold Condensed"/>
              </a:rPr>
              <a:t>FACATATIVA </a:t>
            </a:r>
            <a:r>
              <a:rPr lang="mr-IN" altLang="es-CO" sz="2778" dirty="0" smtClean="0">
                <a:solidFill>
                  <a:srgbClr val="E94E1B"/>
                </a:solidFill>
                <a:latin typeface="Tw Cen MT" panose="020B0602020104020603" pitchFamily="34" charset="0"/>
                <a:ea typeface="MS PGothic" pitchFamily="34" charset="-128"/>
                <a:sym typeface="Helvetica Neue Bold Condensed"/>
              </a:rPr>
              <a:t>–</a:t>
            </a:r>
            <a:r>
              <a:rPr lang="es-CO" altLang="es-CO" sz="2778" dirty="0" smtClean="0">
                <a:solidFill>
                  <a:srgbClr val="E94E1B"/>
                </a:solidFill>
                <a:latin typeface="Tw Cen MT" panose="020B0602020104020603" pitchFamily="34" charset="0"/>
                <a:ea typeface="MS PGothic" pitchFamily="34" charset="-128"/>
                <a:sym typeface="Helvetica Neue Bold Condensed"/>
              </a:rPr>
              <a:t> EL ROSAL</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2" name="Pentágono 31"/>
          <p:cNvSpPr/>
          <p:nvPr/>
        </p:nvSpPr>
        <p:spPr>
          <a:xfrm>
            <a:off x="0" y="0"/>
            <a:ext cx="341376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7" name="CuadroTexto 36"/>
          <p:cNvSpPr txBox="1"/>
          <p:nvPr/>
        </p:nvSpPr>
        <p:spPr>
          <a:xfrm>
            <a:off x="194708" y="26882"/>
            <a:ext cx="2696537"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Cundinamarca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91483617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ágono 9"/>
          <p:cNvSpPr/>
          <p:nvPr/>
        </p:nvSpPr>
        <p:spPr>
          <a:xfrm>
            <a:off x="1" y="-15718"/>
            <a:ext cx="5892800"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Tw Cen MT" panose="020B0602020104020603" pitchFamily="34" charset="0"/>
            </a:endParaRPr>
          </a:p>
        </p:txBody>
      </p:sp>
      <p:sp>
        <p:nvSpPr>
          <p:cNvPr id="9" name="object 9"/>
          <p:cNvSpPr txBox="1"/>
          <p:nvPr/>
        </p:nvSpPr>
        <p:spPr>
          <a:xfrm>
            <a:off x="3660649" y="649220"/>
            <a:ext cx="6527800" cy="327654"/>
          </a:xfrm>
          <a:prstGeom prst="rect">
            <a:avLst/>
          </a:prstGeom>
          <a:ln w="9143">
            <a:noFill/>
          </a:ln>
        </p:spPr>
        <p:txBody>
          <a:bodyPr vert="horz" wrap="square" lIns="0" tIns="19685" rIns="0" bIns="0" rtlCol="0">
            <a:spAutoFit/>
          </a:bodyPr>
          <a:lstStyle/>
          <a:p>
            <a:pPr marL="2134235">
              <a:spcBef>
                <a:spcPts val="155"/>
              </a:spcBef>
            </a:pPr>
            <a:r>
              <a:rPr sz="2000" spc="-10" dirty="0">
                <a:solidFill>
                  <a:srgbClr val="FFFFFF"/>
                </a:solidFill>
                <a:latin typeface="Calibri"/>
                <a:cs typeface="Calibri"/>
              </a:rPr>
              <a:t>EJES</a:t>
            </a:r>
            <a:r>
              <a:rPr sz="2000" spc="-65" dirty="0">
                <a:solidFill>
                  <a:srgbClr val="FFFFFF"/>
                </a:solidFill>
                <a:latin typeface="Calibri"/>
                <a:cs typeface="Calibri"/>
              </a:rPr>
              <a:t> </a:t>
            </a:r>
            <a:r>
              <a:rPr sz="2000" spc="-10" dirty="0">
                <a:solidFill>
                  <a:srgbClr val="FFFFFF"/>
                </a:solidFill>
                <a:latin typeface="Calibri"/>
                <a:cs typeface="Calibri"/>
              </a:rPr>
              <a:t>TRANSVERSALES</a:t>
            </a:r>
            <a:endParaRPr sz="2000" dirty="0">
              <a:latin typeface="Calibri"/>
              <a:cs typeface="Calibri"/>
            </a:endParaRPr>
          </a:p>
        </p:txBody>
      </p:sp>
      <p:sp>
        <p:nvSpPr>
          <p:cNvPr id="6" name="Rectángulo 5"/>
          <p:cNvSpPr/>
          <p:nvPr/>
        </p:nvSpPr>
        <p:spPr>
          <a:xfrm>
            <a:off x="0" y="28858"/>
            <a:ext cx="5390963" cy="461665"/>
          </a:xfrm>
          <a:prstGeom prst="rect">
            <a:avLst/>
          </a:prstGeom>
        </p:spPr>
        <p:txBody>
          <a:bodyPr wrap="none">
            <a:spAutoFit/>
          </a:bodyPr>
          <a:lstStyle/>
          <a:p>
            <a:pPr algn="ctr"/>
            <a:r>
              <a:rPr lang="es-CO" sz="2400" b="1" dirty="0">
                <a:solidFill>
                  <a:schemeClr val="bg1"/>
                </a:solidFill>
                <a:latin typeface="Tw Cen MT" panose="020B0602020104020603" pitchFamily="34" charset="0"/>
              </a:rPr>
              <a:t>Asignaciones Presupuestales 2015-2018</a:t>
            </a:r>
          </a:p>
        </p:txBody>
      </p:sp>
      <p:sp>
        <p:nvSpPr>
          <p:cNvPr id="20" name="object 11"/>
          <p:cNvSpPr txBox="1">
            <a:spLocks/>
          </p:cNvSpPr>
          <p:nvPr/>
        </p:nvSpPr>
        <p:spPr>
          <a:xfrm>
            <a:off x="7670800" y="1274510"/>
            <a:ext cx="3965945" cy="2215991"/>
          </a:xfrm>
          <a:prstGeom prst="rect">
            <a:avLst/>
          </a:prstGeom>
        </p:spPr>
        <p:txBody>
          <a:bodyPr vert="horz" wrap="square" lIns="0" tIns="0" rIns="0" bIns="0" rtlCol="0" anchor="ctr">
            <a:spAutoFit/>
          </a:bodyPr>
          <a:lstStyle>
            <a:lvl1pPr algn="l" defTabSz="914391" rtl="0" eaLnBrk="1" latinLnBrk="0" hangingPunct="1">
              <a:lnSpc>
                <a:spcPct val="90000"/>
              </a:lnSpc>
              <a:spcBef>
                <a:spcPct val="0"/>
              </a:spcBef>
              <a:buNone/>
              <a:defRPr sz="4400" kern="1200">
                <a:solidFill>
                  <a:schemeClr val="tx1"/>
                </a:solidFill>
                <a:latin typeface="+mj-lt"/>
                <a:ea typeface="+mj-ea"/>
                <a:cs typeface="+mj-cs"/>
              </a:defRPr>
            </a:lvl1pPr>
          </a:lstStyle>
          <a:p>
            <a:pPr marL="1623695">
              <a:lnSpc>
                <a:spcPct val="100000"/>
              </a:lnSpc>
            </a:pPr>
            <a:r>
              <a:rPr lang="es-CO" sz="3600" b="1" dirty="0">
                <a:solidFill>
                  <a:srgbClr val="F18F07"/>
                </a:solidFill>
                <a:effectLst>
                  <a:outerShdw blurRad="38100" dist="38100" dir="2700000" algn="tl">
                    <a:srgbClr val="000000">
                      <a:alpha val="43137"/>
                    </a:srgbClr>
                  </a:outerShdw>
                </a:effectLst>
                <a:latin typeface="Tw Cen MT" panose="020B0602020104020603" pitchFamily="34" charset="0"/>
              </a:rPr>
              <a:t>Total Apropiado: 11,15 Billones</a:t>
            </a:r>
          </a:p>
        </p:txBody>
      </p:sp>
      <p:sp>
        <p:nvSpPr>
          <p:cNvPr id="22" name="CuadroTexto 21"/>
          <p:cNvSpPr txBox="1"/>
          <p:nvPr/>
        </p:nvSpPr>
        <p:spPr>
          <a:xfrm>
            <a:off x="6626695" y="5177853"/>
            <a:ext cx="4092787" cy="338554"/>
          </a:xfrm>
          <a:prstGeom prst="rect">
            <a:avLst/>
          </a:prstGeom>
          <a:noFill/>
        </p:spPr>
        <p:txBody>
          <a:bodyPr wrap="none" rtlCol="0">
            <a:spAutoFit/>
          </a:bodyPr>
          <a:lstStyle/>
          <a:p>
            <a:r>
              <a:rPr lang="es-CO" sz="1600" dirty="0">
                <a:latin typeface="Tw Cen MT" panose="020B0602020104020603" pitchFamily="34" charset="0"/>
              </a:rPr>
              <a:t>* </a:t>
            </a:r>
            <a:r>
              <a:rPr lang="es-CO" sz="1200" dirty="0">
                <a:latin typeface="Tw Cen MT" panose="020B0602020104020603" pitchFamily="34" charset="0"/>
              </a:rPr>
              <a:t>Apropiación presupuestal con corte a 31 de marzo de 2018</a:t>
            </a:r>
            <a:r>
              <a:rPr lang="es-CO" sz="1600" dirty="0">
                <a:latin typeface="Tw Cen MT" panose="020B0602020104020603" pitchFamily="34" charset="0"/>
              </a:rPr>
              <a:t> </a:t>
            </a:r>
            <a:endParaRPr lang="es-CO" sz="1100" dirty="0">
              <a:latin typeface="Tw Cen MT" panose="020B0602020104020603" pitchFamily="34" charset="0"/>
            </a:endParaRPr>
          </a:p>
        </p:txBody>
      </p:sp>
      <p:cxnSp>
        <p:nvCxnSpPr>
          <p:cNvPr id="24" name="Conector recto 23"/>
          <p:cNvCxnSpPr/>
          <p:nvPr/>
        </p:nvCxnSpPr>
        <p:spPr>
          <a:xfrm>
            <a:off x="4134171" y="2281188"/>
            <a:ext cx="0" cy="250053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8" name="Gráfico 17">
            <a:extLst>
              <a:ext uri="{FF2B5EF4-FFF2-40B4-BE49-F238E27FC236}">
                <a16:creationId xmlns="" xmlns:a16="http://schemas.microsoft.com/office/drawing/2014/main" id="{00000000-0008-0000-0300-000004000000}"/>
              </a:ext>
            </a:extLst>
          </p:cNvPr>
          <p:cNvGraphicFramePr>
            <a:graphicFrameLocks/>
          </p:cNvGraphicFramePr>
          <p:nvPr>
            <p:extLst/>
          </p:nvPr>
        </p:nvGraphicFramePr>
        <p:xfrm>
          <a:off x="3182887" y="1340327"/>
          <a:ext cx="5991225" cy="3733800"/>
        </p:xfrm>
        <a:graphic>
          <a:graphicData uri="http://schemas.openxmlformats.org/drawingml/2006/chart">
            <c:chart xmlns:c="http://schemas.openxmlformats.org/drawingml/2006/chart" xmlns:r="http://schemas.openxmlformats.org/officeDocument/2006/relationships" r:id="rId2"/>
          </a:graphicData>
        </a:graphic>
      </p:graphicFrame>
      <p:sp>
        <p:nvSpPr>
          <p:cNvPr id="25" name="CuadroTexto 24"/>
          <p:cNvSpPr txBox="1"/>
          <p:nvPr/>
        </p:nvSpPr>
        <p:spPr>
          <a:xfrm>
            <a:off x="8446751" y="3081258"/>
            <a:ext cx="247077" cy="368214"/>
          </a:xfrm>
          <a:prstGeom prst="rect">
            <a:avLst/>
          </a:prstGeom>
          <a:noFill/>
        </p:spPr>
        <p:txBody>
          <a:bodyPr wrap="square" rtlCol="0">
            <a:spAutoFit/>
          </a:bodyPr>
          <a:lstStyle/>
          <a:p>
            <a:r>
              <a:rPr lang="es-CO" dirty="0">
                <a:solidFill>
                  <a:schemeClr val="accent5"/>
                </a:solidFill>
              </a:rPr>
              <a:t>*</a:t>
            </a:r>
            <a:endParaRPr lang="es-CO" sz="1200" dirty="0">
              <a:solidFill>
                <a:schemeClr val="accent5"/>
              </a:solidFill>
            </a:endParaRPr>
          </a:p>
        </p:txBody>
      </p:sp>
    </p:spTree>
    <p:extLst>
      <p:ext uri="{BB962C8B-B14F-4D97-AF65-F5344CB8AC3E}">
        <p14:creationId xmlns:p14="http://schemas.microsoft.com/office/powerpoint/2010/main" val="103155035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object 110"/>
          <p:cNvSpPr/>
          <p:nvPr/>
        </p:nvSpPr>
        <p:spPr>
          <a:xfrm>
            <a:off x="3323840" y="2692327"/>
            <a:ext cx="6955790" cy="3374390"/>
          </a:xfrm>
          <a:custGeom>
            <a:avLst/>
            <a:gdLst/>
            <a:ahLst/>
            <a:cxnLst/>
            <a:rect l="l" t="t" r="r" b="b"/>
            <a:pathLst>
              <a:path w="6955790" h="3374390">
                <a:moveTo>
                  <a:pt x="0" y="3374359"/>
                </a:moveTo>
                <a:lnTo>
                  <a:pt x="6955287" y="3374359"/>
                </a:lnTo>
                <a:lnTo>
                  <a:pt x="6955287" y="0"/>
                </a:lnTo>
                <a:lnTo>
                  <a:pt x="0" y="0"/>
                </a:lnTo>
                <a:lnTo>
                  <a:pt x="0" y="3374359"/>
                </a:lnTo>
                <a:close/>
              </a:path>
            </a:pathLst>
          </a:custGeom>
          <a:ln w="9239">
            <a:solidFill>
              <a:srgbClr val="FFFFFF"/>
            </a:solidFill>
          </a:ln>
        </p:spPr>
        <p:txBody>
          <a:bodyPr wrap="square" lIns="0" tIns="0" rIns="0" bIns="0" rtlCol="0"/>
          <a:lstStyle/>
          <a:p>
            <a:endParaRPr dirty="0">
              <a:solidFill>
                <a:prstClr val="black"/>
              </a:solidFill>
            </a:endParaRPr>
          </a:p>
        </p:txBody>
      </p:sp>
      <p:graphicFrame>
        <p:nvGraphicFramePr>
          <p:cNvPr id="9" name="Objeto 8"/>
          <p:cNvGraphicFramePr>
            <a:graphicFrameLocks noChangeAspect="1"/>
          </p:cNvGraphicFramePr>
          <p:nvPr>
            <p:extLst>
              <p:ext uri="{D42A27DB-BD31-4B8C-83A1-F6EECF244321}">
                <p14:modId xmlns:p14="http://schemas.microsoft.com/office/powerpoint/2010/main" val="1956340775"/>
              </p:ext>
            </p:extLst>
          </p:nvPr>
        </p:nvGraphicFramePr>
        <p:xfrm>
          <a:off x="3615950" y="1590977"/>
          <a:ext cx="6117097" cy="3994041"/>
        </p:xfrm>
        <a:graphic>
          <a:graphicData uri="http://schemas.openxmlformats.org/presentationml/2006/ole">
            <mc:AlternateContent xmlns:mc="http://schemas.openxmlformats.org/markup-compatibility/2006">
              <mc:Choice xmlns:v="urn:schemas-microsoft-com:vml" Requires="v">
                <p:oleObj spid="_x0000_s1096" name="Hoja de cálculo habilitada para macros" r:id="rId3" imgW="6810243" imgH="4952879" progId="Excel.SheetMacroEnabled.12">
                  <p:embed/>
                </p:oleObj>
              </mc:Choice>
              <mc:Fallback>
                <p:oleObj name="Hoja de cálculo habilitada para macros" r:id="rId3" imgW="6810243" imgH="4952879" progId="Excel.SheetMacroEnabled.12">
                  <p:embed/>
                  <p:pic>
                    <p:nvPicPr>
                      <p:cNvPr id="0" name=""/>
                      <p:cNvPicPr/>
                      <p:nvPr/>
                    </p:nvPicPr>
                    <p:blipFill>
                      <a:blip r:embed="rId4"/>
                      <a:stretch>
                        <a:fillRect/>
                      </a:stretch>
                    </p:blipFill>
                    <p:spPr>
                      <a:xfrm>
                        <a:off x="3615950" y="1590977"/>
                        <a:ext cx="6117097" cy="3994041"/>
                      </a:xfrm>
                      <a:prstGeom prst="rect">
                        <a:avLst/>
                      </a:prstGeom>
                    </p:spPr>
                  </p:pic>
                </p:oleObj>
              </mc:Fallback>
            </mc:AlternateContent>
          </a:graphicData>
        </a:graphic>
      </p:graphicFrame>
      <p:sp>
        <p:nvSpPr>
          <p:cNvPr id="6" name="Pentágono 5"/>
          <p:cNvSpPr/>
          <p:nvPr/>
        </p:nvSpPr>
        <p:spPr>
          <a:xfrm>
            <a:off x="0" y="-15718"/>
            <a:ext cx="9387839"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Ejecución presupuestal de gastos de inversión vigencia 2017</a:t>
            </a:r>
            <a:endParaRPr lang="es-CO" sz="2800" b="1" dirty="0">
              <a:latin typeface="Tw Cen MT" panose="020B0602020104020603" pitchFamily="34" charset="0"/>
            </a:endParaRPr>
          </a:p>
        </p:txBody>
      </p:sp>
      <p:sp>
        <p:nvSpPr>
          <p:cNvPr id="8" name="Rectángulo 7"/>
          <p:cNvSpPr/>
          <p:nvPr/>
        </p:nvSpPr>
        <p:spPr>
          <a:xfrm>
            <a:off x="3484228" y="712518"/>
            <a:ext cx="6096000" cy="707886"/>
          </a:xfrm>
          <a:prstGeom prst="rect">
            <a:avLst/>
          </a:prstGeom>
        </p:spPr>
        <p:txBody>
          <a:bodyPr>
            <a:spAutoFit/>
          </a:bodyPr>
          <a:lstStyle/>
          <a:p>
            <a:pPr algn="ctr"/>
            <a:r>
              <a:rPr lang="es-CO" sz="2000" b="1" dirty="0" smtClean="0">
                <a:latin typeface="Tw Cen MT" panose="020B0602020104020603" pitchFamily="34" charset="0"/>
              </a:rPr>
              <a:t>ENERO </a:t>
            </a:r>
            <a:r>
              <a:rPr lang="es-CO" sz="2000" b="1" dirty="0">
                <a:latin typeface="Tw Cen MT" panose="020B0602020104020603" pitchFamily="34" charset="0"/>
              </a:rPr>
              <a:t>– </a:t>
            </a:r>
            <a:r>
              <a:rPr lang="es-CO" sz="2000" b="1" dirty="0" smtClean="0">
                <a:latin typeface="Tw Cen MT" panose="020B0602020104020603" pitchFamily="34" charset="0"/>
              </a:rPr>
              <a:t>DICIEMBRE 2017 </a:t>
            </a:r>
            <a:endParaRPr lang="es-CO" sz="2000" b="1" dirty="0">
              <a:latin typeface="Tw Cen MT" panose="020B0602020104020603" pitchFamily="34" charset="0"/>
            </a:endParaRPr>
          </a:p>
          <a:p>
            <a:pPr algn="ctr"/>
            <a:r>
              <a:rPr lang="es-CO" sz="2000" b="1" dirty="0">
                <a:latin typeface="Tw Cen MT" panose="020B0602020104020603" pitchFamily="34" charset="0"/>
              </a:rPr>
              <a:t> </a:t>
            </a:r>
            <a:r>
              <a:rPr lang="es-CO" sz="1600" b="1" dirty="0">
                <a:latin typeface="Tw Cen MT" panose="020B0602020104020603" pitchFamily="34" charset="0"/>
              </a:rPr>
              <a:t>(CIFRAS EN MILLONES DE $)</a:t>
            </a:r>
          </a:p>
        </p:txBody>
      </p:sp>
    </p:spTree>
    <p:extLst>
      <p:ext uri="{BB962C8B-B14F-4D97-AF65-F5344CB8AC3E}">
        <p14:creationId xmlns:p14="http://schemas.microsoft.com/office/powerpoint/2010/main" val="5511393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áfico 8">
            <a:extLst>
              <a:ext uri="{FF2B5EF4-FFF2-40B4-BE49-F238E27FC236}">
                <a16:creationId xmlns="" xmlns:a16="http://schemas.microsoft.com/office/drawing/2014/main" id="{86BEFE5E-DEEB-4DA4-BCA3-6FA2EBB36320}"/>
              </a:ext>
            </a:extLst>
          </p:cNvPr>
          <p:cNvGraphicFramePr>
            <a:graphicFrameLocks/>
          </p:cNvGraphicFramePr>
          <p:nvPr>
            <p:extLst>
              <p:ext uri="{D42A27DB-BD31-4B8C-83A1-F6EECF244321}">
                <p14:modId xmlns:p14="http://schemas.microsoft.com/office/powerpoint/2010/main" val="2965140068"/>
              </p:ext>
            </p:extLst>
          </p:nvPr>
        </p:nvGraphicFramePr>
        <p:xfrm>
          <a:off x="3738228" y="2650877"/>
          <a:ext cx="5842000" cy="28596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108540377"/>
              </p:ext>
            </p:extLst>
          </p:nvPr>
        </p:nvGraphicFramePr>
        <p:xfrm>
          <a:off x="4121966" y="1905795"/>
          <a:ext cx="4940299" cy="657225"/>
        </p:xfrm>
        <a:graphic>
          <a:graphicData uri="http://schemas.openxmlformats.org/drawingml/2006/table">
            <a:tbl>
              <a:tblPr>
                <a:tableStyleId>{9D7B26C5-4107-4FEC-AEDC-1716B250A1EF}</a:tableStyleId>
              </a:tblPr>
              <a:tblGrid>
                <a:gridCol w="828143">
                  <a:extLst>
                    <a:ext uri="{9D8B030D-6E8A-4147-A177-3AD203B41FA5}">
                      <a16:colId xmlns="" xmlns:a16="http://schemas.microsoft.com/office/drawing/2014/main" val="1709832738"/>
                    </a:ext>
                  </a:extLst>
                </a:gridCol>
                <a:gridCol w="799586">
                  <a:extLst>
                    <a:ext uri="{9D8B030D-6E8A-4147-A177-3AD203B41FA5}">
                      <a16:colId xmlns="" xmlns:a16="http://schemas.microsoft.com/office/drawing/2014/main" val="948166705"/>
                    </a:ext>
                  </a:extLst>
                </a:gridCol>
                <a:gridCol w="875737">
                  <a:extLst>
                    <a:ext uri="{9D8B030D-6E8A-4147-A177-3AD203B41FA5}">
                      <a16:colId xmlns="" xmlns:a16="http://schemas.microsoft.com/office/drawing/2014/main" val="1732563563"/>
                    </a:ext>
                  </a:extLst>
                </a:gridCol>
                <a:gridCol w="863045">
                  <a:extLst>
                    <a:ext uri="{9D8B030D-6E8A-4147-A177-3AD203B41FA5}">
                      <a16:colId xmlns="" xmlns:a16="http://schemas.microsoft.com/office/drawing/2014/main" val="1854269913"/>
                    </a:ext>
                  </a:extLst>
                </a:gridCol>
                <a:gridCol w="799586">
                  <a:extLst>
                    <a:ext uri="{9D8B030D-6E8A-4147-A177-3AD203B41FA5}">
                      <a16:colId xmlns="" xmlns:a16="http://schemas.microsoft.com/office/drawing/2014/main" val="4291393856"/>
                    </a:ext>
                  </a:extLst>
                </a:gridCol>
                <a:gridCol w="774202">
                  <a:extLst>
                    <a:ext uri="{9D8B030D-6E8A-4147-A177-3AD203B41FA5}">
                      <a16:colId xmlns="" xmlns:a16="http://schemas.microsoft.com/office/drawing/2014/main" val="4212728082"/>
                    </a:ext>
                  </a:extLst>
                </a:gridCol>
              </a:tblGrid>
              <a:tr h="466725">
                <a:tc>
                  <a:txBody>
                    <a:bodyPr/>
                    <a:lstStyle/>
                    <a:p>
                      <a:pPr algn="ctr" rtl="0" fontAlgn="ctr"/>
                      <a:r>
                        <a:rPr lang="es-ES" sz="1000" b="1" u="none" strike="noStrike" dirty="0">
                          <a:effectLst/>
                          <a:latin typeface="Arial Narrow" panose="020B0606020202030204" pitchFamily="34" charset="0"/>
                        </a:rPr>
                        <a:t>APROPIACION ACTUAL</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CDP</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COMPROMISO</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OBLIGACION</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PAGOS</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APROPIACION DISPONIBLE</a:t>
                      </a:r>
                      <a:endParaRPr lang="es-ES" sz="1000" b="1" i="0" u="none" strike="noStrike" dirty="0">
                        <a:solidFill>
                          <a:srgbClr val="000000"/>
                        </a:solidFill>
                        <a:effectLst/>
                        <a:latin typeface="Arial Narrow" panose="020B0606020202030204" pitchFamily="34" charset="0"/>
                      </a:endParaRPr>
                    </a:p>
                  </a:txBody>
                  <a:tcPr marL="9525" marR="9525" marT="9525" marB="0" anchor="ctr"/>
                </a:tc>
                <a:extLst>
                  <a:ext uri="{0D108BD9-81ED-4DB2-BD59-A6C34878D82A}">
                    <a16:rowId xmlns="" xmlns:a16="http://schemas.microsoft.com/office/drawing/2014/main" val="1176101729"/>
                  </a:ext>
                </a:extLst>
              </a:tr>
              <a:tr h="190500">
                <a:tc>
                  <a:txBody>
                    <a:bodyPr/>
                    <a:lstStyle/>
                    <a:p>
                      <a:pPr algn="ctr" fontAlgn="b"/>
                      <a:r>
                        <a:rPr lang="es-ES" sz="1100" u="none" strike="noStrike" dirty="0" smtClean="0">
                          <a:effectLst/>
                          <a:latin typeface="Arial Narrow" panose="020B0606020202030204" pitchFamily="34" charset="0"/>
                        </a:rPr>
                        <a:t> 195.054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u="none" strike="noStrike" dirty="0" smtClean="0">
                          <a:effectLst/>
                          <a:latin typeface="Arial Narrow" panose="020B0606020202030204" pitchFamily="34" charset="0"/>
                        </a:rPr>
                        <a:t> 187.896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u="none" strike="noStrike" dirty="0" smtClean="0">
                          <a:effectLst/>
                          <a:latin typeface="Arial Narrow" panose="020B0606020202030204" pitchFamily="34" charset="0"/>
                        </a:rPr>
                        <a:t> 186.000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u="none" strike="noStrike" dirty="0" smtClean="0">
                          <a:effectLst/>
                          <a:latin typeface="Arial Narrow" panose="020B0606020202030204" pitchFamily="34" charset="0"/>
                        </a:rPr>
                        <a:t> 185.279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u="none" strike="noStrike" dirty="0" smtClean="0">
                          <a:effectLst/>
                          <a:latin typeface="Arial Narrow" panose="020B0606020202030204" pitchFamily="34" charset="0"/>
                        </a:rPr>
                        <a:t> 182.752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u="none" strike="noStrike" dirty="0" smtClean="0">
                          <a:effectLst/>
                          <a:latin typeface="Arial Narrow" panose="020B0606020202030204" pitchFamily="34" charset="0"/>
                        </a:rPr>
                        <a:t> 7.158 </a:t>
                      </a:r>
                      <a:endParaRPr lang="es-ES" sz="1100" b="0" i="0" u="none" strike="noStrike" dirty="0">
                        <a:solidFill>
                          <a:srgbClr val="000000"/>
                        </a:solidFill>
                        <a:effectLst/>
                        <a:latin typeface="Arial Narrow" panose="020B0606020202030204" pitchFamily="34" charset="0"/>
                      </a:endParaRPr>
                    </a:p>
                  </a:txBody>
                  <a:tcPr marL="9525" marR="9525" marT="9525" marB="0" anchor="b"/>
                </a:tc>
                <a:extLst>
                  <a:ext uri="{0D108BD9-81ED-4DB2-BD59-A6C34878D82A}">
                    <a16:rowId xmlns="" xmlns:a16="http://schemas.microsoft.com/office/drawing/2014/main" val="2391678282"/>
                  </a:ext>
                </a:extLst>
              </a:tr>
            </a:tbl>
          </a:graphicData>
        </a:graphic>
      </p:graphicFrame>
      <p:sp>
        <p:nvSpPr>
          <p:cNvPr id="11" name="Rectángulo 10"/>
          <p:cNvSpPr/>
          <p:nvPr/>
        </p:nvSpPr>
        <p:spPr>
          <a:xfrm>
            <a:off x="4774367" y="2667233"/>
            <a:ext cx="511679" cy="261610"/>
          </a:xfrm>
          <a:prstGeom prst="rect">
            <a:avLst/>
          </a:prstGeom>
        </p:spPr>
        <p:txBody>
          <a:bodyPr wrap="none">
            <a:spAutoFit/>
          </a:bodyPr>
          <a:lstStyle/>
          <a:p>
            <a:r>
              <a:rPr lang="es-ES" sz="1100" dirty="0">
                <a:solidFill>
                  <a:srgbClr val="000000"/>
                </a:solidFill>
                <a:latin typeface="Arial Narrow" panose="020B0606020202030204" pitchFamily="34" charset="0"/>
              </a:rPr>
              <a:t>100%</a:t>
            </a:r>
            <a:r>
              <a:rPr lang="es-ES" sz="1100" dirty="0">
                <a:latin typeface="Arial Narrow" panose="020B0606020202030204" pitchFamily="34" charset="0"/>
              </a:rPr>
              <a:t> </a:t>
            </a:r>
          </a:p>
        </p:txBody>
      </p:sp>
      <p:sp>
        <p:nvSpPr>
          <p:cNvPr id="12" name="Rectángulo 11"/>
          <p:cNvSpPr/>
          <p:nvPr/>
        </p:nvSpPr>
        <p:spPr>
          <a:xfrm>
            <a:off x="5539164" y="2735743"/>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96%</a:t>
            </a:r>
            <a:r>
              <a:rPr lang="es-ES" sz="1100" dirty="0">
                <a:latin typeface="Arial Narrow" panose="020B0606020202030204" pitchFamily="34" charset="0"/>
              </a:rPr>
              <a:t> </a:t>
            </a:r>
          </a:p>
        </p:txBody>
      </p:sp>
      <p:sp>
        <p:nvSpPr>
          <p:cNvPr id="13" name="Rectángulo 12"/>
          <p:cNvSpPr/>
          <p:nvPr/>
        </p:nvSpPr>
        <p:spPr>
          <a:xfrm>
            <a:off x="6322185" y="2735743"/>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95%</a:t>
            </a:r>
            <a:r>
              <a:rPr lang="es-ES" sz="1100" dirty="0">
                <a:latin typeface="Arial Narrow" panose="020B0606020202030204" pitchFamily="34" charset="0"/>
              </a:rPr>
              <a:t> </a:t>
            </a:r>
          </a:p>
        </p:txBody>
      </p:sp>
      <p:sp>
        <p:nvSpPr>
          <p:cNvPr id="14" name="Rectángulo 13"/>
          <p:cNvSpPr/>
          <p:nvPr/>
        </p:nvSpPr>
        <p:spPr>
          <a:xfrm>
            <a:off x="7086982" y="2735743"/>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95%</a:t>
            </a:r>
            <a:r>
              <a:rPr lang="es-ES" sz="1100" dirty="0">
                <a:latin typeface="Arial Narrow" panose="020B0606020202030204" pitchFamily="34" charset="0"/>
              </a:rPr>
              <a:t> </a:t>
            </a:r>
          </a:p>
        </p:txBody>
      </p:sp>
      <p:sp>
        <p:nvSpPr>
          <p:cNvPr id="15" name="Rectángulo 14"/>
          <p:cNvSpPr/>
          <p:nvPr/>
        </p:nvSpPr>
        <p:spPr>
          <a:xfrm>
            <a:off x="7851779" y="2768071"/>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94%</a:t>
            </a:r>
            <a:r>
              <a:rPr lang="es-ES" sz="1100" dirty="0">
                <a:latin typeface="Arial Narrow" panose="020B0606020202030204" pitchFamily="34" charset="0"/>
              </a:rPr>
              <a:t> </a:t>
            </a:r>
          </a:p>
        </p:txBody>
      </p:sp>
      <p:sp>
        <p:nvSpPr>
          <p:cNvPr id="16" name="Rectángulo 15"/>
          <p:cNvSpPr/>
          <p:nvPr/>
        </p:nvSpPr>
        <p:spPr>
          <a:xfrm>
            <a:off x="8614707" y="4598269"/>
            <a:ext cx="383438" cy="261610"/>
          </a:xfrm>
          <a:prstGeom prst="rect">
            <a:avLst/>
          </a:prstGeom>
        </p:spPr>
        <p:txBody>
          <a:bodyPr wrap="none">
            <a:spAutoFit/>
          </a:bodyPr>
          <a:lstStyle/>
          <a:p>
            <a:r>
              <a:rPr lang="es-ES" sz="1100" dirty="0">
                <a:solidFill>
                  <a:srgbClr val="000000"/>
                </a:solidFill>
                <a:latin typeface="Arial Narrow" panose="020B0606020202030204" pitchFamily="34" charset="0"/>
              </a:rPr>
              <a:t>4%</a:t>
            </a:r>
            <a:r>
              <a:rPr lang="es-ES" sz="1100" dirty="0">
                <a:latin typeface="Arial Narrow" panose="020B0606020202030204" pitchFamily="34" charset="0"/>
              </a:rPr>
              <a:t> </a:t>
            </a:r>
          </a:p>
        </p:txBody>
      </p:sp>
      <p:sp>
        <p:nvSpPr>
          <p:cNvPr id="17" name="Pentágono 16"/>
          <p:cNvSpPr/>
          <p:nvPr/>
        </p:nvSpPr>
        <p:spPr>
          <a:xfrm>
            <a:off x="0" y="-15718"/>
            <a:ext cx="10424159"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Ejecución presupuestal de gastos de funcionamiento vigencia 2017</a:t>
            </a:r>
            <a:endParaRPr lang="es-CO" sz="2800" b="1" dirty="0">
              <a:latin typeface="Tw Cen MT" panose="020B0602020104020603" pitchFamily="34" charset="0"/>
            </a:endParaRPr>
          </a:p>
        </p:txBody>
      </p:sp>
      <p:sp>
        <p:nvSpPr>
          <p:cNvPr id="18" name="Rectángulo 17"/>
          <p:cNvSpPr/>
          <p:nvPr/>
        </p:nvSpPr>
        <p:spPr>
          <a:xfrm>
            <a:off x="3484228" y="1054161"/>
            <a:ext cx="6096000" cy="707886"/>
          </a:xfrm>
          <a:prstGeom prst="rect">
            <a:avLst/>
          </a:prstGeom>
        </p:spPr>
        <p:txBody>
          <a:bodyPr>
            <a:spAutoFit/>
          </a:bodyPr>
          <a:lstStyle/>
          <a:p>
            <a:pPr algn="ctr"/>
            <a:r>
              <a:rPr lang="es-CO" sz="2000" b="1" dirty="0" smtClean="0">
                <a:latin typeface="Tw Cen MT" panose="020B0602020104020603" pitchFamily="34" charset="0"/>
              </a:rPr>
              <a:t>ENERO </a:t>
            </a:r>
            <a:r>
              <a:rPr lang="es-CO" sz="2000" b="1" dirty="0">
                <a:latin typeface="Tw Cen MT" panose="020B0602020104020603" pitchFamily="34" charset="0"/>
              </a:rPr>
              <a:t>– </a:t>
            </a:r>
            <a:r>
              <a:rPr lang="es-CO" sz="2000" b="1" dirty="0" smtClean="0">
                <a:latin typeface="Tw Cen MT" panose="020B0602020104020603" pitchFamily="34" charset="0"/>
              </a:rPr>
              <a:t>DICIEMBRE 2017 </a:t>
            </a:r>
            <a:endParaRPr lang="es-CO" sz="2000" b="1" dirty="0">
              <a:latin typeface="Tw Cen MT" panose="020B0602020104020603" pitchFamily="34" charset="0"/>
            </a:endParaRPr>
          </a:p>
          <a:p>
            <a:pPr algn="ctr"/>
            <a:r>
              <a:rPr lang="es-CO" sz="2000" b="1" dirty="0">
                <a:latin typeface="Tw Cen MT" panose="020B0602020104020603" pitchFamily="34" charset="0"/>
              </a:rPr>
              <a:t> </a:t>
            </a:r>
            <a:r>
              <a:rPr lang="es-CO" sz="1600" b="1" dirty="0">
                <a:latin typeface="Tw Cen MT" panose="020B0602020104020603" pitchFamily="34" charset="0"/>
              </a:rPr>
              <a:t>(CIFRAS EN MILLONES DE $)</a:t>
            </a:r>
          </a:p>
        </p:txBody>
      </p:sp>
    </p:spTree>
    <p:extLst>
      <p:ext uri="{BB962C8B-B14F-4D97-AF65-F5344CB8AC3E}">
        <p14:creationId xmlns:p14="http://schemas.microsoft.com/office/powerpoint/2010/main" val="132927129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object 110"/>
          <p:cNvSpPr/>
          <p:nvPr/>
        </p:nvSpPr>
        <p:spPr>
          <a:xfrm>
            <a:off x="3201920" y="2143687"/>
            <a:ext cx="6955790" cy="3374390"/>
          </a:xfrm>
          <a:custGeom>
            <a:avLst/>
            <a:gdLst/>
            <a:ahLst/>
            <a:cxnLst/>
            <a:rect l="l" t="t" r="r" b="b"/>
            <a:pathLst>
              <a:path w="6955790" h="3374390">
                <a:moveTo>
                  <a:pt x="0" y="3374359"/>
                </a:moveTo>
                <a:lnTo>
                  <a:pt x="6955287" y="3374359"/>
                </a:lnTo>
                <a:lnTo>
                  <a:pt x="6955287" y="0"/>
                </a:lnTo>
                <a:lnTo>
                  <a:pt x="0" y="0"/>
                </a:lnTo>
                <a:lnTo>
                  <a:pt x="0" y="3374359"/>
                </a:lnTo>
                <a:close/>
              </a:path>
            </a:pathLst>
          </a:custGeom>
          <a:ln w="9239">
            <a:solidFill>
              <a:srgbClr val="FFFFFF"/>
            </a:solidFill>
          </a:ln>
        </p:spPr>
        <p:txBody>
          <a:bodyPr wrap="square" lIns="0" tIns="0" rIns="0" bIns="0" rtlCol="0"/>
          <a:lstStyle/>
          <a:p>
            <a:endParaRPr dirty="0">
              <a:solidFill>
                <a:prstClr val="black"/>
              </a:solidFill>
            </a:endParaRPr>
          </a:p>
        </p:txBody>
      </p:sp>
      <p:sp>
        <p:nvSpPr>
          <p:cNvPr id="2" name="Rectángulo 1"/>
          <p:cNvSpPr/>
          <p:nvPr/>
        </p:nvSpPr>
        <p:spPr>
          <a:xfrm>
            <a:off x="3484228" y="712518"/>
            <a:ext cx="6096000" cy="707886"/>
          </a:xfrm>
          <a:prstGeom prst="rect">
            <a:avLst/>
          </a:prstGeom>
        </p:spPr>
        <p:txBody>
          <a:bodyPr>
            <a:spAutoFit/>
          </a:bodyPr>
          <a:lstStyle/>
          <a:p>
            <a:pPr algn="ctr"/>
            <a:r>
              <a:rPr lang="es-CO" sz="2000" b="1" dirty="0" smtClean="0">
                <a:latin typeface="Tw Cen MT" panose="020B0602020104020603" pitchFamily="34" charset="0"/>
              </a:rPr>
              <a:t>ENERO </a:t>
            </a:r>
            <a:r>
              <a:rPr lang="es-CO" sz="2000" b="1" dirty="0">
                <a:latin typeface="Tw Cen MT" panose="020B0602020104020603" pitchFamily="34" charset="0"/>
              </a:rPr>
              <a:t>– MARZO 2018 </a:t>
            </a:r>
          </a:p>
          <a:p>
            <a:pPr algn="ctr"/>
            <a:r>
              <a:rPr lang="es-CO" sz="2000" b="1" dirty="0">
                <a:latin typeface="Tw Cen MT" panose="020B0602020104020603" pitchFamily="34" charset="0"/>
              </a:rPr>
              <a:t> </a:t>
            </a:r>
            <a:r>
              <a:rPr lang="es-CO" sz="1600" b="1" dirty="0">
                <a:latin typeface="Tw Cen MT" panose="020B0602020104020603" pitchFamily="34" charset="0"/>
              </a:rPr>
              <a:t>(CIFRAS EN MILLONES DE $)</a:t>
            </a:r>
          </a:p>
        </p:txBody>
      </p:sp>
      <p:graphicFrame>
        <p:nvGraphicFramePr>
          <p:cNvPr id="9" name="Objeto 8"/>
          <p:cNvGraphicFramePr>
            <a:graphicFrameLocks noChangeAspect="1"/>
          </p:cNvGraphicFramePr>
          <p:nvPr>
            <p:extLst/>
          </p:nvPr>
        </p:nvGraphicFramePr>
        <p:xfrm>
          <a:off x="3394867" y="1447587"/>
          <a:ext cx="5992414" cy="4043307"/>
        </p:xfrm>
        <a:graphic>
          <a:graphicData uri="http://schemas.openxmlformats.org/presentationml/2006/ole">
            <mc:AlternateContent xmlns:mc="http://schemas.openxmlformats.org/markup-compatibility/2006">
              <mc:Choice xmlns:v="urn:schemas-microsoft-com:vml" Requires="v">
                <p:oleObj spid="_x0000_s2120" name="Hoja de cálculo habilitada para macros" r:id="rId3" imgW="6496082" imgH="4791132" progId="Excel.SheetMacroEnabled.12">
                  <p:embed/>
                </p:oleObj>
              </mc:Choice>
              <mc:Fallback>
                <p:oleObj name="Hoja de cálculo habilitada para macros" r:id="rId3" imgW="6496082" imgH="4791132" progId="Excel.SheetMacroEnabled.12">
                  <p:embed/>
                  <p:pic>
                    <p:nvPicPr>
                      <p:cNvPr id="0" name=""/>
                      <p:cNvPicPr/>
                      <p:nvPr/>
                    </p:nvPicPr>
                    <p:blipFill>
                      <a:blip r:embed="rId4"/>
                      <a:stretch>
                        <a:fillRect/>
                      </a:stretch>
                    </p:blipFill>
                    <p:spPr>
                      <a:xfrm>
                        <a:off x="3394867" y="1447587"/>
                        <a:ext cx="5992414" cy="4043307"/>
                      </a:xfrm>
                      <a:prstGeom prst="rect">
                        <a:avLst/>
                      </a:prstGeom>
                    </p:spPr>
                  </p:pic>
                </p:oleObj>
              </mc:Fallback>
            </mc:AlternateContent>
          </a:graphicData>
        </a:graphic>
      </p:graphicFrame>
      <p:sp>
        <p:nvSpPr>
          <p:cNvPr id="7" name="Pentágono 6"/>
          <p:cNvSpPr/>
          <p:nvPr/>
        </p:nvSpPr>
        <p:spPr>
          <a:xfrm>
            <a:off x="0" y="-15718"/>
            <a:ext cx="8092439"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Ejecución presupuestal de gastos de inversión 2018</a:t>
            </a:r>
            <a:endParaRPr lang="es-CO" sz="2800" b="1" dirty="0">
              <a:latin typeface="Tw Cen MT" panose="020B0602020104020603" pitchFamily="34" charset="0"/>
            </a:endParaRPr>
          </a:p>
        </p:txBody>
      </p:sp>
    </p:spTree>
    <p:extLst>
      <p:ext uri="{BB962C8B-B14F-4D97-AF65-F5344CB8AC3E}">
        <p14:creationId xmlns:p14="http://schemas.microsoft.com/office/powerpoint/2010/main" val="82547717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áfico 12">
            <a:extLst>
              <a:ext uri="{FF2B5EF4-FFF2-40B4-BE49-F238E27FC236}">
                <a16:creationId xmlns="" xmlns:a16="http://schemas.microsoft.com/office/drawing/2014/main" id="{A7F9B21A-9BF5-4B89-BEDE-33550A9AA2C4}"/>
              </a:ext>
            </a:extLst>
          </p:cNvPr>
          <p:cNvGraphicFramePr>
            <a:graphicFrameLocks/>
          </p:cNvGraphicFramePr>
          <p:nvPr>
            <p:extLst/>
          </p:nvPr>
        </p:nvGraphicFramePr>
        <p:xfrm>
          <a:off x="3527336" y="2276029"/>
          <a:ext cx="5842000" cy="285961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ángulo 3"/>
          <p:cNvSpPr/>
          <p:nvPr/>
        </p:nvSpPr>
        <p:spPr>
          <a:xfrm>
            <a:off x="3285387" y="745565"/>
            <a:ext cx="6096000" cy="707886"/>
          </a:xfrm>
          <a:prstGeom prst="rect">
            <a:avLst/>
          </a:prstGeom>
        </p:spPr>
        <p:txBody>
          <a:bodyPr>
            <a:spAutoFit/>
          </a:bodyPr>
          <a:lstStyle/>
          <a:p>
            <a:pPr algn="ctr"/>
            <a:r>
              <a:rPr lang="es-CO" sz="2000" b="1" dirty="0" smtClean="0">
                <a:latin typeface="Tw Cen MT" panose="020B0602020104020603" pitchFamily="34" charset="0"/>
              </a:rPr>
              <a:t>ENERO </a:t>
            </a:r>
            <a:r>
              <a:rPr lang="es-CO" sz="2000" b="1" dirty="0">
                <a:latin typeface="Tw Cen MT" panose="020B0602020104020603" pitchFamily="34" charset="0"/>
              </a:rPr>
              <a:t>– MARZO 2018 </a:t>
            </a:r>
          </a:p>
          <a:p>
            <a:pPr algn="ctr"/>
            <a:r>
              <a:rPr lang="es-CO" sz="2000" b="1" dirty="0">
                <a:latin typeface="Tw Cen MT" panose="020B0602020104020603" pitchFamily="34" charset="0"/>
              </a:rPr>
              <a:t> </a:t>
            </a:r>
            <a:r>
              <a:rPr lang="es-CO" sz="1600" b="1" dirty="0">
                <a:latin typeface="Tw Cen MT" panose="020B0602020104020603" pitchFamily="34" charset="0"/>
              </a:rPr>
              <a:t>(CIFRAS EN MILLONES DE $)</a:t>
            </a:r>
          </a:p>
        </p:txBody>
      </p:sp>
      <p:graphicFrame>
        <p:nvGraphicFramePr>
          <p:cNvPr id="2" name="Tabla 1"/>
          <p:cNvGraphicFramePr>
            <a:graphicFrameLocks noGrp="1"/>
          </p:cNvGraphicFramePr>
          <p:nvPr>
            <p:extLst>
              <p:ext uri="{D42A27DB-BD31-4B8C-83A1-F6EECF244321}">
                <p14:modId xmlns:p14="http://schemas.microsoft.com/office/powerpoint/2010/main" val="3498347270"/>
              </p:ext>
            </p:extLst>
          </p:nvPr>
        </p:nvGraphicFramePr>
        <p:xfrm>
          <a:off x="3978187" y="1476686"/>
          <a:ext cx="4940299" cy="657225"/>
        </p:xfrm>
        <a:graphic>
          <a:graphicData uri="http://schemas.openxmlformats.org/drawingml/2006/table">
            <a:tbl>
              <a:tblPr>
                <a:tableStyleId>{9D7B26C5-4107-4FEC-AEDC-1716B250A1EF}</a:tableStyleId>
              </a:tblPr>
              <a:tblGrid>
                <a:gridCol w="828143">
                  <a:extLst>
                    <a:ext uri="{9D8B030D-6E8A-4147-A177-3AD203B41FA5}">
                      <a16:colId xmlns="" xmlns:a16="http://schemas.microsoft.com/office/drawing/2014/main" val="2254973203"/>
                    </a:ext>
                  </a:extLst>
                </a:gridCol>
                <a:gridCol w="799586">
                  <a:extLst>
                    <a:ext uri="{9D8B030D-6E8A-4147-A177-3AD203B41FA5}">
                      <a16:colId xmlns="" xmlns:a16="http://schemas.microsoft.com/office/drawing/2014/main" val="38762359"/>
                    </a:ext>
                  </a:extLst>
                </a:gridCol>
                <a:gridCol w="875737">
                  <a:extLst>
                    <a:ext uri="{9D8B030D-6E8A-4147-A177-3AD203B41FA5}">
                      <a16:colId xmlns="" xmlns:a16="http://schemas.microsoft.com/office/drawing/2014/main" val="21841559"/>
                    </a:ext>
                  </a:extLst>
                </a:gridCol>
                <a:gridCol w="863045">
                  <a:extLst>
                    <a:ext uri="{9D8B030D-6E8A-4147-A177-3AD203B41FA5}">
                      <a16:colId xmlns="" xmlns:a16="http://schemas.microsoft.com/office/drawing/2014/main" val="2128023301"/>
                    </a:ext>
                  </a:extLst>
                </a:gridCol>
                <a:gridCol w="825635">
                  <a:extLst>
                    <a:ext uri="{9D8B030D-6E8A-4147-A177-3AD203B41FA5}">
                      <a16:colId xmlns="" xmlns:a16="http://schemas.microsoft.com/office/drawing/2014/main" val="4219074470"/>
                    </a:ext>
                  </a:extLst>
                </a:gridCol>
                <a:gridCol w="748153">
                  <a:extLst>
                    <a:ext uri="{9D8B030D-6E8A-4147-A177-3AD203B41FA5}">
                      <a16:colId xmlns="" xmlns:a16="http://schemas.microsoft.com/office/drawing/2014/main" val="4179028839"/>
                    </a:ext>
                  </a:extLst>
                </a:gridCol>
              </a:tblGrid>
              <a:tr h="466725">
                <a:tc>
                  <a:txBody>
                    <a:bodyPr/>
                    <a:lstStyle/>
                    <a:p>
                      <a:pPr algn="ctr" rtl="0" fontAlgn="ctr"/>
                      <a:r>
                        <a:rPr lang="es-ES" sz="1000" b="1" u="none" strike="noStrike" dirty="0">
                          <a:effectLst/>
                          <a:latin typeface="Arial Narrow" panose="020B0606020202030204" pitchFamily="34" charset="0"/>
                        </a:rPr>
                        <a:t>APROPIACION ACTUAL</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CDP</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COMPROMISO</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OBLIGACION</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PAGOS</a:t>
                      </a:r>
                      <a:endParaRPr lang="es-ES" sz="1000" b="1" i="0" u="none" strike="noStrike" dirty="0">
                        <a:solidFill>
                          <a:srgbClr val="000000"/>
                        </a:solidFill>
                        <a:effectLst/>
                        <a:latin typeface="Arial Narrow" panose="020B0606020202030204" pitchFamily="34" charset="0"/>
                      </a:endParaRPr>
                    </a:p>
                  </a:txBody>
                  <a:tcPr marL="9525" marR="9525" marT="9525" marB="0" anchor="ctr"/>
                </a:tc>
                <a:tc>
                  <a:txBody>
                    <a:bodyPr/>
                    <a:lstStyle/>
                    <a:p>
                      <a:pPr algn="ctr" rtl="0" fontAlgn="ctr"/>
                      <a:r>
                        <a:rPr lang="es-ES" sz="1000" b="1" u="none" strike="noStrike" dirty="0">
                          <a:effectLst/>
                          <a:latin typeface="Arial Narrow" panose="020B0606020202030204" pitchFamily="34" charset="0"/>
                        </a:rPr>
                        <a:t>APROPIACION DISPONIBLE</a:t>
                      </a:r>
                      <a:endParaRPr lang="es-ES" sz="1000" b="1" i="0" u="none" strike="noStrike" dirty="0">
                        <a:solidFill>
                          <a:srgbClr val="000000"/>
                        </a:solidFill>
                        <a:effectLst/>
                        <a:latin typeface="Arial Narrow" panose="020B0606020202030204" pitchFamily="34" charset="0"/>
                      </a:endParaRPr>
                    </a:p>
                  </a:txBody>
                  <a:tcPr marL="9525" marR="9525" marT="9525" marB="0" anchor="ctr"/>
                </a:tc>
                <a:extLst>
                  <a:ext uri="{0D108BD9-81ED-4DB2-BD59-A6C34878D82A}">
                    <a16:rowId xmlns="" xmlns:a16="http://schemas.microsoft.com/office/drawing/2014/main" val="72705579"/>
                  </a:ext>
                </a:extLst>
              </a:tr>
              <a:tr h="190500">
                <a:tc>
                  <a:txBody>
                    <a:bodyPr/>
                    <a:lstStyle/>
                    <a:p>
                      <a:pPr algn="ctr" fontAlgn="b"/>
                      <a:r>
                        <a:rPr lang="es-ES" sz="1100" b="0" i="0" u="none" strike="noStrike" dirty="0" smtClean="0">
                          <a:solidFill>
                            <a:srgbClr val="000000"/>
                          </a:solidFill>
                          <a:effectLst/>
                          <a:latin typeface="Arial Narrow" panose="020B0606020202030204" pitchFamily="34" charset="0"/>
                        </a:rPr>
                        <a:t> 192.814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b="0" i="0" u="none" strike="noStrike" dirty="0">
                          <a:solidFill>
                            <a:srgbClr val="000000"/>
                          </a:solidFill>
                          <a:effectLst/>
                          <a:latin typeface="Arial Narrow" panose="020B0606020202030204" pitchFamily="34" charset="0"/>
                        </a:rPr>
                        <a:t>177.296 </a:t>
                      </a:r>
                    </a:p>
                  </a:txBody>
                  <a:tcPr marL="9525" marR="9525" marT="9525" marB="0" anchor="b"/>
                </a:tc>
                <a:tc>
                  <a:txBody>
                    <a:bodyPr/>
                    <a:lstStyle/>
                    <a:p>
                      <a:pPr algn="ctr" fontAlgn="b"/>
                      <a:r>
                        <a:rPr lang="es-ES" sz="1100" b="0" i="0" u="none" strike="noStrike" dirty="0">
                          <a:solidFill>
                            <a:srgbClr val="000000"/>
                          </a:solidFill>
                          <a:effectLst/>
                          <a:latin typeface="Arial Narrow" panose="020B0606020202030204" pitchFamily="34" charset="0"/>
                        </a:rPr>
                        <a:t> 49.272 </a:t>
                      </a:r>
                    </a:p>
                  </a:txBody>
                  <a:tcPr marL="9525" marR="9525" marT="9525" marB="0" anchor="b"/>
                </a:tc>
                <a:tc>
                  <a:txBody>
                    <a:bodyPr/>
                    <a:lstStyle/>
                    <a:p>
                      <a:pPr algn="ctr" fontAlgn="b"/>
                      <a:r>
                        <a:rPr lang="es-ES" sz="1100" b="0" i="0" u="none" strike="noStrike" dirty="0" smtClean="0">
                          <a:solidFill>
                            <a:srgbClr val="000000"/>
                          </a:solidFill>
                          <a:effectLst/>
                          <a:latin typeface="Arial Narrow" panose="020B0606020202030204" pitchFamily="34" charset="0"/>
                        </a:rPr>
                        <a:t> 41.942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b="0" i="0" u="none" strike="noStrike" dirty="0" smtClean="0">
                          <a:solidFill>
                            <a:srgbClr val="000000"/>
                          </a:solidFill>
                          <a:effectLst/>
                          <a:latin typeface="Arial Narrow" panose="020B0606020202030204" pitchFamily="34" charset="0"/>
                        </a:rPr>
                        <a:t> 41.452 </a:t>
                      </a:r>
                      <a:endParaRPr lang="es-ES" sz="1100" b="0" i="0" u="none" strike="noStrike" dirty="0">
                        <a:solidFill>
                          <a:srgbClr val="000000"/>
                        </a:solidFill>
                        <a:effectLst/>
                        <a:latin typeface="Arial Narrow" panose="020B0606020202030204" pitchFamily="34" charset="0"/>
                      </a:endParaRPr>
                    </a:p>
                  </a:txBody>
                  <a:tcPr marL="9525" marR="9525" marT="9525" marB="0" anchor="b"/>
                </a:tc>
                <a:tc>
                  <a:txBody>
                    <a:bodyPr/>
                    <a:lstStyle/>
                    <a:p>
                      <a:pPr algn="ctr" fontAlgn="b"/>
                      <a:r>
                        <a:rPr lang="es-ES" sz="1100" b="0" i="0" u="none" strike="noStrike" dirty="0" smtClean="0">
                          <a:solidFill>
                            <a:srgbClr val="000000"/>
                          </a:solidFill>
                          <a:effectLst/>
                          <a:latin typeface="Arial Narrow" panose="020B0606020202030204" pitchFamily="34" charset="0"/>
                        </a:rPr>
                        <a:t> 15.518 </a:t>
                      </a:r>
                      <a:endParaRPr lang="es-ES" sz="1100" b="0" i="0" u="none" strike="noStrike" dirty="0">
                        <a:solidFill>
                          <a:srgbClr val="000000"/>
                        </a:solidFill>
                        <a:effectLst/>
                        <a:latin typeface="Arial Narrow" panose="020B0606020202030204" pitchFamily="34" charset="0"/>
                      </a:endParaRPr>
                    </a:p>
                  </a:txBody>
                  <a:tcPr marL="9525" marR="9525" marT="9525" marB="0" anchor="b"/>
                </a:tc>
                <a:extLst>
                  <a:ext uri="{0D108BD9-81ED-4DB2-BD59-A6C34878D82A}">
                    <a16:rowId xmlns="" xmlns:a16="http://schemas.microsoft.com/office/drawing/2014/main" val="2235415530"/>
                  </a:ext>
                </a:extLst>
              </a:tr>
            </a:tbl>
          </a:graphicData>
        </a:graphic>
      </p:graphicFrame>
      <p:sp>
        <p:nvSpPr>
          <p:cNvPr id="7" name="Rectángulo 6"/>
          <p:cNvSpPr/>
          <p:nvPr/>
        </p:nvSpPr>
        <p:spPr>
          <a:xfrm>
            <a:off x="4587250" y="2250975"/>
            <a:ext cx="511679" cy="261610"/>
          </a:xfrm>
          <a:prstGeom prst="rect">
            <a:avLst/>
          </a:prstGeom>
        </p:spPr>
        <p:txBody>
          <a:bodyPr wrap="none">
            <a:spAutoFit/>
          </a:bodyPr>
          <a:lstStyle/>
          <a:p>
            <a:r>
              <a:rPr lang="es-ES" sz="1100" dirty="0">
                <a:solidFill>
                  <a:srgbClr val="000000"/>
                </a:solidFill>
                <a:latin typeface="Arial Narrow" panose="020B0606020202030204" pitchFamily="34" charset="0"/>
              </a:rPr>
              <a:t>100%</a:t>
            </a:r>
            <a:r>
              <a:rPr lang="es-ES" sz="1100" dirty="0">
                <a:latin typeface="Arial Narrow" panose="020B0606020202030204" pitchFamily="34" charset="0"/>
              </a:rPr>
              <a:t> </a:t>
            </a:r>
          </a:p>
        </p:txBody>
      </p:sp>
      <p:sp>
        <p:nvSpPr>
          <p:cNvPr id="8" name="Rectángulo 7"/>
          <p:cNvSpPr/>
          <p:nvPr/>
        </p:nvSpPr>
        <p:spPr>
          <a:xfrm>
            <a:off x="5385603" y="2381780"/>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92%</a:t>
            </a:r>
            <a:r>
              <a:rPr lang="es-ES" sz="1100" dirty="0">
                <a:latin typeface="Arial Narrow" panose="020B0606020202030204" pitchFamily="34" charset="0"/>
              </a:rPr>
              <a:t> </a:t>
            </a:r>
          </a:p>
        </p:txBody>
      </p:sp>
      <p:sp>
        <p:nvSpPr>
          <p:cNvPr id="9" name="Rectángulo 8"/>
          <p:cNvSpPr/>
          <p:nvPr/>
        </p:nvSpPr>
        <p:spPr>
          <a:xfrm>
            <a:off x="6109608" y="3705837"/>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26%</a:t>
            </a:r>
            <a:r>
              <a:rPr lang="es-ES" sz="1100" dirty="0">
                <a:latin typeface="Arial Narrow" panose="020B0606020202030204" pitchFamily="34" charset="0"/>
              </a:rPr>
              <a:t> </a:t>
            </a:r>
          </a:p>
        </p:txBody>
      </p:sp>
      <p:sp>
        <p:nvSpPr>
          <p:cNvPr id="10" name="Rectángulo 9"/>
          <p:cNvSpPr/>
          <p:nvPr/>
        </p:nvSpPr>
        <p:spPr>
          <a:xfrm>
            <a:off x="6874404" y="3836642"/>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22%</a:t>
            </a:r>
            <a:r>
              <a:rPr lang="es-ES" sz="1100" dirty="0">
                <a:latin typeface="Arial Narrow" panose="020B0606020202030204" pitchFamily="34" charset="0"/>
              </a:rPr>
              <a:t> </a:t>
            </a:r>
          </a:p>
        </p:txBody>
      </p:sp>
      <p:sp>
        <p:nvSpPr>
          <p:cNvPr id="11" name="Rectángulo 10"/>
          <p:cNvSpPr/>
          <p:nvPr/>
        </p:nvSpPr>
        <p:spPr>
          <a:xfrm>
            <a:off x="7639200" y="3836642"/>
            <a:ext cx="447558" cy="261610"/>
          </a:xfrm>
          <a:prstGeom prst="rect">
            <a:avLst/>
          </a:prstGeom>
        </p:spPr>
        <p:txBody>
          <a:bodyPr wrap="none">
            <a:spAutoFit/>
          </a:bodyPr>
          <a:lstStyle/>
          <a:p>
            <a:r>
              <a:rPr lang="es-ES" sz="1100" dirty="0">
                <a:solidFill>
                  <a:srgbClr val="000000"/>
                </a:solidFill>
                <a:latin typeface="Arial Narrow" panose="020B0606020202030204" pitchFamily="34" charset="0"/>
              </a:rPr>
              <a:t>21%</a:t>
            </a:r>
            <a:r>
              <a:rPr lang="es-ES" sz="1100" dirty="0">
                <a:latin typeface="Arial Narrow" panose="020B0606020202030204" pitchFamily="34" charset="0"/>
              </a:rPr>
              <a:t> </a:t>
            </a:r>
          </a:p>
        </p:txBody>
      </p:sp>
      <p:sp>
        <p:nvSpPr>
          <p:cNvPr id="12" name="Rectángulo 11"/>
          <p:cNvSpPr/>
          <p:nvPr/>
        </p:nvSpPr>
        <p:spPr>
          <a:xfrm>
            <a:off x="8403996" y="4098252"/>
            <a:ext cx="383438" cy="261610"/>
          </a:xfrm>
          <a:prstGeom prst="rect">
            <a:avLst/>
          </a:prstGeom>
        </p:spPr>
        <p:txBody>
          <a:bodyPr wrap="none">
            <a:spAutoFit/>
          </a:bodyPr>
          <a:lstStyle/>
          <a:p>
            <a:r>
              <a:rPr lang="es-ES" sz="1100" dirty="0">
                <a:solidFill>
                  <a:srgbClr val="000000"/>
                </a:solidFill>
                <a:latin typeface="Arial Narrow" panose="020B0606020202030204" pitchFamily="34" charset="0"/>
              </a:rPr>
              <a:t>8%</a:t>
            </a:r>
            <a:r>
              <a:rPr lang="es-ES" sz="1100" dirty="0">
                <a:latin typeface="Arial Narrow" panose="020B0606020202030204" pitchFamily="34" charset="0"/>
              </a:rPr>
              <a:t> </a:t>
            </a:r>
          </a:p>
        </p:txBody>
      </p:sp>
      <p:sp>
        <p:nvSpPr>
          <p:cNvPr id="14" name="Pentágono 13"/>
          <p:cNvSpPr/>
          <p:nvPr/>
        </p:nvSpPr>
        <p:spPr>
          <a:xfrm>
            <a:off x="0" y="-15718"/>
            <a:ext cx="9174479"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Ejecución presupuestal de gastos de funcionamiento 2018</a:t>
            </a:r>
            <a:endParaRPr lang="es-CO" sz="2800" b="1" dirty="0">
              <a:latin typeface="Tw Cen MT" panose="020B0602020104020603" pitchFamily="34" charset="0"/>
            </a:endParaRPr>
          </a:p>
        </p:txBody>
      </p:sp>
    </p:spTree>
    <p:extLst>
      <p:ext uri="{BB962C8B-B14F-4D97-AF65-F5344CB8AC3E}">
        <p14:creationId xmlns:p14="http://schemas.microsoft.com/office/powerpoint/2010/main" val="426986139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5"/>
          <p:cNvSpPr>
            <a:spLocks noChangeArrowheads="1"/>
          </p:cNvSpPr>
          <p:nvPr/>
        </p:nvSpPr>
        <p:spPr bwMode="auto">
          <a:xfrm>
            <a:off x="2645302" y="1948988"/>
            <a:ext cx="8085692" cy="2123658"/>
          </a:xfrm>
          <a:prstGeom prst="rect">
            <a:avLst/>
          </a:prstGeom>
          <a:noFill/>
          <a:ln>
            <a:noFill/>
          </a:ln>
          <a:extLst/>
        </p:spPr>
        <p:txBody>
          <a:bodyPr wrap="square">
            <a:spAutoFit/>
          </a:bodyPr>
          <a:lstStyle/>
          <a:p>
            <a:pPr algn="ctr" defTabSz="910470" fontAlgn="base">
              <a:spcBef>
                <a:spcPct val="0"/>
              </a:spcBef>
              <a:spcAft>
                <a:spcPct val="0"/>
              </a:spcAft>
              <a:defRPr/>
            </a:pPr>
            <a:r>
              <a:rPr lang="es-CO" altLang="es-CO" sz="6600" b="1" dirty="0" smtClean="0">
                <a:solidFill>
                  <a:srgbClr val="CA7606"/>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Transparencia en la contratación</a:t>
            </a:r>
            <a:endParaRPr lang="es-ES" altLang="es-CO" sz="6600" b="1" dirty="0">
              <a:solidFill>
                <a:srgbClr val="CA7606"/>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10117245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object 13"/>
          <p:cNvSpPr>
            <a:spLocks noChangeArrowheads="1"/>
          </p:cNvSpPr>
          <p:nvPr/>
        </p:nvSpPr>
        <p:spPr bwMode="auto">
          <a:xfrm>
            <a:off x="5707063" y="549275"/>
            <a:ext cx="2454275"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endParaRPr lang="es-CO" altLang="es-CO" smtClean="0">
              <a:solidFill>
                <a:prstClr val="black"/>
              </a:solidFill>
            </a:endParaRPr>
          </a:p>
        </p:txBody>
      </p:sp>
      <p:sp>
        <p:nvSpPr>
          <p:cNvPr id="4" name="Rectángulo 3"/>
          <p:cNvSpPr/>
          <p:nvPr/>
        </p:nvSpPr>
        <p:spPr>
          <a:xfrm>
            <a:off x="1700212" y="818328"/>
            <a:ext cx="9698038" cy="707886"/>
          </a:xfrm>
          <a:prstGeom prst="rect">
            <a:avLst/>
          </a:prstGeom>
        </p:spPr>
        <p:txBody>
          <a:bodyPr>
            <a:spAutoFit/>
          </a:bodyPr>
          <a:lstStyle/>
          <a:p>
            <a:pPr>
              <a:defRPr/>
            </a:pPr>
            <a:r>
              <a:rPr lang="es-CO" sz="2000" spc="-15" dirty="0">
                <a:solidFill>
                  <a:prstClr val="black"/>
                </a:solidFill>
                <a:latin typeface="Tw Cen MT" panose="020B0602020104020603" pitchFamily="34" charset="0"/>
                <a:cs typeface="Calibri"/>
              </a:rPr>
              <a:t>A través de la Urna de Cristal, en la página web del </a:t>
            </a:r>
            <a:r>
              <a:rPr lang="es-CO" sz="2000" spc="-15" dirty="0" smtClean="0">
                <a:solidFill>
                  <a:prstClr val="black"/>
                </a:solidFill>
                <a:latin typeface="Tw Cen MT" panose="020B0602020104020603" pitchFamily="34" charset="0"/>
                <a:cs typeface="Calibri"/>
              </a:rPr>
              <a:t>INVÍAS</a:t>
            </a:r>
            <a:r>
              <a:rPr lang="es-CO" sz="2000" spc="-15" dirty="0">
                <a:solidFill>
                  <a:prstClr val="black"/>
                </a:solidFill>
                <a:latin typeface="Tw Cen MT" panose="020B0602020104020603" pitchFamily="34" charset="0"/>
                <a:cs typeface="Calibri"/>
              </a:rPr>
              <a:t>, los ciudadanos se pueden informar sobre:</a:t>
            </a:r>
          </a:p>
        </p:txBody>
      </p:sp>
      <p:graphicFrame>
        <p:nvGraphicFramePr>
          <p:cNvPr id="5" name="Diagrama 4"/>
          <p:cNvGraphicFramePr/>
          <p:nvPr>
            <p:extLst>
              <p:ext uri="{D42A27DB-BD31-4B8C-83A1-F6EECF244321}">
                <p14:modId xmlns:p14="http://schemas.microsoft.com/office/powerpoint/2010/main" val="1086935524"/>
              </p:ext>
            </p:extLst>
          </p:nvPr>
        </p:nvGraphicFramePr>
        <p:xfrm>
          <a:off x="1935162" y="1658357"/>
          <a:ext cx="6226176" cy="2479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object 2"/>
          <p:cNvSpPr txBox="1"/>
          <p:nvPr/>
        </p:nvSpPr>
        <p:spPr>
          <a:xfrm>
            <a:off x="2155825" y="4270254"/>
            <a:ext cx="5784850" cy="738188"/>
          </a:xfrm>
          <a:prstGeom prst="rect">
            <a:avLst/>
          </a:prstGeom>
        </p:spPr>
        <p:txBody>
          <a:bodyPr lIns="0" tIns="0" rIns="0" bIns="0">
            <a:spAutoFit/>
          </a:bodyPr>
          <a:lstStyle/>
          <a:p>
            <a:pPr marL="12700" algn="just">
              <a:defRPr/>
            </a:pPr>
            <a:r>
              <a:rPr lang="es-CO" sz="1600" spc="-15" dirty="0">
                <a:solidFill>
                  <a:prstClr val="black"/>
                </a:solidFill>
                <a:latin typeface="Tw Cen MT" panose="020B0602020104020603" pitchFamily="34" charset="0"/>
                <a:cs typeface="Calibri"/>
              </a:rPr>
              <a:t>La ciudadanía puede visualizar lo que ocurre en ella durante las 24 horas del día. Brindando transparencia en los procesos de selección que adelanta el INVIAS.</a:t>
            </a:r>
          </a:p>
        </p:txBody>
      </p:sp>
      <p:sp>
        <p:nvSpPr>
          <p:cNvPr id="25" name="object 3"/>
          <p:cNvSpPr/>
          <p:nvPr/>
        </p:nvSpPr>
        <p:spPr>
          <a:xfrm>
            <a:off x="8559141" y="3211036"/>
            <a:ext cx="2892908" cy="1723337"/>
          </a:xfrm>
          <a:prstGeom prst="rect">
            <a:avLst/>
          </a:prstGeom>
          <a:blipFill>
            <a:blip r:embed="rId8" cstate="print"/>
            <a:srcRect/>
            <a:stretch>
              <a:fillRect t="-4688"/>
            </a:stretch>
          </a:blipFill>
        </p:spPr>
        <p:txBody>
          <a:bodyPr lIns="0" tIns="0" rIns="0" bIns="0"/>
          <a:lstStyle/>
          <a:p>
            <a:pPr>
              <a:defRPr/>
            </a:pPr>
            <a:endParaRPr dirty="0">
              <a:solidFill>
                <a:prstClr val="black"/>
              </a:solidFill>
            </a:endParaRPr>
          </a:p>
        </p:txBody>
      </p:sp>
      <p:sp>
        <p:nvSpPr>
          <p:cNvPr id="3" name="Rectángulo 2"/>
          <p:cNvSpPr/>
          <p:nvPr/>
        </p:nvSpPr>
        <p:spPr>
          <a:xfrm>
            <a:off x="5930900" y="600075"/>
            <a:ext cx="2203450" cy="369888"/>
          </a:xfrm>
          <a:prstGeom prst="rect">
            <a:avLst/>
          </a:prstGeom>
        </p:spPr>
        <p:txBody>
          <a:bodyPr wrap="none">
            <a:spAutoFit/>
          </a:bodyPr>
          <a:lstStyle/>
          <a:p>
            <a:pPr marL="12700">
              <a:defRPr/>
            </a:pPr>
            <a:r>
              <a:rPr lang="es-CO" spc="-15" dirty="0">
                <a:solidFill>
                  <a:srgbClr val="FFFFFF"/>
                </a:solidFill>
                <a:cs typeface="Calibri"/>
              </a:rPr>
              <a:t>EJES</a:t>
            </a:r>
            <a:r>
              <a:rPr lang="es-CO" spc="-30" dirty="0">
                <a:solidFill>
                  <a:srgbClr val="FFFFFF"/>
                </a:solidFill>
                <a:cs typeface="Calibri"/>
              </a:rPr>
              <a:t> </a:t>
            </a:r>
            <a:r>
              <a:rPr lang="es-CO" spc="-15" dirty="0">
                <a:solidFill>
                  <a:srgbClr val="FFFFFF"/>
                </a:solidFill>
                <a:cs typeface="Calibri"/>
              </a:rPr>
              <a:t>TRANSVERSALES</a:t>
            </a:r>
            <a:endParaRPr lang="es-CO" dirty="0">
              <a:solidFill>
                <a:prstClr val="black"/>
              </a:solidFill>
              <a:cs typeface="Calibri"/>
            </a:endParaRPr>
          </a:p>
        </p:txBody>
      </p:sp>
      <p:sp>
        <p:nvSpPr>
          <p:cNvPr id="16399" name="AutoShape 17" descr="Resultado de imagen para urna de cristal invias"/>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0" fontAlgn="base" hangingPunct="0">
              <a:spcBef>
                <a:spcPct val="0"/>
              </a:spcBef>
              <a:spcAft>
                <a:spcPct val="0"/>
              </a:spcAft>
            </a:pPr>
            <a:endParaRPr lang="es-CO" altLang="es-CO" smtClean="0">
              <a:solidFill>
                <a:prstClr val="black"/>
              </a:solidFill>
            </a:endParaRPr>
          </a:p>
        </p:txBody>
      </p:sp>
      <p:pic>
        <p:nvPicPr>
          <p:cNvPr id="16400" name="Picture 21" descr="Resultado de imagen para invias audiencia de adjudicacio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60469" y="1588769"/>
            <a:ext cx="289242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entágono 14"/>
          <p:cNvSpPr/>
          <p:nvPr/>
        </p:nvSpPr>
        <p:spPr>
          <a:xfrm>
            <a:off x="0" y="-15718"/>
            <a:ext cx="3789947"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Urna de Cristal</a:t>
            </a:r>
            <a:endParaRPr lang="es-CO" sz="2800" b="1" dirty="0">
              <a:latin typeface="Tw Cen MT" panose="020B0602020104020603" pitchFamily="34" charset="0"/>
            </a:endParaRPr>
          </a:p>
        </p:txBody>
      </p:sp>
    </p:spTree>
    <p:extLst>
      <p:ext uri="{BB962C8B-B14F-4D97-AF65-F5344CB8AC3E}">
        <p14:creationId xmlns:p14="http://schemas.microsoft.com/office/powerpoint/2010/main" val="94918078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bject 5"/>
          <p:cNvSpPr>
            <a:spLocks noChangeArrowheads="1"/>
          </p:cNvSpPr>
          <p:nvPr/>
        </p:nvSpPr>
        <p:spPr bwMode="auto">
          <a:xfrm>
            <a:off x="5392738" y="857250"/>
            <a:ext cx="3081337" cy="5080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endParaRPr lang="es-CO" altLang="es-CO" smtClean="0">
              <a:solidFill>
                <a:prstClr val="black"/>
              </a:solidFill>
            </a:endParaRPr>
          </a:p>
        </p:txBody>
      </p:sp>
      <p:sp>
        <p:nvSpPr>
          <p:cNvPr id="17411" name="object 13"/>
          <p:cNvSpPr>
            <a:spLocks noChangeArrowheads="1"/>
          </p:cNvSpPr>
          <p:nvPr/>
        </p:nvSpPr>
        <p:spPr bwMode="auto">
          <a:xfrm>
            <a:off x="5707063" y="549275"/>
            <a:ext cx="2454275" cy="58737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endParaRPr lang="es-CO" altLang="es-CO" smtClean="0">
              <a:solidFill>
                <a:prstClr val="black"/>
              </a:solidFill>
            </a:endParaRPr>
          </a:p>
        </p:txBody>
      </p:sp>
      <p:sp>
        <p:nvSpPr>
          <p:cNvPr id="13" name="Rectángulo 12"/>
          <p:cNvSpPr/>
          <p:nvPr/>
        </p:nvSpPr>
        <p:spPr>
          <a:xfrm>
            <a:off x="5930900" y="600075"/>
            <a:ext cx="2203450" cy="369888"/>
          </a:xfrm>
          <a:prstGeom prst="rect">
            <a:avLst/>
          </a:prstGeom>
        </p:spPr>
        <p:txBody>
          <a:bodyPr wrap="none">
            <a:spAutoFit/>
          </a:bodyPr>
          <a:lstStyle/>
          <a:p>
            <a:pPr marL="12700">
              <a:defRPr/>
            </a:pPr>
            <a:r>
              <a:rPr lang="es-CO" spc="-15" dirty="0">
                <a:solidFill>
                  <a:srgbClr val="FFFFFF"/>
                </a:solidFill>
                <a:cs typeface="Calibri"/>
              </a:rPr>
              <a:t>EJES</a:t>
            </a:r>
            <a:r>
              <a:rPr lang="es-CO" spc="-30" dirty="0">
                <a:solidFill>
                  <a:srgbClr val="FFFFFF"/>
                </a:solidFill>
                <a:cs typeface="Calibri"/>
              </a:rPr>
              <a:t> </a:t>
            </a:r>
            <a:r>
              <a:rPr lang="es-CO" spc="-15" dirty="0">
                <a:solidFill>
                  <a:srgbClr val="FFFFFF"/>
                </a:solidFill>
                <a:cs typeface="Calibri"/>
              </a:rPr>
              <a:t>TRANSVERSALES</a:t>
            </a:r>
            <a:endParaRPr lang="es-CO" dirty="0">
              <a:solidFill>
                <a:prstClr val="black"/>
              </a:solidFill>
              <a:cs typeface="Calibri"/>
            </a:endParaRPr>
          </a:p>
        </p:txBody>
      </p:sp>
      <p:sp>
        <p:nvSpPr>
          <p:cNvPr id="8" name="Pentágono 7"/>
          <p:cNvSpPr/>
          <p:nvPr/>
        </p:nvSpPr>
        <p:spPr>
          <a:xfrm>
            <a:off x="0" y="-15718"/>
            <a:ext cx="4511842"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Procesos Contractuales</a:t>
            </a:r>
            <a:endParaRPr lang="es-CO" sz="2800" b="1" dirty="0">
              <a:latin typeface="Tw Cen MT" panose="020B0602020104020603" pitchFamily="34" charset="0"/>
            </a:endParaRPr>
          </a:p>
        </p:txBody>
      </p:sp>
      <p:sp>
        <p:nvSpPr>
          <p:cNvPr id="9" name="Rectángulo 8"/>
          <p:cNvSpPr/>
          <p:nvPr/>
        </p:nvSpPr>
        <p:spPr>
          <a:xfrm>
            <a:off x="3493294" y="655443"/>
            <a:ext cx="6096000" cy="707886"/>
          </a:xfrm>
          <a:prstGeom prst="rect">
            <a:avLst/>
          </a:prstGeom>
        </p:spPr>
        <p:txBody>
          <a:bodyPr>
            <a:spAutoFit/>
          </a:bodyPr>
          <a:lstStyle/>
          <a:p>
            <a:pPr algn="ctr"/>
            <a:r>
              <a:rPr lang="es-CO" sz="2000" b="1" dirty="0" smtClean="0">
                <a:latin typeface="Tw Cen MT" panose="020B0602020104020603" pitchFamily="34" charset="0"/>
              </a:rPr>
              <a:t>SEPTIEMBRE – DICIEMBRE 2017 </a:t>
            </a:r>
            <a:endParaRPr lang="es-CO" sz="2000" b="1" dirty="0">
              <a:latin typeface="Tw Cen MT" panose="020B0602020104020603" pitchFamily="34" charset="0"/>
            </a:endParaRPr>
          </a:p>
          <a:p>
            <a:pPr algn="ctr"/>
            <a:r>
              <a:rPr lang="es-CO" sz="2000" b="1" dirty="0">
                <a:latin typeface="Tw Cen MT" panose="020B0602020104020603" pitchFamily="34" charset="0"/>
              </a:rPr>
              <a:t> </a:t>
            </a:r>
            <a:endParaRPr lang="es-CO" sz="1600" b="1" dirty="0">
              <a:latin typeface="Tw Cen MT" panose="020B0602020104020603"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583339256"/>
              </p:ext>
            </p:extLst>
          </p:nvPr>
        </p:nvGraphicFramePr>
        <p:xfrm>
          <a:off x="3380874" y="1141970"/>
          <a:ext cx="6244389" cy="2092849"/>
        </p:xfrm>
        <a:graphic>
          <a:graphicData uri="http://schemas.openxmlformats.org/drawingml/2006/table">
            <a:tbl>
              <a:tblPr/>
              <a:tblGrid>
                <a:gridCol w="2040815"/>
                <a:gridCol w="1075364"/>
                <a:gridCol w="2069431"/>
                <a:gridCol w="1058779"/>
              </a:tblGrid>
              <a:tr h="559324">
                <a:tc>
                  <a:txBody>
                    <a:bodyPr/>
                    <a:lstStyle/>
                    <a:p>
                      <a:pPr algn="ctr" rtl="0" fontAlgn="ctr"/>
                      <a:r>
                        <a:rPr lang="es-CO" sz="1100" b="1" i="0" u="none" strike="noStrike" dirty="0">
                          <a:solidFill>
                            <a:schemeClr val="bg1"/>
                          </a:solidFill>
                          <a:effectLst/>
                          <a:latin typeface="Tw Cen MT" panose="020B0602020104020603" pitchFamily="34" charset="0"/>
                        </a:rPr>
                        <a:t>MODALIDAD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c>
                  <a:txBody>
                    <a:bodyPr/>
                    <a:lstStyle/>
                    <a:p>
                      <a:pPr algn="ctr" rtl="0" fontAlgn="ctr"/>
                      <a:r>
                        <a:rPr lang="es-CO" sz="1100" b="1" i="0" u="none" strike="noStrike" dirty="0">
                          <a:solidFill>
                            <a:schemeClr val="bg1"/>
                          </a:solidFill>
                          <a:effectLst/>
                          <a:latin typeface="Tw Cen MT" panose="020B0602020104020603" pitchFamily="34" charset="0"/>
                        </a:rPr>
                        <a:t>PROCESOS ADJUDICADOS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c>
                  <a:txBody>
                    <a:bodyPr/>
                    <a:lstStyle/>
                    <a:p>
                      <a:pPr algn="ctr" rtl="0" fontAlgn="ctr"/>
                      <a:r>
                        <a:rPr lang="es-CO" sz="1100" b="1" i="0" u="none" strike="noStrike" dirty="0">
                          <a:solidFill>
                            <a:schemeClr val="bg1"/>
                          </a:solidFill>
                          <a:effectLst/>
                          <a:latin typeface="Tw Cen MT" panose="020B0602020104020603" pitchFamily="34" charset="0"/>
                        </a:rPr>
                        <a:t>VALOR ADJUDICADO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c>
                  <a:txBody>
                    <a:bodyPr/>
                    <a:lstStyle/>
                    <a:p>
                      <a:pPr algn="ctr" rtl="0" fontAlgn="ctr"/>
                      <a:r>
                        <a:rPr lang="es-CO" sz="1100" b="1" i="0" u="none" strike="noStrike" dirty="0">
                          <a:solidFill>
                            <a:schemeClr val="bg1"/>
                          </a:solidFill>
                          <a:effectLst/>
                          <a:latin typeface="Tw Cen MT" panose="020B0602020104020603" pitchFamily="34" charset="0"/>
                        </a:rPr>
                        <a:t>PROPUESTAS RECIBIDAS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r>
              <a:tr h="381000">
                <a:tc>
                  <a:txBody>
                    <a:bodyPr/>
                    <a:lstStyle/>
                    <a:p>
                      <a:pPr algn="ctr" rtl="0" fontAlgn="b"/>
                      <a:r>
                        <a:rPr lang="es-CO" sz="1100" b="0" i="0" u="none" strike="noStrike" dirty="0">
                          <a:solidFill>
                            <a:srgbClr val="000000"/>
                          </a:solidFill>
                          <a:effectLst/>
                          <a:latin typeface="Tw Cen MT" panose="020B0602020104020603" pitchFamily="34" charset="0"/>
                        </a:rPr>
                        <a:t>LICITACION PUBLICA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dirty="0">
                          <a:solidFill>
                            <a:srgbClr val="000000"/>
                          </a:solidFill>
                          <a:effectLst/>
                          <a:latin typeface="Tw Cen MT" panose="020B0602020104020603"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Tw Cen MT" panose="020B0602020104020603" pitchFamily="34" charset="0"/>
                        </a:rPr>
                        <a:t>456.427.342.613,00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Tw Cen MT" panose="020B0602020104020603" pitchFamily="34" charset="0"/>
                        </a:rPr>
                        <a:t>729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rtl="0" fontAlgn="b"/>
                      <a:r>
                        <a:rPr lang="es-CO" sz="1100" b="0" i="0" u="none" strike="noStrike">
                          <a:solidFill>
                            <a:srgbClr val="000000"/>
                          </a:solidFill>
                          <a:effectLst/>
                          <a:latin typeface="Tw Cen MT" panose="020B0602020104020603" pitchFamily="34" charset="0"/>
                        </a:rPr>
                        <a:t>CONCURSO DE MERITO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dirty="0">
                          <a:solidFill>
                            <a:srgbClr val="000000"/>
                          </a:solidFill>
                          <a:effectLst/>
                          <a:latin typeface="Tw Cen MT" panose="020B0602020104020603" pitchFamily="34" charset="0"/>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41.348.192.114,36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Tw Cen MT" panose="020B0602020104020603" pitchFamily="34" charset="0"/>
                        </a:rPr>
                        <a:t>1.429,00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rtl="0" fontAlgn="b"/>
                      <a:r>
                        <a:rPr lang="es-CO" sz="1100" b="0" i="0" u="none" strike="noStrike">
                          <a:solidFill>
                            <a:srgbClr val="000000"/>
                          </a:solidFill>
                          <a:effectLst/>
                          <a:latin typeface="Tw Cen MT" panose="020B0602020104020603" pitchFamily="34" charset="0"/>
                        </a:rPr>
                        <a:t>MENOR CUANTIA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a:solidFill>
                            <a:srgbClr val="000000"/>
                          </a:solidFill>
                          <a:effectLst/>
                          <a:latin typeface="Tw Cen MT" panose="020B0602020104020603"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1.625.606.521,00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Tw Cen MT" panose="020B0602020104020603" pitchFamily="34" charset="0"/>
                        </a:rPr>
                        <a:t>42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0525">
                <a:tc>
                  <a:txBody>
                    <a:bodyPr/>
                    <a:lstStyle/>
                    <a:p>
                      <a:pPr algn="ctr" rtl="0" fontAlgn="b"/>
                      <a:r>
                        <a:rPr lang="es-CO" sz="1100" b="0" i="0" u="none" strike="noStrike">
                          <a:solidFill>
                            <a:srgbClr val="000000"/>
                          </a:solidFill>
                          <a:effectLst/>
                          <a:latin typeface="Tw Cen MT" panose="020B0602020104020603" pitchFamily="34" charset="0"/>
                        </a:rPr>
                        <a:t>SUBASTA INVERSA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a:solidFill>
                            <a:srgbClr val="000000"/>
                          </a:solidFill>
                          <a:effectLst/>
                          <a:latin typeface="Tw Cen MT" panose="020B0602020104020603"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741.462.923,00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622497151"/>
              </p:ext>
            </p:extLst>
          </p:nvPr>
        </p:nvGraphicFramePr>
        <p:xfrm>
          <a:off x="3337409" y="3815522"/>
          <a:ext cx="6331318" cy="2114550"/>
        </p:xfrm>
        <a:graphic>
          <a:graphicData uri="http://schemas.openxmlformats.org/drawingml/2006/table">
            <a:tbl>
              <a:tblPr/>
              <a:tblGrid>
                <a:gridCol w="2072355"/>
                <a:gridCol w="1116013"/>
                <a:gridCol w="1988000"/>
                <a:gridCol w="1154950"/>
              </a:tblGrid>
              <a:tr h="581025">
                <a:tc>
                  <a:txBody>
                    <a:bodyPr/>
                    <a:lstStyle/>
                    <a:p>
                      <a:pPr algn="ctr" rtl="0" fontAlgn="ctr"/>
                      <a:r>
                        <a:rPr lang="es-CO" sz="1100" b="1" i="0" u="none" strike="noStrike" dirty="0">
                          <a:solidFill>
                            <a:schemeClr val="bg1"/>
                          </a:solidFill>
                          <a:effectLst/>
                          <a:latin typeface="Tw Cen MT" panose="020B0602020104020603" pitchFamily="34" charset="0"/>
                        </a:rPr>
                        <a:t>MODALIDAD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c>
                  <a:txBody>
                    <a:bodyPr/>
                    <a:lstStyle/>
                    <a:p>
                      <a:pPr algn="ctr" rtl="0" fontAlgn="ctr"/>
                      <a:r>
                        <a:rPr lang="es-CO" sz="1100" b="1" i="0" u="none" strike="noStrike" dirty="0">
                          <a:solidFill>
                            <a:schemeClr val="bg1"/>
                          </a:solidFill>
                          <a:effectLst/>
                          <a:latin typeface="Tw Cen MT" panose="020B0602020104020603" pitchFamily="34" charset="0"/>
                        </a:rPr>
                        <a:t>PROCESOS ADJUDICADOS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c>
                  <a:txBody>
                    <a:bodyPr/>
                    <a:lstStyle/>
                    <a:p>
                      <a:pPr algn="ctr" rtl="0" fontAlgn="ctr"/>
                      <a:r>
                        <a:rPr lang="es-CO" sz="1100" b="1" i="0" u="none" strike="noStrike" dirty="0">
                          <a:solidFill>
                            <a:schemeClr val="bg1"/>
                          </a:solidFill>
                          <a:effectLst/>
                          <a:latin typeface="Tw Cen MT" panose="020B0602020104020603" pitchFamily="34" charset="0"/>
                        </a:rPr>
                        <a:t>VALOR ADJUDICADO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c>
                  <a:txBody>
                    <a:bodyPr/>
                    <a:lstStyle/>
                    <a:p>
                      <a:pPr algn="ctr" rtl="0" fontAlgn="ctr"/>
                      <a:r>
                        <a:rPr lang="es-CO" sz="1100" b="1" i="0" u="none" strike="noStrike" dirty="0">
                          <a:solidFill>
                            <a:schemeClr val="bg1"/>
                          </a:solidFill>
                          <a:effectLst/>
                          <a:latin typeface="Tw Cen MT" panose="020B0602020104020603" pitchFamily="34" charset="0"/>
                        </a:rPr>
                        <a:t>PROPUESTAS RECIBIDAS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A7606"/>
                    </a:solidFill>
                  </a:tcPr>
                </a:tc>
              </a:tr>
              <a:tr h="381000">
                <a:tc>
                  <a:txBody>
                    <a:bodyPr/>
                    <a:lstStyle/>
                    <a:p>
                      <a:pPr algn="ctr" rtl="0" fontAlgn="b"/>
                      <a:r>
                        <a:rPr lang="es-CO" sz="1100" b="0" i="0" u="none" strike="noStrike">
                          <a:solidFill>
                            <a:srgbClr val="000000"/>
                          </a:solidFill>
                          <a:effectLst/>
                          <a:latin typeface="Tw Cen MT" panose="020B0602020104020603" pitchFamily="34" charset="0"/>
                        </a:rPr>
                        <a:t>LICITACION PUBLICA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a:solidFill>
                            <a:srgbClr val="000000"/>
                          </a:solidFill>
                          <a:effectLst/>
                          <a:latin typeface="Tw Cen MT" panose="020B0602020104020603"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4.451.003.864,00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16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rtl="0" fontAlgn="b"/>
                      <a:r>
                        <a:rPr lang="es-CO" sz="1100" b="0" i="0" u="none" strike="noStrike">
                          <a:solidFill>
                            <a:srgbClr val="000000"/>
                          </a:solidFill>
                          <a:effectLst/>
                          <a:latin typeface="Tw Cen MT" panose="020B0602020104020603" pitchFamily="34" charset="0"/>
                        </a:rPr>
                        <a:t>CONCURSO DE MERITO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a:solidFill>
                            <a:srgbClr val="000000"/>
                          </a:solidFill>
                          <a:effectLst/>
                          <a:latin typeface="Tw Cen MT" panose="020B0602020104020603"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Tw Cen MT" panose="020B0602020104020603" pitchFamily="34" charset="0"/>
                        </a:rPr>
                        <a:t>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rtl="0" fontAlgn="b"/>
                      <a:r>
                        <a:rPr lang="es-CO" sz="1100" b="0" i="0" u="none" strike="noStrike">
                          <a:solidFill>
                            <a:srgbClr val="000000"/>
                          </a:solidFill>
                          <a:effectLst/>
                          <a:latin typeface="Tw Cen MT" panose="020B0602020104020603" pitchFamily="34" charset="0"/>
                        </a:rPr>
                        <a:t>MENOR CUANTIA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a:solidFill>
                            <a:srgbClr val="000000"/>
                          </a:solidFill>
                          <a:effectLst/>
                          <a:latin typeface="Tw Cen MT" panose="020B0602020104020603"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552.536.542,00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0525">
                <a:tc>
                  <a:txBody>
                    <a:bodyPr/>
                    <a:lstStyle/>
                    <a:p>
                      <a:pPr algn="ctr" rtl="0" fontAlgn="b"/>
                      <a:r>
                        <a:rPr lang="es-CO" sz="1100" b="0" i="0" u="none" strike="noStrike">
                          <a:solidFill>
                            <a:srgbClr val="000000"/>
                          </a:solidFill>
                          <a:effectLst/>
                          <a:latin typeface="Tw Cen MT" panose="020B0602020104020603" pitchFamily="34" charset="0"/>
                        </a:rPr>
                        <a:t>SUBASTA INVERSA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s-CO" sz="1100" b="0" i="0" u="none" strike="noStrike">
                          <a:solidFill>
                            <a:srgbClr val="000000"/>
                          </a:solidFill>
                          <a:effectLst/>
                          <a:latin typeface="Tw Cen MT" panose="020B0602020104020603"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Tw Cen MT" panose="020B0602020104020603" pitchFamily="34" charset="0"/>
                        </a:rPr>
                        <a:t>1.130.000.000,00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dirty="0">
                          <a:solidFill>
                            <a:srgbClr val="000000"/>
                          </a:solidFill>
                          <a:effectLst/>
                          <a:latin typeface="Tw Cen MT" panose="020B0602020104020603" pitchFamily="34" charset="0"/>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 name="Rectángulo 14"/>
          <p:cNvSpPr/>
          <p:nvPr/>
        </p:nvSpPr>
        <p:spPr>
          <a:xfrm>
            <a:off x="3643472" y="3393117"/>
            <a:ext cx="6096000" cy="707886"/>
          </a:xfrm>
          <a:prstGeom prst="rect">
            <a:avLst/>
          </a:prstGeom>
        </p:spPr>
        <p:txBody>
          <a:bodyPr>
            <a:spAutoFit/>
          </a:bodyPr>
          <a:lstStyle/>
          <a:p>
            <a:pPr algn="ctr"/>
            <a:r>
              <a:rPr lang="es-CO" sz="2000" b="1" dirty="0" smtClean="0">
                <a:latin typeface="Tw Cen MT" panose="020B0602020104020603" pitchFamily="34" charset="0"/>
              </a:rPr>
              <a:t>ENERO– MARZO 2018 </a:t>
            </a:r>
            <a:endParaRPr lang="es-CO" sz="2000" b="1" dirty="0">
              <a:latin typeface="Tw Cen MT" panose="020B0602020104020603" pitchFamily="34" charset="0"/>
            </a:endParaRPr>
          </a:p>
          <a:p>
            <a:pPr algn="ctr"/>
            <a:r>
              <a:rPr lang="es-CO" sz="2000" b="1" dirty="0">
                <a:latin typeface="Tw Cen MT" panose="020B0602020104020603" pitchFamily="34" charset="0"/>
              </a:rPr>
              <a:t> </a:t>
            </a:r>
            <a:endParaRPr lang="es-CO" sz="1600" b="1" dirty="0">
              <a:latin typeface="Tw Cen MT" panose="020B0602020104020603" pitchFamily="34" charset="0"/>
            </a:endParaRPr>
          </a:p>
        </p:txBody>
      </p:sp>
    </p:spTree>
    <p:extLst>
      <p:ext uri="{BB962C8B-B14F-4D97-AF65-F5344CB8AC3E}">
        <p14:creationId xmlns:p14="http://schemas.microsoft.com/office/powerpoint/2010/main" val="189233255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object 3"/>
          <p:cNvSpPr txBox="1">
            <a:spLocks noChangeArrowheads="1"/>
          </p:cNvSpPr>
          <p:nvPr/>
        </p:nvSpPr>
        <p:spPr bwMode="auto">
          <a:xfrm>
            <a:off x="1106904" y="969963"/>
            <a:ext cx="10064333" cy="321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fontAlgn="base">
              <a:spcBef>
                <a:spcPct val="0"/>
              </a:spcBef>
              <a:spcAft>
                <a:spcPct val="0"/>
              </a:spcAft>
            </a:pPr>
            <a:r>
              <a:rPr lang="es-CO" altLang="es-CO" sz="1600" dirty="0" smtClean="0">
                <a:solidFill>
                  <a:prstClr val="black"/>
                </a:solidFill>
                <a:latin typeface="Tw Cen MT" panose="020B0602020104020603" pitchFamily="34" charset="0"/>
                <a:cs typeface="Calibri" panose="020F0502020204030204" pitchFamily="34" charset="0"/>
              </a:rPr>
              <a:t>Con el objetivo de promover medidas que contribuyan a disminuir los riesgos de corrupción en las regiones y a garantizar la inversión transparente de recursos, se hizo necesario definir con precisión compromisos que permitan llevar a buen término la implementación de las medidas lideradas por el Gobierno Nacional y definidas por el documento CONPES 167 de 2013.</a:t>
            </a:r>
          </a:p>
          <a:p>
            <a:pPr algn="just" fontAlgn="base">
              <a:spcBef>
                <a:spcPts val="38"/>
              </a:spcBef>
              <a:spcAft>
                <a:spcPct val="0"/>
              </a:spcAft>
            </a:pPr>
            <a:endParaRPr lang="es-CO" altLang="es-CO" sz="1600" dirty="0" smtClean="0">
              <a:solidFill>
                <a:prstClr val="black"/>
              </a:solidFill>
              <a:latin typeface="Tw Cen MT" panose="020B0602020104020603" pitchFamily="34" charset="0"/>
              <a:cs typeface="Calibri" panose="020F0502020204030204" pitchFamily="34" charset="0"/>
            </a:endParaRPr>
          </a:p>
          <a:p>
            <a:pPr algn="just" fontAlgn="base">
              <a:spcBef>
                <a:spcPct val="0"/>
              </a:spcBef>
              <a:spcAft>
                <a:spcPct val="0"/>
              </a:spcAft>
            </a:pPr>
            <a:r>
              <a:rPr lang="es-CO" altLang="es-CO" sz="1600" dirty="0" smtClean="0">
                <a:solidFill>
                  <a:prstClr val="black"/>
                </a:solidFill>
                <a:latin typeface="Tw Cen MT" panose="020B0602020104020603" pitchFamily="34" charset="0"/>
                <a:cs typeface="Calibri" panose="020F0502020204030204" pitchFamily="34" charset="0"/>
              </a:rPr>
              <a:t>Para ello, en aras de promover la implementación de la Ley 1712 de 2014 - Ley de Transparencia y Acceso a la Información Pública Nacional, el Instituto Nacional de Vías INVIAS suscribió 308 Pactos de Transparencia en el año 2016, así: 250 Municipios, 27 Gobernaciones, 27 Ciudades Capitales y 4 Entidades del Orden Nacional.</a:t>
            </a:r>
          </a:p>
          <a:p>
            <a:pPr algn="just" fontAlgn="base">
              <a:spcBef>
                <a:spcPts val="50"/>
              </a:spcBef>
              <a:spcAft>
                <a:spcPct val="0"/>
              </a:spcAft>
            </a:pPr>
            <a:endParaRPr lang="es-CO" altLang="es-CO" sz="1600" dirty="0" smtClean="0">
              <a:solidFill>
                <a:prstClr val="black"/>
              </a:solidFill>
              <a:latin typeface="Tw Cen MT" panose="020B0602020104020603" pitchFamily="34" charset="0"/>
              <a:cs typeface="Calibri" panose="020F0502020204030204" pitchFamily="34" charset="0"/>
            </a:endParaRPr>
          </a:p>
          <a:p>
            <a:pPr algn="just" fontAlgn="base">
              <a:spcBef>
                <a:spcPct val="0"/>
              </a:spcBef>
              <a:spcAft>
                <a:spcPct val="0"/>
              </a:spcAft>
            </a:pPr>
            <a:r>
              <a:rPr lang="es-CO" altLang="es-CO" sz="1600" dirty="0" smtClean="0">
                <a:solidFill>
                  <a:prstClr val="black"/>
                </a:solidFill>
                <a:latin typeface="Tw Cen MT" panose="020B0602020104020603" pitchFamily="34" charset="0"/>
                <a:cs typeface="Calibri" panose="020F0502020204030204" pitchFamily="34" charset="0"/>
              </a:rPr>
              <a:t>En el año 2017, se han firmado adicionalmente, pactos de transparencia 107, los cuales están vigentes hasta el 31 de diciembre de 2019, distribuidos así: Gobernaciones 1, Municipios 105 y otras entidades 1.</a:t>
            </a:r>
          </a:p>
          <a:p>
            <a:pPr algn="just" fontAlgn="base">
              <a:spcBef>
                <a:spcPts val="38"/>
              </a:spcBef>
              <a:spcAft>
                <a:spcPct val="0"/>
              </a:spcAft>
            </a:pPr>
            <a:endParaRPr lang="es-CO" altLang="es-CO" sz="1600" dirty="0" smtClean="0">
              <a:solidFill>
                <a:prstClr val="black"/>
              </a:solidFill>
              <a:latin typeface="Tw Cen MT" panose="020B0602020104020603" pitchFamily="34" charset="0"/>
              <a:cs typeface="Calibri" panose="020F0502020204030204" pitchFamily="34" charset="0"/>
            </a:endParaRPr>
          </a:p>
          <a:p>
            <a:pPr algn="just" fontAlgn="base">
              <a:spcBef>
                <a:spcPct val="0"/>
              </a:spcBef>
              <a:spcAft>
                <a:spcPct val="0"/>
              </a:spcAft>
            </a:pPr>
            <a:r>
              <a:rPr lang="es-CO" altLang="es-CO" sz="1600" dirty="0" smtClean="0">
                <a:solidFill>
                  <a:prstClr val="black"/>
                </a:solidFill>
                <a:latin typeface="Tw Cen MT" panose="020B0602020104020603" pitchFamily="34" charset="0"/>
                <a:cs typeface="Calibri" panose="020F0502020204030204" pitchFamily="34" charset="0"/>
              </a:rPr>
              <a:t>Total: 355 Municipios, 278 Gobernaciones, 27 Ciudades Capitales y 5 Entidades del Orden Nacional</a:t>
            </a:r>
          </a:p>
        </p:txBody>
      </p:sp>
      <p:sp>
        <p:nvSpPr>
          <p:cNvPr id="4" name="Rectángulo 3"/>
          <p:cNvSpPr/>
          <p:nvPr/>
        </p:nvSpPr>
        <p:spPr>
          <a:xfrm>
            <a:off x="2496803" y="4592359"/>
            <a:ext cx="2101850" cy="398462"/>
          </a:xfrm>
          <a:prstGeom prst="rect">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prstClr val="white"/>
              </a:solidFill>
              <a:latin typeface="Tw Cen MT" panose="020B0602020104020603" pitchFamily="34" charset="0"/>
            </a:endParaRPr>
          </a:p>
        </p:txBody>
      </p:sp>
      <p:sp>
        <p:nvSpPr>
          <p:cNvPr id="21" name="Rectángulo 20"/>
          <p:cNvSpPr/>
          <p:nvPr/>
        </p:nvSpPr>
        <p:spPr>
          <a:xfrm>
            <a:off x="5230478" y="4592359"/>
            <a:ext cx="2101850" cy="398462"/>
          </a:xfrm>
          <a:prstGeom prst="rect">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prstClr val="white"/>
              </a:solidFill>
              <a:latin typeface="Tw Cen MT" panose="020B0602020104020603" pitchFamily="34" charset="0"/>
            </a:endParaRPr>
          </a:p>
        </p:txBody>
      </p:sp>
      <p:sp>
        <p:nvSpPr>
          <p:cNvPr id="22" name="Rectángulo 21"/>
          <p:cNvSpPr/>
          <p:nvPr/>
        </p:nvSpPr>
        <p:spPr>
          <a:xfrm>
            <a:off x="7045533" y="5567835"/>
            <a:ext cx="2101850" cy="398463"/>
          </a:xfrm>
          <a:prstGeom prst="rect">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prstClr val="white"/>
              </a:solidFill>
              <a:latin typeface="Tw Cen MT" panose="020B0602020104020603" pitchFamily="34" charset="0"/>
            </a:endParaRPr>
          </a:p>
        </p:txBody>
      </p:sp>
      <p:sp>
        <p:nvSpPr>
          <p:cNvPr id="23" name="Rectángulo 22"/>
          <p:cNvSpPr/>
          <p:nvPr/>
        </p:nvSpPr>
        <p:spPr>
          <a:xfrm>
            <a:off x="9455860" y="5575772"/>
            <a:ext cx="2101850" cy="398463"/>
          </a:xfrm>
          <a:prstGeom prst="rect">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prstClr val="white"/>
              </a:solidFill>
              <a:latin typeface="Tw Cen MT" panose="020B0602020104020603" pitchFamily="34" charset="0"/>
            </a:endParaRPr>
          </a:p>
        </p:txBody>
      </p:sp>
      <p:sp>
        <p:nvSpPr>
          <p:cNvPr id="5" name="CuadroTexto 4"/>
          <p:cNvSpPr txBox="1"/>
          <p:nvPr/>
        </p:nvSpPr>
        <p:spPr>
          <a:xfrm>
            <a:off x="2703178" y="4617759"/>
            <a:ext cx="1808664" cy="369332"/>
          </a:xfrm>
          <a:prstGeom prst="rect">
            <a:avLst/>
          </a:prstGeom>
          <a:solidFill>
            <a:srgbClr val="CA7606"/>
          </a:solidFill>
          <a:ln>
            <a:noFill/>
          </a:ln>
        </p:spPr>
        <p:txBody>
          <a:bodyPr wrap="square">
            <a:spAutoFit/>
          </a:bodyPr>
          <a:lstStyle/>
          <a:p>
            <a:pPr algn="ctr">
              <a:defRPr/>
            </a:pPr>
            <a:r>
              <a:rPr lang="es-CO" b="1" spc="-10" dirty="0">
                <a:solidFill>
                  <a:prstClr val="white"/>
                </a:solidFill>
                <a:latin typeface="Tw Cen MT" panose="020B0602020104020603" pitchFamily="34" charset="0"/>
                <a:cs typeface="Calibri"/>
              </a:rPr>
              <a:t>PARTICIPACIÓN</a:t>
            </a:r>
          </a:p>
        </p:txBody>
      </p:sp>
      <p:sp>
        <p:nvSpPr>
          <p:cNvPr id="25" name="CuadroTexto 24"/>
          <p:cNvSpPr txBox="1"/>
          <p:nvPr/>
        </p:nvSpPr>
        <p:spPr>
          <a:xfrm>
            <a:off x="5499308" y="4608403"/>
            <a:ext cx="1663700" cy="368300"/>
          </a:xfrm>
          <a:prstGeom prst="rect">
            <a:avLst/>
          </a:prstGeom>
          <a:solidFill>
            <a:srgbClr val="CA7606"/>
          </a:solidFill>
          <a:ln>
            <a:noFill/>
          </a:ln>
        </p:spPr>
        <p:txBody>
          <a:bodyPr>
            <a:spAutoFit/>
          </a:bodyPr>
          <a:lstStyle/>
          <a:p>
            <a:pPr algn="ctr">
              <a:defRPr/>
            </a:pPr>
            <a:r>
              <a:rPr lang="es-CO" b="1" spc="-10" dirty="0">
                <a:solidFill>
                  <a:prstClr val="white"/>
                </a:solidFill>
                <a:latin typeface="Tw Cen MT" panose="020B0602020104020603" pitchFamily="34" charset="0"/>
                <a:cs typeface="Calibri"/>
              </a:rPr>
              <a:t>PLURALIDAD</a:t>
            </a:r>
          </a:p>
        </p:txBody>
      </p:sp>
      <p:sp>
        <p:nvSpPr>
          <p:cNvPr id="26" name="CuadroTexto 25"/>
          <p:cNvSpPr txBox="1"/>
          <p:nvPr/>
        </p:nvSpPr>
        <p:spPr>
          <a:xfrm>
            <a:off x="7163008" y="5567835"/>
            <a:ext cx="1914525" cy="369888"/>
          </a:xfrm>
          <a:prstGeom prst="rect">
            <a:avLst/>
          </a:prstGeom>
          <a:solidFill>
            <a:srgbClr val="CA7606"/>
          </a:solidFill>
          <a:ln>
            <a:noFill/>
          </a:ln>
        </p:spPr>
        <p:txBody>
          <a:bodyPr>
            <a:spAutoFit/>
          </a:bodyPr>
          <a:lstStyle/>
          <a:p>
            <a:pPr algn="ctr">
              <a:defRPr/>
            </a:pPr>
            <a:r>
              <a:rPr lang="es-CO" b="1" spc="-10" dirty="0">
                <a:solidFill>
                  <a:prstClr val="white"/>
                </a:solidFill>
                <a:latin typeface="Tw Cen MT" panose="020B0602020104020603" pitchFamily="34" charset="0"/>
                <a:cs typeface="Calibri"/>
              </a:rPr>
              <a:t>COMPETITIVIDAD</a:t>
            </a:r>
          </a:p>
        </p:txBody>
      </p:sp>
      <p:sp>
        <p:nvSpPr>
          <p:cNvPr id="27" name="CuadroTexto 26"/>
          <p:cNvSpPr txBox="1"/>
          <p:nvPr/>
        </p:nvSpPr>
        <p:spPr>
          <a:xfrm>
            <a:off x="9674935" y="5569422"/>
            <a:ext cx="1663700" cy="368300"/>
          </a:xfrm>
          <a:prstGeom prst="rect">
            <a:avLst/>
          </a:prstGeom>
          <a:noFill/>
          <a:ln>
            <a:noFill/>
          </a:ln>
        </p:spPr>
        <p:txBody>
          <a:bodyPr>
            <a:spAutoFit/>
          </a:bodyPr>
          <a:lstStyle/>
          <a:p>
            <a:pPr algn="ctr">
              <a:defRPr/>
            </a:pPr>
            <a:r>
              <a:rPr lang="es-CO" b="1" spc="-10" dirty="0">
                <a:solidFill>
                  <a:prstClr val="white"/>
                </a:solidFill>
                <a:latin typeface="Tw Cen MT" panose="020B0602020104020603" pitchFamily="34" charset="0"/>
                <a:cs typeface="Calibri"/>
              </a:rPr>
              <a:t>VISIBILIDAD</a:t>
            </a:r>
          </a:p>
        </p:txBody>
      </p:sp>
      <p:sp>
        <p:nvSpPr>
          <p:cNvPr id="19" name="Rectángulo 18"/>
          <p:cNvSpPr/>
          <p:nvPr/>
        </p:nvSpPr>
        <p:spPr>
          <a:xfrm>
            <a:off x="5930900" y="600075"/>
            <a:ext cx="2473325" cy="369888"/>
          </a:xfrm>
          <a:prstGeom prst="rect">
            <a:avLst/>
          </a:prstGeom>
        </p:spPr>
        <p:txBody>
          <a:bodyPr>
            <a:spAutoFit/>
          </a:bodyPr>
          <a:lstStyle/>
          <a:p>
            <a:pPr marL="12700">
              <a:defRPr/>
            </a:pPr>
            <a:r>
              <a:rPr lang="es-CO" spc="-15" dirty="0">
                <a:solidFill>
                  <a:srgbClr val="FFFFFF"/>
                </a:solidFill>
                <a:cs typeface="Calibri"/>
              </a:rPr>
              <a:t>EJES</a:t>
            </a:r>
            <a:r>
              <a:rPr lang="es-CO" spc="-30" dirty="0">
                <a:solidFill>
                  <a:srgbClr val="FFFFFF"/>
                </a:solidFill>
                <a:cs typeface="Calibri"/>
              </a:rPr>
              <a:t> </a:t>
            </a:r>
            <a:r>
              <a:rPr lang="es-CO" spc="-15" dirty="0">
                <a:solidFill>
                  <a:srgbClr val="FFFFFF"/>
                </a:solidFill>
                <a:cs typeface="Calibri"/>
              </a:rPr>
              <a:t>TRANSVERSALES</a:t>
            </a:r>
            <a:endParaRPr lang="es-CO" dirty="0">
              <a:solidFill>
                <a:prstClr val="black"/>
              </a:solidFill>
              <a:cs typeface="Calibri"/>
            </a:endParaRPr>
          </a:p>
        </p:txBody>
      </p:sp>
      <p:sp>
        <p:nvSpPr>
          <p:cNvPr id="15" name="Pentágono 14"/>
          <p:cNvSpPr/>
          <p:nvPr/>
        </p:nvSpPr>
        <p:spPr>
          <a:xfrm>
            <a:off x="0" y="-15718"/>
            <a:ext cx="4511842" cy="576985"/>
          </a:xfrm>
          <a:prstGeom prst="homePlate">
            <a:avLst/>
          </a:prstGeom>
          <a:solidFill>
            <a:srgbClr val="CA7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Pacto de transparencia</a:t>
            </a:r>
            <a:endParaRPr lang="es-CO" sz="2800" b="1" dirty="0">
              <a:latin typeface="Tw Cen MT" panose="020B0602020104020603" pitchFamily="34" charset="0"/>
            </a:endParaRPr>
          </a:p>
        </p:txBody>
      </p:sp>
    </p:spTree>
    <p:extLst>
      <p:ext uri="{BB962C8B-B14F-4D97-AF65-F5344CB8AC3E}">
        <p14:creationId xmlns:p14="http://schemas.microsoft.com/office/powerpoint/2010/main" val="1154731817"/>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5"/>
          <p:cNvSpPr>
            <a:spLocks noChangeArrowheads="1"/>
          </p:cNvSpPr>
          <p:nvPr/>
        </p:nvSpPr>
        <p:spPr bwMode="auto">
          <a:xfrm>
            <a:off x="2633270" y="1985082"/>
            <a:ext cx="808569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0470" fontAlgn="base">
              <a:spcBef>
                <a:spcPct val="0"/>
              </a:spcBef>
              <a:spcAft>
                <a:spcPct val="0"/>
              </a:spcAft>
              <a:defRPr/>
            </a:pPr>
            <a:r>
              <a:rPr lang="es-CO" altLang="es-CO" sz="6600" b="1" dirty="0" smtClean="0">
                <a:solidFill>
                  <a:schemeClr val="accent4">
                    <a:lumMod val="75000"/>
                  </a:schemeClr>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Buen Gobierno</a:t>
            </a:r>
            <a:endParaRPr lang="es-ES" altLang="es-CO" sz="6600" b="1" dirty="0">
              <a:solidFill>
                <a:schemeClr val="accent4">
                  <a:lumMod val="75000"/>
                </a:schemeClr>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320784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3 Tabla"/>
          <p:cNvGraphicFramePr>
            <a:graphicFrameLocks noGrp="1"/>
          </p:cNvGraphicFramePr>
          <p:nvPr>
            <p:extLst>
              <p:ext uri="{D42A27DB-BD31-4B8C-83A1-F6EECF244321}">
                <p14:modId xmlns:p14="http://schemas.microsoft.com/office/powerpoint/2010/main" val="11606196"/>
              </p:ext>
            </p:extLst>
          </p:nvPr>
        </p:nvGraphicFramePr>
        <p:xfrm>
          <a:off x="3851505" y="4622510"/>
          <a:ext cx="3425490" cy="1247693"/>
        </p:xfrm>
        <a:graphic>
          <a:graphicData uri="http://schemas.openxmlformats.org/drawingml/2006/table">
            <a:tbl>
              <a:tblPr firstRow="1" bandRow="1">
                <a:tableStyleId>{5940675A-B579-460E-94D1-54222C63F5DA}</a:tableStyleId>
              </a:tblPr>
              <a:tblGrid>
                <a:gridCol w="2235370">
                  <a:extLst>
                    <a:ext uri="{9D8B030D-6E8A-4147-A177-3AD203B41FA5}">
                      <a16:colId xmlns="" xmlns:a16="http://schemas.microsoft.com/office/drawing/2014/main" val="20000"/>
                    </a:ext>
                  </a:extLst>
                </a:gridCol>
                <a:gridCol w="1190120">
                  <a:extLst>
                    <a:ext uri="{9D8B030D-6E8A-4147-A177-3AD203B41FA5}">
                      <a16:colId xmlns="" xmlns:a16="http://schemas.microsoft.com/office/drawing/2014/main" val="20001"/>
                    </a:ext>
                  </a:extLst>
                </a:gridCol>
              </a:tblGrid>
              <a:tr h="178242">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O" sz="1000" u="none" strike="noStrike" kern="1200" baseline="0" dirty="0">
                          <a:effectLst/>
                        </a:rPr>
                        <a:t>$ 66</a:t>
                      </a:r>
                      <a:r>
                        <a:rPr lang="es-ES" sz="1000" u="none" strike="noStrike" kern="1200" baseline="0" dirty="0">
                          <a:effectLst/>
                        </a:rPr>
                        <a:t>.978</a:t>
                      </a:r>
                      <a:endParaRPr lang="es-ES" sz="1000" u="none" strike="noStrike" kern="1200" baseline="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0"/>
                  </a:ext>
                </a:extLst>
              </a:tr>
              <a:tr h="178242">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$ 5.199</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1"/>
                  </a:ext>
                </a:extLst>
              </a:tr>
              <a:tr h="7129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$11.960</a:t>
                      </a:r>
                    </a:p>
                    <a:p>
                      <a:pPr marL="177800" indent="0" algn="l" defTabSz="914400" rtl="0" eaLnBrk="1" latinLnBrk="0" hangingPunct="1"/>
                      <a:r>
                        <a:rPr lang="es-CO" sz="1000" kern="1200" baseline="0" dirty="0"/>
                        <a:t>Vigencia 2017= $32.080</a:t>
                      </a:r>
                    </a:p>
                    <a:p>
                      <a:pPr marL="177800" indent="0" algn="l" defTabSz="914400" rtl="0" eaLnBrk="1" latinLnBrk="0" hangingPunct="1"/>
                      <a:r>
                        <a:rPr lang="es-CO" sz="1000" kern="1200" baseline="0" dirty="0"/>
                        <a:t>Vigencia 2018= $22.938</a:t>
                      </a:r>
                      <a:endParaRPr lang="es-CO" sz="1000" b="1" i="1"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$66.978</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2"/>
                  </a:ext>
                </a:extLst>
              </a:tr>
              <a:tr h="178242">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dirty="0">
                          <a:effectLst/>
                        </a:rPr>
                        <a:t> $72.177</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3"/>
                  </a:ext>
                </a:extLst>
              </a:tr>
            </a:tbl>
          </a:graphicData>
        </a:graphic>
      </p:graphicFrame>
      <p:pic>
        <p:nvPicPr>
          <p:cNvPr id="202756"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30350" y="839327"/>
            <a:ext cx="5173546" cy="333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30 CuadroTexto"/>
          <p:cNvSpPr txBox="1">
            <a:spLocks noChangeArrowheads="1"/>
          </p:cNvSpPr>
          <p:nvPr/>
        </p:nvSpPr>
        <p:spPr bwMode="auto">
          <a:xfrm flipH="1">
            <a:off x="7494092" y="1019155"/>
            <a:ext cx="4416808" cy="173253"/>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912549">
              <a:spcBef>
                <a:spcPts val="450"/>
              </a:spcBef>
              <a:defRPr/>
            </a:pPr>
            <a:r>
              <a:rPr lang="es-CO" sz="1100" dirty="0"/>
              <a:t>INFORMACIÓN GENERAL</a:t>
            </a:r>
          </a:p>
        </p:txBody>
      </p:sp>
      <p:graphicFrame>
        <p:nvGraphicFramePr>
          <p:cNvPr id="14" name="3 Tabla"/>
          <p:cNvGraphicFramePr>
            <a:graphicFrameLocks noGrp="1"/>
          </p:cNvGraphicFramePr>
          <p:nvPr>
            <p:extLst>
              <p:ext uri="{D42A27DB-BD31-4B8C-83A1-F6EECF244321}">
                <p14:modId xmlns:p14="http://schemas.microsoft.com/office/powerpoint/2010/main" val="4245065895"/>
              </p:ext>
            </p:extLst>
          </p:nvPr>
        </p:nvGraphicFramePr>
        <p:xfrm>
          <a:off x="7494094" y="1224312"/>
          <a:ext cx="4418486" cy="762000"/>
        </p:xfrm>
        <a:graphic>
          <a:graphicData uri="http://schemas.openxmlformats.org/drawingml/2006/table">
            <a:tbl>
              <a:tblPr firstRow="1" bandRow="1">
                <a:tableStyleId>{5940675A-B579-460E-94D1-54222C63F5DA}</a:tableStyleId>
              </a:tblPr>
              <a:tblGrid>
                <a:gridCol w="2104049">
                  <a:extLst>
                    <a:ext uri="{9D8B030D-6E8A-4147-A177-3AD203B41FA5}">
                      <a16:colId xmlns="" xmlns:a16="http://schemas.microsoft.com/office/drawing/2014/main" val="20000"/>
                    </a:ext>
                  </a:extLst>
                </a:gridCol>
                <a:gridCol w="2314437">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21/10/2015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09/11/2015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27/08/2018</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50 %</a:t>
                      </a:r>
                      <a:endParaRPr lang="es-MX" sz="1000" b="0" i="0" u="none" strike="noStrike" kern="1200" baseline="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17" name="30 CuadroTexto"/>
          <p:cNvSpPr txBox="1">
            <a:spLocks noChangeArrowheads="1"/>
          </p:cNvSpPr>
          <p:nvPr/>
        </p:nvSpPr>
        <p:spPr bwMode="auto">
          <a:xfrm flipH="1">
            <a:off x="7494093" y="2852579"/>
            <a:ext cx="4411776"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dirty="0"/>
              <a:t>CONTRATO OBRA 1559 DE 09/11/2015</a:t>
            </a:r>
          </a:p>
        </p:txBody>
      </p:sp>
      <p:sp>
        <p:nvSpPr>
          <p:cNvPr id="18" name="30 CuadroTexto"/>
          <p:cNvSpPr txBox="1">
            <a:spLocks noChangeArrowheads="1"/>
          </p:cNvSpPr>
          <p:nvPr/>
        </p:nvSpPr>
        <p:spPr bwMode="auto">
          <a:xfrm flipH="1">
            <a:off x="7494093" y="4225651"/>
            <a:ext cx="4413453"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dirty="0"/>
              <a:t>INTERVENTORÍA 1732 DE 21/12/2015</a:t>
            </a:r>
          </a:p>
        </p:txBody>
      </p:sp>
      <p:graphicFrame>
        <p:nvGraphicFramePr>
          <p:cNvPr id="19" name="Tabla 18"/>
          <p:cNvGraphicFramePr>
            <a:graphicFrameLocks noGrp="1"/>
          </p:cNvGraphicFramePr>
          <p:nvPr>
            <p:extLst>
              <p:ext uri="{D42A27DB-BD31-4B8C-83A1-F6EECF244321}">
                <p14:modId xmlns:p14="http://schemas.microsoft.com/office/powerpoint/2010/main" val="1489330382"/>
              </p:ext>
            </p:extLst>
          </p:nvPr>
        </p:nvGraphicFramePr>
        <p:xfrm>
          <a:off x="7494094" y="3040050"/>
          <a:ext cx="4413452" cy="1128618"/>
        </p:xfrm>
        <a:graphic>
          <a:graphicData uri="http://schemas.openxmlformats.org/drawingml/2006/table">
            <a:tbl>
              <a:tblPr>
                <a:tableStyleId>{616DA210-FB5B-4158-B5E0-FEB733F419BA}</a:tableStyleId>
              </a:tblPr>
              <a:tblGrid>
                <a:gridCol w="2631376">
                  <a:extLst>
                    <a:ext uri="{9D8B030D-6E8A-4147-A177-3AD203B41FA5}">
                      <a16:colId xmlns="" xmlns:a16="http://schemas.microsoft.com/office/drawing/2014/main" val="20000"/>
                    </a:ext>
                  </a:extLst>
                </a:gridCol>
                <a:gridCol w="565045">
                  <a:extLst>
                    <a:ext uri="{9D8B030D-6E8A-4147-A177-3AD203B41FA5}">
                      <a16:colId xmlns="" xmlns:a16="http://schemas.microsoft.com/office/drawing/2014/main" val="20001"/>
                    </a:ext>
                  </a:extLst>
                </a:gridCol>
                <a:gridCol w="1217031">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smtClean="0">
                          <a:ln>
                            <a:noFill/>
                          </a:ln>
                          <a:effectLst/>
                          <a:uLnTx/>
                          <a:uFillTx/>
                        </a:rPr>
                        <a:t>CONSORCIO ALIANZA </a:t>
                      </a:r>
                      <a:r>
                        <a:rPr kumimoji="0" lang="es-MX" sz="1000" u="none" strike="noStrike" kern="1200" cap="none" spc="0" normalizeH="0" baseline="0" noProof="0" dirty="0">
                          <a:ln>
                            <a:noFill/>
                          </a:ln>
                          <a:effectLst/>
                          <a:uLnTx/>
                          <a:uFillTx/>
                        </a:rPr>
                        <a:t>YDN – EL EDEN</a:t>
                      </a:r>
                    </a:p>
                  </a:txBody>
                  <a:tcPr marL="8114" marR="8114"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0" marB="0" anchor="ctr"/>
                </a:tc>
                <a:extLst>
                  <a:ext uri="{0D108BD9-81ED-4DB2-BD59-A6C34878D82A}">
                    <a16:rowId xmlns="" xmlns:a16="http://schemas.microsoft.com/office/drawing/2014/main" val="10001"/>
                  </a:ext>
                </a:extLst>
              </a:tr>
              <a:tr h="137303">
                <a:tc>
                  <a:txBody>
                    <a:bodyPr/>
                    <a:lstStyle/>
                    <a:p>
                      <a:pPr algn="l" fontAlgn="ctr"/>
                      <a:r>
                        <a:rPr lang="es-MX" sz="900" u="none" strike="noStrike" dirty="0">
                          <a:effectLst/>
                        </a:rPr>
                        <a:t>YAMIL</a:t>
                      </a:r>
                      <a:r>
                        <a:rPr lang="es-MX" sz="900" u="none" strike="noStrike" baseline="0" dirty="0">
                          <a:effectLst/>
                        </a:rPr>
                        <a:t> SABBAGH CONSTRUCCIONES S.A.S.</a:t>
                      </a:r>
                      <a:endParaRPr lang="es-MX" sz="900" b="0" i="0" u="none" strike="noStrike" dirty="0">
                        <a:solidFill>
                          <a:srgbClr val="000000"/>
                        </a:solidFill>
                        <a:effectLst/>
                        <a:latin typeface="Calibri" panose="020F0502020204030204" pitchFamily="34" charset="0"/>
                      </a:endParaRPr>
                    </a:p>
                  </a:txBody>
                  <a:tcPr marL="107980" marR="8114" marT="0" marB="0" anchor="ctr"/>
                </a:tc>
                <a:tc>
                  <a:txBody>
                    <a:bodyPr/>
                    <a:lstStyle/>
                    <a:p>
                      <a:pPr algn="ctr" fontAlgn="ctr"/>
                      <a:r>
                        <a:rPr lang="es-MX" sz="900" u="none" strike="noStrike" dirty="0">
                          <a:effectLst/>
                        </a:rPr>
                        <a:t>20</a:t>
                      </a:r>
                      <a:endParaRPr lang="es-MX" sz="900" b="0" i="0" u="none" strike="noStrike" dirty="0">
                        <a:solidFill>
                          <a:srgbClr val="000000"/>
                        </a:solidFill>
                        <a:effectLst/>
                        <a:latin typeface="Calibri" panose="020F0502020204030204" pitchFamily="34" charset="0"/>
                      </a:endParaRPr>
                    </a:p>
                  </a:txBody>
                  <a:tcPr marL="8114" marR="8114" marT="0" marB="0" anchor="ctr"/>
                </a:tc>
                <a:tc>
                  <a:txBody>
                    <a:bodyPr/>
                    <a:lstStyle/>
                    <a:p>
                      <a:pPr marL="0" algn="ctr" defTabSz="914400" rtl="0" eaLnBrk="1" fontAlgn="ctr" latinLnBrk="0" hangingPunct="1"/>
                      <a:r>
                        <a:rPr lang="es-MX" sz="900" u="none" strike="noStrike" kern="1200" dirty="0">
                          <a:effectLst/>
                        </a:rPr>
                        <a:t>COLOMBIA</a:t>
                      </a:r>
                      <a:endParaRPr lang="es-MX" sz="900" u="none" strike="noStrike" kern="1200" dirty="0">
                        <a:solidFill>
                          <a:schemeClr val="tx1"/>
                        </a:solidFill>
                        <a:effectLst/>
                        <a:latin typeface="+mn-lt"/>
                        <a:ea typeface="+mn-ea"/>
                        <a:cs typeface="+mn-cs"/>
                      </a:endParaRPr>
                    </a:p>
                  </a:txBody>
                  <a:tcPr marL="8114" marR="8114" marT="0" marB="0" anchor="ctr"/>
                </a:tc>
                <a:extLst>
                  <a:ext uri="{0D108BD9-81ED-4DB2-BD59-A6C34878D82A}">
                    <a16:rowId xmlns="" xmlns:a16="http://schemas.microsoft.com/office/drawing/2014/main" val="10002"/>
                  </a:ext>
                </a:extLst>
              </a:tr>
              <a:tr h="137303">
                <a:tc>
                  <a:txBody>
                    <a:bodyPr/>
                    <a:lstStyle/>
                    <a:p>
                      <a:pPr algn="l" fontAlgn="ctr"/>
                      <a:r>
                        <a:rPr lang="es-MX" sz="900" u="none" strike="noStrike" dirty="0">
                          <a:effectLst/>
                        </a:rPr>
                        <a:t>D&amp;S</a:t>
                      </a:r>
                      <a:r>
                        <a:rPr lang="es-MX" sz="900" u="none" strike="noStrike" baseline="0" dirty="0">
                          <a:effectLst/>
                        </a:rPr>
                        <a:t> S.A.</a:t>
                      </a:r>
                      <a:endParaRPr lang="es-MX" sz="900" b="0" i="0" u="none" strike="noStrike" dirty="0">
                        <a:solidFill>
                          <a:srgbClr val="000000"/>
                        </a:solidFill>
                        <a:effectLst/>
                        <a:latin typeface="Calibri" panose="020F0502020204030204" pitchFamily="34" charset="0"/>
                      </a:endParaRPr>
                    </a:p>
                  </a:txBody>
                  <a:tcPr marL="107980" marR="8114" marT="0" marB="0" anchor="ctr"/>
                </a:tc>
                <a:tc>
                  <a:txBody>
                    <a:bodyPr/>
                    <a:lstStyle/>
                    <a:p>
                      <a:pPr algn="ctr" fontAlgn="ctr"/>
                      <a:r>
                        <a:rPr lang="es-MX" sz="900" u="none" strike="noStrike" dirty="0">
                          <a:effectLst/>
                        </a:rPr>
                        <a:t>20</a:t>
                      </a:r>
                      <a:endParaRPr lang="es-MX" sz="900" b="0" i="0" u="none" strike="noStrike" dirty="0">
                        <a:solidFill>
                          <a:srgbClr val="000000"/>
                        </a:solidFill>
                        <a:effectLst/>
                        <a:latin typeface="Calibri" panose="020F0502020204030204" pitchFamily="34" charset="0"/>
                      </a:endParaRPr>
                    </a:p>
                  </a:txBody>
                  <a:tcPr marL="8114" marR="8114" marT="0" marB="0" anchor="ctr"/>
                </a:tc>
                <a:tc>
                  <a:txBody>
                    <a:bodyPr/>
                    <a:lstStyle/>
                    <a:p>
                      <a:pPr algn="ctr" fontAlgn="ctr"/>
                      <a:r>
                        <a:rPr lang="es-MX" sz="900" u="none" strike="noStrike" dirty="0">
                          <a:effectLst/>
                        </a:rPr>
                        <a:t>COLOMBIA</a:t>
                      </a:r>
                      <a:endParaRPr lang="es-MX" sz="900" b="0" i="0" u="none" strike="noStrike" dirty="0">
                        <a:solidFill>
                          <a:srgbClr val="000000"/>
                        </a:solidFill>
                        <a:effectLst/>
                        <a:latin typeface="Calibri" panose="020F0502020204030204" pitchFamily="34" charset="0"/>
                      </a:endParaRPr>
                    </a:p>
                  </a:txBody>
                  <a:tcPr marL="8114" marR="8114" marT="0" marB="0" anchor="ctr"/>
                </a:tc>
                <a:extLst>
                  <a:ext uri="{0D108BD9-81ED-4DB2-BD59-A6C34878D82A}">
                    <a16:rowId xmlns="" xmlns:a16="http://schemas.microsoft.com/office/drawing/2014/main" val="10003"/>
                  </a:ext>
                </a:extLst>
              </a:tr>
              <a:tr h="13730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CONSTRUCCIONES NAMUS S.A.</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107980"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17</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COLOMBIA</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extLst>
                  <a:ext uri="{0D108BD9-81ED-4DB2-BD59-A6C34878D82A}">
                    <a16:rowId xmlns="" xmlns:a16="http://schemas.microsoft.com/office/drawing/2014/main" val="10004"/>
                  </a:ext>
                </a:extLst>
              </a:tr>
              <a:tr h="13730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PAVIMENTACIONES MORALES S.L.</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107980"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30</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SUC. COLOMBIA</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extLst>
                  <a:ext uri="{0D108BD9-81ED-4DB2-BD59-A6C34878D82A}">
                    <a16:rowId xmlns="" xmlns:a16="http://schemas.microsoft.com/office/drawing/2014/main" val="10005"/>
                  </a:ext>
                </a:extLst>
              </a:tr>
              <a:tr h="13730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VIURBA INGENIERIA S.A.S.</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107980"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8</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COLOMBIA</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extLst>
                  <a:ext uri="{0D108BD9-81ED-4DB2-BD59-A6C34878D82A}">
                    <a16:rowId xmlns="" xmlns:a16="http://schemas.microsoft.com/office/drawing/2014/main" val="10006"/>
                  </a:ext>
                </a:extLst>
              </a:tr>
              <a:tr h="13730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LATINOAMERICANA DE CONSTRUCCIONES</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107980"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5</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900" u="none" strike="noStrike" kern="1200" cap="none" spc="0" normalizeH="0" baseline="0" dirty="0">
                          <a:ln>
                            <a:noFill/>
                          </a:ln>
                          <a:effectLst/>
                          <a:uLnTx/>
                          <a:uFillTx/>
                        </a:rPr>
                        <a:t>COLOMBIA</a:t>
                      </a:r>
                      <a:endParaRPr kumimoji="0" lang="es-MX" sz="900" u="none" strike="noStrike" kern="1200" cap="none" spc="0" normalizeH="0" baseline="0" dirty="0">
                        <a:ln>
                          <a:noFill/>
                        </a:ln>
                        <a:solidFill>
                          <a:schemeClr val="tx1"/>
                        </a:solidFill>
                        <a:effectLst/>
                        <a:uLnTx/>
                        <a:uFillTx/>
                        <a:latin typeface="+mn-lt"/>
                        <a:ea typeface="+mn-ea"/>
                        <a:cs typeface="+mn-cs"/>
                      </a:endParaRPr>
                    </a:p>
                  </a:txBody>
                  <a:tcPr marL="8114" marR="8114" marT="0" marB="0" anchor="ctr"/>
                </a:tc>
                <a:extLst>
                  <a:ext uri="{0D108BD9-81ED-4DB2-BD59-A6C34878D82A}">
                    <a16:rowId xmlns="" xmlns:a16="http://schemas.microsoft.com/office/drawing/2014/main" val="3663263015"/>
                  </a:ext>
                </a:extLst>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640060530"/>
              </p:ext>
            </p:extLst>
          </p:nvPr>
        </p:nvGraphicFramePr>
        <p:xfrm>
          <a:off x="7494093" y="4415190"/>
          <a:ext cx="4411773" cy="579552"/>
        </p:xfrm>
        <a:graphic>
          <a:graphicData uri="http://schemas.openxmlformats.org/drawingml/2006/table">
            <a:tbl>
              <a:tblPr>
                <a:tableStyleId>{616DA210-FB5B-4158-B5E0-FEB733F419BA}</a:tableStyleId>
              </a:tblPr>
              <a:tblGrid>
                <a:gridCol w="2588540">
                  <a:extLst>
                    <a:ext uri="{9D8B030D-6E8A-4147-A177-3AD203B41FA5}">
                      <a16:colId xmlns="" xmlns:a16="http://schemas.microsoft.com/office/drawing/2014/main" val="20000"/>
                    </a:ext>
                  </a:extLst>
                </a:gridCol>
                <a:gridCol w="541756">
                  <a:extLst>
                    <a:ext uri="{9D8B030D-6E8A-4147-A177-3AD203B41FA5}">
                      <a16:colId xmlns="" xmlns:a16="http://schemas.microsoft.com/office/drawing/2014/main" val="20001"/>
                    </a:ext>
                  </a:extLst>
                </a:gridCol>
                <a:gridCol w="1281477">
                  <a:extLst>
                    <a:ext uri="{9D8B030D-6E8A-4147-A177-3AD203B41FA5}">
                      <a16:colId xmlns="" xmlns:a16="http://schemas.microsoft.com/office/drawing/2014/main" val="20002"/>
                    </a:ext>
                  </a:extLst>
                </a:gridCol>
              </a:tblGrid>
              <a:tr h="15247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INTERZONA 106</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7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137303">
                <a:tc>
                  <a:txBody>
                    <a:bodyPr/>
                    <a:lstStyle/>
                    <a:p>
                      <a:pPr marL="0" algn="l" defTabSz="914400" rtl="0" eaLnBrk="1" fontAlgn="ctr" latinLnBrk="0" hangingPunct="1"/>
                      <a:r>
                        <a:rPr lang="es-MX" sz="900" u="none" strike="noStrike" kern="1200" dirty="0">
                          <a:effectLst/>
                        </a:rPr>
                        <a:t>ECG</a:t>
                      </a:r>
                      <a:r>
                        <a:rPr lang="es-MX" sz="900" u="none" strike="noStrike" kern="1200" baseline="0" dirty="0">
                          <a:effectLst/>
                        </a:rPr>
                        <a:t> COLOMBIA S.A.S.</a:t>
                      </a:r>
                      <a:endParaRPr lang="es-MX" sz="900" u="none" strike="noStrike" kern="1200" dirty="0">
                        <a:solidFill>
                          <a:schemeClr val="tx1"/>
                        </a:solidFill>
                        <a:effectLst/>
                        <a:latin typeface="+mn-lt"/>
                        <a:ea typeface="+mn-ea"/>
                        <a:cs typeface="+mn-cs"/>
                      </a:endParaRPr>
                    </a:p>
                  </a:txBody>
                  <a:tcPr marL="107986" marR="8116" marT="0" marB="0" anchor="ctr"/>
                </a:tc>
                <a:tc>
                  <a:txBody>
                    <a:bodyPr/>
                    <a:lstStyle/>
                    <a:p>
                      <a:pPr marL="0" algn="ctr" defTabSz="914400" rtl="0" eaLnBrk="1" fontAlgn="ctr" latinLnBrk="0" hangingPunct="1"/>
                      <a:r>
                        <a:rPr lang="es-MX" sz="900" u="none" strike="noStrike" kern="1200" dirty="0">
                          <a:effectLst/>
                        </a:rPr>
                        <a:t>65</a:t>
                      </a:r>
                      <a:endParaRPr lang="es-MX" sz="9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900" u="none" strike="noStrike" kern="1200" dirty="0">
                          <a:effectLst/>
                        </a:rPr>
                        <a:t>COLOMBIA</a:t>
                      </a:r>
                      <a:endParaRPr lang="es-MX" sz="9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37303">
                <a:tc>
                  <a:txBody>
                    <a:bodyPr/>
                    <a:lstStyle/>
                    <a:p>
                      <a:pPr marL="0" algn="l" defTabSz="914400" rtl="0" eaLnBrk="1" fontAlgn="ctr" latinLnBrk="0" hangingPunct="1"/>
                      <a:r>
                        <a:rPr lang="es-MX" sz="900" u="none" strike="noStrike" kern="1200" dirty="0">
                          <a:effectLst/>
                        </a:rPr>
                        <a:t>GRUPO</a:t>
                      </a:r>
                      <a:r>
                        <a:rPr lang="es-MX" sz="900" u="none" strike="noStrike" kern="1200" baseline="0" dirty="0">
                          <a:effectLst/>
                        </a:rPr>
                        <a:t> POSSO S.A.S.</a:t>
                      </a:r>
                      <a:endParaRPr lang="es-MX" sz="900" u="none" strike="noStrike" kern="1200" dirty="0">
                        <a:solidFill>
                          <a:schemeClr val="tx1"/>
                        </a:solidFill>
                        <a:effectLst/>
                        <a:latin typeface="+mn-lt"/>
                        <a:ea typeface="+mn-ea"/>
                        <a:cs typeface="+mn-cs"/>
                      </a:endParaRPr>
                    </a:p>
                  </a:txBody>
                  <a:tcPr marL="107986" marR="8116" marT="0" marB="0" anchor="ctr"/>
                </a:tc>
                <a:tc>
                  <a:txBody>
                    <a:bodyPr/>
                    <a:lstStyle/>
                    <a:p>
                      <a:pPr marL="0" algn="ctr" defTabSz="914400" rtl="0" eaLnBrk="1" fontAlgn="ctr" latinLnBrk="0" hangingPunct="1"/>
                      <a:r>
                        <a:rPr lang="es-MX" sz="900" u="none" strike="noStrike" kern="1200" dirty="0">
                          <a:effectLst/>
                        </a:rPr>
                        <a:t>35</a:t>
                      </a:r>
                      <a:endParaRPr lang="es-MX" sz="9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900" u="none" strike="noStrike" kern="1200" dirty="0">
                          <a:effectLst/>
                        </a:rPr>
                        <a:t>COLOMBIA</a:t>
                      </a:r>
                      <a:endParaRPr lang="es-MX" sz="9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bl>
          </a:graphicData>
        </a:graphic>
      </p:graphicFrame>
      <p:sp>
        <p:nvSpPr>
          <p:cNvPr id="21" name="30 CuadroTexto"/>
          <p:cNvSpPr txBox="1">
            <a:spLocks noChangeArrowheads="1"/>
          </p:cNvSpPr>
          <p:nvPr/>
        </p:nvSpPr>
        <p:spPr bwMode="auto">
          <a:xfrm flipH="1">
            <a:off x="7494093" y="2009847"/>
            <a:ext cx="4413453"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dirty="0"/>
              <a:t>ALCANCE</a:t>
            </a:r>
          </a:p>
        </p:txBody>
      </p:sp>
      <p:graphicFrame>
        <p:nvGraphicFramePr>
          <p:cNvPr id="22" name="10 Tabla"/>
          <p:cNvGraphicFramePr>
            <a:graphicFrameLocks noGrp="1"/>
          </p:cNvGraphicFramePr>
          <p:nvPr>
            <p:extLst>
              <p:ext uri="{D42A27DB-BD31-4B8C-83A1-F6EECF244321}">
                <p14:modId xmlns:p14="http://schemas.microsoft.com/office/powerpoint/2010/main" val="2053187014"/>
              </p:ext>
            </p:extLst>
          </p:nvPr>
        </p:nvGraphicFramePr>
        <p:xfrm>
          <a:off x="7494092" y="2204347"/>
          <a:ext cx="4418487" cy="609600"/>
        </p:xfrm>
        <a:graphic>
          <a:graphicData uri="http://schemas.openxmlformats.org/drawingml/2006/table">
            <a:tbl>
              <a:tblPr bandRow="1">
                <a:tableStyleId>{5940675A-B579-460E-94D1-54222C63F5DA}</a:tableStyleId>
              </a:tblPr>
              <a:tblGrid>
                <a:gridCol w="2035442">
                  <a:extLst>
                    <a:ext uri="{9D8B030D-6E8A-4147-A177-3AD203B41FA5}">
                      <a16:colId xmlns="" xmlns:a16="http://schemas.microsoft.com/office/drawing/2014/main" val="20000"/>
                    </a:ext>
                  </a:extLst>
                </a:gridCol>
                <a:gridCol w="671714">
                  <a:extLst>
                    <a:ext uri="{9D8B030D-6E8A-4147-A177-3AD203B41FA5}">
                      <a16:colId xmlns="" xmlns:a16="http://schemas.microsoft.com/office/drawing/2014/main" val="20001"/>
                    </a:ext>
                  </a:extLst>
                </a:gridCol>
                <a:gridCol w="1141915">
                  <a:extLst>
                    <a:ext uri="{9D8B030D-6E8A-4147-A177-3AD203B41FA5}">
                      <a16:colId xmlns="" xmlns:a16="http://schemas.microsoft.com/office/drawing/2014/main" val="20002"/>
                    </a:ext>
                  </a:extLst>
                </a:gridCol>
                <a:gridCol w="569416">
                  <a:extLst>
                    <a:ext uri="{9D8B030D-6E8A-4147-A177-3AD203B41FA5}">
                      <a16:colId xmlns="" xmlns:a16="http://schemas.microsoft.com/office/drawing/2014/main" val="1771755147"/>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28" marR="5842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900" dirty="0">
                          <a:effectLst/>
                        </a:rPr>
                        <a:t>CANTIDAD</a:t>
                      </a:r>
                      <a:endParaRPr lang="es-CO" sz="900" b="0" dirty="0">
                        <a:effectLst/>
                        <a:latin typeface="+mn-lt"/>
                        <a:ea typeface="Times New Roman"/>
                      </a:endParaRPr>
                    </a:p>
                  </a:txBody>
                  <a:tcPr marL="58428" marR="5842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28" marR="58428"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28" marR="58428" marT="0" marB="0" anchor="ctr"/>
                </a:tc>
                <a:extLst>
                  <a:ext uri="{0D108BD9-81ED-4DB2-BD59-A6C34878D82A}">
                    <a16:rowId xmlns="" xmlns:a16="http://schemas.microsoft.com/office/drawing/2014/main" val="10000"/>
                  </a:ext>
                </a:extLst>
              </a:tr>
              <a:tr h="152395">
                <a:tc>
                  <a:txBody>
                    <a:bodyPr/>
                    <a:lstStyle/>
                    <a:p>
                      <a:pPr algn="ctr" fontAlgn="b"/>
                      <a:r>
                        <a:rPr lang="es-MX" sz="1000" u="none" strike="noStrike" dirty="0">
                          <a:effectLst/>
                        </a:rPr>
                        <a:t> AEROPUERTO</a:t>
                      </a:r>
                      <a:r>
                        <a:rPr lang="es-MX" sz="1000" u="none" strike="noStrike" baseline="0" dirty="0">
                          <a:effectLst/>
                        </a:rPr>
                        <a:t> – CLUB CAMPESTRE</a:t>
                      </a:r>
                      <a:endParaRPr lang="es-MX" sz="1000" b="0" i="0" u="none" strike="noStrike" dirty="0">
                        <a:solidFill>
                          <a:srgbClr val="000000"/>
                        </a:solidFill>
                        <a:effectLst/>
                        <a:latin typeface="+mn-lt"/>
                      </a:endParaRPr>
                    </a:p>
                  </a:txBody>
                  <a:tcPr marL="8116" marR="8116" marT="0" marB="0" anchor="ctr"/>
                </a:tc>
                <a:tc>
                  <a:txBody>
                    <a:bodyPr/>
                    <a:lstStyle/>
                    <a:p>
                      <a:pPr algn="ctr" fontAlgn="ctr"/>
                      <a:r>
                        <a:rPr lang="es-MX" sz="1000" u="none" strike="noStrike" dirty="0">
                          <a:effectLst/>
                        </a:rPr>
                        <a:t>2 KM</a:t>
                      </a:r>
                      <a:endParaRPr lang="es-MX" sz="1000" b="0" i="0" u="none" strike="noStrike" dirty="0">
                        <a:solidFill>
                          <a:srgbClr val="000000"/>
                        </a:solidFill>
                        <a:effectLst/>
                        <a:latin typeface="+mn-lt"/>
                      </a:endParaRPr>
                    </a:p>
                  </a:txBody>
                  <a:tcPr marL="8116" marR="8116" marT="0" marB="0" anchor="ctr"/>
                </a:tc>
                <a:tc>
                  <a:txBody>
                    <a:bodyPr/>
                    <a:lstStyle/>
                    <a:p>
                      <a:pPr algn="ctr" fontAlgn="b"/>
                      <a:r>
                        <a:rPr lang="es-MX" sz="1000" u="none" strike="noStrike" dirty="0">
                          <a:effectLst/>
                        </a:rPr>
                        <a:t> Rehabilitación</a:t>
                      </a:r>
                      <a:endParaRPr lang="es-MX" sz="1000" b="0" i="0" u="none" strike="noStrike" dirty="0">
                        <a:solidFill>
                          <a:srgbClr val="000000"/>
                        </a:solidFill>
                        <a:effectLst/>
                        <a:latin typeface="+mn-lt"/>
                      </a:endParaRPr>
                    </a:p>
                  </a:txBody>
                  <a:tcPr marL="8116" marR="8116" marT="0" marB="0" anchor="ctr"/>
                </a:tc>
                <a:tc>
                  <a:txBody>
                    <a:bodyPr/>
                    <a:lstStyle/>
                    <a:p>
                      <a:pPr algn="ctr" fontAlgn="b"/>
                      <a:r>
                        <a:rPr lang="es-MX" sz="1000" u="none" strike="noStrike" kern="1200" dirty="0">
                          <a:effectLst/>
                        </a:rPr>
                        <a:t>0%</a:t>
                      </a:r>
                      <a:endParaRPr lang="es-MX" sz="1000" u="none" strike="noStrike" kern="1200" dirty="0">
                        <a:solidFill>
                          <a:schemeClr val="dk1"/>
                        </a:solidFill>
                        <a:effectLst/>
                        <a:latin typeface="+mn-lt"/>
                        <a:ea typeface="+mn-ea"/>
                        <a:cs typeface="+mn-cs"/>
                      </a:endParaRPr>
                    </a:p>
                  </a:txBody>
                  <a:tcPr marL="8116" marR="8116" marT="0" marB="0" anchor="ctr"/>
                </a:tc>
                <a:extLst>
                  <a:ext uri="{0D108BD9-81ED-4DB2-BD59-A6C34878D82A}">
                    <a16:rowId xmlns="" xmlns:a16="http://schemas.microsoft.com/office/drawing/2014/main" val="10001"/>
                  </a:ext>
                </a:extLst>
              </a:tr>
              <a:tr h="152395">
                <a:tc>
                  <a:txBody>
                    <a:bodyPr/>
                    <a:lstStyle/>
                    <a:p>
                      <a:pPr algn="ctr" fontAlgn="b"/>
                      <a:r>
                        <a:rPr lang="es-MX" sz="1000" u="none" strike="noStrike" kern="1200" dirty="0">
                          <a:effectLst/>
                        </a:rPr>
                        <a:t>CLUB</a:t>
                      </a:r>
                      <a:r>
                        <a:rPr lang="es-MX" sz="1000" u="none" strike="noStrike" kern="1200" baseline="0" dirty="0">
                          <a:effectLst/>
                        </a:rPr>
                        <a:t> CAMPESTRE – ARMENIA</a:t>
                      </a:r>
                      <a:endParaRPr lang="es-MX" sz="1000" u="none" strike="noStrike" kern="1200" dirty="0">
                        <a:solidFill>
                          <a:schemeClr val="dk1"/>
                        </a:solidFill>
                        <a:effectLst/>
                        <a:latin typeface="+mn-lt"/>
                        <a:ea typeface="+mn-ea"/>
                        <a:cs typeface="+mn-cs"/>
                      </a:endParaRPr>
                    </a:p>
                  </a:txBody>
                  <a:tcPr marL="8116" marR="8116"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6 KM</a:t>
                      </a:r>
                      <a:endParaRPr lang="es-MX" sz="1000" b="0" i="0" u="none" strike="noStrike" dirty="0">
                        <a:solidFill>
                          <a:srgbClr val="000000"/>
                        </a:solidFill>
                        <a:effectLst/>
                        <a:latin typeface="+mn-lt"/>
                      </a:endParaRPr>
                    </a:p>
                  </a:txBody>
                  <a:tcPr marL="8116" marR="8116"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baseline="0" dirty="0">
                          <a:effectLst/>
                        </a:rPr>
                        <a:t>Segunda Calzada</a:t>
                      </a:r>
                      <a:endParaRPr lang="es-MX" sz="1000" b="0" i="0" u="none" strike="noStrike" dirty="0">
                        <a:solidFill>
                          <a:srgbClr val="000000"/>
                        </a:solidFill>
                        <a:effectLst/>
                        <a:latin typeface="+mn-lt"/>
                      </a:endParaRPr>
                    </a:p>
                  </a:txBody>
                  <a:tcPr marL="8116" marR="8116"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kern="1200" dirty="0" smtClean="0">
                          <a:effectLst/>
                        </a:rPr>
                        <a:t>3 Km</a:t>
                      </a:r>
                      <a:endParaRPr lang="es-MX" sz="1000" u="none" strike="noStrike" kern="1200" dirty="0">
                        <a:solidFill>
                          <a:schemeClr val="dk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bl>
          </a:graphicData>
        </a:graphic>
      </p:graphicFrame>
      <p:sp>
        <p:nvSpPr>
          <p:cNvPr id="24" name="30 CuadroTexto"/>
          <p:cNvSpPr txBox="1">
            <a:spLocks noChangeArrowheads="1"/>
          </p:cNvSpPr>
          <p:nvPr/>
        </p:nvSpPr>
        <p:spPr bwMode="auto">
          <a:xfrm flipH="1">
            <a:off x="3851505" y="4443853"/>
            <a:ext cx="342549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dirty="0"/>
              <a:t>INVERSIONES (Millones)</a:t>
            </a:r>
          </a:p>
        </p:txBody>
      </p:sp>
      <p:sp>
        <p:nvSpPr>
          <p:cNvPr id="202873" name="CuadroTexto 25"/>
          <p:cNvSpPr txBox="1">
            <a:spLocks noChangeArrowheads="1"/>
          </p:cNvSpPr>
          <p:nvPr/>
        </p:nvSpPr>
        <p:spPr bwMode="auto">
          <a:xfrm>
            <a:off x="3921796" y="5889586"/>
            <a:ext cx="2696898" cy="242321"/>
          </a:xfrm>
          <a:prstGeom prst="rect">
            <a:avLst/>
          </a:prstGeom>
          <a:noFill/>
          <a:ln>
            <a:noFill/>
          </a:ln>
          <a:extLst/>
        </p:spPr>
        <p:txBody>
          <a:bodyPr lIns="91249" tIns="45630" rIns="91249" bIns="4563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49" fontAlgn="base">
              <a:spcBef>
                <a:spcPct val="0"/>
              </a:spcBef>
              <a:spcAft>
                <a:spcPct val="0"/>
              </a:spcAft>
              <a:defRPr/>
            </a:pPr>
            <a:r>
              <a:rPr lang="es-MX" altLang="es-CO" sz="976" dirty="0"/>
              <a:t>* Cifras </a:t>
            </a:r>
            <a:r>
              <a:rPr lang="es-MX" altLang="es-CO" sz="976" dirty="0" smtClean="0"/>
              <a:t>en millones </a:t>
            </a:r>
            <a:r>
              <a:rPr lang="es-MX" altLang="es-CO" sz="976" dirty="0"/>
              <a:t>a enero de 2018</a:t>
            </a:r>
          </a:p>
        </p:txBody>
      </p:sp>
      <p:graphicFrame>
        <p:nvGraphicFramePr>
          <p:cNvPr id="26" name="Tabla 33"/>
          <p:cNvGraphicFramePr>
            <a:graphicFrameLocks noGrp="1"/>
          </p:cNvGraphicFramePr>
          <p:nvPr>
            <p:extLst>
              <p:ext uri="{D42A27DB-BD31-4B8C-83A1-F6EECF244321}">
                <p14:modId xmlns:p14="http://schemas.microsoft.com/office/powerpoint/2010/main" val="900673757"/>
              </p:ext>
            </p:extLst>
          </p:nvPr>
        </p:nvGraphicFramePr>
        <p:xfrm>
          <a:off x="3870553" y="4232310"/>
          <a:ext cx="3406442" cy="182880"/>
        </p:xfrm>
        <a:graphic>
          <a:graphicData uri="http://schemas.openxmlformats.org/drawingml/2006/table">
            <a:tbl>
              <a:tblPr firstRow="1" bandRow="1">
                <a:tableStyleId>{5940675A-B579-460E-94D1-54222C63F5DA}</a:tableStyleId>
              </a:tblPr>
              <a:tblGrid>
                <a:gridCol w="3406442">
                  <a:extLst>
                    <a:ext uri="{9D8B030D-6E8A-4147-A177-3AD203B41FA5}">
                      <a16:colId xmlns="" xmlns:a16="http://schemas.microsoft.com/office/drawing/2014/main" val="20000"/>
                    </a:ext>
                  </a:extLst>
                </a:gridCol>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8,4 Km</a:t>
                      </a:r>
                      <a:endParaRPr lang="es-CO" sz="1200" b="0" i="0" u="none" strike="noStrike" dirty="0">
                        <a:solidFill>
                          <a:schemeClr val="bg1"/>
                        </a:solidFill>
                        <a:latin typeface="+mn-lt"/>
                        <a:cs typeface="Arial" panose="020B0604020202020204" pitchFamily="34" charset="0"/>
                      </a:endParaRPr>
                    </a:p>
                  </a:txBody>
                  <a:tcPr marL="36007" marR="36007"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4089613406"/>
              </p:ext>
            </p:extLst>
          </p:nvPr>
        </p:nvGraphicFramePr>
        <p:xfrm>
          <a:off x="7494093" y="5311197"/>
          <a:ext cx="4411773" cy="927849"/>
        </p:xfrm>
        <a:graphic>
          <a:graphicData uri="http://schemas.openxmlformats.org/drawingml/2006/table">
            <a:tbl>
              <a:tblPr bandRow="1">
                <a:tableStyleId>{5940675A-B579-460E-94D1-54222C63F5DA}</a:tableStyleId>
              </a:tblPr>
              <a:tblGrid>
                <a:gridCol w="3307728">
                  <a:extLst>
                    <a:ext uri="{9D8B030D-6E8A-4147-A177-3AD203B41FA5}">
                      <a16:colId xmlns="" xmlns:a16="http://schemas.microsoft.com/office/drawing/2014/main" val="20000"/>
                    </a:ext>
                  </a:extLst>
                </a:gridCol>
                <a:gridCol w="1104045">
                  <a:extLst>
                    <a:ext uri="{9D8B030D-6E8A-4147-A177-3AD203B41FA5}">
                      <a16:colId xmlns="" xmlns:a16="http://schemas.microsoft.com/office/drawing/2014/main" val="20001"/>
                    </a:ext>
                  </a:extLst>
                </a:gridCol>
              </a:tblGrid>
              <a:tr h="217791">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3" marR="58463"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3" marR="58463" marT="0" marB="0" anchor="ctr"/>
                </a:tc>
                <a:extLst>
                  <a:ext uri="{0D108BD9-81ED-4DB2-BD59-A6C34878D82A}">
                    <a16:rowId xmlns="" xmlns:a16="http://schemas.microsoft.com/office/drawing/2014/main" val="10000"/>
                  </a:ext>
                </a:extLst>
              </a:tr>
              <a:tr h="17398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8 ,4KM</a:t>
                      </a:r>
                      <a:endParaRPr lang="es-MX" sz="1000" b="0" i="0" u="none" strike="noStrike" dirty="0">
                        <a:solidFill>
                          <a:srgbClr val="000000"/>
                        </a:solidFill>
                        <a:effectLst/>
                        <a:latin typeface="+mj-lt"/>
                      </a:endParaRPr>
                    </a:p>
                  </a:txBody>
                  <a:tcPr marL="8120" marR="8120" marT="0" marB="0" anchor="ctr"/>
                </a:tc>
                <a:extLst>
                  <a:ext uri="{0D108BD9-81ED-4DB2-BD59-A6C34878D82A}">
                    <a16:rowId xmlns="" xmlns:a16="http://schemas.microsoft.com/office/drawing/2014/main" val="10001"/>
                  </a:ext>
                </a:extLst>
              </a:tr>
              <a:tr h="15641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0" marB="0" anchor="ctr"/>
                </a:tc>
                <a:extLst>
                  <a:ext uri="{0D108BD9-81ED-4DB2-BD59-A6C34878D82A}">
                    <a16:rowId xmlns="" xmlns:a16="http://schemas.microsoft.com/office/drawing/2014/main" val="246497866"/>
                  </a:ext>
                </a:extLst>
              </a:tr>
              <a:tr h="151614">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0" marB="0" anchor="ctr"/>
                </a:tc>
                <a:extLst>
                  <a:ext uri="{0D108BD9-81ED-4DB2-BD59-A6C34878D82A}">
                    <a16:rowId xmlns="" xmlns:a16="http://schemas.microsoft.com/office/drawing/2014/main" val="10002"/>
                  </a:ext>
                </a:extLst>
              </a:tr>
              <a:tr h="21779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baseline="0" dirty="0">
                          <a:effectLst/>
                        </a:rPr>
                        <a:t>2,4 </a:t>
                      </a:r>
                      <a:r>
                        <a:rPr lang="es-MX" sz="1000" u="none" strike="noStrike" kern="1200" dirty="0">
                          <a:effectLst/>
                        </a:rPr>
                        <a:t>KM</a:t>
                      </a:r>
                      <a:endParaRPr lang="es-MX" sz="1000" b="0" i="0" u="none" strike="noStrike" kern="1200" dirty="0">
                        <a:solidFill>
                          <a:schemeClr val="dk1"/>
                        </a:solidFill>
                        <a:effectLst/>
                        <a:latin typeface="+mj-lt"/>
                        <a:ea typeface="+mn-ea"/>
                        <a:cs typeface="+mn-cs"/>
                      </a:endParaRPr>
                    </a:p>
                  </a:txBody>
                  <a:tcPr marL="8120" marR="8120" marT="0"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7494091" y="5104813"/>
            <a:ext cx="4411769"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defRPr/>
            </a:pPr>
            <a:r>
              <a:rPr lang="es-CO" sz="1100" dirty="0"/>
              <a:t>ESTADO DEL CORREDOR</a:t>
            </a:r>
          </a:p>
        </p:txBody>
      </p:sp>
      <p:sp>
        <p:nvSpPr>
          <p:cNvPr id="23" name="Rectángulo 5"/>
          <p:cNvSpPr>
            <a:spLocks noChangeArrowheads="1"/>
          </p:cNvSpPr>
          <p:nvPr/>
        </p:nvSpPr>
        <p:spPr bwMode="auto">
          <a:xfrm>
            <a:off x="3060700" y="22822"/>
            <a:ext cx="4785723"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E94E1B"/>
                </a:solidFill>
                <a:latin typeface="Tw Cen MT" panose="020B0602020104020603" pitchFamily="34" charset="0"/>
                <a:ea typeface="MS PGothic" pitchFamily="34" charset="-128"/>
                <a:sym typeface="Helvetica Neue Bold Condensed"/>
              </a:rPr>
              <a:t>ARMENIA- AEROPUERTO</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28" name="Pentágono 27"/>
          <p:cNvSpPr/>
          <p:nvPr/>
        </p:nvSpPr>
        <p:spPr>
          <a:xfrm>
            <a:off x="0" y="0"/>
            <a:ext cx="306070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2" name="CuadroTexto 31"/>
          <p:cNvSpPr txBox="1"/>
          <p:nvPr/>
        </p:nvSpPr>
        <p:spPr>
          <a:xfrm>
            <a:off x="194709" y="26882"/>
            <a:ext cx="256437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07305506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ágono 2"/>
          <p:cNvSpPr/>
          <p:nvPr/>
        </p:nvSpPr>
        <p:spPr>
          <a:xfrm>
            <a:off x="0" y="0"/>
            <a:ext cx="2827867"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Trámites</a:t>
            </a:r>
            <a:endParaRPr lang="es-CO" sz="2800" b="1" dirty="0">
              <a:latin typeface="Tw Cen MT" panose="020B0602020104020603" pitchFamily="34" charset="0"/>
            </a:endParaRPr>
          </a:p>
        </p:txBody>
      </p:sp>
      <p:sp>
        <p:nvSpPr>
          <p:cNvPr id="4" name="5 Rectángulo"/>
          <p:cNvSpPr/>
          <p:nvPr/>
        </p:nvSpPr>
        <p:spPr>
          <a:xfrm>
            <a:off x="3889266" y="238765"/>
            <a:ext cx="6867965" cy="954107"/>
          </a:xfrm>
          <a:prstGeom prst="rect">
            <a:avLst/>
          </a:prstGeom>
        </p:spPr>
        <p:txBody>
          <a:bodyPr wrap="square">
            <a:spAutoFit/>
          </a:bodyPr>
          <a:lstStyle/>
          <a:p>
            <a:pPr algn="ctr"/>
            <a:r>
              <a:rPr lang="es-CO" sz="2800" b="1" dirty="0" smtClean="0">
                <a:effectLst>
                  <a:outerShdw blurRad="38100" dist="38100" dir="2700000" algn="tl">
                    <a:srgbClr val="000000">
                      <a:alpha val="43137"/>
                    </a:srgbClr>
                  </a:outerShdw>
                </a:effectLst>
                <a:latin typeface="Tw Cen MT" panose="020B0602020104020603" pitchFamily="34" charset="0"/>
              </a:rPr>
              <a:t>INSCRITOS EN EL SISTEMA ÚNICO DE INFORMACIÓN DE TRÁMITES - SUIT</a:t>
            </a:r>
            <a:endParaRPr lang="es-CO" sz="2800" b="1" dirty="0">
              <a:effectLst>
                <a:outerShdw blurRad="38100" dist="38100" dir="2700000" algn="tl">
                  <a:srgbClr val="000000">
                    <a:alpha val="43137"/>
                  </a:srgbClr>
                </a:outerShdw>
              </a:effectLst>
              <a:latin typeface="Tw Cen MT" panose="020B0602020104020603" pitchFamily="34" charset="0"/>
            </a:endParaRPr>
          </a:p>
        </p:txBody>
      </p:sp>
      <p:sp>
        <p:nvSpPr>
          <p:cNvPr id="5" name="6 Rectángulo"/>
          <p:cNvSpPr/>
          <p:nvPr/>
        </p:nvSpPr>
        <p:spPr>
          <a:xfrm>
            <a:off x="5492084" y="1941337"/>
            <a:ext cx="5965732" cy="2308324"/>
          </a:xfrm>
          <a:prstGeom prst="rect">
            <a:avLst/>
          </a:prstGeom>
        </p:spPr>
        <p:txBody>
          <a:bodyPr wrap="square">
            <a:spAutoFit/>
          </a:bodyPr>
          <a:lstStyle/>
          <a:p>
            <a:pPr marL="342900" indent="-342900" algn="just">
              <a:buFont typeface="+mj-lt"/>
              <a:buAutoNum type="arabicPeriod"/>
            </a:pPr>
            <a:r>
              <a:rPr lang="es-CO" b="1" dirty="0" smtClean="0">
                <a:latin typeface="Tw Cen MT" panose="020B0602020104020603" pitchFamily="34" charset="0"/>
              </a:rPr>
              <a:t>Permiso </a:t>
            </a:r>
            <a:r>
              <a:rPr lang="es-CO" b="1" dirty="0">
                <a:latin typeface="Tw Cen MT" panose="020B0602020104020603" pitchFamily="34" charset="0"/>
              </a:rPr>
              <a:t>para movilización de carga extradimensionada por las vías </a:t>
            </a:r>
            <a:r>
              <a:rPr lang="es-CO" b="1" dirty="0" smtClean="0">
                <a:latin typeface="Tw Cen MT" panose="020B0602020104020603" pitchFamily="34" charset="0"/>
              </a:rPr>
              <a:t>nacionales (permiso de carga ordinario).</a:t>
            </a:r>
          </a:p>
          <a:p>
            <a:pPr marL="342900" indent="-342900" algn="just">
              <a:buFont typeface="+mj-lt"/>
              <a:buAutoNum type="arabicPeriod"/>
            </a:pPr>
            <a:r>
              <a:rPr lang="es-CO" b="1" dirty="0" smtClean="0">
                <a:latin typeface="Tw Cen MT" panose="020B0602020104020603" pitchFamily="34" charset="0"/>
              </a:rPr>
              <a:t>Permiso de circulación para carga extrapesada y/o extradimensionada (permiso de carga especial).</a:t>
            </a:r>
            <a:endParaRPr lang="es-CO" dirty="0" smtClean="0">
              <a:latin typeface="Tw Cen MT" panose="020B0602020104020603" pitchFamily="34" charset="0"/>
            </a:endParaRPr>
          </a:p>
          <a:p>
            <a:pPr marL="342900" indent="-342900" algn="just">
              <a:buFont typeface="+mj-lt"/>
              <a:buAutoNum type="arabicPeriod"/>
            </a:pPr>
            <a:r>
              <a:rPr lang="es-CO" b="1" dirty="0" smtClean="0">
                <a:latin typeface="Tw Cen MT" panose="020B0602020104020603" pitchFamily="34" charset="0"/>
              </a:rPr>
              <a:t>Concepto </a:t>
            </a:r>
            <a:r>
              <a:rPr lang="es-CO" b="1" dirty="0">
                <a:latin typeface="Tw Cen MT" panose="020B0602020104020603" pitchFamily="34" charset="0"/>
              </a:rPr>
              <a:t>técnico de ubicación de estaciones de </a:t>
            </a:r>
            <a:r>
              <a:rPr lang="es-CO" b="1" dirty="0" smtClean="0">
                <a:latin typeface="Tw Cen MT" panose="020B0602020104020603" pitchFamily="34" charset="0"/>
              </a:rPr>
              <a:t>servicios.</a:t>
            </a:r>
          </a:p>
          <a:p>
            <a:pPr marL="342900" indent="-342900" algn="just">
              <a:buFont typeface="+mj-lt"/>
              <a:buAutoNum type="arabicPeriod"/>
            </a:pPr>
            <a:r>
              <a:rPr lang="es-CO" b="1" dirty="0">
                <a:latin typeface="Tw Cen MT" panose="020B0602020104020603" pitchFamily="34" charset="0"/>
              </a:rPr>
              <a:t>Permiso de cierre de vías por eventos deportivos y/o </a:t>
            </a:r>
            <a:r>
              <a:rPr lang="es-CO" b="1" dirty="0" smtClean="0">
                <a:latin typeface="Tw Cen MT" panose="020B0602020104020603" pitchFamily="34" charset="0"/>
              </a:rPr>
              <a:t>culturales.</a:t>
            </a:r>
          </a:p>
          <a:p>
            <a:pPr marL="342900" indent="-342900" algn="just">
              <a:buFont typeface="+mj-lt"/>
              <a:buAutoNum type="arabicPeriod"/>
            </a:pPr>
            <a:r>
              <a:rPr lang="es-CO" b="1" dirty="0" smtClean="0">
                <a:latin typeface="Tw Cen MT" panose="020B0602020104020603" pitchFamily="34" charset="0"/>
              </a:rPr>
              <a:t>Permiso de uso de zona de vía.</a:t>
            </a:r>
            <a:endParaRPr lang="es-CO" dirty="0" smtClean="0">
              <a:latin typeface="Tw Cen MT" panose="020B0602020104020603" pitchFamily="34" charset="0"/>
            </a:endParaRP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958" t="38712" r="45110" b="37284"/>
          <a:stretch/>
        </p:blipFill>
        <p:spPr bwMode="auto">
          <a:xfrm>
            <a:off x="1143278" y="1939401"/>
            <a:ext cx="3708675" cy="2282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1 Rectángulo"/>
          <p:cNvSpPr/>
          <p:nvPr/>
        </p:nvSpPr>
        <p:spPr>
          <a:xfrm>
            <a:off x="2674494" y="4948358"/>
            <a:ext cx="8884922" cy="923330"/>
          </a:xfrm>
          <a:prstGeom prst="rect">
            <a:avLst/>
          </a:prstGeom>
        </p:spPr>
        <p:txBody>
          <a:bodyPr wrap="square">
            <a:spAutoFit/>
          </a:bodyPr>
          <a:lstStyle/>
          <a:p>
            <a:pPr algn="ctr"/>
            <a:r>
              <a:rPr lang="es-CO" dirty="0" smtClean="0">
                <a:latin typeface="Tw Cen MT" panose="020B0602020104020603" pitchFamily="34" charset="0"/>
              </a:rPr>
              <a:t>La puesta en marcha de INVITRAMITES está sujeta a los resultados de las mesas de trabajo de la vigencia 2018 donde se realizaran pruebas técnicas correspondientes, implementaran formularios y actualizaran requisitos </a:t>
            </a:r>
            <a:endParaRPr lang="es-CO" dirty="0">
              <a:latin typeface="Tw Cen MT" panose="020B0602020104020603" pitchFamily="34" charset="0"/>
            </a:endParaRPr>
          </a:p>
        </p:txBody>
      </p:sp>
      <p:sp>
        <p:nvSpPr>
          <p:cNvPr id="8" name="4 Rectángulo"/>
          <p:cNvSpPr/>
          <p:nvPr/>
        </p:nvSpPr>
        <p:spPr>
          <a:xfrm>
            <a:off x="736601" y="1192872"/>
            <a:ext cx="10749398" cy="646331"/>
          </a:xfrm>
          <a:prstGeom prst="rect">
            <a:avLst/>
          </a:prstGeom>
        </p:spPr>
        <p:txBody>
          <a:bodyPr wrap="square">
            <a:spAutoFit/>
          </a:bodyPr>
          <a:lstStyle/>
          <a:p>
            <a:pPr algn="just"/>
            <a:r>
              <a:rPr lang="es-CO" dirty="0" smtClean="0">
                <a:latin typeface="Tw Cen MT" panose="020B0602020104020603" pitchFamily="34" charset="0"/>
              </a:rPr>
              <a:t>En cumplimiento de la estrategia de Racionalización de Trámites 2017, se diseño el workflow del aplicativo INVITRAMITES para facilitar a la ciudadanía la realización en línea los 5 trámites inscritos:</a:t>
            </a:r>
          </a:p>
        </p:txBody>
      </p:sp>
    </p:spTree>
    <p:extLst>
      <p:ext uri="{BB962C8B-B14F-4D97-AF65-F5344CB8AC3E}">
        <p14:creationId xmlns:p14="http://schemas.microsoft.com/office/powerpoint/2010/main" val="2423091087"/>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ágono 2"/>
          <p:cNvSpPr/>
          <p:nvPr/>
        </p:nvSpPr>
        <p:spPr>
          <a:xfrm>
            <a:off x="1" y="0"/>
            <a:ext cx="7340600"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Modelo Estándar de Control Interno –MECI-</a:t>
            </a:r>
            <a:endParaRPr lang="es-CO" sz="2800" b="1" dirty="0">
              <a:latin typeface="Tw Cen MT" panose="020B0602020104020603" pitchFamily="34" charset="0"/>
            </a:endParaRPr>
          </a:p>
        </p:txBody>
      </p:sp>
      <p:graphicFrame>
        <p:nvGraphicFramePr>
          <p:cNvPr id="9" name="3 Gráfico">
            <a:extLst>
              <a:ext uri="{FF2B5EF4-FFF2-40B4-BE49-F238E27FC236}">
                <a16:creationId xmlns:lc="http://schemas.openxmlformats.org/drawingml/2006/lockedCanvas" xmlns:a16="http://schemas.microsoft.com/office/drawing/2014/main" xmlns:xdr="http://schemas.openxmlformats.org/drawingml/2006/spreadsheetDrawing" xmlns="" id="{00000000-0008-0000-0300-000002000000}"/>
              </a:ext>
            </a:extLst>
          </p:cNvPr>
          <p:cNvGraphicFramePr>
            <a:graphicFrameLocks/>
          </p:cNvGraphicFramePr>
          <p:nvPr>
            <p:extLst>
              <p:ext uri="{D42A27DB-BD31-4B8C-83A1-F6EECF244321}">
                <p14:modId xmlns:p14="http://schemas.microsoft.com/office/powerpoint/2010/main" val="1274066965"/>
              </p:ext>
            </p:extLst>
          </p:nvPr>
        </p:nvGraphicFramePr>
        <p:xfrm>
          <a:off x="3070293" y="1558844"/>
          <a:ext cx="7020000" cy="3491999"/>
        </p:xfrm>
        <a:graphic>
          <a:graphicData uri="http://schemas.openxmlformats.org/drawingml/2006/chart">
            <c:chart xmlns:c="http://schemas.openxmlformats.org/drawingml/2006/chart" xmlns:r="http://schemas.openxmlformats.org/officeDocument/2006/relationships" r:id="rId2"/>
          </a:graphicData>
        </a:graphic>
      </p:graphicFrame>
      <p:sp>
        <p:nvSpPr>
          <p:cNvPr id="10" name="2 Rectángulo"/>
          <p:cNvSpPr/>
          <p:nvPr/>
        </p:nvSpPr>
        <p:spPr>
          <a:xfrm>
            <a:off x="4491154" y="806304"/>
            <a:ext cx="4368504" cy="523220"/>
          </a:xfrm>
          <a:prstGeom prst="rect">
            <a:avLst/>
          </a:prstGeom>
        </p:spPr>
        <p:txBody>
          <a:bodyPr wrap="none">
            <a:spAutoFit/>
          </a:bodyPr>
          <a:lstStyle/>
          <a:p>
            <a:r>
              <a:rPr lang="es-CO" sz="2800" dirty="0" smtClean="0">
                <a:latin typeface="Tw Cen MT" panose="020B0602020104020603" pitchFamily="34" charset="0"/>
              </a:rPr>
              <a:t>Calificación por componentes</a:t>
            </a:r>
            <a:endParaRPr lang="es-CO" sz="2800" dirty="0">
              <a:latin typeface="Tw Cen MT" panose="020B0602020104020603" pitchFamily="34" charset="0"/>
            </a:endParaRPr>
          </a:p>
        </p:txBody>
      </p:sp>
      <p:sp>
        <p:nvSpPr>
          <p:cNvPr id="12" name="6 Rectángulo"/>
          <p:cNvSpPr/>
          <p:nvPr/>
        </p:nvSpPr>
        <p:spPr>
          <a:xfrm>
            <a:off x="3240719" y="5050843"/>
            <a:ext cx="8546013" cy="923330"/>
          </a:xfrm>
          <a:prstGeom prst="rect">
            <a:avLst/>
          </a:prstGeom>
        </p:spPr>
        <p:txBody>
          <a:bodyPr wrap="square">
            <a:spAutoFit/>
          </a:bodyPr>
          <a:lstStyle/>
          <a:p>
            <a:pPr algn="ctr"/>
            <a:r>
              <a:rPr lang="es-CO" dirty="0" smtClean="0">
                <a:latin typeface="Tw Cen MT" panose="020B0602020104020603" pitchFamily="34" charset="0"/>
              </a:rPr>
              <a:t>Los porcentajes de implementación corresponden a la calificación del AUTODIAGNÓSTICO GESTIÓN POLÍTICA DE CONTROL INTERNO de Modelo Integrado de Planeación y Gestión –MIPG-</a:t>
            </a:r>
            <a:endParaRPr lang="es-CO" dirty="0">
              <a:latin typeface="Tw Cen MT" panose="020B0602020104020603" pitchFamily="34" charset="0"/>
            </a:endParaRPr>
          </a:p>
        </p:txBody>
      </p:sp>
    </p:spTree>
    <p:extLst>
      <p:ext uri="{BB962C8B-B14F-4D97-AF65-F5344CB8AC3E}">
        <p14:creationId xmlns:p14="http://schemas.microsoft.com/office/powerpoint/2010/main" val="233271122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3 Rectángulo"/>
          <p:cNvSpPr/>
          <p:nvPr/>
        </p:nvSpPr>
        <p:spPr>
          <a:xfrm>
            <a:off x="2692956" y="1070822"/>
            <a:ext cx="1597338" cy="961635"/>
          </a:xfrm>
          <a:prstGeom prst="rect">
            <a:avLst/>
          </a:prstGeom>
          <a:solidFill>
            <a:srgbClr val="94C11F"/>
          </a:solidFill>
        </p:spPr>
        <p:style>
          <a:lnRef idx="3">
            <a:schemeClr val="lt1"/>
          </a:lnRef>
          <a:fillRef idx="1">
            <a:schemeClr val="accent2"/>
          </a:fillRef>
          <a:effectRef idx="1">
            <a:schemeClr val="accent2"/>
          </a:effectRef>
          <a:fontRef idx="minor">
            <a:schemeClr val="lt1"/>
          </a:fontRef>
        </p:style>
        <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CO" sz="1600" b="1" kern="1200" dirty="0" smtClean="0">
                <a:latin typeface="Tw Cen MT" panose="020B0602020104020603" pitchFamily="34" charset="0"/>
              </a:rPr>
              <a:t>Diseño adecuado y efectivo del componente</a:t>
            </a:r>
            <a:endParaRPr lang="es-CO" sz="1600" b="1" kern="1200" dirty="0">
              <a:latin typeface="Tw Cen MT" panose="020B0602020104020603" pitchFamily="34" charset="0"/>
            </a:endParaRPr>
          </a:p>
        </p:txBody>
      </p:sp>
      <p:sp>
        <p:nvSpPr>
          <p:cNvPr id="12" name="16 Rectángulo"/>
          <p:cNvSpPr/>
          <p:nvPr/>
        </p:nvSpPr>
        <p:spPr>
          <a:xfrm>
            <a:off x="2745281" y="2094421"/>
            <a:ext cx="1535304" cy="1081529"/>
          </a:xfrm>
          <a:prstGeom prst="rect">
            <a:avLst/>
          </a:prstGeom>
          <a:solidFill>
            <a:srgbClr val="CBBB9F"/>
          </a:solidFill>
        </p:spPr>
        <p:style>
          <a:lnRef idx="3">
            <a:schemeClr val="lt1"/>
          </a:lnRef>
          <a:fillRef idx="1">
            <a:schemeClr val="accent3"/>
          </a:fillRef>
          <a:effectRef idx="1">
            <a:schemeClr val="accent3"/>
          </a:effectRef>
          <a:fontRef idx="minor">
            <a:schemeClr val="lt1"/>
          </a:fontRef>
        </p:style>
        <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CO" sz="1200" b="1" kern="1200" dirty="0" smtClean="0">
                <a:latin typeface="Tw Cen MT" panose="020B0602020104020603" pitchFamily="34" charset="0"/>
              </a:rPr>
              <a:t>Responsabilidades de la Alta dirección y Comité Institucional de Coordinación de Control Interno </a:t>
            </a:r>
            <a:r>
              <a:rPr lang="es-CO" sz="1200" kern="1200" dirty="0" smtClean="0">
                <a:latin typeface="Tw Cen MT" panose="020B0602020104020603" pitchFamily="34" charset="0"/>
              </a:rPr>
              <a:t>(línea estratégica)</a:t>
            </a:r>
          </a:p>
        </p:txBody>
      </p:sp>
      <p:grpSp>
        <p:nvGrpSpPr>
          <p:cNvPr id="13" name="74 Grupo"/>
          <p:cNvGrpSpPr/>
          <p:nvPr/>
        </p:nvGrpSpPr>
        <p:grpSpPr>
          <a:xfrm>
            <a:off x="4357742" y="180594"/>
            <a:ext cx="1414810" cy="792782"/>
            <a:chOff x="127736" y="1829711"/>
            <a:chExt cx="1281179" cy="432742"/>
          </a:xfrm>
          <a:effectLst>
            <a:outerShdw blurRad="50800" dist="38100" dir="2700000" algn="tl" rotWithShape="0">
              <a:prstClr val="black">
                <a:alpha val="40000"/>
              </a:prstClr>
            </a:outerShdw>
          </a:effectLst>
        </p:grpSpPr>
        <p:sp>
          <p:nvSpPr>
            <p:cNvPr id="14" name="75 Rectángulo redondeado"/>
            <p:cNvSpPr/>
            <p:nvPr/>
          </p:nvSpPr>
          <p:spPr>
            <a:xfrm>
              <a:off x="127736" y="1829711"/>
              <a:ext cx="1281179" cy="432742"/>
            </a:xfrm>
            <a:prstGeom prst="roundRect">
              <a:avLst>
                <a:gd name="adj" fmla="val 10000"/>
              </a:avLst>
            </a:prstGeom>
          </p:spPr>
          <p:style>
            <a:lnRef idx="2">
              <a:schemeClr val="accent5"/>
            </a:lnRef>
            <a:fillRef idx="1">
              <a:schemeClr val="lt1"/>
            </a:fillRef>
            <a:effectRef idx="0">
              <a:schemeClr val="accent5"/>
            </a:effectRef>
            <a:fontRef idx="minor">
              <a:schemeClr val="dk1"/>
            </a:fontRef>
          </p:style>
        </p:sp>
        <p:sp>
          <p:nvSpPr>
            <p:cNvPr id="15" name="76 Rectángulo"/>
            <p:cNvSpPr/>
            <p:nvPr/>
          </p:nvSpPr>
          <p:spPr>
            <a:xfrm>
              <a:off x="140411" y="1842386"/>
              <a:ext cx="1255829" cy="407392"/>
            </a:xfrm>
            <a:prstGeom prst="rect">
              <a:avLst/>
            </a:prstGeom>
          </p:spPr>
          <p:style>
            <a:lnRef idx="2">
              <a:schemeClr val="accent5"/>
            </a:lnRef>
            <a:fillRef idx="1">
              <a:schemeClr val="lt1"/>
            </a:fillRef>
            <a:effectRef idx="0">
              <a:schemeClr val="accent5"/>
            </a:effectRef>
            <a:fontRef idx="minor">
              <a:schemeClr val="dk1"/>
            </a:fontRef>
          </p:style>
          <p:txBody>
            <a:bodyPr spcFirstLastPara="0" vert="horz" wrap="square" lIns="55880" tIns="41910" rIns="55880" bIns="41910" numCol="1" spcCol="1270" anchor="ctr" anchorCtr="0">
              <a:noAutofit/>
            </a:bodyPr>
            <a:lstStyle/>
            <a:p>
              <a:pPr lvl="0" algn="ctr">
                <a:defRPr/>
              </a:pPr>
              <a:r>
                <a:rPr lang="es-CO" sz="1600" b="1" dirty="0">
                  <a:latin typeface="Tw Cen MT" panose="020B0602020104020603" pitchFamily="34" charset="0"/>
                </a:rPr>
                <a:t>Ambiente de control</a:t>
              </a:r>
            </a:p>
          </p:txBody>
        </p:sp>
      </p:grpSp>
      <p:grpSp>
        <p:nvGrpSpPr>
          <p:cNvPr id="16" name="77 Grupo"/>
          <p:cNvGrpSpPr/>
          <p:nvPr/>
        </p:nvGrpSpPr>
        <p:grpSpPr>
          <a:xfrm>
            <a:off x="5857235" y="180594"/>
            <a:ext cx="1414810" cy="792782"/>
            <a:chOff x="127736" y="1829711"/>
            <a:chExt cx="1281179" cy="432742"/>
          </a:xfrm>
        </p:grpSpPr>
        <p:sp>
          <p:nvSpPr>
            <p:cNvPr id="17" name="78 Rectángulo redondeado"/>
            <p:cNvSpPr/>
            <p:nvPr/>
          </p:nvSpPr>
          <p:spPr>
            <a:xfrm>
              <a:off x="127736" y="1829711"/>
              <a:ext cx="1281179" cy="432742"/>
            </a:xfrm>
            <a:prstGeom prst="roundRect">
              <a:avLst>
                <a:gd name="adj" fmla="val 10000"/>
              </a:avLst>
            </a:prstGeom>
          </p:spPr>
          <p:style>
            <a:lnRef idx="2">
              <a:schemeClr val="accent5"/>
            </a:lnRef>
            <a:fillRef idx="1">
              <a:schemeClr val="lt1"/>
            </a:fillRef>
            <a:effectRef idx="0">
              <a:schemeClr val="accent5"/>
            </a:effectRef>
            <a:fontRef idx="minor">
              <a:schemeClr val="dk1"/>
            </a:fontRef>
          </p:style>
        </p:sp>
        <p:sp>
          <p:nvSpPr>
            <p:cNvPr id="18" name="79 Rectángulo"/>
            <p:cNvSpPr/>
            <p:nvPr/>
          </p:nvSpPr>
          <p:spPr>
            <a:xfrm>
              <a:off x="140411" y="1842386"/>
              <a:ext cx="1255829" cy="407392"/>
            </a:xfrm>
            <a:prstGeom prst="rect">
              <a:avLst/>
            </a:prstGeom>
            <a:effectLst>
              <a:outerShdw blurRad="50800" dist="38100" algn="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spcFirstLastPara="0" vert="horz" wrap="square" lIns="55880" tIns="41910" rIns="55880" bIns="41910" numCol="1" spcCol="1270" anchor="ctr" anchorCtr="0">
              <a:noAutofit/>
            </a:bodyPr>
            <a:lstStyle/>
            <a:p>
              <a:pPr algn="ctr"/>
              <a:r>
                <a:rPr lang="es-CO" sz="1600" kern="1200" dirty="0" smtClean="0">
                  <a:latin typeface="Tw Cen MT" panose="020B0602020104020603" pitchFamily="34" charset="0"/>
                </a:rPr>
                <a:t> </a:t>
              </a:r>
              <a:r>
                <a:rPr lang="es-CO" sz="1600" b="1" dirty="0">
                  <a:latin typeface="Tw Cen MT" panose="020B0602020104020603" pitchFamily="34" charset="0"/>
                </a:rPr>
                <a:t>Gestión de los riesgos institucionales</a:t>
              </a:r>
            </a:p>
          </p:txBody>
        </p:sp>
      </p:grpSp>
      <p:grpSp>
        <p:nvGrpSpPr>
          <p:cNvPr id="19" name="80 Grupo"/>
          <p:cNvGrpSpPr/>
          <p:nvPr/>
        </p:nvGrpSpPr>
        <p:grpSpPr>
          <a:xfrm>
            <a:off x="7382078" y="180594"/>
            <a:ext cx="1414810" cy="792782"/>
            <a:chOff x="127736" y="1829711"/>
            <a:chExt cx="1281179" cy="432742"/>
          </a:xfrm>
          <a:effectLst>
            <a:outerShdw blurRad="50800" dist="38100" dir="5400000" algn="t" rotWithShape="0">
              <a:prstClr val="black">
                <a:alpha val="40000"/>
              </a:prstClr>
            </a:outerShdw>
          </a:effectLst>
        </p:grpSpPr>
        <p:sp>
          <p:nvSpPr>
            <p:cNvPr id="20" name="81 Rectángulo redondeado"/>
            <p:cNvSpPr/>
            <p:nvPr/>
          </p:nvSpPr>
          <p:spPr>
            <a:xfrm>
              <a:off x="127736" y="1829711"/>
              <a:ext cx="1281179" cy="432742"/>
            </a:xfrm>
            <a:prstGeom prst="roundRect">
              <a:avLst>
                <a:gd name="adj" fmla="val 10000"/>
              </a:avLst>
            </a:prstGeom>
          </p:spPr>
          <p:style>
            <a:lnRef idx="2">
              <a:schemeClr val="accent5"/>
            </a:lnRef>
            <a:fillRef idx="1">
              <a:schemeClr val="lt1"/>
            </a:fillRef>
            <a:effectRef idx="0">
              <a:schemeClr val="accent5"/>
            </a:effectRef>
            <a:fontRef idx="minor">
              <a:schemeClr val="dk1"/>
            </a:fontRef>
          </p:style>
        </p:sp>
        <p:sp>
          <p:nvSpPr>
            <p:cNvPr id="21" name="82 Rectángulo"/>
            <p:cNvSpPr/>
            <p:nvPr/>
          </p:nvSpPr>
          <p:spPr>
            <a:xfrm>
              <a:off x="140411" y="1842386"/>
              <a:ext cx="1255829" cy="407392"/>
            </a:xfrm>
            <a:prstGeom prst="rect">
              <a:avLst/>
            </a:prstGeom>
            <a:effectLst>
              <a:outerShdw blurRad="50800" dist="38100" algn="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spcFirstLastPara="0" vert="horz" wrap="square" lIns="55880" tIns="41910" rIns="55880" bIns="41910" numCol="1" spcCol="1270" anchor="ctr" anchorCtr="0">
              <a:noAutofit/>
            </a:bodyPr>
            <a:lstStyle/>
            <a:p>
              <a:pPr algn="ctr"/>
              <a:r>
                <a:rPr lang="es-CO" sz="1600" kern="1200" dirty="0" smtClean="0">
                  <a:latin typeface="Tw Cen MT" panose="020B0602020104020603" pitchFamily="34" charset="0"/>
                </a:rPr>
                <a:t> </a:t>
              </a:r>
              <a:r>
                <a:rPr lang="es-CO" sz="1600" b="1" dirty="0">
                  <a:latin typeface="Tw Cen MT" panose="020B0602020104020603" pitchFamily="34" charset="0"/>
                </a:rPr>
                <a:t>Actividades de Control</a:t>
              </a:r>
            </a:p>
          </p:txBody>
        </p:sp>
      </p:grpSp>
      <p:grpSp>
        <p:nvGrpSpPr>
          <p:cNvPr id="22" name="83 Grupo"/>
          <p:cNvGrpSpPr/>
          <p:nvPr/>
        </p:nvGrpSpPr>
        <p:grpSpPr>
          <a:xfrm>
            <a:off x="8881571" y="180594"/>
            <a:ext cx="1414810" cy="792782"/>
            <a:chOff x="127736" y="1829711"/>
            <a:chExt cx="1281179" cy="432742"/>
          </a:xfrm>
        </p:grpSpPr>
        <p:sp>
          <p:nvSpPr>
            <p:cNvPr id="23" name="84 Rectángulo redondeado"/>
            <p:cNvSpPr/>
            <p:nvPr/>
          </p:nvSpPr>
          <p:spPr>
            <a:xfrm>
              <a:off x="127736" y="1829711"/>
              <a:ext cx="1281179" cy="432742"/>
            </a:xfrm>
            <a:prstGeom prst="roundRect">
              <a:avLst>
                <a:gd name="adj" fmla="val 10000"/>
              </a:avLst>
            </a:prstGeom>
          </p:spPr>
          <p:style>
            <a:lnRef idx="2">
              <a:schemeClr val="accent5"/>
            </a:lnRef>
            <a:fillRef idx="1">
              <a:schemeClr val="lt1"/>
            </a:fillRef>
            <a:effectRef idx="0">
              <a:schemeClr val="accent5"/>
            </a:effectRef>
            <a:fontRef idx="minor">
              <a:schemeClr val="dk1"/>
            </a:fontRef>
          </p:style>
        </p:sp>
        <p:sp>
          <p:nvSpPr>
            <p:cNvPr id="24" name="85 Rectángulo"/>
            <p:cNvSpPr/>
            <p:nvPr/>
          </p:nvSpPr>
          <p:spPr>
            <a:xfrm>
              <a:off x="140411" y="1842386"/>
              <a:ext cx="1255829" cy="407392"/>
            </a:xfrm>
            <a:prstGeom prst="rect">
              <a:avLst/>
            </a:prstGeom>
            <a:effectLst>
              <a:outerShdw blurRad="50800" dist="38100" algn="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spcFirstLastPara="0" vert="horz" wrap="square" lIns="55880" tIns="41910" rIns="55880" bIns="41910" numCol="1" spcCol="1270" anchor="ctr" anchorCtr="0">
              <a:noAutofit/>
            </a:bodyPr>
            <a:lstStyle/>
            <a:p>
              <a:pPr algn="ctr"/>
              <a:r>
                <a:rPr lang="es-CO" sz="1600" kern="1200" dirty="0" smtClean="0">
                  <a:latin typeface="Tw Cen MT" panose="020B0602020104020603" pitchFamily="34" charset="0"/>
                </a:rPr>
                <a:t> </a:t>
              </a:r>
              <a:r>
                <a:rPr lang="es-CO" sz="1600" b="1" dirty="0">
                  <a:latin typeface="Tw Cen MT" panose="020B0602020104020603" pitchFamily="34" charset="0"/>
                </a:rPr>
                <a:t>Información y Comunicación</a:t>
              </a:r>
            </a:p>
          </p:txBody>
        </p:sp>
      </p:grpSp>
      <p:grpSp>
        <p:nvGrpSpPr>
          <p:cNvPr id="25" name="86 Grupo"/>
          <p:cNvGrpSpPr/>
          <p:nvPr/>
        </p:nvGrpSpPr>
        <p:grpSpPr>
          <a:xfrm>
            <a:off x="10393739" y="180594"/>
            <a:ext cx="1414810" cy="792782"/>
            <a:chOff x="127736" y="1829711"/>
            <a:chExt cx="1281179" cy="432742"/>
          </a:xfrm>
        </p:grpSpPr>
        <p:sp>
          <p:nvSpPr>
            <p:cNvPr id="26" name="87 Rectángulo redondeado"/>
            <p:cNvSpPr/>
            <p:nvPr/>
          </p:nvSpPr>
          <p:spPr>
            <a:xfrm>
              <a:off x="127736" y="1829711"/>
              <a:ext cx="1281179" cy="432742"/>
            </a:xfrm>
            <a:prstGeom prst="roundRect">
              <a:avLst>
                <a:gd name="adj" fmla="val 10000"/>
              </a:avLst>
            </a:prstGeom>
          </p:spPr>
          <p:style>
            <a:lnRef idx="2">
              <a:schemeClr val="accent5"/>
            </a:lnRef>
            <a:fillRef idx="1">
              <a:schemeClr val="lt1"/>
            </a:fillRef>
            <a:effectRef idx="0">
              <a:schemeClr val="accent5"/>
            </a:effectRef>
            <a:fontRef idx="minor">
              <a:schemeClr val="dk1"/>
            </a:fontRef>
          </p:style>
        </p:sp>
        <p:sp>
          <p:nvSpPr>
            <p:cNvPr id="27" name="88 Rectángulo"/>
            <p:cNvSpPr/>
            <p:nvPr/>
          </p:nvSpPr>
          <p:spPr>
            <a:xfrm>
              <a:off x="140411" y="1842386"/>
              <a:ext cx="1255829" cy="407392"/>
            </a:xfrm>
            <a:prstGeom prst="rect">
              <a:avLst/>
            </a:prstGeom>
            <a:effectLst>
              <a:outerShdw blurRad="50800" dist="38100" algn="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spcFirstLastPara="0" vert="horz" wrap="square" lIns="55880" tIns="41910" rIns="55880" bIns="41910" numCol="1" spcCol="1270" anchor="ctr" anchorCtr="0">
              <a:noAutofit/>
            </a:bodyPr>
            <a:lstStyle/>
            <a:p>
              <a:pPr algn="ctr"/>
              <a:r>
                <a:rPr lang="es-CO" sz="1600" kern="1200" dirty="0" smtClean="0">
                  <a:latin typeface="Tw Cen MT" panose="020B0602020104020603" pitchFamily="34" charset="0"/>
                </a:rPr>
                <a:t> </a:t>
              </a:r>
              <a:r>
                <a:rPr lang="es-CO" sz="1600" b="1" dirty="0">
                  <a:latin typeface="Tw Cen MT" panose="020B0602020104020603" pitchFamily="34" charset="0"/>
                </a:rPr>
                <a:t>Monitoreo o supervisión continua</a:t>
              </a:r>
            </a:p>
          </p:txBody>
        </p:sp>
      </p:grpSp>
      <p:sp>
        <p:nvSpPr>
          <p:cNvPr id="28" name="67 Rectángulo"/>
          <p:cNvSpPr/>
          <p:nvPr/>
        </p:nvSpPr>
        <p:spPr>
          <a:xfrm>
            <a:off x="2723973" y="3294972"/>
            <a:ext cx="1535304" cy="989232"/>
          </a:xfrm>
          <a:prstGeom prst="rect">
            <a:avLst/>
          </a:prstGeom>
          <a:solidFill>
            <a:srgbClr val="E94E1B"/>
          </a:solidFill>
        </p:spPr>
        <p:style>
          <a:lnRef idx="3">
            <a:schemeClr val="lt1"/>
          </a:lnRef>
          <a:fillRef idx="1">
            <a:schemeClr val="accent4"/>
          </a:fillRef>
          <a:effectRef idx="1">
            <a:schemeClr val="accent4"/>
          </a:effectRef>
          <a:fontRef idx="minor">
            <a:schemeClr val="lt1"/>
          </a:fontRef>
        </p:style>
        <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CO" sz="1200" b="1" dirty="0">
                <a:latin typeface="Tw Cen MT" panose="020B0602020104020603" pitchFamily="34" charset="0"/>
              </a:rPr>
              <a:t>Responsabilidades gerentes públicos y líderes de proceso </a:t>
            </a:r>
            <a:r>
              <a:rPr lang="es-CO" sz="1200" dirty="0">
                <a:latin typeface="Tw Cen MT" panose="020B0602020104020603" pitchFamily="34" charset="0"/>
              </a:rPr>
              <a:t>(primera Línea de defensa)</a:t>
            </a:r>
          </a:p>
        </p:txBody>
      </p:sp>
      <p:sp>
        <p:nvSpPr>
          <p:cNvPr id="29" name="70 Rectángulo"/>
          <p:cNvSpPr/>
          <p:nvPr/>
        </p:nvSpPr>
        <p:spPr>
          <a:xfrm>
            <a:off x="2732038" y="4290936"/>
            <a:ext cx="1535304" cy="1241509"/>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CO" sz="1100" b="1" dirty="0">
                <a:latin typeface="Tw Cen MT" panose="020B0602020104020603" pitchFamily="34" charset="0"/>
              </a:rPr>
              <a:t>Responsabilidades de los servidores encargados del monitoreo y evaluación de controles y gestión del riesgo </a:t>
            </a:r>
            <a:r>
              <a:rPr lang="es-CO" sz="1100" dirty="0">
                <a:latin typeface="Tw Cen MT" panose="020B0602020104020603" pitchFamily="34" charset="0"/>
              </a:rPr>
              <a:t>(segunda línea de defensa)</a:t>
            </a:r>
          </a:p>
        </p:txBody>
      </p:sp>
      <p:grpSp>
        <p:nvGrpSpPr>
          <p:cNvPr id="30" name="71 Grupo"/>
          <p:cNvGrpSpPr/>
          <p:nvPr/>
        </p:nvGrpSpPr>
        <p:grpSpPr>
          <a:xfrm>
            <a:off x="4371739" y="1073021"/>
            <a:ext cx="1414810" cy="991553"/>
            <a:chOff x="127736" y="1829711"/>
            <a:chExt cx="1281179" cy="432742"/>
          </a:xfrm>
        </p:grpSpPr>
        <p:sp>
          <p:nvSpPr>
            <p:cNvPr id="31" name="72 Rectángulo redondeado"/>
            <p:cNvSpPr/>
            <p:nvPr/>
          </p:nvSpPr>
          <p:spPr>
            <a:xfrm>
              <a:off x="127736" y="1829711"/>
              <a:ext cx="1281179" cy="432742"/>
            </a:xfrm>
            <a:prstGeom prst="roundRect">
              <a:avLst>
                <a:gd name="adj" fmla="val 10000"/>
              </a:avLst>
            </a:prstGeom>
            <a:ln>
              <a:solidFill>
                <a:srgbClr val="94C11F"/>
              </a:solidFill>
            </a:ln>
          </p:spPr>
          <p:style>
            <a:lnRef idx="2">
              <a:schemeClr val="accent2"/>
            </a:lnRef>
            <a:fillRef idx="1">
              <a:schemeClr val="lt1"/>
            </a:fillRef>
            <a:effectRef idx="0">
              <a:schemeClr val="accent2"/>
            </a:effectRef>
            <a:fontRef idx="minor">
              <a:schemeClr val="dk1"/>
            </a:fontRef>
          </p:style>
        </p:sp>
        <p:sp>
          <p:nvSpPr>
            <p:cNvPr id="32" name="73 Rectángulo"/>
            <p:cNvSpPr/>
            <p:nvPr/>
          </p:nvSpPr>
          <p:spPr>
            <a:xfrm>
              <a:off x="140411" y="1842386"/>
              <a:ext cx="1255829" cy="407392"/>
            </a:xfrm>
            <a:prstGeom prst="rect">
              <a:avLst/>
            </a:prstGeom>
            <a:ln>
              <a:solidFill>
                <a:srgbClr val="94C11F"/>
              </a:solidFill>
            </a:ln>
          </p:spPr>
          <p:style>
            <a:lnRef idx="2">
              <a:schemeClr val="accent2"/>
            </a:lnRef>
            <a:fillRef idx="1">
              <a:schemeClr val="lt1"/>
            </a:fillRef>
            <a:effectRef idx="0">
              <a:schemeClr val="accent2"/>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solidFill>
                    <a:schemeClr val="accent3"/>
                  </a:solidFill>
                  <a:latin typeface="Tw Cen MT" panose="020B0602020104020603" pitchFamily="34" charset="0"/>
                </a:rPr>
                <a:t>75%</a:t>
              </a:r>
              <a:endParaRPr lang="es-CO" sz="2000" b="1" kern="1200" dirty="0">
                <a:solidFill>
                  <a:schemeClr val="accent3"/>
                </a:solidFill>
                <a:latin typeface="Tw Cen MT" panose="020B0602020104020603" pitchFamily="34" charset="0"/>
              </a:endParaRPr>
            </a:p>
          </p:txBody>
        </p:sp>
      </p:grpSp>
      <p:grpSp>
        <p:nvGrpSpPr>
          <p:cNvPr id="33" name="101 Grupo"/>
          <p:cNvGrpSpPr/>
          <p:nvPr/>
        </p:nvGrpSpPr>
        <p:grpSpPr>
          <a:xfrm>
            <a:off x="4370417" y="2199711"/>
            <a:ext cx="1414810" cy="991553"/>
            <a:chOff x="127736" y="1829711"/>
            <a:chExt cx="1281179" cy="432742"/>
          </a:xfrm>
        </p:grpSpPr>
        <p:sp>
          <p:nvSpPr>
            <p:cNvPr id="34" name="102 Rectángulo redondeado"/>
            <p:cNvSpPr/>
            <p:nvPr/>
          </p:nvSpPr>
          <p:spPr>
            <a:xfrm>
              <a:off x="127736" y="1829711"/>
              <a:ext cx="1281179" cy="432742"/>
            </a:xfrm>
            <a:prstGeom prst="roundRect">
              <a:avLst>
                <a:gd name="adj" fmla="val 10000"/>
              </a:avLst>
            </a:prstGeom>
            <a:ln>
              <a:solidFill>
                <a:srgbClr val="CBBB9F"/>
              </a:solidFill>
            </a:ln>
          </p:spPr>
          <p:style>
            <a:lnRef idx="2">
              <a:schemeClr val="accent3"/>
            </a:lnRef>
            <a:fillRef idx="1">
              <a:schemeClr val="lt1"/>
            </a:fillRef>
            <a:effectRef idx="0">
              <a:schemeClr val="accent3"/>
            </a:effectRef>
            <a:fontRef idx="minor">
              <a:schemeClr val="dk1"/>
            </a:fontRef>
          </p:style>
        </p:sp>
        <p:sp>
          <p:nvSpPr>
            <p:cNvPr id="35" name="103 Rectángulo"/>
            <p:cNvSpPr/>
            <p:nvPr/>
          </p:nvSpPr>
          <p:spPr>
            <a:xfrm>
              <a:off x="140411" y="1842386"/>
              <a:ext cx="1255829" cy="407392"/>
            </a:xfrm>
            <a:prstGeom prst="rect">
              <a:avLst/>
            </a:prstGeom>
            <a:ln>
              <a:solidFill>
                <a:srgbClr val="CBBB9F"/>
              </a:solidFill>
            </a:ln>
          </p:spPr>
          <p:style>
            <a:lnRef idx="2">
              <a:schemeClr val="accent3"/>
            </a:lnRef>
            <a:fillRef idx="1">
              <a:schemeClr val="lt1"/>
            </a:fillRef>
            <a:effectRef idx="0">
              <a:schemeClr val="accent3"/>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56</a:t>
              </a:r>
              <a:r>
                <a:rPr lang="es-CO" sz="2000" b="1" kern="1200" dirty="0" smtClean="0">
                  <a:latin typeface="Tw Cen MT" panose="020B0602020104020603" pitchFamily="34" charset="0"/>
                </a:rPr>
                <a:t>%</a:t>
              </a:r>
              <a:endParaRPr lang="es-CO" sz="2000" b="1" kern="1200" dirty="0">
                <a:latin typeface="Tw Cen MT" panose="020B0602020104020603" pitchFamily="34" charset="0"/>
              </a:endParaRPr>
            </a:p>
          </p:txBody>
        </p:sp>
      </p:grpSp>
      <p:grpSp>
        <p:nvGrpSpPr>
          <p:cNvPr id="36" name="116 Grupo"/>
          <p:cNvGrpSpPr/>
          <p:nvPr/>
        </p:nvGrpSpPr>
        <p:grpSpPr>
          <a:xfrm>
            <a:off x="4370417" y="3287160"/>
            <a:ext cx="1414810" cy="991553"/>
            <a:chOff x="127736" y="1829711"/>
            <a:chExt cx="1281179" cy="432742"/>
          </a:xfrm>
        </p:grpSpPr>
        <p:sp>
          <p:nvSpPr>
            <p:cNvPr id="37" name="117 Rectángulo redondeado"/>
            <p:cNvSpPr/>
            <p:nvPr/>
          </p:nvSpPr>
          <p:spPr>
            <a:xfrm>
              <a:off x="127736" y="1829711"/>
              <a:ext cx="1281179" cy="432742"/>
            </a:xfrm>
            <a:prstGeom prst="roundRect">
              <a:avLst>
                <a:gd name="adj" fmla="val 10000"/>
              </a:avLst>
            </a:prstGeom>
            <a:ln>
              <a:solidFill>
                <a:srgbClr val="E94E1B"/>
              </a:solidFill>
            </a:ln>
          </p:spPr>
          <p:style>
            <a:lnRef idx="2">
              <a:schemeClr val="accent4"/>
            </a:lnRef>
            <a:fillRef idx="1">
              <a:schemeClr val="lt1"/>
            </a:fillRef>
            <a:effectRef idx="0">
              <a:schemeClr val="accent4"/>
            </a:effectRef>
            <a:fontRef idx="minor">
              <a:schemeClr val="dk1"/>
            </a:fontRef>
          </p:style>
        </p:sp>
        <p:sp>
          <p:nvSpPr>
            <p:cNvPr id="38" name="118 Rectángulo"/>
            <p:cNvSpPr/>
            <p:nvPr/>
          </p:nvSpPr>
          <p:spPr>
            <a:xfrm>
              <a:off x="140411" y="1842386"/>
              <a:ext cx="1255829" cy="407392"/>
            </a:xfrm>
            <a:prstGeom prst="rect">
              <a:avLst/>
            </a:prstGeom>
            <a:ln>
              <a:solidFill>
                <a:srgbClr val="E94E1B"/>
              </a:solidFill>
            </a:ln>
          </p:spPr>
          <p:style>
            <a:lnRef idx="2">
              <a:schemeClr val="accent4"/>
            </a:lnRef>
            <a:fillRef idx="1">
              <a:schemeClr val="lt1"/>
            </a:fillRef>
            <a:effectRef idx="0">
              <a:schemeClr val="accent4"/>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solidFill>
                    <a:schemeClr val="accent3"/>
                  </a:solidFill>
                  <a:latin typeface="Tw Cen MT" panose="020B0602020104020603" pitchFamily="34" charset="0"/>
                </a:rPr>
                <a:t> </a:t>
              </a:r>
              <a:r>
                <a:rPr lang="es-CO" sz="2000" b="1" dirty="0" smtClean="0">
                  <a:solidFill>
                    <a:schemeClr val="accent3"/>
                  </a:solidFill>
                  <a:latin typeface="Tw Cen MT" panose="020B0602020104020603" pitchFamily="34" charset="0"/>
                </a:rPr>
                <a:t>70%</a:t>
              </a:r>
              <a:endParaRPr lang="es-CO" sz="2000" kern="1200" dirty="0">
                <a:solidFill>
                  <a:schemeClr val="accent3"/>
                </a:solidFill>
                <a:latin typeface="Tw Cen MT" panose="020B0602020104020603" pitchFamily="34" charset="0"/>
              </a:endParaRPr>
            </a:p>
          </p:txBody>
        </p:sp>
      </p:grpSp>
      <p:grpSp>
        <p:nvGrpSpPr>
          <p:cNvPr id="39" name="131 Grupo"/>
          <p:cNvGrpSpPr/>
          <p:nvPr/>
        </p:nvGrpSpPr>
        <p:grpSpPr>
          <a:xfrm>
            <a:off x="4379522" y="4412054"/>
            <a:ext cx="1414810" cy="1156464"/>
            <a:chOff x="127736" y="1829711"/>
            <a:chExt cx="1281179" cy="432742"/>
          </a:xfrm>
        </p:grpSpPr>
        <p:sp>
          <p:nvSpPr>
            <p:cNvPr id="40" name="132 Rectángulo redondeado"/>
            <p:cNvSpPr/>
            <p:nvPr/>
          </p:nvSpPr>
          <p:spPr>
            <a:xfrm>
              <a:off x="127736" y="1829711"/>
              <a:ext cx="1281179" cy="432742"/>
            </a:xfrm>
            <a:prstGeom prst="roundRect">
              <a:avLst>
                <a:gd name="adj" fmla="val 10000"/>
              </a:avLst>
            </a:prstGeom>
            <a:ln>
              <a:solidFill>
                <a:srgbClr val="2FAC66"/>
              </a:solidFill>
            </a:ln>
          </p:spPr>
          <p:style>
            <a:lnRef idx="2">
              <a:schemeClr val="accent6"/>
            </a:lnRef>
            <a:fillRef idx="1">
              <a:schemeClr val="lt1"/>
            </a:fillRef>
            <a:effectRef idx="0">
              <a:schemeClr val="accent6"/>
            </a:effectRef>
            <a:fontRef idx="minor">
              <a:schemeClr val="dk1"/>
            </a:fontRef>
          </p:style>
        </p:sp>
        <p:sp>
          <p:nvSpPr>
            <p:cNvPr id="41" name="133 Rectángulo"/>
            <p:cNvSpPr/>
            <p:nvPr/>
          </p:nvSpPr>
          <p:spPr>
            <a:xfrm>
              <a:off x="140411" y="1842386"/>
              <a:ext cx="1255829" cy="407392"/>
            </a:xfrm>
            <a:prstGeom prst="rect">
              <a:avLst/>
            </a:prstGeom>
            <a:ln>
              <a:solidFill>
                <a:srgbClr val="2FAC66"/>
              </a:solidFill>
            </a:ln>
          </p:spPr>
          <p:style>
            <a:lnRef idx="2">
              <a:schemeClr val="accent6"/>
            </a:lnRef>
            <a:fillRef idx="1">
              <a:schemeClr val="lt1"/>
            </a:fillRef>
            <a:effectRef idx="0">
              <a:schemeClr val="accent6"/>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b="1" kern="1200" dirty="0" smtClean="0">
                  <a:latin typeface="Tw Cen MT" panose="020B0602020104020603" pitchFamily="34" charset="0"/>
                </a:rPr>
                <a:t>65%</a:t>
              </a:r>
              <a:endParaRPr lang="es-CO" sz="2000" b="1" kern="1200" dirty="0">
                <a:latin typeface="Tw Cen MT" panose="020B0602020104020603" pitchFamily="34" charset="0"/>
              </a:endParaRPr>
            </a:p>
          </p:txBody>
        </p:sp>
      </p:grpSp>
      <p:pic>
        <p:nvPicPr>
          <p:cNvPr id="4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4617568" y="2428047"/>
            <a:ext cx="513121" cy="517518"/>
          </a:xfrm>
          <a:prstGeom prst="rect">
            <a:avLst/>
          </a:prstGeom>
          <a:ln>
            <a:noFill/>
          </a:ln>
        </p:spPr>
        <p:style>
          <a:lnRef idx="2">
            <a:schemeClr val="accent3"/>
          </a:lnRef>
          <a:fillRef idx="1">
            <a:schemeClr val="lt1"/>
          </a:fillRef>
          <a:effectRef idx="0">
            <a:schemeClr val="accent3"/>
          </a:effectRef>
          <a:fontRef idx="minor">
            <a:schemeClr val="dk1"/>
          </a:fontRef>
        </p:style>
      </p:pic>
      <p:pic>
        <p:nvPicPr>
          <p:cNvPr id="4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4599655" y="1327451"/>
            <a:ext cx="517518" cy="482691"/>
          </a:xfrm>
          <a:prstGeom prst="rect">
            <a:avLst/>
          </a:prstGeom>
          <a:ln>
            <a:noFill/>
          </a:ln>
        </p:spPr>
        <p:style>
          <a:lnRef idx="2">
            <a:schemeClr val="accent2"/>
          </a:lnRef>
          <a:fillRef idx="1">
            <a:schemeClr val="lt1"/>
          </a:fillRef>
          <a:effectRef idx="0">
            <a:schemeClr val="accent2"/>
          </a:effectRef>
          <a:fontRef idx="minor">
            <a:schemeClr val="dk1"/>
          </a:fontRef>
        </p:style>
      </p:pic>
      <p:pic>
        <p:nvPicPr>
          <p:cNvPr id="4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4661548" y="4731527"/>
            <a:ext cx="513121" cy="517518"/>
          </a:xfrm>
          <a:prstGeom prst="rect">
            <a:avLst/>
          </a:prstGeom>
          <a:ln>
            <a:noFill/>
          </a:ln>
        </p:spPr>
        <p:style>
          <a:lnRef idx="2">
            <a:schemeClr val="accent6"/>
          </a:lnRef>
          <a:fillRef idx="1">
            <a:schemeClr val="lt1"/>
          </a:fillRef>
          <a:effectRef idx="0">
            <a:schemeClr val="accent6"/>
          </a:effectRef>
          <a:fontRef idx="minor">
            <a:schemeClr val="dk1"/>
          </a:fontRef>
        </p:style>
      </p:pic>
      <p:grpSp>
        <p:nvGrpSpPr>
          <p:cNvPr id="45" name="151 Grupo"/>
          <p:cNvGrpSpPr/>
          <p:nvPr/>
        </p:nvGrpSpPr>
        <p:grpSpPr>
          <a:xfrm>
            <a:off x="5864249" y="1073021"/>
            <a:ext cx="1414810" cy="991553"/>
            <a:chOff x="127736" y="1829711"/>
            <a:chExt cx="1281179" cy="432742"/>
          </a:xfrm>
        </p:grpSpPr>
        <p:sp>
          <p:nvSpPr>
            <p:cNvPr id="46" name="152 Rectángulo redondeado"/>
            <p:cNvSpPr/>
            <p:nvPr/>
          </p:nvSpPr>
          <p:spPr>
            <a:xfrm>
              <a:off x="127736" y="1829711"/>
              <a:ext cx="1281179" cy="432742"/>
            </a:xfrm>
            <a:prstGeom prst="roundRect">
              <a:avLst>
                <a:gd name="adj" fmla="val 10000"/>
              </a:avLst>
            </a:prstGeom>
            <a:ln>
              <a:solidFill>
                <a:srgbClr val="94C11F"/>
              </a:solidFill>
            </a:ln>
          </p:spPr>
          <p:style>
            <a:lnRef idx="2">
              <a:schemeClr val="accent2"/>
            </a:lnRef>
            <a:fillRef idx="1">
              <a:schemeClr val="lt1"/>
            </a:fillRef>
            <a:effectRef idx="0">
              <a:schemeClr val="accent2"/>
            </a:effectRef>
            <a:fontRef idx="minor">
              <a:schemeClr val="dk1"/>
            </a:fontRef>
          </p:style>
        </p:sp>
        <p:sp>
          <p:nvSpPr>
            <p:cNvPr id="47" name="153 Rectángulo"/>
            <p:cNvSpPr/>
            <p:nvPr/>
          </p:nvSpPr>
          <p:spPr>
            <a:xfrm>
              <a:off x="140411" y="1842386"/>
              <a:ext cx="1255829" cy="407392"/>
            </a:xfrm>
            <a:prstGeom prst="rect">
              <a:avLst/>
            </a:prstGeom>
            <a:ln>
              <a:solidFill>
                <a:srgbClr val="94C11F"/>
              </a:solidFill>
            </a:ln>
          </p:spPr>
          <p:style>
            <a:lnRef idx="2">
              <a:schemeClr val="accent2"/>
            </a:lnRef>
            <a:fillRef idx="1">
              <a:schemeClr val="lt1"/>
            </a:fillRef>
            <a:effectRef idx="0">
              <a:schemeClr val="accent2"/>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solidFill>
                    <a:schemeClr val="accent3"/>
                  </a:solidFill>
                  <a:latin typeface="Tw Cen MT" panose="020B0602020104020603" pitchFamily="34" charset="0"/>
                </a:rPr>
                <a:t>70%</a:t>
              </a:r>
              <a:endParaRPr lang="es-CO" sz="2000" b="1" kern="1200" dirty="0">
                <a:solidFill>
                  <a:schemeClr val="accent3"/>
                </a:solidFill>
                <a:latin typeface="Tw Cen MT" panose="020B0602020104020603" pitchFamily="34" charset="0"/>
              </a:endParaRPr>
            </a:p>
          </p:txBody>
        </p:sp>
      </p:grpSp>
      <p:grpSp>
        <p:nvGrpSpPr>
          <p:cNvPr id="48" name="154 Grupo"/>
          <p:cNvGrpSpPr/>
          <p:nvPr/>
        </p:nvGrpSpPr>
        <p:grpSpPr>
          <a:xfrm>
            <a:off x="5862927" y="2199711"/>
            <a:ext cx="1414810" cy="991553"/>
            <a:chOff x="127736" y="1829711"/>
            <a:chExt cx="1281179" cy="432742"/>
          </a:xfrm>
        </p:grpSpPr>
        <p:sp>
          <p:nvSpPr>
            <p:cNvPr id="49" name="155 Rectángulo redondeado"/>
            <p:cNvSpPr/>
            <p:nvPr/>
          </p:nvSpPr>
          <p:spPr>
            <a:xfrm>
              <a:off x="127736" y="1829711"/>
              <a:ext cx="1281179" cy="432742"/>
            </a:xfrm>
            <a:prstGeom prst="roundRect">
              <a:avLst>
                <a:gd name="adj" fmla="val 10000"/>
              </a:avLst>
            </a:prstGeom>
            <a:ln>
              <a:solidFill>
                <a:srgbClr val="CBBB9F"/>
              </a:solidFill>
            </a:ln>
          </p:spPr>
          <p:style>
            <a:lnRef idx="2">
              <a:schemeClr val="accent3"/>
            </a:lnRef>
            <a:fillRef idx="1">
              <a:schemeClr val="lt1"/>
            </a:fillRef>
            <a:effectRef idx="0">
              <a:schemeClr val="accent3"/>
            </a:effectRef>
            <a:fontRef idx="minor">
              <a:schemeClr val="dk1"/>
            </a:fontRef>
          </p:style>
        </p:sp>
        <p:sp>
          <p:nvSpPr>
            <p:cNvPr id="50" name="156 Rectángulo"/>
            <p:cNvSpPr/>
            <p:nvPr/>
          </p:nvSpPr>
          <p:spPr>
            <a:xfrm>
              <a:off x="140411" y="1842386"/>
              <a:ext cx="1255829" cy="407392"/>
            </a:xfrm>
            <a:prstGeom prst="rect">
              <a:avLst/>
            </a:prstGeom>
            <a:ln>
              <a:solidFill>
                <a:srgbClr val="CBBB9F"/>
              </a:solidFill>
            </a:ln>
          </p:spPr>
          <p:style>
            <a:lnRef idx="2">
              <a:schemeClr val="accent3"/>
            </a:lnRef>
            <a:fillRef idx="1">
              <a:schemeClr val="lt1"/>
            </a:fillRef>
            <a:effectRef idx="0">
              <a:schemeClr val="accent3"/>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solidFill>
                    <a:schemeClr val="accent3"/>
                  </a:solidFill>
                  <a:latin typeface="Tw Cen MT" panose="020B0602020104020603" pitchFamily="34" charset="0"/>
                </a:rPr>
                <a:t> </a:t>
              </a:r>
              <a:r>
                <a:rPr lang="es-CO" sz="2000" b="1" kern="1200" dirty="0" smtClean="0">
                  <a:solidFill>
                    <a:schemeClr val="accent3"/>
                  </a:solidFill>
                  <a:latin typeface="Tw Cen MT" panose="020B0602020104020603" pitchFamily="34" charset="0"/>
                </a:rPr>
                <a:t>70%</a:t>
              </a:r>
              <a:endParaRPr lang="es-CO" sz="2000" b="1" kern="1200" dirty="0">
                <a:solidFill>
                  <a:schemeClr val="accent3"/>
                </a:solidFill>
                <a:latin typeface="Tw Cen MT" panose="020B0602020104020603" pitchFamily="34" charset="0"/>
              </a:endParaRPr>
            </a:p>
          </p:txBody>
        </p:sp>
      </p:grpSp>
      <p:grpSp>
        <p:nvGrpSpPr>
          <p:cNvPr id="51" name="157 Grupo"/>
          <p:cNvGrpSpPr/>
          <p:nvPr/>
        </p:nvGrpSpPr>
        <p:grpSpPr>
          <a:xfrm>
            <a:off x="5862927" y="3287160"/>
            <a:ext cx="1414810" cy="991553"/>
            <a:chOff x="127736" y="1829711"/>
            <a:chExt cx="1281179" cy="432742"/>
          </a:xfrm>
        </p:grpSpPr>
        <p:sp>
          <p:nvSpPr>
            <p:cNvPr id="52" name="158 Rectángulo redondeado"/>
            <p:cNvSpPr/>
            <p:nvPr/>
          </p:nvSpPr>
          <p:spPr>
            <a:xfrm>
              <a:off x="127736" y="1829711"/>
              <a:ext cx="1281179" cy="432742"/>
            </a:xfrm>
            <a:prstGeom prst="roundRect">
              <a:avLst>
                <a:gd name="adj" fmla="val 10000"/>
              </a:avLst>
            </a:prstGeom>
            <a:ln>
              <a:solidFill>
                <a:srgbClr val="E94E1B"/>
              </a:solidFill>
            </a:ln>
          </p:spPr>
          <p:style>
            <a:lnRef idx="2">
              <a:schemeClr val="accent4"/>
            </a:lnRef>
            <a:fillRef idx="1">
              <a:schemeClr val="lt1"/>
            </a:fillRef>
            <a:effectRef idx="0">
              <a:schemeClr val="accent4"/>
            </a:effectRef>
            <a:fontRef idx="minor">
              <a:schemeClr val="dk1"/>
            </a:fontRef>
          </p:style>
        </p:sp>
        <p:sp>
          <p:nvSpPr>
            <p:cNvPr id="53" name="159 Rectángulo"/>
            <p:cNvSpPr/>
            <p:nvPr/>
          </p:nvSpPr>
          <p:spPr>
            <a:xfrm>
              <a:off x="140411" y="1842386"/>
              <a:ext cx="1255829" cy="407392"/>
            </a:xfrm>
            <a:prstGeom prst="rect">
              <a:avLst/>
            </a:prstGeom>
            <a:ln>
              <a:solidFill>
                <a:srgbClr val="E94E1B"/>
              </a:solidFill>
            </a:ln>
          </p:spPr>
          <p:style>
            <a:lnRef idx="2">
              <a:schemeClr val="accent4"/>
            </a:lnRef>
            <a:fillRef idx="1">
              <a:schemeClr val="lt1"/>
            </a:fillRef>
            <a:effectRef idx="0">
              <a:schemeClr val="accent4"/>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solidFill>
                    <a:schemeClr val="accent3"/>
                  </a:solidFill>
                  <a:latin typeface="Tw Cen MT" panose="020B0602020104020603" pitchFamily="34" charset="0"/>
                </a:rPr>
                <a:t> </a:t>
              </a:r>
              <a:r>
                <a:rPr lang="es-CO" sz="2000" b="1" dirty="0" smtClean="0">
                  <a:solidFill>
                    <a:schemeClr val="accent3"/>
                  </a:solidFill>
                  <a:latin typeface="Tw Cen MT" panose="020B0602020104020603" pitchFamily="34" charset="0"/>
                </a:rPr>
                <a:t>75%</a:t>
              </a:r>
              <a:endParaRPr lang="es-CO" sz="2000" kern="1200" dirty="0">
                <a:solidFill>
                  <a:schemeClr val="accent3"/>
                </a:solidFill>
                <a:latin typeface="Tw Cen MT" panose="020B0602020104020603" pitchFamily="34" charset="0"/>
              </a:endParaRPr>
            </a:p>
          </p:txBody>
        </p:sp>
      </p:grpSp>
      <p:grpSp>
        <p:nvGrpSpPr>
          <p:cNvPr id="54" name="160 Grupo"/>
          <p:cNvGrpSpPr/>
          <p:nvPr/>
        </p:nvGrpSpPr>
        <p:grpSpPr>
          <a:xfrm>
            <a:off x="5872032" y="4412054"/>
            <a:ext cx="1414810" cy="1156464"/>
            <a:chOff x="127736" y="1829711"/>
            <a:chExt cx="1281179" cy="432742"/>
          </a:xfrm>
        </p:grpSpPr>
        <p:sp>
          <p:nvSpPr>
            <p:cNvPr id="55" name="161 Rectángulo redondeado"/>
            <p:cNvSpPr/>
            <p:nvPr/>
          </p:nvSpPr>
          <p:spPr>
            <a:xfrm>
              <a:off x="127736" y="1829711"/>
              <a:ext cx="1281179" cy="432742"/>
            </a:xfrm>
            <a:prstGeom prst="roundRect">
              <a:avLst>
                <a:gd name="adj" fmla="val 10000"/>
              </a:avLst>
            </a:prstGeom>
            <a:ln>
              <a:solidFill>
                <a:srgbClr val="2FAC66"/>
              </a:solidFill>
            </a:ln>
          </p:spPr>
          <p:style>
            <a:lnRef idx="2">
              <a:schemeClr val="accent6"/>
            </a:lnRef>
            <a:fillRef idx="1">
              <a:schemeClr val="lt1"/>
            </a:fillRef>
            <a:effectRef idx="0">
              <a:schemeClr val="accent6"/>
            </a:effectRef>
            <a:fontRef idx="minor">
              <a:schemeClr val="dk1"/>
            </a:fontRef>
          </p:style>
        </p:sp>
        <p:sp>
          <p:nvSpPr>
            <p:cNvPr id="56" name="162 Rectángulo"/>
            <p:cNvSpPr/>
            <p:nvPr/>
          </p:nvSpPr>
          <p:spPr>
            <a:xfrm>
              <a:off x="140411" y="1842386"/>
              <a:ext cx="1255829" cy="407392"/>
            </a:xfrm>
            <a:prstGeom prst="rect">
              <a:avLst/>
            </a:prstGeom>
            <a:ln>
              <a:solidFill>
                <a:srgbClr val="2FAC66"/>
              </a:solidFill>
            </a:ln>
          </p:spPr>
          <p:style>
            <a:lnRef idx="2">
              <a:schemeClr val="accent6"/>
            </a:lnRef>
            <a:fillRef idx="1">
              <a:schemeClr val="lt1"/>
            </a:fillRef>
            <a:effectRef idx="0">
              <a:schemeClr val="accent6"/>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b="1" kern="1200" dirty="0" smtClean="0">
                  <a:latin typeface="Tw Cen MT" panose="020B0602020104020603" pitchFamily="34" charset="0"/>
                </a:rPr>
                <a:t>64%</a:t>
              </a:r>
              <a:endParaRPr lang="es-CO" sz="2000" b="1" kern="1200" dirty="0">
                <a:latin typeface="Tw Cen MT" panose="020B0602020104020603" pitchFamily="34" charset="0"/>
              </a:endParaRPr>
            </a:p>
          </p:txBody>
        </p:sp>
      </p:grpSp>
      <p:pic>
        <p:nvPicPr>
          <p:cNvPr id="5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6092165" y="1327451"/>
            <a:ext cx="517518" cy="482691"/>
          </a:xfrm>
          <a:prstGeom prst="rect">
            <a:avLst/>
          </a:prstGeom>
          <a:ln>
            <a:noFill/>
          </a:ln>
        </p:spPr>
        <p:style>
          <a:lnRef idx="2">
            <a:schemeClr val="accent2"/>
          </a:lnRef>
          <a:fillRef idx="1">
            <a:schemeClr val="lt1"/>
          </a:fillRef>
          <a:effectRef idx="0">
            <a:schemeClr val="accent2"/>
          </a:effectRef>
          <a:fontRef idx="minor">
            <a:schemeClr val="dk1"/>
          </a:fontRef>
        </p:style>
      </p:pic>
      <p:pic>
        <p:nvPicPr>
          <p:cNvPr id="5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6154058" y="4731527"/>
            <a:ext cx="513121" cy="517518"/>
          </a:xfrm>
          <a:prstGeom prst="rect">
            <a:avLst/>
          </a:prstGeom>
          <a:ln>
            <a:noFill/>
          </a:ln>
        </p:spPr>
        <p:style>
          <a:lnRef idx="2">
            <a:schemeClr val="accent6"/>
          </a:lnRef>
          <a:fillRef idx="1">
            <a:schemeClr val="lt1"/>
          </a:fillRef>
          <a:effectRef idx="0">
            <a:schemeClr val="accent6"/>
          </a:effectRef>
          <a:fontRef idx="minor">
            <a:schemeClr val="dk1"/>
          </a:fontRef>
        </p:style>
      </p:pic>
      <p:grpSp>
        <p:nvGrpSpPr>
          <p:cNvPr id="59" name="167 Grupo"/>
          <p:cNvGrpSpPr/>
          <p:nvPr/>
        </p:nvGrpSpPr>
        <p:grpSpPr>
          <a:xfrm>
            <a:off x="7360778" y="1070822"/>
            <a:ext cx="1414810" cy="991553"/>
            <a:chOff x="127736" y="1829711"/>
            <a:chExt cx="1281179" cy="432742"/>
          </a:xfrm>
        </p:grpSpPr>
        <p:sp>
          <p:nvSpPr>
            <p:cNvPr id="60" name="168 Rectángulo redondeado"/>
            <p:cNvSpPr/>
            <p:nvPr/>
          </p:nvSpPr>
          <p:spPr>
            <a:xfrm>
              <a:off x="127736" y="1829711"/>
              <a:ext cx="1281179" cy="432742"/>
            </a:xfrm>
            <a:prstGeom prst="roundRect">
              <a:avLst>
                <a:gd name="adj" fmla="val 10000"/>
              </a:avLst>
            </a:prstGeom>
            <a:ln>
              <a:solidFill>
                <a:srgbClr val="94C11F"/>
              </a:solidFill>
            </a:ln>
          </p:spPr>
          <p:style>
            <a:lnRef idx="2">
              <a:schemeClr val="accent2"/>
            </a:lnRef>
            <a:fillRef idx="1">
              <a:schemeClr val="lt1"/>
            </a:fillRef>
            <a:effectRef idx="0">
              <a:schemeClr val="accent2"/>
            </a:effectRef>
            <a:fontRef idx="minor">
              <a:schemeClr val="dk1"/>
            </a:fontRef>
          </p:style>
        </p:sp>
        <p:sp>
          <p:nvSpPr>
            <p:cNvPr id="61" name="169 Rectángulo"/>
            <p:cNvSpPr/>
            <p:nvPr/>
          </p:nvSpPr>
          <p:spPr>
            <a:xfrm>
              <a:off x="140411" y="1842386"/>
              <a:ext cx="1255829" cy="407392"/>
            </a:xfrm>
            <a:prstGeom prst="rect">
              <a:avLst/>
            </a:prstGeom>
            <a:ln>
              <a:solidFill>
                <a:srgbClr val="94C11F"/>
              </a:solidFill>
            </a:ln>
          </p:spPr>
          <p:style>
            <a:lnRef idx="2">
              <a:schemeClr val="accent2"/>
            </a:lnRef>
            <a:fillRef idx="1">
              <a:schemeClr val="lt1"/>
            </a:fillRef>
            <a:effectRef idx="0">
              <a:schemeClr val="accent2"/>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solidFill>
                    <a:schemeClr val="accent3"/>
                  </a:solidFill>
                  <a:latin typeface="Tw Cen MT" panose="020B0602020104020603" pitchFamily="34" charset="0"/>
                </a:rPr>
                <a:t>72%</a:t>
              </a:r>
              <a:endParaRPr lang="es-CO" sz="2000" b="1" kern="1200" dirty="0">
                <a:solidFill>
                  <a:schemeClr val="accent3"/>
                </a:solidFill>
                <a:latin typeface="Tw Cen MT" panose="020B0602020104020603" pitchFamily="34" charset="0"/>
              </a:endParaRPr>
            </a:p>
          </p:txBody>
        </p:sp>
      </p:grpSp>
      <p:grpSp>
        <p:nvGrpSpPr>
          <p:cNvPr id="62" name="170 Grupo"/>
          <p:cNvGrpSpPr/>
          <p:nvPr/>
        </p:nvGrpSpPr>
        <p:grpSpPr>
          <a:xfrm>
            <a:off x="7359456" y="2197512"/>
            <a:ext cx="1414810" cy="991553"/>
            <a:chOff x="127736" y="1829711"/>
            <a:chExt cx="1281179" cy="432742"/>
          </a:xfrm>
        </p:grpSpPr>
        <p:sp>
          <p:nvSpPr>
            <p:cNvPr id="63" name="171 Rectángulo redondeado"/>
            <p:cNvSpPr/>
            <p:nvPr/>
          </p:nvSpPr>
          <p:spPr>
            <a:xfrm>
              <a:off x="127736" y="1829711"/>
              <a:ext cx="1281179" cy="432742"/>
            </a:xfrm>
            <a:prstGeom prst="roundRect">
              <a:avLst>
                <a:gd name="adj" fmla="val 10000"/>
              </a:avLst>
            </a:prstGeom>
            <a:ln>
              <a:solidFill>
                <a:srgbClr val="CBBB9F"/>
              </a:solidFill>
            </a:ln>
          </p:spPr>
          <p:style>
            <a:lnRef idx="2">
              <a:schemeClr val="accent3"/>
            </a:lnRef>
            <a:fillRef idx="1">
              <a:schemeClr val="lt1"/>
            </a:fillRef>
            <a:effectRef idx="0">
              <a:schemeClr val="accent3"/>
            </a:effectRef>
            <a:fontRef idx="minor">
              <a:schemeClr val="dk1"/>
            </a:fontRef>
          </p:style>
        </p:sp>
        <p:sp>
          <p:nvSpPr>
            <p:cNvPr id="64" name="172 Rectángulo"/>
            <p:cNvSpPr/>
            <p:nvPr/>
          </p:nvSpPr>
          <p:spPr>
            <a:xfrm>
              <a:off x="140411" y="1842386"/>
              <a:ext cx="1255829" cy="407392"/>
            </a:xfrm>
            <a:prstGeom prst="rect">
              <a:avLst/>
            </a:prstGeom>
            <a:ln>
              <a:solidFill>
                <a:srgbClr val="CBBB9F"/>
              </a:solidFill>
            </a:ln>
          </p:spPr>
          <p:style>
            <a:lnRef idx="2">
              <a:schemeClr val="accent3"/>
            </a:lnRef>
            <a:fillRef idx="1">
              <a:schemeClr val="lt1"/>
            </a:fillRef>
            <a:effectRef idx="0">
              <a:schemeClr val="accent3"/>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solidFill>
                    <a:schemeClr val="accent3"/>
                  </a:solidFill>
                  <a:latin typeface="Tw Cen MT" panose="020B0602020104020603" pitchFamily="34" charset="0"/>
                </a:rPr>
                <a:t> </a:t>
              </a:r>
              <a:r>
                <a:rPr lang="es-CO" sz="2000" b="1" kern="1200" dirty="0" smtClean="0">
                  <a:solidFill>
                    <a:schemeClr val="accent3"/>
                  </a:solidFill>
                  <a:latin typeface="Tw Cen MT" panose="020B0602020104020603" pitchFamily="34" charset="0"/>
                </a:rPr>
                <a:t>75%</a:t>
              </a:r>
              <a:endParaRPr lang="es-CO" sz="2000" b="1" kern="1200" dirty="0">
                <a:solidFill>
                  <a:schemeClr val="accent3"/>
                </a:solidFill>
                <a:latin typeface="Tw Cen MT" panose="020B0602020104020603" pitchFamily="34" charset="0"/>
              </a:endParaRPr>
            </a:p>
          </p:txBody>
        </p:sp>
      </p:grpSp>
      <p:grpSp>
        <p:nvGrpSpPr>
          <p:cNvPr id="65" name="173 Grupo"/>
          <p:cNvGrpSpPr/>
          <p:nvPr/>
        </p:nvGrpSpPr>
        <p:grpSpPr>
          <a:xfrm>
            <a:off x="7359456" y="3284961"/>
            <a:ext cx="1414810" cy="991553"/>
            <a:chOff x="127736" y="1829711"/>
            <a:chExt cx="1281179" cy="432742"/>
          </a:xfrm>
        </p:grpSpPr>
        <p:sp>
          <p:nvSpPr>
            <p:cNvPr id="66" name="174 Rectángulo redondeado"/>
            <p:cNvSpPr/>
            <p:nvPr/>
          </p:nvSpPr>
          <p:spPr>
            <a:xfrm>
              <a:off x="127736" y="1829711"/>
              <a:ext cx="1281179" cy="432742"/>
            </a:xfrm>
            <a:prstGeom prst="roundRect">
              <a:avLst>
                <a:gd name="adj" fmla="val 10000"/>
              </a:avLst>
            </a:prstGeom>
            <a:ln>
              <a:solidFill>
                <a:srgbClr val="E94E1B"/>
              </a:solidFill>
            </a:ln>
          </p:spPr>
          <p:style>
            <a:lnRef idx="2">
              <a:schemeClr val="accent4"/>
            </a:lnRef>
            <a:fillRef idx="1">
              <a:schemeClr val="lt1"/>
            </a:fillRef>
            <a:effectRef idx="0">
              <a:schemeClr val="accent4"/>
            </a:effectRef>
            <a:fontRef idx="minor">
              <a:schemeClr val="dk1"/>
            </a:fontRef>
          </p:style>
        </p:sp>
        <p:sp>
          <p:nvSpPr>
            <p:cNvPr id="67" name="175 Rectángulo"/>
            <p:cNvSpPr/>
            <p:nvPr/>
          </p:nvSpPr>
          <p:spPr>
            <a:xfrm>
              <a:off x="140411" y="1842386"/>
              <a:ext cx="1255829" cy="407392"/>
            </a:xfrm>
            <a:prstGeom prst="rect">
              <a:avLst/>
            </a:prstGeom>
            <a:ln>
              <a:solidFill>
                <a:srgbClr val="E94E1B"/>
              </a:solidFill>
            </a:ln>
          </p:spPr>
          <p:style>
            <a:lnRef idx="2">
              <a:schemeClr val="accent4"/>
            </a:lnRef>
            <a:fillRef idx="1">
              <a:schemeClr val="lt1"/>
            </a:fillRef>
            <a:effectRef idx="0">
              <a:schemeClr val="accent4"/>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65%</a:t>
              </a:r>
              <a:endParaRPr lang="es-CO" sz="2000" kern="1200" dirty="0">
                <a:latin typeface="Tw Cen MT" panose="020B0602020104020603" pitchFamily="34" charset="0"/>
              </a:endParaRPr>
            </a:p>
          </p:txBody>
        </p:sp>
      </p:grpSp>
      <p:grpSp>
        <p:nvGrpSpPr>
          <p:cNvPr id="68" name="176 Grupo"/>
          <p:cNvGrpSpPr/>
          <p:nvPr/>
        </p:nvGrpSpPr>
        <p:grpSpPr>
          <a:xfrm>
            <a:off x="7368561" y="4409855"/>
            <a:ext cx="1414810" cy="1156464"/>
            <a:chOff x="127736" y="1829711"/>
            <a:chExt cx="1281179" cy="432742"/>
          </a:xfrm>
        </p:grpSpPr>
        <p:sp>
          <p:nvSpPr>
            <p:cNvPr id="69" name="177 Rectángulo redondeado"/>
            <p:cNvSpPr/>
            <p:nvPr/>
          </p:nvSpPr>
          <p:spPr>
            <a:xfrm>
              <a:off x="127736" y="1829711"/>
              <a:ext cx="1281179" cy="432742"/>
            </a:xfrm>
            <a:prstGeom prst="roundRect">
              <a:avLst>
                <a:gd name="adj" fmla="val 10000"/>
              </a:avLst>
            </a:prstGeom>
            <a:ln>
              <a:solidFill>
                <a:srgbClr val="2FAC66"/>
              </a:solidFill>
            </a:ln>
          </p:spPr>
          <p:style>
            <a:lnRef idx="2">
              <a:schemeClr val="accent6"/>
            </a:lnRef>
            <a:fillRef idx="1">
              <a:schemeClr val="lt1"/>
            </a:fillRef>
            <a:effectRef idx="0">
              <a:schemeClr val="accent6"/>
            </a:effectRef>
            <a:fontRef idx="minor">
              <a:schemeClr val="dk1"/>
            </a:fontRef>
          </p:style>
        </p:sp>
        <p:sp>
          <p:nvSpPr>
            <p:cNvPr id="70" name="178 Rectángulo"/>
            <p:cNvSpPr/>
            <p:nvPr/>
          </p:nvSpPr>
          <p:spPr>
            <a:xfrm>
              <a:off x="140411" y="1842386"/>
              <a:ext cx="1255829" cy="407392"/>
            </a:xfrm>
            <a:prstGeom prst="rect">
              <a:avLst/>
            </a:prstGeom>
            <a:ln>
              <a:solidFill>
                <a:srgbClr val="2FAC66"/>
              </a:solidFill>
            </a:ln>
          </p:spPr>
          <p:style>
            <a:lnRef idx="2">
              <a:schemeClr val="accent6"/>
            </a:lnRef>
            <a:fillRef idx="1">
              <a:schemeClr val="lt1"/>
            </a:fillRef>
            <a:effectRef idx="0">
              <a:schemeClr val="accent6"/>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b="1" dirty="0" smtClean="0">
                  <a:latin typeface="Tw Cen MT" panose="020B0602020104020603" pitchFamily="34" charset="0"/>
                </a:rPr>
                <a:t>67</a:t>
              </a:r>
              <a:r>
                <a:rPr lang="es-CO" sz="2000" b="1" kern="1200" dirty="0" smtClean="0">
                  <a:latin typeface="Tw Cen MT" panose="020B0602020104020603" pitchFamily="34" charset="0"/>
                </a:rPr>
                <a:t>%</a:t>
              </a:r>
              <a:endParaRPr lang="es-CO" sz="2000" b="1" kern="1200" dirty="0">
                <a:latin typeface="Tw Cen MT" panose="020B0602020104020603" pitchFamily="34" charset="0"/>
              </a:endParaRPr>
            </a:p>
          </p:txBody>
        </p:sp>
      </p:grpSp>
      <p:pic>
        <p:nvPicPr>
          <p:cNvPr id="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7588694" y="1325252"/>
            <a:ext cx="517518" cy="482691"/>
          </a:xfrm>
          <a:prstGeom prst="rect">
            <a:avLst/>
          </a:prstGeom>
          <a:ln>
            <a:noFill/>
          </a:ln>
        </p:spPr>
        <p:style>
          <a:lnRef idx="2">
            <a:schemeClr val="accent2"/>
          </a:lnRef>
          <a:fillRef idx="1">
            <a:schemeClr val="lt1"/>
          </a:fillRef>
          <a:effectRef idx="0">
            <a:schemeClr val="accent2"/>
          </a:effectRef>
          <a:fontRef idx="minor">
            <a:schemeClr val="dk1"/>
          </a:fontRef>
        </p:style>
      </p:pic>
      <p:pic>
        <p:nvPicPr>
          <p:cNvPr id="7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7606607" y="3521978"/>
            <a:ext cx="513121" cy="517518"/>
          </a:xfrm>
          <a:prstGeom prst="rect">
            <a:avLst/>
          </a:prstGeom>
          <a:ln>
            <a:noFill/>
          </a:ln>
        </p:spPr>
        <p:style>
          <a:lnRef idx="2">
            <a:schemeClr val="accent4"/>
          </a:lnRef>
          <a:fillRef idx="1">
            <a:schemeClr val="lt1"/>
          </a:fillRef>
          <a:effectRef idx="0">
            <a:schemeClr val="accent4"/>
          </a:effectRef>
          <a:fontRef idx="minor">
            <a:schemeClr val="dk1"/>
          </a:fontRef>
        </p:style>
      </p:pic>
      <p:pic>
        <p:nvPicPr>
          <p:cNvPr id="7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7650587" y="4729328"/>
            <a:ext cx="513121" cy="517518"/>
          </a:xfrm>
          <a:prstGeom prst="rect">
            <a:avLst/>
          </a:prstGeom>
          <a:ln>
            <a:noFill/>
          </a:ln>
        </p:spPr>
        <p:style>
          <a:lnRef idx="2">
            <a:schemeClr val="accent6"/>
          </a:lnRef>
          <a:fillRef idx="1">
            <a:schemeClr val="lt1"/>
          </a:fillRef>
          <a:effectRef idx="0">
            <a:schemeClr val="accent6"/>
          </a:effectRef>
          <a:fontRef idx="minor">
            <a:schemeClr val="dk1"/>
          </a:fontRef>
        </p:style>
      </p:pic>
      <p:grpSp>
        <p:nvGrpSpPr>
          <p:cNvPr id="74" name="183 Grupo"/>
          <p:cNvGrpSpPr/>
          <p:nvPr/>
        </p:nvGrpSpPr>
        <p:grpSpPr>
          <a:xfrm>
            <a:off x="8886463" y="1070822"/>
            <a:ext cx="1414810" cy="991553"/>
            <a:chOff x="127736" y="1829711"/>
            <a:chExt cx="1281179" cy="432742"/>
          </a:xfrm>
        </p:grpSpPr>
        <p:sp>
          <p:nvSpPr>
            <p:cNvPr id="75" name="184 Rectángulo redondeado"/>
            <p:cNvSpPr/>
            <p:nvPr/>
          </p:nvSpPr>
          <p:spPr>
            <a:xfrm>
              <a:off x="127736" y="1829711"/>
              <a:ext cx="1281179" cy="432742"/>
            </a:xfrm>
            <a:prstGeom prst="roundRect">
              <a:avLst>
                <a:gd name="adj" fmla="val 10000"/>
              </a:avLst>
            </a:prstGeom>
            <a:ln>
              <a:solidFill>
                <a:srgbClr val="94C11F"/>
              </a:solidFill>
            </a:ln>
          </p:spPr>
          <p:style>
            <a:lnRef idx="2">
              <a:schemeClr val="accent2"/>
            </a:lnRef>
            <a:fillRef idx="1">
              <a:schemeClr val="lt1"/>
            </a:fillRef>
            <a:effectRef idx="0">
              <a:schemeClr val="accent2"/>
            </a:effectRef>
            <a:fontRef idx="minor">
              <a:schemeClr val="dk1"/>
            </a:fontRef>
          </p:style>
        </p:sp>
        <p:sp>
          <p:nvSpPr>
            <p:cNvPr id="76" name="185 Rectángulo"/>
            <p:cNvSpPr/>
            <p:nvPr/>
          </p:nvSpPr>
          <p:spPr>
            <a:xfrm>
              <a:off x="140411" y="1842386"/>
              <a:ext cx="1255829" cy="407392"/>
            </a:xfrm>
            <a:prstGeom prst="rect">
              <a:avLst/>
            </a:prstGeom>
            <a:ln>
              <a:solidFill>
                <a:srgbClr val="94C11F"/>
              </a:solidFill>
            </a:ln>
          </p:spPr>
          <p:style>
            <a:lnRef idx="2">
              <a:schemeClr val="accent2"/>
            </a:lnRef>
            <a:fillRef idx="1">
              <a:schemeClr val="lt1"/>
            </a:fillRef>
            <a:effectRef idx="0">
              <a:schemeClr val="accent2"/>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solidFill>
                    <a:schemeClr val="tx1"/>
                  </a:solidFill>
                  <a:latin typeface="Tw Cen MT" panose="020B0602020104020603" pitchFamily="34" charset="0"/>
                </a:rPr>
                <a:t>50%</a:t>
              </a:r>
              <a:endParaRPr lang="es-CO" sz="2000" b="1" kern="1200" dirty="0">
                <a:solidFill>
                  <a:schemeClr val="tx1"/>
                </a:solidFill>
                <a:latin typeface="Tw Cen MT" panose="020B0602020104020603" pitchFamily="34" charset="0"/>
              </a:endParaRPr>
            </a:p>
          </p:txBody>
        </p:sp>
      </p:grpSp>
      <p:grpSp>
        <p:nvGrpSpPr>
          <p:cNvPr id="77" name="186 Grupo"/>
          <p:cNvGrpSpPr/>
          <p:nvPr/>
        </p:nvGrpSpPr>
        <p:grpSpPr>
          <a:xfrm>
            <a:off x="8885141" y="2197512"/>
            <a:ext cx="1414810" cy="991553"/>
            <a:chOff x="127736" y="1829711"/>
            <a:chExt cx="1281179" cy="432742"/>
          </a:xfrm>
        </p:grpSpPr>
        <p:sp>
          <p:nvSpPr>
            <p:cNvPr id="78" name="187 Rectángulo redondeado"/>
            <p:cNvSpPr/>
            <p:nvPr/>
          </p:nvSpPr>
          <p:spPr>
            <a:xfrm>
              <a:off x="127736" y="1829711"/>
              <a:ext cx="1281179" cy="432742"/>
            </a:xfrm>
            <a:prstGeom prst="roundRect">
              <a:avLst>
                <a:gd name="adj" fmla="val 10000"/>
              </a:avLst>
            </a:prstGeom>
            <a:ln>
              <a:solidFill>
                <a:srgbClr val="CBBB9F"/>
              </a:solidFill>
            </a:ln>
          </p:spPr>
          <p:style>
            <a:lnRef idx="2">
              <a:schemeClr val="accent3"/>
            </a:lnRef>
            <a:fillRef idx="1">
              <a:schemeClr val="lt1"/>
            </a:fillRef>
            <a:effectRef idx="0">
              <a:schemeClr val="accent3"/>
            </a:effectRef>
            <a:fontRef idx="minor">
              <a:schemeClr val="dk1"/>
            </a:fontRef>
          </p:style>
        </p:sp>
        <p:sp>
          <p:nvSpPr>
            <p:cNvPr id="79" name="188 Rectángulo"/>
            <p:cNvSpPr/>
            <p:nvPr/>
          </p:nvSpPr>
          <p:spPr>
            <a:xfrm>
              <a:off x="140411" y="1842386"/>
              <a:ext cx="1255829" cy="407392"/>
            </a:xfrm>
            <a:prstGeom prst="rect">
              <a:avLst/>
            </a:prstGeom>
            <a:ln>
              <a:solidFill>
                <a:srgbClr val="CBBB9F"/>
              </a:solidFill>
            </a:ln>
          </p:spPr>
          <p:style>
            <a:lnRef idx="2">
              <a:schemeClr val="accent3"/>
            </a:lnRef>
            <a:fillRef idx="1">
              <a:schemeClr val="lt1"/>
            </a:fillRef>
            <a:effectRef idx="0">
              <a:schemeClr val="accent3"/>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kern="1200" dirty="0" smtClean="0">
                  <a:latin typeface="Tw Cen MT" panose="020B0602020104020603" pitchFamily="34" charset="0"/>
                </a:rPr>
                <a:t>62%</a:t>
              </a:r>
              <a:endParaRPr lang="es-CO" sz="2000" b="1" kern="1200" dirty="0">
                <a:latin typeface="Tw Cen MT" panose="020B0602020104020603" pitchFamily="34" charset="0"/>
              </a:endParaRPr>
            </a:p>
          </p:txBody>
        </p:sp>
      </p:grpSp>
      <p:grpSp>
        <p:nvGrpSpPr>
          <p:cNvPr id="80" name="189 Grupo"/>
          <p:cNvGrpSpPr/>
          <p:nvPr/>
        </p:nvGrpSpPr>
        <p:grpSpPr>
          <a:xfrm>
            <a:off x="8885141" y="3284961"/>
            <a:ext cx="1414810" cy="991553"/>
            <a:chOff x="127736" y="1829711"/>
            <a:chExt cx="1281179" cy="432742"/>
          </a:xfrm>
        </p:grpSpPr>
        <p:sp>
          <p:nvSpPr>
            <p:cNvPr id="81" name="190 Rectángulo redondeado"/>
            <p:cNvSpPr/>
            <p:nvPr/>
          </p:nvSpPr>
          <p:spPr>
            <a:xfrm>
              <a:off x="127736" y="1829711"/>
              <a:ext cx="1281179" cy="432742"/>
            </a:xfrm>
            <a:prstGeom prst="roundRect">
              <a:avLst>
                <a:gd name="adj" fmla="val 10000"/>
              </a:avLst>
            </a:prstGeom>
            <a:ln>
              <a:solidFill>
                <a:srgbClr val="E94E1B"/>
              </a:solidFill>
            </a:ln>
          </p:spPr>
          <p:style>
            <a:lnRef idx="2">
              <a:schemeClr val="accent4"/>
            </a:lnRef>
            <a:fillRef idx="1">
              <a:schemeClr val="lt1"/>
            </a:fillRef>
            <a:effectRef idx="0">
              <a:schemeClr val="accent4"/>
            </a:effectRef>
            <a:fontRef idx="minor">
              <a:schemeClr val="dk1"/>
            </a:fontRef>
          </p:style>
        </p:sp>
        <p:sp>
          <p:nvSpPr>
            <p:cNvPr id="82" name="191 Rectángulo"/>
            <p:cNvSpPr/>
            <p:nvPr/>
          </p:nvSpPr>
          <p:spPr>
            <a:xfrm>
              <a:off x="140411" y="1842386"/>
              <a:ext cx="1255829" cy="407392"/>
            </a:xfrm>
            <a:prstGeom prst="rect">
              <a:avLst/>
            </a:prstGeom>
            <a:ln>
              <a:solidFill>
                <a:srgbClr val="E94E1B"/>
              </a:solidFill>
            </a:ln>
          </p:spPr>
          <p:style>
            <a:lnRef idx="2">
              <a:schemeClr val="accent4"/>
            </a:lnRef>
            <a:fillRef idx="1">
              <a:schemeClr val="lt1"/>
            </a:fillRef>
            <a:effectRef idx="0">
              <a:schemeClr val="accent4"/>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68%</a:t>
              </a:r>
              <a:endParaRPr lang="es-CO" sz="2000" kern="1200" dirty="0">
                <a:latin typeface="Tw Cen MT" panose="020B0602020104020603" pitchFamily="34" charset="0"/>
              </a:endParaRPr>
            </a:p>
          </p:txBody>
        </p:sp>
      </p:grpSp>
      <p:grpSp>
        <p:nvGrpSpPr>
          <p:cNvPr id="83" name="192 Grupo"/>
          <p:cNvGrpSpPr/>
          <p:nvPr/>
        </p:nvGrpSpPr>
        <p:grpSpPr>
          <a:xfrm>
            <a:off x="8894246" y="4409855"/>
            <a:ext cx="1414810" cy="1156464"/>
            <a:chOff x="127736" y="1829711"/>
            <a:chExt cx="1281179" cy="432742"/>
          </a:xfrm>
        </p:grpSpPr>
        <p:sp>
          <p:nvSpPr>
            <p:cNvPr id="84" name="193 Rectángulo redondeado"/>
            <p:cNvSpPr/>
            <p:nvPr/>
          </p:nvSpPr>
          <p:spPr>
            <a:xfrm>
              <a:off x="127736" y="1829711"/>
              <a:ext cx="1281179" cy="432742"/>
            </a:xfrm>
            <a:prstGeom prst="roundRect">
              <a:avLst>
                <a:gd name="adj" fmla="val 10000"/>
              </a:avLst>
            </a:prstGeom>
            <a:ln>
              <a:solidFill>
                <a:srgbClr val="2FAC66"/>
              </a:solidFill>
            </a:ln>
          </p:spPr>
          <p:style>
            <a:lnRef idx="2">
              <a:schemeClr val="accent6"/>
            </a:lnRef>
            <a:fillRef idx="1">
              <a:schemeClr val="lt1"/>
            </a:fillRef>
            <a:effectRef idx="0">
              <a:schemeClr val="accent6"/>
            </a:effectRef>
            <a:fontRef idx="minor">
              <a:schemeClr val="dk1"/>
            </a:fontRef>
          </p:style>
        </p:sp>
        <p:sp>
          <p:nvSpPr>
            <p:cNvPr id="85" name="194 Rectángulo"/>
            <p:cNvSpPr/>
            <p:nvPr/>
          </p:nvSpPr>
          <p:spPr>
            <a:xfrm>
              <a:off x="140411" y="1842386"/>
              <a:ext cx="1255829" cy="407392"/>
            </a:xfrm>
            <a:prstGeom prst="rect">
              <a:avLst/>
            </a:prstGeom>
            <a:ln>
              <a:solidFill>
                <a:srgbClr val="2FAC66"/>
              </a:solidFill>
            </a:ln>
          </p:spPr>
          <p:style>
            <a:lnRef idx="2">
              <a:schemeClr val="accent6"/>
            </a:lnRef>
            <a:fillRef idx="1">
              <a:schemeClr val="lt1"/>
            </a:fillRef>
            <a:effectRef idx="0">
              <a:schemeClr val="accent6"/>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b="1" kern="1200" dirty="0" smtClean="0">
                  <a:latin typeface="Tw Cen MT" panose="020B0602020104020603" pitchFamily="34" charset="0"/>
                </a:rPr>
                <a:t>54%</a:t>
              </a:r>
              <a:endParaRPr lang="es-CO" sz="2000" b="1" kern="1200" dirty="0">
                <a:latin typeface="Tw Cen MT" panose="020B0602020104020603" pitchFamily="34" charset="0"/>
              </a:endParaRPr>
            </a:p>
          </p:txBody>
        </p:sp>
      </p:grpSp>
      <p:pic>
        <p:nvPicPr>
          <p:cNvPr id="8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9132292" y="2425848"/>
            <a:ext cx="513121" cy="517518"/>
          </a:xfrm>
          <a:prstGeom prst="rect">
            <a:avLst/>
          </a:prstGeom>
          <a:ln>
            <a:noFill/>
          </a:ln>
        </p:spPr>
        <p:style>
          <a:lnRef idx="2">
            <a:schemeClr val="accent3"/>
          </a:lnRef>
          <a:fillRef idx="1">
            <a:schemeClr val="lt1"/>
          </a:fillRef>
          <a:effectRef idx="0">
            <a:schemeClr val="accent3"/>
          </a:effectRef>
          <a:fontRef idx="minor">
            <a:schemeClr val="dk1"/>
          </a:fontRef>
        </p:style>
      </p:pic>
      <p:pic>
        <p:nvPicPr>
          <p:cNvPr id="8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9132292" y="3521978"/>
            <a:ext cx="513121" cy="517518"/>
          </a:xfrm>
          <a:prstGeom prst="rect">
            <a:avLst/>
          </a:prstGeom>
          <a:ln>
            <a:noFill/>
          </a:ln>
        </p:spPr>
        <p:style>
          <a:lnRef idx="2">
            <a:schemeClr val="accent4"/>
          </a:lnRef>
          <a:fillRef idx="1">
            <a:schemeClr val="lt1"/>
          </a:fillRef>
          <a:effectRef idx="0">
            <a:schemeClr val="accent4"/>
          </a:effectRef>
          <a:fontRef idx="minor">
            <a:schemeClr val="dk1"/>
          </a:fontRef>
        </p:style>
      </p:pic>
      <p:pic>
        <p:nvPicPr>
          <p:cNvPr id="8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9176272" y="4729328"/>
            <a:ext cx="513121" cy="517518"/>
          </a:xfrm>
          <a:prstGeom prst="rect">
            <a:avLst/>
          </a:prstGeom>
          <a:ln>
            <a:noFill/>
          </a:ln>
        </p:spPr>
        <p:style>
          <a:lnRef idx="2">
            <a:schemeClr val="accent6"/>
          </a:lnRef>
          <a:fillRef idx="1">
            <a:schemeClr val="lt1"/>
          </a:fillRef>
          <a:effectRef idx="0">
            <a:schemeClr val="accent6"/>
          </a:effectRef>
          <a:fontRef idx="minor">
            <a:schemeClr val="dk1"/>
          </a:fontRef>
        </p:style>
      </p:pic>
      <p:grpSp>
        <p:nvGrpSpPr>
          <p:cNvPr id="89" name="199 Grupo"/>
          <p:cNvGrpSpPr/>
          <p:nvPr/>
        </p:nvGrpSpPr>
        <p:grpSpPr>
          <a:xfrm>
            <a:off x="10398631" y="1078512"/>
            <a:ext cx="1414810" cy="991553"/>
            <a:chOff x="127736" y="1829711"/>
            <a:chExt cx="1281179" cy="432742"/>
          </a:xfrm>
        </p:grpSpPr>
        <p:sp>
          <p:nvSpPr>
            <p:cNvPr id="90" name="200 Rectángulo redondeado"/>
            <p:cNvSpPr/>
            <p:nvPr/>
          </p:nvSpPr>
          <p:spPr>
            <a:xfrm>
              <a:off x="127736" y="1829711"/>
              <a:ext cx="1281179" cy="432742"/>
            </a:xfrm>
            <a:prstGeom prst="roundRect">
              <a:avLst>
                <a:gd name="adj" fmla="val 10000"/>
              </a:avLst>
            </a:prstGeom>
            <a:ln>
              <a:solidFill>
                <a:srgbClr val="94C11F"/>
              </a:solidFill>
            </a:ln>
          </p:spPr>
          <p:style>
            <a:lnRef idx="2">
              <a:schemeClr val="accent2"/>
            </a:lnRef>
            <a:fillRef idx="1">
              <a:schemeClr val="lt1"/>
            </a:fillRef>
            <a:effectRef idx="0">
              <a:schemeClr val="accent2"/>
            </a:effectRef>
            <a:fontRef idx="minor">
              <a:schemeClr val="dk1"/>
            </a:fontRef>
          </p:style>
        </p:sp>
        <p:sp>
          <p:nvSpPr>
            <p:cNvPr id="91" name="201 Rectángulo"/>
            <p:cNvSpPr/>
            <p:nvPr/>
          </p:nvSpPr>
          <p:spPr>
            <a:xfrm>
              <a:off x="140411" y="1842386"/>
              <a:ext cx="1255829" cy="407392"/>
            </a:xfrm>
            <a:prstGeom prst="rect">
              <a:avLst/>
            </a:prstGeom>
            <a:ln>
              <a:solidFill>
                <a:srgbClr val="94C11F"/>
              </a:solidFill>
            </a:ln>
          </p:spPr>
          <p:style>
            <a:lnRef idx="2">
              <a:schemeClr val="accent2"/>
            </a:lnRef>
            <a:fillRef idx="1">
              <a:schemeClr val="lt1"/>
            </a:fillRef>
            <a:effectRef idx="0">
              <a:schemeClr val="accent2"/>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solidFill>
                    <a:schemeClr val="accent3"/>
                  </a:solidFill>
                  <a:latin typeface="Tw Cen MT" panose="020B0602020104020603" pitchFamily="34" charset="0"/>
                </a:rPr>
                <a:t>74%</a:t>
              </a:r>
              <a:endParaRPr lang="es-CO" sz="2000" b="1" kern="1200" dirty="0">
                <a:solidFill>
                  <a:schemeClr val="accent3"/>
                </a:solidFill>
                <a:latin typeface="Tw Cen MT" panose="020B0602020104020603" pitchFamily="34" charset="0"/>
              </a:endParaRPr>
            </a:p>
          </p:txBody>
        </p:sp>
      </p:grpSp>
      <p:grpSp>
        <p:nvGrpSpPr>
          <p:cNvPr id="92" name="202 Grupo"/>
          <p:cNvGrpSpPr/>
          <p:nvPr/>
        </p:nvGrpSpPr>
        <p:grpSpPr>
          <a:xfrm>
            <a:off x="10397309" y="2205202"/>
            <a:ext cx="1414810" cy="991553"/>
            <a:chOff x="127736" y="1829711"/>
            <a:chExt cx="1281179" cy="432742"/>
          </a:xfrm>
        </p:grpSpPr>
        <p:sp>
          <p:nvSpPr>
            <p:cNvPr id="93" name="203 Rectángulo redondeado"/>
            <p:cNvSpPr/>
            <p:nvPr/>
          </p:nvSpPr>
          <p:spPr>
            <a:xfrm>
              <a:off x="127736" y="1829711"/>
              <a:ext cx="1281179" cy="432742"/>
            </a:xfrm>
            <a:prstGeom prst="roundRect">
              <a:avLst>
                <a:gd name="adj" fmla="val 10000"/>
              </a:avLst>
            </a:prstGeom>
            <a:ln>
              <a:solidFill>
                <a:srgbClr val="CBBB9F"/>
              </a:solidFill>
            </a:ln>
          </p:spPr>
          <p:style>
            <a:lnRef idx="2">
              <a:schemeClr val="accent3"/>
            </a:lnRef>
            <a:fillRef idx="1">
              <a:schemeClr val="lt1"/>
            </a:fillRef>
            <a:effectRef idx="0">
              <a:schemeClr val="accent3"/>
            </a:effectRef>
            <a:fontRef idx="minor">
              <a:schemeClr val="dk1"/>
            </a:fontRef>
          </p:style>
        </p:sp>
        <p:sp>
          <p:nvSpPr>
            <p:cNvPr id="94" name="204 Rectángulo"/>
            <p:cNvSpPr/>
            <p:nvPr/>
          </p:nvSpPr>
          <p:spPr>
            <a:xfrm>
              <a:off x="140411" y="1842386"/>
              <a:ext cx="1255829" cy="407392"/>
            </a:xfrm>
            <a:prstGeom prst="rect">
              <a:avLst/>
            </a:prstGeom>
            <a:ln>
              <a:solidFill>
                <a:srgbClr val="CBBB9F"/>
              </a:solidFill>
            </a:ln>
          </p:spPr>
          <p:style>
            <a:lnRef idx="2">
              <a:schemeClr val="accent3"/>
            </a:lnRef>
            <a:fillRef idx="1">
              <a:schemeClr val="lt1"/>
            </a:fillRef>
            <a:effectRef idx="0">
              <a:schemeClr val="accent3"/>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58</a:t>
              </a:r>
              <a:r>
                <a:rPr lang="es-CO" sz="2000" b="1" kern="1200" dirty="0" smtClean="0">
                  <a:latin typeface="Tw Cen MT" panose="020B0602020104020603" pitchFamily="34" charset="0"/>
                </a:rPr>
                <a:t>%</a:t>
              </a:r>
              <a:endParaRPr lang="es-CO" sz="2000" b="1" kern="1200" dirty="0">
                <a:latin typeface="Tw Cen MT" panose="020B0602020104020603" pitchFamily="34" charset="0"/>
              </a:endParaRPr>
            </a:p>
          </p:txBody>
        </p:sp>
      </p:grpSp>
      <p:grpSp>
        <p:nvGrpSpPr>
          <p:cNvPr id="95" name="205 Grupo"/>
          <p:cNvGrpSpPr/>
          <p:nvPr/>
        </p:nvGrpSpPr>
        <p:grpSpPr>
          <a:xfrm>
            <a:off x="10397309" y="3292651"/>
            <a:ext cx="1414810" cy="991553"/>
            <a:chOff x="127736" y="1829711"/>
            <a:chExt cx="1281179" cy="432742"/>
          </a:xfrm>
        </p:grpSpPr>
        <p:sp>
          <p:nvSpPr>
            <p:cNvPr id="96" name="206 Rectángulo redondeado"/>
            <p:cNvSpPr/>
            <p:nvPr/>
          </p:nvSpPr>
          <p:spPr>
            <a:xfrm>
              <a:off x="127736" y="1829711"/>
              <a:ext cx="1281179" cy="432742"/>
            </a:xfrm>
            <a:prstGeom prst="roundRect">
              <a:avLst>
                <a:gd name="adj" fmla="val 10000"/>
              </a:avLst>
            </a:prstGeom>
            <a:ln>
              <a:solidFill>
                <a:srgbClr val="E94E1B"/>
              </a:solidFill>
            </a:ln>
          </p:spPr>
          <p:style>
            <a:lnRef idx="2">
              <a:schemeClr val="accent4"/>
            </a:lnRef>
            <a:fillRef idx="1">
              <a:schemeClr val="lt1"/>
            </a:fillRef>
            <a:effectRef idx="0">
              <a:schemeClr val="accent4"/>
            </a:effectRef>
            <a:fontRef idx="minor">
              <a:schemeClr val="dk1"/>
            </a:fontRef>
          </p:style>
        </p:sp>
        <p:sp>
          <p:nvSpPr>
            <p:cNvPr id="97" name="207 Rectángulo"/>
            <p:cNvSpPr/>
            <p:nvPr/>
          </p:nvSpPr>
          <p:spPr>
            <a:xfrm>
              <a:off x="140411" y="1842386"/>
              <a:ext cx="1255829" cy="407392"/>
            </a:xfrm>
            <a:prstGeom prst="rect">
              <a:avLst/>
            </a:prstGeom>
            <a:ln>
              <a:solidFill>
                <a:srgbClr val="E94E1B"/>
              </a:solidFill>
            </a:ln>
          </p:spPr>
          <p:style>
            <a:lnRef idx="2">
              <a:schemeClr val="accent4"/>
            </a:lnRef>
            <a:fillRef idx="1">
              <a:schemeClr val="lt1"/>
            </a:fillRef>
            <a:effectRef idx="0">
              <a:schemeClr val="accent4"/>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solidFill>
                    <a:srgbClr val="92D050"/>
                  </a:solidFill>
                  <a:latin typeface="Tw Cen MT" panose="020B0602020104020603" pitchFamily="34" charset="0"/>
                </a:rPr>
                <a:t>75%</a:t>
              </a:r>
              <a:endParaRPr lang="es-CO" sz="2000" kern="1200" dirty="0">
                <a:solidFill>
                  <a:srgbClr val="92D050"/>
                </a:solidFill>
                <a:latin typeface="Tw Cen MT" panose="020B0602020104020603" pitchFamily="34" charset="0"/>
              </a:endParaRPr>
            </a:p>
          </p:txBody>
        </p:sp>
      </p:grpSp>
      <p:grpSp>
        <p:nvGrpSpPr>
          <p:cNvPr id="98" name="208 Grupo"/>
          <p:cNvGrpSpPr/>
          <p:nvPr/>
        </p:nvGrpSpPr>
        <p:grpSpPr>
          <a:xfrm>
            <a:off x="10406414" y="4417545"/>
            <a:ext cx="1414810" cy="1156464"/>
            <a:chOff x="127736" y="1829711"/>
            <a:chExt cx="1281179" cy="432742"/>
          </a:xfrm>
        </p:grpSpPr>
        <p:sp>
          <p:nvSpPr>
            <p:cNvPr id="99" name="209 Rectángulo redondeado"/>
            <p:cNvSpPr/>
            <p:nvPr/>
          </p:nvSpPr>
          <p:spPr>
            <a:xfrm>
              <a:off x="127736" y="1829711"/>
              <a:ext cx="1281179" cy="432742"/>
            </a:xfrm>
            <a:prstGeom prst="roundRect">
              <a:avLst>
                <a:gd name="adj" fmla="val 10000"/>
              </a:avLst>
            </a:prstGeom>
            <a:ln>
              <a:solidFill>
                <a:srgbClr val="2FAC66"/>
              </a:solidFill>
            </a:ln>
          </p:spPr>
          <p:style>
            <a:lnRef idx="2">
              <a:schemeClr val="accent6"/>
            </a:lnRef>
            <a:fillRef idx="1">
              <a:schemeClr val="lt1"/>
            </a:fillRef>
            <a:effectRef idx="0">
              <a:schemeClr val="accent6"/>
            </a:effectRef>
            <a:fontRef idx="minor">
              <a:schemeClr val="dk1"/>
            </a:fontRef>
          </p:style>
        </p:sp>
        <p:sp>
          <p:nvSpPr>
            <p:cNvPr id="100" name="210 Rectángulo"/>
            <p:cNvSpPr/>
            <p:nvPr/>
          </p:nvSpPr>
          <p:spPr>
            <a:xfrm>
              <a:off x="140411" y="1842386"/>
              <a:ext cx="1255829" cy="407392"/>
            </a:xfrm>
            <a:prstGeom prst="rect">
              <a:avLst/>
            </a:prstGeom>
            <a:ln>
              <a:solidFill>
                <a:srgbClr val="2FAC66"/>
              </a:solidFill>
            </a:ln>
          </p:spPr>
          <p:style>
            <a:lnRef idx="2">
              <a:schemeClr val="accent6"/>
            </a:lnRef>
            <a:fillRef idx="1">
              <a:schemeClr val="lt1"/>
            </a:fillRef>
            <a:effectRef idx="0">
              <a:schemeClr val="accent6"/>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b="1" kern="1200" dirty="0" smtClean="0">
                  <a:solidFill>
                    <a:srgbClr val="92D050"/>
                  </a:solidFill>
                  <a:latin typeface="Tw Cen MT" panose="020B0602020104020603" pitchFamily="34" charset="0"/>
                </a:rPr>
                <a:t>72%</a:t>
              </a:r>
              <a:endParaRPr lang="es-CO" sz="2000" b="1" kern="1200" dirty="0">
                <a:solidFill>
                  <a:srgbClr val="92D050"/>
                </a:solidFill>
                <a:latin typeface="Tw Cen MT" panose="020B0602020104020603" pitchFamily="34" charset="0"/>
              </a:endParaRPr>
            </a:p>
          </p:txBody>
        </p:sp>
      </p:grpSp>
      <p:pic>
        <p:nvPicPr>
          <p:cNvPr id="10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10644460" y="2433538"/>
            <a:ext cx="513121" cy="517518"/>
          </a:xfrm>
          <a:prstGeom prst="rect">
            <a:avLst/>
          </a:prstGeom>
          <a:ln>
            <a:noFill/>
          </a:ln>
        </p:spPr>
        <p:style>
          <a:lnRef idx="2">
            <a:schemeClr val="accent3"/>
          </a:lnRef>
          <a:fillRef idx="1">
            <a:schemeClr val="lt1"/>
          </a:fillRef>
          <a:effectRef idx="0">
            <a:schemeClr val="accent3"/>
          </a:effectRef>
          <a:fontRef idx="minor">
            <a:schemeClr val="dk1"/>
          </a:fontRef>
        </p:style>
      </p:pic>
      <p:pic>
        <p:nvPicPr>
          <p:cNvPr id="10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10626547" y="1332942"/>
            <a:ext cx="517518" cy="482691"/>
          </a:xfrm>
          <a:prstGeom prst="rect">
            <a:avLst/>
          </a:prstGeom>
          <a:ln>
            <a:noFill/>
          </a:ln>
        </p:spPr>
        <p:style>
          <a:lnRef idx="2">
            <a:schemeClr val="accent2"/>
          </a:lnRef>
          <a:fillRef idx="1">
            <a:schemeClr val="lt1"/>
          </a:fillRef>
          <a:effectRef idx="0">
            <a:schemeClr val="accent2"/>
          </a:effectRef>
          <a:fontRef idx="minor">
            <a:schemeClr val="dk1"/>
          </a:fontRef>
        </p:style>
      </p:pic>
      <p:sp>
        <p:nvSpPr>
          <p:cNvPr id="103" name="217 Rectángulo"/>
          <p:cNvSpPr/>
          <p:nvPr/>
        </p:nvSpPr>
        <p:spPr>
          <a:xfrm>
            <a:off x="2732038" y="5594409"/>
            <a:ext cx="1597339" cy="961635"/>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CO" sz="1400" b="1" dirty="0">
                <a:latin typeface="Tw Cen MT" panose="020B0602020104020603" pitchFamily="34" charset="0"/>
              </a:rPr>
              <a:t>Responsabilidades del área de control inte</a:t>
            </a:r>
            <a:r>
              <a:rPr lang="es-CO" sz="1400" dirty="0">
                <a:latin typeface="Tw Cen MT" panose="020B0602020104020603" pitchFamily="34" charset="0"/>
              </a:rPr>
              <a:t>rno (tercera línea de defensa)</a:t>
            </a:r>
            <a:endParaRPr lang="es-CO" sz="1400" kern="1200" dirty="0">
              <a:latin typeface="Tw Cen MT" panose="020B0602020104020603" pitchFamily="34" charset="0"/>
            </a:endParaRPr>
          </a:p>
        </p:txBody>
      </p:sp>
      <p:grpSp>
        <p:nvGrpSpPr>
          <p:cNvPr id="104" name="218 Grupo"/>
          <p:cNvGrpSpPr/>
          <p:nvPr/>
        </p:nvGrpSpPr>
        <p:grpSpPr>
          <a:xfrm>
            <a:off x="4393519" y="5620079"/>
            <a:ext cx="1414810" cy="991553"/>
            <a:chOff x="127736" y="1829711"/>
            <a:chExt cx="1281179" cy="432742"/>
          </a:xfrm>
        </p:grpSpPr>
        <p:sp>
          <p:nvSpPr>
            <p:cNvPr id="105" name="219 Rectángulo redondeado"/>
            <p:cNvSpPr/>
            <p:nvPr/>
          </p:nvSpPr>
          <p:spPr>
            <a:xfrm>
              <a:off x="127736" y="1829711"/>
              <a:ext cx="1281179" cy="432742"/>
            </a:xfrm>
            <a:prstGeom prst="roundRect">
              <a:avLst>
                <a:gd name="adj" fmla="val 10000"/>
              </a:avLst>
            </a:prstGeom>
            <a:ln>
              <a:solidFill>
                <a:srgbClr val="2DAAE1"/>
              </a:solidFill>
            </a:ln>
          </p:spPr>
          <p:style>
            <a:lnRef idx="2">
              <a:schemeClr val="accent1"/>
            </a:lnRef>
            <a:fillRef idx="1">
              <a:schemeClr val="lt1"/>
            </a:fillRef>
            <a:effectRef idx="0">
              <a:schemeClr val="accent1"/>
            </a:effectRef>
            <a:fontRef idx="minor">
              <a:schemeClr val="dk1"/>
            </a:fontRef>
          </p:style>
        </p:sp>
        <p:sp>
          <p:nvSpPr>
            <p:cNvPr id="106" name="220 Rectángulo"/>
            <p:cNvSpPr/>
            <p:nvPr/>
          </p:nvSpPr>
          <p:spPr>
            <a:xfrm>
              <a:off x="140411" y="1842386"/>
              <a:ext cx="1255829" cy="407392"/>
            </a:xfrm>
            <a:prstGeom prst="rect">
              <a:avLst/>
            </a:prstGeom>
            <a:ln>
              <a:solidFill>
                <a:srgbClr val="2DAAE1"/>
              </a:solidFill>
            </a:ln>
          </p:spPr>
          <p:style>
            <a:lnRef idx="2">
              <a:schemeClr val="accent1"/>
            </a:lnRef>
            <a:fillRef idx="1">
              <a:schemeClr val="lt1"/>
            </a:fillRef>
            <a:effectRef idx="0">
              <a:schemeClr val="accent1"/>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65%</a:t>
              </a:r>
              <a:endParaRPr lang="es-CO" sz="2000" kern="1200" dirty="0">
                <a:latin typeface="Tw Cen MT" panose="020B0602020104020603" pitchFamily="34" charset="0"/>
              </a:endParaRPr>
            </a:p>
          </p:txBody>
        </p:sp>
      </p:grpSp>
      <p:pic>
        <p:nvPicPr>
          <p:cNvPr id="10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4552026" y="5871433"/>
            <a:ext cx="513121" cy="517518"/>
          </a:xfrm>
          <a:prstGeom prst="rect">
            <a:avLst/>
          </a:prstGeom>
          <a:ln>
            <a:noFill/>
          </a:ln>
        </p:spPr>
        <p:style>
          <a:lnRef idx="2">
            <a:schemeClr val="accent1"/>
          </a:lnRef>
          <a:fillRef idx="1">
            <a:schemeClr val="lt1"/>
          </a:fillRef>
          <a:effectRef idx="0">
            <a:schemeClr val="accent1"/>
          </a:effectRef>
          <a:fontRef idx="minor">
            <a:schemeClr val="dk1"/>
          </a:fontRef>
        </p:style>
      </p:pic>
      <p:grpSp>
        <p:nvGrpSpPr>
          <p:cNvPr id="108" name="222 Grupo"/>
          <p:cNvGrpSpPr/>
          <p:nvPr/>
        </p:nvGrpSpPr>
        <p:grpSpPr>
          <a:xfrm>
            <a:off x="5886029" y="5620079"/>
            <a:ext cx="1414810" cy="991553"/>
            <a:chOff x="127736" y="1829711"/>
            <a:chExt cx="1281179" cy="432742"/>
          </a:xfrm>
        </p:grpSpPr>
        <p:sp>
          <p:nvSpPr>
            <p:cNvPr id="109" name="223 Rectángulo redondeado"/>
            <p:cNvSpPr/>
            <p:nvPr/>
          </p:nvSpPr>
          <p:spPr>
            <a:xfrm>
              <a:off x="127736" y="1829711"/>
              <a:ext cx="1281179" cy="432742"/>
            </a:xfrm>
            <a:prstGeom prst="roundRect">
              <a:avLst>
                <a:gd name="adj" fmla="val 10000"/>
              </a:avLst>
            </a:prstGeom>
            <a:ln>
              <a:solidFill>
                <a:srgbClr val="2DAAE1"/>
              </a:solidFill>
            </a:ln>
          </p:spPr>
          <p:style>
            <a:lnRef idx="2">
              <a:schemeClr val="accent1"/>
            </a:lnRef>
            <a:fillRef idx="1">
              <a:schemeClr val="lt1"/>
            </a:fillRef>
            <a:effectRef idx="0">
              <a:schemeClr val="accent1"/>
            </a:effectRef>
            <a:fontRef idx="minor">
              <a:schemeClr val="dk1"/>
            </a:fontRef>
          </p:style>
        </p:sp>
        <p:sp>
          <p:nvSpPr>
            <p:cNvPr id="110" name="224 Rectángulo"/>
            <p:cNvSpPr/>
            <p:nvPr/>
          </p:nvSpPr>
          <p:spPr>
            <a:xfrm>
              <a:off x="140411" y="1842386"/>
              <a:ext cx="1255829" cy="407392"/>
            </a:xfrm>
            <a:prstGeom prst="rect">
              <a:avLst/>
            </a:prstGeom>
            <a:ln>
              <a:solidFill>
                <a:srgbClr val="2DAAE1"/>
              </a:solidFill>
            </a:ln>
          </p:spPr>
          <p:style>
            <a:lnRef idx="2">
              <a:schemeClr val="accent1"/>
            </a:lnRef>
            <a:fillRef idx="1">
              <a:schemeClr val="lt1"/>
            </a:fillRef>
            <a:effectRef idx="0">
              <a:schemeClr val="accent1"/>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solidFill>
                    <a:schemeClr val="accent3"/>
                  </a:solidFill>
                  <a:latin typeface="Tw Cen MT" panose="020B0602020104020603" pitchFamily="34" charset="0"/>
                </a:rPr>
                <a:t> </a:t>
              </a:r>
              <a:r>
                <a:rPr lang="es-CO" sz="2000" b="1" dirty="0" smtClean="0">
                  <a:solidFill>
                    <a:schemeClr val="accent3"/>
                  </a:solidFill>
                  <a:latin typeface="Tw Cen MT" panose="020B0602020104020603" pitchFamily="34" charset="0"/>
                </a:rPr>
                <a:t>70%</a:t>
              </a:r>
              <a:endParaRPr lang="es-CO" sz="2000" kern="1200" dirty="0">
                <a:solidFill>
                  <a:schemeClr val="accent3"/>
                </a:solidFill>
                <a:latin typeface="Tw Cen MT" panose="020B0602020104020603" pitchFamily="34" charset="0"/>
              </a:endParaRPr>
            </a:p>
          </p:txBody>
        </p:sp>
      </p:grpSp>
      <p:grpSp>
        <p:nvGrpSpPr>
          <p:cNvPr id="111" name="226 Grupo"/>
          <p:cNvGrpSpPr/>
          <p:nvPr/>
        </p:nvGrpSpPr>
        <p:grpSpPr>
          <a:xfrm>
            <a:off x="7382558" y="5617880"/>
            <a:ext cx="1414810" cy="991553"/>
            <a:chOff x="127736" y="1829711"/>
            <a:chExt cx="1281179" cy="432742"/>
          </a:xfrm>
        </p:grpSpPr>
        <p:sp>
          <p:nvSpPr>
            <p:cNvPr id="112" name="227 Rectángulo redondeado"/>
            <p:cNvSpPr/>
            <p:nvPr/>
          </p:nvSpPr>
          <p:spPr>
            <a:xfrm>
              <a:off x="127736" y="1829711"/>
              <a:ext cx="1281179" cy="432742"/>
            </a:xfrm>
            <a:prstGeom prst="roundRect">
              <a:avLst>
                <a:gd name="adj" fmla="val 10000"/>
              </a:avLst>
            </a:prstGeom>
            <a:ln>
              <a:solidFill>
                <a:srgbClr val="2DAAE1"/>
              </a:solidFill>
            </a:ln>
          </p:spPr>
          <p:style>
            <a:lnRef idx="2">
              <a:schemeClr val="accent1"/>
            </a:lnRef>
            <a:fillRef idx="1">
              <a:schemeClr val="lt1"/>
            </a:fillRef>
            <a:effectRef idx="0">
              <a:schemeClr val="accent1"/>
            </a:effectRef>
            <a:fontRef idx="minor">
              <a:schemeClr val="dk1"/>
            </a:fontRef>
          </p:style>
        </p:sp>
        <p:sp>
          <p:nvSpPr>
            <p:cNvPr id="113" name="228 Rectángulo"/>
            <p:cNvSpPr/>
            <p:nvPr/>
          </p:nvSpPr>
          <p:spPr>
            <a:xfrm>
              <a:off x="140411" y="1842386"/>
              <a:ext cx="1255829" cy="407392"/>
            </a:xfrm>
            <a:prstGeom prst="rect">
              <a:avLst/>
            </a:prstGeom>
            <a:ln>
              <a:solidFill>
                <a:srgbClr val="2DAAE1"/>
              </a:solidFill>
            </a:ln>
          </p:spPr>
          <p:style>
            <a:lnRef idx="2">
              <a:schemeClr val="accent1"/>
            </a:lnRef>
            <a:fillRef idx="1">
              <a:schemeClr val="lt1"/>
            </a:fillRef>
            <a:effectRef idx="0">
              <a:schemeClr val="accent1"/>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65%</a:t>
              </a:r>
              <a:endParaRPr lang="es-CO" sz="2000" kern="1200" dirty="0">
                <a:latin typeface="Tw Cen MT" panose="020B0602020104020603" pitchFamily="34" charset="0"/>
              </a:endParaRPr>
            </a:p>
          </p:txBody>
        </p:sp>
      </p:grpSp>
      <p:pic>
        <p:nvPicPr>
          <p:cNvPr id="11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7583506" y="5867529"/>
            <a:ext cx="513121" cy="517518"/>
          </a:xfrm>
          <a:prstGeom prst="rect">
            <a:avLst/>
          </a:prstGeom>
          <a:ln>
            <a:noFill/>
          </a:ln>
        </p:spPr>
        <p:style>
          <a:lnRef idx="2">
            <a:schemeClr val="accent1"/>
          </a:lnRef>
          <a:fillRef idx="1">
            <a:schemeClr val="lt1"/>
          </a:fillRef>
          <a:effectRef idx="0">
            <a:schemeClr val="accent1"/>
          </a:effectRef>
          <a:fontRef idx="minor">
            <a:schemeClr val="dk1"/>
          </a:fontRef>
        </p:style>
      </p:pic>
      <p:grpSp>
        <p:nvGrpSpPr>
          <p:cNvPr id="115" name="230 Grupo"/>
          <p:cNvGrpSpPr/>
          <p:nvPr/>
        </p:nvGrpSpPr>
        <p:grpSpPr>
          <a:xfrm>
            <a:off x="8908243" y="5617880"/>
            <a:ext cx="1414810" cy="991553"/>
            <a:chOff x="127736" y="1829711"/>
            <a:chExt cx="1281179" cy="432742"/>
          </a:xfrm>
        </p:grpSpPr>
        <p:sp>
          <p:nvSpPr>
            <p:cNvPr id="116" name="231 Rectángulo redondeado"/>
            <p:cNvSpPr/>
            <p:nvPr/>
          </p:nvSpPr>
          <p:spPr>
            <a:xfrm>
              <a:off x="127736" y="1829711"/>
              <a:ext cx="1281179" cy="432742"/>
            </a:xfrm>
            <a:prstGeom prst="roundRect">
              <a:avLst>
                <a:gd name="adj" fmla="val 10000"/>
              </a:avLst>
            </a:prstGeom>
            <a:ln>
              <a:solidFill>
                <a:srgbClr val="2DAAE1"/>
              </a:solidFill>
            </a:ln>
          </p:spPr>
          <p:style>
            <a:lnRef idx="2">
              <a:schemeClr val="accent1"/>
            </a:lnRef>
            <a:fillRef idx="1">
              <a:schemeClr val="lt1"/>
            </a:fillRef>
            <a:effectRef idx="0">
              <a:schemeClr val="accent1"/>
            </a:effectRef>
            <a:fontRef idx="minor">
              <a:schemeClr val="dk1"/>
            </a:fontRef>
          </p:style>
        </p:sp>
        <p:sp>
          <p:nvSpPr>
            <p:cNvPr id="117" name="232 Rectángulo"/>
            <p:cNvSpPr/>
            <p:nvPr/>
          </p:nvSpPr>
          <p:spPr>
            <a:xfrm>
              <a:off x="140411" y="1842386"/>
              <a:ext cx="1255829" cy="407392"/>
            </a:xfrm>
            <a:prstGeom prst="rect">
              <a:avLst/>
            </a:prstGeom>
            <a:ln>
              <a:solidFill>
                <a:srgbClr val="2DAAE1"/>
              </a:solidFill>
            </a:ln>
          </p:spPr>
          <p:style>
            <a:lnRef idx="2">
              <a:schemeClr val="accent1"/>
            </a:lnRef>
            <a:fillRef idx="1">
              <a:schemeClr val="lt1"/>
            </a:fillRef>
            <a:effectRef idx="0">
              <a:schemeClr val="accent1"/>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60%</a:t>
              </a:r>
              <a:endParaRPr lang="es-CO" sz="2000" kern="1200" dirty="0">
                <a:latin typeface="Tw Cen MT" panose="020B0602020104020603" pitchFamily="34" charset="0"/>
              </a:endParaRPr>
            </a:p>
          </p:txBody>
        </p:sp>
      </p:grpSp>
      <p:pic>
        <p:nvPicPr>
          <p:cNvPr id="11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9132291" y="5862327"/>
            <a:ext cx="513121" cy="517518"/>
          </a:xfrm>
          <a:prstGeom prst="rect">
            <a:avLst/>
          </a:prstGeom>
          <a:ln>
            <a:noFill/>
          </a:ln>
        </p:spPr>
        <p:style>
          <a:lnRef idx="2">
            <a:schemeClr val="accent1"/>
          </a:lnRef>
          <a:fillRef idx="1">
            <a:schemeClr val="lt1"/>
          </a:fillRef>
          <a:effectRef idx="0">
            <a:schemeClr val="accent1"/>
          </a:effectRef>
          <a:fontRef idx="minor">
            <a:schemeClr val="dk1"/>
          </a:fontRef>
        </p:style>
      </p:pic>
      <p:grpSp>
        <p:nvGrpSpPr>
          <p:cNvPr id="119" name="234 Grupo"/>
          <p:cNvGrpSpPr/>
          <p:nvPr/>
        </p:nvGrpSpPr>
        <p:grpSpPr>
          <a:xfrm>
            <a:off x="10420411" y="5625570"/>
            <a:ext cx="1414810" cy="991553"/>
            <a:chOff x="127736" y="1829711"/>
            <a:chExt cx="1281179" cy="432742"/>
          </a:xfrm>
        </p:grpSpPr>
        <p:sp>
          <p:nvSpPr>
            <p:cNvPr id="120" name="235 Rectángulo redondeado"/>
            <p:cNvSpPr/>
            <p:nvPr/>
          </p:nvSpPr>
          <p:spPr>
            <a:xfrm>
              <a:off x="127736" y="1829711"/>
              <a:ext cx="1281179" cy="432742"/>
            </a:xfrm>
            <a:prstGeom prst="roundRect">
              <a:avLst>
                <a:gd name="adj" fmla="val 10000"/>
              </a:avLst>
            </a:prstGeom>
            <a:ln>
              <a:solidFill>
                <a:srgbClr val="2DAAE1"/>
              </a:solidFill>
            </a:ln>
          </p:spPr>
          <p:style>
            <a:lnRef idx="2">
              <a:schemeClr val="accent1"/>
            </a:lnRef>
            <a:fillRef idx="1">
              <a:schemeClr val="lt1"/>
            </a:fillRef>
            <a:effectRef idx="0">
              <a:schemeClr val="accent1"/>
            </a:effectRef>
            <a:fontRef idx="minor">
              <a:schemeClr val="dk1"/>
            </a:fontRef>
          </p:style>
        </p:sp>
        <p:sp>
          <p:nvSpPr>
            <p:cNvPr id="121" name="236 Rectángulo"/>
            <p:cNvSpPr/>
            <p:nvPr/>
          </p:nvSpPr>
          <p:spPr>
            <a:xfrm>
              <a:off x="140411" y="1842386"/>
              <a:ext cx="1255829" cy="407392"/>
            </a:xfrm>
            <a:prstGeom prst="rect">
              <a:avLst/>
            </a:prstGeom>
            <a:ln>
              <a:solidFill>
                <a:srgbClr val="2DAAE1"/>
              </a:solidFill>
            </a:ln>
          </p:spPr>
          <p:style>
            <a:lnRef idx="2">
              <a:schemeClr val="accent1"/>
            </a:lnRef>
            <a:fillRef idx="1">
              <a:schemeClr val="lt1"/>
            </a:fillRef>
            <a:effectRef idx="0">
              <a:schemeClr val="accent1"/>
            </a:effectRef>
            <a:fontRef idx="minor">
              <a:schemeClr val="dk1"/>
            </a:fontRef>
          </p:style>
          <p:txBody>
            <a:bodyPr spcFirstLastPara="0" vert="horz" wrap="square" lIns="55880" tIns="41910" rIns="55880" bIns="41910" numCol="1" spcCol="1270" anchor="ctr" anchorCtr="0">
              <a:noAutofit/>
            </a:bodyPr>
            <a:lstStyle/>
            <a:p>
              <a:pPr lvl="0" algn="r" defTabSz="977900">
                <a:lnSpc>
                  <a:spcPct val="90000"/>
                </a:lnSpc>
                <a:spcBef>
                  <a:spcPct val="0"/>
                </a:spcBef>
                <a:spcAft>
                  <a:spcPct val="35000"/>
                </a:spcAft>
              </a:pPr>
              <a:r>
                <a:rPr lang="es-CO" sz="2000" kern="1200" dirty="0" smtClean="0">
                  <a:latin typeface="Tw Cen MT" panose="020B0602020104020603" pitchFamily="34" charset="0"/>
                </a:rPr>
                <a:t> </a:t>
              </a:r>
              <a:r>
                <a:rPr lang="es-CO" sz="2000" b="1" dirty="0" smtClean="0">
                  <a:latin typeface="Tw Cen MT" panose="020B0602020104020603" pitchFamily="34" charset="0"/>
                </a:rPr>
                <a:t>67%</a:t>
              </a:r>
              <a:endParaRPr lang="es-CO" sz="2000" kern="1200" dirty="0">
                <a:latin typeface="Tw Cen MT" panose="020B0602020104020603" pitchFamily="34" charset="0"/>
              </a:endParaRPr>
            </a:p>
          </p:txBody>
        </p:sp>
      </p:grpSp>
      <p:pic>
        <p:nvPicPr>
          <p:cNvPr id="12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10588023" y="5871433"/>
            <a:ext cx="513121" cy="517518"/>
          </a:xfrm>
          <a:prstGeom prst="rect">
            <a:avLst/>
          </a:prstGeom>
          <a:ln>
            <a:noFill/>
          </a:ln>
        </p:spPr>
        <p:style>
          <a:lnRef idx="2">
            <a:schemeClr val="accent1"/>
          </a:lnRef>
          <a:fillRef idx="1">
            <a:schemeClr val="lt1"/>
          </a:fillRef>
          <a:effectRef idx="0">
            <a:schemeClr val="accent1"/>
          </a:effectRef>
          <a:fontRef idx="minor">
            <a:schemeClr val="dk1"/>
          </a:fontRef>
        </p:style>
      </p:pic>
      <p:pic>
        <p:nvPicPr>
          <p:cNvPr id="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4642111" y="3524177"/>
            <a:ext cx="517518" cy="482691"/>
          </a:xfrm>
          <a:prstGeom prst="rect">
            <a:avLst/>
          </a:prstGeom>
          <a:ln>
            <a:noFill/>
          </a:ln>
        </p:spPr>
        <p:style>
          <a:lnRef idx="2">
            <a:schemeClr val="accent4"/>
          </a:lnRef>
          <a:fillRef idx="1">
            <a:schemeClr val="lt1"/>
          </a:fillRef>
          <a:effectRef idx="0">
            <a:schemeClr val="accent4"/>
          </a:effectRef>
          <a:fontRef idx="minor">
            <a:schemeClr val="dk1"/>
          </a:fontRef>
        </p:style>
      </p:pic>
      <p:pic>
        <p:nvPicPr>
          <p:cNvPr id="1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6105681" y="2425848"/>
            <a:ext cx="517518" cy="482691"/>
          </a:xfrm>
          <a:prstGeom prst="rect">
            <a:avLst/>
          </a:prstGeom>
          <a:ln>
            <a:noFill/>
          </a:ln>
        </p:spPr>
        <p:style>
          <a:lnRef idx="2">
            <a:schemeClr val="accent3"/>
          </a:lnRef>
          <a:fillRef idx="1">
            <a:schemeClr val="lt1"/>
          </a:fillRef>
          <a:effectRef idx="0">
            <a:schemeClr val="accent3"/>
          </a:effectRef>
          <a:fontRef idx="minor">
            <a:schemeClr val="dk1"/>
          </a:fontRef>
        </p:style>
      </p:pic>
      <p:pic>
        <p:nvPicPr>
          <p:cNvPr id="12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6108078" y="3520049"/>
            <a:ext cx="517518" cy="482691"/>
          </a:xfrm>
          <a:prstGeom prst="rect">
            <a:avLst/>
          </a:prstGeom>
          <a:ln>
            <a:noFill/>
          </a:ln>
        </p:spPr>
        <p:style>
          <a:lnRef idx="2">
            <a:schemeClr val="accent4"/>
          </a:lnRef>
          <a:fillRef idx="1">
            <a:schemeClr val="lt1"/>
          </a:fillRef>
          <a:effectRef idx="0">
            <a:schemeClr val="accent4"/>
          </a:effectRef>
          <a:fontRef idx="minor">
            <a:schemeClr val="dk1"/>
          </a:fontRef>
        </p:style>
      </p:pic>
      <p:pic>
        <p:nvPicPr>
          <p:cNvPr id="12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6090406" y="5867529"/>
            <a:ext cx="517518" cy="482691"/>
          </a:xfrm>
          <a:prstGeom prst="rect">
            <a:avLst/>
          </a:prstGeom>
          <a:ln>
            <a:noFill/>
          </a:ln>
        </p:spPr>
        <p:style>
          <a:lnRef idx="2">
            <a:schemeClr val="accent1"/>
          </a:lnRef>
          <a:fillRef idx="1">
            <a:schemeClr val="lt1"/>
          </a:fillRef>
          <a:effectRef idx="0">
            <a:schemeClr val="accent1"/>
          </a:effectRef>
          <a:fontRef idx="minor">
            <a:schemeClr val="dk1"/>
          </a:fontRef>
        </p:style>
      </p:pic>
      <p:pic>
        <p:nvPicPr>
          <p:cNvPr id="1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7629709" y="2433538"/>
            <a:ext cx="517518" cy="482691"/>
          </a:xfrm>
          <a:prstGeom prst="rect">
            <a:avLst/>
          </a:prstGeom>
          <a:ln>
            <a:noFill/>
          </a:ln>
        </p:spPr>
        <p:style>
          <a:lnRef idx="2">
            <a:schemeClr val="accent3"/>
          </a:lnRef>
          <a:fillRef idx="1">
            <a:schemeClr val="lt1"/>
          </a:fillRef>
          <a:effectRef idx="0">
            <a:schemeClr val="accent3"/>
          </a:effectRef>
          <a:fontRef idx="minor">
            <a:schemeClr val="dk1"/>
          </a:fontRef>
        </p:style>
      </p:pic>
      <p:pic>
        <p:nvPicPr>
          <p:cNvPr id="12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0425" b="50000"/>
          <a:stretch/>
        </p:blipFill>
        <p:spPr bwMode="auto">
          <a:xfrm>
            <a:off x="9150121" y="1346228"/>
            <a:ext cx="513121" cy="517518"/>
          </a:xfrm>
          <a:prstGeom prst="rect">
            <a:avLst/>
          </a:prstGeom>
          <a:ln>
            <a:noFill/>
          </a:ln>
        </p:spPr>
        <p:style>
          <a:lnRef idx="2">
            <a:schemeClr val="accent2"/>
          </a:lnRef>
          <a:fillRef idx="1">
            <a:schemeClr val="lt1"/>
          </a:fillRef>
          <a:effectRef idx="0">
            <a:schemeClr val="accent2"/>
          </a:effectRef>
          <a:fontRef idx="minor">
            <a:schemeClr val="dk1"/>
          </a:fontRef>
        </p:style>
      </p:pic>
      <p:pic>
        <p:nvPicPr>
          <p:cNvPr id="12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10627178" y="3562812"/>
            <a:ext cx="517518" cy="482691"/>
          </a:xfrm>
          <a:prstGeom prst="rect">
            <a:avLst/>
          </a:prstGeom>
          <a:ln>
            <a:noFill/>
          </a:ln>
        </p:spPr>
        <p:style>
          <a:lnRef idx="2">
            <a:schemeClr val="accent4"/>
          </a:lnRef>
          <a:fillRef idx="1">
            <a:schemeClr val="lt1"/>
          </a:fillRef>
          <a:effectRef idx="0">
            <a:schemeClr val="accent4"/>
          </a:effectRef>
          <a:fontRef idx="minor">
            <a:schemeClr val="dk1"/>
          </a:fontRef>
        </p:style>
      </p:pic>
      <p:pic>
        <p:nvPicPr>
          <p:cNvPr id="13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3365"/>
          <a:stretch/>
        </p:blipFill>
        <p:spPr bwMode="auto">
          <a:xfrm>
            <a:off x="10640063" y="4723587"/>
            <a:ext cx="517518" cy="482691"/>
          </a:xfrm>
          <a:prstGeom prst="rect">
            <a:avLst/>
          </a:prstGeom>
          <a:ln>
            <a:noFill/>
          </a:ln>
        </p:spPr>
        <p:style>
          <a:lnRef idx="2">
            <a:schemeClr val="accent6"/>
          </a:lnRef>
          <a:fillRef idx="1">
            <a:schemeClr val="lt1"/>
          </a:fillRef>
          <a:effectRef idx="0">
            <a:schemeClr val="accent6"/>
          </a:effectRef>
          <a:fontRef idx="minor">
            <a:schemeClr val="dk1"/>
          </a:fontRef>
        </p:style>
      </p:pic>
    </p:spTree>
    <p:extLst>
      <p:ext uri="{BB962C8B-B14F-4D97-AF65-F5344CB8AC3E}">
        <p14:creationId xmlns:p14="http://schemas.microsoft.com/office/powerpoint/2010/main" val="2750818451"/>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2955925" y="1196155"/>
            <a:ext cx="7005637" cy="276999"/>
          </a:xfrm>
          <a:prstGeom prst="rect">
            <a:avLst/>
          </a:prstGeom>
        </p:spPr>
        <p:txBody>
          <a:bodyPr lIns="0" tIns="0" rIns="0" bIns="0">
            <a:spAutoFit/>
          </a:bodyPr>
          <a:lstStyle/>
          <a:p>
            <a:pPr marL="12700">
              <a:defRPr/>
            </a:pPr>
            <a:r>
              <a:rPr b="1" spc="-20" dirty="0" smtClean="0">
                <a:solidFill>
                  <a:prstClr val="black"/>
                </a:solidFill>
                <a:latin typeface="Tw Cen MT" panose="020B0602020104020603" pitchFamily="34" charset="0"/>
                <a:cs typeface="Calibri"/>
              </a:rPr>
              <a:t>COMPORTAMIENTO </a:t>
            </a:r>
            <a:r>
              <a:rPr b="1" spc="-25" dirty="0">
                <a:solidFill>
                  <a:prstClr val="black"/>
                </a:solidFill>
                <a:latin typeface="Tw Cen MT" panose="020B0602020104020603" pitchFamily="34" charset="0"/>
                <a:cs typeface="Calibri"/>
              </a:rPr>
              <a:t>ÚLTIMOS </a:t>
            </a:r>
            <a:r>
              <a:rPr b="1" dirty="0">
                <a:solidFill>
                  <a:prstClr val="black"/>
                </a:solidFill>
                <a:latin typeface="Tw Cen MT" panose="020B0602020104020603" pitchFamily="34" charset="0"/>
                <a:cs typeface="Calibri"/>
              </a:rPr>
              <a:t>5 AÑOS - </a:t>
            </a:r>
            <a:r>
              <a:rPr b="1" spc="-5" dirty="0">
                <a:solidFill>
                  <a:prstClr val="black"/>
                </a:solidFill>
                <a:latin typeface="Tw Cen MT" panose="020B0602020104020603" pitchFamily="34" charset="0"/>
                <a:cs typeface="Calibri"/>
              </a:rPr>
              <a:t>Informes </a:t>
            </a:r>
            <a:r>
              <a:rPr b="1" dirty="0">
                <a:solidFill>
                  <a:prstClr val="black"/>
                </a:solidFill>
                <a:latin typeface="Tw Cen MT" panose="020B0602020104020603" pitchFamily="34" charset="0"/>
                <a:cs typeface="Calibri"/>
              </a:rPr>
              <a:t>de </a:t>
            </a:r>
            <a:r>
              <a:rPr b="1" spc="-5" dirty="0">
                <a:solidFill>
                  <a:prstClr val="black"/>
                </a:solidFill>
                <a:latin typeface="Tw Cen MT" panose="020B0602020104020603" pitchFamily="34" charset="0"/>
                <a:cs typeface="Calibri"/>
              </a:rPr>
              <a:t>Auditoría</a:t>
            </a:r>
            <a:r>
              <a:rPr b="1" spc="-65" dirty="0">
                <a:solidFill>
                  <a:prstClr val="black"/>
                </a:solidFill>
                <a:latin typeface="Tw Cen MT" panose="020B0602020104020603" pitchFamily="34" charset="0"/>
                <a:cs typeface="Calibri"/>
              </a:rPr>
              <a:t> </a:t>
            </a:r>
            <a:r>
              <a:rPr b="1" spc="-10" dirty="0">
                <a:solidFill>
                  <a:prstClr val="black"/>
                </a:solidFill>
                <a:latin typeface="Tw Cen MT" panose="020B0602020104020603" pitchFamily="34" charset="0"/>
                <a:cs typeface="Calibri"/>
              </a:rPr>
              <a:t>Regular</a:t>
            </a:r>
            <a:endParaRPr dirty="0">
              <a:solidFill>
                <a:prstClr val="black"/>
              </a:solidFill>
              <a:latin typeface="Tw Cen MT" panose="020B0602020104020603" pitchFamily="34" charset="0"/>
              <a:cs typeface="Calibri"/>
            </a:endParaRPr>
          </a:p>
        </p:txBody>
      </p:sp>
      <p:graphicFrame>
        <p:nvGraphicFramePr>
          <p:cNvPr id="8" name="object 4"/>
          <p:cNvGraphicFramePr>
            <a:graphicFrameLocks noGrp="1"/>
          </p:cNvGraphicFramePr>
          <p:nvPr>
            <p:extLst>
              <p:ext uri="{D42A27DB-BD31-4B8C-83A1-F6EECF244321}">
                <p14:modId xmlns:p14="http://schemas.microsoft.com/office/powerpoint/2010/main" val="2362505331"/>
              </p:ext>
            </p:extLst>
          </p:nvPr>
        </p:nvGraphicFramePr>
        <p:xfrm>
          <a:off x="2408766" y="1938866"/>
          <a:ext cx="7785749" cy="2500313"/>
        </p:xfrm>
        <a:graphic>
          <a:graphicData uri="http://schemas.openxmlformats.org/drawingml/2006/table">
            <a:tbl>
              <a:tblPr firstRow="1" bandRow="1">
                <a:tableStyleId>{5940675A-B579-460E-94D1-54222C63F5DA}</a:tableStyleId>
              </a:tblPr>
              <a:tblGrid>
                <a:gridCol w="1476363">
                  <a:extLst>
                    <a:ext uri="{9D8B030D-6E8A-4147-A177-3AD203B41FA5}"/>
                  </a:extLst>
                </a:gridCol>
                <a:gridCol w="1783906">
                  <a:extLst>
                    <a:ext uri="{9D8B030D-6E8A-4147-A177-3AD203B41FA5}"/>
                  </a:extLst>
                </a:gridCol>
                <a:gridCol w="1566786">
                  <a:extLst>
                    <a:ext uri="{9D8B030D-6E8A-4147-A177-3AD203B41FA5}"/>
                  </a:extLst>
                </a:gridCol>
                <a:gridCol w="1488047">
                  <a:extLst>
                    <a:ext uri="{9D8B030D-6E8A-4147-A177-3AD203B41FA5}"/>
                  </a:extLst>
                </a:gridCol>
                <a:gridCol w="1470647">
                  <a:extLst>
                    <a:ext uri="{9D8B030D-6E8A-4147-A177-3AD203B41FA5}"/>
                  </a:extLst>
                </a:gridCol>
              </a:tblGrid>
              <a:tr h="324458">
                <a:tc rowSpan="2">
                  <a:txBody>
                    <a:bodyPr/>
                    <a:lstStyle/>
                    <a:p>
                      <a:pPr marL="268605">
                        <a:lnSpc>
                          <a:spcPct val="100000"/>
                        </a:lnSpc>
                        <a:spcBef>
                          <a:spcPts val="1155"/>
                        </a:spcBef>
                      </a:pPr>
                      <a:r>
                        <a:rPr sz="1600" b="1" spc="-5" dirty="0">
                          <a:solidFill>
                            <a:schemeClr val="bg1"/>
                          </a:solidFill>
                          <a:latin typeface="Tw Cen MT" panose="020B0602020104020603" pitchFamily="34" charset="0"/>
                        </a:rPr>
                        <a:t>VIGENCIA</a:t>
                      </a:r>
                      <a:endParaRPr sz="1600" b="1" dirty="0">
                        <a:solidFill>
                          <a:schemeClr val="bg1"/>
                        </a:solidFill>
                        <a:latin typeface="Tw Cen MT" panose="020B0602020104020603" pitchFamily="34" charset="0"/>
                        <a:cs typeface="Calibri"/>
                      </a:endParaRPr>
                    </a:p>
                  </a:txBody>
                  <a:tcPr marL="0" marR="0" marT="0" marB="0" anchor="ctr">
                    <a:solidFill>
                      <a:srgbClr val="BF9000"/>
                    </a:solidFill>
                  </a:tcPr>
                </a:tc>
                <a:tc gridSpan="4">
                  <a:txBody>
                    <a:bodyPr/>
                    <a:lstStyle/>
                    <a:p>
                      <a:pPr marL="1591945" algn="ctr">
                        <a:lnSpc>
                          <a:spcPct val="100000"/>
                        </a:lnSpc>
                        <a:spcBef>
                          <a:spcPts val="190"/>
                        </a:spcBef>
                      </a:pPr>
                      <a:endParaRPr sz="1600" b="1" dirty="0">
                        <a:solidFill>
                          <a:schemeClr val="bg1"/>
                        </a:solidFill>
                        <a:latin typeface="Tw Cen MT" panose="020B0602020104020603" pitchFamily="34" charset="0"/>
                        <a:cs typeface="Calibri"/>
                      </a:endParaRPr>
                    </a:p>
                  </a:txBody>
                  <a:tcPr marL="0" marR="0" marT="0" marB="0" anchor="ctr">
                    <a:solidFill>
                      <a:srgbClr val="BF9000"/>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extLst>
              </a:tr>
              <a:tr h="304651">
                <a:tc vMerge="1">
                  <a:txBody>
                    <a:bodyPr/>
                    <a:lstStyle/>
                    <a:p>
                      <a:endParaRPr/>
                    </a:p>
                  </a:txBody>
                  <a:tcPr marL="0" marR="0" marT="0" marB="0">
                    <a:lnL w="12700">
                      <a:solidFill>
                        <a:srgbClr val="FFFFFF"/>
                      </a:solidFill>
                      <a:prstDash val="solid"/>
                    </a:lnL>
                    <a:lnR w="381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125730" algn="ctr">
                        <a:lnSpc>
                          <a:spcPct val="100000"/>
                        </a:lnSpc>
                        <a:spcBef>
                          <a:spcPts val="120"/>
                        </a:spcBef>
                      </a:pPr>
                      <a:r>
                        <a:rPr sz="1600" b="1" spc="-15" dirty="0">
                          <a:solidFill>
                            <a:schemeClr val="bg1"/>
                          </a:solidFill>
                          <a:latin typeface="Tw Cen MT" panose="020B0602020104020603" pitchFamily="34" charset="0"/>
                        </a:rPr>
                        <a:t>ADMINISTRATIVOS</a:t>
                      </a:r>
                      <a:endParaRPr sz="1600" b="1" dirty="0">
                        <a:solidFill>
                          <a:schemeClr val="bg1"/>
                        </a:solidFill>
                        <a:latin typeface="Tw Cen MT" panose="020B0602020104020603" pitchFamily="34" charset="0"/>
                        <a:cs typeface="Calibri"/>
                      </a:endParaRPr>
                    </a:p>
                  </a:txBody>
                  <a:tcPr marL="0" marR="0" marT="0" marB="0" anchor="ctr">
                    <a:solidFill>
                      <a:srgbClr val="BF9000"/>
                    </a:solidFill>
                  </a:tcPr>
                </a:tc>
                <a:tc>
                  <a:txBody>
                    <a:bodyPr/>
                    <a:lstStyle/>
                    <a:p>
                      <a:pPr algn="ctr">
                        <a:lnSpc>
                          <a:spcPct val="100000"/>
                        </a:lnSpc>
                        <a:spcBef>
                          <a:spcPts val="120"/>
                        </a:spcBef>
                      </a:pPr>
                      <a:r>
                        <a:rPr sz="1600" b="1" spc="-5" dirty="0">
                          <a:solidFill>
                            <a:schemeClr val="bg1"/>
                          </a:solidFill>
                          <a:latin typeface="Tw Cen MT" panose="020B0602020104020603" pitchFamily="34" charset="0"/>
                        </a:rPr>
                        <a:t>DISCIPLINARIOS</a:t>
                      </a:r>
                      <a:endParaRPr sz="1600" b="1" dirty="0">
                        <a:solidFill>
                          <a:schemeClr val="bg1"/>
                        </a:solidFill>
                        <a:latin typeface="Tw Cen MT" panose="020B0602020104020603" pitchFamily="34" charset="0"/>
                        <a:cs typeface="Calibri"/>
                      </a:endParaRPr>
                    </a:p>
                  </a:txBody>
                  <a:tcPr marL="0" marR="0" marT="0" marB="0" anchor="ctr">
                    <a:solidFill>
                      <a:srgbClr val="BF9000"/>
                    </a:solidFill>
                  </a:tcPr>
                </a:tc>
                <a:tc>
                  <a:txBody>
                    <a:bodyPr/>
                    <a:lstStyle/>
                    <a:p>
                      <a:pPr marL="635" algn="ctr">
                        <a:lnSpc>
                          <a:spcPct val="100000"/>
                        </a:lnSpc>
                        <a:spcBef>
                          <a:spcPts val="120"/>
                        </a:spcBef>
                      </a:pPr>
                      <a:r>
                        <a:rPr sz="1600" b="1" spc="-5" dirty="0">
                          <a:solidFill>
                            <a:schemeClr val="bg1"/>
                          </a:solidFill>
                          <a:latin typeface="Tw Cen MT" panose="020B0602020104020603" pitchFamily="34" charset="0"/>
                        </a:rPr>
                        <a:t>FISCALES</a:t>
                      </a:r>
                      <a:endParaRPr sz="1600" b="1" dirty="0">
                        <a:solidFill>
                          <a:schemeClr val="bg1"/>
                        </a:solidFill>
                        <a:latin typeface="Tw Cen MT" panose="020B0602020104020603" pitchFamily="34" charset="0"/>
                        <a:cs typeface="Calibri"/>
                      </a:endParaRPr>
                    </a:p>
                  </a:txBody>
                  <a:tcPr marL="0" marR="0" marT="0" marB="0" anchor="ctr">
                    <a:solidFill>
                      <a:srgbClr val="BF9000"/>
                    </a:solidFill>
                  </a:tcPr>
                </a:tc>
                <a:tc>
                  <a:txBody>
                    <a:bodyPr/>
                    <a:lstStyle/>
                    <a:p>
                      <a:pPr marL="3175" algn="ctr">
                        <a:lnSpc>
                          <a:spcPct val="100000"/>
                        </a:lnSpc>
                        <a:spcBef>
                          <a:spcPts val="120"/>
                        </a:spcBef>
                      </a:pPr>
                      <a:r>
                        <a:rPr sz="1600" b="1" spc="-5" dirty="0">
                          <a:solidFill>
                            <a:schemeClr val="bg1"/>
                          </a:solidFill>
                          <a:latin typeface="Tw Cen MT" panose="020B0602020104020603" pitchFamily="34" charset="0"/>
                        </a:rPr>
                        <a:t>PENALES</a:t>
                      </a:r>
                      <a:endParaRPr sz="1600" b="1" dirty="0">
                        <a:solidFill>
                          <a:schemeClr val="bg1"/>
                        </a:solidFill>
                        <a:latin typeface="Tw Cen MT" panose="020B0602020104020603" pitchFamily="34" charset="0"/>
                        <a:cs typeface="Calibri"/>
                      </a:endParaRPr>
                    </a:p>
                  </a:txBody>
                  <a:tcPr marL="0" marR="0" marT="0" marB="0" anchor="ctr">
                    <a:solidFill>
                      <a:srgbClr val="BF9000"/>
                    </a:solidFill>
                  </a:tcPr>
                </a:tc>
                <a:extLst>
                  <a:ext uri="{0D108BD9-81ED-4DB2-BD59-A6C34878D82A}"/>
                </a:extLst>
              </a:tr>
              <a:tr h="365733">
                <a:tc>
                  <a:txBody>
                    <a:bodyPr/>
                    <a:lstStyle/>
                    <a:p>
                      <a:pPr algn="ctr">
                        <a:lnSpc>
                          <a:spcPct val="100000"/>
                        </a:lnSpc>
                        <a:spcBef>
                          <a:spcPts val="195"/>
                        </a:spcBef>
                      </a:pPr>
                      <a:r>
                        <a:rPr sz="1600" spc="-5" dirty="0">
                          <a:latin typeface="Tw Cen MT" panose="020B0602020104020603" pitchFamily="34" charset="0"/>
                        </a:rPr>
                        <a:t>2012</a:t>
                      </a:r>
                      <a:endParaRPr sz="1600" dirty="0">
                        <a:latin typeface="Tw Cen MT" panose="020B0602020104020603" pitchFamily="34" charset="0"/>
                        <a:cs typeface="Calibri"/>
                      </a:endParaRPr>
                    </a:p>
                  </a:txBody>
                  <a:tcPr marL="0" marR="0" marT="0" marB="0" anchor="ctr"/>
                </a:tc>
                <a:tc>
                  <a:txBody>
                    <a:bodyPr/>
                    <a:lstStyle/>
                    <a:p>
                      <a:pPr algn="ctr">
                        <a:lnSpc>
                          <a:spcPct val="100000"/>
                        </a:lnSpc>
                        <a:spcBef>
                          <a:spcPts val="95"/>
                        </a:spcBef>
                      </a:pPr>
                      <a:r>
                        <a:rPr sz="1600" dirty="0">
                          <a:latin typeface="Tw Cen MT" panose="020B0602020104020603" pitchFamily="34" charset="0"/>
                        </a:rPr>
                        <a:t>129</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95"/>
                        </a:spcBef>
                      </a:pPr>
                      <a:r>
                        <a:rPr sz="1600" dirty="0">
                          <a:latin typeface="Tw Cen MT" panose="020B0602020104020603" pitchFamily="34" charset="0"/>
                        </a:rPr>
                        <a:t>80</a:t>
                      </a:r>
                      <a:endParaRPr sz="1600" dirty="0">
                        <a:latin typeface="Tw Cen MT" panose="020B0602020104020603" pitchFamily="34" charset="0"/>
                        <a:cs typeface="Calibri"/>
                      </a:endParaRPr>
                    </a:p>
                  </a:txBody>
                  <a:tcPr marL="0" marR="0" marT="0" marB="0" anchor="ctr"/>
                </a:tc>
                <a:tc>
                  <a:txBody>
                    <a:bodyPr/>
                    <a:lstStyle/>
                    <a:p>
                      <a:pPr marL="635" algn="ctr">
                        <a:lnSpc>
                          <a:spcPct val="100000"/>
                        </a:lnSpc>
                        <a:spcBef>
                          <a:spcPts val="95"/>
                        </a:spcBef>
                      </a:pPr>
                      <a:r>
                        <a:rPr sz="1600" dirty="0">
                          <a:latin typeface="Tw Cen MT" panose="020B0602020104020603" pitchFamily="34" charset="0"/>
                        </a:rPr>
                        <a:t>5</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95"/>
                        </a:spcBef>
                      </a:pPr>
                      <a:r>
                        <a:rPr sz="1600" dirty="0">
                          <a:latin typeface="Tw Cen MT" panose="020B0602020104020603" pitchFamily="34" charset="0"/>
                        </a:rPr>
                        <a:t>13</a:t>
                      </a:r>
                      <a:endParaRPr sz="1600" dirty="0">
                        <a:latin typeface="Tw Cen MT" panose="020B0602020104020603" pitchFamily="34" charset="0"/>
                        <a:cs typeface="Calibri"/>
                      </a:endParaRPr>
                    </a:p>
                  </a:txBody>
                  <a:tcPr marL="0" marR="0" marT="0" marB="0" anchor="ctr"/>
                </a:tc>
                <a:extLst>
                  <a:ext uri="{0D108BD9-81ED-4DB2-BD59-A6C34878D82A}"/>
                </a:extLst>
              </a:tr>
              <a:tr h="365733">
                <a:tc>
                  <a:txBody>
                    <a:bodyPr/>
                    <a:lstStyle/>
                    <a:p>
                      <a:pPr algn="ctr">
                        <a:lnSpc>
                          <a:spcPct val="100000"/>
                        </a:lnSpc>
                        <a:spcBef>
                          <a:spcPts val="195"/>
                        </a:spcBef>
                      </a:pPr>
                      <a:r>
                        <a:rPr sz="1600" spc="-5" dirty="0">
                          <a:latin typeface="Tw Cen MT" panose="020B0602020104020603" pitchFamily="34" charset="0"/>
                        </a:rPr>
                        <a:t>2013</a:t>
                      </a:r>
                      <a:endParaRPr sz="1600" dirty="0">
                        <a:latin typeface="Tw Cen MT" panose="020B0602020104020603" pitchFamily="34" charset="0"/>
                        <a:cs typeface="Calibri"/>
                      </a:endParaRPr>
                    </a:p>
                  </a:txBody>
                  <a:tcPr marL="0" marR="0" marT="0" marB="0" anchor="ctr"/>
                </a:tc>
                <a:tc>
                  <a:txBody>
                    <a:bodyPr/>
                    <a:lstStyle/>
                    <a:p>
                      <a:pPr algn="ctr">
                        <a:lnSpc>
                          <a:spcPct val="100000"/>
                        </a:lnSpc>
                        <a:spcBef>
                          <a:spcPts val="95"/>
                        </a:spcBef>
                      </a:pPr>
                      <a:r>
                        <a:rPr sz="1600" dirty="0">
                          <a:latin typeface="Tw Cen MT" panose="020B0602020104020603" pitchFamily="34" charset="0"/>
                        </a:rPr>
                        <a:t>126</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95"/>
                        </a:spcBef>
                      </a:pPr>
                      <a:r>
                        <a:rPr sz="1600" dirty="0">
                          <a:latin typeface="Tw Cen MT" panose="020B0602020104020603" pitchFamily="34" charset="0"/>
                        </a:rPr>
                        <a:t>91</a:t>
                      </a:r>
                      <a:endParaRPr sz="1600" dirty="0">
                        <a:latin typeface="Tw Cen MT" panose="020B0602020104020603" pitchFamily="34" charset="0"/>
                        <a:cs typeface="Calibri"/>
                      </a:endParaRPr>
                    </a:p>
                  </a:txBody>
                  <a:tcPr marL="0" marR="0" marT="0" marB="0" anchor="ctr"/>
                </a:tc>
                <a:tc>
                  <a:txBody>
                    <a:bodyPr/>
                    <a:lstStyle/>
                    <a:p>
                      <a:pPr marL="2540" algn="ctr">
                        <a:lnSpc>
                          <a:spcPct val="100000"/>
                        </a:lnSpc>
                        <a:spcBef>
                          <a:spcPts val="95"/>
                        </a:spcBef>
                      </a:pPr>
                      <a:r>
                        <a:rPr sz="1600" dirty="0">
                          <a:latin typeface="Tw Cen MT" panose="020B0602020104020603" pitchFamily="34" charset="0"/>
                        </a:rPr>
                        <a:t>25</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95"/>
                        </a:spcBef>
                      </a:pPr>
                      <a:r>
                        <a:rPr sz="1600" dirty="0">
                          <a:latin typeface="Tw Cen MT" panose="020B0602020104020603" pitchFamily="34" charset="0"/>
                        </a:rPr>
                        <a:t>19</a:t>
                      </a:r>
                      <a:endParaRPr sz="1600" dirty="0">
                        <a:latin typeface="Tw Cen MT" panose="020B0602020104020603" pitchFamily="34" charset="0"/>
                        <a:cs typeface="Calibri"/>
                      </a:endParaRPr>
                    </a:p>
                  </a:txBody>
                  <a:tcPr marL="0" marR="0" marT="0" marB="0" anchor="ctr"/>
                </a:tc>
                <a:extLst>
                  <a:ext uri="{0D108BD9-81ED-4DB2-BD59-A6C34878D82A}"/>
                </a:extLst>
              </a:tr>
              <a:tr h="365605">
                <a:tc>
                  <a:txBody>
                    <a:bodyPr/>
                    <a:lstStyle/>
                    <a:p>
                      <a:pPr algn="ctr">
                        <a:lnSpc>
                          <a:spcPct val="100000"/>
                        </a:lnSpc>
                        <a:spcBef>
                          <a:spcPts val="195"/>
                        </a:spcBef>
                      </a:pPr>
                      <a:r>
                        <a:rPr sz="1600" spc="-5" dirty="0">
                          <a:latin typeface="Tw Cen MT" panose="020B0602020104020603" pitchFamily="34" charset="0"/>
                        </a:rPr>
                        <a:t>2014</a:t>
                      </a:r>
                      <a:endParaRPr sz="1600" dirty="0">
                        <a:latin typeface="Tw Cen MT" panose="020B0602020104020603" pitchFamily="34" charset="0"/>
                        <a:cs typeface="Calibri"/>
                      </a:endParaRPr>
                    </a:p>
                  </a:txBody>
                  <a:tcPr marL="0" marR="0" marT="0" marB="0" anchor="ctr"/>
                </a:tc>
                <a:tc>
                  <a:txBody>
                    <a:bodyPr/>
                    <a:lstStyle/>
                    <a:p>
                      <a:pPr algn="ctr">
                        <a:lnSpc>
                          <a:spcPct val="100000"/>
                        </a:lnSpc>
                        <a:spcBef>
                          <a:spcPts val="95"/>
                        </a:spcBef>
                      </a:pPr>
                      <a:r>
                        <a:rPr sz="1600" dirty="0">
                          <a:latin typeface="Tw Cen MT" panose="020B0602020104020603" pitchFamily="34" charset="0"/>
                        </a:rPr>
                        <a:t>187</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95"/>
                        </a:spcBef>
                      </a:pPr>
                      <a:r>
                        <a:rPr sz="1600" dirty="0">
                          <a:latin typeface="Tw Cen MT" panose="020B0602020104020603" pitchFamily="34" charset="0"/>
                        </a:rPr>
                        <a:t>63</a:t>
                      </a:r>
                      <a:endParaRPr sz="1600" dirty="0">
                        <a:latin typeface="Tw Cen MT" panose="020B0602020104020603" pitchFamily="34" charset="0"/>
                        <a:cs typeface="Calibri"/>
                      </a:endParaRPr>
                    </a:p>
                  </a:txBody>
                  <a:tcPr marL="0" marR="0" marT="0" marB="0" anchor="ctr"/>
                </a:tc>
                <a:tc>
                  <a:txBody>
                    <a:bodyPr/>
                    <a:lstStyle/>
                    <a:p>
                      <a:pPr marL="635" algn="ctr">
                        <a:lnSpc>
                          <a:spcPct val="100000"/>
                        </a:lnSpc>
                        <a:spcBef>
                          <a:spcPts val="95"/>
                        </a:spcBef>
                      </a:pPr>
                      <a:r>
                        <a:rPr sz="1600" dirty="0">
                          <a:latin typeface="Tw Cen MT" panose="020B0602020104020603" pitchFamily="34" charset="0"/>
                        </a:rPr>
                        <a:t>9</a:t>
                      </a:r>
                      <a:endParaRPr sz="1600" dirty="0">
                        <a:latin typeface="Tw Cen MT" panose="020B0602020104020603" pitchFamily="34" charset="0"/>
                        <a:cs typeface="Calibri"/>
                      </a:endParaRPr>
                    </a:p>
                  </a:txBody>
                  <a:tcPr marL="0" marR="0" marT="0" marB="0" anchor="ctr"/>
                </a:tc>
                <a:tc>
                  <a:txBody>
                    <a:bodyPr/>
                    <a:lstStyle/>
                    <a:p>
                      <a:pPr algn="ctr">
                        <a:lnSpc>
                          <a:spcPct val="100000"/>
                        </a:lnSpc>
                        <a:spcBef>
                          <a:spcPts val="95"/>
                        </a:spcBef>
                      </a:pPr>
                      <a:r>
                        <a:rPr sz="1600" dirty="0">
                          <a:latin typeface="Tw Cen MT" panose="020B0602020104020603" pitchFamily="34" charset="0"/>
                        </a:rPr>
                        <a:t>2</a:t>
                      </a:r>
                      <a:endParaRPr sz="1600" dirty="0">
                        <a:latin typeface="Tw Cen MT" panose="020B0602020104020603" pitchFamily="34" charset="0"/>
                        <a:cs typeface="Calibri"/>
                      </a:endParaRPr>
                    </a:p>
                  </a:txBody>
                  <a:tcPr marL="0" marR="0" marT="0" marB="0" anchor="ctr"/>
                </a:tc>
                <a:extLst>
                  <a:ext uri="{0D108BD9-81ED-4DB2-BD59-A6C34878D82A}"/>
                </a:extLst>
              </a:tr>
              <a:tr h="365732">
                <a:tc>
                  <a:txBody>
                    <a:bodyPr/>
                    <a:lstStyle/>
                    <a:p>
                      <a:pPr algn="ctr">
                        <a:lnSpc>
                          <a:spcPct val="100000"/>
                        </a:lnSpc>
                        <a:spcBef>
                          <a:spcPts val="235"/>
                        </a:spcBef>
                      </a:pPr>
                      <a:r>
                        <a:rPr sz="1600" dirty="0">
                          <a:latin typeface="Tw Cen MT" panose="020B0602020104020603" pitchFamily="34" charset="0"/>
                        </a:rPr>
                        <a:t>2015</a:t>
                      </a:r>
                      <a:endParaRPr sz="1600" dirty="0">
                        <a:latin typeface="Tw Cen MT" panose="020B0602020104020603" pitchFamily="34" charset="0"/>
                        <a:cs typeface="Calibri"/>
                      </a:endParaRPr>
                    </a:p>
                  </a:txBody>
                  <a:tcPr marL="0" marR="0" marT="0" marB="0" anchor="ctr"/>
                </a:tc>
                <a:tc>
                  <a:txBody>
                    <a:bodyPr/>
                    <a:lstStyle/>
                    <a:p>
                      <a:pPr marL="114300" algn="ctr">
                        <a:lnSpc>
                          <a:spcPct val="100000"/>
                        </a:lnSpc>
                        <a:spcBef>
                          <a:spcPts val="265"/>
                        </a:spcBef>
                      </a:pPr>
                      <a:r>
                        <a:rPr sz="1600" dirty="0">
                          <a:latin typeface="Tw Cen MT" panose="020B0602020104020603" pitchFamily="34" charset="0"/>
                        </a:rPr>
                        <a:t>98</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265"/>
                        </a:spcBef>
                      </a:pPr>
                      <a:r>
                        <a:rPr sz="1600" dirty="0">
                          <a:latin typeface="Tw Cen MT" panose="020B0602020104020603" pitchFamily="34" charset="0"/>
                        </a:rPr>
                        <a:t>49</a:t>
                      </a:r>
                      <a:endParaRPr sz="1600" dirty="0">
                        <a:latin typeface="Tw Cen MT" panose="020B0602020104020603" pitchFamily="34" charset="0"/>
                        <a:cs typeface="Calibri"/>
                      </a:endParaRPr>
                    </a:p>
                  </a:txBody>
                  <a:tcPr marL="0" marR="0" marT="0" marB="0" anchor="ctr"/>
                </a:tc>
                <a:tc>
                  <a:txBody>
                    <a:bodyPr/>
                    <a:lstStyle/>
                    <a:p>
                      <a:pPr marL="635" algn="ctr">
                        <a:lnSpc>
                          <a:spcPct val="100000"/>
                        </a:lnSpc>
                        <a:spcBef>
                          <a:spcPts val="265"/>
                        </a:spcBef>
                      </a:pPr>
                      <a:r>
                        <a:rPr sz="1600" dirty="0">
                          <a:latin typeface="Tw Cen MT" panose="020B0602020104020603" pitchFamily="34" charset="0"/>
                        </a:rPr>
                        <a:t>2</a:t>
                      </a:r>
                      <a:endParaRPr sz="1600" dirty="0">
                        <a:latin typeface="Tw Cen MT" panose="020B0602020104020603" pitchFamily="34" charset="0"/>
                        <a:cs typeface="Calibri"/>
                      </a:endParaRPr>
                    </a:p>
                  </a:txBody>
                  <a:tcPr marL="0" marR="0" marT="0" marB="0" anchor="ctr"/>
                </a:tc>
                <a:tc>
                  <a:txBody>
                    <a:bodyPr/>
                    <a:lstStyle/>
                    <a:p>
                      <a:pPr algn="ctr">
                        <a:lnSpc>
                          <a:spcPct val="100000"/>
                        </a:lnSpc>
                        <a:spcBef>
                          <a:spcPts val="265"/>
                        </a:spcBef>
                      </a:pPr>
                      <a:r>
                        <a:rPr sz="1600" dirty="0">
                          <a:latin typeface="Tw Cen MT" panose="020B0602020104020603" pitchFamily="34" charset="0"/>
                        </a:rPr>
                        <a:t>1</a:t>
                      </a:r>
                      <a:endParaRPr sz="1600" dirty="0">
                        <a:latin typeface="Tw Cen MT" panose="020B0602020104020603" pitchFamily="34" charset="0"/>
                        <a:cs typeface="Calibri"/>
                      </a:endParaRPr>
                    </a:p>
                  </a:txBody>
                  <a:tcPr marL="0" marR="0" marT="0" marB="0" anchor="ctr"/>
                </a:tc>
                <a:extLst>
                  <a:ext uri="{0D108BD9-81ED-4DB2-BD59-A6C34878D82A}"/>
                </a:extLst>
              </a:tr>
              <a:tr h="408401">
                <a:tc>
                  <a:txBody>
                    <a:bodyPr/>
                    <a:lstStyle/>
                    <a:p>
                      <a:pPr algn="ctr">
                        <a:lnSpc>
                          <a:spcPct val="100000"/>
                        </a:lnSpc>
                        <a:spcBef>
                          <a:spcPts val="235"/>
                        </a:spcBef>
                      </a:pPr>
                      <a:r>
                        <a:rPr lang="es-CO" sz="1600" dirty="0" smtClean="0">
                          <a:latin typeface="Tw Cen MT" panose="020B0602020104020603" pitchFamily="34" charset="0"/>
                        </a:rPr>
                        <a:t>2016</a:t>
                      </a:r>
                      <a:endParaRPr sz="1600" dirty="0">
                        <a:latin typeface="Tw Cen MT" panose="020B0602020104020603" pitchFamily="34" charset="0"/>
                        <a:cs typeface="Calibri"/>
                      </a:endParaRPr>
                    </a:p>
                  </a:txBody>
                  <a:tcPr marL="0" marR="0" marT="0" marB="0" anchor="ctr"/>
                </a:tc>
                <a:tc>
                  <a:txBody>
                    <a:bodyPr/>
                    <a:lstStyle/>
                    <a:p>
                      <a:pPr marL="114300" algn="ctr">
                        <a:lnSpc>
                          <a:spcPct val="100000"/>
                        </a:lnSpc>
                        <a:spcBef>
                          <a:spcPts val="265"/>
                        </a:spcBef>
                      </a:pPr>
                      <a:r>
                        <a:rPr lang="es-CO" sz="1600" dirty="0" smtClean="0">
                          <a:latin typeface="Tw Cen MT" panose="020B0602020104020603" pitchFamily="34" charset="0"/>
                        </a:rPr>
                        <a:t>125</a:t>
                      </a:r>
                      <a:endParaRPr sz="1600" dirty="0">
                        <a:latin typeface="Tw Cen MT" panose="020B0602020104020603" pitchFamily="34" charset="0"/>
                        <a:cs typeface="Calibri"/>
                      </a:endParaRPr>
                    </a:p>
                  </a:txBody>
                  <a:tcPr marL="0" marR="0" marT="0" marB="0" anchor="ctr"/>
                </a:tc>
                <a:tc>
                  <a:txBody>
                    <a:bodyPr/>
                    <a:lstStyle/>
                    <a:p>
                      <a:pPr marL="1905" algn="ctr">
                        <a:lnSpc>
                          <a:spcPct val="100000"/>
                        </a:lnSpc>
                        <a:spcBef>
                          <a:spcPts val="265"/>
                        </a:spcBef>
                      </a:pPr>
                      <a:r>
                        <a:rPr lang="es-CO" sz="1600" dirty="0" smtClean="0">
                          <a:latin typeface="Tw Cen MT" panose="020B0602020104020603" pitchFamily="34" charset="0"/>
                        </a:rPr>
                        <a:t>62</a:t>
                      </a:r>
                      <a:endParaRPr sz="1600" dirty="0">
                        <a:latin typeface="Tw Cen MT" panose="020B0602020104020603" pitchFamily="34" charset="0"/>
                        <a:cs typeface="Calibri"/>
                      </a:endParaRPr>
                    </a:p>
                  </a:txBody>
                  <a:tcPr marL="0" marR="0" marT="0" marB="0" anchor="ctr"/>
                </a:tc>
                <a:tc>
                  <a:txBody>
                    <a:bodyPr/>
                    <a:lstStyle/>
                    <a:p>
                      <a:pPr marL="635" algn="ctr">
                        <a:lnSpc>
                          <a:spcPct val="100000"/>
                        </a:lnSpc>
                        <a:spcBef>
                          <a:spcPts val="265"/>
                        </a:spcBef>
                      </a:pPr>
                      <a:r>
                        <a:rPr lang="es-CO" sz="1600" dirty="0" smtClean="0">
                          <a:latin typeface="Tw Cen MT" panose="020B0602020104020603" pitchFamily="34" charset="0"/>
                        </a:rPr>
                        <a:t>10</a:t>
                      </a:r>
                      <a:endParaRPr sz="1600" dirty="0">
                        <a:latin typeface="Tw Cen MT" panose="020B0602020104020603" pitchFamily="34" charset="0"/>
                        <a:cs typeface="Calibri"/>
                      </a:endParaRPr>
                    </a:p>
                  </a:txBody>
                  <a:tcPr marL="0" marR="0" marT="0" marB="0" anchor="ctr"/>
                </a:tc>
                <a:tc>
                  <a:txBody>
                    <a:bodyPr/>
                    <a:lstStyle/>
                    <a:p>
                      <a:pPr algn="ctr">
                        <a:lnSpc>
                          <a:spcPct val="100000"/>
                        </a:lnSpc>
                        <a:spcBef>
                          <a:spcPts val="265"/>
                        </a:spcBef>
                      </a:pPr>
                      <a:r>
                        <a:rPr lang="es-CO" sz="1600" dirty="0" smtClean="0">
                          <a:latin typeface="Tw Cen MT" panose="020B0602020104020603" pitchFamily="34" charset="0"/>
                        </a:rPr>
                        <a:t>3</a:t>
                      </a:r>
                      <a:endParaRPr sz="1600" dirty="0">
                        <a:latin typeface="Tw Cen MT" panose="020B0602020104020603" pitchFamily="34" charset="0"/>
                        <a:cs typeface="Calibri"/>
                      </a:endParaRPr>
                    </a:p>
                  </a:txBody>
                  <a:tcPr marL="0" marR="0" marT="0" marB="0" anchor="ctr"/>
                </a:tc>
                <a:extLst>
                  <a:ext uri="{0D108BD9-81ED-4DB2-BD59-A6C34878D82A}"/>
                </a:extLst>
              </a:tr>
            </a:tbl>
          </a:graphicData>
        </a:graphic>
      </p:graphicFrame>
      <p:sp>
        <p:nvSpPr>
          <p:cNvPr id="6" name="Pentágono 5"/>
          <p:cNvSpPr/>
          <p:nvPr/>
        </p:nvSpPr>
        <p:spPr>
          <a:xfrm>
            <a:off x="0" y="0"/>
            <a:ext cx="9499600"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Plan de mejoramiento Contraloría General de la República</a:t>
            </a:r>
            <a:endParaRPr lang="es-CO" sz="2800" b="1" dirty="0">
              <a:latin typeface="Tw Cen MT" panose="020B0602020104020603" pitchFamily="34" charset="0"/>
            </a:endParaRPr>
          </a:p>
        </p:txBody>
      </p:sp>
      <p:sp>
        <p:nvSpPr>
          <p:cNvPr id="2" name="CuadroTexto 1"/>
          <p:cNvSpPr txBox="1"/>
          <p:nvPr/>
        </p:nvSpPr>
        <p:spPr>
          <a:xfrm>
            <a:off x="4876800" y="1938866"/>
            <a:ext cx="4411133" cy="369332"/>
          </a:xfrm>
          <a:prstGeom prst="rect">
            <a:avLst/>
          </a:prstGeom>
          <a:noFill/>
        </p:spPr>
        <p:txBody>
          <a:bodyPr wrap="square" rtlCol="0">
            <a:spAutoFit/>
          </a:bodyPr>
          <a:lstStyle/>
          <a:p>
            <a:r>
              <a:rPr lang="es-CO" b="1" dirty="0" smtClean="0">
                <a:solidFill>
                  <a:schemeClr val="bg1"/>
                </a:solidFill>
                <a:latin typeface="Tw Cen MT" panose="020B0602020104020603" pitchFamily="34" charset="0"/>
              </a:rPr>
              <a:t>INCIDENCIA DE LOS HALLAZGOS</a:t>
            </a:r>
            <a:endParaRPr lang="es-CO" b="1" dirty="0">
              <a:solidFill>
                <a:schemeClr val="bg1"/>
              </a:solidFill>
              <a:latin typeface="Tw Cen MT" panose="020B0602020104020603" pitchFamily="34" charset="0"/>
            </a:endParaRPr>
          </a:p>
        </p:txBody>
      </p:sp>
    </p:spTree>
    <p:extLst>
      <p:ext uri="{BB962C8B-B14F-4D97-AF65-F5344CB8AC3E}">
        <p14:creationId xmlns:p14="http://schemas.microsoft.com/office/powerpoint/2010/main" val="58110097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object 3">
            <a:extLst>
              <a:ext uri="{FF2B5EF4-FFF2-40B4-BE49-F238E27FC236}">
                <a16:creationId xmlns:a16="http://schemas.microsoft.com/office/drawing/2014/main" xmlns="" id="{CF2EB144-C2EF-4A3E-8E50-6EF2DA4E5304}"/>
              </a:ext>
            </a:extLst>
          </p:cNvPr>
          <p:cNvSpPr txBox="1">
            <a:spLocks noChangeArrowheads="1"/>
          </p:cNvSpPr>
          <p:nvPr/>
        </p:nvSpPr>
        <p:spPr bwMode="auto">
          <a:xfrm>
            <a:off x="1166813" y="1065213"/>
            <a:ext cx="42989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06375" indent="-193675">
              <a:tabLst>
                <a:tab pos="207963" algn="l"/>
              </a:tabLst>
              <a:defRPr>
                <a:solidFill>
                  <a:schemeClr val="tx1"/>
                </a:solidFill>
                <a:latin typeface="Calibri" panose="020F0502020204030204" pitchFamily="34" charset="0"/>
              </a:defRPr>
            </a:lvl1pPr>
            <a:lvl2pPr marL="742950" indent="-285750">
              <a:tabLst>
                <a:tab pos="207963" algn="l"/>
              </a:tabLst>
              <a:defRPr>
                <a:solidFill>
                  <a:schemeClr val="tx1"/>
                </a:solidFill>
                <a:latin typeface="Calibri" panose="020F0502020204030204" pitchFamily="34" charset="0"/>
              </a:defRPr>
            </a:lvl2pPr>
            <a:lvl3pPr marL="1143000" indent="-228600">
              <a:tabLst>
                <a:tab pos="207963" algn="l"/>
              </a:tabLst>
              <a:defRPr>
                <a:solidFill>
                  <a:schemeClr val="tx1"/>
                </a:solidFill>
                <a:latin typeface="Calibri" panose="020F0502020204030204" pitchFamily="34" charset="0"/>
              </a:defRPr>
            </a:lvl3pPr>
            <a:lvl4pPr marL="1600200" indent="-228600">
              <a:tabLst>
                <a:tab pos="207963" algn="l"/>
              </a:tabLst>
              <a:defRPr>
                <a:solidFill>
                  <a:schemeClr val="tx1"/>
                </a:solidFill>
                <a:latin typeface="Calibri" panose="020F0502020204030204" pitchFamily="34" charset="0"/>
              </a:defRPr>
            </a:lvl4pPr>
            <a:lvl5pPr marL="2057400" indent="-228600">
              <a:tabLst>
                <a:tab pos="207963" algn="l"/>
              </a:tabLst>
              <a:defRPr>
                <a:solidFill>
                  <a:schemeClr val="tx1"/>
                </a:solidFill>
                <a:latin typeface="Calibri" panose="020F0502020204030204" pitchFamily="34" charset="0"/>
              </a:defRPr>
            </a:lvl5pPr>
            <a:lvl6pPr marL="25146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6pPr>
            <a:lvl7pPr marL="29718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7pPr>
            <a:lvl8pPr marL="34290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8pPr>
            <a:lvl9pPr marL="38862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9pPr>
          </a:lstStyle>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Se radicaron</a:t>
            </a:r>
            <a:r>
              <a:rPr lang="es-CO" altLang="es-CO" sz="1400" dirty="0">
                <a:latin typeface="Tw Cen MT" panose="020B0602020104020603" pitchFamily="34" charset="0"/>
                <a:ea typeface="Calibri" panose="020F0502020204030204" pitchFamily="34" charset="0"/>
                <a:cs typeface="Calibri" panose="020F0502020204030204" pitchFamily="34" charset="0"/>
              </a:rPr>
              <a:t> </a:t>
            </a:r>
            <a:r>
              <a:rPr lang="es-CO" altLang="es-CO" sz="1400" b="1" dirty="0">
                <a:latin typeface="Tw Cen MT" panose="020B0602020104020603" pitchFamily="34" charset="0"/>
                <a:ea typeface="Calibri" panose="020F0502020204030204" pitchFamily="34" charset="0"/>
                <a:cs typeface="Calibri" panose="020F0502020204030204" pitchFamily="34" charset="0"/>
              </a:rPr>
              <a:t>64.824 </a:t>
            </a: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documentos de los cuales </a:t>
            </a:r>
            <a:r>
              <a:rPr lang="es-CO" altLang="es-CO" sz="1400" b="1" dirty="0">
                <a:solidFill>
                  <a:prstClr val="black"/>
                </a:solidFill>
                <a:latin typeface="Tw Cen MT" panose="020B0602020104020603" pitchFamily="34" charset="0"/>
                <a:ea typeface="Calibri" panose="020F0502020204030204" pitchFamily="34" charset="0"/>
                <a:cs typeface="Calibri" panose="020F0502020204030204" pitchFamily="34" charset="0"/>
              </a:rPr>
              <a:t>5189 </a:t>
            </a: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fueron PQRD, las cuales se pueden</a:t>
            </a:r>
            <a:r>
              <a:rPr lang="es-CO" altLang="es-CO" sz="1400" b="1" dirty="0">
                <a:solidFill>
                  <a:prstClr val="black"/>
                </a:solidFill>
                <a:latin typeface="Tw Cen MT" panose="020B0602020104020603" pitchFamily="34" charset="0"/>
                <a:ea typeface="Calibri" panose="020F0502020204030204" pitchFamily="34" charset="0"/>
                <a:cs typeface="Calibri" panose="020F0502020204030204" pitchFamily="34" charset="0"/>
              </a:rPr>
              <a:t> </a:t>
            </a: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discriminar así:</a:t>
            </a:r>
          </a:p>
          <a:p>
            <a:pPr marL="9525" indent="0" eaLnBrk="1" fontAlgn="auto" hangingPunct="1">
              <a:spcBef>
                <a:spcPts val="0"/>
              </a:spcBef>
              <a:spcAft>
                <a:spcPts val="0"/>
              </a:spcAft>
              <a:buClr>
                <a:srgbClr val="375F92"/>
              </a:buClr>
              <a:buSzPct val="124000"/>
              <a:defRPr/>
            </a:pPr>
            <a:endPar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Interés Particular: 1735</a:t>
            </a:r>
            <a:endParaRPr lang="es-CO" altLang="es-CO" sz="1400" b="1" dirty="0">
              <a:solidFill>
                <a:prstClr val="black"/>
              </a:solidFill>
              <a:latin typeface="Tw Cen MT" panose="020B0602020104020603" pitchFamily="34" charset="0"/>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Interés General: 1065</a:t>
            </a: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Quejas:25</a:t>
            </a:r>
            <a:endParaRPr lang="es-CO" altLang="es-CO" sz="1400" b="1" dirty="0">
              <a:solidFill>
                <a:prstClr val="black"/>
              </a:solidFill>
              <a:latin typeface="Tw Cen MT" panose="020B0602020104020603" pitchFamily="34" charset="0"/>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Reclamos:233</a:t>
            </a:r>
            <a:endParaRPr lang="es-CO" altLang="es-CO" sz="1400" b="1" dirty="0">
              <a:solidFill>
                <a:prstClr val="black"/>
              </a:solidFill>
              <a:latin typeface="Tw Cen MT" panose="020B0602020104020603" pitchFamily="34" charset="0"/>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Denuncias: 15</a:t>
            </a: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Consultas:37</a:t>
            </a:r>
            <a:endParaRPr lang="es-CO" altLang="es-CO" sz="1400" b="1" dirty="0">
              <a:solidFill>
                <a:prstClr val="black"/>
              </a:solidFill>
              <a:latin typeface="Tw Cen MT" panose="020B0602020104020603" pitchFamily="34" charset="0"/>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Petición de información y/o Copias: 2079</a:t>
            </a:r>
          </a:p>
          <a:p>
            <a:pPr eaLnBrk="1" fontAlgn="auto" hangingPunct="1">
              <a:spcBef>
                <a:spcPts val="0"/>
              </a:spcBef>
              <a:spcAft>
                <a:spcPts val="0"/>
              </a:spcAft>
              <a:buClr>
                <a:srgbClr val="375F92"/>
              </a:buClr>
              <a:buSzPct val="124000"/>
              <a:buFont typeface="Arial" panose="020B0604020202020204" pitchFamily="34" charset="0"/>
              <a:buChar char="•"/>
              <a:defRPr/>
            </a:pPr>
            <a:endPar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latin typeface="Tw Cen MT" panose="020B0602020104020603" pitchFamily="34" charset="0"/>
                <a:ea typeface="Calibri" panose="020F0502020204030204" pitchFamily="34" charset="0"/>
                <a:cs typeface="Calibri" panose="020F0502020204030204" pitchFamily="34" charset="0"/>
              </a:rPr>
              <a:t>Los temas principales de cada una de estas peticiones fueron:</a:t>
            </a:r>
            <a:endParaRPr lang="es-CO" altLang="es-CO" sz="1100" dirty="0">
              <a:solidFill>
                <a:prstClr val="black"/>
              </a:solidFill>
              <a:latin typeface="Tw Cen MT" panose="020B0602020104020603" pitchFamily="34" charset="0"/>
              <a:ea typeface="Calibri" panose="020F0502020204030204" pitchFamily="34" charset="0"/>
              <a:cs typeface="Calibri" panose="020F0502020204030204" pitchFamily="34" charset="0"/>
            </a:endParaRPr>
          </a:p>
        </p:txBody>
      </p:sp>
      <p:sp>
        <p:nvSpPr>
          <p:cNvPr id="17411" name="object 21"/>
          <p:cNvSpPr>
            <a:spLocks noChangeArrowheads="1"/>
          </p:cNvSpPr>
          <p:nvPr/>
        </p:nvSpPr>
        <p:spPr bwMode="auto">
          <a:xfrm>
            <a:off x="5100638" y="1500188"/>
            <a:ext cx="3336925" cy="4222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17412" name="object 26"/>
          <p:cNvSpPr>
            <a:spLocks noChangeArrowheads="1"/>
          </p:cNvSpPr>
          <p:nvPr/>
        </p:nvSpPr>
        <p:spPr bwMode="auto">
          <a:xfrm>
            <a:off x="7464425" y="415925"/>
            <a:ext cx="1079500" cy="233363"/>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graphicFrame>
        <p:nvGraphicFramePr>
          <p:cNvPr id="2" name="Tabla 1">
            <a:extLst>
              <a:ext uri="{FF2B5EF4-FFF2-40B4-BE49-F238E27FC236}">
                <a16:creationId xmlns:a16="http://schemas.microsoft.com/office/drawing/2014/main" xmlns="" id="{1278C355-6676-4365-B444-01A2D83A99C7}"/>
              </a:ext>
            </a:extLst>
          </p:cNvPr>
          <p:cNvGraphicFramePr>
            <a:graphicFrameLocks noGrp="1"/>
          </p:cNvGraphicFramePr>
          <p:nvPr>
            <p:extLst>
              <p:ext uri="{D42A27DB-BD31-4B8C-83A1-F6EECF244321}">
                <p14:modId xmlns:p14="http://schemas.microsoft.com/office/powerpoint/2010/main" val="1228297277"/>
              </p:ext>
            </p:extLst>
          </p:nvPr>
        </p:nvGraphicFramePr>
        <p:xfrm>
          <a:off x="2020828" y="3946525"/>
          <a:ext cx="4138612" cy="1341437"/>
        </p:xfrm>
        <a:graphic>
          <a:graphicData uri="http://schemas.openxmlformats.org/drawingml/2006/table">
            <a:tbl>
              <a:tblPr>
                <a:tableStyleId>{ED083AE6-46FA-4A59-8FB0-9F97EB10719F}</a:tableStyleId>
              </a:tblPr>
              <a:tblGrid>
                <a:gridCol w="3599481">
                  <a:extLst>
                    <a:ext uri="{9D8B030D-6E8A-4147-A177-3AD203B41FA5}">
                      <a16:colId xmlns:a16="http://schemas.microsoft.com/office/drawing/2014/main" xmlns="" val="20000"/>
                    </a:ext>
                  </a:extLst>
                </a:gridCol>
                <a:gridCol w="539131">
                  <a:extLst>
                    <a:ext uri="{9D8B030D-6E8A-4147-A177-3AD203B41FA5}">
                      <a16:colId xmlns:a16="http://schemas.microsoft.com/office/drawing/2014/main" xmlns="" val="20001"/>
                    </a:ext>
                  </a:extLst>
                </a:gridCol>
              </a:tblGrid>
              <a:tr h="266529">
                <a:tc>
                  <a:txBody>
                    <a:bodyPr/>
                    <a:lstStyle/>
                    <a:p>
                      <a:pPr algn="l" fontAlgn="b"/>
                      <a:r>
                        <a:rPr lang="es-CO" sz="1200" u="none" strike="noStrike" dirty="0">
                          <a:effectLst/>
                        </a:rPr>
                        <a:t> Temas Jurídicos, Administrativos o Presupuestales</a:t>
                      </a:r>
                      <a:endParaRPr lang="es-CO" sz="1200" b="0" i="0" u="none" strike="noStrike" dirty="0">
                        <a:solidFill>
                          <a:srgbClr val="000000"/>
                        </a:solidFill>
                        <a:effectLst/>
                        <a:latin typeface="Tw Cen MT" panose="020B0602020104020603" pitchFamily="34" charset="0"/>
                      </a:endParaRPr>
                    </a:p>
                  </a:txBody>
                  <a:tcPr marL="1412" marR="1412" marT="1411" marB="0" anchor="ctr"/>
                </a:tc>
                <a:tc>
                  <a:txBody>
                    <a:bodyPr/>
                    <a:lstStyle/>
                    <a:p>
                      <a:pPr algn="ctr" fontAlgn="b"/>
                      <a:r>
                        <a:rPr lang="es-CO" sz="1000" u="none" strike="noStrike" dirty="0">
                          <a:effectLst/>
                        </a:rPr>
                        <a:t>430</a:t>
                      </a:r>
                      <a:endParaRPr lang="es-CO" sz="1000" b="0" i="0" u="none" strike="noStrike" dirty="0">
                        <a:solidFill>
                          <a:srgbClr val="000000"/>
                        </a:solidFill>
                        <a:effectLst/>
                        <a:latin typeface="Tw Cen MT" panose="020B0602020104020603" pitchFamily="34" charset="0"/>
                      </a:endParaRPr>
                    </a:p>
                  </a:txBody>
                  <a:tcPr marL="1412" marR="1412" marT="1411" marB="0" anchor="ctr"/>
                </a:tc>
                <a:extLst>
                  <a:ext uri="{0D108BD9-81ED-4DB2-BD59-A6C34878D82A}">
                    <a16:rowId xmlns:a16="http://schemas.microsoft.com/office/drawing/2014/main" xmlns="" val="10000"/>
                  </a:ext>
                </a:extLst>
              </a:tr>
              <a:tr h="266529">
                <a:tc>
                  <a:txBody>
                    <a:bodyPr/>
                    <a:lstStyle/>
                    <a:p>
                      <a:pPr algn="l" fontAlgn="b"/>
                      <a:r>
                        <a:rPr lang="es-CO" sz="1200" u="none" strike="noStrike" dirty="0">
                          <a:effectLst/>
                        </a:rPr>
                        <a:t> Solicitud de Certificados, Constancias o Paz y Salvos</a:t>
                      </a:r>
                      <a:endParaRPr lang="es-CO" sz="1200" b="0" i="0" u="none" strike="noStrike" dirty="0">
                        <a:solidFill>
                          <a:srgbClr val="000000"/>
                        </a:solidFill>
                        <a:effectLst/>
                        <a:latin typeface="Tw Cen MT" panose="020B0602020104020603" pitchFamily="34" charset="0"/>
                      </a:endParaRPr>
                    </a:p>
                  </a:txBody>
                  <a:tcPr marL="1412" marR="1412" marT="1411" marB="0" anchor="ctr"/>
                </a:tc>
                <a:tc>
                  <a:txBody>
                    <a:bodyPr/>
                    <a:lstStyle/>
                    <a:p>
                      <a:pPr algn="ctr" fontAlgn="b"/>
                      <a:r>
                        <a:rPr lang="es-CO" sz="1000" u="none" strike="noStrike" dirty="0">
                          <a:effectLst/>
                        </a:rPr>
                        <a:t>868</a:t>
                      </a:r>
                      <a:endParaRPr lang="es-CO" sz="1000" b="0" i="0" u="none" strike="noStrike" dirty="0">
                        <a:solidFill>
                          <a:srgbClr val="000000"/>
                        </a:solidFill>
                        <a:effectLst/>
                        <a:latin typeface="Tw Cen MT" panose="020B0602020104020603" pitchFamily="34" charset="0"/>
                      </a:endParaRPr>
                    </a:p>
                  </a:txBody>
                  <a:tcPr marL="1412" marR="1412" marT="1411" marB="0" anchor="ctr"/>
                </a:tc>
                <a:extLst>
                  <a:ext uri="{0D108BD9-81ED-4DB2-BD59-A6C34878D82A}">
                    <a16:rowId xmlns:a16="http://schemas.microsoft.com/office/drawing/2014/main" xmlns="" val="10001"/>
                  </a:ext>
                </a:extLst>
              </a:tr>
              <a:tr h="266529">
                <a:tc>
                  <a:txBody>
                    <a:bodyPr/>
                    <a:lstStyle/>
                    <a:p>
                      <a:pPr algn="l" fontAlgn="b"/>
                      <a:r>
                        <a:rPr lang="es-CO" sz="1200" u="none" strike="noStrike" dirty="0">
                          <a:effectLst/>
                        </a:rPr>
                        <a:t> Solicitud de Obras, intervención de vías o Apoyo</a:t>
                      </a:r>
                      <a:endParaRPr lang="es-CO" sz="1200" b="0" i="0" u="none" strike="noStrike" dirty="0">
                        <a:solidFill>
                          <a:srgbClr val="000000"/>
                        </a:solidFill>
                        <a:effectLst/>
                        <a:latin typeface="Tw Cen MT" panose="020B0602020104020603" pitchFamily="34" charset="0"/>
                      </a:endParaRPr>
                    </a:p>
                  </a:txBody>
                  <a:tcPr marL="1412" marR="1412" marT="1411" marB="0" anchor="ctr"/>
                </a:tc>
                <a:tc>
                  <a:txBody>
                    <a:bodyPr/>
                    <a:lstStyle/>
                    <a:p>
                      <a:pPr algn="ctr" fontAlgn="b"/>
                      <a:r>
                        <a:rPr lang="es-CO" sz="1000" u="none" strike="noStrike" dirty="0">
                          <a:effectLst/>
                        </a:rPr>
                        <a:t>458</a:t>
                      </a:r>
                      <a:endParaRPr lang="es-CO" sz="1000" b="0" i="0" u="none" strike="noStrike" dirty="0">
                        <a:solidFill>
                          <a:srgbClr val="000000"/>
                        </a:solidFill>
                        <a:effectLst/>
                        <a:latin typeface="Tw Cen MT" panose="020B0602020104020603" pitchFamily="34" charset="0"/>
                      </a:endParaRPr>
                    </a:p>
                  </a:txBody>
                  <a:tcPr marL="1412" marR="1412" marT="1411" marB="0" anchor="ctr"/>
                </a:tc>
                <a:extLst>
                  <a:ext uri="{0D108BD9-81ED-4DB2-BD59-A6C34878D82A}">
                    <a16:rowId xmlns:a16="http://schemas.microsoft.com/office/drawing/2014/main" xmlns="" val="10002"/>
                  </a:ext>
                </a:extLst>
              </a:tr>
              <a:tr h="266529">
                <a:tc>
                  <a:txBody>
                    <a:bodyPr/>
                    <a:lstStyle/>
                    <a:p>
                      <a:pPr algn="l" fontAlgn="b"/>
                      <a:r>
                        <a:rPr lang="es-CO" sz="1200" u="none" strike="noStrike" dirty="0">
                          <a:effectLst/>
                        </a:rPr>
                        <a:t> Solicitud de Copias y Documentos</a:t>
                      </a:r>
                      <a:endParaRPr lang="es-CO" sz="1200" b="0" i="0" u="none" strike="noStrike" dirty="0">
                        <a:solidFill>
                          <a:srgbClr val="000000"/>
                        </a:solidFill>
                        <a:effectLst/>
                        <a:latin typeface="Tw Cen MT" panose="020B0602020104020603" pitchFamily="34" charset="0"/>
                      </a:endParaRPr>
                    </a:p>
                  </a:txBody>
                  <a:tcPr marL="1412" marR="1412" marT="1411" marB="0" anchor="ctr"/>
                </a:tc>
                <a:tc>
                  <a:txBody>
                    <a:bodyPr/>
                    <a:lstStyle/>
                    <a:p>
                      <a:pPr algn="ctr" fontAlgn="b"/>
                      <a:r>
                        <a:rPr lang="es-CO" sz="1000" u="none" strike="noStrike" dirty="0">
                          <a:effectLst/>
                        </a:rPr>
                        <a:t>514</a:t>
                      </a:r>
                      <a:endParaRPr lang="es-CO" sz="1000" b="0" i="0" u="none" strike="noStrike" dirty="0">
                        <a:solidFill>
                          <a:srgbClr val="000000"/>
                        </a:solidFill>
                        <a:effectLst/>
                        <a:latin typeface="Tw Cen MT" panose="020B0602020104020603" pitchFamily="34" charset="0"/>
                      </a:endParaRPr>
                    </a:p>
                  </a:txBody>
                  <a:tcPr marL="1412" marR="1412" marT="1411" marB="0" anchor="ctr"/>
                </a:tc>
                <a:extLst>
                  <a:ext uri="{0D108BD9-81ED-4DB2-BD59-A6C34878D82A}">
                    <a16:rowId xmlns:a16="http://schemas.microsoft.com/office/drawing/2014/main" xmlns="" val="10003"/>
                  </a:ext>
                </a:extLst>
              </a:tr>
              <a:tr h="275321">
                <a:tc>
                  <a:txBody>
                    <a:bodyPr/>
                    <a:lstStyle/>
                    <a:p>
                      <a:pPr algn="l" fontAlgn="b"/>
                      <a:r>
                        <a:rPr lang="es-CO" sz="1200" u="none" strike="noStrike" dirty="0">
                          <a:effectLst/>
                        </a:rPr>
                        <a:t> Otros</a:t>
                      </a:r>
                      <a:endParaRPr lang="es-CO" sz="1200" b="0" i="0" u="none" strike="noStrike" dirty="0">
                        <a:solidFill>
                          <a:srgbClr val="000000"/>
                        </a:solidFill>
                        <a:effectLst/>
                        <a:latin typeface="Tw Cen MT" panose="020B0602020104020603" pitchFamily="34" charset="0"/>
                      </a:endParaRPr>
                    </a:p>
                  </a:txBody>
                  <a:tcPr marL="1412" marR="1412" marT="1411" marB="0" anchor="ctr"/>
                </a:tc>
                <a:tc>
                  <a:txBody>
                    <a:bodyPr/>
                    <a:lstStyle/>
                    <a:p>
                      <a:pPr algn="ctr" fontAlgn="b"/>
                      <a:r>
                        <a:rPr lang="es-CO" sz="1000" u="none" strike="noStrike" dirty="0">
                          <a:effectLst/>
                        </a:rPr>
                        <a:t>879</a:t>
                      </a:r>
                      <a:endParaRPr lang="es-CO" sz="1000" b="0" i="0" u="none" strike="noStrike" dirty="0">
                        <a:solidFill>
                          <a:schemeClr val="tx1"/>
                        </a:solidFill>
                        <a:effectLst/>
                        <a:latin typeface="Tw Cen MT" panose="020B0602020104020603" pitchFamily="34" charset="0"/>
                      </a:endParaRPr>
                    </a:p>
                  </a:txBody>
                  <a:tcPr marL="1412" marR="1412" marT="1411" marB="0" anchor="ctr"/>
                </a:tc>
                <a:extLst>
                  <a:ext uri="{0D108BD9-81ED-4DB2-BD59-A6C34878D82A}">
                    <a16:rowId xmlns:a16="http://schemas.microsoft.com/office/drawing/2014/main" xmlns="" val="10004"/>
                  </a:ext>
                </a:extLst>
              </a:tr>
            </a:tbl>
          </a:graphicData>
        </a:graphic>
      </p:graphicFrame>
      <p:graphicFrame>
        <p:nvGraphicFramePr>
          <p:cNvPr id="8" name="Gráfico 7">
            <a:extLst>
              <a:ext uri="{FF2B5EF4-FFF2-40B4-BE49-F238E27FC236}">
                <a16:creationId xmlns:a16="http://schemas.microsoft.com/office/drawing/2014/main" xmlns="" id="{30F2B180-C43F-475C-B4E1-22B6315A27C4}"/>
              </a:ext>
            </a:extLst>
          </p:cNvPr>
          <p:cNvGraphicFramePr>
            <a:graphicFrameLocks/>
          </p:cNvGraphicFramePr>
          <p:nvPr>
            <p:extLst>
              <p:ext uri="{D42A27DB-BD31-4B8C-83A1-F6EECF244321}">
                <p14:modId xmlns:p14="http://schemas.microsoft.com/office/powerpoint/2010/main" val="3677205779"/>
              </p:ext>
            </p:extLst>
          </p:nvPr>
        </p:nvGraphicFramePr>
        <p:xfrm>
          <a:off x="6545792" y="1065213"/>
          <a:ext cx="4953414" cy="4222749"/>
        </p:xfrm>
        <a:graphic>
          <a:graphicData uri="http://schemas.openxmlformats.org/drawingml/2006/chart">
            <c:chart xmlns:c="http://schemas.openxmlformats.org/drawingml/2006/chart" xmlns:r="http://schemas.openxmlformats.org/officeDocument/2006/relationships" r:id="rId4"/>
          </a:graphicData>
        </a:graphic>
      </p:graphicFrame>
      <p:sp>
        <p:nvSpPr>
          <p:cNvPr id="9" name="Pentágono 8"/>
          <p:cNvSpPr/>
          <p:nvPr/>
        </p:nvSpPr>
        <p:spPr>
          <a:xfrm>
            <a:off x="0" y="0"/>
            <a:ext cx="9499600"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Peticiones, Quejas, Reclamos y Denuncias –PQRD-</a:t>
            </a:r>
            <a:endParaRPr lang="es-CO" sz="2800" b="1" dirty="0">
              <a:latin typeface="Tw Cen MT" panose="020B0602020104020603" pitchFamily="34" charset="0"/>
            </a:endParaRPr>
          </a:p>
        </p:txBody>
      </p:sp>
    </p:spTree>
    <p:extLst>
      <p:ext uri="{BB962C8B-B14F-4D97-AF65-F5344CB8AC3E}">
        <p14:creationId xmlns:p14="http://schemas.microsoft.com/office/powerpoint/2010/main" val="26645328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bject 26"/>
          <p:cNvSpPr>
            <a:spLocks noChangeArrowheads="1"/>
          </p:cNvSpPr>
          <p:nvPr/>
        </p:nvSpPr>
        <p:spPr bwMode="auto">
          <a:xfrm>
            <a:off x="7499350" y="404813"/>
            <a:ext cx="1079500" cy="23336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18" name="object 5">
            <a:extLst>
              <a:ext uri="{FF2B5EF4-FFF2-40B4-BE49-F238E27FC236}">
                <a16:creationId xmlns:a16="http://schemas.microsoft.com/office/drawing/2014/main" xmlns="" id="{BB866566-FA69-457E-B198-6CE20928BB72}"/>
              </a:ext>
            </a:extLst>
          </p:cNvPr>
          <p:cNvSpPr txBox="1"/>
          <p:nvPr/>
        </p:nvSpPr>
        <p:spPr>
          <a:xfrm>
            <a:off x="1687902" y="959540"/>
            <a:ext cx="4971691" cy="4308872"/>
          </a:xfrm>
          <a:prstGeom prst="rect">
            <a:avLst/>
          </a:prstGeom>
        </p:spPr>
        <p:txBody>
          <a:bodyPr wrap="square" lIns="0" tIns="0" rIns="0" bIns="0">
            <a:spAutoFit/>
          </a:bodyPr>
          <a:lstStyle/>
          <a:p>
            <a:pPr marL="9525" algn="just" eaLnBrk="1" fontAlgn="auto" hangingPunct="1">
              <a:spcBef>
                <a:spcPts val="0"/>
              </a:spcBef>
              <a:spcAft>
                <a:spcPts val="0"/>
              </a:spcAft>
              <a:buClr>
                <a:srgbClr val="375F92"/>
              </a:buClr>
              <a:buSzPct val="123529"/>
              <a:tabLst>
                <a:tab pos="156209" algn="l"/>
              </a:tabLst>
              <a:defRPr/>
            </a:pPr>
            <a:r>
              <a:rPr lang="es-CO" sz="1400" spc="-4" dirty="0">
                <a:latin typeface="Tw Cen MT" panose="020B0602020104020603" pitchFamily="34" charset="0"/>
                <a:cs typeface="Calibri"/>
              </a:rPr>
              <a:t>El </a:t>
            </a:r>
            <a:r>
              <a:rPr lang="es-CO" sz="1400" b="1" spc="-4" dirty="0">
                <a:latin typeface="Tw Cen MT" panose="020B0602020104020603" pitchFamily="34" charset="0"/>
                <a:cs typeface="Calibri"/>
              </a:rPr>
              <a:t>85.62</a:t>
            </a:r>
            <a:r>
              <a:rPr lang="es-CO" sz="1400" b="1" dirty="0">
                <a:latin typeface="Tw Cen MT" panose="020B0602020104020603" pitchFamily="34" charset="0"/>
                <a:cs typeface="Calibri"/>
              </a:rPr>
              <a:t>% </a:t>
            </a:r>
            <a:r>
              <a:rPr lang="es-CO" sz="1400" dirty="0">
                <a:latin typeface="Tw Cen MT" panose="020B0602020104020603" pitchFamily="34" charset="0"/>
                <a:cs typeface="Calibri"/>
              </a:rPr>
              <a:t>de las solicitudes radicadas fueron respondidas </a:t>
            </a:r>
            <a:r>
              <a:rPr lang="es-CO" sz="1400" spc="-4" dirty="0">
                <a:latin typeface="Tw Cen MT" panose="020B0602020104020603" pitchFamily="34" charset="0"/>
                <a:cs typeface="Calibri"/>
              </a:rPr>
              <a:t>oportunamente. </a:t>
            </a:r>
          </a:p>
          <a:p>
            <a:pPr marL="9525" algn="just" eaLnBrk="1" fontAlgn="auto" hangingPunct="1">
              <a:spcBef>
                <a:spcPts val="0"/>
              </a:spcBef>
              <a:spcAft>
                <a:spcPts val="0"/>
              </a:spcAft>
              <a:buClr>
                <a:srgbClr val="375F92"/>
              </a:buClr>
              <a:buSzPct val="123529"/>
              <a:tabLst>
                <a:tab pos="156209" algn="l"/>
              </a:tabLst>
              <a:defRPr/>
            </a:pPr>
            <a:endParaRPr lang="es-CO" sz="1400" spc="-4" dirty="0">
              <a:latin typeface="Tw Cen MT" panose="020B0602020104020603" pitchFamily="34" charset="0"/>
              <a:cs typeface="Calibri"/>
            </a:endParaRPr>
          </a:p>
          <a:p>
            <a:pPr marL="9525" algn="just" eaLnBrk="1" fontAlgn="auto" hangingPunct="1">
              <a:spcBef>
                <a:spcPts val="0"/>
              </a:spcBef>
              <a:spcAft>
                <a:spcPts val="0"/>
              </a:spcAft>
              <a:buClr>
                <a:srgbClr val="375F92"/>
              </a:buClr>
              <a:buSzPct val="123529"/>
              <a:tabLst>
                <a:tab pos="156209" algn="l"/>
              </a:tabLst>
              <a:defRPr/>
            </a:pPr>
            <a:r>
              <a:rPr lang="es-CO" sz="1400" spc="-4" dirty="0">
                <a:latin typeface="Tw Cen MT" panose="020B0602020104020603" pitchFamily="34" charset="0"/>
                <a:cs typeface="Calibri"/>
              </a:rPr>
              <a:t>De las 15 Denuncias presentadas, 11 fueron atendidas oportunamente.</a:t>
            </a:r>
          </a:p>
          <a:p>
            <a:pPr marL="9525" algn="just" eaLnBrk="1" fontAlgn="auto" hangingPunct="1">
              <a:spcBef>
                <a:spcPts val="0"/>
              </a:spcBef>
              <a:spcAft>
                <a:spcPts val="0"/>
              </a:spcAft>
              <a:buClr>
                <a:srgbClr val="375F92"/>
              </a:buClr>
              <a:buSzPct val="123529"/>
              <a:tabLst>
                <a:tab pos="156209" algn="l"/>
              </a:tabLst>
              <a:defRPr/>
            </a:pPr>
            <a:endParaRPr lang="es-CO" sz="1400" spc="-4" dirty="0">
              <a:latin typeface="Tw Cen MT" panose="020B0602020104020603" pitchFamily="34" charset="0"/>
              <a:cs typeface="Calibri"/>
            </a:endParaRPr>
          </a:p>
          <a:p>
            <a:pPr marL="9525" algn="just" eaLnBrk="1" fontAlgn="auto" hangingPunct="1">
              <a:spcBef>
                <a:spcPts val="0"/>
              </a:spcBef>
              <a:spcAft>
                <a:spcPts val="0"/>
              </a:spcAft>
              <a:buClr>
                <a:srgbClr val="375F92"/>
              </a:buClr>
              <a:buSzPct val="123529"/>
              <a:tabLst>
                <a:tab pos="156209" algn="l"/>
              </a:tabLst>
              <a:defRPr/>
            </a:pPr>
            <a:r>
              <a:rPr lang="es-CO" sz="1400" spc="-4" dirty="0">
                <a:latin typeface="Tw Cen MT" panose="020B0602020104020603" pitchFamily="34" charset="0"/>
                <a:cs typeface="Calibri"/>
              </a:rPr>
              <a:t>Con el objetivo de disminuir los tiempos de respuesta, se han realizado: </a:t>
            </a:r>
          </a:p>
          <a:p>
            <a:pPr marL="9525" algn="just" eaLnBrk="1" fontAlgn="auto" hangingPunct="1">
              <a:spcBef>
                <a:spcPts val="0"/>
              </a:spcBef>
              <a:spcAft>
                <a:spcPts val="0"/>
              </a:spcAft>
              <a:buClr>
                <a:srgbClr val="375F92"/>
              </a:buClr>
              <a:buSzPct val="123529"/>
              <a:tabLst>
                <a:tab pos="156209" algn="l"/>
              </a:tabLst>
              <a:defRPr/>
            </a:pPr>
            <a:endParaRPr lang="es-CO" sz="1400" spc="-4" dirty="0">
              <a:latin typeface="Tw Cen MT" panose="020B0602020104020603" pitchFamily="34" charset="0"/>
              <a:cs typeface="Calibri"/>
            </a:endParaRPr>
          </a:p>
          <a:p>
            <a:pPr marL="223838" indent="-214313" algn="just" eaLnBrk="1" fontAlgn="auto" hangingPunct="1">
              <a:spcBef>
                <a:spcPts val="0"/>
              </a:spcBef>
              <a:spcAft>
                <a:spcPts val="0"/>
              </a:spcAft>
              <a:buClr>
                <a:srgbClr val="375F92"/>
              </a:buClr>
              <a:buSzPct val="123529"/>
              <a:buFont typeface="Arial" panose="020B0604020202020204" pitchFamily="34" charset="0"/>
              <a:buChar char="•"/>
              <a:tabLst>
                <a:tab pos="156209" algn="l"/>
              </a:tabLst>
              <a:defRPr/>
            </a:pPr>
            <a:r>
              <a:rPr lang="es-CO" sz="1400" spc="-4" dirty="0">
                <a:latin typeface="Tw Cen MT" panose="020B0602020104020603" pitchFamily="34" charset="0"/>
                <a:cs typeface="Calibri"/>
              </a:rPr>
              <a:t>Campañas de socialización sobre buenas prácticas para la re-asignación y/o respuesta oportuna, términos y procedimientos especiales. </a:t>
            </a:r>
          </a:p>
          <a:p>
            <a:pPr marL="223838" indent="-214313" algn="just" eaLnBrk="1" fontAlgn="auto" hangingPunct="1">
              <a:spcBef>
                <a:spcPts val="0"/>
              </a:spcBef>
              <a:spcAft>
                <a:spcPts val="0"/>
              </a:spcAft>
              <a:buClr>
                <a:srgbClr val="375F92"/>
              </a:buClr>
              <a:buSzPct val="123529"/>
              <a:buFont typeface="Arial" panose="020B0604020202020204" pitchFamily="34" charset="0"/>
              <a:buChar char="•"/>
              <a:tabLst>
                <a:tab pos="156209" algn="l"/>
              </a:tabLst>
              <a:defRPr/>
            </a:pPr>
            <a:endParaRPr lang="es-CO" sz="1400" spc="-4" dirty="0">
              <a:latin typeface="Tw Cen MT" panose="020B0602020104020603" pitchFamily="34" charset="0"/>
              <a:cs typeface="Calibri"/>
            </a:endParaRPr>
          </a:p>
          <a:p>
            <a:pPr marL="223838" indent="-214313" algn="just" eaLnBrk="1" fontAlgn="auto" hangingPunct="1">
              <a:spcBef>
                <a:spcPts val="0"/>
              </a:spcBef>
              <a:spcAft>
                <a:spcPts val="0"/>
              </a:spcAft>
              <a:buClr>
                <a:srgbClr val="375F92"/>
              </a:buClr>
              <a:buSzPct val="123529"/>
              <a:buFont typeface="Arial" panose="020B0604020202020204" pitchFamily="34" charset="0"/>
              <a:buChar char="•"/>
              <a:tabLst>
                <a:tab pos="156209" algn="l"/>
              </a:tabLst>
              <a:defRPr/>
            </a:pPr>
            <a:r>
              <a:rPr lang="es-CO" sz="1400" spc="-4" dirty="0">
                <a:latin typeface="Tw Cen MT" panose="020B0602020104020603" pitchFamily="34" charset="0"/>
                <a:cs typeface="Calibri"/>
              </a:rPr>
              <a:t>S</a:t>
            </a:r>
            <a:r>
              <a:rPr sz="1400" spc="-4" dirty="0">
                <a:latin typeface="Tw Cen MT" panose="020B0602020104020603" pitchFamily="34" charset="0"/>
                <a:cs typeface="Calibri"/>
              </a:rPr>
              <a:t>e </a:t>
            </a:r>
            <a:r>
              <a:rPr sz="1400" dirty="0">
                <a:latin typeface="Tw Cen MT" panose="020B0602020104020603" pitchFamily="34" charset="0"/>
                <a:cs typeface="Calibri"/>
              </a:rPr>
              <a:t>han </a:t>
            </a:r>
            <a:r>
              <a:rPr sz="1400" spc="-4" dirty="0">
                <a:latin typeface="Tw Cen MT" panose="020B0602020104020603" pitchFamily="34" charset="0"/>
                <a:cs typeface="Calibri"/>
              </a:rPr>
              <a:t>dictado </a:t>
            </a:r>
            <a:r>
              <a:rPr sz="1400" dirty="0">
                <a:latin typeface="Tw Cen MT" panose="020B0602020104020603" pitchFamily="34" charset="0"/>
                <a:cs typeface="Calibri"/>
              </a:rPr>
              <a:t>charlas </a:t>
            </a:r>
            <a:r>
              <a:rPr sz="1400" spc="-4" dirty="0">
                <a:latin typeface="Tw Cen MT" panose="020B0602020104020603" pitchFamily="34" charset="0"/>
                <a:cs typeface="Calibri"/>
              </a:rPr>
              <a:t>sobre Derecho </a:t>
            </a:r>
            <a:r>
              <a:rPr sz="1400" dirty="0">
                <a:latin typeface="Tw Cen MT" panose="020B0602020104020603" pitchFamily="34" charset="0"/>
                <a:cs typeface="Calibri"/>
              </a:rPr>
              <a:t>de </a:t>
            </a:r>
            <a:r>
              <a:rPr sz="1400" spc="-8" dirty="0" err="1">
                <a:latin typeface="Tw Cen MT" panose="020B0602020104020603" pitchFamily="34" charset="0"/>
                <a:cs typeface="Calibri"/>
              </a:rPr>
              <a:t>Petición</a:t>
            </a:r>
            <a:r>
              <a:rPr sz="1400" spc="-8" dirty="0">
                <a:latin typeface="Tw Cen MT" panose="020B0602020104020603" pitchFamily="34" charset="0"/>
                <a:cs typeface="Calibri"/>
              </a:rPr>
              <a:t> </a:t>
            </a:r>
            <a:r>
              <a:rPr lang="es-CO" sz="1400" spc="-8" dirty="0">
                <a:latin typeface="Tw Cen MT" panose="020B0602020104020603" pitchFamily="34" charset="0"/>
                <a:cs typeface="Calibri"/>
              </a:rPr>
              <a:t>a</a:t>
            </a:r>
            <a:r>
              <a:rPr lang="es-CO" sz="1400" b="1" dirty="0">
                <a:latin typeface="Tw Cen MT" panose="020B0602020104020603" pitchFamily="34" charset="0"/>
                <a:cs typeface="Calibri"/>
              </a:rPr>
              <a:t> </a:t>
            </a:r>
            <a:r>
              <a:rPr lang="es-CO" sz="1400" dirty="0">
                <a:latin typeface="Tw Cen MT" panose="020B0602020104020603" pitchFamily="34" charset="0"/>
                <a:cs typeface="Calibri"/>
              </a:rPr>
              <a:t>Funcionarios y Servidores de planta central y direcciones territoriales.</a:t>
            </a:r>
          </a:p>
          <a:p>
            <a:pPr marL="223838" indent="-214313" algn="just" eaLnBrk="1" fontAlgn="auto" hangingPunct="1">
              <a:spcBef>
                <a:spcPts val="0"/>
              </a:spcBef>
              <a:spcAft>
                <a:spcPts val="0"/>
              </a:spcAft>
              <a:buClr>
                <a:srgbClr val="375F92"/>
              </a:buClr>
              <a:buSzPct val="123529"/>
              <a:buFontTx/>
              <a:buChar char="-"/>
              <a:tabLst>
                <a:tab pos="156209" algn="l"/>
              </a:tabLst>
              <a:defRPr/>
            </a:pPr>
            <a:endParaRPr lang="es-CO" sz="1400" spc="-4" dirty="0">
              <a:latin typeface="Tw Cen MT" panose="020B0602020104020603" pitchFamily="34" charset="0"/>
              <a:cs typeface="Calibri"/>
            </a:endParaRPr>
          </a:p>
          <a:p>
            <a:pPr marL="9525" algn="just" eaLnBrk="1" fontAlgn="auto" hangingPunct="1">
              <a:spcBef>
                <a:spcPts val="0"/>
              </a:spcBef>
              <a:spcAft>
                <a:spcPts val="0"/>
              </a:spcAft>
              <a:buClr>
                <a:srgbClr val="375F92"/>
              </a:buClr>
              <a:buSzPct val="123529"/>
              <a:tabLst>
                <a:tab pos="156209" algn="l"/>
              </a:tabLst>
              <a:defRPr/>
            </a:pPr>
            <a:r>
              <a:rPr lang="es-CO" sz="1400" spc="-4" dirty="0">
                <a:latin typeface="Tw Cen MT" panose="020B0602020104020603" pitchFamily="34" charset="0"/>
                <a:cs typeface="Calibri"/>
              </a:rPr>
              <a:t>El 21 de Junio de 2017 se expidió y publicó la </a:t>
            </a:r>
            <a:r>
              <a:rPr lang="es-CO" sz="1400" b="1" spc="-4" dirty="0">
                <a:latin typeface="Tw Cen MT" panose="020B0602020104020603" pitchFamily="34" charset="0"/>
                <a:cs typeface="Calibri"/>
              </a:rPr>
              <a:t>Resolución 4592 </a:t>
            </a:r>
            <a:r>
              <a:rPr lang="es-CO" sz="1400" spc="-4" dirty="0">
                <a:latin typeface="Tw Cen MT" panose="020B0602020104020603" pitchFamily="34" charset="0"/>
                <a:cs typeface="Calibri"/>
              </a:rPr>
              <a:t>“</a:t>
            </a:r>
            <a:r>
              <a:rPr lang="es-CO" sz="1400" i="1" spc="-4" dirty="0">
                <a:latin typeface="Tw Cen MT" panose="020B0602020104020603" pitchFamily="34" charset="0"/>
                <a:cs typeface="Calibri"/>
              </a:rPr>
              <a:t>Por medio de la cual se reglamenta el procedimiento interno del Derecho de Petición, las Quejas, Reclamos y Denuncias – PQRD en el Instituto Nacional de Vías y se establecen otras disposiciones</a:t>
            </a:r>
            <a:r>
              <a:rPr lang="es-CO" sz="1400" spc="-4" dirty="0">
                <a:latin typeface="Tw Cen MT" panose="020B0602020104020603" pitchFamily="34" charset="0"/>
                <a:cs typeface="Calibri"/>
              </a:rPr>
              <a:t>”.</a:t>
            </a:r>
            <a:endParaRPr sz="1400" dirty="0">
              <a:latin typeface="Tw Cen MT" panose="020B0602020104020603" pitchFamily="34" charset="0"/>
              <a:cs typeface="Calibri"/>
            </a:endParaRPr>
          </a:p>
        </p:txBody>
      </p:sp>
      <p:graphicFrame>
        <p:nvGraphicFramePr>
          <p:cNvPr id="7" name="Gráfico 6">
            <a:extLst>
              <a:ext uri="{FF2B5EF4-FFF2-40B4-BE49-F238E27FC236}">
                <a16:creationId xmlns:a16="http://schemas.microsoft.com/office/drawing/2014/main" xmlns="" id="{A57D7B8C-FD98-4F59-87FF-A2221E75A1A7}"/>
              </a:ext>
            </a:extLst>
          </p:cNvPr>
          <p:cNvGraphicFramePr>
            <a:graphicFrameLocks/>
          </p:cNvGraphicFramePr>
          <p:nvPr>
            <p:extLst>
              <p:ext uri="{D42A27DB-BD31-4B8C-83A1-F6EECF244321}">
                <p14:modId xmlns:p14="http://schemas.microsoft.com/office/powerpoint/2010/main" val="3262368304"/>
              </p:ext>
            </p:extLst>
          </p:nvPr>
        </p:nvGraphicFramePr>
        <p:xfrm>
          <a:off x="6990522" y="1747836"/>
          <a:ext cx="4572000" cy="3115711"/>
        </p:xfrm>
        <a:graphic>
          <a:graphicData uri="http://schemas.openxmlformats.org/drawingml/2006/chart">
            <c:chart xmlns:c="http://schemas.openxmlformats.org/drawingml/2006/chart" xmlns:r="http://schemas.openxmlformats.org/officeDocument/2006/relationships" r:id="rId3"/>
          </a:graphicData>
        </a:graphic>
      </p:graphicFrame>
      <p:sp>
        <p:nvSpPr>
          <p:cNvPr id="8" name="Pentágono 7"/>
          <p:cNvSpPr/>
          <p:nvPr/>
        </p:nvSpPr>
        <p:spPr>
          <a:xfrm>
            <a:off x="0" y="0"/>
            <a:ext cx="9499600"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Peticiones, Quejas, Reclamos y Denuncias –PQRD-</a:t>
            </a:r>
            <a:endParaRPr lang="es-CO" sz="2800" b="1" dirty="0">
              <a:latin typeface="Tw Cen MT" panose="020B0602020104020603" pitchFamily="34" charset="0"/>
            </a:endParaRPr>
          </a:p>
        </p:txBody>
      </p:sp>
    </p:spTree>
    <p:extLst>
      <p:ext uri="{BB962C8B-B14F-4D97-AF65-F5344CB8AC3E}">
        <p14:creationId xmlns:p14="http://schemas.microsoft.com/office/powerpoint/2010/main" val="346047782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object 3"/>
          <p:cNvSpPr>
            <a:spLocks/>
          </p:cNvSpPr>
          <p:nvPr/>
        </p:nvSpPr>
        <p:spPr bwMode="auto">
          <a:xfrm>
            <a:off x="2202012" y="2426179"/>
            <a:ext cx="8388350" cy="1203325"/>
          </a:xfrm>
          <a:custGeom>
            <a:avLst/>
            <a:gdLst>
              <a:gd name="T0" fmla="*/ 0 w 8388350"/>
              <a:gd name="T1" fmla="*/ 1200788 h 1203960"/>
              <a:gd name="T2" fmla="*/ 8388096 w 8388350"/>
              <a:gd name="T3" fmla="*/ 1200788 h 1203960"/>
              <a:gd name="T4" fmla="*/ 8388096 w 8388350"/>
              <a:gd name="T5" fmla="*/ 0 h 1203960"/>
              <a:gd name="T6" fmla="*/ 0 w 8388350"/>
              <a:gd name="T7" fmla="*/ 0 h 1203960"/>
              <a:gd name="T8" fmla="*/ 0 w 8388350"/>
              <a:gd name="T9" fmla="*/ 1200788 h 1203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88350" h="1203960">
                <a:moveTo>
                  <a:pt x="0" y="1203960"/>
                </a:moveTo>
                <a:lnTo>
                  <a:pt x="8388096" y="1203960"/>
                </a:lnTo>
                <a:lnTo>
                  <a:pt x="8388096" y="0"/>
                </a:lnTo>
                <a:lnTo>
                  <a:pt x="0" y="0"/>
                </a:lnTo>
                <a:lnTo>
                  <a:pt x="0" y="120396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latin typeface="Tw Cen MT" panose="020B0602020104020603" pitchFamily="34" charset="0"/>
            </a:endParaRPr>
          </a:p>
        </p:txBody>
      </p:sp>
      <p:sp>
        <p:nvSpPr>
          <p:cNvPr id="19459" name="object 4"/>
          <p:cNvSpPr>
            <a:spLocks/>
          </p:cNvSpPr>
          <p:nvPr/>
        </p:nvSpPr>
        <p:spPr bwMode="auto">
          <a:xfrm>
            <a:off x="2202012" y="3845404"/>
            <a:ext cx="8388350" cy="1152525"/>
          </a:xfrm>
          <a:custGeom>
            <a:avLst/>
            <a:gdLst>
              <a:gd name="T0" fmla="*/ 0 w 8388350"/>
              <a:gd name="T1" fmla="*/ 1152143 h 1152525"/>
              <a:gd name="T2" fmla="*/ 8388096 w 8388350"/>
              <a:gd name="T3" fmla="*/ 1152143 h 1152525"/>
              <a:gd name="T4" fmla="*/ 8388096 w 8388350"/>
              <a:gd name="T5" fmla="*/ 0 h 1152525"/>
              <a:gd name="T6" fmla="*/ 0 w 8388350"/>
              <a:gd name="T7" fmla="*/ 0 h 1152525"/>
              <a:gd name="T8" fmla="*/ 0 w 8388350"/>
              <a:gd name="T9" fmla="*/ 1152143 h 11525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88350" h="1152525">
                <a:moveTo>
                  <a:pt x="0" y="1152143"/>
                </a:moveTo>
                <a:lnTo>
                  <a:pt x="8388096" y="1152143"/>
                </a:lnTo>
                <a:lnTo>
                  <a:pt x="8388096" y="0"/>
                </a:lnTo>
                <a:lnTo>
                  <a:pt x="0" y="0"/>
                </a:lnTo>
                <a:lnTo>
                  <a:pt x="0" y="1152143"/>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latin typeface="Tw Cen MT" panose="020B0602020104020603" pitchFamily="34" charset="0"/>
            </a:endParaRPr>
          </a:p>
        </p:txBody>
      </p:sp>
      <p:sp>
        <p:nvSpPr>
          <p:cNvPr id="19460" name="object 5"/>
          <p:cNvSpPr>
            <a:spLocks/>
          </p:cNvSpPr>
          <p:nvPr/>
        </p:nvSpPr>
        <p:spPr bwMode="auto">
          <a:xfrm>
            <a:off x="2202012" y="1641954"/>
            <a:ext cx="8388350" cy="620713"/>
          </a:xfrm>
          <a:custGeom>
            <a:avLst/>
            <a:gdLst>
              <a:gd name="T0" fmla="*/ 0 w 8388350"/>
              <a:gd name="T1" fmla="*/ 621864 h 620394"/>
              <a:gd name="T2" fmla="*/ 8388096 w 8388350"/>
              <a:gd name="T3" fmla="*/ 621864 h 620394"/>
              <a:gd name="T4" fmla="*/ 8388096 w 8388350"/>
              <a:gd name="T5" fmla="*/ 0 h 620394"/>
              <a:gd name="T6" fmla="*/ 0 w 8388350"/>
              <a:gd name="T7" fmla="*/ 0 h 620394"/>
              <a:gd name="T8" fmla="*/ 0 w 8388350"/>
              <a:gd name="T9" fmla="*/ 621864 h 620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88350" h="620394">
                <a:moveTo>
                  <a:pt x="0" y="620268"/>
                </a:moveTo>
                <a:lnTo>
                  <a:pt x="8388096" y="620268"/>
                </a:lnTo>
                <a:lnTo>
                  <a:pt x="8388096" y="0"/>
                </a:lnTo>
                <a:lnTo>
                  <a:pt x="0" y="0"/>
                </a:lnTo>
                <a:lnTo>
                  <a:pt x="0" y="620268"/>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latin typeface="Tw Cen MT" panose="020B0602020104020603" pitchFamily="34" charset="0"/>
            </a:endParaRPr>
          </a:p>
        </p:txBody>
      </p:sp>
      <p:sp>
        <p:nvSpPr>
          <p:cNvPr id="19461" name="object 10"/>
          <p:cNvSpPr txBox="1">
            <a:spLocks noChangeArrowheads="1"/>
          </p:cNvSpPr>
          <p:nvPr/>
        </p:nvSpPr>
        <p:spPr bwMode="auto">
          <a:xfrm>
            <a:off x="2344438" y="487842"/>
            <a:ext cx="8326437"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ts val="50"/>
              </a:spcBef>
              <a:buFontTx/>
              <a:buNone/>
            </a:pPr>
            <a:endParaRPr lang="es-CO" altLang="es-CO" sz="2200" dirty="0">
              <a:solidFill>
                <a:srgbClr val="000000"/>
              </a:solidFill>
              <a:latin typeface="Tw Cen MT" panose="020B0602020104020603" pitchFamily="34" charset="0"/>
              <a:cs typeface="Times New Roman" panose="02020603050405020304" pitchFamily="18" charset="0"/>
            </a:endParaRPr>
          </a:p>
          <a:p>
            <a:pPr eaLnBrk="1" hangingPunct="1">
              <a:lnSpc>
                <a:spcPct val="100000"/>
              </a:lnSpc>
              <a:spcBef>
                <a:spcPts val="50"/>
              </a:spcBef>
              <a:buFontTx/>
              <a:buNone/>
            </a:pPr>
            <a:endParaRPr lang="es-CO" altLang="es-CO" sz="2200" dirty="0">
              <a:solidFill>
                <a:srgbClr val="000000"/>
              </a:solidFill>
              <a:latin typeface="Tw Cen MT" panose="020B0602020104020603" pitchFamily="34" charset="0"/>
              <a:cs typeface="Times New Roman" panose="02020603050405020304" pitchFamily="18" charset="0"/>
            </a:endParaRP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Los ciudadanos pueden interactuar con la Entidad a través de los siguientes canales:</a:t>
            </a:r>
          </a:p>
          <a:p>
            <a:pPr eaLnBrk="1" hangingPunct="1">
              <a:lnSpc>
                <a:spcPct val="100000"/>
              </a:lnSpc>
              <a:spcBef>
                <a:spcPts val="25"/>
              </a:spcBef>
              <a:buFontTx/>
              <a:buNone/>
            </a:pPr>
            <a:endParaRPr lang="es-CO" altLang="es-CO" sz="1800" dirty="0">
              <a:solidFill>
                <a:srgbClr val="BF9000"/>
              </a:solidFill>
              <a:latin typeface="Tw Cen MT" panose="020B0602020104020603" pitchFamily="34" charset="0"/>
              <a:cs typeface="Times New Roman" panose="02020603050405020304" pitchFamily="18" charset="0"/>
            </a:endParaRPr>
          </a:p>
          <a:p>
            <a:pPr eaLnBrk="1" hangingPunct="1">
              <a:lnSpc>
                <a:spcPct val="100000"/>
              </a:lnSpc>
              <a:spcBef>
                <a:spcPct val="0"/>
              </a:spcBef>
              <a:buFontTx/>
              <a:buNone/>
            </a:pPr>
            <a:r>
              <a:rPr lang="es-CO" altLang="es-CO" sz="1800" b="1" dirty="0">
                <a:solidFill>
                  <a:srgbClr val="BF9000"/>
                </a:solidFill>
                <a:latin typeface="Tw Cen MT" panose="020B0602020104020603" pitchFamily="34" charset="0"/>
                <a:cs typeface="Calibri" panose="020F0502020204030204" pitchFamily="34" charset="0"/>
              </a:rPr>
              <a:t>Canal Presencial: </a:t>
            </a:r>
            <a:r>
              <a:rPr lang="es-CO" altLang="es-CO" sz="1800" dirty="0">
                <a:solidFill>
                  <a:srgbClr val="000000"/>
                </a:solidFill>
                <a:latin typeface="Tw Cen MT" panose="020B0602020104020603" pitchFamily="34" charset="0"/>
                <a:cs typeface="Calibri" panose="020F0502020204030204" pitchFamily="34" charset="0"/>
              </a:rPr>
              <a:t>Ubicado en la </a:t>
            </a:r>
            <a:r>
              <a:rPr lang="es-CO" altLang="es-CO" sz="1800" dirty="0" err="1">
                <a:solidFill>
                  <a:srgbClr val="000000"/>
                </a:solidFill>
                <a:latin typeface="Tw Cen MT" panose="020B0602020104020603" pitchFamily="34" charset="0"/>
                <a:cs typeface="Calibri" panose="020F0502020204030204" pitchFamily="34" charset="0"/>
              </a:rPr>
              <a:t>Cra</a:t>
            </a:r>
            <a:r>
              <a:rPr lang="es-CO" altLang="es-CO" sz="1800" dirty="0">
                <a:solidFill>
                  <a:srgbClr val="000000"/>
                </a:solidFill>
                <a:latin typeface="Tw Cen MT" panose="020B0602020104020603" pitchFamily="34" charset="0"/>
                <a:cs typeface="Calibri" panose="020F0502020204030204" pitchFamily="34" charset="0"/>
              </a:rPr>
              <a:t>. 59 No. 26-60 – edificio INVIAS – CAN Bogotá; o en cualquiera de las instalaciones de las 26 Direcciones Territoriales</a:t>
            </a:r>
            <a:r>
              <a:rPr lang="es-CO" altLang="es-CO" sz="1800" b="1" dirty="0">
                <a:solidFill>
                  <a:srgbClr val="000000"/>
                </a:solidFill>
                <a:latin typeface="Tw Cen MT" panose="020B0602020104020603" pitchFamily="34" charset="0"/>
                <a:cs typeface="Calibri" panose="020F0502020204030204" pitchFamily="34" charset="0"/>
              </a:rPr>
              <a:t>.</a:t>
            </a:r>
            <a:endParaRPr lang="es-CO" altLang="es-CO" sz="1800" dirty="0">
              <a:solidFill>
                <a:srgbClr val="000000"/>
              </a:solidFill>
              <a:latin typeface="Tw Cen MT" panose="020B0602020104020603" pitchFamily="34" charset="0"/>
              <a:cs typeface="Calibri" panose="020F0502020204030204" pitchFamily="34" charset="0"/>
            </a:endParaRPr>
          </a:p>
          <a:p>
            <a:pPr eaLnBrk="1" hangingPunct="1">
              <a:lnSpc>
                <a:spcPct val="100000"/>
              </a:lnSpc>
              <a:spcBef>
                <a:spcPts val="38"/>
              </a:spcBef>
              <a:buFontTx/>
              <a:buNone/>
            </a:pPr>
            <a:endParaRPr lang="es-CO" altLang="es-CO" sz="1800" dirty="0">
              <a:solidFill>
                <a:srgbClr val="BF9000"/>
              </a:solidFill>
              <a:latin typeface="Tw Cen MT" panose="020B0602020104020603" pitchFamily="34" charset="0"/>
              <a:cs typeface="Times New Roman" panose="02020603050405020304" pitchFamily="18" charset="0"/>
            </a:endParaRPr>
          </a:p>
          <a:p>
            <a:pPr eaLnBrk="1" hangingPunct="1">
              <a:lnSpc>
                <a:spcPct val="100000"/>
              </a:lnSpc>
              <a:spcBef>
                <a:spcPct val="0"/>
              </a:spcBef>
              <a:buFontTx/>
              <a:buNone/>
            </a:pPr>
            <a:r>
              <a:rPr lang="es-CO" altLang="es-CO" sz="1800" b="1" dirty="0">
                <a:solidFill>
                  <a:srgbClr val="BF9000"/>
                </a:solidFill>
                <a:latin typeface="Tw Cen MT" panose="020B0602020104020603" pitchFamily="34" charset="0"/>
                <a:cs typeface="Calibri" panose="020F0502020204030204" pitchFamily="34" charset="0"/>
              </a:rPr>
              <a:t>Canal Electrónico: </a:t>
            </a:r>
            <a:r>
              <a:rPr lang="es-CO" altLang="es-CO" sz="1800" dirty="0">
                <a:solidFill>
                  <a:srgbClr val="000000"/>
                </a:solidFill>
                <a:latin typeface="Tw Cen MT" panose="020B0602020104020603" pitchFamily="34" charset="0"/>
                <a:cs typeface="Calibri" panose="020F0502020204030204" pitchFamily="34" charset="0"/>
              </a:rPr>
              <a:t>Página Web de la entidad: </a:t>
            </a:r>
            <a:r>
              <a:rPr lang="es-CO" altLang="es-CO" sz="1800" u="sng" dirty="0">
                <a:solidFill>
                  <a:srgbClr val="0000FF"/>
                </a:solidFill>
                <a:latin typeface="Tw Cen MT" panose="020B0602020104020603" pitchFamily="34" charset="0"/>
                <a:cs typeface="Calibri" panose="020F0502020204030204" pitchFamily="34" charset="0"/>
                <a:hlinkClick r:id="rId2"/>
              </a:rPr>
              <a:t>www.invias.gov.co</a:t>
            </a:r>
            <a:r>
              <a:rPr lang="es-CO" altLang="es-CO" sz="1800" dirty="0">
                <a:solidFill>
                  <a:srgbClr val="000000"/>
                </a:solidFill>
                <a:latin typeface="Tw Cen MT" panose="020B0602020104020603" pitchFamily="34" charset="0"/>
                <a:cs typeface="Calibri" panose="020F0502020204030204" pitchFamily="34" charset="0"/>
              </a:rPr>
              <a:t>. </a:t>
            </a: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Correo electrónico institucional: </a:t>
            </a:r>
            <a:r>
              <a:rPr lang="es-CO" altLang="es-CO" sz="1800" u="sng" dirty="0">
                <a:solidFill>
                  <a:srgbClr val="0000FF"/>
                </a:solidFill>
                <a:latin typeface="Tw Cen MT" panose="020B0602020104020603" pitchFamily="34" charset="0"/>
                <a:cs typeface="Calibri" panose="020F0502020204030204" pitchFamily="34" charset="0"/>
                <a:hlinkClick r:id="rId3"/>
              </a:rPr>
              <a:t>atencionciudadano@invias.gov.co</a:t>
            </a:r>
            <a:r>
              <a:rPr lang="es-CO" altLang="es-CO" sz="1800" u="sng" dirty="0">
                <a:solidFill>
                  <a:srgbClr val="0000FF"/>
                </a:solidFill>
                <a:latin typeface="Tw Cen MT" panose="020B0602020104020603" pitchFamily="34" charset="0"/>
                <a:cs typeface="Calibri" panose="020F0502020204030204" pitchFamily="34" charset="0"/>
              </a:rPr>
              <a:t> </a:t>
            </a: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Redes Sociales: Twitter @</a:t>
            </a:r>
            <a:r>
              <a:rPr lang="es-CO" altLang="es-CO" sz="1800" dirty="0" err="1">
                <a:solidFill>
                  <a:srgbClr val="000000"/>
                </a:solidFill>
                <a:latin typeface="Tw Cen MT" panose="020B0602020104020603" pitchFamily="34" charset="0"/>
                <a:cs typeface="Calibri" panose="020F0502020204030204" pitchFamily="34" charset="0"/>
              </a:rPr>
              <a:t>InviasOficial</a:t>
            </a:r>
            <a:r>
              <a:rPr lang="es-CO" altLang="es-CO" sz="1800" dirty="0">
                <a:solidFill>
                  <a:srgbClr val="000000"/>
                </a:solidFill>
                <a:latin typeface="Tw Cen MT" panose="020B0602020104020603" pitchFamily="34" charset="0"/>
                <a:cs typeface="Calibri" panose="020F0502020204030204" pitchFamily="34" charset="0"/>
              </a:rPr>
              <a:t> - </a:t>
            </a:r>
            <a:r>
              <a:rPr lang="es-CO" altLang="es-CO" sz="1800" dirty="0">
                <a:solidFill>
                  <a:srgbClr val="000000"/>
                </a:solidFill>
                <a:latin typeface="Tw Cen MT" panose="020B0602020104020603" pitchFamily="34" charset="0"/>
                <a:cs typeface="Calibri" panose="020F0502020204030204" pitchFamily="34" charset="0"/>
                <a:hlinkClick r:id="rId4"/>
              </a:rPr>
              <a:t>@numeral767</a:t>
            </a:r>
            <a:r>
              <a:rPr lang="es-CO" altLang="es-CO" sz="1800" dirty="0">
                <a:solidFill>
                  <a:srgbClr val="000000"/>
                </a:solidFill>
                <a:latin typeface="Tw Cen MT" panose="020B0602020104020603" pitchFamily="34" charset="0"/>
                <a:cs typeface="Calibri" panose="020F0502020204030204" pitchFamily="34" charset="0"/>
              </a:rPr>
              <a:t> - #</a:t>
            </a:r>
            <a:r>
              <a:rPr lang="es-CO" altLang="es-CO" sz="1800" dirty="0" err="1">
                <a:solidFill>
                  <a:srgbClr val="000000"/>
                </a:solidFill>
                <a:latin typeface="Tw Cen MT" panose="020B0602020104020603" pitchFamily="34" charset="0"/>
                <a:cs typeface="Calibri" panose="020F0502020204030204" pitchFamily="34" charset="0"/>
              </a:rPr>
              <a:t>InviasResponde</a:t>
            </a:r>
            <a:endParaRPr lang="es-CO" altLang="es-CO" sz="1800" dirty="0">
              <a:solidFill>
                <a:srgbClr val="000000"/>
              </a:solidFill>
              <a:latin typeface="Tw Cen MT" panose="020B0602020104020603" pitchFamily="34" charset="0"/>
              <a:cs typeface="Calibri" panose="020F0502020204030204" pitchFamily="34" charset="0"/>
            </a:endParaRP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Chat Ciudadano</a:t>
            </a:r>
          </a:p>
          <a:p>
            <a:pPr eaLnBrk="1" hangingPunct="1">
              <a:lnSpc>
                <a:spcPct val="100000"/>
              </a:lnSpc>
              <a:spcBef>
                <a:spcPts val="25"/>
              </a:spcBef>
              <a:buFontTx/>
              <a:buNone/>
            </a:pPr>
            <a:endParaRPr lang="es-CO" altLang="es-CO" sz="1800" dirty="0">
              <a:solidFill>
                <a:srgbClr val="BF9000"/>
              </a:solidFill>
              <a:latin typeface="Tw Cen MT" panose="020B0602020104020603" pitchFamily="34" charset="0"/>
              <a:cs typeface="Times New Roman" panose="02020603050405020304" pitchFamily="18" charset="0"/>
            </a:endParaRPr>
          </a:p>
          <a:p>
            <a:pPr eaLnBrk="1" hangingPunct="1">
              <a:lnSpc>
                <a:spcPct val="100000"/>
              </a:lnSpc>
              <a:spcBef>
                <a:spcPct val="0"/>
              </a:spcBef>
              <a:buFontTx/>
              <a:buNone/>
            </a:pPr>
            <a:r>
              <a:rPr lang="es-CO" altLang="es-CO" sz="1800" b="1" dirty="0">
                <a:solidFill>
                  <a:srgbClr val="BF9000"/>
                </a:solidFill>
                <a:latin typeface="Tw Cen MT" panose="020B0602020104020603" pitchFamily="34" charset="0"/>
                <a:cs typeface="Calibri" panose="020F0502020204030204" pitchFamily="34" charset="0"/>
              </a:rPr>
              <a:t>Canal Telefónico: </a:t>
            </a:r>
            <a:r>
              <a:rPr lang="es-CO" altLang="es-CO" sz="1800" dirty="0">
                <a:solidFill>
                  <a:srgbClr val="000000"/>
                </a:solidFill>
                <a:latin typeface="Tw Cen MT" panose="020B0602020104020603" pitchFamily="34" charset="0"/>
                <a:cs typeface="Calibri" panose="020F0502020204030204" pitchFamily="34" charset="0"/>
              </a:rPr>
              <a:t>Conmutador: (+057 1) 7056000 ext. 1158 – 1010 – 1439</a:t>
            </a: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Línea Gratuita Nacional: 01 8000 971 097</a:t>
            </a: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Fax: (+057 1) 7056000 </a:t>
            </a:r>
          </a:p>
          <a:p>
            <a:pPr eaLnBrk="1" hangingPunct="1">
              <a:lnSpc>
                <a:spcPct val="100000"/>
              </a:lnSpc>
              <a:spcBef>
                <a:spcPct val="0"/>
              </a:spcBef>
              <a:buFontTx/>
              <a:buNone/>
            </a:pPr>
            <a:r>
              <a:rPr lang="es-CO" altLang="es-CO" sz="1800" dirty="0">
                <a:solidFill>
                  <a:srgbClr val="000000"/>
                </a:solidFill>
                <a:latin typeface="Tw Cen MT" panose="020B0602020104020603" pitchFamily="34" charset="0"/>
                <a:cs typeface="Calibri" panose="020F0502020204030204" pitchFamily="34" charset="0"/>
              </a:rPr>
              <a:t>Desde móviles: #767</a:t>
            </a:r>
          </a:p>
        </p:txBody>
      </p:sp>
      <p:sp>
        <p:nvSpPr>
          <p:cNvPr id="19462" name="object 12"/>
          <p:cNvSpPr>
            <a:spLocks noChangeArrowheads="1"/>
          </p:cNvSpPr>
          <p:nvPr/>
        </p:nvSpPr>
        <p:spPr bwMode="auto">
          <a:xfrm>
            <a:off x="6443663" y="541338"/>
            <a:ext cx="1438275" cy="587375"/>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9" name="Pentágono 8"/>
          <p:cNvSpPr/>
          <p:nvPr/>
        </p:nvSpPr>
        <p:spPr>
          <a:xfrm>
            <a:off x="0" y="0"/>
            <a:ext cx="6116128"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Canales de Atención al usuario</a:t>
            </a:r>
            <a:endParaRPr lang="es-CO" sz="2800" b="1" dirty="0">
              <a:latin typeface="Tw Cen MT" panose="020B0602020104020603" pitchFamily="34" charset="0"/>
            </a:endParaRPr>
          </a:p>
        </p:txBody>
      </p:sp>
    </p:spTree>
    <p:extLst>
      <p:ext uri="{BB962C8B-B14F-4D97-AF65-F5344CB8AC3E}">
        <p14:creationId xmlns:p14="http://schemas.microsoft.com/office/powerpoint/2010/main" val="149134484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0"/>
            <a:ext cx="9499600"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Gestión Procesal y Disciplinaria</a:t>
            </a:r>
            <a:endParaRPr lang="es-CO" sz="2800" b="1" dirty="0">
              <a:latin typeface="Tw Cen MT" panose="020B0602020104020603"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55749972"/>
              </p:ext>
            </p:extLst>
          </p:nvPr>
        </p:nvGraphicFramePr>
        <p:xfrm>
          <a:off x="3954133" y="977376"/>
          <a:ext cx="5465912" cy="3781425"/>
        </p:xfrm>
        <a:graphic>
          <a:graphicData uri="http://schemas.openxmlformats.org/drawingml/2006/table">
            <a:tbl>
              <a:tblPr/>
              <a:tblGrid>
                <a:gridCol w="4189203"/>
                <a:gridCol w="1276709"/>
              </a:tblGrid>
              <a:tr h="190500">
                <a:tc gridSpan="2">
                  <a:txBody>
                    <a:bodyPr/>
                    <a:lstStyle/>
                    <a:p>
                      <a:pPr algn="ctr" fontAlgn="b"/>
                      <a:r>
                        <a:rPr lang="es-MX" sz="1600" b="1" i="0" u="none" strike="noStrike" dirty="0">
                          <a:solidFill>
                            <a:schemeClr val="bg1"/>
                          </a:solidFill>
                          <a:effectLst/>
                          <a:latin typeface="Tw Cen MT" panose="020B0602020104020603" pitchFamily="34" charset="0"/>
                        </a:rPr>
                        <a:t>RESUMEN DE LA GESTIÓN PROCESAL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hMerge="1">
                  <a:txBody>
                    <a:bodyPr/>
                    <a:lstStyle/>
                    <a:p>
                      <a:endParaRPr lang="es-CO"/>
                    </a:p>
                  </a:txBody>
                  <a:tcPr/>
                </a:tc>
              </a:tr>
              <a:tr h="190500">
                <a:tc>
                  <a:txBody>
                    <a:bodyPr/>
                    <a:lstStyle/>
                    <a:p>
                      <a:pPr algn="l" fontAlgn="b"/>
                      <a:r>
                        <a:rPr lang="es-CO" sz="1600" b="0" i="0" u="none" strike="noStrike">
                          <a:solidFill>
                            <a:srgbClr val="000000"/>
                          </a:solidFill>
                          <a:effectLst/>
                          <a:latin typeface="Tw Cen MT" panose="020B0602020104020603" pitchFamily="34" charset="0"/>
                        </a:rPr>
                        <a:t>AUTO DE ACLARACIÓN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DE ACUMULACIÓN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MX" sz="1600" b="0" i="0" u="none" strike="noStrike">
                          <a:solidFill>
                            <a:srgbClr val="000000"/>
                          </a:solidFill>
                          <a:effectLst/>
                          <a:latin typeface="Tw Cen MT" panose="020B0602020104020603" pitchFamily="34" charset="0"/>
                        </a:rPr>
                        <a:t>AUTO DE APERTURA DE INVESTIGACIÓN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DE ARCHIVO DEFINITIVO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DE CIERRE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DE IDAGACIÓN PREÑIMINAR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INHIBITORIO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QUE COMISIONA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MX" sz="1600" b="0" i="0" u="none" strike="noStrike">
                          <a:solidFill>
                            <a:srgbClr val="000000"/>
                          </a:solidFill>
                          <a:effectLst/>
                          <a:latin typeface="Tw Cen MT" panose="020B0602020104020603" pitchFamily="34" charset="0"/>
                        </a:rPr>
                        <a:t>AUTO QUE PRORROGA EL TERMINO DE INVESTIGACIÓN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QUE REMITE EXPEDIENTE POR COMPETENCIA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AUTO TRASLADO ALEGATOS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dirty="0">
                          <a:solidFill>
                            <a:srgbClr val="000000"/>
                          </a:solidFill>
                          <a:effectLst/>
                          <a:latin typeface="Tw Cen MT" panose="020B0602020104020603" pitchFamily="34" charset="0"/>
                        </a:rPr>
                        <a:t>226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7901135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403436692"/>
              </p:ext>
            </p:extLst>
          </p:nvPr>
        </p:nvGraphicFramePr>
        <p:xfrm>
          <a:off x="3692106" y="2360478"/>
          <a:ext cx="4916697" cy="1266825"/>
        </p:xfrm>
        <a:graphic>
          <a:graphicData uri="http://schemas.openxmlformats.org/drawingml/2006/table">
            <a:tbl>
              <a:tblPr/>
              <a:tblGrid>
                <a:gridCol w="3997688"/>
                <a:gridCol w="919009"/>
              </a:tblGrid>
              <a:tr h="190500">
                <a:tc gridSpan="2">
                  <a:txBody>
                    <a:bodyPr/>
                    <a:lstStyle/>
                    <a:p>
                      <a:pPr algn="ctr" fontAlgn="b"/>
                      <a:r>
                        <a:rPr lang="es-CO" sz="1600" b="1" i="0" u="none" strike="noStrike" dirty="0">
                          <a:solidFill>
                            <a:schemeClr val="bg1"/>
                          </a:solidFill>
                          <a:effectLst/>
                          <a:latin typeface="Tw Cen MT" panose="020B0602020104020603" pitchFamily="34" charset="0"/>
                        </a:rPr>
                        <a:t>ACTUALIZACIÓN DE IMPULSO PROCESAL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hMerge="1">
                  <a:txBody>
                    <a:bodyPr/>
                    <a:lstStyle/>
                    <a:p>
                      <a:endParaRPr lang="es-CO"/>
                    </a:p>
                  </a:txBody>
                  <a:tcPr/>
                </a:tc>
              </a:tr>
              <a:tr h="190500">
                <a:tc>
                  <a:txBody>
                    <a:bodyPr/>
                    <a:lstStyle/>
                    <a:p>
                      <a:pPr algn="l" fontAlgn="b"/>
                      <a:r>
                        <a:rPr lang="es-CO" sz="1600" b="0" i="0" u="none" strike="noStrike">
                          <a:solidFill>
                            <a:srgbClr val="000000"/>
                          </a:solidFill>
                          <a:effectLst/>
                          <a:latin typeface="Tw Cen MT" panose="020B0602020104020603" pitchFamily="34" charset="0"/>
                        </a:rPr>
                        <a:t>NOTIFICACIÓN POR EDICTO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dirty="0" smtClean="0">
                          <a:solidFill>
                            <a:srgbClr val="000000"/>
                          </a:solidFill>
                          <a:effectLst/>
                          <a:latin typeface="Tw Cen MT" panose="020B0602020104020603" pitchFamily="34" charset="0"/>
                        </a:rPr>
                        <a:t>NOTIFICACIÓN </a:t>
                      </a:r>
                      <a:r>
                        <a:rPr lang="es-CO" sz="1600" b="0" i="0" u="none" strike="noStrike" dirty="0">
                          <a:solidFill>
                            <a:srgbClr val="000000"/>
                          </a:solidFill>
                          <a:effectLst/>
                          <a:latin typeface="Tw Cen MT" panose="020B0602020104020603" pitchFamily="34" charset="0"/>
                        </a:rPr>
                        <a:t>POR ESTADO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NOTIFICACIÓN PERSONAL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a:solidFill>
                            <a:srgbClr val="000000"/>
                          </a:solidFill>
                          <a:effectLst/>
                          <a:latin typeface="Tw Cen MT" panose="020B0602020104020603"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600" b="0" i="0" u="none" strike="noStrike">
                          <a:solidFill>
                            <a:srgbClr val="000000"/>
                          </a:solidFill>
                          <a:effectLst/>
                          <a:latin typeface="Tw Cen MT" panose="020B0602020104020603"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600" b="0" i="0" u="none" strike="noStrike" dirty="0">
                          <a:solidFill>
                            <a:srgbClr val="000000"/>
                          </a:solidFill>
                          <a:effectLst/>
                          <a:latin typeface="Tw Cen MT" panose="020B0602020104020603" pitchFamily="34" charset="0"/>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Pentágono 5"/>
          <p:cNvSpPr/>
          <p:nvPr/>
        </p:nvSpPr>
        <p:spPr>
          <a:xfrm>
            <a:off x="0" y="0"/>
            <a:ext cx="9499600"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Gestión Procesal y Disciplinaria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176133967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1160980592"/>
              </p:ext>
            </p:extLst>
          </p:nvPr>
        </p:nvGraphicFramePr>
        <p:xfrm>
          <a:off x="3922295" y="1684422"/>
          <a:ext cx="6469648" cy="2855828"/>
        </p:xfrm>
        <a:graphic>
          <a:graphicData uri="http://schemas.openxmlformats.org/drawingml/2006/table">
            <a:tbl>
              <a:tblPr firstRow="1" bandRow="1">
                <a:tableStyleId>{5940675A-B579-460E-94D1-54222C63F5DA}</a:tableStyleId>
              </a:tblPr>
              <a:tblGrid>
                <a:gridCol w="3234824">
                  <a:extLst>
                    <a:ext uri="{9D8B030D-6E8A-4147-A177-3AD203B41FA5}"/>
                  </a:extLst>
                </a:gridCol>
                <a:gridCol w="3234824">
                  <a:extLst>
                    <a:ext uri="{9D8B030D-6E8A-4147-A177-3AD203B41FA5}"/>
                  </a:extLst>
                </a:gridCol>
              </a:tblGrid>
              <a:tr h="407155">
                <a:tc gridSpan="2">
                  <a:txBody>
                    <a:bodyPr/>
                    <a:lstStyle/>
                    <a:p>
                      <a:pPr algn="ctr"/>
                      <a:r>
                        <a:rPr lang="es-ES" sz="1800" b="1" dirty="0">
                          <a:solidFill>
                            <a:schemeClr val="bg1"/>
                          </a:solidFill>
                          <a:effectLst/>
                          <a:latin typeface="Tw Cen MT" panose="020B0602020104020603" pitchFamily="34" charset="0"/>
                        </a:rPr>
                        <a:t>PLANTA DE PERSONAL</a:t>
                      </a:r>
                      <a:endParaRPr lang="es-CO" sz="1800" b="1" dirty="0">
                        <a:solidFill>
                          <a:schemeClr val="bg1"/>
                        </a:solidFill>
                        <a:effectLst/>
                        <a:latin typeface="Tw Cen MT" panose="020B0602020104020603" pitchFamily="34" charset="0"/>
                        <a:ea typeface="+mn-ea"/>
                        <a:cs typeface="+mn-cs"/>
                      </a:endParaRPr>
                    </a:p>
                  </a:txBody>
                  <a:tcPr marT="45705" marB="45705">
                    <a:solidFill>
                      <a:srgbClr val="BF9000"/>
                    </a:solidFill>
                  </a:tcPr>
                </a:tc>
                <a:tc hMerge="1">
                  <a:txBody>
                    <a:bodyPr/>
                    <a:lstStyle/>
                    <a:p>
                      <a:endParaRPr lang="es-ES" dirty="0"/>
                    </a:p>
                  </a:txBody>
                  <a:tcPr/>
                </a:tc>
                <a:extLst>
                  <a:ext uri="{0D108BD9-81ED-4DB2-BD59-A6C34878D82A}"/>
                </a:extLst>
              </a:tr>
              <a:tr h="407155">
                <a:tc>
                  <a:txBody>
                    <a:bodyPr/>
                    <a:lstStyle/>
                    <a:p>
                      <a:r>
                        <a:rPr lang="es-ES" sz="1800" dirty="0">
                          <a:latin typeface="Tw Cen MT" panose="020B0602020104020603" pitchFamily="34" charset="0"/>
                        </a:rPr>
                        <a:t>NIVEL DIRECTIVO</a:t>
                      </a:r>
                      <a:endParaRPr lang="es-ES" sz="1800" dirty="0">
                        <a:solidFill>
                          <a:schemeClr val="dk1"/>
                        </a:solidFill>
                        <a:latin typeface="Tw Cen MT" panose="020B0602020104020603" pitchFamily="34" charset="0"/>
                        <a:ea typeface="+mn-ea"/>
                        <a:cs typeface="+mn-cs"/>
                      </a:endParaRPr>
                    </a:p>
                  </a:txBody>
                  <a:tcPr marT="45705" marB="45705"/>
                </a:tc>
                <a:tc>
                  <a:txBody>
                    <a:bodyPr/>
                    <a:lstStyle/>
                    <a:p>
                      <a:pPr algn="ctr"/>
                      <a:r>
                        <a:rPr lang="es-ES" sz="1800" dirty="0">
                          <a:latin typeface="Tw Cen MT" panose="020B0602020104020603" pitchFamily="34" charset="0"/>
                        </a:rPr>
                        <a:t>40 </a:t>
                      </a:r>
                      <a:endParaRPr lang="es-ES" sz="1800" dirty="0">
                        <a:solidFill>
                          <a:schemeClr val="tx1"/>
                        </a:solidFill>
                        <a:latin typeface="Tw Cen MT" panose="020B0602020104020603" pitchFamily="34" charset="0"/>
                        <a:ea typeface="+mn-ea"/>
                        <a:cs typeface="+mn-cs"/>
                      </a:endParaRPr>
                    </a:p>
                  </a:txBody>
                  <a:tcPr marT="45705" marB="45705"/>
                </a:tc>
                <a:extLst>
                  <a:ext uri="{0D108BD9-81ED-4DB2-BD59-A6C34878D82A}"/>
                </a:extLst>
              </a:tr>
              <a:tr h="412898">
                <a:tc>
                  <a:txBody>
                    <a:bodyPr/>
                    <a:lstStyle/>
                    <a:p>
                      <a:r>
                        <a:rPr lang="es-ES" sz="1800" dirty="0">
                          <a:latin typeface="Tw Cen MT" panose="020B0602020104020603" pitchFamily="34" charset="0"/>
                        </a:rPr>
                        <a:t>NIVEL ASESOR</a:t>
                      </a:r>
                      <a:endParaRPr lang="es-ES" sz="1800" dirty="0">
                        <a:solidFill>
                          <a:schemeClr val="dk1"/>
                        </a:solidFill>
                        <a:latin typeface="Tw Cen MT" panose="020B0602020104020603" pitchFamily="34" charset="0"/>
                        <a:ea typeface="+mn-ea"/>
                        <a:cs typeface="+mn-cs"/>
                      </a:endParaRPr>
                    </a:p>
                  </a:txBody>
                  <a:tcPr marT="45705" marB="45705"/>
                </a:tc>
                <a:tc>
                  <a:txBody>
                    <a:bodyPr/>
                    <a:lstStyle/>
                    <a:p>
                      <a:pPr algn="ctr"/>
                      <a:r>
                        <a:rPr lang="es-ES" sz="1800" dirty="0">
                          <a:latin typeface="Tw Cen MT" panose="020B0602020104020603" pitchFamily="34" charset="0"/>
                        </a:rPr>
                        <a:t>16</a:t>
                      </a:r>
                      <a:endParaRPr lang="es-ES" sz="1800" dirty="0">
                        <a:solidFill>
                          <a:schemeClr val="tx1"/>
                        </a:solidFill>
                        <a:latin typeface="Tw Cen MT" panose="020B0602020104020603" pitchFamily="34" charset="0"/>
                        <a:ea typeface="+mn-ea"/>
                        <a:cs typeface="+mn-cs"/>
                      </a:endParaRPr>
                    </a:p>
                  </a:txBody>
                  <a:tcPr marT="45705" marB="45705"/>
                </a:tc>
                <a:extLst>
                  <a:ext uri="{0D108BD9-81ED-4DB2-BD59-A6C34878D82A}"/>
                </a:extLst>
              </a:tr>
              <a:tr h="407155">
                <a:tc>
                  <a:txBody>
                    <a:bodyPr/>
                    <a:lstStyle/>
                    <a:p>
                      <a:r>
                        <a:rPr lang="es-ES" sz="1800" dirty="0">
                          <a:latin typeface="Tw Cen MT" panose="020B0602020104020603" pitchFamily="34" charset="0"/>
                        </a:rPr>
                        <a:t>NIVEL PROFESIONAL</a:t>
                      </a:r>
                      <a:endParaRPr lang="es-ES" sz="1800" dirty="0">
                        <a:solidFill>
                          <a:schemeClr val="dk1"/>
                        </a:solidFill>
                        <a:latin typeface="Tw Cen MT" panose="020B0602020104020603" pitchFamily="34" charset="0"/>
                        <a:ea typeface="+mn-ea"/>
                        <a:cs typeface="+mn-cs"/>
                      </a:endParaRPr>
                    </a:p>
                  </a:txBody>
                  <a:tcPr marT="45705" marB="45705"/>
                </a:tc>
                <a:tc>
                  <a:txBody>
                    <a:bodyPr/>
                    <a:lstStyle/>
                    <a:p>
                      <a:pPr algn="ctr"/>
                      <a:r>
                        <a:rPr lang="es-ES" sz="1800" dirty="0">
                          <a:latin typeface="Tw Cen MT" panose="020B0602020104020603" pitchFamily="34" charset="0"/>
                        </a:rPr>
                        <a:t>547 </a:t>
                      </a:r>
                      <a:endParaRPr lang="es-ES" sz="1800" dirty="0">
                        <a:solidFill>
                          <a:schemeClr val="tx1"/>
                        </a:solidFill>
                        <a:latin typeface="Tw Cen MT" panose="020B0602020104020603" pitchFamily="34" charset="0"/>
                        <a:ea typeface="+mn-ea"/>
                        <a:cs typeface="+mn-cs"/>
                      </a:endParaRPr>
                    </a:p>
                  </a:txBody>
                  <a:tcPr marT="45705" marB="45705"/>
                </a:tc>
                <a:extLst>
                  <a:ext uri="{0D108BD9-81ED-4DB2-BD59-A6C34878D82A}"/>
                </a:extLst>
              </a:tr>
              <a:tr h="407155">
                <a:tc>
                  <a:txBody>
                    <a:bodyPr/>
                    <a:lstStyle/>
                    <a:p>
                      <a:r>
                        <a:rPr lang="es-ES" sz="1800" dirty="0">
                          <a:latin typeface="Tw Cen MT" panose="020B0602020104020603" pitchFamily="34" charset="0"/>
                        </a:rPr>
                        <a:t>NIVEL TECNICO</a:t>
                      </a:r>
                      <a:endParaRPr lang="es-ES" sz="1800" dirty="0">
                        <a:solidFill>
                          <a:schemeClr val="dk1"/>
                        </a:solidFill>
                        <a:latin typeface="Tw Cen MT" panose="020B0602020104020603" pitchFamily="34" charset="0"/>
                        <a:ea typeface="+mn-ea"/>
                        <a:cs typeface="+mn-cs"/>
                      </a:endParaRPr>
                    </a:p>
                  </a:txBody>
                  <a:tcPr marT="45705" marB="45705"/>
                </a:tc>
                <a:tc>
                  <a:txBody>
                    <a:bodyPr/>
                    <a:lstStyle/>
                    <a:p>
                      <a:pPr algn="ctr"/>
                      <a:r>
                        <a:rPr lang="es-ES" sz="1800" dirty="0">
                          <a:latin typeface="Tw Cen MT" panose="020B0602020104020603" pitchFamily="34" charset="0"/>
                        </a:rPr>
                        <a:t>82 </a:t>
                      </a:r>
                      <a:endParaRPr lang="es-ES" sz="1800" dirty="0">
                        <a:solidFill>
                          <a:schemeClr val="tx1"/>
                        </a:solidFill>
                        <a:latin typeface="Tw Cen MT" panose="020B0602020104020603" pitchFamily="34" charset="0"/>
                        <a:ea typeface="+mn-ea"/>
                        <a:cs typeface="+mn-cs"/>
                      </a:endParaRPr>
                    </a:p>
                  </a:txBody>
                  <a:tcPr marT="45705" marB="45705"/>
                </a:tc>
                <a:extLst>
                  <a:ext uri="{0D108BD9-81ED-4DB2-BD59-A6C34878D82A}"/>
                </a:extLst>
              </a:tr>
              <a:tr h="407155">
                <a:tc>
                  <a:txBody>
                    <a:bodyPr/>
                    <a:lstStyle/>
                    <a:p>
                      <a:r>
                        <a:rPr lang="es-ES" sz="1800" dirty="0">
                          <a:latin typeface="Tw Cen MT" panose="020B0602020104020603" pitchFamily="34" charset="0"/>
                        </a:rPr>
                        <a:t>NIVEL ASISTENCIAL</a:t>
                      </a:r>
                      <a:endParaRPr lang="es-ES" sz="1800" dirty="0">
                        <a:solidFill>
                          <a:schemeClr val="dk1"/>
                        </a:solidFill>
                        <a:latin typeface="Tw Cen MT" panose="020B0602020104020603" pitchFamily="34" charset="0"/>
                        <a:ea typeface="+mn-ea"/>
                        <a:cs typeface="+mn-cs"/>
                      </a:endParaRPr>
                    </a:p>
                  </a:txBody>
                  <a:tcPr marT="45705" marB="45705"/>
                </a:tc>
                <a:tc>
                  <a:txBody>
                    <a:bodyPr/>
                    <a:lstStyle/>
                    <a:p>
                      <a:pPr algn="ctr"/>
                      <a:r>
                        <a:rPr lang="es-ES" sz="1800" dirty="0">
                          <a:latin typeface="Tw Cen MT" panose="020B0602020104020603" pitchFamily="34" charset="0"/>
                        </a:rPr>
                        <a:t>230 </a:t>
                      </a:r>
                      <a:endParaRPr lang="es-ES" sz="1800" dirty="0">
                        <a:solidFill>
                          <a:schemeClr val="tx1"/>
                        </a:solidFill>
                        <a:latin typeface="Tw Cen MT" panose="020B0602020104020603" pitchFamily="34" charset="0"/>
                        <a:ea typeface="+mn-ea"/>
                        <a:cs typeface="+mn-cs"/>
                      </a:endParaRPr>
                    </a:p>
                  </a:txBody>
                  <a:tcPr marT="45705" marB="45705"/>
                </a:tc>
                <a:extLst>
                  <a:ext uri="{0D108BD9-81ED-4DB2-BD59-A6C34878D82A}"/>
                </a:extLst>
              </a:tr>
              <a:tr h="407155">
                <a:tc>
                  <a:txBody>
                    <a:bodyPr/>
                    <a:lstStyle/>
                    <a:p>
                      <a:r>
                        <a:rPr lang="es-ES" sz="1800" dirty="0">
                          <a:effectLst/>
                          <a:latin typeface="Tw Cen MT" panose="020B0602020104020603" pitchFamily="34" charset="0"/>
                        </a:rPr>
                        <a:t>TOTAL PLANTA DE PERSONAL</a:t>
                      </a:r>
                      <a:endParaRPr lang="es-ES" sz="1800" dirty="0">
                        <a:latin typeface="Tw Cen MT" panose="020B0602020104020603" pitchFamily="34" charset="0"/>
                      </a:endParaRPr>
                    </a:p>
                  </a:txBody>
                  <a:tcPr marT="45705" marB="45705"/>
                </a:tc>
                <a:tc>
                  <a:txBody>
                    <a:bodyPr/>
                    <a:lstStyle/>
                    <a:p>
                      <a:pPr algn="ctr"/>
                      <a:r>
                        <a:rPr lang="es-ES" sz="1800" dirty="0">
                          <a:effectLst/>
                          <a:latin typeface="Tw Cen MT" panose="020B0602020104020603" pitchFamily="34" charset="0"/>
                        </a:rPr>
                        <a:t>915</a:t>
                      </a:r>
                      <a:endParaRPr lang="es-ES" sz="1800" dirty="0">
                        <a:solidFill>
                          <a:schemeClr val="tx1"/>
                        </a:solidFill>
                        <a:latin typeface="Tw Cen MT" panose="020B0602020104020603" pitchFamily="34" charset="0"/>
                      </a:endParaRPr>
                    </a:p>
                  </a:txBody>
                  <a:tcPr marT="45705" marB="45705"/>
                </a:tc>
                <a:extLst>
                  <a:ext uri="{0D108BD9-81ED-4DB2-BD59-A6C34878D82A}"/>
                </a:extLst>
              </a:tr>
            </a:tbl>
          </a:graphicData>
        </a:graphic>
      </p:graphicFrame>
      <p:sp>
        <p:nvSpPr>
          <p:cNvPr id="6" name="Pentágono 5"/>
          <p:cNvSpPr/>
          <p:nvPr/>
        </p:nvSpPr>
        <p:spPr>
          <a:xfrm>
            <a:off x="1" y="0"/>
            <a:ext cx="4102768"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Planta de Personal</a:t>
            </a:r>
            <a:endParaRPr lang="es-CO" sz="2800" b="1" dirty="0">
              <a:latin typeface="Tw Cen MT" panose="020B0602020104020603" pitchFamily="34" charset="0"/>
            </a:endParaRPr>
          </a:p>
        </p:txBody>
      </p:sp>
    </p:spTree>
    <p:extLst>
      <p:ext uri="{BB962C8B-B14F-4D97-AF65-F5344CB8AC3E}">
        <p14:creationId xmlns:p14="http://schemas.microsoft.com/office/powerpoint/2010/main" val="4083080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4" name="Picture 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022" y="933732"/>
            <a:ext cx="6007371" cy="2736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30 CuadroTexto"/>
          <p:cNvSpPr txBox="1">
            <a:spLocks noChangeArrowheads="1"/>
          </p:cNvSpPr>
          <p:nvPr/>
        </p:nvSpPr>
        <p:spPr bwMode="auto">
          <a:xfrm flipH="1">
            <a:off x="7307495" y="761247"/>
            <a:ext cx="4547426"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06" tIns="0" rIns="91106"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19">
              <a:defRPr/>
            </a:pPr>
            <a:r>
              <a:rPr lang="es-CO" sz="1100" dirty="0"/>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3800657083"/>
              </p:ext>
            </p:extLst>
          </p:nvPr>
        </p:nvGraphicFramePr>
        <p:xfrm>
          <a:off x="7307495" y="990855"/>
          <a:ext cx="4547427" cy="914400"/>
        </p:xfrm>
        <a:graphic>
          <a:graphicData uri="http://schemas.openxmlformats.org/drawingml/2006/table">
            <a:tbl>
              <a:tblPr firstRow="1" bandRow="1">
                <a:tableStyleId>{5940675A-B579-460E-94D1-54222C63F5DA}</a:tableStyleId>
              </a:tblPr>
              <a:tblGrid>
                <a:gridCol w="2747926">
                  <a:extLst>
                    <a:ext uri="{9D8B030D-6E8A-4147-A177-3AD203B41FA5}">
                      <a16:colId xmlns="" xmlns:a16="http://schemas.microsoft.com/office/drawing/2014/main" val="20000"/>
                    </a:ext>
                  </a:extLst>
                </a:gridCol>
                <a:gridCol w="1799501">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27/10/2015</a:t>
                      </a:r>
                    </a:p>
                    <a:p>
                      <a:pPr algn="ctr" rtl="0" fontAlgn="ctr"/>
                      <a:r>
                        <a:rPr lang="es-MX" sz="1000" u="none" strike="noStrike" dirty="0">
                          <a:effectLst/>
                        </a:rPr>
                        <a:t>21/03/2017</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12/11/2015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08/02/2016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07/09/2018</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18 %</a:t>
                      </a:r>
                      <a:endParaRPr kumimoji="0" lang="es-MX" sz="1000" b="0" i="0" u="none" strike="noStrike" kern="1200" cap="none" spc="0" normalizeH="0" baseline="0" noProof="0" dirty="0">
                        <a:ln>
                          <a:noFill/>
                        </a:ln>
                        <a:solidFill>
                          <a:srgbClr val="386295"/>
                        </a:solidFill>
                        <a:effectLst/>
                        <a:uLnTx/>
                        <a:uFillTx/>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307496" y="2652196"/>
            <a:ext cx="4547425"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1582 DE 12/11/2015</a:t>
            </a:r>
          </a:p>
        </p:txBody>
      </p:sp>
      <p:sp>
        <p:nvSpPr>
          <p:cNvPr id="26" name="30 CuadroTexto"/>
          <p:cNvSpPr txBox="1">
            <a:spLocks noChangeArrowheads="1"/>
          </p:cNvSpPr>
          <p:nvPr/>
        </p:nvSpPr>
        <p:spPr bwMode="auto">
          <a:xfrm flipH="1">
            <a:off x="7307495" y="3681592"/>
            <a:ext cx="4547425"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1725 DE 21/12/2015</a:t>
            </a:r>
          </a:p>
        </p:txBody>
      </p:sp>
      <p:graphicFrame>
        <p:nvGraphicFramePr>
          <p:cNvPr id="27" name="Tabla 22"/>
          <p:cNvGraphicFramePr>
            <a:graphicFrameLocks noGrp="1"/>
          </p:cNvGraphicFramePr>
          <p:nvPr>
            <p:extLst>
              <p:ext uri="{D42A27DB-BD31-4B8C-83A1-F6EECF244321}">
                <p14:modId xmlns:p14="http://schemas.microsoft.com/office/powerpoint/2010/main" val="3809201488"/>
              </p:ext>
            </p:extLst>
          </p:nvPr>
        </p:nvGraphicFramePr>
        <p:xfrm>
          <a:off x="7307497" y="2845491"/>
          <a:ext cx="4547429" cy="802555"/>
        </p:xfrm>
        <a:graphic>
          <a:graphicData uri="http://schemas.openxmlformats.org/drawingml/2006/table">
            <a:tbl>
              <a:tblPr>
                <a:tableStyleId>{5940675A-B579-460E-94D1-54222C63F5DA}</a:tableStyleId>
              </a:tblPr>
              <a:tblGrid>
                <a:gridCol w="3187045">
                  <a:extLst>
                    <a:ext uri="{9D8B030D-6E8A-4147-A177-3AD203B41FA5}">
                      <a16:colId xmlns="" xmlns:a16="http://schemas.microsoft.com/office/drawing/2014/main" val="20000"/>
                    </a:ext>
                  </a:extLst>
                </a:gridCol>
                <a:gridCol w="603039">
                  <a:extLst>
                    <a:ext uri="{9D8B030D-6E8A-4147-A177-3AD203B41FA5}">
                      <a16:colId xmlns="" xmlns:a16="http://schemas.microsoft.com/office/drawing/2014/main" val="20001"/>
                    </a:ext>
                  </a:extLst>
                </a:gridCol>
                <a:gridCol w="757345">
                  <a:extLst>
                    <a:ext uri="{9D8B030D-6E8A-4147-A177-3AD203B41FA5}">
                      <a16:colId xmlns="" xmlns:a16="http://schemas.microsoft.com/office/drawing/2014/main" val="20002"/>
                    </a:ext>
                  </a:extLst>
                </a:gridCol>
              </a:tblGrid>
              <a:tr h="160506">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ALC MONTENEGRO 067</a:t>
                      </a:r>
                    </a:p>
                  </a:txBody>
                  <a:tcPr marL="8117" marR="8117" marT="8111"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6">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1"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1"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1" marB="0" anchor="ctr"/>
                </a:tc>
                <a:extLst>
                  <a:ext uri="{0D108BD9-81ED-4DB2-BD59-A6C34878D82A}">
                    <a16:rowId xmlns="" xmlns:a16="http://schemas.microsoft.com/office/drawing/2014/main" val="10001"/>
                  </a:ext>
                </a:extLst>
              </a:tr>
              <a:tr h="160506">
                <a:tc>
                  <a:txBody>
                    <a:bodyPr/>
                    <a:lstStyle/>
                    <a:p>
                      <a:pPr algn="l" fontAlgn="ctr"/>
                      <a:r>
                        <a:rPr lang="es-MX" sz="1000" u="none" strike="noStrike" dirty="0">
                          <a:effectLst/>
                        </a:rPr>
                        <a:t>APA INGENIEROS CONTRATISTAS S.A.S</a:t>
                      </a:r>
                      <a:endParaRPr lang="es-MX" sz="1000" b="0" i="0" u="none" strike="noStrike" dirty="0">
                        <a:solidFill>
                          <a:srgbClr val="000000"/>
                        </a:solidFill>
                        <a:effectLst/>
                        <a:latin typeface="Calibri" panose="020F0502020204030204" pitchFamily="34" charset="0"/>
                      </a:endParaRPr>
                    </a:p>
                  </a:txBody>
                  <a:tcPr marL="108017" marR="8117" marT="8111" marB="0" anchor="ctr"/>
                </a:tc>
                <a:tc>
                  <a:txBody>
                    <a:bodyPr/>
                    <a:lstStyle/>
                    <a:p>
                      <a:pPr algn="ctr" fontAlgn="ctr"/>
                      <a:r>
                        <a:rPr lang="es-MX" sz="1000" u="none" strike="noStrike" dirty="0">
                          <a:effectLst/>
                        </a:rPr>
                        <a:t>33,3</a:t>
                      </a:r>
                      <a:endParaRPr lang="es-MX" sz="1000" b="0" i="0" u="none" strike="noStrike" dirty="0">
                        <a:solidFill>
                          <a:srgbClr val="000000"/>
                        </a:solidFill>
                        <a:effectLst/>
                        <a:latin typeface="Calibri" panose="020F0502020204030204" pitchFamily="34" charset="0"/>
                      </a:endParaRPr>
                    </a:p>
                  </a:txBody>
                  <a:tcPr marL="8117" marR="8117" marT="8111"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7" marR="8117" marT="8111" marB="0" anchor="ctr"/>
                </a:tc>
                <a:extLst>
                  <a:ext uri="{0D108BD9-81ED-4DB2-BD59-A6C34878D82A}">
                    <a16:rowId xmlns="" xmlns:a16="http://schemas.microsoft.com/office/drawing/2014/main" val="10002"/>
                  </a:ext>
                </a:extLst>
              </a:tr>
              <a:tr h="160506">
                <a:tc>
                  <a:txBody>
                    <a:bodyPr/>
                    <a:lstStyle/>
                    <a:p>
                      <a:pPr algn="l" fontAlgn="ctr"/>
                      <a:r>
                        <a:rPr lang="es-CO" sz="1000" u="none" strike="noStrike" dirty="0">
                          <a:effectLst/>
                        </a:rPr>
                        <a:t>CONSTRUCCIONES LUJAN S.A. SUCURSAL COLOMBIA</a:t>
                      </a:r>
                      <a:endParaRPr lang="es-MX" sz="1000" b="0" i="0" u="none" strike="noStrike" dirty="0">
                        <a:solidFill>
                          <a:srgbClr val="000000"/>
                        </a:solidFill>
                        <a:effectLst/>
                        <a:latin typeface="Calibri" panose="020F0502020204030204" pitchFamily="34" charset="0"/>
                      </a:endParaRPr>
                    </a:p>
                  </a:txBody>
                  <a:tcPr marL="108017" marR="8117" marT="8111" marB="0" anchor="ctr"/>
                </a:tc>
                <a:tc>
                  <a:txBody>
                    <a:bodyPr/>
                    <a:lstStyle/>
                    <a:p>
                      <a:pPr algn="ctr" fontAlgn="ctr"/>
                      <a:r>
                        <a:rPr lang="es-MX" sz="1000" u="none" strike="noStrike" dirty="0">
                          <a:effectLst/>
                        </a:rPr>
                        <a:t>33,3</a:t>
                      </a:r>
                      <a:endParaRPr lang="es-MX" sz="1000" b="0" i="0" u="none" strike="noStrike" dirty="0">
                        <a:solidFill>
                          <a:srgbClr val="000000"/>
                        </a:solidFill>
                        <a:effectLst/>
                        <a:latin typeface="Calibri" panose="020F0502020204030204" pitchFamily="34" charset="0"/>
                      </a:endParaRPr>
                    </a:p>
                  </a:txBody>
                  <a:tcPr marL="8117" marR="8117" marT="8111" marB="0" anchor="ctr"/>
                </a:tc>
                <a:tc>
                  <a:txBody>
                    <a:bodyPr/>
                    <a:lstStyle/>
                    <a:p>
                      <a:pPr algn="ctr" fontAlgn="ctr"/>
                      <a:r>
                        <a:rPr lang="es-MX" sz="1000" u="none" strike="noStrike" dirty="0">
                          <a:effectLst/>
                        </a:rPr>
                        <a:t>ESPAÑA</a:t>
                      </a:r>
                    </a:p>
                  </a:txBody>
                  <a:tcPr marL="8117" marR="8117" marT="8111" marB="0" anchor="ctr"/>
                </a:tc>
                <a:extLst>
                  <a:ext uri="{0D108BD9-81ED-4DB2-BD59-A6C34878D82A}">
                    <a16:rowId xmlns="" xmlns:a16="http://schemas.microsoft.com/office/drawing/2014/main" val="10003"/>
                  </a:ext>
                </a:extLst>
              </a:tr>
              <a:tr h="160506">
                <a:tc>
                  <a:txBody>
                    <a:bodyPr/>
                    <a:lstStyle/>
                    <a:p>
                      <a:pPr algn="l" fontAlgn="ctr"/>
                      <a:r>
                        <a:rPr lang="es-CO" sz="1000" u="none" strike="noStrike" dirty="0">
                          <a:effectLst/>
                        </a:rPr>
                        <a:t>INGENIERÍA Y CONSTRUCCIONES S.A.S.</a:t>
                      </a:r>
                      <a:endParaRPr lang="es-MX" sz="1000" b="0" i="0" u="none" strike="noStrike" dirty="0">
                        <a:solidFill>
                          <a:srgbClr val="000000"/>
                        </a:solidFill>
                        <a:effectLst/>
                        <a:latin typeface="Calibri" panose="020F0502020204030204" pitchFamily="34" charset="0"/>
                      </a:endParaRPr>
                    </a:p>
                  </a:txBody>
                  <a:tcPr marL="108017" marR="8117" marT="8111" marB="0" anchor="ctr"/>
                </a:tc>
                <a:tc>
                  <a:txBody>
                    <a:bodyPr/>
                    <a:lstStyle/>
                    <a:p>
                      <a:pPr algn="ctr" fontAlgn="ctr"/>
                      <a:r>
                        <a:rPr lang="es-MX" sz="1000" u="none" strike="noStrike" dirty="0">
                          <a:effectLst/>
                        </a:rPr>
                        <a:t>33,3</a:t>
                      </a:r>
                      <a:endParaRPr lang="es-MX" sz="1000" b="0" i="0" u="none" strike="noStrike" dirty="0">
                        <a:solidFill>
                          <a:srgbClr val="000000"/>
                        </a:solidFill>
                        <a:effectLst/>
                        <a:latin typeface="Calibri" panose="020F0502020204030204" pitchFamily="34" charset="0"/>
                      </a:endParaRPr>
                    </a:p>
                  </a:txBody>
                  <a:tcPr marL="8117" marR="8117" marT="8111"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7" marR="8117" marT="8111" marB="0" anchor="ctr"/>
                </a:tc>
                <a:extLst>
                  <a:ext uri="{0D108BD9-81ED-4DB2-BD59-A6C34878D82A}">
                    <a16:rowId xmlns="" xmlns:a16="http://schemas.microsoft.com/office/drawing/2014/main" val="10004"/>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338402643"/>
              </p:ext>
            </p:extLst>
          </p:nvPr>
        </p:nvGraphicFramePr>
        <p:xfrm>
          <a:off x="7307496" y="3890539"/>
          <a:ext cx="4528961" cy="642020"/>
        </p:xfrm>
        <a:graphic>
          <a:graphicData uri="http://schemas.openxmlformats.org/drawingml/2006/table">
            <a:tbl>
              <a:tblPr>
                <a:tableStyleId>{616DA210-FB5B-4158-B5E0-FEB733F419BA}</a:tableStyleId>
              </a:tblPr>
              <a:tblGrid>
                <a:gridCol w="2026085">
                  <a:extLst>
                    <a:ext uri="{9D8B030D-6E8A-4147-A177-3AD203B41FA5}">
                      <a16:colId xmlns="" xmlns:a16="http://schemas.microsoft.com/office/drawing/2014/main" val="20000"/>
                    </a:ext>
                  </a:extLst>
                </a:gridCol>
                <a:gridCol w="761618">
                  <a:extLst>
                    <a:ext uri="{9D8B030D-6E8A-4147-A177-3AD203B41FA5}">
                      <a16:colId xmlns="" xmlns:a16="http://schemas.microsoft.com/office/drawing/2014/main" val="20001"/>
                    </a:ext>
                  </a:extLst>
                </a:gridCol>
                <a:gridCol w="1741258">
                  <a:extLst>
                    <a:ext uri="{9D8B030D-6E8A-4147-A177-3AD203B41FA5}">
                      <a16:colId xmlns="" xmlns:a16="http://schemas.microsoft.com/office/drawing/2014/main" val="20002"/>
                    </a:ext>
                  </a:extLst>
                </a:gridCol>
              </a:tblGrid>
              <a:tr h="1605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ACI – TEC 4</a:t>
                      </a:r>
                    </a:p>
                  </a:txBody>
                  <a:tcPr marL="8116" marR="8116"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5" marB="0" anchor="ctr"/>
                </a:tc>
                <a:extLst>
                  <a:ext uri="{0D108BD9-81ED-4DB2-BD59-A6C34878D82A}">
                    <a16:rowId xmlns="" xmlns:a16="http://schemas.microsoft.com/office/drawing/2014/main" val="10001"/>
                  </a:ext>
                </a:extLst>
              </a:tr>
              <a:tr h="160500">
                <a:tc>
                  <a:txBody>
                    <a:bodyPr/>
                    <a:lstStyle/>
                    <a:p>
                      <a:pPr algn="l" fontAlgn="ctr"/>
                      <a:r>
                        <a:rPr lang="es-MX" sz="1000" u="none" strike="noStrike" dirty="0">
                          <a:effectLst/>
                        </a:rPr>
                        <a:t>A.C.I. PROYECTOS S.A.S.</a:t>
                      </a:r>
                      <a:endParaRPr lang="es-MX" sz="1000" b="0" i="0" u="none" strike="noStrike" dirty="0">
                        <a:solidFill>
                          <a:srgbClr val="000000"/>
                        </a:solidFill>
                        <a:effectLst/>
                        <a:latin typeface="Calibri" panose="020F0502020204030204" pitchFamily="34" charset="0"/>
                      </a:endParaRPr>
                    </a:p>
                  </a:txBody>
                  <a:tcPr marL="107989" marR="8116" marT="8105" marB="0" anchor="ctr"/>
                </a:tc>
                <a:tc>
                  <a:txBody>
                    <a:bodyPr/>
                    <a:lstStyle/>
                    <a:p>
                      <a:pPr algn="ctr" fontAlgn="ctr"/>
                      <a:r>
                        <a:rPr lang="es-MX" sz="1000" u="none" strike="noStrike" dirty="0">
                          <a:effectLst/>
                        </a:rPr>
                        <a:t>40</a:t>
                      </a:r>
                      <a:endParaRPr lang="es-MX" sz="1000" b="0" i="0" u="none" strike="noStrike" dirty="0">
                        <a:solidFill>
                          <a:srgbClr val="000000"/>
                        </a:solidFill>
                        <a:effectLst/>
                        <a:latin typeface="Calibri" panose="020F0502020204030204" pitchFamily="34" charset="0"/>
                      </a:endParaRPr>
                    </a:p>
                  </a:txBody>
                  <a:tcPr marL="8116" marR="8116" marT="8105"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2"/>
                  </a:ext>
                </a:extLst>
              </a:tr>
              <a:tr h="160500">
                <a:tc>
                  <a:txBody>
                    <a:bodyPr/>
                    <a:lstStyle/>
                    <a:p>
                      <a:pPr algn="l" fontAlgn="ctr"/>
                      <a:r>
                        <a:rPr lang="es-MX" sz="1000" u="none" strike="noStrike" dirty="0">
                          <a:effectLst/>
                        </a:rPr>
                        <a:t>TEC CUATRO</a:t>
                      </a:r>
                      <a:r>
                        <a:rPr lang="es-MX" sz="1000" u="none" strike="noStrike" baseline="0" dirty="0">
                          <a:effectLst/>
                        </a:rPr>
                        <a:t> S.A. </a:t>
                      </a:r>
                      <a:endParaRPr lang="es-MX" sz="1000" b="0" i="0" u="none" strike="noStrike" dirty="0">
                        <a:solidFill>
                          <a:srgbClr val="000000"/>
                        </a:solidFill>
                        <a:effectLst/>
                        <a:latin typeface="Calibri" panose="020F0502020204030204" pitchFamily="34" charset="0"/>
                      </a:endParaRPr>
                    </a:p>
                  </a:txBody>
                  <a:tcPr marL="107989" marR="8116" marT="8105"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6" marR="8116" marT="810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ESPAÑA – </a:t>
                      </a:r>
                      <a:r>
                        <a:rPr lang="es-MX" sz="1000" u="none" strike="noStrike" baseline="0" dirty="0">
                          <a:effectLst/>
                        </a:rPr>
                        <a:t>SUC. COLOMBIA</a:t>
                      </a:r>
                      <a:endParaRPr lang="es-MX" sz="1000" b="0" i="0" u="none" strike="noStrike" dirty="0">
                        <a:solidFill>
                          <a:srgbClr val="000000"/>
                        </a:solidFill>
                        <a:effectLst/>
                        <a:latin typeface="Calibri" panose="020F0502020204030204" pitchFamily="34" charset="0"/>
                      </a:endParaRPr>
                    </a:p>
                  </a:txBody>
                  <a:tcPr marL="8116" marR="8116" marT="8105"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307494" y="1936347"/>
            <a:ext cx="4547427"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1070670389"/>
              </p:ext>
            </p:extLst>
          </p:nvPr>
        </p:nvGraphicFramePr>
        <p:xfrm>
          <a:off x="7307495" y="2130271"/>
          <a:ext cx="4547427" cy="465992"/>
        </p:xfrm>
        <a:graphic>
          <a:graphicData uri="http://schemas.openxmlformats.org/drawingml/2006/table">
            <a:tbl>
              <a:tblPr bandRow="1">
                <a:tableStyleId>{5940675A-B579-460E-94D1-54222C63F5DA}</a:tableStyleId>
              </a:tblPr>
              <a:tblGrid>
                <a:gridCol w="1314309">
                  <a:extLst>
                    <a:ext uri="{9D8B030D-6E8A-4147-A177-3AD203B41FA5}">
                      <a16:colId xmlns="" xmlns:a16="http://schemas.microsoft.com/office/drawing/2014/main" val="20000"/>
                    </a:ext>
                  </a:extLst>
                </a:gridCol>
                <a:gridCol w="676936">
                  <a:extLst>
                    <a:ext uri="{9D8B030D-6E8A-4147-A177-3AD203B41FA5}">
                      <a16:colId xmlns="" xmlns:a16="http://schemas.microsoft.com/office/drawing/2014/main" val="20001"/>
                    </a:ext>
                  </a:extLst>
                </a:gridCol>
                <a:gridCol w="1735404">
                  <a:extLst>
                    <a:ext uri="{9D8B030D-6E8A-4147-A177-3AD203B41FA5}">
                      <a16:colId xmlns="" xmlns:a16="http://schemas.microsoft.com/office/drawing/2014/main" val="20002"/>
                    </a:ext>
                  </a:extLst>
                </a:gridCol>
                <a:gridCol w="820778">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0" marR="5843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0" marR="58430" marT="0" marB="0" anchor="ctr"/>
                </a:tc>
                <a:extLst>
                  <a:ext uri="{0D108BD9-81ED-4DB2-BD59-A6C34878D82A}">
                    <a16:rowId xmlns="" xmlns:a16="http://schemas.microsoft.com/office/drawing/2014/main" val="10000"/>
                  </a:ext>
                </a:extLst>
              </a:tr>
              <a:tr h="313582">
                <a:tc>
                  <a:txBody>
                    <a:bodyPr/>
                    <a:lstStyle/>
                    <a:p>
                      <a:pPr algn="ctr" fontAlgn="b"/>
                      <a:r>
                        <a:rPr lang="es-MX" sz="1000" u="none" strike="noStrike" dirty="0">
                          <a:effectLst/>
                        </a:rPr>
                        <a:t> PASO</a:t>
                      </a:r>
                      <a:r>
                        <a:rPr lang="es-MX" sz="1000" u="none" strike="noStrike" baseline="0" dirty="0">
                          <a:effectLst/>
                        </a:rPr>
                        <a:t> NACIONAL POR MONTENEGRO L=740m</a:t>
                      </a:r>
                      <a:endParaRPr lang="es-MX" sz="1000" b="0" i="0" u="none" strike="noStrike" dirty="0">
                        <a:solidFill>
                          <a:srgbClr val="000000"/>
                        </a:solidFill>
                        <a:effectLst/>
                        <a:latin typeface="+mn-lt"/>
                      </a:endParaRPr>
                    </a:p>
                  </a:txBody>
                  <a:tcPr marL="8116" marR="8116" marT="8792" marB="0" anchor="ctr"/>
                </a:tc>
                <a:tc>
                  <a:txBody>
                    <a:bodyPr/>
                    <a:lstStyle/>
                    <a:p>
                      <a:pPr algn="ctr" fontAlgn="ctr"/>
                      <a:r>
                        <a:rPr lang="es-MX" sz="1000" u="none" strike="noStrike" dirty="0">
                          <a:effectLst/>
                        </a:rPr>
                        <a:t>1</a:t>
                      </a:r>
                      <a:r>
                        <a:rPr lang="es-MX" sz="1000" u="none" strike="noStrike" baseline="0" dirty="0">
                          <a:effectLst/>
                        </a:rPr>
                        <a:t> UN</a:t>
                      </a:r>
                      <a:endParaRPr lang="es-MX" sz="1000" b="0" i="0" u="none" strike="noStrike" dirty="0">
                        <a:solidFill>
                          <a:srgbClr val="000000"/>
                        </a:solidFill>
                        <a:effectLst/>
                        <a:latin typeface="+mn-lt"/>
                      </a:endParaRPr>
                    </a:p>
                  </a:txBody>
                  <a:tcPr marL="8116" marR="8116" marT="8792" marB="0" anchor="ctr"/>
                </a:tc>
                <a:tc>
                  <a:txBody>
                    <a:bodyPr/>
                    <a:lstStyle/>
                    <a:p>
                      <a:pPr algn="ctr" fontAlgn="b"/>
                      <a:r>
                        <a:rPr lang="es-MX" sz="1000" u="none" strike="noStrike" dirty="0">
                          <a:effectLst/>
                        </a:rPr>
                        <a:t> Deprimido (300m) y</a:t>
                      </a:r>
                      <a:r>
                        <a:rPr lang="es-MX" sz="1000" u="none" strike="noStrike" baseline="0" dirty="0">
                          <a:effectLst/>
                        </a:rPr>
                        <a:t> los accesos</a:t>
                      </a:r>
                      <a:endParaRPr lang="es-MX" sz="1000" b="0" i="0" u="none" strike="noStrike" dirty="0">
                        <a:solidFill>
                          <a:srgbClr val="000000"/>
                        </a:solidFill>
                        <a:effectLst/>
                        <a:latin typeface="+mn-lt"/>
                      </a:endParaRPr>
                    </a:p>
                  </a:txBody>
                  <a:tcPr marL="8116" marR="8116" marT="8792" marB="0" anchor="ctr"/>
                </a:tc>
                <a:tc>
                  <a:txBody>
                    <a:bodyPr/>
                    <a:lstStyle/>
                    <a:p>
                      <a:pPr algn="ctr" fontAlgn="b"/>
                      <a:r>
                        <a:rPr lang="es-MX" sz="1000" u="none" strike="noStrike" baseline="0" dirty="0">
                          <a:effectLst/>
                        </a:rPr>
                        <a:t>30 %</a:t>
                      </a:r>
                      <a:endParaRPr lang="es-MX" sz="1000" b="0" i="0" u="none" strike="noStrike" dirty="0">
                        <a:solidFill>
                          <a:schemeClr val="tx1"/>
                        </a:solidFill>
                        <a:effectLst/>
                        <a:latin typeface="+mn-lt"/>
                      </a:endParaRPr>
                    </a:p>
                  </a:txBody>
                  <a:tcPr marL="8116" marR="8116" marT="8792" marB="0" anchor="ctr"/>
                </a:tc>
                <a:extLst>
                  <a:ext uri="{0D108BD9-81ED-4DB2-BD59-A6C34878D82A}">
                    <a16:rowId xmlns="" xmlns:a16="http://schemas.microsoft.com/office/drawing/2014/main" val="10001"/>
                  </a:ext>
                </a:extLst>
              </a:tr>
            </a:tbl>
          </a:graphicData>
        </a:graphic>
      </p:graphicFrame>
      <p:sp>
        <p:nvSpPr>
          <p:cNvPr id="32" name="30 CuadroTexto"/>
          <p:cNvSpPr txBox="1">
            <a:spLocks noChangeArrowheads="1"/>
          </p:cNvSpPr>
          <p:nvPr/>
        </p:nvSpPr>
        <p:spPr bwMode="auto">
          <a:xfrm flipH="1">
            <a:off x="3484462" y="4063793"/>
            <a:ext cx="3669941"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208500132"/>
              </p:ext>
            </p:extLst>
          </p:nvPr>
        </p:nvGraphicFramePr>
        <p:xfrm>
          <a:off x="3484460" y="4269980"/>
          <a:ext cx="3669940" cy="1066800"/>
        </p:xfrm>
        <a:graphic>
          <a:graphicData uri="http://schemas.openxmlformats.org/drawingml/2006/table">
            <a:tbl>
              <a:tblPr firstRow="1" bandRow="1">
                <a:tableStyleId>{5940675A-B579-460E-94D1-54222C63F5DA}</a:tableStyleId>
              </a:tblPr>
              <a:tblGrid>
                <a:gridCol w="2394890">
                  <a:extLst>
                    <a:ext uri="{9D8B030D-6E8A-4147-A177-3AD203B41FA5}">
                      <a16:colId xmlns="" xmlns:a16="http://schemas.microsoft.com/office/drawing/2014/main" val="20000"/>
                    </a:ext>
                  </a:extLst>
                </a:gridCol>
                <a:gridCol w="1275050">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fontAlgn="b"/>
                      <a:r>
                        <a:rPr lang="es-CO" sz="1000" u="none" strike="noStrike" dirty="0">
                          <a:effectLst/>
                        </a:rPr>
                        <a:t>$ 39.933</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$ 3.400</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1"/>
                  </a:ext>
                </a:extLst>
              </a:tr>
              <a:tr h="60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indent="0" algn="l" defTabSz="914400" rtl="0" eaLnBrk="1" latinLnBrk="0" hangingPunct="1"/>
                      <a:r>
                        <a:rPr lang="es-CO" sz="1000" kern="1200" baseline="0" dirty="0"/>
                        <a:t>Vigencia 2016= $8.600</a:t>
                      </a:r>
                    </a:p>
                    <a:p>
                      <a:pPr marL="173038" indent="0" algn="l" defTabSz="914400" rtl="0" eaLnBrk="1" latinLnBrk="0" hangingPunct="1"/>
                      <a:r>
                        <a:rPr lang="es-CO" sz="1000" kern="1200" baseline="0" dirty="0"/>
                        <a:t>Vigencia 2017= $18.200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$13.133</a:t>
                      </a:r>
                      <a:endParaRPr lang="es-CO" sz="1000" b="1" i="1"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$ 39.933</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dirty="0">
                          <a:effectLst/>
                        </a:rPr>
                        <a:t> $ 43.333</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3"/>
                  </a:ext>
                </a:extLst>
              </a:tr>
            </a:tbl>
          </a:graphicData>
        </a:graphic>
      </p:graphicFrame>
      <p:sp>
        <p:nvSpPr>
          <p:cNvPr id="235626" name="CuadroTexto 26"/>
          <p:cNvSpPr txBox="1">
            <a:spLocks noChangeArrowheads="1"/>
          </p:cNvSpPr>
          <p:nvPr/>
        </p:nvSpPr>
        <p:spPr bwMode="auto">
          <a:xfrm>
            <a:off x="3374935" y="5381902"/>
            <a:ext cx="3155641" cy="242185"/>
          </a:xfrm>
          <a:prstGeom prst="rect">
            <a:avLst/>
          </a:prstGeom>
          <a:noFill/>
          <a:ln>
            <a:noFill/>
          </a:ln>
          <a:extLst/>
        </p:spPr>
        <p:txBody>
          <a:bodyPr lIns="91106" tIns="45563" rIns="91106" bIns="4556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19"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2" name="Tabla 33"/>
          <p:cNvGraphicFramePr>
            <a:graphicFrameLocks noGrp="1"/>
          </p:cNvGraphicFramePr>
          <p:nvPr>
            <p:extLst>
              <p:ext uri="{D42A27DB-BD31-4B8C-83A1-F6EECF244321}">
                <p14:modId xmlns:p14="http://schemas.microsoft.com/office/powerpoint/2010/main" val="407736587"/>
              </p:ext>
            </p:extLst>
          </p:nvPr>
        </p:nvGraphicFramePr>
        <p:xfrm>
          <a:off x="3484461" y="3799099"/>
          <a:ext cx="3626376" cy="182880"/>
        </p:xfrm>
        <a:graphic>
          <a:graphicData uri="http://schemas.openxmlformats.org/drawingml/2006/table">
            <a:tbl>
              <a:tblPr firstRow="1" bandRow="1">
                <a:tableStyleId>{5940675A-B579-460E-94D1-54222C63F5DA}</a:tableStyleId>
              </a:tblPr>
              <a:tblGrid>
                <a:gridCol w="3626376">
                  <a:extLst>
                    <a:ext uri="{9D8B030D-6E8A-4147-A177-3AD203B41FA5}">
                      <a16:colId xmlns="" xmlns:a16="http://schemas.microsoft.com/office/drawing/2014/main" val="20000"/>
                    </a:ext>
                  </a:extLst>
                </a:gridCol>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0,74 Km</a:t>
                      </a:r>
                      <a:endParaRPr lang="es-CO" sz="1200" b="0" i="0" u="none" strike="noStrike" dirty="0">
                        <a:solidFill>
                          <a:schemeClr val="bg1"/>
                        </a:solidFill>
                        <a:latin typeface="+mn-lt"/>
                        <a:cs typeface="Arial" panose="020B0604020202020204" pitchFamily="34" charset="0"/>
                      </a:endParaRPr>
                    </a:p>
                  </a:txBody>
                  <a:tcPr marL="35995" marR="35995" marT="0" marB="0" anchor="ctr"/>
                </a:tc>
                <a:extLst>
                  <a:ext uri="{0D108BD9-81ED-4DB2-BD59-A6C34878D82A}">
                    <a16:rowId xmlns="" xmlns:a16="http://schemas.microsoft.com/office/drawing/2014/main" val="10000"/>
                  </a:ext>
                </a:extLst>
              </a:tr>
            </a:tbl>
          </a:graphicData>
        </a:graphic>
      </p:graphicFrame>
      <p:graphicFrame>
        <p:nvGraphicFramePr>
          <p:cNvPr id="34" name="10 Tabla"/>
          <p:cNvGraphicFramePr>
            <a:graphicFrameLocks noGrp="1"/>
          </p:cNvGraphicFramePr>
          <p:nvPr>
            <p:extLst>
              <p:ext uri="{D42A27DB-BD31-4B8C-83A1-F6EECF244321}">
                <p14:modId xmlns:p14="http://schemas.microsoft.com/office/powerpoint/2010/main" val="529010991"/>
              </p:ext>
            </p:extLst>
          </p:nvPr>
        </p:nvGraphicFramePr>
        <p:xfrm>
          <a:off x="7307494" y="4826485"/>
          <a:ext cx="4547426" cy="820094"/>
        </p:xfrm>
        <a:graphic>
          <a:graphicData uri="http://schemas.openxmlformats.org/drawingml/2006/table">
            <a:tbl>
              <a:tblPr bandRow="1">
                <a:tableStyleId>{5940675A-B579-460E-94D1-54222C63F5DA}</a:tableStyleId>
              </a:tblPr>
              <a:tblGrid>
                <a:gridCol w="3409434">
                  <a:extLst>
                    <a:ext uri="{9D8B030D-6E8A-4147-A177-3AD203B41FA5}">
                      <a16:colId xmlns="" xmlns:a16="http://schemas.microsoft.com/office/drawing/2014/main" val="20000"/>
                    </a:ext>
                  </a:extLst>
                </a:gridCol>
                <a:gridCol w="1137992">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3" marR="58463"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3" marR="58463"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0,74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5" name="30 CuadroTexto"/>
          <p:cNvSpPr txBox="1">
            <a:spLocks noChangeArrowheads="1"/>
          </p:cNvSpPr>
          <p:nvPr/>
        </p:nvSpPr>
        <p:spPr bwMode="auto">
          <a:xfrm flipH="1">
            <a:off x="7307493" y="4644106"/>
            <a:ext cx="4547426"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31" name="Rectángulo 5"/>
          <p:cNvSpPr>
            <a:spLocks noChangeArrowheads="1"/>
          </p:cNvSpPr>
          <p:nvPr/>
        </p:nvSpPr>
        <p:spPr bwMode="auto">
          <a:xfrm>
            <a:off x="3060700" y="22822"/>
            <a:ext cx="68453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E94E1B"/>
                </a:solidFill>
                <a:latin typeface="Tw Cen MT" panose="020B0602020104020603" pitchFamily="34" charset="0"/>
                <a:ea typeface="MS PGothic" pitchFamily="34" charset="-128"/>
                <a:sym typeface="Helvetica Neue Bold Condensed"/>
              </a:rPr>
              <a:t>PASO NACIONAL POR MONTENEGRO</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6" name="Pentágono 35"/>
          <p:cNvSpPr/>
          <p:nvPr/>
        </p:nvSpPr>
        <p:spPr>
          <a:xfrm>
            <a:off x="0" y="0"/>
            <a:ext cx="306070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9" name="CuadroTexto 38"/>
          <p:cNvSpPr txBox="1"/>
          <p:nvPr/>
        </p:nvSpPr>
        <p:spPr>
          <a:xfrm>
            <a:off x="194709" y="26882"/>
            <a:ext cx="256437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169237990"/>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3"/>
          <p:cNvGraphicFramePr>
            <a:graphicFrameLocks noGrp="1"/>
          </p:cNvGraphicFramePr>
          <p:nvPr>
            <p:extLst>
              <p:ext uri="{D42A27DB-BD31-4B8C-83A1-F6EECF244321}">
                <p14:modId xmlns:p14="http://schemas.microsoft.com/office/powerpoint/2010/main" val="190732353"/>
              </p:ext>
            </p:extLst>
          </p:nvPr>
        </p:nvGraphicFramePr>
        <p:xfrm>
          <a:off x="3862388" y="1728788"/>
          <a:ext cx="5393755" cy="2469537"/>
        </p:xfrm>
        <a:graphic>
          <a:graphicData uri="http://schemas.openxmlformats.org/drawingml/2006/table">
            <a:tbl>
              <a:tblPr>
                <a:tableStyleId>{5940675A-B579-460E-94D1-54222C63F5DA}</a:tableStyleId>
              </a:tblPr>
              <a:tblGrid>
                <a:gridCol w="3476625">
                  <a:extLst>
                    <a:ext uri="{9D8B030D-6E8A-4147-A177-3AD203B41FA5}"/>
                  </a:extLst>
                </a:gridCol>
                <a:gridCol w="1917130">
                  <a:extLst>
                    <a:ext uri="{9D8B030D-6E8A-4147-A177-3AD203B41FA5}"/>
                  </a:extLst>
                </a:gridCol>
              </a:tblGrid>
              <a:tr h="640068">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3"/>
                        </a:spcBef>
                        <a:spcAft>
                          <a:spcPct val="0"/>
                        </a:spcAft>
                        <a:buClrTx/>
                        <a:buSzTx/>
                        <a:buFontTx/>
                        <a:buNone/>
                        <a:tabLst/>
                      </a:pPr>
                      <a:r>
                        <a:rPr kumimoji="0" lang="es-CO" altLang="es-CO" sz="1800" b="1" u="none" strike="noStrike" cap="none" normalizeH="0" baseline="0" dirty="0">
                          <a:ln>
                            <a:noFill/>
                          </a:ln>
                          <a:solidFill>
                            <a:schemeClr val="bg1"/>
                          </a:solidFill>
                          <a:effectLst/>
                          <a:latin typeface="Tw Cen MT" panose="020B0602020104020603" pitchFamily="34" charset="0"/>
                        </a:rPr>
                        <a:t>DENOMINACIÓN</a:t>
                      </a:r>
                      <a:endParaRPr kumimoji="0" lang="es-CO" altLang="es-CO" sz="18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tc>
                  <a:txBody>
                    <a:bodyPr/>
                    <a:lstStyle>
                      <a:lvl1pPr marL="327025" indent="-52388">
                        <a:spcBef>
                          <a:spcPct val="20000"/>
                        </a:spcBef>
                        <a:tabLst>
                          <a:tab pos="92075" algn="l"/>
                        </a:tabLst>
                        <a:defRPr sz="1600">
                          <a:solidFill>
                            <a:schemeClr val="tx1"/>
                          </a:solidFill>
                          <a:latin typeface="Calibri" panose="020F0502020204030204" pitchFamily="34" charset="0"/>
                        </a:defRPr>
                      </a:lvl1pPr>
                      <a:lvl2pPr marL="742950" indent="-285750">
                        <a:spcBef>
                          <a:spcPct val="20000"/>
                        </a:spcBef>
                        <a:tabLst>
                          <a:tab pos="92075" algn="l"/>
                        </a:tabLst>
                        <a:defRPr sz="1600">
                          <a:solidFill>
                            <a:schemeClr val="tx1"/>
                          </a:solidFill>
                          <a:latin typeface="Calibri" panose="020F0502020204030204" pitchFamily="34" charset="0"/>
                        </a:defRPr>
                      </a:lvl2pPr>
                      <a:lvl3pPr marL="1143000" indent="-228600">
                        <a:spcBef>
                          <a:spcPct val="20000"/>
                        </a:spcBef>
                        <a:tabLst>
                          <a:tab pos="92075" algn="l"/>
                        </a:tabLst>
                        <a:defRPr sz="1600">
                          <a:solidFill>
                            <a:schemeClr val="tx1"/>
                          </a:solidFill>
                          <a:latin typeface="Calibri" panose="020F0502020204030204" pitchFamily="34" charset="0"/>
                        </a:defRPr>
                      </a:lvl3pPr>
                      <a:lvl4pPr marL="1600200" indent="-228600">
                        <a:spcBef>
                          <a:spcPct val="20000"/>
                        </a:spcBef>
                        <a:tabLst>
                          <a:tab pos="92075" algn="l"/>
                        </a:tabLst>
                        <a:defRPr sz="1600">
                          <a:solidFill>
                            <a:schemeClr val="tx1"/>
                          </a:solidFill>
                          <a:latin typeface="Calibri" panose="020F0502020204030204" pitchFamily="34" charset="0"/>
                        </a:defRPr>
                      </a:lvl4pPr>
                      <a:lvl5pPr marL="2057400" indent="-228600">
                        <a:spcBef>
                          <a:spcPct val="20000"/>
                        </a:spcBef>
                        <a:tabLst>
                          <a:tab pos="920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013"/>
                        </a:spcBef>
                        <a:spcAft>
                          <a:spcPct val="0"/>
                        </a:spcAft>
                        <a:buClrTx/>
                        <a:buSzTx/>
                        <a:buFontTx/>
                        <a:buNone/>
                        <a:tabLst/>
                      </a:pPr>
                      <a:r>
                        <a:rPr kumimoji="0" lang="es-CO" altLang="es-CO" sz="1800" b="1" u="none" strike="noStrike" cap="none" normalizeH="0" baseline="0" dirty="0">
                          <a:ln>
                            <a:noFill/>
                          </a:ln>
                          <a:solidFill>
                            <a:schemeClr val="bg1"/>
                          </a:solidFill>
                          <a:effectLst/>
                          <a:latin typeface="Tw Cen MT" panose="020B0602020104020603" pitchFamily="34" charset="0"/>
                        </a:rPr>
                        <a:t>NÚMERO DE CARGOS EN PLANTA</a:t>
                      </a:r>
                      <a:endParaRPr kumimoji="0" lang="es-CO" altLang="es-CO" sz="18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extLst>
                  <a:ext uri="{0D108BD9-81ED-4DB2-BD59-A6C34878D82A}"/>
                </a:extLst>
              </a:tr>
              <a:tr h="487671">
                <a:tc>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713"/>
                        </a:spcBef>
                        <a:spcAft>
                          <a:spcPct val="0"/>
                        </a:spcAft>
                        <a:buClrTx/>
                        <a:buSzTx/>
                        <a:buFontTx/>
                        <a:buNone/>
                        <a:tabLst/>
                      </a:pPr>
                      <a:r>
                        <a:rPr kumimoji="0" lang="es-CO" altLang="es-CO" sz="1800" u="none" strike="noStrike" cap="none" normalizeH="0" baseline="0" dirty="0">
                          <a:ln>
                            <a:noFill/>
                          </a:ln>
                          <a:effectLst/>
                          <a:latin typeface="Tw Cen MT" panose="020B0602020104020603" pitchFamily="34" charset="0"/>
                        </a:rPr>
                        <a:t>LIBRE NOMBRAMIENTO Y REMOCIÓN</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lvl1pPr marL="704850">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713"/>
                        </a:spcBef>
                        <a:spcAft>
                          <a:spcPct val="0"/>
                        </a:spcAft>
                        <a:buClrTx/>
                        <a:buSzTx/>
                        <a:buFontTx/>
                        <a:buNone/>
                        <a:tabLst/>
                      </a:pPr>
                      <a:r>
                        <a:rPr kumimoji="0" lang="es-CO" altLang="es-CO" sz="1800" u="none" strike="noStrike" cap="none" normalizeH="0" baseline="0" dirty="0">
                          <a:ln>
                            <a:noFill/>
                          </a:ln>
                          <a:effectLst/>
                          <a:latin typeface="Tw Cen MT" panose="020B0602020104020603" pitchFamily="34" charset="0"/>
                        </a:rPr>
                        <a:t>60</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extLst>
                  <a:ext uri="{0D108BD9-81ED-4DB2-BD59-A6C34878D82A}"/>
                </a:extLst>
              </a:tr>
              <a:tr h="377613">
                <a:tc>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600"/>
                        </a:spcBef>
                        <a:spcAft>
                          <a:spcPct val="0"/>
                        </a:spcAft>
                        <a:buClrTx/>
                        <a:buSzTx/>
                        <a:buFontTx/>
                        <a:buNone/>
                        <a:tabLst/>
                      </a:pPr>
                      <a:r>
                        <a:rPr kumimoji="0" lang="es-CO" altLang="es-CO" sz="1800" u="none" strike="noStrike" cap="none" normalizeH="0" baseline="0">
                          <a:ln>
                            <a:noFill/>
                          </a:ln>
                          <a:effectLst/>
                          <a:latin typeface="Tw Cen MT" panose="020B0602020104020603" pitchFamily="34" charset="0"/>
                        </a:rPr>
                        <a:t>CARRERA ADMINISTRATIVA</a:t>
                      </a:r>
                      <a:endParaRPr kumimoji="0" lang="es-CO" altLang="es-CO" sz="1800" b="0" i="0" u="none" strike="noStrike" cap="none" normalizeH="0" baseline="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lvl1pPr marL="6635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800" u="none" strike="noStrike" cap="none" normalizeH="0" baseline="0" dirty="0" smtClean="0">
                          <a:ln>
                            <a:noFill/>
                          </a:ln>
                          <a:effectLst/>
                          <a:latin typeface="Tw Cen MT" panose="020B0602020104020603" pitchFamily="34" charset="0"/>
                        </a:rPr>
                        <a:t>855</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extLst>
                  <a:ext uri="{0D108BD9-81ED-4DB2-BD59-A6C34878D82A}"/>
                </a:extLst>
              </a:tr>
              <a:tr h="360162">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CO" altLang="es-CO" sz="1800" u="none" strike="noStrike" cap="none" normalizeH="0" baseline="0" dirty="0" smtClean="0">
                          <a:ln>
                            <a:noFill/>
                          </a:ln>
                          <a:effectLst/>
                          <a:latin typeface="Tw Cen MT" panose="020B0602020104020603" pitchFamily="34" charset="0"/>
                        </a:rPr>
                        <a:t>   * </a:t>
                      </a:r>
                      <a:r>
                        <a:rPr kumimoji="0" lang="es-CO" altLang="es-CO" sz="1800" u="none" strike="noStrike" cap="none" normalizeH="0" baseline="0" dirty="0">
                          <a:ln>
                            <a:noFill/>
                          </a:ln>
                          <a:effectLst/>
                          <a:latin typeface="Tw Cen MT" panose="020B0602020104020603" pitchFamily="34" charset="0"/>
                        </a:rPr>
                        <a:t>PROVISIONALES</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179388" rtl="0" eaLnBrk="1" fontAlgn="base" latinLnBrk="0" hangingPunct="1">
                        <a:lnSpc>
                          <a:spcPct val="100000"/>
                        </a:lnSpc>
                        <a:spcBef>
                          <a:spcPts val="600"/>
                        </a:spcBef>
                        <a:spcAft>
                          <a:spcPct val="0"/>
                        </a:spcAft>
                        <a:buClrTx/>
                        <a:buSzTx/>
                        <a:buFontTx/>
                        <a:buNone/>
                        <a:tabLst/>
                      </a:pPr>
                      <a:r>
                        <a:rPr kumimoji="0" lang="es-CO" altLang="es-CO" sz="1800" u="none" strike="noStrike" cap="none" normalizeH="0" baseline="0" dirty="0" smtClean="0">
                          <a:ln>
                            <a:noFill/>
                          </a:ln>
                          <a:effectLst/>
                          <a:latin typeface="Tw Cen MT" panose="020B0602020104020603" pitchFamily="34" charset="0"/>
                        </a:rPr>
                        <a:t>110</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extLst>
                  <a:ext uri="{0D108BD9-81ED-4DB2-BD59-A6C34878D82A}"/>
                </a:extLst>
              </a:tr>
              <a:tr h="360162">
                <a:tc>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525"/>
                        </a:spcBef>
                        <a:spcAft>
                          <a:spcPct val="0"/>
                        </a:spcAft>
                        <a:buClrTx/>
                        <a:buSzTx/>
                        <a:buFontTx/>
                        <a:buNone/>
                        <a:tabLst/>
                      </a:pPr>
                      <a:r>
                        <a:rPr kumimoji="0" lang="es-CO" altLang="es-CO" sz="1800" u="none" strike="noStrike" cap="none" normalizeH="0" baseline="0" dirty="0">
                          <a:ln>
                            <a:noFill/>
                          </a:ln>
                          <a:effectLst/>
                          <a:latin typeface="Tw Cen MT" panose="020B0602020104020603" pitchFamily="34" charset="0"/>
                        </a:rPr>
                        <a:t>TOTAL EMPLEOS</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lvl1pPr marL="6635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525"/>
                        </a:spcBef>
                        <a:spcAft>
                          <a:spcPct val="0"/>
                        </a:spcAft>
                        <a:buClrTx/>
                        <a:buSzTx/>
                        <a:buFontTx/>
                        <a:buNone/>
                        <a:tabLst/>
                      </a:pPr>
                      <a:r>
                        <a:rPr kumimoji="0" lang="es-CO" altLang="es-CO" sz="1800" u="none" strike="noStrike" cap="none" normalizeH="0" baseline="0" dirty="0">
                          <a:ln>
                            <a:noFill/>
                          </a:ln>
                          <a:effectLst/>
                          <a:latin typeface="Tw Cen MT" panose="020B0602020104020603" pitchFamily="34" charset="0"/>
                        </a:rPr>
                        <a:t>915</a:t>
                      </a:r>
                      <a:endParaRPr kumimoji="0" lang="es-CO" altLang="es-CO" sz="1800" b="1"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extLst>
                  <a:ext uri="{0D108BD9-81ED-4DB2-BD59-A6C34878D82A}"/>
                </a:extLst>
              </a:tr>
            </a:tbl>
          </a:graphicData>
        </a:graphic>
      </p:graphicFrame>
      <p:sp>
        <p:nvSpPr>
          <p:cNvPr id="20504" name="CuadroTexto 1"/>
          <p:cNvSpPr txBox="1">
            <a:spLocks noChangeArrowheads="1"/>
          </p:cNvSpPr>
          <p:nvPr/>
        </p:nvSpPr>
        <p:spPr bwMode="auto">
          <a:xfrm>
            <a:off x="3605296" y="5212015"/>
            <a:ext cx="51292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200" dirty="0">
                <a:latin typeface="Tw Cen MT" panose="020B0602020104020603" pitchFamily="34" charset="0"/>
              </a:rPr>
              <a:t>*Los provisionales están incluidos en los </a:t>
            </a:r>
            <a:r>
              <a:rPr lang="es-CO" altLang="es-CO" sz="1200" dirty="0" smtClean="0">
                <a:latin typeface="Tw Cen MT" panose="020B0602020104020603" pitchFamily="34" charset="0"/>
              </a:rPr>
              <a:t>855 </a:t>
            </a:r>
            <a:r>
              <a:rPr lang="es-CO" altLang="es-CO" sz="1200" dirty="0">
                <a:latin typeface="Tw Cen MT" panose="020B0602020104020603" pitchFamily="34" charset="0"/>
              </a:rPr>
              <a:t>empleos de carrera administrativa</a:t>
            </a:r>
          </a:p>
        </p:txBody>
      </p:sp>
      <p:graphicFrame>
        <p:nvGraphicFramePr>
          <p:cNvPr id="8" name="Tabla 7"/>
          <p:cNvGraphicFramePr>
            <a:graphicFrameLocks noGrp="1"/>
          </p:cNvGraphicFramePr>
          <p:nvPr>
            <p:extLst>
              <p:ext uri="{D42A27DB-BD31-4B8C-83A1-F6EECF244321}">
                <p14:modId xmlns:p14="http://schemas.microsoft.com/office/powerpoint/2010/main" val="2784758865"/>
              </p:ext>
            </p:extLst>
          </p:nvPr>
        </p:nvGraphicFramePr>
        <p:xfrm>
          <a:off x="3862388" y="4537689"/>
          <a:ext cx="5101138" cy="334962"/>
        </p:xfrm>
        <a:graphic>
          <a:graphicData uri="http://schemas.openxmlformats.org/drawingml/2006/table">
            <a:tbl>
              <a:tblPr/>
              <a:tblGrid>
                <a:gridCol w="3704076">
                  <a:extLst>
                    <a:ext uri="{9D8B030D-6E8A-4147-A177-3AD203B41FA5}"/>
                  </a:extLst>
                </a:gridCol>
                <a:gridCol w="1397062">
                  <a:extLst>
                    <a:ext uri="{9D8B030D-6E8A-4147-A177-3AD203B41FA5}"/>
                  </a:extLst>
                </a:gridCol>
              </a:tblGrid>
              <a:tr h="334962">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smtClean="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rPr>
                        <a:t>   </a:t>
                      </a:r>
                      <a:r>
                        <a:rPr kumimoji="0" lang="es-CO" altLang="es-CO" sz="1400" b="0" i="0" u="none" strike="noStrike" cap="none" normalizeH="0" baseline="0" dirty="0" smtClean="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rPr>
                        <a:t>CONTRATISTAS </a:t>
                      </a:r>
                      <a:r>
                        <a:rPr kumimoji="0" lang="es-CO" altLang="es-CO" sz="1400" b="0"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rPr>
                        <a:t>PRESTACIÓN DE SERVICIOS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BF9000"/>
                    </a:solid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rPr>
                        <a:t>364</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BF9000"/>
                    </a:solidFill>
                  </a:tcPr>
                </a:tc>
                <a:extLst>
                  <a:ext uri="{0D108BD9-81ED-4DB2-BD59-A6C34878D82A}"/>
                </a:extLst>
              </a:tr>
            </a:tbl>
          </a:graphicData>
        </a:graphic>
      </p:graphicFrame>
      <p:sp>
        <p:nvSpPr>
          <p:cNvPr id="7" name="Pentágono 6"/>
          <p:cNvSpPr/>
          <p:nvPr/>
        </p:nvSpPr>
        <p:spPr>
          <a:xfrm>
            <a:off x="1" y="0"/>
            <a:ext cx="4102768"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Planta de Personal</a:t>
            </a:r>
            <a:endParaRPr lang="es-CO" sz="2800" b="1" dirty="0">
              <a:latin typeface="Tw Cen MT" panose="020B0602020104020603" pitchFamily="34" charset="0"/>
            </a:endParaRPr>
          </a:p>
        </p:txBody>
      </p:sp>
    </p:spTree>
    <p:extLst>
      <p:ext uri="{BB962C8B-B14F-4D97-AF65-F5344CB8AC3E}">
        <p14:creationId xmlns:p14="http://schemas.microsoft.com/office/powerpoint/2010/main" val="173082317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4106164824"/>
              </p:ext>
            </p:extLst>
          </p:nvPr>
        </p:nvGraphicFramePr>
        <p:xfrm>
          <a:off x="4114800" y="1897063"/>
          <a:ext cx="5045075" cy="2011362"/>
        </p:xfrm>
        <a:graphic>
          <a:graphicData uri="http://schemas.openxmlformats.org/drawingml/2006/table">
            <a:tbl>
              <a:tblPr>
                <a:tableStyleId>{5940675A-B579-460E-94D1-54222C63F5DA}</a:tableStyleId>
              </a:tblPr>
              <a:tblGrid>
                <a:gridCol w="3663367">
                  <a:extLst>
                    <a:ext uri="{9D8B030D-6E8A-4147-A177-3AD203B41FA5}"/>
                  </a:extLst>
                </a:gridCol>
                <a:gridCol w="1381708">
                  <a:extLst>
                    <a:ext uri="{9D8B030D-6E8A-4147-A177-3AD203B41FA5}"/>
                  </a:extLst>
                </a:gridCol>
              </a:tblGrid>
              <a:tr h="503341">
                <a:tc gridSpan="2">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3"/>
                        </a:spcBef>
                        <a:spcAft>
                          <a:spcPct val="0"/>
                        </a:spcAft>
                        <a:buClrTx/>
                        <a:buSzTx/>
                        <a:buFontTx/>
                        <a:buNone/>
                        <a:tabLst/>
                        <a:defRPr/>
                      </a:pPr>
                      <a:r>
                        <a:rPr kumimoji="0" lang="es-ES" sz="1800" b="1" u="none" strike="noStrike" cap="none" normalizeH="0" baseline="0" dirty="0">
                          <a:ln>
                            <a:noFill/>
                          </a:ln>
                          <a:solidFill>
                            <a:schemeClr val="bg1"/>
                          </a:solidFill>
                          <a:effectLst/>
                          <a:latin typeface="Tw Cen MT" panose="020B0602020104020603" pitchFamily="34" charset="0"/>
                        </a:rPr>
                        <a:t>CONVOCATORIA NO. 325 de 2015 INVÍAS</a:t>
                      </a:r>
                      <a:endParaRPr kumimoji="0" lang="es-CO" altLang="es-CO" sz="18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tc hMerge="1">
                  <a:txBody>
                    <a:bodyPr/>
                    <a:lstStyle>
                      <a:lvl1pPr marL="327025" indent="-52388">
                        <a:spcBef>
                          <a:spcPct val="20000"/>
                        </a:spcBef>
                        <a:tabLst>
                          <a:tab pos="92075" algn="l"/>
                        </a:tabLst>
                        <a:defRPr sz="1600">
                          <a:solidFill>
                            <a:schemeClr val="tx1"/>
                          </a:solidFill>
                          <a:latin typeface="Calibri" panose="020F0502020204030204" pitchFamily="34" charset="0"/>
                        </a:defRPr>
                      </a:lvl1pPr>
                      <a:lvl2pPr marL="742950" indent="-285750">
                        <a:spcBef>
                          <a:spcPct val="20000"/>
                        </a:spcBef>
                        <a:tabLst>
                          <a:tab pos="92075" algn="l"/>
                        </a:tabLst>
                        <a:defRPr sz="1600">
                          <a:solidFill>
                            <a:schemeClr val="tx1"/>
                          </a:solidFill>
                          <a:latin typeface="Calibri" panose="020F0502020204030204" pitchFamily="34" charset="0"/>
                        </a:defRPr>
                      </a:lvl2pPr>
                      <a:lvl3pPr marL="1143000" indent="-228600">
                        <a:spcBef>
                          <a:spcPct val="20000"/>
                        </a:spcBef>
                        <a:tabLst>
                          <a:tab pos="92075" algn="l"/>
                        </a:tabLst>
                        <a:defRPr sz="1600">
                          <a:solidFill>
                            <a:schemeClr val="tx1"/>
                          </a:solidFill>
                          <a:latin typeface="Calibri" panose="020F0502020204030204" pitchFamily="34" charset="0"/>
                        </a:defRPr>
                      </a:lvl3pPr>
                      <a:lvl4pPr marL="1600200" indent="-228600">
                        <a:spcBef>
                          <a:spcPct val="20000"/>
                        </a:spcBef>
                        <a:tabLst>
                          <a:tab pos="92075" algn="l"/>
                        </a:tabLst>
                        <a:defRPr sz="1600">
                          <a:solidFill>
                            <a:schemeClr val="tx1"/>
                          </a:solidFill>
                          <a:latin typeface="Calibri" panose="020F0502020204030204" pitchFamily="34" charset="0"/>
                        </a:defRPr>
                      </a:lvl4pPr>
                      <a:lvl5pPr marL="2057400" indent="-228600">
                        <a:spcBef>
                          <a:spcPct val="20000"/>
                        </a:spcBef>
                        <a:tabLst>
                          <a:tab pos="920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9pPr>
                    </a:lstStyle>
                    <a:p>
                      <a:pPr marL="327025" marR="0" lvl="0" indent="-52388" algn="ctr" defTabSz="914400" rtl="0" eaLnBrk="1" fontAlgn="base" latinLnBrk="0" hangingPunct="1">
                        <a:lnSpc>
                          <a:spcPct val="100000"/>
                        </a:lnSpc>
                        <a:spcBef>
                          <a:spcPts val="1013"/>
                        </a:spcBef>
                        <a:spcAft>
                          <a:spcPct val="0"/>
                        </a:spcAft>
                        <a:buClrTx/>
                        <a:buSzTx/>
                        <a:buFontTx/>
                        <a:buNone/>
                        <a:tabLst>
                          <a:tab pos="92075" algn="l"/>
                        </a:tabLst>
                      </a:pPr>
                      <a:endPar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extLst>
                  <a:ext uri="{0D108BD9-81ED-4DB2-BD59-A6C34878D82A}"/>
                </a:extLst>
              </a:tr>
              <a:tr h="446904">
                <a:tc>
                  <a:txBody>
                    <a:bodyPr/>
                    <a:lstStyle/>
                    <a:p>
                      <a:r>
                        <a:rPr kumimoji="0" lang="es-ES" sz="1800" u="none" strike="noStrike" cap="none" normalizeH="0" baseline="0" dirty="0">
                          <a:ln>
                            <a:noFill/>
                          </a:ln>
                          <a:effectLst/>
                          <a:latin typeface="Tw Cen MT" panose="020B0602020104020603" pitchFamily="34" charset="0"/>
                        </a:rPr>
                        <a:t>No. de empleos convocados</a:t>
                      </a:r>
                      <a:endParaRPr kumimoji="0" lang="es-ES"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T="45710" marB="45710" anchor="ctr"/>
                </a:tc>
                <a:tc>
                  <a:txBody>
                    <a:bodyPr/>
                    <a:lstStyle/>
                    <a:p>
                      <a:pPr algn="ctr"/>
                      <a:r>
                        <a:rPr kumimoji="0" lang="es-ES" sz="1800" u="none" strike="noStrike" cap="none" normalizeH="0" baseline="0" dirty="0">
                          <a:ln>
                            <a:noFill/>
                          </a:ln>
                          <a:effectLst/>
                          <a:latin typeface="Tw Cen MT" panose="020B0602020104020603" pitchFamily="34" charset="0"/>
                        </a:rPr>
                        <a:t>313</a:t>
                      </a:r>
                      <a:endParaRPr kumimoji="0" lang="es-ES"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T="45710" marB="45710" anchor="ctr"/>
                </a:tc>
                <a:extLst>
                  <a:ext uri="{0D108BD9-81ED-4DB2-BD59-A6C34878D82A}"/>
                </a:extLst>
              </a:tr>
              <a:tr h="640174">
                <a:tc>
                  <a:txBody>
                    <a:bodyPr/>
                    <a:lstStyle/>
                    <a:p>
                      <a:r>
                        <a:rPr kumimoji="0" lang="es-ES" sz="1800" u="none" strike="noStrike" cap="none" normalizeH="0" baseline="0" dirty="0">
                          <a:ln>
                            <a:noFill/>
                          </a:ln>
                          <a:effectLst/>
                          <a:latin typeface="Tw Cen MT" panose="020B0602020104020603" pitchFamily="34" charset="0"/>
                        </a:rPr>
                        <a:t>No. de cargos provistos actualmente en la planta</a:t>
                      </a:r>
                      <a:endParaRPr kumimoji="0" lang="es-ES"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T="45710" marB="45710" anchor="ctr"/>
                </a:tc>
                <a:tc>
                  <a:txBody>
                    <a:bodyPr/>
                    <a:lstStyle/>
                    <a:p>
                      <a:pPr algn="ctr"/>
                      <a:r>
                        <a:rPr kumimoji="0" lang="es-ES" sz="1800" u="none" strike="noStrike" cap="none" normalizeH="0" baseline="0" dirty="0" smtClean="0">
                          <a:ln>
                            <a:noFill/>
                          </a:ln>
                          <a:effectLst/>
                          <a:latin typeface="Tw Cen MT" panose="020B0602020104020603" pitchFamily="34" charset="0"/>
                        </a:rPr>
                        <a:t>211</a:t>
                      </a:r>
                      <a:endParaRPr kumimoji="0" lang="es-ES"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T="45710" marB="45710" anchor="ctr"/>
                </a:tc>
                <a:extLst>
                  <a:ext uri="{0D108BD9-81ED-4DB2-BD59-A6C34878D82A}"/>
                </a:extLst>
              </a:tr>
              <a:tr h="420943">
                <a:tc>
                  <a:txBody>
                    <a:bodyPr/>
                    <a:lstStyle/>
                    <a:p>
                      <a:r>
                        <a:rPr kumimoji="0" lang="es-ES" sz="1800" u="none" strike="noStrike" cap="none" normalizeH="0" baseline="0" dirty="0">
                          <a:ln>
                            <a:noFill/>
                          </a:ln>
                          <a:effectLst/>
                          <a:latin typeface="Tw Cen MT" panose="020B0602020104020603" pitchFamily="34" charset="0"/>
                        </a:rPr>
                        <a:t>Faltan por proveer</a:t>
                      </a:r>
                      <a:endParaRPr kumimoji="0" lang="es-ES"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T="45710" marB="45710" anchor="ctr"/>
                </a:tc>
                <a:tc>
                  <a:txBody>
                    <a:bodyPr/>
                    <a:lstStyle/>
                    <a:p>
                      <a:pPr algn="ctr"/>
                      <a:r>
                        <a:rPr kumimoji="0" lang="es-ES" sz="1800" u="none" strike="noStrike" cap="none" normalizeH="0" baseline="0" dirty="0" smtClean="0">
                          <a:ln>
                            <a:noFill/>
                          </a:ln>
                          <a:effectLst/>
                          <a:latin typeface="Tw Cen MT" panose="020B0602020104020603" pitchFamily="34" charset="0"/>
                        </a:rPr>
                        <a:t>102</a:t>
                      </a:r>
                      <a:endParaRPr kumimoji="0" lang="es-ES" sz="18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T="45710" marB="45710" anchor="ctr"/>
                </a:tc>
                <a:extLst>
                  <a:ext uri="{0D108BD9-81ED-4DB2-BD59-A6C34878D82A}"/>
                </a:extLst>
              </a:tr>
            </a:tbl>
          </a:graphicData>
        </a:graphic>
      </p:graphicFrame>
      <p:sp>
        <p:nvSpPr>
          <p:cNvPr id="21522" name="object 11"/>
          <p:cNvSpPr>
            <a:spLocks noChangeArrowheads="1"/>
          </p:cNvSpPr>
          <p:nvPr/>
        </p:nvSpPr>
        <p:spPr bwMode="auto">
          <a:xfrm>
            <a:off x="6443663" y="541338"/>
            <a:ext cx="1438275"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6" name="Pentágono 5"/>
          <p:cNvSpPr/>
          <p:nvPr/>
        </p:nvSpPr>
        <p:spPr>
          <a:xfrm>
            <a:off x="0" y="0"/>
            <a:ext cx="5666874"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Concurso Público de Méritos</a:t>
            </a:r>
            <a:endParaRPr lang="es-CO" sz="2800" b="1" dirty="0">
              <a:latin typeface="Tw Cen MT" panose="020B0602020104020603" pitchFamily="34" charset="0"/>
            </a:endParaRPr>
          </a:p>
        </p:txBody>
      </p:sp>
    </p:spTree>
    <p:extLst>
      <p:ext uri="{BB962C8B-B14F-4D97-AF65-F5344CB8AC3E}">
        <p14:creationId xmlns:p14="http://schemas.microsoft.com/office/powerpoint/2010/main" val="4077282591"/>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object 11"/>
          <p:cNvSpPr>
            <a:spLocks noChangeArrowheads="1"/>
          </p:cNvSpPr>
          <p:nvPr/>
        </p:nvSpPr>
        <p:spPr bwMode="auto">
          <a:xfrm>
            <a:off x="5346917" y="1207765"/>
            <a:ext cx="2519524"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s-CO" altLang="es-CO" sz="1800" b="1" dirty="0" smtClean="0">
                <a:solidFill>
                  <a:srgbClr val="000000"/>
                </a:solidFill>
                <a:effectLst>
                  <a:outerShdw blurRad="38100" dist="38100" dir="2700000" algn="tl">
                    <a:srgbClr val="000000">
                      <a:alpha val="43137"/>
                    </a:srgbClr>
                  </a:outerShdw>
                </a:effectLst>
                <a:latin typeface="Tw Cen MT" panose="020B0602020104020603" pitchFamily="34" charset="0"/>
              </a:rPr>
              <a:t>SEPTIEMBRE- DICIEMBRE 2017</a:t>
            </a:r>
            <a:endParaRPr lang="es-CO" altLang="es-CO" sz="1800" b="1" dirty="0">
              <a:solidFill>
                <a:srgbClr val="000000"/>
              </a:solidFill>
              <a:effectLst>
                <a:outerShdw blurRad="38100" dist="38100" dir="2700000" algn="tl">
                  <a:srgbClr val="000000">
                    <a:alpha val="43137"/>
                  </a:srgbClr>
                </a:outerShdw>
              </a:effectLst>
              <a:latin typeface="Tw Cen MT" panose="020B0602020104020603" pitchFamily="34" charset="0"/>
            </a:endParaRPr>
          </a:p>
        </p:txBody>
      </p:sp>
      <p:sp>
        <p:nvSpPr>
          <p:cNvPr id="6" name="Pentágono 5"/>
          <p:cNvSpPr/>
          <p:nvPr/>
        </p:nvSpPr>
        <p:spPr>
          <a:xfrm>
            <a:off x="1" y="0"/>
            <a:ext cx="4102768"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Capacitaciones</a:t>
            </a:r>
            <a:endParaRPr lang="es-CO" sz="2800" b="1" dirty="0">
              <a:latin typeface="Tw Cen MT" panose="020B0602020104020603" pitchFamily="34" charset="0"/>
            </a:endParaRPr>
          </a:p>
        </p:txBody>
      </p:sp>
      <p:graphicFrame>
        <p:nvGraphicFramePr>
          <p:cNvPr id="5" name="object 3"/>
          <p:cNvGraphicFramePr>
            <a:graphicFrameLocks noGrp="1"/>
          </p:cNvGraphicFramePr>
          <p:nvPr>
            <p:extLst>
              <p:ext uri="{D42A27DB-BD31-4B8C-83A1-F6EECF244321}">
                <p14:modId xmlns:p14="http://schemas.microsoft.com/office/powerpoint/2010/main" val="4076026073"/>
              </p:ext>
            </p:extLst>
          </p:nvPr>
        </p:nvGraphicFramePr>
        <p:xfrm>
          <a:off x="3415331" y="1937287"/>
          <a:ext cx="6780340" cy="2862092"/>
        </p:xfrm>
        <a:graphic>
          <a:graphicData uri="http://schemas.openxmlformats.org/drawingml/2006/table">
            <a:tbl>
              <a:tblPr>
                <a:tableStyleId>{5940675A-B579-460E-94D1-54222C63F5DA}</a:tableStyleId>
              </a:tblPr>
              <a:tblGrid>
                <a:gridCol w="1093597">
                  <a:extLst>
                    <a:ext uri="{9D8B030D-6E8A-4147-A177-3AD203B41FA5}"/>
                  </a:extLst>
                </a:gridCol>
                <a:gridCol w="3118880">
                  <a:extLst>
                    <a:ext uri="{9D8B030D-6E8A-4147-A177-3AD203B41FA5}"/>
                  </a:extLst>
                </a:gridCol>
                <a:gridCol w="1451985">
                  <a:extLst>
                    <a:ext uri="{9D8B030D-6E8A-4147-A177-3AD203B41FA5}"/>
                  </a:extLst>
                </a:gridCol>
                <a:gridCol w="1115878">
                  <a:extLst>
                    <a:ext uri="{9D8B030D-6E8A-4147-A177-3AD203B41FA5}"/>
                  </a:extLst>
                </a:gridCol>
              </a:tblGrid>
              <a:tr h="619932">
                <a:tc>
                  <a:txBody>
                    <a:bodyPr/>
                    <a:lstStyle/>
                    <a:p>
                      <a:pPr marL="0" marR="0" lvl="0" indent="0" algn="ctr" defTabSz="914400" rtl="0" eaLnBrk="1" fontAlgn="base" latinLnBrk="0" hangingPunct="1">
                        <a:lnSpc>
                          <a:spcPct val="100000"/>
                        </a:lnSpc>
                        <a:spcBef>
                          <a:spcPts val="13"/>
                        </a:spcBef>
                        <a:spcAft>
                          <a:spcPct val="0"/>
                        </a:spcAft>
                        <a:buClrTx/>
                        <a:buSzTx/>
                        <a:buFontTx/>
                        <a:buNone/>
                        <a:tabLst/>
                      </a:pPr>
                      <a:r>
                        <a:rPr kumimoji="0" lang="es-CO" altLang="es-CO" sz="1600" b="1" u="none" strike="noStrike" cap="none" normalizeH="0" baseline="0" dirty="0">
                          <a:ln>
                            <a:noFill/>
                          </a:ln>
                          <a:solidFill>
                            <a:schemeClr val="bg1"/>
                          </a:solidFill>
                          <a:effectLst/>
                          <a:latin typeface="Tw Cen MT" panose="020B0602020104020603" pitchFamily="34" charset="0"/>
                        </a:rPr>
                        <a:t>MODALIDAD</a:t>
                      </a:r>
                      <a:endParaRPr kumimoji="0" lang="es-CO" altLang="es-CO" sz="16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3"/>
                        </a:spcBef>
                        <a:spcAft>
                          <a:spcPct val="0"/>
                        </a:spcAft>
                        <a:buClrTx/>
                        <a:buSzTx/>
                        <a:buFontTx/>
                        <a:buNone/>
                        <a:tabLst/>
                      </a:pPr>
                      <a:r>
                        <a:rPr kumimoji="0" lang="es-CO" altLang="es-CO" sz="1600" b="1" u="none" strike="noStrike" cap="none" normalizeH="0" baseline="0" dirty="0">
                          <a:ln>
                            <a:noFill/>
                          </a:ln>
                          <a:solidFill>
                            <a:schemeClr val="bg1"/>
                          </a:solidFill>
                          <a:effectLst/>
                          <a:latin typeface="Tw Cen MT" panose="020B0602020104020603" pitchFamily="34" charset="0"/>
                        </a:rPr>
                        <a:t>TEMAS</a:t>
                      </a:r>
                      <a:endParaRPr kumimoji="0" lang="es-CO" altLang="es-CO" sz="16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tc>
                  <a:txBody>
                    <a:bodyPr/>
                    <a:lstStyle>
                      <a:lvl1pPr marL="327025" indent="-52388">
                        <a:spcBef>
                          <a:spcPct val="20000"/>
                        </a:spcBef>
                        <a:tabLst>
                          <a:tab pos="92075" algn="l"/>
                        </a:tabLst>
                        <a:defRPr sz="1600">
                          <a:solidFill>
                            <a:schemeClr val="tx1"/>
                          </a:solidFill>
                          <a:latin typeface="Calibri" panose="020F0502020204030204" pitchFamily="34" charset="0"/>
                        </a:defRPr>
                      </a:lvl1pPr>
                      <a:lvl2pPr marL="742950" indent="-285750">
                        <a:spcBef>
                          <a:spcPct val="20000"/>
                        </a:spcBef>
                        <a:tabLst>
                          <a:tab pos="92075" algn="l"/>
                        </a:tabLst>
                        <a:defRPr sz="1600">
                          <a:solidFill>
                            <a:schemeClr val="tx1"/>
                          </a:solidFill>
                          <a:latin typeface="Calibri" panose="020F0502020204030204" pitchFamily="34" charset="0"/>
                        </a:defRPr>
                      </a:lvl2pPr>
                      <a:lvl3pPr marL="1143000" indent="-228600">
                        <a:spcBef>
                          <a:spcPct val="20000"/>
                        </a:spcBef>
                        <a:tabLst>
                          <a:tab pos="92075" algn="l"/>
                        </a:tabLst>
                        <a:defRPr sz="1600">
                          <a:solidFill>
                            <a:schemeClr val="tx1"/>
                          </a:solidFill>
                          <a:latin typeface="Calibri" panose="020F0502020204030204" pitchFamily="34" charset="0"/>
                        </a:defRPr>
                      </a:lvl3pPr>
                      <a:lvl4pPr marL="1600200" indent="-228600">
                        <a:spcBef>
                          <a:spcPct val="20000"/>
                        </a:spcBef>
                        <a:tabLst>
                          <a:tab pos="92075" algn="l"/>
                        </a:tabLst>
                        <a:defRPr sz="1600">
                          <a:solidFill>
                            <a:schemeClr val="tx1"/>
                          </a:solidFill>
                          <a:latin typeface="Calibri" panose="020F0502020204030204" pitchFamily="34" charset="0"/>
                        </a:defRPr>
                      </a:lvl4pPr>
                      <a:lvl5pPr marL="2057400" indent="-228600">
                        <a:spcBef>
                          <a:spcPct val="20000"/>
                        </a:spcBef>
                        <a:tabLst>
                          <a:tab pos="920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013"/>
                        </a:spcBef>
                        <a:spcAft>
                          <a:spcPct val="0"/>
                        </a:spcAft>
                        <a:buClrTx/>
                        <a:buSzTx/>
                        <a:buFontTx/>
                        <a:buNone/>
                        <a:tabLst>
                          <a:tab pos="92075" algn="l"/>
                        </a:tabLst>
                      </a:pPr>
                      <a:r>
                        <a:rPr kumimoji="0" lang="es-CO" altLang="es-CO" sz="1600" b="1" u="none" strike="noStrike" cap="none" normalizeH="0" baseline="0" dirty="0">
                          <a:ln>
                            <a:noFill/>
                          </a:ln>
                          <a:solidFill>
                            <a:schemeClr val="bg1"/>
                          </a:solidFill>
                          <a:effectLst/>
                          <a:latin typeface="Tw Cen MT" panose="020B0602020104020603" pitchFamily="34" charset="0"/>
                        </a:rPr>
                        <a:t>NÚMERO DE FUNCIONARIOS</a:t>
                      </a:r>
                      <a:endParaRPr kumimoji="0" lang="es-CO" altLang="es-CO" sz="16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tc>
                  <a:txBody>
                    <a:bodyPr/>
                    <a:lstStyle/>
                    <a:p>
                      <a:pPr marL="0" marR="0" lvl="0" indent="0" algn="ctr" defTabSz="914400" rtl="0" eaLnBrk="1" fontAlgn="base" latinLnBrk="0" hangingPunct="1">
                        <a:lnSpc>
                          <a:spcPct val="100000"/>
                        </a:lnSpc>
                        <a:spcBef>
                          <a:spcPts val="1013"/>
                        </a:spcBef>
                        <a:spcAft>
                          <a:spcPct val="0"/>
                        </a:spcAft>
                        <a:buClrTx/>
                        <a:buSzTx/>
                        <a:buFontTx/>
                        <a:buNone/>
                        <a:tabLst>
                          <a:tab pos="92075" algn="l"/>
                        </a:tabLst>
                      </a:pPr>
                      <a:r>
                        <a:rPr kumimoji="0" lang="es-CO" altLang="es-CO" sz="1600" b="1" u="none" strike="noStrike" cap="none" normalizeH="0" baseline="0" dirty="0">
                          <a:ln>
                            <a:noFill/>
                          </a:ln>
                          <a:solidFill>
                            <a:schemeClr val="bg1"/>
                          </a:solidFill>
                          <a:effectLst/>
                          <a:latin typeface="Tw Cen MT" panose="020B0602020104020603" pitchFamily="34" charset="0"/>
                        </a:rPr>
                        <a:t>INTENSIDAD HORARIA</a:t>
                      </a:r>
                      <a:endParaRPr kumimoji="0" lang="es-CO" altLang="es-CO" sz="1600" b="1" i="0" u="none" strike="noStrike" cap="none" normalizeH="0" baseline="0" dirty="0">
                        <a:ln>
                          <a:noFill/>
                        </a:ln>
                        <a:solidFill>
                          <a:schemeClr val="bg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solidFill>
                      <a:srgbClr val="BF9000"/>
                    </a:solidFill>
                  </a:tcPr>
                </a:tc>
                <a:extLst>
                  <a:ext uri="{0D108BD9-81ED-4DB2-BD59-A6C34878D82A}"/>
                </a:extLst>
              </a:tr>
              <a:tr h="227856">
                <a:tc>
                  <a:txBody>
                    <a:bodyPr/>
                    <a:lstStyle/>
                    <a:p>
                      <a:pPr algn="ctr" fontAlgn="ctr"/>
                      <a:r>
                        <a:rPr lang="es-CO" sz="1600" u="none" strike="noStrike" dirty="0">
                          <a:effectLst/>
                          <a:latin typeface="Tw Cen MT" panose="020B0602020104020603" pitchFamily="34" charset="0"/>
                        </a:rPr>
                        <a:t>Curso</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algn="ctr" fontAlgn="ctr"/>
                      <a:r>
                        <a:rPr lang="es-CO" sz="1600" u="none" strike="noStrike" dirty="0">
                          <a:effectLst/>
                          <a:latin typeface="Tw Cen MT" panose="020B0602020104020603" pitchFamily="34" charset="0"/>
                        </a:rPr>
                        <a:t>Inducción</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47</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a:ln>
                            <a:noFill/>
                          </a:ln>
                          <a:effectLst/>
                          <a:latin typeface="Tw Cen MT" panose="020B0602020104020603" pitchFamily="34" charset="0"/>
                        </a:rPr>
                        <a:t>16</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extLst>
                  <a:ext uri="{0D108BD9-81ED-4DB2-BD59-A6C34878D82A}"/>
                </a:extLst>
              </a:tr>
              <a:tr h="227856">
                <a:tc>
                  <a:txBody>
                    <a:bodyPr/>
                    <a:lstStyle/>
                    <a:p>
                      <a:pPr algn="ctr" fontAlgn="ctr"/>
                      <a:r>
                        <a:rPr lang="es-CO" sz="1600" u="none" strike="noStrike" dirty="0" smtClean="0">
                          <a:effectLst/>
                          <a:latin typeface="Tw Cen MT" panose="020B0602020104020603" pitchFamily="34" charset="0"/>
                        </a:rPr>
                        <a:t>Curso</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algn="ctr" fontAlgn="ctr"/>
                      <a:r>
                        <a:rPr lang="es-CO" sz="1600" u="none" strike="noStrike" dirty="0" smtClean="0">
                          <a:effectLst/>
                          <a:latin typeface="Tw Cen MT" panose="020B0602020104020603" pitchFamily="34" charset="0"/>
                        </a:rPr>
                        <a:t>Reinducción</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650</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16</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r>
              <a:tr h="436275">
                <a:tc>
                  <a:txBody>
                    <a:bodyPr/>
                    <a:lstStyle/>
                    <a:p>
                      <a:pPr algn="ctr" fontAlgn="ctr"/>
                      <a:r>
                        <a:rPr lang="es-CO" sz="1600" u="none" strike="noStrike" dirty="0" smtClean="0">
                          <a:effectLst/>
                          <a:latin typeface="Tw Cen MT" panose="020B0602020104020603" pitchFamily="34" charset="0"/>
                        </a:rPr>
                        <a:t>Curso</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algn="ctr" fontAlgn="ctr"/>
                      <a:r>
                        <a:rPr lang="es-CO" sz="1600" u="none" strike="noStrike" dirty="0" smtClean="0">
                          <a:effectLst/>
                          <a:latin typeface="Tw Cen MT" panose="020B0602020104020603" pitchFamily="34" charset="0"/>
                        </a:rPr>
                        <a:t>Fundamentos</a:t>
                      </a:r>
                      <a:r>
                        <a:rPr lang="es-CO" sz="1600" u="none" strike="noStrike" baseline="0" dirty="0" smtClean="0">
                          <a:effectLst/>
                          <a:latin typeface="Tw Cen MT" panose="020B0602020104020603" pitchFamily="34" charset="0"/>
                        </a:rPr>
                        <a:t> en Infraestructura de Datos Especiales</a:t>
                      </a:r>
                      <a:endParaRPr lang="es-CO" sz="1600" b="0" i="0" u="none" strike="noStrike" baseline="0" dirty="0" smtClean="0">
                        <a:solidFill>
                          <a:schemeClr val="tx1"/>
                        </a:solidFill>
                        <a:effectLst/>
                        <a:latin typeface="Tw Cen MT" panose="020B0602020104020603" pitchFamily="34" charset="0"/>
                      </a:endParaRPr>
                    </a:p>
                  </a:txBody>
                  <a:tcPr marL="9526" marR="9526" marT="9520" marB="0" anchor="ct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1</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8</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r>
              <a:tr h="227856">
                <a:tc>
                  <a:txBody>
                    <a:bodyPr/>
                    <a:lstStyle/>
                    <a:p>
                      <a:pPr algn="ctr" fontAlgn="ctr"/>
                      <a:r>
                        <a:rPr lang="es-CO" sz="1600" u="none" strike="noStrike" dirty="0" smtClean="0">
                          <a:effectLst/>
                          <a:latin typeface="Tw Cen MT" panose="020B0602020104020603" pitchFamily="34" charset="0"/>
                        </a:rPr>
                        <a:t>Curso</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algn="ctr" fontAlgn="ctr"/>
                      <a:r>
                        <a:rPr lang="es-CO" sz="1600" u="none" strike="noStrike" dirty="0" smtClean="0">
                          <a:effectLst/>
                          <a:latin typeface="Tw Cen MT" panose="020B0602020104020603" pitchFamily="34" charset="0"/>
                        </a:rPr>
                        <a:t>Calidad de la Información Geográfica</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1</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8</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r>
              <a:tr h="227856">
                <a:tc>
                  <a:txBody>
                    <a:bodyPr/>
                    <a:lstStyle/>
                    <a:p>
                      <a:pPr algn="ctr" fontAlgn="ctr"/>
                      <a:r>
                        <a:rPr lang="es-CO" sz="1600" u="none" strike="noStrike" dirty="0" smtClean="0">
                          <a:effectLst/>
                          <a:latin typeface="Tw Cen MT" panose="020B0602020104020603" pitchFamily="34" charset="0"/>
                        </a:rPr>
                        <a:t>Curso</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algn="ctr" fontAlgn="ctr"/>
                      <a:r>
                        <a:rPr lang="es-CO" sz="1600" u="none" strike="noStrike" dirty="0" smtClean="0">
                          <a:effectLst/>
                          <a:latin typeface="Tw Cen MT" panose="020B0602020104020603" pitchFamily="34" charset="0"/>
                        </a:rPr>
                        <a:t>Geoportales y servicios Web geográficos</a:t>
                      </a:r>
                      <a:endParaRPr lang="es-CO" sz="1600" b="0" i="0" u="none" strike="noStrike" dirty="0">
                        <a:solidFill>
                          <a:schemeClr val="tx1"/>
                        </a:solidFill>
                        <a:effectLst/>
                        <a:latin typeface="Tw Cen MT" panose="020B0602020104020603" pitchFamily="34" charset="0"/>
                      </a:endParaRPr>
                    </a:p>
                  </a:txBody>
                  <a:tcPr marL="9526" marR="9526" marT="9520" marB="0" anchor="ct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1</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8</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r>
              <a:tr h="213378">
                <a:tc gridSpan="2">
                  <a:txBody>
                    <a:bodyPr/>
                    <a:lstStyle/>
                    <a:p>
                      <a:pPr marL="454025" marR="0" lvl="0" indent="0" algn="ctr" defTabSz="914400" rtl="0" eaLnBrk="1" fontAlgn="base" latinLnBrk="0" hangingPunct="1">
                        <a:lnSpc>
                          <a:spcPct val="100000"/>
                        </a:lnSpc>
                        <a:spcBef>
                          <a:spcPts val="525"/>
                        </a:spcBef>
                        <a:spcAft>
                          <a:spcPct val="0"/>
                        </a:spcAft>
                        <a:buClrTx/>
                        <a:buSzTx/>
                        <a:buFontTx/>
                        <a:buNone/>
                        <a:tabLst/>
                      </a:pPr>
                      <a:r>
                        <a:rPr kumimoji="0" lang="es-CO" altLang="es-CO" sz="1600" u="none" strike="noStrike" cap="none" normalizeH="0" baseline="0" dirty="0">
                          <a:ln>
                            <a:noFill/>
                          </a:ln>
                          <a:effectLst/>
                          <a:latin typeface="Tw Cen MT" panose="020B0602020104020603" pitchFamily="34" charset="0"/>
                        </a:rPr>
                        <a:t>TOTAL</a:t>
                      </a:r>
                      <a:endParaRPr kumimoji="0" lang="es-CO" altLang="es-CO" sz="1600" b="1"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anchor="ctr" horzOverflow="overflow"/>
                </a:tc>
                <a:tc hMerge="1">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525"/>
                        </a:spcBef>
                        <a:spcAft>
                          <a:spcPct val="0"/>
                        </a:spcAft>
                        <a:buClrTx/>
                        <a:buSzTx/>
                        <a:buFontTx/>
                        <a:buNone/>
                        <a:tabLst/>
                      </a:pPr>
                      <a:endPar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marL="6635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525"/>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700</a:t>
                      </a:r>
                      <a:endParaRPr kumimoji="0" lang="es-CO" altLang="es-CO" sz="1600" b="1"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horzOverflow="overflow"/>
                </a:tc>
                <a:tc>
                  <a:txBody>
                    <a:bodyPr/>
                    <a:lstStyle/>
                    <a:p>
                      <a:pPr marL="0" marR="0" lvl="0" indent="0" algn="ctr" defTabSz="914400" rtl="0" eaLnBrk="1" fontAlgn="base" latinLnBrk="0" hangingPunct="1">
                        <a:lnSpc>
                          <a:spcPct val="100000"/>
                        </a:lnSpc>
                        <a:spcBef>
                          <a:spcPts val="525"/>
                        </a:spcBef>
                        <a:spcAft>
                          <a:spcPct val="0"/>
                        </a:spcAft>
                        <a:buClrTx/>
                        <a:buSzTx/>
                        <a:buFontTx/>
                        <a:buNone/>
                        <a:tabLst/>
                      </a:pPr>
                      <a:r>
                        <a:rPr kumimoji="0" lang="es-CO" altLang="es-CO" sz="1600" u="none" strike="noStrike" cap="none" normalizeH="0" baseline="0" dirty="0" smtClean="0">
                          <a:ln>
                            <a:noFill/>
                          </a:ln>
                          <a:effectLst/>
                          <a:latin typeface="Tw Cen MT" panose="020B0602020104020603" pitchFamily="34" charset="0"/>
                        </a:rPr>
                        <a:t>56</a:t>
                      </a:r>
                      <a:endParaRPr kumimoji="0" lang="es-CO" altLang="es-CO" sz="1600" b="1" i="0" u="none" strike="noStrike" cap="none" normalizeH="0" baseline="0" dirty="0">
                        <a:ln>
                          <a:noFill/>
                        </a:ln>
                        <a:solidFill>
                          <a:schemeClr val="tx1"/>
                        </a:solidFill>
                        <a:effectLst/>
                        <a:latin typeface="Tw Cen MT" panose="020B0602020104020603" pitchFamily="34" charset="0"/>
                        <a:ea typeface="Calibri" panose="020F0502020204030204" pitchFamily="34" charset="0"/>
                        <a:cs typeface="Calibri" panose="020F0502020204030204" pitchFamily="34" charset="0"/>
                      </a:endParaRPr>
                    </a:p>
                  </a:txBody>
                  <a:tcPr marL="0" marR="0" marT="0" marB="0" horzOverflow="overflow"/>
                </a:tc>
                <a:extLst>
                  <a:ext uri="{0D108BD9-81ED-4DB2-BD59-A6C34878D82A}"/>
                </a:extLst>
              </a:tr>
            </a:tbl>
          </a:graphicData>
        </a:graphic>
      </p:graphicFrame>
    </p:spTree>
    <p:extLst>
      <p:ext uri="{BB962C8B-B14F-4D97-AF65-F5344CB8AC3E}">
        <p14:creationId xmlns:p14="http://schemas.microsoft.com/office/powerpoint/2010/main" val="138398013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uadroTexto 16"/>
          <p:cNvSpPr txBox="1">
            <a:spLocks noChangeArrowheads="1"/>
          </p:cNvSpPr>
          <p:nvPr/>
        </p:nvSpPr>
        <p:spPr bwMode="auto">
          <a:xfrm>
            <a:off x="4323822" y="349518"/>
            <a:ext cx="4244975"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1900" dirty="0" smtClean="0">
                <a:solidFill>
                  <a:srgbClr val="FFFFFF"/>
                </a:solidFill>
                <a:latin typeface="Tw Cen MT" panose="020B0602020104020603" pitchFamily="34" charset="0"/>
              </a:rPr>
              <a:t>BUEGOBIERNO</a:t>
            </a:r>
            <a:endParaRPr lang="es-CO" altLang="es-CO" sz="1900" dirty="0" smtClean="0">
              <a:solidFill>
                <a:srgbClr val="FFFFFF"/>
              </a:solidFill>
              <a:latin typeface="Tw Cen MT" panose="020B0602020104020603" pitchFamily="34" charset="0"/>
            </a:endParaRPr>
          </a:p>
          <a:p>
            <a:pPr fontAlgn="base">
              <a:lnSpc>
                <a:spcPct val="100000"/>
              </a:lnSpc>
              <a:spcBef>
                <a:spcPct val="0"/>
              </a:spcBef>
              <a:spcAft>
                <a:spcPct val="0"/>
              </a:spcAft>
              <a:buFontTx/>
              <a:buNone/>
            </a:pPr>
            <a:r>
              <a:rPr lang="es-CO" altLang="es-CO" sz="1800" b="1" dirty="0" smtClean="0">
                <a:solidFill>
                  <a:srgbClr val="000000"/>
                </a:solidFill>
                <a:latin typeface="Tw Cen MT" panose="020B0602020104020603" pitchFamily="34" charset="0"/>
              </a:rPr>
              <a:t>Plan </a:t>
            </a:r>
            <a:r>
              <a:rPr lang="es-CO" altLang="es-CO" sz="1800" b="1" dirty="0" smtClean="0">
                <a:solidFill>
                  <a:srgbClr val="000000"/>
                </a:solidFill>
                <a:latin typeface="Tw Cen MT" panose="020B0602020104020603" pitchFamily="34" charset="0"/>
              </a:rPr>
              <a:t>Institucional de Capacitación 2018</a:t>
            </a:r>
          </a:p>
        </p:txBody>
      </p:sp>
      <p:sp>
        <p:nvSpPr>
          <p:cNvPr id="8" name="CuadroTexto 7"/>
          <p:cNvSpPr txBox="1"/>
          <p:nvPr/>
        </p:nvSpPr>
        <p:spPr>
          <a:xfrm>
            <a:off x="3420533" y="4224338"/>
            <a:ext cx="6223530" cy="1600438"/>
          </a:xfrm>
          <a:prstGeom prst="rect">
            <a:avLst/>
          </a:prstGeom>
          <a:noFill/>
        </p:spPr>
        <p:txBody>
          <a:bodyPr wrap="square">
            <a:spAutoFit/>
          </a:bodyPr>
          <a:lstStyle/>
          <a:p>
            <a:pPr marL="285750" indent="-285750" algn="just" eaLnBrk="0" fontAlgn="base" hangingPunct="0">
              <a:spcBef>
                <a:spcPct val="0"/>
              </a:spcBef>
              <a:spcAft>
                <a:spcPct val="0"/>
              </a:spcAft>
              <a:buFont typeface="Arial" panose="020B0604020202020204" pitchFamily="34" charset="0"/>
              <a:buChar char="•"/>
              <a:defRPr/>
            </a:pPr>
            <a:r>
              <a:rPr lang="es-CO" sz="1400" dirty="0">
                <a:solidFill>
                  <a:prstClr val="black"/>
                </a:solidFill>
                <a:latin typeface="Tw Cen MT" panose="020B0602020104020603" pitchFamily="34" charset="0"/>
              </a:rPr>
              <a:t>Aspectos contractuales "Acuerdo macro de precios - tienda virtual - manejo de la plataforma SECOP </a:t>
            </a:r>
            <a:r>
              <a:rPr lang="es-CO" sz="1400" dirty="0" smtClean="0">
                <a:solidFill>
                  <a:prstClr val="black"/>
                </a:solidFill>
                <a:latin typeface="Tw Cen MT" panose="020B0602020104020603" pitchFamily="34" charset="0"/>
              </a:rPr>
              <a:t>II”.</a:t>
            </a:r>
            <a:endParaRPr lang="es-CO" sz="1400" dirty="0">
              <a:solidFill>
                <a:prstClr val="black"/>
              </a:solidFill>
              <a:latin typeface="Tw Cen MT" panose="020B0602020104020603" pitchFamily="34" charset="0"/>
            </a:endParaRPr>
          </a:p>
          <a:p>
            <a:pPr algn="just" eaLnBrk="0" fontAlgn="base" hangingPunct="0">
              <a:spcBef>
                <a:spcPct val="0"/>
              </a:spcBef>
              <a:spcAft>
                <a:spcPct val="0"/>
              </a:spcAft>
              <a:defRPr/>
            </a:pPr>
            <a:endParaRPr lang="es-CO" sz="1400" dirty="0">
              <a:solidFill>
                <a:prstClr val="black"/>
              </a:solidFill>
              <a:latin typeface="Tw Cen MT" panose="020B0602020104020603" pitchFamily="34" charset="0"/>
            </a:endParaRPr>
          </a:p>
          <a:p>
            <a:pPr marL="285750" indent="-285750" algn="just" eaLnBrk="0" fontAlgn="base" hangingPunct="0">
              <a:spcBef>
                <a:spcPct val="0"/>
              </a:spcBef>
              <a:spcAft>
                <a:spcPct val="0"/>
              </a:spcAft>
              <a:buFont typeface="Arial" panose="020B0604020202020204" pitchFamily="34" charset="0"/>
              <a:buChar char="•"/>
              <a:defRPr/>
            </a:pPr>
            <a:r>
              <a:rPr lang="es-CO" sz="1400" dirty="0">
                <a:solidFill>
                  <a:prstClr val="black"/>
                </a:solidFill>
                <a:latin typeface="Tw Cen MT" panose="020B0602020104020603" pitchFamily="34" charset="0"/>
              </a:rPr>
              <a:t>Ciclo de formación en aspectos contables "Control parafiscal </a:t>
            </a:r>
            <a:r>
              <a:rPr lang="es-CO" sz="1400" dirty="0" smtClean="0">
                <a:solidFill>
                  <a:prstClr val="black"/>
                </a:solidFill>
                <a:latin typeface="Tw Cen MT" panose="020B0602020104020603" pitchFamily="34" charset="0"/>
              </a:rPr>
              <a:t>– Impuestos”.</a:t>
            </a:r>
            <a:endParaRPr lang="es-CO" sz="1400" dirty="0">
              <a:solidFill>
                <a:prstClr val="black"/>
              </a:solidFill>
              <a:latin typeface="Tw Cen MT" panose="020B0602020104020603" pitchFamily="34" charset="0"/>
            </a:endParaRPr>
          </a:p>
          <a:p>
            <a:pPr algn="just" eaLnBrk="0" fontAlgn="base" hangingPunct="0">
              <a:spcBef>
                <a:spcPct val="0"/>
              </a:spcBef>
              <a:spcAft>
                <a:spcPct val="0"/>
              </a:spcAft>
              <a:defRPr/>
            </a:pPr>
            <a:endParaRPr lang="es-CO" sz="1400" dirty="0">
              <a:solidFill>
                <a:prstClr val="black"/>
              </a:solidFill>
              <a:latin typeface="Tw Cen MT" panose="020B0602020104020603" pitchFamily="34" charset="0"/>
            </a:endParaRPr>
          </a:p>
          <a:p>
            <a:pPr marL="285750" indent="-285750" algn="just" eaLnBrk="0" fontAlgn="base" hangingPunct="0">
              <a:spcBef>
                <a:spcPct val="0"/>
              </a:spcBef>
              <a:spcAft>
                <a:spcPct val="0"/>
              </a:spcAft>
              <a:buFont typeface="Arial" panose="020B0604020202020204" pitchFamily="34" charset="0"/>
              <a:buChar char="•"/>
              <a:defRPr/>
            </a:pPr>
            <a:r>
              <a:rPr lang="es-CO" sz="1400" dirty="0">
                <a:solidFill>
                  <a:prstClr val="black"/>
                </a:solidFill>
                <a:latin typeface="Tw Cen MT" panose="020B0602020104020603" pitchFamily="34" charset="0"/>
              </a:rPr>
              <a:t>Estatuto Anticorrupción - Código de Integralidad - Ética </a:t>
            </a:r>
            <a:r>
              <a:rPr lang="es-CO" sz="1400" dirty="0" smtClean="0">
                <a:solidFill>
                  <a:prstClr val="black"/>
                </a:solidFill>
                <a:latin typeface="Tw Cen MT" panose="020B0602020104020603" pitchFamily="34" charset="0"/>
              </a:rPr>
              <a:t>y </a:t>
            </a:r>
            <a:r>
              <a:rPr lang="es-CO" sz="1400" dirty="0">
                <a:solidFill>
                  <a:prstClr val="black"/>
                </a:solidFill>
                <a:latin typeface="Tw Cen MT" panose="020B0602020104020603" pitchFamily="34" charset="0"/>
              </a:rPr>
              <a:t>Transparencia - Eficiencia Administrativa - Gestión </a:t>
            </a:r>
            <a:r>
              <a:rPr lang="es-CO" sz="1400" dirty="0" smtClean="0">
                <a:solidFill>
                  <a:prstClr val="black"/>
                </a:solidFill>
                <a:latin typeface="Tw Cen MT" panose="020B0602020104020603" pitchFamily="34" charset="0"/>
              </a:rPr>
              <a:t>Pública.</a:t>
            </a:r>
            <a:endParaRPr lang="es-CO" sz="1400" dirty="0">
              <a:solidFill>
                <a:prstClr val="black"/>
              </a:solidFill>
              <a:latin typeface="Tw Cen MT" panose="020B0602020104020603" pitchFamily="34" charset="0"/>
            </a:endParaRPr>
          </a:p>
        </p:txBody>
      </p:sp>
      <p:sp>
        <p:nvSpPr>
          <p:cNvPr id="11" name="Pentágono 10"/>
          <p:cNvSpPr/>
          <p:nvPr/>
        </p:nvSpPr>
        <p:spPr>
          <a:xfrm>
            <a:off x="1" y="0"/>
            <a:ext cx="4102768"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Capacitaciones</a:t>
            </a:r>
            <a:endParaRPr lang="es-CO" sz="2800" b="1" dirty="0">
              <a:latin typeface="Tw Cen MT" panose="020B0602020104020603" pitchFamily="34" charset="0"/>
            </a:endParaRPr>
          </a:p>
        </p:txBody>
      </p:sp>
      <p:grpSp>
        <p:nvGrpSpPr>
          <p:cNvPr id="15" name="Grupo 14"/>
          <p:cNvGrpSpPr/>
          <p:nvPr/>
        </p:nvGrpSpPr>
        <p:grpSpPr>
          <a:xfrm>
            <a:off x="702733" y="1289050"/>
            <a:ext cx="10934567" cy="2657475"/>
            <a:chOff x="601133" y="1489075"/>
            <a:chExt cx="10934567" cy="2657475"/>
          </a:xfrm>
        </p:grpSpPr>
        <p:pic>
          <p:nvPicPr>
            <p:cNvPr id="23557" name="Imagen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75" y="1489075"/>
              <a:ext cx="4418013"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ector recto 9"/>
            <p:cNvCxnSpPr>
              <a:stCxn id="23557" idx="2"/>
            </p:cNvCxnSpPr>
            <p:nvPr/>
          </p:nvCxnSpPr>
          <p:spPr>
            <a:xfrm flipH="1">
              <a:off x="6157913" y="3662363"/>
              <a:ext cx="3969" cy="484187"/>
            </a:xfrm>
            <a:prstGeom prst="line">
              <a:avLst/>
            </a:prstGeom>
            <a:ln>
              <a:solidFill>
                <a:srgbClr val="92D050"/>
              </a:solidFill>
            </a:ln>
          </p:spPr>
          <p:style>
            <a:lnRef idx="3">
              <a:schemeClr val="accent6"/>
            </a:lnRef>
            <a:fillRef idx="0">
              <a:schemeClr val="accent6"/>
            </a:fillRef>
            <a:effectRef idx="2">
              <a:schemeClr val="accent6"/>
            </a:effectRef>
            <a:fontRef idx="minor">
              <a:schemeClr val="tx1"/>
            </a:fontRef>
          </p:style>
        </p:cxnSp>
        <p:cxnSp>
          <p:nvCxnSpPr>
            <p:cNvPr id="20" name="Conector recto 19"/>
            <p:cNvCxnSpPr/>
            <p:nvPr/>
          </p:nvCxnSpPr>
          <p:spPr>
            <a:xfrm>
              <a:off x="5097463" y="4125383"/>
              <a:ext cx="2120900" cy="1270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4" name="Llamada con línea 2 (borde y barra de énfasis) 3"/>
            <p:cNvSpPr/>
            <p:nvPr/>
          </p:nvSpPr>
          <p:spPr>
            <a:xfrm rot="10800000">
              <a:off x="601133" y="1964267"/>
              <a:ext cx="2316428" cy="1574800"/>
            </a:xfrm>
            <a:prstGeom prst="accentBorderCallout2">
              <a:avLst/>
            </a:prstGeom>
            <a:noFill/>
            <a:ln w="19050">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s-CO"/>
            </a:p>
          </p:txBody>
        </p:sp>
        <p:sp>
          <p:nvSpPr>
            <p:cNvPr id="6" name="CuadroTexto 5"/>
            <p:cNvSpPr txBox="1"/>
            <p:nvPr/>
          </p:nvSpPr>
          <p:spPr>
            <a:xfrm>
              <a:off x="601133" y="1964267"/>
              <a:ext cx="2409562" cy="1615827"/>
            </a:xfrm>
            <a:prstGeom prst="rect">
              <a:avLst/>
            </a:prstGeom>
            <a:noFill/>
          </p:spPr>
          <p:txBody>
            <a:bodyPr wrap="square" rtlCol="0">
              <a:spAutoFit/>
            </a:bodyPr>
            <a:lstStyle/>
            <a:p>
              <a:r>
                <a:rPr lang="es-CO" sz="1100" dirty="0" smtClean="0">
                  <a:latin typeface="Tw Cen MT" panose="020B0602020104020603" pitchFamily="34" charset="0"/>
                </a:rPr>
                <a:t>- Puentes y túneles.</a:t>
              </a:r>
            </a:p>
            <a:p>
              <a:r>
                <a:rPr lang="es-CO" sz="1100" dirty="0" smtClean="0">
                  <a:latin typeface="Tw Cen MT" panose="020B0602020104020603" pitchFamily="34" charset="0"/>
                </a:rPr>
                <a:t>- Administración, operación y mantenimiento de puertos y costas en un contexto internacional.</a:t>
              </a:r>
            </a:p>
            <a:p>
              <a:r>
                <a:rPr lang="es-CO" sz="1100" dirty="0" smtClean="0">
                  <a:latin typeface="Tw Cen MT" panose="020B0602020104020603" pitchFamily="34" charset="0"/>
                </a:rPr>
                <a:t>- Trabajo en alturas –Reentrenamiento.</a:t>
              </a:r>
            </a:p>
            <a:p>
              <a:r>
                <a:rPr lang="es-CO" sz="1100" dirty="0" smtClean="0">
                  <a:latin typeface="Tw Cen MT" panose="020B0602020104020603" pitchFamily="34" charset="0"/>
                </a:rPr>
                <a:t>- Modelo integrado de planeación y gestión -MIPG- diseño, implementación y fortalecimiento.</a:t>
              </a:r>
            </a:p>
            <a:p>
              <a:r>
                <a:rPr lang="es-CO" sz="1100" dirty="0" smtClean="0">
                  <a:latin typeface="Tw Cen MT" panose="020B0602020104020603" pitchFamily="34" charset="0"/>
                </a:rPr>
                <a:t>- Capacitación sindical.</a:t>
              </a:r>
            </a:p>
          </p:txBody>
        </p:sp>
        <p:sp>
          <p:nvSpPr>
            <p:cNvPr id="9" name="Llamada con línea 2 (borde y barra de énfasis) 8"/>
            <p:cNvSpPr/>
            <p:nvPr/>
          </p:nvSpPr>
          <p:spPr>
            <a:xfrm>
              <a:off x="9368233" y="1774790"/>
              <a:ext cx="2167467" cy="1215495"/>
            </a:xfrm>
            <a:prstGeom prst="accentBorderCallout2">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CuadroTexto 12"/>
            <p:cNvSpPr txBox="1"/>
            <p:nvPr/>
          </p:nvSpPr>
          <p:spPr>
            <a:xfrm>
              <a:off x="9473935" y="1812067"/>
              <a:ext cx="1956065" cy="1169551"/>
            </a:xfrm>
            <a:prstGeom prst="rect">
              <a:avLst/>
            </a:prstGeom>
            <a:noFill/>
          </p:spPr>
          <p:txBody>
            <a:bodyPr wrap="square" rtlCol="0">
              <a:spAutoFit/>
            </a:bodyPr>
            <a:lstStyle/>
            <a:p>
              <a:r>
                <a:rPr lang="es-CO" sz="1400" dirty="0" smtClean="0">
                  <a:latin typeface="Tw Cen MT" panose="020B0602020104020603" pitchFamily="34" charset="0"/>
                </a:rPr>
                <a:t>- Derechos humanos</a:t>
              </a:r>
            </a:p>
            <a:p>
              <a:r>
                <a:rPr lang="es-CO" sz="1400" dirty="0" smtClean="0">
                  <a:latin typeface="Tw Cen MT" panose="020B0602020104020603" pitchFamily="34" charset="0"/>
                </a:rPr>
                <a:t>- Habilidades blandas</a:t>
              </a:r>
            </a:p>
            <a:p>
              <a:r>
                <a:rPr lang="es-CO" sz="1400" dirty="0" smtClean="0">
                  <a:latin typeface="Tw Cen MT" panose="020B0602020104020603" pitchFamily="34" charset="0"/>
                </a:rPr>
                <a:t>- Servicio con enfoque diferencia</a:t>
              </a:r>
            </a:p>
            <a:p>
              <a:r>
                <a:rPr lang="es-CO" sz="1400" dirty="0" smtClean="0">
                  <a:latin typeface="Tw Cen MT" panose="020B0602020104020603" pitchFamily="34" charset="0"/>
                </a:rPr>
                <a:t>- Equidad y género</a:t>
              </a:r>
              <a:endParaRPr lang="es-CO" sz="1400" dirty="0">
                <a:latin typeface="Tw Cen MT" panose="020B0602020104020603" pitchFamily="34" charset="0"/>
              </a:endParaRPr>
            </a:p>
          </p:txBody>
        </p:sp>
      </p:grpSp>
    </p:spTree>
    <p:extLst>
      <p:ext uri="{BB962C8B-B14F-4D97-AF65-F5344CB8AC3E}">
        <p14:creationId xmlns:p14="http://schemas.microsoft.com/office/powerpoint/2010/main" val="247023169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object 6"/>
          <p:cNvSpPr>
            <a:spLocks noChangeArrowheads="1"/>
          </p:cNvSpPr>
          <p:nvPr/>
        </p:nvSpPr>
        <p:spPr bwMode="auto">
          <a:xfrm>
            <a:off x="5345029" y="666751"/>
            <a:ext cx="4838700" cy="5619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3" name="Rectángulo 2"/>
          <p:cNvSpPr/>
          <p:nvPr/>
        </p:nvSpPr>
        <p:spPr>
          <a:xfrm>
            <a:off x="3146342" y="1400176"/>
            <a:ext cx="2008187" cy="574675"/>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s-CO" sz="1600" b="1" dirty="0">
                <a:solidFill>
                  <a:prstClr val="white"/>
                </a:solidFill>
                <a:latin typeface="Tw Cen MT" panose="020B0602020104020603" pitchFamily="34" charset="0"/>
              </a:rPr>
              <a:t>MEJORES FUNCIONARIOS</a:t>
            </a:r>
          </a:p>
        </p:txBody>
      </p:sp>
      <p:sp>
        <p:nvSpPr>
          <p:cNvPr id="4" name="Rectángulo 3"/>
          <p:cNvSpPr/>
          <p:nvPr/>
        </p:nvSpPr>
        <p:spPr>
          <a:xfrm>
            <a:off x="5678404" y="1128713"/>
            <a:ext cx="4957763" cy="1304925"/>
          </a:xfrm>
          <a:prstGeom prst="rect">
            <a:avLst/>
          </a:prstGeom>
          <a:noFill/>
          <a:ln>
            <a:solidFill>
              <a:srgbClr val="1F48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s-CO" altLang="es-CO" sz="1600" dirty="0">
                <a:solidFill>
                  <a:schemeClr val="tx1"/>
                </a:solidFill>
                <a:latin typeface="Tw Cen MT" panose="020B0602020104020603" pitchFamily="34" charset="0"/>
              </a:rPr>
              <a:t>Según lo establecido Decreto 1227 del 2005, cada año se seleccionan los mejores funcionarios de cada nivel jerárquico. Por esta </a:t>
            </a:r>
            <a:r>
              <a:rPr lang="es-CO" altLang="es-CO" sz="1600" dirty="0" smtClean="0">
                <a:solidFill>
                  <a:schemeClr val="tx1"/>
                </a:solidFill>
                <a:latin typeface="Tw Cen MT" panose="020B0602020104020603" pitchFamily="34" charset="0"/>
              </a:rPr>
              <a:t>razón, </a:t>
            </a:r>
            <a:r>
              <a:rPr lang="es-CO" altLang="es-CO" sz="1600" dirty="0">
                <a:solidFill>
                  <a:schemeClr val="tx1"/>
                </a:solidFill>
                <a:latin typeface="Tw Cen MT" panose="020B0602020104020603" pitchFamily="34" charset="0"/>
              </a:rPr>
              <a:t>se concedieron </a:t>
            </a:r>
            <a:r>
              <a:rPr lang="es-CO" altLang="es-CO" sz="1600" dirty="0" smtClean="0">
                <a:solidFill>
                  <a:schemeClr val="tx1"/>
                </a:solidFill>
                <a:latin typeface="Tw Cen MT" panose="020B0602020104020603" pitchFamily="34" charset="0"/>
              </a:rPr>
              <a:t>incentivos  </a:t>
            </a:r>
            <a:r>
              <a:rPr lang="es-CO" altLang="es-CO" sz="1600" dirty="0">
                <a:solidFill>
                  <a:schemeClr val="tx1"/>
                </a:solidFill>
                <a:latin typeface="Tw Cen MT" panose="020B0602020104020603" pitchFamily="34" charset="0"/>
              </a:rPr>
              <a:t>mediante Resolución No 03659 del 19 de mayo de 2017 a 4 servidores públicos</a:t>
            </a:r>
            <a:endParaRPr lang="es-CO" sz="1600" dirty="0">
              <a:solidFill>
                <a:schemeClr val="tx1"/>
              </a:solidFill>
              <a:latin typeface="Tw Cen MT" panose="020B0602020104020603" pitchFamily="34" charset="0"/>
            </a:endParaRPr>
          </a:p>
        </p:txBody>
      </p:sp>
      <p:sp>
        <p:nvSpPr>
          <p:cNvPr id="22" name="Rectángulo 21"/>
          <p:cNvSpPr/>
          <p:nvPr/>
        </p:nvSpPr>
        <p:spPr>
          <a:xfrm>
            <a:off x="3146342" y="2776538"/>
            <a:ext cx="2008187" cy="574675"/>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s-CO" sz="1600" b="1" dirty="0">
                <a:solidFill>
                  <a:prstClr val="white"/>
                </a:solidFill>
                <a:latin typeface="Tw Cen MT" panose="020B0602020104020603" pitchFamily="34" charset="0"/>
              </a:rPr>
              <a:t>MEJORES EQUIPOS DE TRABAJO</a:t>
            </a:r>
          </a:p>
        </p:txBody>
      </p:sp>
      <p:sp>
        <p:nvSpPr>
          <p:cNvPr id="23" name="Rectángulo 22"/>
          <p:cNvSpPr/>
          <p:nvPr/>
        </p:nvSpPr>
        <p:spPr>
          <a:xfrm>
            <a:off x="5678404" y="2563813"/>
            <a:ext cx="4957763" cy="1320800"/>
          </a:xfrm>
          <a:prstGeom prst="rect">
            <a:avLst/>
          </a:prstGeom>
          <a:noFill/>
          <a:ln>
            <a:solidFill>
              <a:srgbClr val="1F48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s-CO" altLang="es-CO" sz="1600" dirty="0">
                <a:solidFill>
                  <a:schemeClr val="tx1"/>
                </a:solidFill>
                <a:latin typeface="Tw Cen MT" panose="020B0602020104020603" pitchFamily="34" charset="0"/>
              </a:rPr>
              <a:t>Se premian los mejores equipos de trabajo que hayan realizado proyectos especiales en la entidad y que cumplan las condiciones establecidas en la convocatoria. se concedieron incentivos mediante Resolución No 05862 del 4 de agosto de 2017 </a:t>
            </a:r>
            <a:r>
              <a:rPr lang="es-CO" altLang="es-CO" sz="1600" dirty="0" smtClean="0">
                <a:solidFill>
                  <a:schemeClr val="tx1"/>
                </a:solidFill>
                <a:latin typeface="Tw Cen MT" panose="020B0602020104020603" pitchFamily="34" charset="0"/>
              </a:rPr>
              <a:t>a 10 </a:t>
            </a:r>
            <a:r>
              <a:rPr lang="es-CO" altLang="es-CO" sz="1600" dirty="0">
                <a:solidFill>
                  <a:schemeClr val="tx1"/>
                </a:solidFill>
                <a:latin typeface="Tw Cen MT" panose="020B0602020104020603" pitchFamily="34" charset="0"/>
              </a:rPr>
              <a:t>servidores públicos</a:t>
            </a:r>
            <a:endParaRPr lang="es-CO" sz="1600" dirty="0">
              <a:solidFill>
                <a:schemeClr val="tx1"/>
              </a:solidFill>
              <a:latin typeface="Tw Cen MT" panose="020B0602020104020603" pitchFamily="34" charset="0"/>
            </a:endParaRPr>
          </a:p>
        </p:txBody>
      </p:sp>
      <p:sp>
        <p:nvSpPr>
          <p:cNvPr id="24" name="Rectángulo 23"/>
          <p:cNvSpPr/>
          <p:nvPr/>
        </p:nvSpPr>
        <p:spPr>
          <a:xfrm>
            <a:off x="3146342" y="4600576"/>
            <a:ext cx="2008187" cy="574675"/>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s-CO" sz="1600" b="1" dirty="0">
                <a:solidFill>
                  <a:prstClr val="white"/>
                </a:solidFill>
                <a:latin typeface="Tw Cen MT" panose="020B0602020104020603" pitchFamily="34" charset="0"/>
              </a:rPr>
              <a:t>APOYO EDUCATIVO </a:t>
            </a:r>
          </a:p>
        </p:txBody>
      </p:sp>
      <p:sp>
        <p:nvSpPr>
          <p:cNvPr id="25" name="Rectángulo 24"/>
          <p:cNvSpPr/>
          <p:nvPr/>
        </p:nvSpPr>
        <p:spPr>
          <a:xfrm>
            <a:off x="5699042" y="4060826"/>
            <a:ext cx="4957762" cy="1652587"/>
          </a:xfrm>
          <a:prstGeom prst="rect">
            <a:avLst/>
          </a:prstGeom>
          <a:noFill/>
          <a:ln>
            <a:solidFill>
              <a:srgbClr val="1F48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s-CO" sz="1600" dirty="0">
                <a:solidFill>
                  <a:prstClr val="black"/>
                </a:solidFill>
                <a:latin typeface="Tw Cen MT" panose="020B0602020104020603" pitchFamily="34" charset="0"/>
              </a:rPr>
              <a:t>Apoyo en los estudios de educación formal para los funcionarios y sus hijos.</a:t>
            </a:r>
          </a:p>
          <a:p>
            <a:pPr algn="just" eaLnBrk="1" fontAlgn="auto" hangingPunct="1">
              <a:spcBef>
                <a:spcPts val="0"/>
              </a:spcBef>
              <a:spcAft>
                <a:spcPts val="0"/>
              </a:spcAft>
              <a:defRPr/>
            </a:pPr>
            <a:r>
              <a:rPr lang="es-CO" sz="1600" dirty="0">
                <a:solidFill>
                  <a:prstClr val="black"/>
                </a:solidFill>
                <a:latin typeface="Tw Cen MT" panose="020B0602020104020603" pitchFamily="34" charset="0"/>
              </a:rPr>
              <a:t>Se concedieron apoyos educativos así:</a:t>
            </a:r>
          </a:p>
          <a:p>
            <a:pPr algn="just" eaLnBrk="1" fontAlgn="auto" hangingPunct="1">
              <a:spcBef>
                <a:spcPts val="0"/>
              </a:spcBef>
              <a:spcAft>
                <a:spcPts val="0"/>
              </a:spcAft>
              <a:defRPr/>
            </a:pPr>
            <a:r>
              <a:rPr lang="es-CO" sz="1600" dirty="0">
                <a:solidFill>
                  <a:prstClr val="black"/>
                </a:solidFill>
                <a:latin typeface="Tw Cen MT" panose="020B0602020104020603" pitchFamily="34" charset="0"/>
              </a:rPr>
              <a:t>Hijos: </a:t>
            </a:r>
            <a:r>
              <a:rPr lang="es-CO" sz="1600" dirty="0">
                <a:solidFill>
                  <a:schemeClr val="tx1"/>
                </a:solidFill>
                <a:latin typeface="Tw Cen MT" panose="020B0602020104020603" pitchFamily="34" charset="0"/>
              </a:rPr>
              <a:t>246</a:t>
            </a:r>
          </a:p>
          <a:p>
            <a:pPr algn="just" eaLnBrk="1" fontAlgn="auto" hangingPunct="1">
              <a:spcBef>
                <a:spcPts val="0"/>
              </a:spcBef>
              <a:spcAft>
                <a:spcPts val="0"/>
              </a:spcAft>
              <a:defRPr/>
            </a:pPr>
            <a:r>
              <a:rPr lang="es-CO" sz="1600" dirty="0">
                <a:solidFill>
                  <a:schemeClr val="tx1"/>
                </a:solidFill>
                <a:latin typeface="Tw Cen MT" panose="020B0602020104020603" pitchFamily="34" charset="0"/>
              </a:rPr>
              <a:t>Funcionarios: 19</a:t>
            </a:r>
          </a:p>
          <a:p>
            <a:pPr algn="just" eaLnBrk="1" fontAlgn="auto" hangingPunct="1">
              <a:spcBef>
                <a:spcPts val="0"/>
              </a:spcBef>
              <a:spcAft>
                <a:spcPts val="0"/>
              </a:spcAft>
              <a:defRPr/>
            </a:pPr>
            <a:r>
              <a:rPr lang="es-CO" sz="1600" dirty="0">
                <a:solidFill>
                  <a:schemeClr val="tx1"/>
                </a:solidFill>
                <a:latin typeface="Tw Cen MT" panose="020B0602020104020603" pitchFamily="34" charset="0"/>
              </a:rPr>
              <a:t>Total: 265 benefi</a:t>
            </a:r>
            <a:r>
              <a:rPr lang="es-CO" sz="1600" dirty="0">
                <a:solidFill>
                  <a:prstClr val="black"/>
                </a:solidFill>
                <a:latin typeface="Tw Cen MT" panose="020B0602020104020603" pitchFamily="34" charset="0"/>
              </a:rPr>
              <a:t>ciados </a:t>
            </a:r>
          </a:p>
        </p:txBody>
      </p:sp>
      <p:sp>
        <p:nvSpPr>
          <p:cNvPr id="12" name="Pentágono 11"/>
          <p:cNvSpPr/>
          <p:nvPr/>
        </p:nvSpPr>
        <p:spPr>
          <a:xfrm>
            <a:off x="1" y="0"/>
            <a:ext cx="4102768" cy="576985"/>
          </a:xfrm>
          <a:prstGeom prst="homePlate">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Plan de incentivos</a:t>
            </a:r>
            <a:endParaRPr lang="es-CO" sz="2800" b="1" dirty="0">
              <a:latin typeface="Tw Cen MT" panose="020B0602020104020603" pitchFamily="34" charset="0"/>
            </a:endParaRPr>
          </a:p>
        </p:txBody>
      </p:sp>
    </p:spTree>
    <p:extLst>
      <p:ext uri="{BB962C8B-B14F-4D97-AF65-F5344CB8AC3E}">
        <p14:creationId xmlns:p14="http://schemas.microsoft.com/office/powerpoint/2010/main" val="1335055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4" name="Picture 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6883" y="749304"/>
            <a:ext cx="4624817" cy="3198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30 CuadroTexto"/>
          <p:cNvSpPr txBox="1">
            <a:spLocks noChangeArrowheads="1"/>
          </p:cNvSpPr>
          <p:nvPr/>
        </p:nvSpPr>
        <p:spPr bwMode="auto">
          <a:xfrm flipH="1">
            <a:off x="7084897" y="610420"/>
            <a:ext cx="4862570"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37">
              <a:defRPr/>
            </a:pPr>
            <a:r>
              <a:rPr lang="es-CO" sz="1100" dirty="0"/>
              <a:t>INFORMACIÓN GENERAL</a:t>
            </a:r>
          </a:p>
        </p:txBody>
      </p:sp>
      <p:graphicFrame>
        <p:nvGraphicFramePr>
          <p:cNvPr id="23" name="3 Tabla"/>
          <p:cNvGraphicFramePr>
            <a:graphicFrameLocks noGrp="1"/>
          </p:cNvGraphicFramePr>
          <p:nvPr>
            <p:extLst>
              <p:ext uri="{D42A27DB-BD31-4B8C-83A1-F6EECF244321}">
                <p14:modId xmlns:p14="http://schemas.microsoft.com/office/powerpoint/2010/main" val="2538222571"/>
              </p:ext>
            </p:extLst>
          </p:nvPr>
        </p:nvGraphicFramePr>
        <p:xfrm>
          <a:off x="7084897" y="806499"/>
          <a:ext cx="4862570" cy="914400"/>
        </p:xfrm>
        <a:graphic>
          <a:graphicData uri="http://schemas.openxmlformats.org/drawingml/2006/table">
            <a:tbl>
              <a:tblPr firstRow="1" bandRow="1">
                <a:tableStyleId>{5940675A-B579-460E-94D1-54222C63F5DA}</a:tableStyleId>
              </a:tblPr>
              <a:tblGrid>
                <a:gridCol w="2693088">
                  <a:extLst>
                    <a:ext uri="{9D8B030D-6E8A-4147-A177-3AD203B41FA5}">
                      <a16:colId xmlns="" xmlns:a16="http://schemas.microsoft.com/office/drawing/2014/main" val="20000"/>
                    </a:ext>
                  </a:extLst>
                </a:gridCol>
                <a:gridCol w="2169482">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21/10/2015</a:t>
                      </a:r>
                    </a:p>
                    <a:p>
                      <a:pPr algn="ctr" rtl="0" fontAlgn="ctr"/>
                      <a:r>
                        <a:rPr lang="es-MX" sz="1000" u="none" strike="noStrike" dirty="0">
                          <a:effectLst/>
                        </a:rPr>
                        <a:t>19/09/2016</a:t>
                      </a:r>
                      <a:endParaRPr lang="es-MX" sz="1000" b="0" u="none" strike="noStrike" dirty="0">
                        <a:effectLst/>
                      </a:endParaRPr>
                    </a:p>
                  </a:txBody>
                  <a:tcPr marL="35998" marR="35998"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10/11/2015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24/08/2018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PROGRAMADO/EJECUTADO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46,8 % / 44,6 %</a:t>
                      </a:r>
                      <a:endParaRPr kumimoji="0" lang="es-MX" sz="1000" b="0" i="0" u="none" strike="noStrike" kern="1200" cap="none" spc="0" normalizeH="0" baseline="0" noProof="0" dirty="0">
                        <a:ln>
                          <a:noFill/>
                        </a:ln>
                        <a:solidFill>
                          <a:srgbClr val="386295"/>
                        </a:solidFill>
                        <a:effectLst/>
                        <a:uLnTx/>
                        <a:uFillTx/>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4" name="30 CuadroTexto"/>
          <p:cNvSpPr txBox="1">
            <a:spLocks noChangeArrowheads="1"/>
          </p:cNvSpPr>
          <p:nvPr/>
        </p:nvSpPr>
        <p:spPr bwMode="auto">
          <a:xfrm flipH="1">
            <a:off x="7084898" y="2890592"/>
            <a:ext cx="4862570"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1573 DE 10/11/2015</a:t>
            </a:r>
          </a:p>
        </p:txBody>
      </p:sp>
      <p:sp>
        <p:nvSpPr>
          <p:cNvPr id="25" name="30 CuadroTexto"/>
          <p:cNvSpPr txBox="1">
            <a:spLocks noChangeArrowheads="1"/>
          </p:cNvSpPr>
          <p:nvPr/>
        </p:nvSpPr>
        <p:spPr bwMode="auto">
          <a:xfrm flipH="1">
            <a:off x="7084898" y="3899151"/>
            <a:ext cx="4862570"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1755DE 28/12/2015</a:t>
            </a:r>
          </a:p>
        </p:txBody>
      </p:sp>
      <p:graphicFrame>
        <p:nvGraphicFramePr>
          <p:cNvPr id="26" name="Tabla 22"/>
          <p:cNvGraphicFramePr>
            <a:graphicFrameLocks noGrp="1"/>
          </p:cNvGraphicFramePr>
          <p:nvPr>
            <p:extLst>
              <p:ext uri="{D42A27DB-BD31-4B8C-83A1-F6EECF244321}">
                <p14:modId xmlns:p14="http://schemas.microsoft.com/office/powerpoint/2010/main" val="825771418"/>
              </p:ext>
            </p:extLst>
          </p:nvPr>
        </p:nvGraphicFramePr>
        <p:xfrm>
          <a:off x="7084898" y="3076108"/>
          <a:ext cx="4862570" cy="802430"/>
        </p:xfrm>
        <a:graphic>
          <a:graphicData uri="http://schemas.openxmlformats.org/drawingml/2006/table">
            <a:tbl>
              <a:tblPr>
                <a:tableStyleId>{616DA210-FB5B-4158-B5E0-FEB733F419BA}</a:tableStyleId>
              </a:tblPr>
              <a:tblGrid>
                <a:gridCol w="2426513">
                  <a:extLst>
                    <a:ext uri="{9D8B030D-6E8A-4147-A177-3AD203B41FA5}">
                      <a16:colId xmlns="" xmlns:a16="http://schemas.microsoft.com/office/drawing/2014/main" val="20000"/>
                    </a:ext>
                  </a:extLst>
                </a:gridCol>
                <a:gridCol w="635524">
                  <a:extLst>
                    <a:ext uri="{9D8B030D-6E8A-4147-A177-3AD203B41FA5}">
                      <a16:colId xmlns="" xmlns:a16="http://schemas.microsoft.com/office/drawing/2014/main" val="20001"/>
                    </a:ext>
                  </a:extLst>
                </a:gridCol>
                <a:gridCol w="1800533">
                  <a:extLst>
                    <a:ext uri="{9D8B030D-6E8A-4147-A177-3AD203B41FA5}">
                      <a16:colId xmlns="" xmlns:a16="http://schemas.microsoft.com/office/drawing/2014/main" val="20002"/>
                    </a:ext>
                  </a:extLst>
                </a:gridCol>
              </a:tblGrid>
              <a:tr h="15683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smtClean="0">
                          <a:ln>
                            <a:noFill/>
                          </a:ln>
                          <a:effectLst/>
                          <a:uLnTx/>
                          <a:uFillTx/>
                        </a:rPr>
                        <a:t>CONSORCIO MECO </a:t>
                      </a:r>
                      <a:r>
                        <a:rPr kumimoji="0" lang="es-MX" sz="1000" u="none" strike="noStrike" kern="1200" cap="none" spc="0" normalizeH="0" baseline="0" noProof="0" dirty="0">
                          <a:ln>
                            <a:noFill/>
                          </a:ln>
                          <a:effectLst/>
                          <a:uLnTx/>
                          <a:uFillTx/>
                        </a:rPr>
                        <a:t>TRITURADOS 060</a:t>
                      </a:r>
                    </a:p>
                  </a:txBody>
                  <a:tcPr marL="8116" marR="8116" marT="8086"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3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086"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086"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086" marB="0" anchor="ctr"/>
                </a:tc>
                <a:extLst>
                  <a:ext uri="{0D108BD9-81ED-4DB2-BD59-A6C34878D82A}">
                    <a16:rowId xmlns="" xmlns:a16="http://schemas.microsoft.com/office/drawing/2014/main" val="10001"/>
                  </a:ext>
                </a:extLst>
              </a:tr>
              <a:tr h="156831">
                <a:tc>
                  <a:txBody>
                    <a:bodyPr/>
                    <a:lstStyle/>
                    <a:p>
                      <a:pPr algn="l" fontAlgn="ctr"/>
                      <a:r>
                        <a:rPr lang="es-MX" sz="1000" u="none" strike="noStrike" baseline="0" dirty="0">
                          <a:effectLst/>
                        </a:rPr>
                        <a:t>CONSTRUCTORA MECO S.A.</a:t>
                      </a:r>
                      <a:endParaRPr lang="es-MX" sz="1000" b="0" i="0" u="none" strike="noStrike" dirty="0">
                        <a:solidFill>
                          <a:srgbClr val="000000"/>
                        </a:solidFill>
                        <a:effectLst/>
                        <a:latin typeface="Calibri" panose="020F0502020204030204" pitchFamily="34" charset="0"/>
                      </a:endParaRPr>
                    </a:p>
                  </a:txBody>
                  <a:tcPr marL="107998" marR="8116" marT="8086" marB="0" anchor="ctr"/>
                </a:tc>
                <a:tc>
                  <a:txBody>
                    <a:bodyPr/>
                    <a:lstStyle/>
                    <a:p>
                      <a:pPr algn="ctr" fontAlgn="ctr"/>
                      <a:r>
                        <a:rPr lang="es-MX" sz="1000" u="none" strike="noStrike" dirty="0">
                          <a:effectLst/>
                        </a:rPr>
                        <a:t>45</a:t>
                      </a:r>
                      <a:endParaRPr lang="es-MX" sz="1000" b="0" i="0" u="none" strike="noStrike" dirty="0">
                        <a:solidFill>
                          <a:srgbClr val="000000"/>
                        </a:solidFill>
                        <a:effectLst/>
                        <a:latin typeface="Calibri" panose="020F0502020204030204" pitchFamily="34" charset="0"/>
                      </a:endParaRPr>
                    </a:p>
                  </a:txBody>
                  <a:tcPr marL="8116" marR="8116" marT="8086" marB="0" anchor="ctr"/>
                </a:tc>
                <a:tc>
                  <a:txBody>
                    <a:bodyPr/>
                    <a:lstStyle/>
                    <a:p>
                      <a:pPr marL="0" algn="ctr" defTabSz="914400" rtl="0" eaLnBrk="1" fontAlgn="ctr" latinLnBrk="0" hangingPunct="1"/>
                      <a:r>
                        <a:rPr lang="es-MX" sz="1000" u="none" strike="noStrike" kern="1200" dirty="0">
                          <a:effectLst/>
                        </a:rPr>
                        <a:t>COSTA</a:t>
                      </a:r>
                      <a:r>
                        <a:rPr lang="es-MX" sz="1000" u="none" strike="noStrike" kern="1200" baseline="0" dirty="0">
                          <a:effectLst/>
                        </a:rPr>
                        <a:t> RICA – </a:t>
                      </a:r>
                      <a:r>
                        <a:rPr lang="es-MX" sz="1000" u="none" strike="noStrike" kern="1200" dirty="0">
                          <a:effectLst/>
                        </a:rPr>
                        <a:t>SUC.</a:t>
                      </a:r>
                      <a:r>
                        <a:rPr lang="es-MX" sz="1000" u="none" strike="noStrike" kern="1200" baseline="0" dirty="0">
                          <a:effectLst/>
                        </a:rPr>
                        <a:t> COL</a:t>
                      </a:r>
                      <a:endParaRPr lang="es-MX" sz="1000" u="none" strike="noStrike" kern="1200" dirty="0">
                        <a:solidFill>
                          <a:schemeClr val="tx1"/>
                        </a:solidFill>
                        <a:effectLst/>
                        <a:latin typeface="+mn-lt"/>
                        <a:ea typeface="+mn-ea"/>
                        <a:cs typeface="+mn-cs"/>
                      </a:endParaRPr>
                    </a:p>
                  </a:txBody>
                  <a:tcPr marL="8116" marR="8116" marT="8086" marB="0" anchor="ctr"/>
                </a:tc>
                <a:extLst>
                  <a:ext uri="{0D108BD9-81ED-4DB2-BD59-A6C34878D82A}">
                    <a16:rowId xmlns="" xmlns:a16="http://schemas.microsoft.com/office/drawing/2014/main" val="10002"/>
                  </a:ext>
                </a:extLst>
              </a:tr>
              <a:tr h="156831">
                <a:tc>
                  <a:txBody>
                    <a:bodyPr/>
                    <a:lstStyle/>
                    <a:p>
                      <a:pPr algn="l" fontAlgn="ctr"/>
                      <a:r>
                        <a:rPr lang="es-MX" sz="1000" u="none" strike="noStrike" baseline="0" dirty="0">
                          <a:effectLst/>
                        </a:rPr>
                        <a:t>MECO INFRAESTRUCTURA S.A.S..</a:t>
                      </a:r>
                      <a:endParaRPr lang="es-MX" sz="1000" b="0" i="0" u="none" strike="noStrike" dirty="0">
                        <a:solidFill>
                          <a:srgbClr val="000000"/>
                        </a:solidFill>
                        <a:effectLst/>
                        <a:latin typeface="Calibri" panose="020F0502020204030204" pitchFamily="34" charset="0"/>
                      </a:endParaRPr>
                    </a:p>
                  </a:txBody>
                  <a:tcPr marL="107998" marR="8116" marT="8086" marB="0" anchor="ctr"/>
                </a:tc>
                <a:tc>
                  <a:txBody>
                    <a:bodyPr/>
                    <a:lstStyle/>
                    <a:p>
                      <a:pPr algn="ctr" fontAlgn="ctr"/>
                      <a:r>
                        <a:rPr lang="es-MX" sz="1000" u="none" strike="noStrike" dirty="0">
                          <a:effectLst/>
                        </a:rPr>
                        <a:t>45</a:t>
                      </a:r>
                      <a:endParaRPr lang="es-MX" sz="1000" b="0" i="0" u="none" strike="noStrike" dirty="0">
                        <a:solidFill>
                          <a:srgbClr val="000000"/>
                        </a:solidFill>
                        <a:effectLst/>
                        <a:latin typeface="Calibri" panose="020F0502020204030204" pitchFamily="34" charset="0"/>
                      </a:endParaRPr>
                    </a:p>
                  </a:txBody>
                  <a:tcPr marL="8116" marR="8116" marT="8086"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086" marB="0" anchor="ctr"/>
                </a:tc>
                <a:extLst>
                  <a:ext uri="{0D108BD9-81ED-4DB2-BD59-A6C34878D82A}">
                    <a16:rowId xmlns="" xmlns:a16="http://schemas.microsoft.com/office/drawing/2014/main" val="10003"/>
                  </a:ext>
                </a:extLst>
              </a:tr>
              <a:tr h="156831">
                <a:tc>
                  <a:txBody>
                    <a:bodyPr/>
                    <a:lstStyle/>
                    <a:p>
                      <a:pPr marL="0" algn="l" defTabSz="914400" rtl="0" eaLnBrk="1" fontAlgn="ctr" latinLnBrk="0" hangingPunct="1"/>
                      <a:r>
                        <a:rPr lang="es-MX" sz="1000" u="none" strike="noStrike" kern="1200" baseline="0" dirty="0">
                          <a:effectLst/>
                        </a:rPr>
                        <a:t>TRITURADOS Y CONCRETO LTDA</a:t>
                      </a:r>
                      <a:endParaRPr lang="es-MX" sz="1000" b="0" i="0" u="none" strike="noStrike" kern="1200" baseline="0" dirty="0">
                        <a:solidFill>
                          <a:schemeClr val="tx1"/>
                        </a:solidFill>
                        <a:effectLst/>
                        <a:latin typeface="+mn-lt"/>
                        <a:ea typeface="+mn-ea"/>
                        <a:cs typeface="+mn-cs"/>
                      </a:endParaRPr>
                    </a:p>
                  </a:txBody>
                  <a:tcPr marL="107998" marR="8116" marT="8086" marB="0" anchor="ctr"/>
                </a:tc>
                <a:tc>
                  <a:txBody>
                    <a:bodyPr/>
                    <a:lstStyle/>
                    <a:p>
                      <a:pPr marL="0" algn="ctr" defTabSz="914400" rtl="0" eaLnBrk="1" fontAlgn="ctr" latinLnBrk="0" hangingPunct="1"/>
                      <a:r>
                        <a:rPr lang="es-MX" sz="1000" u="none" strike="noStrike" kern="1200" baseline="0" dirty="0">
                          <a:effectLst/>
                        </a:rPr>
                        <a:t>10</a:t>
                      </a:r>
                      <a:endParaRPr lang="es-MX" sz="1000" b="0" i="0" u="none" strike="noStrike" kern="1200" baseline="0" dirty="0">
                        <a:solidFill>
                          <a:schemeClr val="tx1"/>
                        </a:solidFill>
                        <a:effectLst/>
                        <a:latin typeface="+mn-lt"/>
                        <a:ea typeface="+mn-ea"/>
                        <a:cs typeface="+mn-cs"/>
                      </a:endParaRPr>
                    </a:p>
                  </a:txBody>
                  <a:tcPr marL="8116" marR="8116" marT="8086" marB="0" anchor="ctr"/>
                </a:tc>
                <a:tc>
                  <a:txBody>
                    <a:bodyPr/>
                    <a:lstStyle/>
                    <a:p>
                      <a:pPr marL="0" algn="ctr" defTabSz="914400" rtl="0" eaLnBrk="1" fontAlgn="ctr" latinLnBrk="0" hangingPunct="1"/>
                      <a:r>
                        <a:rPr lang="es-MX" sz="1000" u="none" strike="noStrike" kern="1200" baseline="0" dirty="0">
                          <a:effectLst/>
                        </a:rPr>
                        <a:t>COLOMBIA</a:t>
                      </a:r>
                      <a:endParaRPr lang="es-MX" sz="1000" b="0" i="0" u="none" strike="noStrike" kern="1200" baseline="0" dirty="0">
                        <a:solidFill>
                          <a:schemeClr val="tx1"/>
                        </a:solidFill>
                        <a:effectLst/>
                        <a:latin typeface="+mn-lt"/>
                        <a:ea typeface="+mn-ea"/>
                        <a:cs typeface="+mn-cs"/>
                      </a:endParaRPr>
                    </a:p>
                  </a:txBody>
                  <a:tcPr marL="8116" marR="8116" marT="8086" marB="0" anchor="ctr"/>
                </a:tc>
                <a:extLst>
                  <a:ext uri="{0D108BD9-81ED-4DB2-BD59-A6C34878D82A}">
                    <a16:rowId xmlns="" xmlns:a16="http://schemas.microsoft.com/office/drawing/2014/main" val="10004"/>
                  </a:ext>
                </a:extLst>
              </a:tr>
            </a:tbl>
          </a:graphicData>
        </a:graphic>
      </p:graphicFrame>
      <p:graphicFrame>
        <p:nvGraphicFramePr>
          <p:cNvPr id="27" name="Tabla 23"/>
          <p:cNvGraphicFramePr>
            <a:graphicFrameLocks noGrp="1"/>
          </p:cNvGraphicFramePr>
          <p:nvPr>
            <p:extLst>
              <p:ext uri="{D42A27DB-BD31-4B8C-83A1-F6EECF244321}">
                <p14:modId xmlns:p14="http://schemas.microsoft.com/office/powerpoint/2010/main" val="4257828311"/>
              </p:ext>
            </p:extLst>
          </p:nvPr>
        </p:nvGraphicFramePr>
        <p:xfrm>
          <a:off x="7084899" y="4094636"/>
          <a:ext cx="4862570" cy="1115496"/>
        </p:xfrm>
        <a:graphic>
          <a:graphicData uri="http://schemas.openxmlformats.org/drawingml/2006/table">
            <a:tbl>
              <a:tblPr>
                <a:tableStyleId>{616DA210-FB5B-4158-B5E0-FEB733F419BA}</a:tableStyleId>
              </a:tblPr>
              <a:tblGrid>
                <a:gridCol w="2783955">
                  <a:extLst>
                    <a:ext uri="{9D8B030D-6E8A-4147-A177-3AD203B41FA5}">
                      <a16:colId xmlns="" xmlns:a16="http://schemas.microsoft.com/office/drawing/2014/main" val="20000"/>
                    </a:ext>
                  </a:extLst>
                </a:gridCol>
                <a:gridCol w="720103">
                  <a:extLst>
                    <a:ext uri="{9D8B030D-6E8A-4147-A177-3AD203B41FA5}">
                      <a16:colId xmlns="" xmlns:a16="http://schemas.microsoft.com/office/drawing/2014/main" val="20001"/>
                    </a:ext>
                  </a:extLst>
                </a:gridCol>
                <a:gridCol w="1358512">
                  <a:extLst>
                    <a:ext uri="{9D8B030D-6E8A-4147-A177-3AD203B41FA5}">
                      <a16:colId xmlns="" xmlns:a16="http://schemas.microsoft.com/office/drawing/2014/main" val="20002"/>
                    </a:ext>
                  </a:extLst>
                </a:gridCol>
              </a:tblGrid>
              <a:tr h="15686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VIAS </a:t>
                      </a:r>
                      <a:r>
                        <a:rPr kumimoji="0" lang="es-MX" sz="1000" u="none" strike="noStrike" kern="1200" cap="none" spc="0" normalizeH="0" baseline="0" noProof="0" dirty="0" smtClean="0">
                          <a:ln>
                            <a:noFill/>
                          </a:ln>
                          <a:effectLst/>
                          <a:uLnTx/>
                          <a:uFillTx/>
                        </a:rPr>
                        <a:t>EQUIDAD 2015</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6"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6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16"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16" marB="0" anchor="ctr"/>
                </a:tc>
                <a:tc>
                  <a:txBody>
                    <a:bodyPr/>
                    <a:lstStyle/>
                    <a:p>
                      <a:pPr algn="ctr" fontAlgn="ctr"/>
                      <a:r>
                        <a:rPr lang="es-MX" sz="1000" u="none" strike="noStrike" dirty="0">
                          <a:effectLst/>
                        </a:rPr>
                        <a:t>ORIGEN</a:t>
                      </a:r>
                      <a:endParaRPr lang="es-MX" sz="1000" b="0" i="0" u="none" strike="noStrike" dirty="0">
                        <a:solidFill>
                          <a:schemeClr val="bg1"/>
                        </a:solidFill>
                        <a:effectLst/>
                        <a:latin typeface="Calibri" panose="020F0502020204030204" pitchFamily="34" charset="0"/>
                      </a:endParaRPr>
                    </a:p>
                  </a:txBody>
                  <a:tcPr marL="8116" marR="8116" marT="8116" marB="0" anchor="ctr"/>
                </a:tc>
                <a:extLst>
                  <a:ext uri="{0D108BD9-81ED-4DB2-BD59-A6C34878D82A}">
                    <a16:rowId xmlns="" xmlns:a16="http://schemas.microsoft.com/office/drawing/2014/main" val="10001"/>
                  </a:ext>
                </a:extLst>
              </a:tr>
              <a:tr h="156861">
                <a:tc>
                  <a:txBody>
                    <a:bodyPr/>
                    <a:lstStyle/>
                    <a:p>
                      <a:pPr marL="0" algn="l" defTabSz="914400" rtl="0" eaLnBrk="1" fontAlgn="ctr" latinLnBrk="0" hangingPunct="1"/>
                      <a:r>
                        <a:rPr lang="es-MX" sz="1000" u="none" strike="noStrike" kern="1200" baseline="0" dirty="0">
                          <a:effectLst/>
                        </a:rPr>
                        <a:t>SAITEC S.A. SUCURSAL COLOMBIA.</a:t>
                      </a:r>
                      <a:endParaRPr lang="es-MX" sz="1000" u="none" strike="noStrike" kern="1200" dirty="0">
                        <a:solidFill>
                          <a:schemeClr val="tx1"/>
                        </a:solidFill>
                        <a:effectLst/>
                        <a:latin typeface="+mn-lt"/>
                        <a:ea typeface="+mn-ea"/>
                        <a:cs typeface="+mn-cs"/>
                      </a:endParaRPr>
                    </a:p>
                  </a:txBody>
                  <a:tcPr marL="108002" marR="8116" marT="8116"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16" marB="0" anchor="ctr"/>
                </a:tc>
                <a:tc>
                  <a:txBody>
                    <a:bodyPr/>
                    <a:lstStyle/>
                    <a:p>
                      <a:pPr marL="0" algn="ctr" defTabSz="914400" rtl="0" eaLnBrk="1" fontAlgn="ctr" latinLnBrk="0" hangingPunct="1"/>
                      <a:r>
                        <a:rPr lang="es-MX" sz="1000" u="none" strike="noStrike" kern="1200" dirty="0">
                          <a:effectLst/>
                        </a:rPr>
                        <a:t>ESPAÑA - SUC.</a:t>
                      </a:r>
                      <a:r>
                        <a:rPr lang="es-MX" sz="1000" u="none" strike="noStrike" kern="1200" baseline="0" dirty="0">
                          <a:effectLst/>
                        </a:rPr>
                        <a:t> COL</a:t>
                      </a:r>
                      <a:endParaRPr lang="es-MX" sz="1000" b="0" u="none" strike="noStrike" kern="1200" dirty="0">
                        <a:solidFill>
                          <a:schemeClr val="tx1"/>
                        </a:solidFill>
                        <a:effectLst/>
                        <a:latin typeface="+mn-lt"/>
                        <a:ea typeface="+mn-ea"/>
                        <a:cs typeface="+mn-cs"/>
                      </a:endParaRPr>
                    </a:p>
                  </a:txBody>
                  <a:tcPr marL="8116" marR="8116" marT="8116" marB="0" anchor="ctr"/>
                </a:tc>
                <a:extLst>
                  <a:ext uri="{0D108BD9-81ED-4DB2-BD59-A6C34878D82A}">
                    <a16:rowId xmlns="" xmlns:a16="http://schemas.microsoft.com/office/drawing/2014/main" val="10002"/>
                  </a:ext>
                </a:extLst>
              </a:tr>
              <a:tr h="156861">
                <a:tc>
                  <a:txBody>
                    <a:bodyPr/>
                    <a:lstStyle/>
                    <a:p>
                      <a:pPr marL="0" algn="l" defTabSz="914400" rtl="0" eaLnBrk="1" fontAlgn="ctr" latinLnBrk="0" hangingPunct="1"/>
                      <a:r>
                        <a:rPr lang="es-MX" sz="1000" u="none" strike="noStrike" kern="1200" baseline="0" dirty="0" smtClean="0">
                          <a:effectLst/>
                        </a:rPr>
                        <a:t>CGR S.A.S</a:t>
                      </a:r>
                      <a:r>
                        <a:rPr lang="es-MX" sz="1000" u="none" strike="noStrike" kern="1200" baseline="0" dirty="0">
                          <a:effectLst/>
                        </a:rPr>
                        <a:t>.</a:t>
                      </a:r>
                      <a:endParaRPr lang="es-MX" sz="1000" u="none" strike="noStrike" kern="1200" dirty="0">
                        <a:solidFill>
                          <a:schemeClr val="tx1"/>
                        </a:solidFill>
                        <a:effectLst/>
                        <a:latin typeface="+mn-lt"/>
                        <a:ea typeface="+mn-ea"/>
                        <a:cs typeface="+mn-cs"/>
                      </a:endParaRPr>
                    </a:p>
                  </a:txBody>
                  <a:tcPr marL="108002" marR="8116" marT="8116"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116" marB="0" anchor="ctr"/>
                </a:tc>
                <a:tc>
                  <a:txBody>
                    <a:bodyPr/>
                    <a:lstStyle/>
                    <a:p>
                      <a:pPr marL="0" algn="ctr" defTabSz="914400" rtl="0" eaLnBrk="1" fontAlgn="ctr" latinLnBrk="0" hangingPunct="1"/>
                      <a:r>
                        <a:rPr lang="es-MX" sz="1000" u="none" strike="noStrike" kern="1200" dirty="0">
                          <a:effectLst/>
                        </a:rPr>
                        <a:t>COLOMBIA</a:t>
                      </a:r>
                      <a:endParaRPr lang="es-MX" sz="1000" b="0" u="none" strike="noStrike" kern="1200" dirty="0">
                        <a:solidFill>
                          <a:schemeClr val="tx1"/>
                        </a:solidFill>
                        <a:effectLst/>
                        <a:latin typeface="+mn-lt"/>
                        <a:ea typeface="+mn-ea"/>
                        <a:cs typeface="+mn-cs"/>
                      </a:endParaRPr>
                    </a:p>
                  </a:txBody>
                  <a:tcPr marL="8116" marR="8116" marT="8116" marB="0" anchor="ctr"/>
                </a:tc>
                <a:extLst>
                  <a:ext uri="{0D108BD9-81ED-4DB2-BD59-A6C34878D82A}">
                    <a16:rowId xmlns="" xmlns:a16="http://schemas.microsoft.com/office/drawing/2014/main" val="10003"/>
                  </a:ext>
                </a:extLst>
              </a:tr>
              <a:tr h="156861">
                <a:tc>
                  <a:txBody>
                    <a:bodyPr/>
                    <a:lstStyle/>
                    <a:p>
                      <a:pPr marL="0" algn="l" defTabSz="914400" rtl="0" eaLnBrk="1" fontAlgn="ctr" latinLnBrk="0" hangingPunct="1"/>
                      <a:r>
                        <a:rPr lang="es-MX" sz="1000" u="none" strike="noStrike" kern="1200" dirty="0">
                          <a:effectLst/>
                        </a:rPr>
                        <a:t>VQ INGENIERIA S.A.S</a:t>
                      </a:r>
                      <a:endParaRPr lang="es-MX" sz="1000" u="none" strike="noStrike" kern="1200" dirty="0">
                        <a:solidFill>
                          <a:schemeClr val="tx1"/>
                        </a:solidFill>
                        <a:effectLst/>
                        <a:latin typeface="+mn-lt"/>
                        <a:ea typeface="+mn-ea"/>
                        <a:cs typeface="+mn-cs"/>
                      </a:endParaRPr>
                    </a:p>
                  </a:txBody>
                  <a:tcPr marL="108002" marR="8116" marT="8116"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116" marB="0" anchor="ctr"/>
                </a:tc>
                <a:tc>
                  <a:txBody>
                    <a:bodyPr/>
                    <a:lstStyle/>
                    <a:p>
                      <a:pPr marL="0" algn="ctr" defTabSz="914400" rtl="0" eaLnBrk="1" fontAlgn="ctr" latinLnBrk="0" hangingPunct="1"/>
                      <a:r>
                        <a:rPr lang="es-MX" sz="1000" u="none" strike="noStrike" kern="1200" dirty="0">
                          <a:effectLst/>
                        </a:rPr>
                        <a:t>COLOMBIA</a:t>
                      </a:r>
                      <a:endParaRPr lang="es-MX" sz="1000" b="0" u="none" strike="noStrike" kern="1200" dirty="0">
                        <a:solidFill>
                          <a:schemeClr val="tx1"/>
                        </a:solidFill>
                        <a:effectLst/>
                        <a:latin typeface="+mn-lt"/>
                        <a:ea typeface="+mn-ea"/>
                        <a:cs typeface="+mn-cs"/>
                      </a:endParaRPr>
                    </a:p>
                  </a:txBody>
                  <a:tcPr marL="8116" marR="8116" marT="8116" marB="0" anchor="ctr"/>
                </a:tc>
                <a:extLst>
                  <a:ext uri="{0D108BD9-81ED-4DB2-BD59-A6C34878D82A}">
                    <a16:rowId xmlns="" xmlns:a16="http://schemas.microsoft.com/office/drawing/2014/main" val="10004"/>
                  </a:ext>
                </a:extLst>
              </a:tr>
              <a:tr h="305606">
                <a:tc>
                  <a:txBody>
                    <a:bodyPr/>
                    <a:lstStyle/>
                    <a:p>
                      <a:pPr marL="0" algn="l" defTabSz="914400" rtl="0" eaLnBrk="1" fontAlgn="ctr" latinLnBrk="0" hangingPunct="1"/>
                      <a:r>
                        <a:rPr lang="es-MX" sz="1000" u="none" strike="noStrike" kern="1200" dirty="0">
                          <a:effectLst/>
                        </a:rPr>
                        <a:t>CODIPRO INGENIERIA Y ARQUITECTURA LTDA CONSTRUCCIONES Y DISEÑOS Y</a:t>
                      </a:r>
                      <a:r>
                        <a:rPr lang="es-MX" sz="1000" u="none" strike="noStrike" kern="1200" baseline="0" dirty="0">
                          <a:effectLst/>
                        </a:rPr>
                        <a:t> PROYECTOS</a:t>
                      </a:r>
                      <a:endParaRPr lang="es-MX" sz="1000" u="none" strike="noStrike" kern="1200" dirty="0">
                        <a:solidFill>
                          <a:schemeClr val="tx1"/>
                        </a:solidFill>
                        <a:effectLst/>
                        <a:latin typeface="+mn-lt"/>
                        <a:ea typeface="+mn-ea"/>
                        <a:cs typeface="+mn-cs"/>
                      </a:endParaRPr>
                    </a:p>
                  </a:txBody>
                  <a:tcPr marL="108002" marR="8116" marT="8116"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116" marB="0" anchor="ctr"/>
                </a:tc>
                <a:tc>
                  <a:txBody>
                    <a:bodyPr/>
                    <a:lstStyle/>
                    <a:p>
                      <a:pPr marL="0" algn="ctr" defTabSz="914400" rtl="0" eaLnBrk="1" fontAlgn="ctr" latinLnBrk="0" hangingPunct="1"/>
                      <a:r>
                        <a:rPr lang="es-MX" sz="1000" u="none" strike="noStrike" kern="1200" dirty="0">
                          <a:effectLst/>
                        </a:rPr>
                        <a:t>COLOMBIA</a:t>
                      </a:r>
                      <a:endParaRPr lang="es-MX" sz="1000" b="0" u="none" strike="noStrike" kern="1200" dirty="0">
                        <a:solidFill>
                          <a:schemeClr val="tx1"/>
                        </a:solidFill>
                        <a:effectLst/>
                        <a:latin typeface="+mn-lt"/>
                        <a:ea typeface="+mn-ea"/>
                        <a:cs typeface="+mn-cs"/>
                      </a:endParaRPr>
                    </a:p>
                  </a:txBody>
                  <a:tcPr marL="8116" marR="8116" marT="8116" marB="0" anchor="ctr"/>
                </a:tc>
                <a:extLst>
                  <a:ext uri="{0D108BD9-81ED-4DB2-BD59-A6C34878D82A}">
                    <a16:rowId xmlns="" xmlns:a16="http://schemas.microsoft.com/office/drawing/2014/main" val="10005"/>
                  </a:ext>
                </a:extLst>
              </a:tr>
            </a:tbl>
          </a:graphicData>
        </a:graphic>
      </p:graphicFrame>
      <p:sp>
        <p:nvSpPr>
          <p:cNvPr id="28" name="30 CuadroTexto"/>
          <p:cNvSpPr txBox="1">
            <a:spLocks noChangeArrowheads="1"/>
          </p:cNvSpPr>
          <p:nvPr/>
        </p:nvSpPr>
        <p:spPr bwMode="auto">
          <a:xfrm flipH="1">
            <a:off x="7084897" y="1751418"/>
            <a:ext cx="4862570"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29" name="10 Tabla"/>
          <p:cNvGraphicFramePr>
            <a:graphicFrameLocks noGrp="1"/>
          </p:cNvGraphicFramePr>
          <p:nvPr>
            <p:extLst>
              <p:ext uri="{D42A27DB-BD31-4B8C-83A1-F6EECF244321}">
                <p14:modId xmlns:p14="http://schemas.microsoft.com/office/powerpoint/2010/main" val="47872543"/>
              </p:ext>
            </p:extLst>
          </p:nvPr>
        </p:nvGraphicFramePr>
        <p:xfrm>
          <a:off x="7084896" y="1949389"/>
          <a:ext cx="4862574" cy="931986"/>
        </p:xfrm>
        <a:graphic>
          <a:graphicData uri="http://schemas.openxmlformats.org/drawingml/2006/table">
            <a:tbl>
              <a:tblPr bandRow="1">
                <a:tableStyleId>{5940675A-B579-460E-94D1-54222C63F5DA}</a:tableStyleId>
              </a:tblPr>
              <a:tblGrid>
                <a:gridCol w="990951">
                  <a:extLst>
                    <a:ext uri="{9D8B030D-6E8A-4147-A177-3AD203B41FA5}">
                      <a16:colId xmlns="" xmlns:a16="http://schemas.microsoft.com/office/drawing/2014/main" val="20000"/>
                    </a:ext>
                  </a:extLst>
                </a:gridCol>
                <a:gridCol w="769708">
                  <a:extLst>
                    <a:ext uri="{9D8B030D-6E8A-4147-A177-3AD203B41FA5}">
                      <a16:colId xmlns="" xmlns:a16="http://schemas.microsoft.com/office/drawing/2014/main" val="20001"/>
                    </a:ext>
                  </a:extLst>
                </a:gridCol>
                <a:gridCol w="1527458">
                  <a:extLst>
                    <a:ext uri="{9D8B030D-6E8A-4147-A177-3AD203B41FA5}">
                      <a16:colId xmlns="" xmlns:a16="http://schemas.microsoft.com/office/drawing/2014/main" val="20002"/>
                    </a:ext>
                  </a:extLst>
                </a:gridCol>
                <a:gridCol w="1574457">
                  <a:extLst>
                    <a:ext uri="{9D8B030D-6E8A-4147-A177-3AD203B41FA5}">
                      <a16:colId xmlns="" xmlns:a16="http://schemas.microsoft.com/office/drawing/2014/main" val="20003"/>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306283">
                <a:tc rowSpan="2">
                  <a:txBody>
                    <a:bodyPr/>
                    <a:lstStyle/>
                    <a:p>
                      <a:pPr algn="ctr" fontAlgn="b"/>
                      <a:r>
                        <a:rPr lang="es-MX" sz="1000" u="none" strike="noStrike" dirty="0">
                          <a:effectLst/>
                        </a:rPr>
                        <a:t> LA TEBAIDA</a:t>
                      </a:r>
                      <a:r>
                        <a:rPr lang="es-MX" sz="1000" u="none" strike="noStrike" baseline="0" dirty="0">
                          <a:effectLst/>
                        </a:rPr>
                        <a:t> -</a:t>
                      </a:r>
                      <a:r>
                        <a:rPr lang="es-MX" sz="1000" u="none" strike="noStrike" dirty="0">
                          <a:effectLst/>
                        </a:rPr>
                        <a:t> MONTENEGRO</a:t>
                      </a:r>
                      <a:endParaRPr lang="es-MX" sz="1000" b="0" i="0" u="none" strike="noStrike" dirty="0">
                        <a:solidFill>
                          <a:srgbClr val="000000"/>
                        </a:solidFill>
                        <a:effectLst/>
                        <a:latin typeface="+mn-lt"/>
                      </a:endParaRPr>
                    </a:p>
                  </a:txBody>
                  <a:tcPr marL="8116" marR="8116" marT="8793" marB="0" anchor="ctr"/>
                </a:tc>
                <a:tc>
                  <a:txBody>
                    <a:bodyPr/>
                    <a:lstStyle/>
                    <a:p>
                      <a:pPr algn="ctr" fontAlgn="ctr"/>
                      <a:r>
                        <a:rPr lang="es-MX" sz="1000" u="none" strike="noStrike" dirty="0">
                          <a:effectLst/>
                        </a:rPr>
                        <a:t>15,3 KM</a:t>
                      </a:r>
                      <a:endParaRPr lang="es-MX" sz="1000" b="0" i="0" u="none" strike="noStrike" dirty="0">
                        <a:solidFill>
                          <a:srgbClr val="000000"/>
                        </a:solidFill>
                        <a:effectLst/>
                        <a:latin typeface="+mn-lt"/>
                      </a:endParaRPr>
                    </a:p>
                  </a:txBody>
                  <a:tcPr marL="8116" marR="8116" marT="8793" marB="0" anchor="ctr"/>
                </a:tc>
                <a:tc>
                  <a:txBody>
                    <a:bodyPr/>
                    <a:lstStyle/>
                    <a:p>
                      <a:pPr algn="ctr" fontAlgn="b"/>
                      <a:r>
                        <a:rPr lang="es-MX" sz="1000" u="none" strike="noStrike" dirty="0">
                          <a:effectLst/>
                        </a:rPr>
                        <a:t>Pavimentación</a:t>
                      </a:r>
                      <a:endParaRPr lang="es-MX" sz="1000" b="0" i="0" u="none" strike="noStrike" dirty="0">
                        <a:solidFill>
                          <a:srgbClr val="000000"/>
                        </a:solidFill>
                        <a:effectLst/>
                        <a:latin typeface="+mn-lt"/>
                      </a:endParaRPr>
                    </a:p>
                  </a:txBody>
                  <a:tcPr marL="8116" marR="8116" marT="8793" marB="0" anchor="ctr"/>
                </a:tc>
                <a:tc>
                  <a:txBody>
                    <a:bodyPr/>
                    <a:lstStyle/>
                    <a:p>
                      <a:pPr algn="ctr" fontAlgn="b"/>
                      <a:r>
                        <a:rPr lang="es-MX" sz="1000" u="none" strike="noStrike" baseline="0" dirty="0">
                          <a:effectLst/>
                        </a:rPr>
                        <a:t>13.7 Km 1ra Capa</a:t>
                      </a:r>
                    </a:p>
                    <a:p>
                      <a:pPr algn="ctr" fontAlgn="b"/>
                      <a:r>
                        <a:rPr lang="es-MX" sz="1000" u="none" strike="noStrike" baseline="0" dirty="0">
                          <a:effectLst/>
                        </a:rPr>
                        <a:t>(8.9 Km Completos - 2 capas)</a:t>
                      </a:r>
                      <a:endParaRPr lang="es-MX" sz="1000" b="0" i="0" u="none" strike="noStrike" dirty="0">
                        <a:solidFill>
                          <a:schemeClr val="tx1"/>
                        </a:solidFill>
                        <a:effectLst/>
                        <a:latin typeface="+mn-lt"/>
                      </a:endParaRPr>
                    </a:p>
                  </a:txBody>
                  <a:tcPr marL="8116" marR="8116" marT="8793" marB="0" anchor="ctr"/>
                </a:tc>
                <a:extLst>
                  <a:ext uri="{0D108BD9-81ED-4DB2-BD59-A6C34878D82A}">
                    <a16:rowId xmlns="" xmlns:a16="http://schemas.microsoft.com/office/drawing/2014/main" val="10001"/>
                  </a:ext>
                </a:extLst>
              </a:tr>
              <a:tr h="306283">
                <a:tc vMerge="1">
                  <a:txBody>
                    <a:bodyPr/>
                    <a:lstStyle/>
                    <a:p>
                      <a:pPr algn="ctr" fontAlgn="b"/>
                      <a:endParaRPr lang="es-MX" sz="1300" b="0" i="0" u="none" strike="noStrike" dirty="0">
                        <a:solidFill>
                          <a:srgbClr val="000000"/>
                        </a:solidFill>
                        <a:effectLst/>
                        <a:latin typeface="+mn-lt"/>
                      </a:endParaRPr>
                    </a:p>
                  </a:txBody>
                  <a:tcPr marL="10810" marR="10810" marT="11712" marB="0" anchor="ctr">
                    <a:noFill/>
                  </a:tcPr>
                </a:tc>
                <a:tc>
                  <a:txBody>
                    <a:bodyPr/>
                    <a:lstStyle/>
                    <a:p>
                      <a:pPr marL="0" algn="ctr" defTabSz="1217021" rtl="0" eaLnBrk="1" fontAlgn="b" latinLnBrk="0" hangingPunct="1"/>
                      <a:r>
                        <a:rPr lang="es-MX" sz="1000" u="none" strike="noStrike" kern="1200" dirty="0">
                          <a:effectLst/>
                        </a:rPr>
                        <a:t>1 UN</a:t>
                      </a:r>
                      <a:endParaRPr lang="es-MX" sz="1000" b="0" i="0" u="none" strike="noStrike" kern="1200" dirty="0">
                        <a:solidFill>
                          <a:schemeClr val="tx1"/>
                        </a:solidFill>
                        <a:effectLst/>
                        <a:latin typeface="+mn-lt"/>
                        <a:ea typeface="+mn-ea"/>
                        <a:cs typeface="+mn-cs"/>
                      </a:endParaRPr>
                    </a:p>
                  </a:txBody>
                  <a:tcPr marL="8116" marR="8116" marT="8793" marB="0" anchor="ctr"/>
                </a:tc>
                <a:tc>
                  <a:txBody>
                    <a:bodyPr/>
                    <a:lstStyle/>
                    <a:p>
                      <a:pPr marL="0" algn="ctr" defTabSz="1217021" rtl="0" eaLnBrk="1" fontAlgn="b" latinLnBrk="0" hangingPunct="1"/>
                      <a:r>
                        <a:rPr lang="es-MX" sz="1000" u="none" strike="noStrike" kern="1200" dirty="0">
                          <a:effectLst/>
                        </a:rPr>
                        <a:t>Construcción Puente sobre</a:t>
                      </a:r>
                      <a:r>
                        <a:rPr lang="es-MX" sz="1000" u="none" strike="noStrike" kern="1200" baseline="0" dirty="0">
                          <a:effectLst/>
                        </a:rPr>
                        <a:t> el río Espejo. K1+970 L=115m</a:t>
                      </a:r>
                      <a:endParaRPr lang="es-MX" sz="1000" b="0" i="0" u="none" strike="noStrike" kern="1200" dirty="0">
                        <a:solidFill>
                          <a:schemeClr val="tx1"/>
                        </a:solidFill>
                        <a:effectLst/>
                        <a:latin typeface="+mn-lt"/>
                        <a:ea typeface="+mn-ea"/>
                        <a:cs typeface="+mn-cs"/>
                      </a:endParaRPr>
                    </a:p>
                  </a:txBody>
                  <a:tcPr marL="8116" marR="8116" marT="8793" marB="0" anchor="ctr"/>
                </a:tc>
                <a:tc>
                  <a:txBody>
                    <a:bodyPr/>
                    <a:lstStyle/>
                    <a:p>
                      <a:pPr algn="ctr" fontAlgn="b"/>
                      <a:r>
                        <a:rPr lang="es-MX" sz="1000" u="none" strike="noStrike" dirty="0">
                          <a:effectLst/>
                        </a:rPr>
                        <a:t>8 %</a:t>
                      </a:r>
                      <a:endParaRPr lang="es-MX" sz="1000" b="0" i="0" u="none" strike="noStrike" dirty="0">
                        <a:solidFill>
                          <a:schemeClr val="tx1"/>
                        </a:solidFill>
                        <a:effectLst/>
                        <a:latin typeface="+mn-lt"/>
                      </a:endParaRPr>
                    </a:p>
                  </a:txBody>
                  <a:tcPr marL="8116" marR="8116" marT="8793" marB="0" anchor="ctr"/>
                </a:tc>
                <a:extLst>
                  <a:ext uri="{0D108BD9-81ED-4DB2-BD59-A6C34878D82A}">
                    <a16:rowId xmlns="" xmlns:a16="http://schemas.microsoft.com/office/drawing/2014/main" val="2441646656"/>
                  </a:ext>
                </a:extLst>
              </a:tr>
            </a:tbl>
          </a:graphicData>
        </a:graphic>
      </p:graphicFrame>
      <p:sp>
        <p:nvSpPr>
          <p:cNvPr id="31" name="30 CuadroTexto"/>
          <p:cNvSpPr txBox="1">
            <a:spLocks noChangeArrowheads="1"/>
          </p:cNvSpPr>
          <p:nvPr/>
        </p:nvSpPr>
        <p:spPr bwMode="auto">
          <a:xfrm flipH="1">
            <a:off x="3502474" y="4406713"/>
            <a:ext cx="3292685"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32" name="3 Tabla"/>
          <p:cNvGraphicFramePr>
            <a:graphicFrameLocks noGrp="1"/>
          </p:cNvGraphicFramePr>
          <p:nvPr>
            <p:extLst>
              <p:ext uri="{D42A27DB-BD31-4B8C-83A1-F6EECF244321}">
                <p14:modId xmlns:p14="http://schemas.microsoft.com/office/powerpoint/2010/main" val="2578563671"/>
              </p:ext>
            </p:extLst>
          </p:nvPr>
        </p:nvGraphicFramePr>
        <p:xfrm>
          <a:off x="3502475" y="4603667"/>
          <a:ext cx="3292685" cy="1066800"/>
        </p:xfrm>
        <a:graphic>
          <a:graphicData uri="http://schemas.openxmlformats.org/drawingml/2006/table">
            <a:tbl>
              <a:tblPr firstRow="1" bandRow="1">
                <a:tableStyleId>{5940675A-B579-460E-94D1-54222C63F5DA}</a:tableStyleId>
              </a:tblPr>
              <a:tblGrid>
                <a:gridCol w="2047645">
                  <a:extLst>
                    <a:ext uri="{9D8B030D-6E8A-4147-A177-3AD203B41FA5}">
                      <a16:colId xmlns="" xmlns:a16="http://schemas.microsoft.com/office/drawing/2014/main" val="20000"/>
                    </a:ext>
                  </a:extLst>
                </a:gridCol>
                <a:gridCol w="1245040">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83" marR="35983" marT="0" marB="0"/>
                </a:tc>
                <a:tc>
                  <a:txBody>
                    <a:bodyPr/>
                    <a:lstStyle/>
                    <a:p>
                      <a:pPr algn="ctr" fontAlgn="b"/>
                      <a:r>
                        <a:rPr lang="es-CO" sz="1000" u="none" strike="noStrike" dirty="0">
                          <a:effectLst/>
                        </a:rPr>
                        <a:t>$ 43.615</a:t>
                      </a:r>
                      <a:endParaRPr lang="es-CO" sz="1000" b="0" i="0" u="none" strike="noStrike" dirty="0">
                        <a:solidFill>
                          <a:srgbClr val="000000"/>
                        </a:solidFill>
                        <a:effectLst/>
                        <a:latin typeface="+mn-lt"/>
                      </a:endParaRPr>
                    </a:p>
                  </a:txBody>
                  <a:tcPr marL="35983" marR="35983"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3" marR="35983" marT="0" marB="0" anchor="ctr"/>
                </a:tc>
                <a:tc>
                  <a:txBody>
                    <a:bodyPr/>
                    <a:lstStyle/>
                    <a:p>
                      <a:pPr algn="ctr" fontAlgn="b"/>
                      <a:r>
                        <a:rPr lang="es-CO" sz="1000" u="none" strike="noStrike" dirty="0" smtClean="0">
                          <a:effectLst/>
                        </a:rPr>
                        <a:t>$ 3.920</a:t>
                      </a:r>
                      <a:endParaRPr lang="es-CO" sz="1000" b="0" i="0" u="none" strike="noStrike" dirty="0">
                        <a:solidFill>
                          <a:srgbClr val="000000"/>
                        </a:solidFill>
                        <a:effectLst/>
                        <a:latin typeface="+mn-lt"/>
                      </a:endParaRPr>
                    </a:p>
                  </a:txBody>
                  <a:tcPr marL="35983" marR="35983" marT="0" marB="0" anchor="ctr"/>
                </a:tc>
                <a:extLst>
                  <a:ext uri="{0D108BD9-81ED-4DB2-BD59-A6C34878D82A}">
                    <a16:rowId xmlns="" xmlns:a16="http://schemas.microsoft.com/office/drawing/2014/main" val="10001"/>
                  </a:ext>
                </a:extLst>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indent="0" algn="l" defTabSz="914400" rtl="0" eaLnBrk="1" latinLnBrk="0" hangingPunct="1"/>
                      <a:r>
                        <a:rPr lang="es-CO" sz="1000" kern="1200" baseline="0" dirty="0"/>
                        <a:t>Vigencia 2016= $4.881</a:t>
                      </a:r>
                    </a:p>
                    <a:p>
                      <a:pPr marL="173038" indent="0" algn="l" defTabSz="914400" rtl="0" eaLnBrk="1" latinLnBrk="0" hangingPunct="1"/>
                      <a:r>
                        <a:rPr lang="es-CO" sz="1000" kern="1200" baseline="0" dirty="0"/>
                        <a:t>Vigencia 2017= $13.908</a:t>
                      </a:r>
                    </a:p>
                    <a:p>
                      <a:pPr marL="173038" indent="0" algn="l" defTabSz="914400" rtl="0" eaLnBrk="1" latinLnBrk="0" hangingPunct="1"/>
                      <a:r>
                        <a:rPr lang="es-CO" sz="1000" kern="1200" baseline="0" dirty="0"/>
                        <a:t>Vigencia 2018= $24.826</a:t>
                      </a:r>
                      <a:endParaRPr lang="es-CO" sz="1000" b="1" i="1" kern="1200" dirty="0">
                        <a:solidFill>
                          <a:schemeClr val="dk1"/>
                        </a:solidFill>
                        <a:latin typeface="+mn-lt"/>
                        <a:ea typeface="+mn-ea"/>
                        <a:cs typeface="Arial" panose="020B0604020202020204" pitchFamily="34" charset="0"/>
                      </a:endParaRPr>
                    </a:p>
                  </a:txBody>
                  <a:tcPr marL="35983" marR="35983" marT="0" marB="0" anchor="ctr"/>
                </a:tc>
                <a:tc>
                  <a:txBody>
                    <a:bodyPr/>
                    <a:lstStyle/>
                    <a:p>
                      <a:pPr algn="ctr" fontAlgn="b"/>
                      <a:r>
                        <a:rPr lang="es-CO" sz="1000" u="none" strike="noStrike" dirty="0">
                          <a:effectLst/>
                        </a:rPr>
                        <a:t>$ 43.615</a:t>
                      </a:r>
                      <a:endParaRPr lang="es-CO" sz="1000" b="0" i="0" u="none" strike="noStrike" dirty="0">
                        <a:solidFill>
                          <a:srgbClr val="000000"/>
                        </a:solidFill>
                        <a:effectLst/>
                        <a:latin typeface="+mn-lt"/>
                      </a:endParaRPr>
                    </a:p>
                  </a:txBody>
                  <a:tcPr marL="35983" marR="35983"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3" marR="35983" marT="0" marB="0" anchor="ctr"/>
                </a:tc>
                <a:tc>
                  <a:txBody>
                    <a:bodyPr/>
                    <a:lstStyle/>
                    <a:p>
                      <a:pPr algn="ctr" fontAlgn="b"/>
                      <a:r>
                        <a:rPr lang="es-CO" sz="1000" u="none" strike="noStrike" dirty="0">
                          <a:effectLst/>
                        </a:rPr>
                        <a:t>$ 47.535</a:t>
                      </a:r>
                      <a:endParaRPr lang="es-CO" sz="1000" b="0" i="0" u="none" strike="noStrike" dirty="0">
                        <a:solidFill>
                          <a:srgbClr val="000000"/>
                        </a:solidFill>
                        <a:effectLst/>
                        <a:latin typeface="+mn-lt"/>
                      </a:endParaRPr>
                    </a:p>
                  </a:txBody>
                  <a:tcPr marL="35983" marR="35983" marT="0" marB="0" anchor="ctr"/>
                </a:tc>
                <a:extLst>
                  <a:ext uri="{0D108BD9-81ED-4DB2-BD59-A6C34878D82A}">
                    <a16:rowId xmlns="" xmlns:a16="http://schemas.microsoft.com/office/drawing/2014/main" val="10003"/>
                  </a:ext>
                </a:extLst>
              </a:tr>
            </a:tbl>
          </a:graphicData>
        </a:graphic>
      </p:graphicFrame>
      <p:sp>
        <p:nvSpPr>
          <p:cNvPr id="230514" name="CuadroTexto 26"/>
          <p:cNvSpPr txBox="1">
            <a:spLocks noChangeArrowheads="1"/>
          </p:cNvSpPr>
          <p:nvPr/>
        </p:nvSpPr>
        <p:spPr bwMode="auto">
          <a:xfrm>
            <a:off x="3392942" y="5734794"/>
            <a:ext cx="3489263" cy="242191"/>
          </a:xfrm>
          <a:prstGeom prst="rect">
            <a:avLst/>
          </a:prstGeom>
          <a:noFill/>
          <a:ln>
            <a:noFill/>
          </a:ln>
          <a:extLst/>
        </p:spPr>
        <p:txBody>
          <a:bodyPr wrap="square" lIns="91112" tIns="45566" rIns="91112" bIns="4556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37" fontAlgn="base">
              <a:spcBef>
                <a:spcPct val="0"/>
              </a:spcBef>
              <a:spcAft>
                <a:spcPct val="0"/>
              </a:spcAft>
              <a:defRPr/>
            </a:pPr>
            <a:r>
              <a:rPr lang="es-MX" altLang="es-CO" sz="976" dirty="0"/>
              <a:t>* Cifras </a:t>
            </a:r>
            <a:r>
              <a:rPr lang="es-MX" altLang="es-CO" sz="976" dirty="0" smtClean="0"/>
              <a:t>en millones </a:t>
            </a:r>
            <a:r>
              <a:rPr lang="es-MX" altLang="es-CO" sz="976" dirty="0"/>
              <a:t>a diciembre de 2015</a:t>
            </a:r>
          </a:p>
        </p:txBody>
      </p:sp>
      <p:graphicFrame>
        <p:nvGraphicFramePr>
          <p:cNvPr id="33" name="Tabla 33"/>
          <p:cNvGraphicFramePr>
            <a:graphicFrameLocks noGrp="1"/>
          </p:cNvGraphicFramePr>
          <p:nvPr>
            <p:extLst>
              <p:ext uri="{D42A27DB-BD31-4B8C-83A1-F6EECF244321}">
                <p14:modId xmlns:p14="http://schemas.microsoft.com/office/powerpoint/2010/main" val="1968519079"/>
              </p:ext>
            </p:extLst>
          </p:nvPr>
        </p:nvGraphicFramePr>
        <p:xfrm>
          <a:off x="3409320" y="4085663"/>
          <a:ext cx="3292685" cy="183071"/>
        </p:xfrm>
        <a:graphic>
          <a:graphicData uri="http://schemas.openxmlformats.org/drawingml/2006/table">
            <a:tbl>
              <a:tblPr firstRow="1" bandRow="1">
                <a:tableStyleId>{5940675A-B579-460E-94D1-54222C63F5DA}</a:tableStyleId>
              </a:tblPr>
              <a:tblGrid>
                <a:gridCol w="3292685">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17,5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34" name="10 Tabla"/>
          <p:cNvGraphicFramePr>
            <a:graphicFrameLocks noGrp="1"/>
          </p:cNvGraphicFramePr>
          <p:nvPr>
            <p:extLst>
              <p:ext uri="{D42A27DB-BD31-4B8C-83A1-F6EECF244321}">
                <p14:modId xmlns:p14="http://schemas.microsoft.com/office/powerpoint/2010/main" val="2998373064"/>
              </p:ext>
            </p:extLst>
          </p:nvPr>
        </p:nvGraphicFramePr>
        <p:xfrm>
          <a:off x="7084897" y="5468820"/>
          <a:ext cx="4862571" cy="820096"/>
        </p:xfrm>
        <a:graphic>
          <a:graphicData uri="http://schemas.openxmlformats.org/drawingml/2006/table">
            <a:tbl>
              <a:tblPr bandRow="1">
                <a:tableStyleId>{5940675A-B579-460E-94D1-54222C63F5DA}</a:tableStyleId>
              </a:tblPr>
              <a:tblGrid>
                <a:gridCol w="3645716">
                  <a:extLst>
                    <a:ext uri="{9D8B030D-6E8A-4147-A177-3AD203B41FA5}">
                      <a16:colId xmlns="" xmlns:a16="http://schemas.microsoft.com/office/drawing/2014/main" val="20000"/>
                    </a:ext>
                  </a:extLst>
                </a:gridCol>
                <a:gridCol w="1216855">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15,3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2,2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5" name="30 CuadroTexto"/>
          <p:cNvSpPr txBox="1">
            <a:spLocks noChangeArrowheads="1"/>
          </p:cNvSpPr>
          <p:nvPr/>
        </p:nvSpPr>
        <p:spPr bwMode="auto">
          <a:xfrm flipH="1">
            <a:off x="7084896" y="5272278"/>
            <a:ext cx="4862571"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30" name="Rectángulo 5"/>
          <p:cNvSpPr>
            <a:spLocks noChangeArrowheads="1"/>
          </p:cNvSpPr>
          <p:nvPr/>
        </p:nvSpPr>
        <p:spPr bwMode="auto">
          <a:xfrm>
            <a:off x="3060700" y="22822"/>
            <a:ext cx="52324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E94E1B"/>
                </a:solidFill>
                <a:latin typeface="Tw Cen MT" panose="020B0602020104020603" pitchFamily="34" charset="0"/>
                <a:ea typeface="MS PGothic" pitchFamily="34" charset="-128"/>
                <a:sym typeface="Helvetica Neue Bold Condensed"/>
              </a:rPr>
              <a:t>LA TEBAIDA- MONTENEGRO</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6" name="Pentágono 35"/>
          <p:cNvSpPr/>
          <p:nvPr/>
        </p:nvSpPr>
        <p:spPr>
          <a:xfrm>
            <a:off x="0" y="0"/>
            <a:ext cx="306070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9" name="CuadroTexto 38"/>
          <p:cNvSpPr txBox="1"/>
          <p:nvPr/>
        </p:nvSpPr>
        <p:spPr>
          <a:xfrm>
            <a:off x="194709" y="26882"/>
            <a:ext cx="256437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0242168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232176" y="1075989"/>
            <a:ext cx="4614195"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pPr>
            <a:r>
              <a:rPr lang="es-CO" sz="1100" dirty="0">
                <a:latin typeface="+mn-lt"/>
              </a:rPr>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1072227949"/>
              </p:ext>
            </p:extLst>
          </p:nvPr>
        </p:nvGraphicFramePr>
        <p:xfrm>
          <a:off x="7229859" y="1271679"/>
          <a:ext cx="4618747" cy="609600"/>
        </p:xfrm>
        <a:graphic>
          <a:graphicData uri="http://schemas.openxmlformats.org/drawingml/2006/table">
            <a:tbl>
              <a:tblPr firstRow="1" bandRow="1">
                <a:tableStyleId>{5940675A-B579-460E-94D1-54222C63F5DA}</a:tableStyleId>
              </a:tblPr>
              <a:tblGrid>
                <a:gridCol w="2791024">
                  <a:extLst>
                    <a:ext uri="{9D8B030D-6E8A-4147-A177-3AD203B41FA5}">
                      <a16:colId xmlns="" xmlns:a16="http://schemas.microsoft.com/office/drawing/2014/main" val="20000"/>
                    </a:ext>
                  </a:extLst>
                </a:gridCol>
                <a:gridCol w="1827723">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CO" sz="1000" kern="1200" dirty="0"/>
                        <a:t>ACTA DE INICIO</a:t>
                      </a:r>
                    </a:p>
                    <a:p>
                      <a:pPr marL="0" algn="l" defTabSz="914400" rtl="0" eaLnBrk="1" latinLnBrk="0" hangingPunct="1"/>
                      <a:r>
                        <a:rPr lang="es-CO" sz="1000" kern="1200" dirty="0"/>
                        <a:t>INICIO</a:t>
                      </a:r>
                      <a:r>
                        <a:rPr lang="es-CO" sz="1000" kern="1200" baseline="0" dirty="0"/>
                        <a:t> </a:t>
                      </a:r>
                      <a:r>
                        <a:rPr lang="es-CO" sz="1000" kern="1200" baseline="0" dirty="0" smtClean="0"/>
                        <a:t>DE OBRA</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31/07/2017</a:t>
                      </a:r>
                      <a:endParaRPr lang="es-MX" sz="1000" b="0" i="0" u="none" strike="noStrike" dirty="0">
                        <a:solidFill>
                          <a:schemeClr val="tx1"/>
                        </a:solidFill>
                        <a:effectLst/>
                        <a:latin typeface="+mn-lt"/>
                      </a:endParaRPr>
                    </a:p>
                  </a:txBody>
                  <a:tcPr marL="27000" marR="27000"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FECHA FINALIZACIÓN</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rtl="0" fontAlgn="ctr"/>
                      <a:r>
                        <a:rPr lang="es-MX" sz="1000" u="none" strike="noStrike" kern="1200" baseline="0" dirty="0">
                          <a:effectLst/>
                        </a:rPr>
                        <a:t>31/07/2018</a:t>
                      </a:r>
                      <a:endParaRPr lang="es-MX" sz="1000" b="0" i="0" u="none" strike="noStrike" kern="1200" baseline="0" dirty="0">
                        <a:solidFill>
                          <a:schemeClr val="tx1"/>
                        </a:solidFill>
                        <a:effectLst/>
                        <a:latin typeface="+mn-lt"/>
                        <a:ea typeface="+mn-ea"/>
                        <a:cs typeface="+mn-cs"/>
                      </a:endParaRPr>
                    </a:p>
                  </a:txBody>
                  <a:tcPr marL="27000" marR="27000" marT="0" marB="0" anchor="ctr"/>
                </a:tc>
                <a:extLst>
                  <a:ext uri="{0D108BD9-81ED-4DB2-BD59-A6C34878D82A}">
                    <a16:rowId xmlns="" xmlns:a16="http://schemas.microsoft.com/office/drawing/2014/main" val="10005"/>
                  </a:ext>
                </a:extLst>
              </a:tr>
              <a:tr h="152395">
                <a:tc>
                  <a:txBody>
                    <a:bodyPr/>
                    <a:lstStyle/>
                    <a:p>
                      <a:pPr marL="0" algn="l" defTabSz="914400" rtl="0" eaLnBrk="1" latinLnBrk="0" hangingPunct="1"/>
                      <a:r>
                        <a:rPr lang="es-CO" sz="1000" kern="1200" dirty="0"/>
                        <a:t>FASE DEL PROYECTO PROGRAMADO/EJECUTADO</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000" kern="1200" dirty="0">
                          <a:effectLst/>
                        </a:rPr>
                        <a:t>4,9% / 4,9%</a:t>
                      </a:r>
                      <a:endParaRPr lang="es-MX" sz="1000" b="0" i="0" u="none" strike="noStrike" kern="1200" baseline="0" dirty="0">
                        <a:solidFill>
                          <a:schemeClr val="tx1"/>
                        </a:solidFill>
                        <a:effectLst/>
                        <a:latin typeface="+mn-lt"/>
                        <a:ea typeface="+mn-ea"/>
                        <a:cs typeface="+mn-cs"/>
                      </a:endParaRPr>
                    </a:p>
                  </a:txBody>
                  <a:tcPr marL="27002" marR="27002"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227200" y="3000236"/>
            <a:ext cx="4625571"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pPr>
            <a:r>
              <a:rPr lang="es-CO" sz="1100" dirty="0"/>
              <a:t>CONTRATO OBRA 806 DE /2017</a:t>
            </a:r>
          </a:p>
        </p:txBody>
      </p:sp>
      <p:sp>
        <p:nvSpPr>
          <p:cNvPr id="26" name="30 CuadroTexto"/>
          <p:cNvSpPr txBox="1">
            <a:spLocks noChangeArrowheads="1"/>
          </p:cNvSpPr>
          <p:nvPr/>
        </p:nvSpPr>
        <p:spPr bwMode="auto">
          <a:xfrm flipH="1">
            <a:off x="7229346" y="3892123"/>
            <a:ext cx="4636948"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pPr>
            <a:r>
              <a:rPr lang="es-CO" sz="1100" dirty="0"/>
              <a:t>INTERVENTORÍA 853 </a:t>
            </a:r>
            <a:r>
              <a:rPr lang="es-CO" sz="1100" dirty="0" smtClean="0"/>
              <a:t>DE 2017</a:t>
            </a:r>
            <a:endParaRPr lang="es-CO" sz="1100" dirty="0"/>
          </a:p>
        </p:txBody>
      </p:sp>
      <p:graphicFrame>
        <p:nvGraphicFramePr>
          <p:cNvPr id="27" name="Tabla 22"/>
          <p:cNvGraphicFramePr>
            <a:graphicFrameLocks noGrp="1"/>
          </p:cNvGraphicFramePr>
          <p:nvPr>
            <p:extLst>
              <p:ext uri="{D42A27DB-BD31-4B8C-83A1-F6EECF244321}">
                <p14:modId xmlns:p14="http://schemas.microsoft.com/office/powerpoint/2010/main" val="3305300771"/>
              </p:ext>
            </p:extLst>
          </p:nvPr>
        </p:nvGraphicFramePr>
        <p:xfrm>
          <a:off x="7227205" y="3206432"/>
          <a:ext cx="4625571" cy="609600"/>
        </p:xfrm>
        <a:graphic>
          <a:graphicData uri="http://schemas.openxmlformats.org/drawingml/2006/table">
            <a:tbl>
              <a:tblPr>
                <a:tableStyleId>{616DA210-FB5B-4158-B5E0-FEB733F419BA}</a:tableStyleId>
              </a:tblPr>
              <a:tblGrid>
                <a:gridCol w="3241812">
                  <a:extLst>
                    <a:ext uri="{9D8B030D-6E8A-4147-A177-3AD203B41FA5}">
                      <a16:colId xmlns="" xmlns:a16="http://schemas.microsoft.com/office/drawing/2014/main" val="20000"/>
                    </a:ext>
                  </a:extLst>
                </a:gridCol>
                <a:gridCol w="613400">
                  <a:extLst>
                    <a:ext uri="{9D8B030D-6E8A-4147-A177-3AD203B41FA5}">
                      <a16:colId xmlns="" xmlns:a16="http://schemas.microsoft.com/office/drawing/2014/main" val="20001"/>
                    </a:ext>
                  </a:extLst>
                </a:gridCol>
                <a:gridCol w="770359">
                  <a:extLst>
                    <a:ext uri="{9D8B030D-6E8A-4147-A177-3AD203B41FA5}">
                      <a16:colId xmlns="" xmlns:a16="http://schemas.microsoft.com/office/drawing/2014/main" val="20002"/>
                    </a:ext>
                  </a:extLst>
                </a:gridCol>
              </a:tblGrid>
              <a:tr h="152395">
                <a:tc gridSpan="3">
                  <a:txBody>
                    <a:bodyPr/>
                    <a:lstStyle/>
                    <a:p>
                      <a:pPr algn="ctr" rtl="0" fontAlgn="t"/>
                      <a:r>
                        <a:rPr lang="es-ES" sz="1000" dirty="0"/>
                        <a:t>CONSORCIO LA LINEA</a:t>
                      </a:r>
                      <a:endParaRPr lang="es-CO" sz="1000" b="0" i="0" u="none" strike="noStrike" dirty="0">
                        <a:solidFill>
                          <a:srgbClr val="000000"/>
                        </a:solidFill>
                        <a:latin typeface="+mn-lt"/>
                      </a:endParaRPr>
                    </a:p>
                  </a:txBody>
                  <a:tcPr marL="27025" marR="2702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5" marR="2702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5" marR="2702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5" marR="27025" marT="0" marB="0" anchor="ctr"/>
                </a:tc>
                <a:extLst>
                  <a:ext uri="{0D108BD9-81ED-4DB2-BD59-A6C34878D82A}">
                    <a16:rowId xmlns="" xmlns:a16="http://schemas.microsoft.com/office/drawing/2014/main" val="10001"/>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rtl="0" fontAlgn="t"/>
                      <a:r>
                        <a:rPr lang="es-ES" sz="1000" u="none" strike="noStrike" dirty="0"/>
                        <a:t>CONSTRUCTOR</a:t>
                      </a:r>
                      <a:r>
                        <a:rPr lang="es-ES" sz="1000" u="none" strike="noStrike" baseline="0" dirty="0"/>
                        <a:t>A CONCONCRETO</a:t>
                      </a:r>
                      <a:endParaRPr lang="es-CO" sz="1000" b="0" i="0" u="none" strike="noStrike" dirty="0">
                        <a:solidFill>
                          <a:srgbClr val="000000"/>
                        </a:solidFill>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50</a:t>
                      </a:r>
                      <a:endParaRPr lang="es-MX" sz="1000" b="0" i="0" u="none" strike="noStrike" dirty="0">
                        <a:solidFill>
                          <a:srgbClr val="000000"/>
                        </a:solidFill>
                        <a:effectLst/>
                        <a:latin typeface="+mn-lt"/>
                      </a:endParaRPr>
                    </a:p>
                  </a:txBody>
                  <a:tcPr marL="27025" marR="27025"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2"/>
                  </a:ext>
                </a:extLst>
              </a:tr>
              <a:tr h="152395">
                <a:tc>
                  <a:txBody>
                    <a:bodyPr/>
                    <a:lstStyle/>
                    <a:p>
                      <a:r>
                        <a:rPr lang="es-CO" sz="1000" dirty="0"/>
                        <a:t>CSS CONSTRUCTORES</a:t>
                      </a:r>
                      <a:endParaRPr lang="es-CO" sz="1000" dirty="0">
                        <a:latin typeface="+mn-lt"/>
                      </a:endParaRPr>
                    </a:p>
                  </a:txBody>
                  <a:tcPr marL="27025" marR="27025" marT="0" marB="0" anchor="ctr"/>
                </a:tc>
                <a:tc>
                  <a:txBody>
                    <a:bodyPr/>
                    <a:lstStyle/>
                    <a:p>
                      <a:pPr marL="0" algn="ctr" defTabSz="914400" rtl="0" eaLnBrk="1" fontAlgn="ctr" latinLnBrk="0" hangingPunct="1"/>
                      <a:r>
                        <a:rPr lang="es-MX" sz="1000" u="none" strike="noStrike" kern="1200" dirty="0">
                          <a:effectLst/>
                        </a:rPr>
                        <a:t>50</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p>
                      <a:pPr algn="ctr" fontAlgn="ctr"/>
                      <a:r>
                        <a:rPr lang="es-MX" sz="1000" u="none" strike="noStrike" dirty="0">
                          <a:effectLst/>
                        </a:rPr>
                        <a:t>COLOMBIA</a:t>
                      </a:r>
                      <a:endParaRPr lang="es-MX" sz="1000" u="none" strike="noStrike" dirty="0">
                        <a:effectLst/>
                        <a:latin typeface="+mn-lt"/>
                      </a:endParaRPr>
                    </a:p>
                  </a:txBody>
                  <a:tcPr marL="27025" marR="27025" marT="0" marB="0" anchor="ctr"/>
                </a:tc>
                <a:extLst>
                  <a:ext uri="{0D108BD9-81ED-4DB2-BD59-A6C34878D82A}">
                    <a16:rowId xmlns="" xmlns:a16="http://schemas.microsoft.com/office/drawing/2014/main" val="10003"/>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715432326"/>
              </p:ext>
            </p:extLst>
          </p:nvPr>
        </p:nvGraphicFramePr>
        <p:xfrm>
          <a:off x="7240934" y="4096875"/>
          <a:ext cx="4614196" cy="678180"/>
        </p:xfrm>
        <a:graphic>
          <a:graphicData uri="http://schemas.openxmlformats.org/drawingml/2006/table">
            <a:tbl>
              <a:tblPr>
                <a:tableStyleId>{616DA210-FB5B-4158-B5E0-FEB733F419BA}</a:tableStyleId>
              </a:tblPr>
              <a:tblGrid>
                <a:gridCol w="3225561">
                  <a:extLst>
                    <a:ext uri="{9D8B030D-6E8A-4147-A177-3AD203B41FA5}">
                      <a16:colId xmlns="" xmlns:a16="http://schemas.microsoft.com/office/drawing/2014/main" val="20000"/>
                    </a:ext>
                  </a:extLst>
                </a:gridCol>
                <a:gridCol w="485877">
                  <a:extLst>
                    <a:ext uri="{9D8B030D-6E8A-4147-A177-3AD203B41FA5}">
                      <a16:colId xmlns="" xmlns:a16="http://schemas.microsoft.com/office/drawing/2014/main" val="20001"/>
                    </a:ext>
                  </a:extLst>
                </a:gridCol>
                <a:gridCol w="902758">
                  <a:extLst>
                    <a:ext uri="{9D8B030D-6E8A-4147-A177-3AD203B41FA5}">
                      <a16:colId xmlns="" xmlns:a16="http://schemas.microsoft.com/office/drawing/2014/main" val="20002"/>
                    </a:ext>
                  </a:extLst>
                </a:gridCol>
              </a:tblGrid>
              <a:tr h="175254">
                <a:tc gridSpan="3">
                  <a:txBody>
                    <a:bodyPr/>
                    <a:lstStyle/>
                    <a:p>
                      <a:pPr marL="0" algn="ctr" defTabSz="457200" rtl="0" eaLnBrk="1" latinLnBrk="0" hangingPunct="1">
                        <a:lnSpc>
                          <a:spcPct val="115000"/>
                        </a:lnSpc>
                        <a:spcAft>
                          <a:spcPts val="0"/>
                        </a:spcAft>
                        <a:tabLst>
                          <a:tab pos="2806065" algn="ctr"/>
                          <a:tab pos="5612130" algn="r"/>
                        </a:tabLst>
                      </a:pPr>
                      <a:r>
                        <a:rPr lang="es-ES" sz="1000" dirty="0"/>
                        <a:t>CONSORCIO INTERTUNEL</a:t>
                      </a:r>
                      <a:endParaRPr lang="es-MX" sz="1000" kern="1200" dirty="0">
                        <a:solidFill>
                          <a:schemeClr val="tx1"/>
                        </a:solidFill>
                        <a:effectLst/>
                        <a:latin typeface="+mn-lt"/>
                        <a:ea typeface="+mn-ea"/>
                        <a:cs typeface="+mn-cs"/>
                      </a:endParaRPr>
                    </a:p>
                  </a:txBody>
                  <a:tcPr marL="27025" marR="2702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marL="0" marR="0" lvl="0" indent="0" algn="l" defTabSz="913730" rtl="0" eaLnBrk="1" fontAlgn="ctr" latinLnBrk="0" hangingPunct="1">
                        <a:lnSpc>
                          <a:spcPct val="100000"/>
                        </a:lnSpc>
                        <a:spcBef>
                          <a:spcPts val="0"/>
                        </a:spcBef>
                        <a:spcAft>
                          <a:spcPts val="0"/>
                        </a:spcAft>
                        <a:buClrTx/>
                        <a:buSzTx/>
                        <a:buFontTx/>
                        <a:buNone/>
                        <a:tabLst/>
                        <a:defRPr/>
                      </a:pPr>
                      <a:r>
                        <a:rPr lang="es-ES" sz="1000" dirty="0"/>
                        <a:t>R&amp;Q INGENIERIA </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marL="0" marR="0" lvl="0" indent="0" algn="ctr" defTabSz="913730" rtl="0" eaLnBrk="1" fontAlgn="ctr" latinLnBrk="0" hangingPunct="1">
                        <a:lnSpc>
                          <a:spcPct val="100000"/>
                        </a:lnSpc>
                        <a:spcBef>
                          <a:spcPts val="0"/>
                        </a:spcBef>
                        <a:spcAft>
                          <a:spcPts val="0"/>
                        </a:spcAft>
                        <a:buClrTx/>
                        <a:buSzTx/>
                        <a:buFontTx/>
                        <a:buNone/>
                        <a:tabLst/>
                        <a:defRPr/>
                      </a:pPr>
                      <a:r>
                        <a:rPr lang="es-MX" sz="1000" u="none" strike="noStrike" dirty="0">
                          <a:effectLst/>
                        </a:rPr>
                        <a:t>40</a:t>
                      </a:r>
                      <a:endParaRPr lang="es-MX" sz="1000" b="0" i="0" u="none" strike="noStrike" dirty="0">
                        <a:solidFill>
                          <a:srgbClr val="000000"/>
                        </a:solidFill>
                        <a:effectLst/>
                        <a:latin typeface="+mn-lt"/>
                      </a:endParaRPr>
                    </a:p>
                  </a:txBody>
                  <a:tcPr marL="27025" marR="27025" marT="0" marB="0" anchor="ctr"/>
                </a:tc>
                <a:tc>
                  <a:txBody>
                    <a:bodyPr/>
                    <a:lstStyle/>
                    <a:p>
                      <a:pPr marL="0" marR="0" lvl="0" indent="0" algn="ctr" defTabSz="913730" rtl="0" eaLnBrk="1" fontAlgn="ctr" latinLnBrk="0" hangingPunct="1">
                        <a:lnSpc>
                          <a:spcPct val="100000"/>
                        </a:lnSpc>
                        <a:spcBef>
                          <a:spcPts val="0"/>
                        </a:spcBef>
                        <a:spcAft>
                          <a:spcPts val="0"/>
                        </a:spcAft>
                        <a:buClrTx/>
                        <a:buSzTx/>
                        <a:buFontTx/>
                        <a:buNone/>
                        <a:tabLst/>
                        <a:defRPr/>
                      </a:pPr>
                      <a:r>
                        <a:rPr lang="es-MX" sz="1000" u="none" strike="noStrike" dirty="0">
                          <a:effectLst/>
                        </a:rPr>
                        <a:t>CHILE</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1"/>
                  </a:ext>
                </a:extLst>
              </a:tr>
              <a:tr h="175254">
                <a:tc>
                  <a:txBody>
                    <a:bodyPr/>
                    <a:lstStyle/>
                    <a:p>
                      <a:pPr>
                        <a:lnSpc>
                          <a:spcPct val="115000"/>
                        </a:lnSpc>
                        <a:spcAft>
                          <a:spcPts val="0"/>
                        </a:spcAft>
                      </a:pPr>
                      <a:r>
                        <a:rPr lang="es-ES" sz="1000" dirty="0"/>
                        <a:t>JOYCO S.A.S</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mn-lt"/>
                      </a:endParaRPr>
                    </a:p>
                  </a:txBody>
                  <a:tcPr marL="27025" marR="27025"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2"/>
                  </a:ext>
                </a:extLst>
              </a:tr>
              <a:tr h="175254">
                <a:tc>
                  <a:txBody>
                    <a:bodyPr/>
                    <a:lstStyle/>
                    <a:p>
                      <a:pPr>
                        <a:lnSpc>
                          <a:spcPct val="115000"/>
                        </a:lnSpc>
                        <a:spcAft>
                          <a:spcPts val="0"/>
                        </a:spcAft>
                      </a:pPr>
                      <a:r>
                        <a:rPr lang="es-CO" sz="1000" kern="1200" dirty="0">
                          <a:effectLst/>
                        </a:rPr>
                        <a:t>SAITEC</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marL="0" algn="ctr" defTabSz="913739"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238616" y="1942368"/>
            <a:ext cx="4630142"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3500837798"/>
              </p:ext>
            </p:extLst>
          </p:nvPr>
        </p:nvGraphicFramePr>
        <p:xfrm>
          <a:off x="7238618" y="2162108"/>
          <a:ext cx="4627676" cy="762000"/>
        </p:xfrm>
        <a:graphic>
          <a:graphicData uri="http://schemas.openxmlformats.org/drawingml/2006/table">
            <a:tbl>
              <a:tblPr bandRow="1">
                <a:tableStyleId>{5940675A-B579-460E-94D1-54222C63F5DA}</a:tableStyleId>
              </a:tblPr>
              <a:tblGrid>
                <a:gridCol w="1351615">
                  <a:extLst>
                    <a:ext uri="{9D8B030D-6E8A-4147-A177-3AD203B41FA5}">
                      <a16:colId xmlns="" xmlns:a16="http://schemas.microsoft.com/office/drawing/2014/main" val="20000"/>
                    </a:ext>
                  </a:extLst>
                </a:gridCol>
                <a:gridCol w="707923">
                  <a:extLst>
                    <a:ext uri="{9D8B030D-6E8A-4147-A177-3AD203B41FA5}">
                      <a16:colId xmlns="" xmlns:a16="http://schemas.microsoft.com/office/drawing/2014/main" val="20001"/>
                    </a:ext>
                  </a:extLst>
                </a:gridCol>
                <a:gridCol w="1566011">
                  <a:extLst>
                    <a:ext uri="{9D8B030D-6E8A-4147-A177-3AD203B41FA5}">
                      <a16:colId xmlns="" xmlns:a16="http://schemas.microsoft.com/office/drawing/2014/main" val="20002"/>
                    </a:ext>
                  </a:extLst>
                </a:gridCol>
                <a:gridCol w="1002127">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5" marR="2702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5" marR="2702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TIPO INTERVENCIÓN </a:t>
                      </a:r>
                      <a:endParaRPr lang="es-CO" sz="1000" b="0" dirty="0">
                        <a:effectLst/>
                        <a:latin typeface="+mn-lt"/>
                        <a:ea typeface="Times New Roman"/>
                      </a:endParaRPr>
                    </a:p>
                  </a:txBody>
                  <a:tcPr marL="27025" marR="27025"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27025" marR="27025" marT="0" marB="0" anchor="ctr"/>
                </a:tc>
                <a:extLst>
                  <a:ext uri="{0D108BD9-81ED-4DB2-BD59-A6C34878D82A}">
                    <a16:rowId xmlns="" xmlns:a16="http://schemas.microsoft.com/office/drawing/2014/main" val="10000"/>
                  </a:ext>
                </a:extLst>
              </a:tr>
              <a:tr h="304790">
                <a:tc rowSpan="3">
                  <a:txBody>
                    <a:bodyPr/>
                    <a:lstStyle/>
                    <a:p>
                      <a:pPr marL="0" algn="ctr" defTabSz="914400" rtl="0" eaLnBrk="1" fontAlgn="b" latinLnBrk="0" hangingPunct="1"/>
                      <a:r>
                        <a:rPr lang="es-MX" sz="1000" kern="1200" dirty="0"/>
                        <a:t>TUNEL DE LA LINEA</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ctr" latinLnBrk="0" hangingPunct="1"/>
                      <a:r>
                        <a:rPr lang="es-MX" sz="1000" kern="1200" dirty="0"/>
                        <a:t>8,6 km</a:t>
                      </a:r>
                    </a:p>
                    <a:p>
                      <a:pPr marL="0" algn="ctr" defTabSz="914400" rtl="0" eaLnBrk="1" fontAlgn="ctr" latinLnBrk="0" hangingPunct="1"/>
                      <a:r>
                        <a:rPr lang="es-MX" sz="1000" kern="1200" dirty="0"/>
                        <a:t>3,1 km</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b" latinLnBrk="0" hangingPunct="1"/>
                      <a:r>
                        <a:rPr lang="es-MX" sz="1000" kern="1200" dirty="0"/>
                        <a:t>Revestimiento Túnel</a:t>
                      </a:r>
                    </a:p>
                    <a:p>
                      <a:pPr marL="0" algn="ctr" defTabSz="914400" rtl="0" eaLnBrk="1" fontAlgn="b" latinLnBrk="0" hangingPunct="1"/>
                      <a:r>
                        <a:rPr lang="es-MX" sz="1000" kern="1200" dirty="0"/>
                        <a:t>Fallas Túnel</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b" latinLnBrk="0" hangingPunct="1"/>
                      <a:r>
                        <a:rPr lang="es-MX" sz="1000" kern="1200" dirty="0"/>
                        <a:t>5,8</a:t>
                      </a:r>
                    </a:p>
                    <a:p>
                      <a:pPr marL="0" algn="ctr" defTabSz="914400" rtl="0" eaLnBrk="1" fontAlgn="b" latinLnBrk="0" hangingPunct="1"/>
                      <a:r>
                        <a:rPr lang="es-MX" sz="1000" kern="1200" dirty="0"/>
                        <a:t>2,1</a:t>
                      </a:r>
                      <a:endParaRPr lang="es-MX" sz="1000" kern="1200" dirty="0">
                        <a:solidFill>
                          <a:schemeClr val="tx1"/>
                        </a:solidFill>
                        <a:latin typeface="+mn-lt"/>
                        <a:ea typeface="+mn-ea"/>
                        <a:cs typeface="+mn-cs"/>
                      </a:endParaRPr>
                    </a:p>
                  </a:txBody>
                  <a:tcPr marL="27025" marR="27025" marT="0" marB="0" anchor="ctr"/>
                </a:tc>
                <a:extLst>
                  <a:ext uri="{0D108BD9-81ED-4DB2-BD59-A6C34878D82A}">
                    <a16:rowId xmlns="" xmlns:a16="http://schemas.microsoft.com/office/drawing/2014/main" val="10001"/>
                  </a:ext>
                </a:extLst>
              </a:tr>
              <a:tr h="152395">
                <a:tc vMerge="1">
                  <a:txBody>
                    <a:bodyPr/>
                    <a:lstStyle/>
                    <a:p>
                      <a:pPr algn="ctr" fontAlgn="b"/>
                      <a:endParaRPr lang="es-MX" sz="1300" b="0" i="0" u="none" strike="noStrike" dirty="0">
                        <a:solidFill>
                          <a:srgbClr val="000000"/>
                        </a:solidFill>
                        <a:effectLst/>
                        <a:latin typeface="+mn-lt"/>
                      </a:endParaRPr>
                    </a:p>
                  </a:txBody>
                  <a:tcPr marL="36000" marR="36000" marT="0" marB="0" anchor="ctr">
                    <a:noFill/>
                  </a:tcPr>
                </a:tc>
                <a:tc>
                  <a:txBody>
                    <a:bodyPr/>
                    <a:lstStyle/>
                    <a:p>
                      <a:pPr marL="0" algn="ctr" defTabSz="914400" rtl="0" eaLnBrk="1" fontAlgn="ctr" latinLnBrk="0" hangingPunct="1"/>
                      <a:r>
                        <a:rPr lang="es-MX" sz="1000" kern="1200" dirty="0"/>
                        <a:t>24 un</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b" latinLnBrk="0" hangingPunct="1"/>
                      <a:r>
                        <a:rPr lang="es-MX" sz="1000" kern="1200" dirty="0"/>
                        <a:t>Puente</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b" latinLnBrk="0" hangingPunct="1"/>
                      <a:r>
                        <a:rPr lang="es-MX" sz="1000" kern="1200" dirty="0"/>
                        <a:t>15</a:t>
                      </a:r>
                      <a:endParaRPr lang="es-MX" sz="1000" kern="1200" dirty="0">
                        <a:solidFill>
                          <a:schemeClr val="tx1"/>
                        </a:solidFill>
                        <a:latin typeface="+mn-lt"/>
                        <a:ea typeface="+mn-ea"/>
                        <a:cs typeface="+mn-cs"/>
                      </a:endParaRPr>
                    </a:p>
                  </a:txBody>
                  <a:tcPr marL="27025" marR="27025" marT="0" marB="0" anchor="ctr"/>
                </a:tc>
                <a:extLst>
                  <a:ext uri="{0D108BD9-81ED-4DB2-BD59-A6C34878D82A}">
                    <a16:rowId xmlns="" xmlns:a16="http://schemas.microsoft.com/office/drawing/2014/main" val="10002"/>
                  </a:ext>
                </a:extLst>
              </a:tr>
              <a:tr h="152395">
                <a:tc vMerge="1">
                  <a:txBody>
                    <a:bodyPr/>
                    <a:lstStyle/>
                    <a:p>
                      <a:pPr algn="ctr" fontAlgn="b"/>
                      <a:endParaRPr lang="es-MX" sz="1300" b="0" i="0" u="none" strike="noStrike" dirty="0">
                        <a:solidFill>
                          <a:srgbClr val="000000"/>
                        </a:solidFill>
                        <a:effectLst/>
                        <a:latin typeface="+mn-lt"/>
                      </a:endParaRPr>
                    </a:p>
                  </a:txBody>
                  <a:tcPr marL="36000" marR="36000" marT="0" marB="0" anchor="ctr">
                    <a:noFill/>
                  </a:tcPr>
                </a:tc>
                <a:tc>
                  <a:txBody>
                    <a:bodyPr/>
                    <a:lstStyle/>
                    <a:p>
                      <a:pPr marL="0" algn="ctr" defTabSz="914400" rtl="0" eaLnBrk="1" fontAlgn="ctr" latinLnBrk="0" hangingPunct="1"/>
                      <a:r>
                        <a:rPr lang="es-MX" sz="1000" kern="1200" dirty="0"/>
                        <a:t>20 un</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b" latinLnBrk="0" hangingPunct="1"/>
                      <a:r>
                        <a:rPr lang="es-MX" sz="1000" kern="1200" dirty="0"/>
                        <a:t>Túneles</a:t>
                      </a:r>
                      <a:endParaRPr lang="es-MX" sz="1000" kern="1200" dirty="0">
                        <a:solidFill>
                          <a:schemeClr val="tx1"/>
                        </a:solidFill>
                        <a:latin typeface="+mn-lt"/>
                        <a:ea typeface="+mn-ea"/>
                        <a:cs typeface="+mn-cs"/>
                      </a:endParaRPr>
                    </a:p>
                  </a:txBody>
                  <a:tcPr marL="27025" marR="27025" marT="0" marB="0" anchor="ctr"/>
                </a:tc>
                <a:tc>
                  <a:txBody>
                    <a:bodyPr/>
                    <a:lstStyle/>
                    <a:p>
                      <a:pPr marL="0" algn="ctr" defTabSz="914400" rtl="0" eaLnBrk="1" fontAlgn="b" latinLnBrk="0" hangingPunct="1"/>
                      <a:r>
                        <a:rPr lang="es-MX" sz="1000" kern="1200" dirty="0"/>
                        <a:t>16</a:t>
                      </a:r>
                      <a:endParaRPr lang="es-MX" sz="1000" kern="1200" dirty="0">
                        <a:solidFill>
                          <a:schemeClr val="tx1"/>
                        </a:solidFill>
                        <a:latin typeface="+mn-lt"/>
                        <a:ea typeface="+mn-ea"/>
                        <a:cs typeface="+mn-cs"/>
                      </a:endParaRPr>
                    </a:p>
                  </a:txBody>
                  <a:tcPr marL="27025" marR="27025" marT="0"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3539034" y="4300872"/>
            <a:ext cx="3490340"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1764890557"/>
              </p:ext>
            </p:extLst>
          </p:nvPr>
        </p:nvGraphicFramePr>
        <p:xfrm>
          <a:off x="3539034" y="4543704"/>
          <a:ext cx="3490340" cy="1371510"/>
        </p:xfrm>
        <a:graphic>
          <a:graphicData uri="http://schemas.openxmlformats.org/drawingml/2006/table">
            <a:tbl>
              <a:tblPr firstRow="1" bandRow="1">
                <a:tableStyleId>{5940675A-B579-460E-94D1-54222C63F5DA}</a:tableStyleId>
              </a:tblPr>
              <a:tblGrid>
                <a:gridCol w="2277688">
                  <a:extLst>
                    <a:ext uri="{9D8B030D-6E8A-4147-A177-3AD203B41FA5}">
                      <a16:colId xmlns="" xmlns:a16="http://schemas.microsoft.com/office/drawing/2014/main" val="20000"/>
                    </a:ext>
                  </a:extLst>
                </a:gridCol>
                <a:gridCol w="1212652">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0" marR="27000" marT="0" marB="0"/>
                </a:tc>
                <a:tc>
                  <a:txBody>
                    <a:bodyPr/>
                    <a:lstStyle/>
                    <a:p>
                      <a:pPr algn="ctr" fontAlgn="b"/>
                      <a:r>
                        <a:rPr lang="es-CO" sz="1000" u="none" strike="noStrike" dirty="0">
                          <a:effectLst/>
                        </a:rPr>
                        <a:t>$ 224.408</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baseline="0" dirty="0">
                          <a:effectLst/>
                        </a:rPr>
                        <a:t> </a:t>
                      </a:r>
                      <a:r>
                        <a:rPr lang="es-CO" sz="1000" u="none" strike="noStrike" dirty="0">
                          <a:effectLst/>
                        </a:rPr>
                        <a:t>$ 9.000</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1"/>
                  </a:ext>
                </a:extLst>
              </a:tr>
              <a:tr h="914310">
                <a:tc>
                  <a:txBody>
                    <a:bodyPr/>
                    <a:lstStyle/>
                    <a:p>
                      <a:pPr marL="0" algn="l" defTabSz="914400" rtl="0" eaLnBrk="1" latinLnBrk="0" hangingPunct="1"/>
                      <a:r>
                        <a:rPr lang="es-CO" sz="1000" kern="1200" dirty="0"/>
                        <a:t>Total Vigencias</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$ 97.226</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$ 127.182</a:t>
                      </a:r>
                      <a:endParaRPr lang="es-CO" sz="1000" b="1" i="1"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$ 233.408</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$ 233.408</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3"/>
                  </a:ext>
                </a:extLst>
              </a:tr>
            </a:tbl>
          </a:graphicData>
        </a:graphic>
      </p:graphicFrame>
      <p:graphicFrame>
        <p:nvGraphicFramePr>
          <p:cNvPr id="39" name="Tabla 33"/>
          <p:cNvGraphicFramePr>
            <a:graphicFrameLocks noGrp="1"/>
          </p:cNvGraphicFramePr>
          <p:nvPr>
            <p:extLst>
              <p:ext uri="{D42A27DB-BD31-4B8C-83A1-F6EECF244321}">
                <p14:modId xmlns:p14="http://schemas.microsoft.com/office/powerpoint/2010/main" val="1218114083"/>
              </p:ext>
            </p:extLst>
          </p:nvPr>
        </p:nvGraphicFramePr>
        <p:xfrm>
          <a:off x="3539036" y="4082590"/>
          <a:ext cx="3532764" cy="183071"/>
        </p:xfrm>
        <a:graphic>
          <a:graphicData uri="http://schemas.openxmlformats.org/drawingml/2006/table">
            <a:tbl>
              <a:tblPr firstRow="1" bandRow="1">
                <a:tableStyleId>{5940675A-B579-460E-94D1-54222C63F5DA}</a:tableStyleId>
              </a:tblPr>
              <a:tblGrid>
                <a:gridCol w="3532764">
                  <a:extLst>
                    <a:ext uri="{9D8B030D-6E8A-4147-A177-3AD203B41FA5}">
                      <a16:colId xmlns="" xmlns:a16="http://schemas.microsoft.com/office/drawing/2014/main" val="20000"/>
                    </a:ext>
                  </a:extLst>
                </a:gridCol>
              </a:tblGrid>
              <a:tr h="183071">
                <a:tc>
                  <a:txBody>
                    <a:bodyPr/>
                    <a:lstStyle>
                      <a:lvl1pPr marL="0" algn="l" defTabSz="1217357" rtl="0" eaLnBrk="1" latinLnBrk="0" hangingPunct="1">
                        <a:defRPr sz="2400" b="1" kern="1200">
                          <a:solidFill>
                            <a:schemeClr val="tx1"/>
                          </a:solidFill>
                          <a:latin typeface="Calibri"/>
                          <a:ea typeface=""/>
                          <a:cs typeface=""/>
                        </a:defRPr>
                      </a:lvl1pPr>
                      <a:lvl2pPr marL="608680" algn="l" defTabSz="1217357" rtl="0" eaLnBrk="1" latinLnBrk="0" hangingPunct="1">
                        <a:defRPr sz="2400" b="1" kern="1200">
                          <a:solidFill>
                            <a:schemeClr val="tx1"/>
                          </a:solidFill>
                          <a:latin typeface="Calibri"/>
                          <a:ea typeface=""/>
                          <a:cs typeface=""/>
                        </a:defRPr>
                      </a:lvl2pPr>
                      <a:lvl3pPr marL="1217357" algn="l" defTabSz="1217357" rtl="0" eaLnBrk="1" latinLnBrk="0" hangingPunct="1">
                        <a:defRPr sz="2400" b="1" kern="1200">
                          <a:solidFill>
                            <a:schemeClr val="tx1"/>
                          </a:solidFill>
                          <a:latin typeface="Calibri"/>
                          <a:ea typeface=""/>
                          <a:cs typeface=""/>
                        </a:defRPr>
                      </a:lvl3pPr>
                      <a:lvl4pPr marL="1826035" algn="l" defTabSz="1217357" rtl="0" eaLnBrk="1" latinLnBrk="0" hangingPunct="1">
                        <a:defRPr sz="2400" b="1" kern="1200">
                          <a:solidFill>
                            <a:schemeClr val="tx1"/>
                          </a:solidFill>
                          <a:latin typeface="Calibri"/>
                          <a:ea typeface=""/>
                          <a:cs typeface=""/>
                        </a:defRPr>
                      </a:lvl4pPr>
                      <a:lvl5pPr marL="2434713" algn="l" defTabSz="1217357" rtl="0" eaLnBrk="1" latinLnBrk="0" hangingPunct="1">
                        <a:defRPr sz="2400" b="1" kern="1200">
                          <a:solidFill>
                            <a:schemeClr val="tx1"/>
                          </a:solidFill>
                          <a:latin typeface="Calibri"/>
                          <a:ea typeface=""/>
                          <a:cs typeface=""/>
                        </a:defRPr>
                      </a:lvl5pPr>
                      <a:lvl6pPr marL="3043392" algn="l" defTabSz="1217357" rtl="0" eaLnBrk="1" latinLnBrk="0" hangingPunct="1">
                        <a:defRPr sz="2400" b="1" kern="1200">
                          <a:solidFill>
                            <a:schemeClr val="tx1"/>
                          </a:solidFill>
                          <a:latin typeface="Calibri"/>
                          <a:ea typeface=""/>
                          <a:cs typeface=""/>
                        </a:defRPr>
                      </a:lvl6pPr>
                      <a:lvl7pPr marL="3652068" algn="l" defTabSz="1217357" rtl="0" eaLnBrk="1" latinLnBrk="0" hangingPunct="1">
                        <a:defRPr sz="2400" b="1" kern="1200">
                          <a:solidFill>
                            <a:schemeClr val="tx1"/>
                          </a:solidFill>
                          <a:latin typeface="Calibri"/>
                          <a:ea typeface=""/>
                          <a:cs typeface=""/>
                        </a:defRPr>
                      </a:lvl7pPr>
                      <a:lvl8pPr marL="4260749" algn="l" defTabSz="1217357" rtl="0" eaLnBrk="1" latinLnBrk="0" hangingPunct="1">
                        <a:defRPr sz="2400" b="1" kern="1200">
                          <a:solidFill>
                            <a:schemeClr val="tx1"/>
                          </a:solidFill>
                          <a:latin typeface="Calibri"/>
                          <a:ea typeface=""/>
                          <a:cs typeface=""/>
                        </a:defRPr>
                      </a:lvl8pPr>
                      <a:lvl9pPr marL="4869428" algn="l" defTabSz="1217357" rtl="0" eaLnBrk="1" latinLnBrk="0" hangingPunct="1">
                        <a:defRPr sz="2400" b="1" kern="1200">
                          <a:solidFill>
                            <a:schemeClr val="tx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30 Km</a:t>
                      </a:r>
                      <a:endParaRPr lang="es-CO" sz="1200" b="0" i="0" u="none" strike="noStrike" dirty="0">
                        <a:solidFill>
                          <a:schemeClr val="bg1"/>
                        </a:solidFill>
                        <a:latin typeface="+mn-lt"/>
                        <a:cs typeface="Arial" panose="020B0604020202020204" pitchFamily="34" charset="0"/>
                      </a:endParaRPr>
                    </a:p>
                  </a:txBody>
                  <a:tcPr marL="35994" marR="35994" marT="0" marB="0" anchor="ctr"/>
                </a:tc>
                <a:extLst>
                  <a:ext uri="{0D108BD9-81ED-4DB2-BD59-A6C34878D82A}">
                    <a16:rowId xmlns="" xmlns:a16="http://schemas.microsoft.com/office/drawing/2014/main" val="10000"/>
                  </a:ext>
                </a:extLst>
              </a:tr>
            </a:tbl>
          </a:graphicData>
        </a:graphic>
      </p:graphicFrame>
      <p:sp>
        <p:nvSpPr>
          <p:cNvPr id="41" name="30 CuadroTexto"/>
          <p:cNvSpPr txBox="1">
            <a:spLocks noChangeArrowheads="1"/>
          </p:cNvSpPr>
          <p:nvPr/>
        </p:nvSpPr>
        <p:spPr bwMode="auto">
          <a:xfrm flipH="1">
            <a:off x="7227200" y="4858018"/>
            <a:ext cx="4623496"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57" indent="-343257" defTabSz="686514">
              <a:spcBef>
                <a:spcPts val="450"/>
              </a:spcBef>
              <a:defRPr/>
            </a:pPr>
            <a:r>
              <a:rPr lang="es-CO" sz="1100" kern="0" dirty="0"/>
              <a:t>ESTADO DEL CORREDOR</a:t>
            </a:r>
          </a:p>
        </p:txBody>
      </p:sp>
      <p:graphicFrame>
        <p:nvGraphicFramePr>
          <p:cNvPr id="37" name="10 Tabla"/>
          <p:cNvGraphicFramePr>
            <a:graphicFrameLocks noGrp="1"/>
          </p:cNvGraphicFramePr>
          <p:nvPr>
            <p:extLst>
              <p:ext uri="{D42A27DB-BD31-4B8C-83A1-F6EECF244321}">
                <p14:modId xmlns:p14="http://schemas.microsoft.com/office/powerpoint/2010/main" val="112034925"/>
              </p:ext>
            </p:extLst>
          </p:nvPr>
        </p:nvGraphicFramePr>
        <p:xfrm>
          <a:off x="7222438" y="5049418"/>
          <a:ext cx="4630333" cy="865796"/>
        </p:xfrm>
        <a:graphic>
          <a:graphicData uri="http://schemas.openxmlformats.org/drawingml/2006/table">
            <a:tbl>
              <a:tblPr bandRow="1">
                <a:tableStyleId>{5940675A-B579-460E-94D1-54222C63F5DA}</a:tableStyleId>
              </a:tblPr>
              <a:tblGrid>
                <a:gridCol w="3471597">
                  <a:extLst>
                    <a:ext uri="{9D8B030D-6E8A-4147-A177-3AD203B41FA5}">
                      <a16:colId xmlns="" xmlns:a16="http://schemas.microsoft.com/office/drawing/2014/main" val="20000"/>
                    </a:ext>
                  </a:extLst>
                </a:gridCol>
                <a:gridCol w="1158736">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1" marR="58461"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PORCENTAJE</a:t>
                      </a:r>
                      <a:endParaRPr lang="es-CO" sz="1000" b="1" dirty="0">
                        <a:effectLst/>
                        <a:latin typeface="+mn-lt"/>
                        <a:ea typeface="Times New Roman"/>
                      </a:endParaRPr>
                    </a:p>
                  </a:txBody>
                  <a:tcPr marL="58461" marR="58461" marT="0" marB="0" anchor="ctr"/>
                </a:tc>
                <a:extLst>
                  <a:ext uri="{0D108BD9-81ED-4DB2-BD59-A6C34878D82A}">
                    <a16:rowId xmlns="" xmlns:a16="http://schemas.microsoft.com/office/drawing/2014/main" val="10000"/>
                  </a:ext>
                </a:extLst>
              </a:tr>
              <a:tr h="18406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AVANCE</a:t>
                      </a:r>
                      <a:r>
                        <a:rPr lang="es-MX" sz="1000" u="none" strike="noStrike" kern="1200" baseline="0" dirty="0">
                          <a:effectLst/>
                        </a:rPr>
                        <a:t> TOTAL</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indent="0" algn="ctr" defTabSz="914400" rtl="0" eaLnBrk="1" fontAlgn="b" latinLnBrk="0" hangingPunct="1">
                        <a:lnSpc>
                          <a:spcPct val="115000"/>
                        </a:lnSpc>
                        <a:spcBef>
                          <a:spcPts val="0"/>
                        </a:spcBef>
                        <a:spcAft>
                          <a:spcPts val="0"/>
                        </a:spcAft>
                        <a:buClrTx/>
                        <a:buSzTx/>
                        <a:buFontTx/>
                        <a:buNone/>
                        <a:tabLst/>
                        <a:defRPr/>
                      </a:pPr>
                      <a:r>
                        <a:rPr lang="es-MX" sz="1000" kern="1200" dirty="0">
                          <a:effectLst/>
                        </a:rPr>
                        <a:t>88%</a:t>
                      </a:r>
                      <a:endParaRPr lang="es-MX" sz="1000" kern="1200" dirty="0">
                        <a:solidFill>
                          <a:schemeClr val="tx1"/>
                        </a:solidFill>
                        <a:effectLst/>
                        <a:latin typeface="+mj-lt"/>
                        <a:ea typeface="+mn-ea"/>
                        <a:cs typeface="+mn-cs"/>
                      </a:endParaRPr>
                    </a:p>
                  </a:txBody>
                  <a:tcPr marL="8120" marR="8120" marT="8809" marB="0" anchor="ctr"/>
                </a:tc>
                <a:extLst>
                  <a:ext uri="{0D108BD9-81ED-4DB2-BD59-A6C34878D82A}">
                    <a16:rowId xmlns="" xmlns:a16="http://schemas.microsoft.com/office/drawing/2014/main" val="10001"/>
                  </a:ext>
                </a:extLst>
              </a:tr>
              <a:tr h="18406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MX" sz="1000" kern="1200" dirty="0">
                          <a:effectLst/>
                        </a:rPr>
                        <a:t>QUINDIO</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357" rtl="0" eaLnBrk="1" latinLnBrk="0" hangingPunct="1">
                        <a:defRPr sz="2400" kern="1200">
                          <a:solidFill>
                            <a:schemeClr val="tx1"/>
                          </a:solidFill>
                          <a:latin typeface="Calibri"/>
                          <a:ea typeface=""/>
                          <a:cs typeface=""/>
                        </a:defRPr>
                      </a:lvl1pPr>
                      <a:lvl2pPr marL="608680" algn="l" defTabSz="1217357" rtl="0" eaLnBrk="1" latinLnBrk="0" hangingPunct="1">
                        <a:defRPr sz="2400" kern="1200">
                          <a:solidFill>
                            <a:schemeClr val="tx1"/>
                          </a:solidFill>
                          <a:latin typeface="Calibri"/>
                          <a:ea typeface=""/>
                          <a:cs typeface=""/>
                        </a:defRPr>
                      </a:lvl2pPr>
                      <a:lvl3pPr marL="1217357" algn="l" defTabSz="1217357" rtl="0" eaLnBrk="1" latinLnBrk="0" hangingPunct="1">
                        <a:defRPr sz="2400" kern="1200">
                          <a:solidFill>
                            <a:schemeClr val="tx1"/>
                          </a:solidFill>
                          <a:latin typeface="Calibri"/>
                          <a:ea typeface=""/>
                          <a:cs typeface=""/>
                        </a:defRPr>
                      </a:lvl3pPr>
                      <a:lvl4pPr marL="1826035" algn="l" defTabSz="1217357" rtl="0" eaLnBrk="1" latinLnBrk="0" hangingPunct="1">
                        <a:defRPr sz="2400" kern="1200">
                          <a:solidFill>
                            <a:schemeClr val="tx1"/>
                          </a:solidFill>
                          <a:latin typeface="Calibri"/>
                          <a:ea typeface=""/>
                          <a:cs typeface=""/>
                        </a:defRPr>
                      </a:lvl4pPr>
                      <a:lvl5pPr marL="2434713" algn="l" defTabSz="1217357" rtl="0" eaLnBrk="1" latinLnBrk="0" hangingPunct="1">
                        <a:defRPr sz="2400" kern="1200">
                          <a:solidFill>
                            <a:schemeClr val="tx1"/>
                          </a:solidFill>
                          <a:latin typeface="Calibri"/>
                          <a:ea typeface=""/>
                          <a:cs typeface=""/>
                        </a:defRPr>
                      </a:lvl5pPr>
                      <a:lvl6pPr marL="3043392" algn="l" defTabSz="1217357" rtl="0" eaLnBrk="1" latinLnBrk="0" hangingPunct="1">
                        <a:defRPr sz="2400" kern="1200">
                          <a:solidFill>
                            <a:schemeClr val="tx1"/>
                          </a:solidFill>
                          <a:latin typeface="Calibri"/>
                          <a:ea typeface=""/>
                          <a:cs typeface=""/>
                        </a:defRPr>
                      </a:lvl6pPr>
                      <a:lvl7pPr marL="3652068" algn="l" defTabSz="1217357" rtl="0" eaLnBrk="1" latinLnBrk="0" hangingPunct="1">
                        <a:defRPr sz="2400" kern="1200">
                          <a:solidFill>
                            <a:schemeClr val="tx1"/>
                          </a:solidFill>
                          <a:latin typeface="Calibri"/>
                          <a:ea typeface=""/>
                          <a:cs typeface=""/>
                        </a:defRPr>
                      </a:lvl7pPr>
                      <a:lvl8pPr marL="4260749" algn="l" defTabSz="1217357" rtl="0" eaLnBrk="1" latinLnBrk="0" hangingPunct="1">
                        <a:defRPr sz="2400" kern="1200">
                          <a:solidFill>
                            <a:schemeClr val="tx1"/>
                          </a:solidFill>
                          <a:latin typeface="Calibri"/>
                          <a:ea typeface=""/>
                          <a:cs typeface=""/>
                        </a:defRPr>
                      </a:lvl8pPr>
                      <a:lvl9pPr marL="4869428" algn="l" defTabSz="1217357" rtl="0" eaLnBrk="1" latinLnBrk="0" hangingPunct="1">
                        <a:defRPr sz="2400"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89%</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246497866"/>
                  </a:ext>
                </a:extLst>
              </a:tr>
              <a:tr h="18405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TOLIMA</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357" rtl="0" eaLnBrk="1" latinLnBrk="0" hangingPunct="1">
                        <a:defRPr sz="2400" kern="1200">
                          <a:solidFill>
                            <a:schemeClr val="tx1"/>
                          </a:solidFill>
                          <a:latin typeface="Calibri"/>
                          <a:ea typeface=""/>
                          <a:cs typeface=""/>
                        </a:defRPr>
                      </a:lvl1pPr>
                      <a:lvl2pPr marL="608680" algn="l" defTabSz="1217357" rtl="0" eaLnBrk="1" latinLnBrk="0" hangingPunct="1">
                        <a:defRPr sz="2400" kern="1200">
                          <a:solidFill>
                            <a:schemeClr val="tx1"/>
                          </a:solidFill>
                          <a:latin typeface="Calibri"/>
                          <a:ea typeface=""/>
                          <a:cs typeface=""/>
                        </a:defRPr>
                      </a:lvl2pPr>
                      <a:lvl3pPr marL="1217357" algn="l" defTabSz="1217357" rtl="0" eaLnBrk="1" latinLnBrk="0" hangingPunct="1">
                        <a:defRPr sz="2400" kern="1200">
                          <a:solidFill>
                            <a:schemeClr val="tx1"/>
                          </a:solidFill>
                          <a:latin typeface="Calibri"/>
                          <a:ea typeface=""/>
                          <a:cs typeface=""/>
                        </a:defRPr>
                      </a:lvl3pPr>
                      <a:lvl4pPr marL="1826035" algn="l" defTabSz="1217357" rtl="0" eaLnBrk="1" latinLnBrk="0" hangingPunct="1">
                        <a:defRPr sz="2400" kern="1200">
                          <a:solidFill>
                            <a:schemeClr val="tx1"/>
                          </a:solidFill>
                          <a:latin typeface="Calibri"/>
                          <a:ea typeface=""/>
                          <a:cs typeface=""/>
                        </a:defRPr>
                      </a:lvl4pPr>
                      <a:lvl5pPr marL="2434713" algn="l" defTabSz="1217357" rtl="0" eaLnBrk="1" latinLnBrk="0" hangingPunct="1">
                        <a:defRPr sz="2400" kern="1200">
                          <a:solidFill>
                            <a:schemeClr val="tx1"/>
                          </a:solidFill>
                          <a:latin typeface="Calibri"/>
                          <a:ea typeface=""/>
                          <a:cs typeface=""/>
                        </a:defRPr>
                      </a:lvl5pPr>
                      <a:lvl6pPr marL="3043392" algn="l" defTabSz="1217357" rtl="0" eaLnBrk="1" latinLnBrk="0" hangingPunct="1">
                        <a:defRPr sz="2400" kern="1200">
                          <a:solidFill>
                            <a:schemeClr val="tx1"/>
                          </a:solidFill>
                          <a:latin typeface="Calibri"/>
                          <a:ea typeface=""/>
                          <a:cs typeface=""/>
                        </a:defRPr>
                      </a:lvl6pPr>
                      <a:lvl7pPr marL="3652068" algn="l" defTabSz="1217357" rtl="0" eaLnBrk="1" latinLnBrk="0" hangingPunct="1">
                        <a:defRPr sz="2400" kern="1200">
                          <a:solidFill>
                            <a:schemeClr val="tx1"/>
                          </a:solidFill>
                          <a:latin typeface="Calibri"/>
                          <a:ea typeface=""/>
                          <a:cs typeface=""/>
                        </a:defRPr>
                      </a:lvl7pPr>
                      <a:lvl8pPr marL="4260749" algn="l" defTabSz="1217357" rtl="0" eaLnBrk="1" latinLnBrk="0" hangingPunct="1">
                        <a:defRPr sz="2400" kern="1200">
                          <a:solidFill>
                            <a:schemeClr val="tx1"/>
                          </a:solidFill>
                          <a:latin typeface="Calibri"/>
                          <a:ea typeface=""/>
                          <a:cs typeface=""/>
                        </a:defRPr>
                      </a:lvl8pPr>
                      <a:lvl9pPr marL="4869428" algn="l" defTabSz="1217357" rtl="0" eaLnBrk="1" latinLnBrk="0" hangingPunct="1">
                        <a:defRPr sz="2400"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81%</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TUNEL DE LA LINEA</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90%</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pic>
        <p:nvPicPr>
          <p:cNvPr id="73" name="Imagen 72"/>
          <p:cNvPicPr>
            <a:picLocks noChangeAspect="1"/>
          </p:cNvPicPr>
          <p:nvPr/>
        </p:nvPicPr>
        <p:blipFill>
          <a:blip r:embed="rId2"/>
          <a:stretch>
            <a:fillRect/>
          </a:stretch>
        </p:blipFill>
        <p:spPr>
          <a:xfrm>
            <a:off x="815728" y="1125951"/>
            <a:ext cx="6461452" cy="2709020"/>
          </a:xfrm>
          <a:prstGeom prst="rect">
            <a:avLst/>
          </a:prstGeom>
        </p:spPr>
      </p:pic>
      <p:sp>
        <p:nvSpPr>
          <p:cNvPr id="19" name="Rectángulo 5"/>
          <p:cNvSpPr>
            <a:spLocks noChangeArrowheads="1"/>
          </p:cNvSpPr>
          <p:nvPr/>
        </p:nvSpPr>
        <p:spPr bwMode="auto">
          <a:xfrm>
            <a:off x="3539037" y="50547"/>
            <a:ext cx="8318500" cy="947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TERMINACIÓN </a:t>
            </a:r>
            <a:r>
              <a:rPr lang="es-ES" altLang="es-CO" sz="2778" dirty="0">
                <a:solidFill>
                  <a:srgbClr val="E94E1B"/>
                </a:solidFill>
                <a:latin typeface="Tw Cen MT" panose="020B0602020104020603" pitchFamily="34" charset="0"/>
                <a:ea typeface="MS PGothic" pitchFamily="34" charset="-128"/>
                <a:sym typeface="Helvetica Neue Bold Condensed"/>
              </a:rPr>
              <a:t>DEL PROYECTO CRUCE DE LA CORDILLERA CENTRAL </a:t>
            </a:r>
            <a:r>
              <a:rPr lang="es-ES" altLang="es-CO" sz="2778" dirty="0" smtClean="0">
                <a:solidFill>
                  <a:srgbClr val="E94E1B"/>
                </a:solidFill>
                <a:latin typeface="Tw Cen MT" panose="020B0602020104020603" pitchFamily="34" charset="0"/>
                <a:ea typeface="MS PGothic" pitchFamily="34" charset="-128"/>
                <a:sym typeface="Helvetica Neue Bold Condensed"/>
              </a:rPr>
              <a:t>TÚNEL </a:t>
            </a:r>
            <a:r>
              <a:rPr lang="es-ES" altLang="es-CO" sz="2778" dirty="0">
                <a:solidFill>
                  <a:srgbClr val="E94E1B"/>
                </a:solidFill>
                <a:latin typeface="Tw Cen MT" panose="020B0602020104020603" pitchFamily="34" charset="0"/>
                <a:ea typeface="MS PGothic" pitchFamily="34" charset="-128"/>
                <a:sym typeface="Helvetica Neue Bold Condensed"/>
              </a:rPr>
              <a:t>DE LA </a:t>
            </a:r>
            <a:r>
              <a:rPr lang="es-ES" altLang="es-CO" sz="2778" dirty="0" smtClean="0">
                <a:solidFill>
                  <a:srgbClr val="E94E1B"/>
                </a:solidFill>
                <a:latin typeface="Tw Cen MT" panose="020B0602020104020603" pitchFamily="34" charset="0"/>
                <a:ea typeface="MS PGothic" pitchFamily="34" charset="-128"/>
                <a:sym typeface="Helvetica Neue Bold Condensed"/>
              </a:rPr>
              <a:t>LÍNEA</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20" name="Pentágono 19"/>
          <p:cNvSpPr/>
          <p:nvPr/>
        </p:nvSpPr>
        <p:spPr>
          <a:xfrm>
            <a:off x="-1" y="0"/>
            <a:ext cx="3539037"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1" name="CuadroTexto 20"/>
          <p:cNvSpPr txBox="1"/>
          <p:nvPr/>
        </p:nvSpPr>
        <p:spPr>
          <a:xfrm>
            <a:off x="194708" y="26882"/>
            <a:ext cx="303617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 - 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32728695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10 Tabla"/>
          <p:cNvGraphicFramePr>
            <a:graphicFrameLocks noGrp="1"/>
          </p:cNvGraphicFramePr>
          <p:nvPr>
            <p:extLst>
              <p:ext uri="{D42A27DB-BD31-4B8C-83A1-F6EECF244321}">
                <p14:modId xmlns:p14="http://schemas.microsoft.com/office/powerpoint/2010/main" val="770220230"/>
              </p:ext>
            </p:extLst>
          </p:nvPr>
        </p:nvGraphicFramePr>
        <p:xfrm>
          <a:off x="7461826" y="2211404"/>
          <a:ext cx="4412512" cy="817415"/>
        </p:xfrm>
        <a:graphic>
          <a:graphicData uri="http://schemas.openxmlformats.org/drawingml/2006/table">
            <a:tbl>
              <a:tblPr bandRow="1">
                <a:tableStyleId>{5940675A-B579-460E-94D1-54222C63F5DA}</a:tableStyleId>
              </a:tblPr>
              <a:tblGrid>
                <a:gridCol w="1094197">
                  <a:extLst>
                    <a:ext uri="{9D8B030D-6E8A-4147-A177-3AD203B41FA5}">
                      <a16:colId xmlns="" xmlns:a16="http://schemas.microsoft.com/office/drawing/2014/main" val="20000"/>
                    </a:ext>
                  </a:extLst>
                </a:gridCol>
                <a:gridCol w="721162">
                  <a:extLst>
                    <a:ext uri="{9D8B030D-6E8A-4147-A177-3AD203B41FA5}">
                      <a16:colId xmlns="" xmlns:a16="http://schemas.microsoft.com/office/drawing/2014/main" val="20001"/>
                    </a:ext>
                  </a:extLst>
                </a:gridCol>
                <a:gridCol w="1955691">
                  <a:extLst>
                    <a:ext uri="{9D8B030D-6E8A-4147-A177-3AD203B41FA5}">
                      <a16:colId xmlns="" xmlns:a16="http://schemas.microsoft.com/office/drawing/2014/main" val="20002"/>
                    </a:ext>
                  </a:extLst>
                </a:gridCol>
                <a:gridCol w="641462">
                  <a:extLst>
                    <a:ext uri="{9D8B030D-6E8A-4147-A177-3AD203B41FA5}">
                      <a16:colId xmlns="" xmlns:a16="http://schemas.microsoft.com/office/drawing/2014/main" val="20003"/>
                    </a:ext>
                  </a:extLst>
                </a:gridCol>
              </a:tblGrid>
              <a:tr h="163483">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7" marR="27027"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7" marR="27027"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7" marR="27027"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27027" marR="27027" marT="0" marB="0" anchor="ctr"/>
                </a:tc>
                <a:extLst>
                  <a:ext uri="{0D108BD9-81ED-4DB2-BD59-A6C34878D82A}">
                    <a16:rowId xmlns="" xmlns:a16="http://schemas.microsoft.com/office/drawing/2014/main" val="10000"/>
                  </a:ext>
                </a:extLst>
              </a:tr>
              <a:tr h="163483">
                <a:tc rowSpan="3">
                  <a:txBody>
                    <a:bodyPr/>
                    <a:lstStyle/>
                    <a:p>
                      <a:pPr marL="0" algn="ctr" defTabSz="1213209" rtl="0" eaLnBrk="1" fontAlgn="b" latinLnBrk="0" hangingPunct="1"/>
                      <a:r>
                        <a:rPr lang="es-MX" sz="1000" u="none" strike="noStrike" kern="1200" dirty="0">
                          <a:effectLst/>
                        </a:rPr>
                        <a:t>VERSALLES</a:t>
                      </a:r>
                    </a:p>
                    <a:p>
                      <a:pPr marL="0" algn="ctr" defTabSz="1213209" rtl="0" eaLnBrk="1" fontAlgn="b" latinLnBrk="0" hangingPunct="1"/>
                      <a:r>
                        <a:rPr lang="es-MX" sz="1000" u="none" strike="noStrike" kern="1200" dirty="0">
                          <a:effectLst/>
                        </a:rPr>
                        <a:t>(Entrada Calarcá)</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CO" sz="1000" u="none" strike="noStrike" kern="1200" dirty="0">
                          <a:effectLst/>
                        </a:rPr>
                        <a:t>1 Km</a:t>
                      </a:r>
                      <a:endParaRPr lang="es-CO"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MX" sz="1000" u="none" strike="noStrike" kern="1200" dirty="0">
                          <a:effectLst/>
                        </a:rPr>
                        <a:t>Pavimentación</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MX" sz="1000" u="none" strike="noStrike" kern="1200" dirty="0">
                          <a:effectLst/>
                        </a:rPr>
                        <a:t>0 %</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1"/>
                  </a:ext>
                </a:extLst>
              </a:tr>
              <a:tr h="163483">
                <a:tc vMerge="1">
                  <a:txBody>
                    <a:bodyPr/>
                    <a:lstStyle/>
                    <a:p>
                      <a:pPr algn="ctr" fontAlgn="b"/>
                      <a:endParaRPr lang="es-MX" sz="1300" b="0" i="0" u="none" strike="noStrike" dirty="0">
                        <a:solidFill>
                          <a:srgbClr val="000000"/>
                        </a:solidFill>
                        <a:effectLst/>
                        <a:latin typeface="+mn-lt"/>
                      </a:endParaRPr>
                    </a:p>
                  </a:txBody>
                  <a:tcPr marL="36000" marR="36000" marT="0" marB="0" anchor="ctr">
                    <a:noFill/>
                  </a:tcPr>
                </a:tc>
                <a:tc>
                  <a:txBody>
                    <a:bodyPr/>
                    <a:lstStyle/>
                    <a:p>
                      <a:pPr marL="0" algn="ctr" defTabSz="1213209" rtl="0" eaLnBrk="1" fontAlgn="b" latinLnBrk="0" hangingPunct="1"/>
                      <a:r>
                        <a:rPr lang="es-MX" sz="1000" u="none" strike="noStrike" kern="1200" dirty="0">
                          <a:effectLst/>
                        </a:rPr>
                        <a:t>1 Un</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MX" sz="1000" u="none" strike="noStrike" kern="1200" dirty="0">
                          <a:effectLst/>
                        </a:rPr>
                        <a:t>Puente Helicoidal L=300 m</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MX" sz="1000" u="none" strike="noStrike" kern="1200" baseline="0" dirty="0">
                          <a:effectLst/>
                        </a:rPr>
                        <a:t>43 </a:t>
                      </a:r>
                      <a:r>
                        <a:rPr lang="es-MX" sz="1000" u="none" strike="noStrike" kern="1200" dirty="0">
                          <a:effectLst/>
                        </a:rPr>
                        <a:t>%</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326966">
                <a:tc vMerge="1">
                  <a:txBody>
                    <a:bodyPr/>
                    <a:lstStyle/>
                    <a:p>
                      <a:pPr algn="ctr" fontAlgn="b"/>
                      <a:endParaRPr lang="es-MX" sz="1300" b="0" i="0" u="none" strike="noStrike" dirty="0">
                        <a:solidFill>
                          <a:srgbClr val="000000"/>
                        </a:solidFill>
                        <a:effectLst/>
                        <a:latin typeface="+mn-lt"/>
                      </a:endParaRPr>
                    </a:p>
                  </a:txBody>
                  <a:tcPr marL="36000" marR="36000" marT="0" marB="0" anchor="ctr">
                    <a:noFill/>
                  </a:tcPr>
                </a:tc>
                <a:tc>
                  <a:txBody>
                    <a:bodyPr/>
                    <a:lstStyle/>
                    <a:p>
                      <a:pPr marL="0" algn="ctr" defTabSz="1213209" rtl="0" eaLnBrk="1" fontAlgn="b" latinLnBrk="0" hangingPunct="1"/>
                      <a:r>
                        <a:rPr lang="es-MX" sz="1000" u="none" strike="noStrike" kern="1200" dirty="0">
                          <a:effectLst/>
                        </a:rPr>
                        <a:t>2 Un</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MX" sz="1000" u="none" strike="noStrike" kern="1200" dirty="0">
                          <a:effectLst/>
                        </a:rPr>
                        <a:t>Pasos deprimidos (eje 1 L=250m; eje 2 L=75m)</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1213209" rtl="0" eaLnBrk="1" fontAlgn="b" latinLnBrk="0" hangingPunct="1"/>
                      <a:r>
                        <a:rPr lang="es-MX" sz="1000" u="none" strike="noStrike" kern="1200" dirty="0">
                          <a:effectLst/>
                        </a:rPr>
                        <a:t>39 % </a:t>
                      </a:r>
                    </a:p>
                    <a:p>
                      <a:pPr marL="0" algn="ctr" defTabSz="1213209" rtl="0" eaLnBrk="1" fontAlgn="b" latinLnBrk="0" hangingPunct="1"/>
                      <a:r>
                        <a:rPr lang="es-MX" sz="1000" u="none" strike="noStrike" kern="1200" dirty="0">
                          <a:effectLst/>
                        </a:rPr>
                        <a:t>4,2 %</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bl>
          </a:graphicData>
        </a:graphic>
      </p:graphicFrame>
      <p:graphicFrame>
        <p:nvGraphicFramePr>
          <p:cNvPr id="27" name="Tabla 22"/>
          <p:cNvGraphicFramePr>
            <a:graphicFrameLocks noGrp="1"/>
          </p:cNvGraphicFramePr>
          <p:nvPr>
            <p:extLst>
              <p:ext uri="{D42A27DB-BD31-4B8C-83A1-F6EECF244321}">
                <p14:modId xmlns:p14="http://schemas.microsoft.com/office/powerpoint/2010/main" val="3284684828"/>
              </p:ext>
            </p:extLst>
          </p:nvPr>
        </p:nvGraphicFramePr>
        <p:xfrm>
          <a:off x="7461824" y="3307404"/>
          <a:ext cx="4412511" cy="762000"/>
        </p:xfrm>
        <a:graphic>
          <a:graphicData uri="http://schemas.openxmlformats.org/drawingml/2006/table">
            <a:tbl>
              <a:tblPr>
                <a:tableStyleId>{5940675A-B579-460E-94D1-54222C63F5DA}</a:tableStyleId>
              </a:tblPr>
              <a:tblGrid>
                <a:gridCol w="3092491">
                  <a:extLst>
                    <a:ext uri="{9D8B030D-6E8A-4147-A177-3AD203B41FA5}">
                      <a16:colId xmlns="" xmlns:a16="http://schemas.microsoft.com/office/drawing/2014/main" val="20000"/>
                    </a:ext>
                  </a:extLst>
                </a:gridCol>
                <a:gridCol w="585145">
                  <a:extLst>
                    <a:ext uri="{9D8B030D-6E8A-4147-A177-3AD203B41FA5}">
                      <a16:colId xmlns="" xmlns:a16="http://schemas.microsoft.com/office/drawing/2014/main" val="20001"/>
                    </a:ext>
                  </a:extLst>
                </a:gridCol>
                <a:gridCol w="734875">
                  <a:extLst>
                    <a:ext uri="{9D8B030D-6E8A-4147-A177-3AD203B41FA5}">
                      <a16:colId xmlns="" xmlns:a16="http://schemas.microsoft.com/office/drawing/2014/main" val="20002"/>
                    </a:ext>
                  </a:extLst>
                </a:gridCol>
              </a:tblGrid>
              <a:tr h="152395">
                <a:tc gridSpan="3">
                  <a:txBody>
                    <a:bodyPr/>
                    <a:lstStyle/>
                    <a:p>
                      <a:pPr algn="ctr"/>
                      <a:r>
                        <a:rPr lang="es-CO" sz="1000" dirty="0"/>
                        <a:t>CONSORCIO VIAL CORDILLERA CENTRAL</a:t>
                      </a:r>
                      <a:endParaRPr lang="es-CO" sz="1000" dirty="0">
                        <a:latin typeface="+mn-lt"/>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7" marR="27027" marT="0" marB="0" anchor="ctr"/>
                </a:tc>
                <a:extLst>
                  <a:ext uri="{0D108BD9-81ED-4DB2-BD59-A6C34878D82A}">
                    <a16:rowId xmlns="" xmlns:a16="http://schemas.microsoft.com/office/drawing/2014/main" val="10001"/>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lang="es-CO" sz="1000" dirty="0"/>
                        <a:t>KMC S.A.S </a:t>
                      </a:r>
                      <a:endParaRPr lang="es-MX" sz="1000" b="0" i="0" u="none" strike="noStrike" dirty="0">
                        <a:solidFill>
                          <a:srgbClr val="000000"/>
                        </a:solidFill>
                        <a:effectLst/>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34</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s-CO" sz="1000" dirty="0"/>
                        <a:t>CONSTRUCCIONES E INVERSIONES BETA S.A.S </a:t>
                      </a:r>
                      <a:endParaRPr lang="es-MX" sz="1000" b="0" i="0" u="none" strike="noStrike" dirty="0">
                        <a:solidFill>
                          <a:srgbClr val="000000"/>
                        </a:solidFill>
                        <a:effectLst/>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33</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r h="152395">
                <a:tc>
                  <a:txBody>
                    <a:bodyPr/>
                    <a:lstStyle/>
                    <a:p>
                      <a:r>
                        <a:rPr lang="es-CO" sz="1000" dirty="0"/>
                        <a:t>MARCO OBRA PUBLICA S.A. SUCURSAL COLOMBIA </a:t>
                      </a:r>
                      <a:endParaRPr lang="es-MX" sz="1000" b="0" i="0" u="none" strike="noStrike" dirty="0">
                        <a:solidFill>
                          <a:srgbClr val="000000"/>
                        </a:solidFill>
                        <a:effectLst/>
                        <a:latin typeface="+mn-lt"/>
                      </a:endParaRPr>
                    </a:p>
                  </a:txBody>
                  <a:tcPr marL="27027" marR="27027" marT="0" marB="0" anchor="ctr"/>
                </a:tc>
                <a:tc>
                  <a:txBody>
                    <a:bodyPr/>
                    <a:lstStyle/>
                    <a:p>
                      <a:pPr marL="0" algn="ctr" defTabSz="914400" rtl="0" eaLnBrk="1" fontAlgn="ctr" latinLnBrk="0" hangingPunct="1"/>
                      <a:r>
                        <a:rPr lang="es-MX" sz="1000" u="none" strike="noStrike" kern="1200" dirty="0">
                          <a:effectLst/>
                        </a:rPr>
                        <a:t>33</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2129900520"/>
              </p:ext>
            </p:extLst>
          </p:nvPr>
        </p:nvGraphicFramePr>
        <p:xfrm>
          <a:off x="7461825" y="4373233"/>
          <a:ext cx="4412509" cy="784860"/>
        </p:xfrm>
        <a:graphic>
          <a:graphicData uri="http://schemas.openxmlformats.org/drawingml/2006/table">
            <a:tbl>
              <a:tblPr>
                <a:tableStyleId>{5940675A-B579-460E-94D1-54222C63F5DA}</a:tableStyleId>
              </a:tblPr>
              <a:tblGrid>
                <a:gridCol w="3274598">
                  <a:extLst>
                    <a:ext uri="{9D8B030D-6E8A-4147-A177-3AD203B41FA5}">
                      <a16:colId xmlns="" xmlns:a16="http://schemas.microsoft.com/office/drawing/2014/main" val="20000"/>
                    </a:ext>
                  </a:extLst>
                </a:gridCol>
                <a:gridCol w="388243">
                  <a:extLst>
                    <a:ext uri="{9D8B030D-6E8A-4147-A177-3AD203B41FA5}">
                      <a16:colId xmlns="" xmlns:a16="http://schemas.microsoft.com/office/drawing/2014/main" val="20001"/>
                    </a:ext>
                  </a:extLst>
                </a:gridCol>
                <a:gridCol w="749668">
                  <a:extLst>
                    <a:ext uri="{9D8B030D-6E8A-4147-A177-3AD203B41FA5}">
                      <a16:colId xmlns="" xmlns:a16="http://schemas.microsoft.com/office/drawing/2014/main" val="20002"/>
                    </a:ext>
                  </a:extLst>
                </a:gridCol>
              </a:tblGrid>
              <a:tr h="152395">
                <a:tc gridSpan="3">
                  <a:txBody>
                    <a:bodyPr/>
                    <a:lstStyle/>
                    <a:p>
                      <a:pPr algn="ctr"/>
                      <a:r>
                        <a:rPr lang="es-CO" sz="1000" dirty="0"/>
                        <a:t>CONSORCIO VERSALLES 124</a:t>
                      </a:r>
                      <a:endParaRPr lang="es-CO" sz="1000" dirty="0">
                        <a:latin typeface="+mn-lt"/>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7" marR="27027" marT="0" marB="0" anchor="ctr"/>
                </a:tc>
                <a:extLst>
                  <a:ext uri="{0D108BD9-81ED-4DB2-BD59-A6C34878D82A}">
                    <a16:rowId xmlns="" xmlns:a16="http://schemas.microsoft.com/office/drawing/2014/main" val="10001"/>
                  </a:ext>
                </a:extLst>
              </a:tr>
              <a:tr h="304790">
                <a:tc>
                  <a:txBody>
                    <a:bodyPr/>
                    <a:lstStyle/>
                    <a:p>
                      <a:r>
                        <a:rPr lang="es-CO" sz="1000" dirty="0"/>
                        <a:t>AYESA INGENIERIA Y ARQUITECTURA S.A.U SUCURSAL COLOMBIA </a:t>
                      </a:r>
                      <a:endParaRPr lang="es-CO" sz="1000" b="0" kern="1200" dirty="0">
                        <a:solidFill>
                          <a:schemeClr val="tx1"/>
                        </a:solidFill>
                        <a:effectLst/>
                        <a:latin typeface="+mn-lt"/>
                        <a:ea typeface="Calibri"/>
                        <a:cs typeface="Times New Roman"/>
                      </a:endParaRPr>
                    </a:p>
                  </a:txBody>
                  <a:tcPr marL="27027" marR="27027" marT="0" marB="0" anchor="ctr"/>
                </a:tc>
                <a:tc>
                  <a:txBody>
                    <a:bodyPr/>
                    <a:lstStyle/>
                    <a:p>
                      <a:pPr marL="0" algn="ctr" defTabSz="1213209" rtl="0" eaLnBrk="1" fontAlgn="b"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7525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nSpc>
                          <a:spcPct val="115000"/>
                        </a:lnSpc>
                        <a:spcAft>
                          <a:spcPts val="0"/>
                        </a:spcAft>
                      </a:pPr>
                      <a:r>
                        <a:rPr lang="es-CO" sz="1000" dirty="0"/>
                        <a:t>GRUPO POSSO S.A.S </a:t>
                      </a:r>
                      <a:endParaRPr lang="es-CO" sz="1000" b="0" kern="1200" dirty="0">
                        <a:solidFill>
                          <a:schemeClr val="tx1"/>
                        </a:solidFill>
                        <a:effectLst/>
                        <a:latin typeface="+mn-lt"/>
                        <a:ea typeface="Calibri"/>
                        <a:cs typeface="Times New Roman"/>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1213209" rtl="0" eaLnBrk="1" fontAlgn="b"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461824" y="1096896"/>
            <a:ext cx="4412510" cy="173253"/>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3630150326"/>
              </p:ext>
            </p:extLst>
          </p:nvPr>
        </p:nvGraphicFramePr>
        <p:xfrm>
          <a:off x="7461826" y="1309835"/>
          <a:ext cx="4412512" cy="609600"/>
        </p:xfrm>
        <a:graphic>
          <a:graphicData uri="http://schemas.openxmlformats.org/drawingml/2006/table">
            <a:tbl>
              <a:tblPr firstRow="1" bandRow="1">
                <a:tableStyleId>{5940675A-B579-460E-94D1-54222C63F5DA}</a:tableStyleId>
              </a:tblPr>
              <a:tblGrid>
                <a:gridCol w="3037828">
                  <a:extLst>
                    <a:ext uri="{9D8B030D-6E8A-4147-A177-3AD203B41FA5}">
                      <a16:colId xmlns="" xmlns:a16="http://schemas.microsoft.com/office/drawing/2014/main" val="20000"/>
                    </a:ext>
                  </a:extLst>
                </a:gridCol>
                <a:gridCol w="1374684">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CO" sz="1000" kern="1200" dirty="0"/>
                        <a:t>ACTA DE INICIO</a:t>
                      </a:r>
                    </a:p>
                    <a:p>
                      <a:pPr marL="0" algn="l" defTabSz="914400" rtl="0" eaLnBrk="1" latinLnBrk="0" hangingPunct="1"/>
                      <a:r>
                        <a:rPr lang="es-CO" sz="1000" kern="1200" dirty="0"/>
                        <a:t>INICIO</a:t>
                      </a:r>
                      <a:r>
                        <a:rPr lang="es-CO" sz="1000" kern="1200" baseline="0" dirty="0"/>
                        <a:t> </a:t>
                      </a:r>
                      <a:r>
                        <a:rPr lang="es-CO" sz="1000" kern="1200" baseline="0" dirty="0" smtClean="0"/>
                        <a:t>DE OBRA</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01/02/2016</a:t>
                      </a:r>
                      <a:endParaRPr lang="es-MX" sz="1000" b="0" i="0" u="none" strike="noStrike" dirty="0">
                        <a:solidFill>
                          <a:schemeClr val="tx1"/>
                        </a:solidFill>
                        <a:effectLst/>
                        <a:latin typeface="+mn-lt"/>
                      </a:endParaRPr>
                    </a:p>
                  </a:txBody>
                  <a:tcPr marL="27002" marR="27002"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algn="ctr" rtl="0" fontAlgn="ctr"/>
                      <a:r>
                        <a:rPr lang="es-MX" sz="1000" u="none" strike="noStrike" kern="1200" baseline="0" dirty="0">
                          <a:effectLst/>
                        </a:rPr>
                        <a:t>30/04/2018</a:t>
                      </a:r>
                      <a:endParaRPr lang="es-MX" sz="1000" b="0" i="0" u="none" strike="noStrike" kern="1200" baseline="0" dirty="0">
                        <a:solidFill>
                          <a:schemeClr val="tx1"/>
                        </a:solidFill>
                        <a:effectLst/>
                        <a:latin typeface="+mn-lt"/>
                        <a:ea typeface="+mn-ea"/>
                        <a:cs typeface="+mn-cs"/>
                      </a:endParaRPr>
                    </a:p>
                  </a:txBody>
                  <a:tcPr marL="27002" marR="27002" marT="0" marB="0" anchor="ctr"/>
                </a:tc>
                <a:extLst>
                  <a:ext uri="{0D108BD9-81ED-4DB2-BD59-A6C34878D82A}">
                    <a16:rowId xmlns="" xmlns:a16="http://schemas.microsoft.com/office/drawing/2014/main" val="10005"/>
                  </a:ext>
                </a:extLst>
              </a:tr>
              <a:tr h="152395">
                <a:tc>
                  <a:txBody>
                    <a:bodyPr/>
                    <a:lstStyle/>
                    <a:p>
                      <a:pPr marL="0" algn="l" defTabSz="914400" rtl="0" eaLnBrk="1" latinLnBrk="0" hangingPunct="1"/>
                      <a:r>
                        <a:rPr lang="es-CO" sz="1000" kern="1200" dirty="0"/>
                        <a:t>FASE DEL PROYECTO PROGRAMADO/EJECUTADO</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000" kern="1200" dirty="0">
                          <a:effectLst/>
                        </a:rPr>
                        <a:t>80% / 86,3%</a:t>
                      </a:r>
                      <a:endParaRPr lang="es-MX" sz="1000" b="0" i="0" u="none" strike="noStrike" kern="1200" baseline="0" dirty="0">
                        <a:solidFill>
                          <a:schemeClr val="tx1"/>
                        </a:solidFill>
                        <a:effectLst/>
                        <a:latin typeface="+mn-lt"/>
                        <a:ea typeface="+mn-ea"/>
                        <a:cs typeface="+mn-cs"/>
                      </a:endParaRPr>
                    </a:p>
                  </a:txBody>
                  <a:tcPr marL="27002" marR="27002"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461825" y="3135976"/>
            <a:ext cx="441250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CONTRATO OBRA 1793 DE /2015</a:t>
            </a:r>
          </a:p>
        </p:txBody>
      </p:sp>
      <p:sp>
        <p:nvSpPr>
          <p:cNvPr id="26" name="30 CuadroTexto"/>
          <p:cNvSpPr txBox="1">
            <a:spLocks noChangeArrowheads="1"/>
          </p:cNvSpPr>
          <p:nvPr/>
        </p:nvSpPr>
        <p:spPr bwMode="auto">
          <a:xfrm flipH="1">
            <a:off x="7461824" y="4176107"/>
            <a:ext cx="4412510"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INTERVENTORÍA 1766 </a:t>
            </a:r>
            <a:r>
              <a:rPr lang="es-CO" sz="1100" dirty="0" smtClean="0"/>
              <a:t>DE 2015</a:t>
            </a:r>
            <a:endParaRPr lang="es-CO" sz="1100" dirty="0"/>
          </a:p>
        </p:txBody>
      </p:sp>
      <p:sp>
        <p:nvSpPr>
          <p:cNvPr id="29" name="30 CuadroTexto"/>
          <p:cNvSpPr txBox="1">
            <a:spLocks noChangeArrowheads="1"/>
          </p:cNvSpPr>
          <p:nvPr/>
        </p:nvSpPr>
        <p:spPr bwMode="auto">
          <a:xfrm flipH="1">
            <a:off x="7461826" y="2018823"/>
            <a:ext cx="4412510"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ALCANCE</a:t>
            </a:r>
          </a:p>
        </p:txBody>
      </p:sp>
      <p:sp>
        <p:nvSpPr>
          <p:cNvPr id="32" name="30 CuadroTexto"/>
          <p:cNvSpPr txBox="1">
            <a:spLocks noChangeArrowheads="1"/>
          </p:cNvSpPr>
          <p:nvPr/>
        </p:nvSpPr>
        <p:spPr bwMode="auto">
          <a:xfrm flipH="1">
            <a:off x="3110404" y="3620177"/>
            <a:ext cx="4242325"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1528490442"/>
              </p:ext>
            </p:extLst>
          </p:nvPr>
        </p:nvGraphicFramePr>
        <p:xfrm>
          <a:off x="3110406" y="3841330"/>
          <a:ext cx="4242324" cy="1219200"/>
        </p:xfrm>
        <a:graphic>
          <a:graphicData uri="http://schemas.openxmlformats.org/drawingml/2006/table">
            <a:tbl>
              <a:tblPr firstRow="1" bandRow="1">
                <a:tableStyleId>{5940675A-B579-460E-94D1-54222C63F5DA}</a:tableStyleId>
              </a:tblPr>
              <a:tblGrid>
                <a:gridCol w="2768411">
                  <a:extLst>
                    <a:ext uri="{9D8B030D-6E8A-4147-A177-3AD203B41FA5}">
                      <a16:colId xmlns="" xmlns:a16="http://schemas.microsoft.com/office/drawing/2014/main" val="20000"/>
                    </a:ext>
                  </a:extLst>
                </a:gridCol>
                <a:gridCol w="1473913">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2" marR="27002" marT="0" marB="0"/>
                </a:tc>
                <a:tc>
                  <a:txBody>
                    <a:bodyPr/>
                    <a:lstStyle/>
                    <a:p>
                      <a:pPr algn="ctr" fontAlgn="b"/>
                      <a:r>
                        <a:rPr lang="es-CO" sz="1000" u="none" strike="noStrike" dirty="0">
                          <a:effectLst/>
                        </a:rPr>
                        <a:t>$ 110.386</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baseline="0" dirty="0">
                          <a:effectLst/>
                        </a:rPr>
                        <a:t> </a:t>
                      </a:r>
                      <a:r>
                        <a:rPr lang="es-CO" sz="1000" u="none" strike="noStrike" dirty="0">
                          <a:effectLst/>
                        </a:rPr>
                        <a:t>$ 6.988</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1"/>
                  </a:ext>
                </a:extLst>
              </a:tr>
              <a:tr h="761975">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2015= $ 53.160</a:t>
                      </a:r>
                    </a:p>
                    <a:p>
                      <a:pPr marL="177800" indent="0" algn="l" defTabSz="914400" rtl="0" eaLnBrk="1" latinLnBrk="0" hangingPunct="1"/>
                      <a:r>
                        <a:rPr lang="es-CO" sz="1000" kern="1200" baseline="0" dirty="0"/>
                        <a:t>Vigencia 2016= $ 100</a:t>
                      </a:r>
                    </a:p>
                    <a:p>
                      <a:pPr marL="177800" indent="0" algn="l" defTabSz="914400" rtl="0" eaLnBrk="1" latinLnBrk="0" hangingPunct="1"/>
                      <a:r>
                        <a:rPr lang="es-CO" sz="1000" kern="1200" baseline="0" dirty="0"/>
                        <a:t>Vigencia 2017= $ 41.731</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$ 15.395</a:t>
                      </a:r>
                      <a:endParaRPr lang="es-CO" sz="1000" b="1" i="1" kern="1200" baseline="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dirty="0">
                          <a:effectLst/>
                        </a:rPr>
                        <a:t>$ 110.386</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dirty="0">
                          <a:effectLst/>
                        </a:rPr>
                        <a:t> $ 117.375</a:t>
                      </a:r>
                      <a:endParaRPr lang="es-CO" sz="1000" b="1"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049109" y="5028799"/>
            <a:ext cx="233776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750" dirty="0"/>
              <a:t>* Cifras </a:t>
            </a:r>
            <a:r>
              <a:rPr lang="es-MX" altLang="es-CO" sz="750" dirty="0" smtClean="0"/>
              <a:t>en millones </a:t>
            </a:r>
            <a:r>
              <a:rPr lang="es-MX" altLang="es-CO" sz="750" dirty="0"/>
              <a:t>a diciembre de 2015</a:t>
            </a:r>
          </a:p>
        </p:txBody>
      </p:sp>
      <p:grpSp>
        <p:nvGrpSpPr>
          <p:cNvPr id="274556" name="74 Grupo"/>
          <p:cNvGrpSpPr>
            <a:grpSpLocks/>
          </p:cNvGrpSpPr>
          <p:nvPr/>
        </p:nvGrpSpPr>
        <p:grpSpPr bwMode="auto">
          <a:xfrm>
            <a:off x="4981737" y="1270149"/>
            <a:ext cx="2492213" cy="854849"/>
            <a:chOff x="5137640" y="2415767"/>
            <a:chExt cx="3114598" cy="1139638"/>
          </a:xfrm>
        </p:grpSpPr>
        <p:grpSp>
          <p:nvGrpSpPr>
            <p:cNvPr id="274588" name="Grupo 16"/>
            <p:cNvGrpSpPr>
              <a:grpSpLocks/>
            </p:cNvGrpSpPr>
            <p:nvPr/>
          </p:nvGrpSpPr>
          <p:grpSpPr bwMode="auto">
            <a:xfrm>
              <a:off x="5145567" y="2415767"/>
              <a:ext cx="3106671" cy="1139638"/>
              <a:chOff x="6021125" y="1308345"/>
              <a:chExt cx="3106671" cy="1139638"/>
            </a:xfrm>
          </p:grpSpPr>
          <p:sp>
            <p:nvSpPr>
              <p:cNvPr id="72" name="CuadroTexto 32"/>
              <p:cNvSpPr txBox="1"/>
              <p:nvPr/>
            </p:nvSpPr>
            <p:spPr>
              <a:xfrm>
                <a:off x="6534944" y="1308345"/>
                <a:ext cx="2592852" cy="1139638"/>
              </a:xfrm>
              <a:prstGeom prst="rect">
                <a:avLst/>
              </a:prstGeom>
              <a:noFill/>
            </p:spPr>
            <p:txBody>
              <a:bodyPr>
                <a:spAutoFit/>
              </a:bodyPr>
              <a:lstStyle/>
              <a:p>
                <a:pPr defTabSz="686520">
                  <a:defRPr/>
                </a:pPr>
                <a:r>
                  <a:rPr lang="es-CO" sz="826" dirty="0">
                    <a:solidFill>
                      <a:prstClr val="black"/>
                    </a:solidFill>
                    <a:ea typeface="MS PGothic" panose="020B0600070205080204" pitchFamily="34" charset="-128"/>
                  </a:rPr>
                  <a:t>Túnel piloto</a:t>
                </a:r>
              </a:p>
              <a:p>
                <a:pPr defTabSz="686520">
                  <a:defRPr/>
                </a:pPr>
                <a:r>
                  <a:rPr lang="es-CO" sz="826" dirty="0">
                    <a:solidFill>
                      <a:prstClr val="black"/>
                    </a:solidFill>
                    <a:ea typeface="MS PGothic" panose="020B0600070205080204" pitchFamily="34" charset="-128"/>
                  </a:rPr>
                  <a:t>Carretera Nacional pavimentada-INVÍAS</a:t>
                </a:r>
              </a:p>
              <a:p>
                <a:pPr defTabSz="686520">
                  <a:defRPr/>
                </a:pPr>
                <a:r>
                  <a:rPr lang="es-CO" sz="826" dirty="0">
                    <a:solidFill>
                      <a:prstClr val="black"/>
                    </a:solidFill>
                    <a:ea typeface="MS PGothic" panose="020B0600070205080204" pitchFamily="34" charset="-128"/>
                  </a:rPr>
                  <a:t>Carretera Nacional sin pavimentar-INVÍAS</a:t>
                </a:r>
              </a:p>
              <a:p>
                <a:pPr defTabSz="686520">
                  <a:defRPr/>
                </a:pPr>
                <a:r>
                  <a:rPr lang="es-CO" sz="826" dirty="0">
                    <a:solidFill>
                      <a:prstClr val="black"/>
                    </a:solidFill>
                    <a:ea typeface="MS PGothic" panose="020B0600070205080204" pitchFamily="34" charset="-128"/>
                  </a:rPr>
                  <a:t>Carretera Departamental</a:t>
                </a:r>
              </a:p>
              <a:p>
                <a:pPr defTabSz="686520">
                  <a:defRPr/>
                </a:pPr>
                <a:r>
                  <a:rPr lang="es-CO" sz="826" dirty="0">
                    <a:solidFill>
                      <a:prstClr val="black"/>
                    </a:solidFill>
                    <a:ea typeface="MS PGothic" panose="020B0600070205080204" pitchFamily="34" charset="-128"/>
                  </a:rPr>
                  <a:t>Carretera Municipal pavimentada</a:t>
                </a:r>
              </a:p>
              <a:p>
                <a:pPr defTabSz="686520">
                  <a:defRPr/>
                </a:pPr>
                <a:r>
                  <a:rPr lang="es-CO" sz="826" dirty="0">
                    <a:solidFill>
                      <a:prstClr val="black"/>
                    </a:solidFill>
                    <a:ea typeface="MS PGothic" panose="020B0600070205080204" pitchFamily="34" charset="-128"/>
                  </a:rPr>
                  <a:t>Carretera Nacional pavimentada-ANI</a:t>
                </a:r>
              </a:p>
            </p:txBody>
          </p:sp>
          <p:grpSp>
            <p:nvGrpSpPr>
              <p:cNvPr id="274591" name="Grupo 14"/>
              <p:cNvGrpSpPr>
                <a:grpSpLocks/>
              </p:cNvGrpSpPr>
              <p:nvPr/>
            </p:nvGrpSpPr>
            <p:grpSpPr bwMode="auto">
              <a:xfrm>
                <a:off x="6021125" y="1699898"/>
                <a:ext cx="425918" cy="92667"/>
                <a:chOff x="6021125" y="1554972"/>
                <a:chExt cx="425918" cy="92667"/>
              </a:xfrm>
            </p:grpSpPr>
            <p:sp>
              <p:nvSpPr>
                <p:cNvPr id="79" name="Rectángulo 13"/>
                <p:cNvSpPr/>
                <p:nvPr/>
              </p:nvSpPr>
              <p:spPr>
                <a:xfrm>
                  <a:off x="6021134" y="1557037"/>
                  <a:ext cx="144818" cy="88881"/>
                </a:xfrm>
                <a:prstGeom prst="rect">
                  <a:avLst/>
                </a:prstGeom>
                <a:solidFill>
                  <a:srgbClr val="FF0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80" name="Rectángulo 36"/>
                <p:cNvSpPr/>
                <p:nvPr/>
              </p:nvSpPr>
              <p:spPr>
                <a:xfrm>
                  <a:off x="6302836" y="1557037"/>
                  <a:ext cx="144818" cy="88881"/>
                </a:xfrm>
                <a:prstGeom prst="rect">
                  <a:avLst/>
                </a:prstGeom>
                <a:solidFill>
                  <a:srgbClr val="FF0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81" name="Rectángulo 37"/>
                <p:cNvSpPr/>
                <p:nvPr/>
              </p:nvSpPr>
              <p:spPr>
                <a:xfrm>
                  <a:off x="6156033" y="1554921"/>
                  <a:ext cx="144818" cy="93114"/>
                </a:xfrm>
                <a:prstGeom prst="rect">
                  <a:avLst/>
                </a:prstGeom>
                <a:solidFill>
                  <a:schemeClr val="bg1"/>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grpSp>
          <p:sp>
            <p:nvSpPr>
              <p:cNvPr id="74" name="Rectángulo 40"/>
              <p:cNvSpPr/>
              <p:nvPr/>
            </p:nvSpPr>
            <p:spPr>
              <a:xfrm>
                <a:off x="6035020" y="2049025"/>
                <a:ext cx="412635" cy="63487"/>
              </a:xfrm>
              <a:prstGeom prst="rect">
                <a:avLst/>
              </a:prstGeom>
              <a:solidFill>
                <a:srgbClr val="FFC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75" name="Rectángulo 15"/>
              <p:cNvSpPr/>
              <p:nvPr/>
            </p:nvSpPr>
            <p:spPr>
              <a:xfrm>
                <a:off x="6035020" y="1357019"/>
                <a:ext cx="412635" cy="76184"/>
              </a:xfrm>
              <a:prstGeom prst="rect">
                <a:avLst/>
              </a:prstGeom>
              <a:solidFill>
                <a:schemeClr val="accent3">
                  <a:lumMod val="75000"/>
                </a:schemeClr>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76" name="Rectángulo 42"/>
              <p:cNvSpPr/>
              <p:nvPr/>
            </p:nvSpPr>
            <p:spPr>
              <a:xfrm>
                <a:off x="6035020" y="1528433"/>
                <a:ext cx="412635" cy="76184"/>
              </a:xfrm>
              <a:prstGeom prst="rect">
                <a:avLst/>
              </a:prstGeom>
              <a:solidFill>
                <a:srgbClr val="FF0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78" name="Rectángulo 43"/>
              <p:cNvSpPr/>
              <p:nvPr/>
            </p:nvSpPr>
            <p:spPr>
              <a:xfrm>
                <a:off x="6035020" y="1877611"/>
                <a:ext cx="412635" cy="78300"/>
              </a:xfrm>
              <a:prstGeom prst="rect">
                <a:avLst/>
              </a:prstGeom>
              <a:solidFill>
                <a:schemeClr val="accent6"/>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grpSp>
        <p:sp>
          <p:nvSpPr>
            <p:cNvPr id="71" name="Rectángulo 43"/>
            <p:cNvSpPr/>
            <p:nvPr/>
          </p:nvSpPr>
          <p:spPr>
            <a:xfrm>
              <a:off x="5137640" y="3300351"/>
              <a:ext cx="434456" cy="76184"/>
            </a:xfrm>
            <a:prstGeom prst="rect">
              <a:avLst/>
            </a:prstGeom>
            <a:solidFill>
              <a:srgbClr val="893BC3"/>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grpSp>
      <p:pic>
        <p:nvPicPr>
          <p:cNvPr id="2" name="Imagen 1"/>
          <p:cNvPicPr>
            <a:picLocks noChangeAspect="1"/>
          </p:cNvPicPr>
          <p:nvPr/>
        </p:nvPicPr>
        <p:blipFill>
          <a:blip r:embed="rId2"/>
          <a:stretch>
            <a:fillRect/>
          </a:stretch>
        </p:blipFill>
        <p:spPr>
          <a:xfrm>
            <a:off x="621394" y="1196166"/>
            <a:ext cx="4153806" cy="2307051"/>
          </a:xfrm>
          <a:prstGeom prst="rect">
            <a:avLst/>
          </a:prstGeom>
        </p:spPr>
      </p:pic>
      <p:graphicFrame>
        <p:nvGraphicFramePr>
          <p:cNvPr id="40" name="Tabla 39"/>
          <p:cNvGraphicFramePr>
            <a:graphicFrameLocks noGrp="1"/>
          </p:cNvGraphicFramePr>
          <p:nvPr>
            <p:extLst>
              <p:ext uri="{D42A27DB-BD31-4B8C-83A1-F6EECF244321}">
                <p14:modId xmlns:p14="http://schemas.microsoft.com/office/powerpoint/2010/main" val="1139473280"/>
              </p:ext>
            </p:extLst>
          </p:nvPr>
        </p:nvGraphicFramePr>
        <p:xfrm>
          <a:off x="3118093" y="5238072"/>
          <a:ext cx="4236711" cy="183071"/>
        </p:xfrm>
        <a:graphic>
          <a:graphicData uri="http://schemas.openxmlformats.org/drawingml/2006/table">
            <a:tbl>
              <a:tblPr firstRow="1" bandRow="1">
                <a:tableStyleId>{5940675A-B579-460E-94D1-54222C63F5DA}</a:tableStyleId>
              </a:tblPr>
              <a:tblGrid>
                <a:gridCol w="4236711">
                  <a:extLst>
                    <a:ext uri="{9D8B030D-6E8A-4147-A177-3AD203B41FA5}">
                      <a16:colId xmlns="" xmlns:a16="http://schemas.microsoft.com/office/drawing/2014/main" val="20000"/>
                    </a:ext>
                  </a:extLst>
                </a:gridCol>
              </a:tblGrid>
              <a:tr h="183071">
                <a:tc>
                  <a:txBody>
                    <a:bodyPr/>
                    <a:lstStyle>
                      <a:lvl1pPr marL="0" algn="l" defTabSz="1217889" rtl="0" eaLnBrk="1" latinLnBrk="0" hangingPunct="1">
                        <a:defRPr sz="2397" b="1" kern="1200">
                          <a:solidFill>
                            <a:schemeClr val="tx1"/>
                          </a:solidFill>
                          <a:latin typeface="Calibri"/>
                        </a:defRPr>
                      </a:lvl1pPr>
                      <a:lvl2pPr marL="608945" algn="l" defTabSz="1217889" rtl="0" eaLnBrk="1" latinLnBrk="0" hangingPunct="1">
                        <a:defRPr sz="2397" b="1" kern="1200">
                          <a:solidFill>
                            <a:schemeClr val="tx1"/>
                          </a:solidFill>
                          <a:latin typeface="Calibri"/>
                        </a:defRPr>
                      </a:lvl2pPr>
                      <a:lvl3pPr marL="1217889" algn="l" defTabSz="1217889" rtl="0" eaLnBrk="1" latinLnBrk="0" hangingPunct="1">
                        <a:defRPr sz="2397" b="1" kern="1200">
                          <a:solidFill>
                            <a:schemeClr val="tx1"/>
                          </a:solidFill>
                          <a:latin typeface="Calibri"/>
                        </a:defRPr>
                      </a:lvl3pPr>
                      <a:lvl4pPr marL="1826834" algn="l" defTabSz="1217889" rtl="0" eaLnBrk="1" latinLnBrk="0" hangingPunct="1">
                        <a:defRPr sz="2397" b="1" kern="1200">
                          <a:solidFill>
                            <a:schemeClr val="tx1"/>
                          </a:solidFill>
                          <a:latin typeface="Calibri"/>
                        </a:defRPr>
                      </a:lvl4pPr>
                      <a:lvl5pPr marL="2435779" algn="l" defTabSz="1217889" rtl="0" eaLnBrk="1" latinLnBrk="0" hangingPunct="1">
                        <a:defRPr sz="2397" b="1" kern="1200">
                          <a:solidFill>
                            <a:schemeClr val="tx1"/>
                          </a:solidFill>
                          <a:latin typeface="Calibri"/>
                        </a:defRPr>
                      </a:lvl5pPr>
                      <a:lvl6pPr marL="3044723" algn="l" defTabSz="1217889" rtl="0" eaLnBrk="1" latinLnBrk="0" hangingPunct="1">
                        <a:defRPr sz="2397" b="1" kern="1200">
                          <a:solidFill>
                            <a:schemeClr val="tx1"/>
                          </a:solidFill>
                          <a:latin typeface="Calibri"/>
                        </a:defRPr>
                      </a:lvl6pPr>
                      <a:lvl7pPr marL="3653668" algn="l" defTabSz="1217889" rtl="0" eaLnBrk="1" latinLnBrk="0" hangingPunct="1">
                        <a:defRPr sz="2397" b="1" kern="1200">
                          <a:solidFill>
                            <a:schemeClr val="tx1"/>
                          </a:solidFill>
                          <a:latin typeface="Calibri"/>
                        </a:defRPr>
                      </a:lvl7pPr>
                      <a:lvl8pPr marL="4262613" algn="l" defTabSz="1217889" rtl="0" eaLnBrk="1" latinLnBrk="0" hangingPunct="1">
                        <a:defRPr sz="2397" b="1" kern="1200">
                          <a:solidFill>
                            <a:schemeClr val="tx1"/>
                          </a:solidFill>
                          <a:latin typeface="Calibri"/>
                        </a:defRPr>
                      </a:lvl8pPr>
                      <a:lvl9pPr marL="4871557" algn="l" defTabSz="1217889" rtl="0" eaLnBrk="1" latinLnBrk="0" hangingPunct="1">
                        <a:defRPr sz="2397" b="1"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sp>
        <p:nvSpPr>
          <p:cNvPr id="42" name="30 CuadroTexto"/>
          <p:cNvSpPr txBox="1">
            <a:spLocks noChangeArrowheads="1"/>
          </p:cNvSpPr>
          <p:nvPr/>
        </p:nvSpPr>
        <p:spPr bwMode="auto">
          <a:xfrm flipH="1">
            <a:off x="7474058" y="5240320"/>
            <a:ext cx="4399722"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kern="0" dirty="0"/>
              <a:t>ESTADO DEL CORREDOR</a:t>
            </a:r>
          </a:p>
        </p:txBody>
      </p:sp>
      <p:graphicFrame>
        <p:nvGraphicFramePr>
          <p:cNvPr id="35" name="10 Tabla"/>
          <p:cNvGraphicFramePr>
            <a:graphicFrameLocks noGrp="1"/>
          </p:cNvGraphicFramePr>
          <p:nvPr>
            <p:extLst>
              <p:ext uri="{D42A27DB-BD31-4B8C-83A1-F6EECF244321}">
                <p14:modId xmlns:p14="http://schemas.microsoft.com/office/powerpoint/2010/main" val="2725499126"/>
              </p:ext>
            </p:extLst>
          </p:nvPr>
        </p:nvGraphicFramePr>
        <p:xfrm>
          <a:off x="7461824" y="5470492"/>
          <a:ext cx="4412510" cy="842946"/>
        </p:xfrm>
        <a:graphic>
          <a:graphicData uri="http://schemas.openxmlformats.org/drawingml/2006/table">
            <a:tbl>
              <a:tblPr bandRow="1">
                <a:tableStyleId>{5940675A-B579-460E-94D1-54222C63F5DA}</a:tableStyleId>
              </a:tblPr>
              <a:tblGrid>
                <a:gridCol w="3308284">
                  <a:extLst>
                    <a:ext uri="{9D8B030D-6E8A-4147-A177-3AD203B41FA5}">
                      <a16:colId xmlns="" xmlns:a16="http://schemas.microsoft.com/office/drawing/2014/main" val="20000"/>
                    </a:ext>
                  </a:extLst>
                </a:gridCol>
                <a:gridCol w="1104226">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 KM</a:t>
                      </a:r>
                      <a:endParaRPr lang="es-MX" sz="1000" b="0" i="0" u="none" strike="noStrike" dirty="0">
                        <a:solidFill>
                          <a:srgbClr val="000000"/>
                        </a:solidFill>
                        <a:effectLst/>
                        <a:latin typeface="+mj-lt"/>
                      </a:endParaRPr>
                    </a:p>
                  </a:txBody>
                  <a:tcPr marL="27027" marR="27027" marT="0" marB="0" anchor="ctr"/>
                </a:tc>
                <a:extLst>
                  <a:ext uri="{0D108BD9-81ED-4DB2-BD59-A6C34878D82A}">
                    <a16:rowId xmlns="" xmlns:a16="http://schemas.microsoft.com/office/drawing/2014/main" val="10001"/>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889" rtl="0" eaLnBrk="1" latinLnBrk="0" hangingPunct="1">
                        <a:defRPr sz="2397" kern="1200">
                          <a:solidFill>
                            <a:schemeClr val="tx1"/>
                          </a:solidFill>
                          <a:latin typeface="Calibri"/>
                        </a:defRPr>
                      </a:lvl1pPr>
                      <a:lvl2pPr marL="608945" algn="l" defTabSz="1217889" rtl="0" eaLnBrk="1" latinLnBrk="0" hangingPunct="1">
                        <a:defRPr sz="2397" kern="1200">
                          <a:solidFill>
                            <a:schemeClr val="tx1"/>
                          </a:solidFill>
                          <a:latin typeface="Calibri"/>
                        </a:defRPr>
                      </a:lvl2pPr>
                      <a:lvl3pPr marL="1217889" algn="l" defTabSz="1217889" rtl="0" eaLnBrk="1" latinLnBrk="0" hangingPunct="1">
                        <a:defRPr sz="2397" kern="1200">
                          <a:solidFill>
                            <a:schemeClr val="tx1"/>
                          </a:solidFill>
                          <a:latin typeface="Calibri"/>
                        </a:defRPr>
                      </a:lvl3pPr>
                      <a:lvl4pPr marL="1826834" algn="l" defTabSz="1217889" rtl="0" eaLnBrk="1" latinLnBrk="0" hangingPunct="1">
                        <a:defRPr sz="2397" kern="1200">
                          <a:solidFill>
                            <a:schemeClr val="tx1"/>
                          </a:solidFill>
                          <a:latin typeface="Calibri"/>
                        </a:defRPr>
                      </a:lvl4pPr>
                      <a:lvl5pPr marL="2435779" algn="l" defTabSz="1217889" rtl="0" eaLnBrk="1" latinLnBrk="0" hangingPunct="1">
                        <a:defRPr sz="2397" kern="1200">
                          <a:solidFill>
                            <a:schemeClr val="tx1"/>
                          </a:solidFill>
                          <a:latin typeface="Calibri"/>
                        </a:defRPr>
                      </a:lvl5pPr>
                      <a:lvl6pPr marL="3044723" algn="l" defTabSz="1217889" rtl="0" eaLnBrk="1" latinLnBrk="0" hangingPunct="1">
                        <a:defRPr sz="2397" kern="1200">
                          <a:solidFill>
                            <a:schemeClr val="tx1"/>
                          </a:solidFill>
                          <a:latin typeface="Calibri"/>
                        </a:defRPr>
                      </a:lvl6pPr>
                      <a:lvl7pPr marL="3653668" algn="l" defTabSz="1217889" rtl="0" eaLnBrk="1" latinLnBrk="0" hangingPunct="1">
                        <a:defRPr sz="2397" kern="1200">
                          <a:solidFill>
                            <a:schemeClr val="tx1"/>
                          </a:solidFill>
                          <a:latin typeface="Calibri"/>
                        </a:defRPr>
                      </a:lvl7pPr>
                      <a:lvl8pPr marL="4262613" algn="l" defTabSz="1217889" rtl="0" eaLnBrk="1" latinLnBrk="0" hangingPunct="1">
                        <a:defRPr sz="2397" kern="1200">
                          <a:solidFill>
                            <a:schemeClr val="tx1"/>
                          </a:solidFill>
                          <a:latin typeface="Calibri"/>
                        </a:defRPr>
                      </a:lvl8pPr>
                      <a:lvl9pPr marL="4871557" algn="l" defTabSz="1217889" rtl="0" eaLnBrk="1" latinLnBrk="0" hangingPunct="1">
                        <a:defRPr sz="2397" kern="1200">
                          <a:solidFill>
                            <a:schemeClr val="tx1"/>
                          </a:solidFill>
                          <a:latin typeface="Calibri"/>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27027" marR="27027" marT="0"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889" rtl="0" eaLnBrk="1" latinLnBrk="0" hangingPunct="1">
                        <a:defRPr sz="2397" kern="1200">
                          <a:solidFill>
                            <a:schemeClr val="tx1"/>
                          </a:solidFill>
                          <a:latin typeface="Calibri"/>
                        </a:defRPr>
                      </a:lvl1pPr>
                      <a:lvl2pPr marL="608945" algn="l" defTabSz="1217889" rtl="0" eaLnBrk="1" latinLnBrk="0" hangingPunct="1">
                        <a:defRPr sz="2397" kern="1200">
                          <a:solidFill>
                            <a:schemeClr val="tx1"/>
                          </a:solidFill>
                          <a:latin typeface="Calibri"/>
                        </a:defRPr>
                      </a:lvl2pPr>
                      <a:lvl3pPr marL="1217889" algn="l" defTabSz="1217889" rtl="0" eaLnBrk="1" latinLnBrk="0" hangingPunct="1">
                        <a:defRPr sz="2397" kern="1200">
                          <a:solidFill>
                            <a:schemeClr val="tx1"/>
                          </a:solidFill>
                          <a:latin typeface="Calibri"/>
                        </a:defRPr>
                      </a:lvl3pPr>
                      <a:lvl4pPr marL="1826834" algn="l" defTabSz="1217889" rtl="0" eaLnBrk="1" latinLnBrk="0" hangingPunct="1">
                        <a:defRPr sz="2397" kern="1200">
                          <a:solidFill>
                            <a:schemeClr val="tx1"/>
                          </a:solidFill>
                          <a:latin typeface="Calibri"/>
                        </a:defRPr>
                      </a:lvl4pPr>
                      <a:lvl5pPr marL="2435779" algn="l" defTabSz="1217889" rtl="0" eaLnBrk="1" latinLnBrk="0" hangingPunct="1">
                        <a:defRPr sz="2397" kern="1200">
                          <a:solidFill>
                            <a:schemeClr val="tx1"/>
                          </a:solidFill>
                          <a:latin typeface="Calibri"/>
                        </a:defRPr>
                      </a:lvl5pPr>
                      <a:lvl6pPr marL="3044723" algn="l" defTabSz="1217889" rtl="0" eaLnBrk="1" latinLnBrk="0" hangingPunct="1">
                        <a:defRPr sz="2397" kern="1200">
                          <a:solidFill>
                            <a:schemeClr val="tx1"/>
                          </a:solidFill>
                          <a:latin typeface="Calibri"/>
                        </a:defRPr>
                      </a:lvl6pPr>
                      <a:lvl7pPr marL="3653668" algn="l" defTabSz="1217889" rtl="0" eaLnBrk="1" latinLnBrk="0" hangingPunct="1">
                        <a:defRPr sz="2397" kern="1200">
                          <a:solidFill>
                            <a:schemeClr val="tx1"/>
                          </a:solidFill>
                          <a:latin typeface="Calibri"/>
                        </a:defRPr>
                      </a:lvl7pPr>
                      <a:lvl8pPr marL="4262613" algn="l" defTabSz="1217889" rtl="0" eaLnBrk="1" latinLnBrk="0" hangingPunct="1">
                        <a:defRPr sz="2397" kern="1200">
                          <a:solidFill>
                            <a:schemeClr val="tx1"/>
                          </a:solidFill>
                          <a:latin typeface="Calibri"/>
                        </a:defRPr>
                      </a:lvl8pPr>
                      <a:lvl9pPr marL="4871557" algn="l" defTabSz="1217889" rtl="0" eaLnBrk="1" latinLnBrk="0" hangingPunct="1">
                        <a:defRPr sz="2397" kern="1200">
                          <a:solidFill>
                            <a:schemeClr val="tx1"/>
                          </a:solidFill>
                          <a:latin typeface="Calibri"/>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27027" marR="27027" marT="0" marB="0" anchor="ctr"/>
                </a:tc>
                <a:extLst>
                  <a:ext uri="{0D108BD9-81ED-4DB2-BD59-A6C34878D82A}">
                    <a16:rowId xmlns="" xmlns:a16="http://schemas.microsoft.com/office/drawing/2014/main" val="10002"/>
                  </a:ext>
                </a:extLst>
              </a:tr>
              <a:tr h="1612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7" name="Rectángulo 5"/>
          <p:cNvSpPr>
            <a:spLocks noChangeArrowheads="1"/>
          </p:cNvSpPr>
          <p:nvPr/>
        </p:nvSpPr>
        <p:spPr bwMode="auto">
          <a:xfrm>
            <a:off x="3735976" y="-12785"/>
            <a:ext cx="8318500" cy="947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CRUCE </a:t>
            </a:r>
            <a:r>
              <a:rPr lang="es-ES" altLang="es-CO" sz="2778" dirty="0">
                <a:solidFill>
                  <a:srgbClr val="E94E1B"/>
                </a:solidFill>
                <a:latin typeface="Tw Cen MT" panose="020B0602020104020603" pitchFamily="34" charset="0"/>
                <a:ea typeface="MS PGothic" pitchFamily="34" charset="-128"/>
                <a:sym typeface="Helvetica Neue Bold Condensed"/>
              </a:rPr>
              <a:t>DE LA CORDILLERA CENTRAL </a:t>
            </a:r>
            <a:r>
              <a:rPr lang="mr-IN" altLang="es-CO" sz="2778" dirty="0" smtClean="0">
                <a:solidFill>
                  <a:srgbClr val="E94E1B"/>
                </a:solidFill>
                <a:latin typeface="Tw Cen MT" panose="020B0602020104020603" pitchFamily="34" charset="0"/>
                <a:ea typeface="MS PGothic" pitchFamily="34" charset="-128"/>
                <a:sym typeface="Helvetica Neue Bold Condensed"/>
              </a:rPr>
              <a:t>–</a:t>
            </a:r>
            <a:r>
              <a:rPr lang="es-ES" altLang="es-CO" sz="2778" dirty="0" smtClean="0">
                <a:solidFill>
                  <a:srgbClr val="E94E1B"/>
                </a:solidFill>
                <a:latin typeface="Tw Cen MT" panose="020B0602020104020603" pitchFamily="34" charset="0"/>
                <a:ea typeface="MS PGothic" pitchFamily="34" charset="-128"/>
                <a:sym typeface="Helvetica Neue Bold Condensed"/>
              </a:rPr>
              <a:t> INTERCAMBIADOR VERSALLES</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9" name="Pentágono 38"/>
          <p:cNvSpPr/>
          <p:nvPr/>
        </p:nvSpPr>
        <p:spPr>
          <a:xfrm>
            <a:off x="-1" y="0"/>
            <a:ext cx="3735977"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1" name="CuadroTexto 40"/>
          <p:cNvSpPr txBox="1"/>
          <p:nvPr/>
        </p:nvSpPr>
        <p:spPr>
          <a:xfrm>
            <a:off x="194708" y="26882"/>
            <a:ext cx="31580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 - 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8966156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821318" y="1168725"/>
            <a:ext cx="3979025" cy="173253"/>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252645127"/>
              </p:ext>
            </p:extLst>
          </p:nvPr>
        </p:nvGraphicFramePr>
        <p:xfrm>
          <a:off x="7821319" y="1373177"/>
          <a:ext cx="3979025" cy="609600"/>
        </p:xfrm>
        <a:graphic>
          <a:graphicData uri="http://schemas.openxmlformats.org/drawingml/2006/table">
            <a:tbl>
              <a:tblPr firstRow="1" bandRow="1">
                <a:tableStyleId>{5940675A-B579-460E-94D1-54222C63F5DA}</a:tableStyleId>
              </a:tblPr>
              <a:tblGrid>
                <a:gridCol w="2835772">
                  <a:extLst>
                    <a:ext uri="{9D8B030D-6E8A-4147-A177-3AD203B41FA5}">
                      <a16:colId xmlns="" xmlns:a16="http://schemas.microsoft.com/office/drawing/2014/main" val="20000"/>
                    </a:ext>
                  </a:extLst>
                </a:gridCol>
                <a:gridCol w="1143253">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CO" sz="1000" kern="1200" dirty="0"/>
                        <a:t>ACTA DE INICIO</a:t>
                      </a:r>
                    </a:p>
                    <a:p>
                      <a:pPr marL="0" algn="l" defTabSz="914400" rtl="0" eaLnBrk="1" latinLnBrk="0" hangingPunct="1"/>
                      <a:r>
                        <a:rPr lang="es-CO" sz="1000" kern="1200" dirty="0"/>
                        <a:t>INICIO</a:t>
                      </a:r>
                      <a:r>
                        <a:rPr lang="es-CO" sz="1000" kern="1200" baseline="0" dirty="0"/>
                        <a:t> </a:t>
                      </a:r>
                      <a:r>
                        <a:rPr lang="es-CO" sz="1000" kern="1200" baseline="0" dirty="0" smtClean="0"/>
                        <a:t>DE OBRA</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15/01/2015</a:t>
                      </a:r>
                      <a:endParaRPr lang="es-MX" sz="1000" b="0" i="0" u="none" strike="noStrike" dirty="0">
                        <a:solidFill>
                          <a:schemeClr val="tx1"/>
                        </a:solidFill>
                        <a:effectLst/>
                        <a:latin typeface="+mn-lt"/>
                      </a:endParaRPr>
                    </a:p>
                  </a:txBody>
                  <a:tcPr marL="27002" marR="27002"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algn="ctr" rtl="0" fontAlgn="ctr"/>
                      <a:r>
                        <a:rPr lang="es-MX" sz="1000" u="none" strike="noStrike" kern="1200" baseline="0" dirty="0">
                          <a:effectLst/>
                        </a:rPr>
                        <a:t>15/03/2018</a:t>
                      </a:r>
                      <a:endParaRPr lang="es-MX" sz="1000" b="0" i="0" u="none" strike="noStrike" kern="1200" baseline="0" dirty="0">
                        <a:solidFill>
                          <a:schemeClr val="tx1"/>
                        </a:solidFill>
                        <a:effectLst/>
                        <a:latin typeface="+mn-lt"/>
                        <a:ea typeface="+mn-ea"/>
                        <a:cs typeface="+mn-cs"/>
                      </a:endParaRPr>
                    </a:p>
                  </a:txBody>
                  <a:tcPr marL="27002" marR="27002" marT="0" marB="0" anchor="ctr"/>
                </a:tc>
                <a:extLst>
                  <a:ext uri="{0D108BD9-81ED-4DB2-BD59-A6C34878D82A}">
                    <a16:rowId xmlns="" xmlns:a16="http://schemas.microsoft.com/office/drawing/2014/main" val="10005"/>
                  </a:ext>
                </a:extLst>
              </a:tr>
              <a:tr h="152395">
                <a:tc>
                  <a:txBody>
                    <a:bodyPr/>
                    <a:lstStyle/>
                    <a:p>
                      <a:pPr marL="0" algn="l" defTabSz="914400" rtl="0" eaLnBrk="1" latinLnBrk="0" hangingPunct="1"/>
                      <a:r>
                        <a:rPr lang="es-CO" sz="1000" kern="1200" dirty="0"/>
                        <a:t>FASE DEL PROYECTO PROGRAMADO</a:t>
                      </a:r>
                      <a:r>
                        <a:rPr lang="es-CO" sz="1000" kern="1200" baseline="0" dirty="0"/>
                        <a:t> / EJECUTADO</a:t>
                      </a:r>
                      <a:endParaRPr lang="es-CO" sz="1000" b="0" kern="1200" dirty="0">
                        <a:solidFill>
                          <a:schemeClr val="dk1"/>
                        </a:solidFill>
                        <a:latin typeface="+mn-lt"/>
                        <a:ea typeface="+mn-ea"/>
                        <a:cs typeface="Arial" panose="020B0604020202020204" pitchFamily="34" charset="0"/>
                      </a:endParaRPr>
                    </a:p>
                  </a:txBody>
                  <a:tcPr marL="26989" marR="26989"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000" kern="1200" dirty="0">
                          <a:effectLst/>
                        </a:rPr>
                        <a:t>98,5% / 99,5%</a:t>
                      </a:r>
                      <a:endParaRPr lang="es-MX" sz="1000" b="0" i="0" u="none" strike="noStrike" kern="1200" baseline="0" dirty="0">
                        <a:solidFill>
                          <a:schemeClr val="tx1"/>
                        </a:solidFill>
                        <a:effectLst/>
                        <a:latin typeface="+mn-lt"/>
                        <a:ea typeface="+mn-ea"/>
                        <a:cs typeface="+mn-cs"/>
                      </a:endParaRPr>
                    </a:p>
                  </a:txBody>
                  <a:tcPr marL="26989" marR="26989"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821318" y="2657428"/>
            <a:ext cx="3979025"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CONTRATO OBRA 1883 DE /2014</a:t>
            </a:r>
          </a:p>
        </p:txBody>
      </p:sp>
      <p:sp>
        <p:nvSpPr>
          <p:cNvPr id="26" name="30 CuadroTexto"/>
          <p:cNvSpPr txBox="1">
            <a:spLocks noChangeArrowheads="1"/>
          </p:cNvSpPr>
          <p:nvPr/>
        </p:nvSpPr>
        <p:spPr bwMode="auto">
          <a:xfrm flipH="1">
            <a:off x="7821318" y="3701533"/>
            <a:ext cx="3979024"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INTERVENTORÍA 2030 </a:t>
            </a:r>
            <a:r>
              <a:rPr lang="es-CO" sz="1100" dirty="0" smtClean="0">
                <a:latin typeface="+mn-lt"/>
              </a:rPr>
              <a:t>DE 2015</a:t>
            </a:r>
            <a:endParaRPr lang="es-CO" sz="1100" dirty="0">
              <a:latin typeface="+mn-lt"/>
            </a:endParaRPr>
          </a:p>
        </p:txBody>
      </p:sp>
      <p:graphicFrame>
        <p:nvGraphicFramePr>
          <p:cNvPr id="27" name="Tabla 22"/>
          <p:cNvGraphicFramePr>
            <a:graphicFrameLocks noGrp="1"/>
          </p:cNvGraphicFramePr>
          <p:nvPr>
            <p:extLst>
              <p:ext uri="{D42A27DB-BD31-4B8C-83A1-F6EECF244321}">
                <p14:modId xmlns:p14="http://schemas.microsoft.com/office/powerpoint/2010/main" val="1658984236"/>
              </p:ext>
            </p:extLst>
          </p:nvPr>
        </p:nvGraphicFramePr>
        <p:xfrm>
          <a:off x="7821319" y="2870778"/>
          <a:ext cx="3979025" cy="762000"/>
        </p:xfrm>
        <a:graphic>
          <a:graphicData uri="http://schemas.openxmlformats.org/drawingml/2006/table">
            <a:tbl>
              <a:tblPr>
                <a:tableStyleId>{5940675A-B579-460E-94D1-54222C63F5DA}</a:tableStyleId>
              </a:tblPr>
              <a:tblGrid>
                <a:gridCol w="3043223">
                  <a:extLst>
                    <a:ext uri="{9D8B030D-6E8A-4147-A177-3AD203B41FA5}">
                      <a16:colId xmlns="" xmlns:a16="http://schemas.microsoft.com/office/drawing/2014/main" val="20000"/>
                    </a:ext>
                  </a:extLst>
                </a:gridCol>
                <a:gridCol w="273122">
                  <a:extLst>
                    <a:ext uri="{9D8B030D-6E8A-4147-A177-3AD203B41FA5}">
                      <a16:colId xmlns="" xmlns:a16="http://schemas.microsoft.com/office/drawing/2014/main" val="20001"/>
                    </a:ext>
                  </a:extLst>
                </a:gridCol>
                <a:gridCol w="662680">
                  <a:extLst>
                    <a:ext uri="{9D8B030D-6E8A-4147-A177-3AD203B41FA5}">
                      <a16:colId xmlns="" xmlns:a16="http://schemas.microsoft.com/office/drawing/2014/main" val="20002"/>
                    </a:ext>
                  </a:extLst>
                </a:gridCol>
              </a:tblGrid>
              <a:tr h="152395">
                <a:tc gridSpan="3">
                  <a:txBody>
                    <a:bodyPr/>
                    <a:lstStyle/>
                    <a:p>
                      <a:pPr algn="ctr"/>
                      <a:r>
                        <a:rPr lang="es-CO" sz="1000" dirty="0"/>
                        <a:t>CONSORCIO CONLINEA 3</a:t>
                      </a:r>
                      <a:endParaRPr lang="es-CO" sz="1000" dirty="0">
                        <a:latin typeface="+mn-lt"/>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7" marR="27027" marT="0" marB="0" anchor="ctr"/>
                </a:tc>
                <a:extLst>
                  <a:ext uri="{0D108BD9-81ED-4DB2-BD59-A6C34878D82A}">
                    <a16:rowId xmlns="" xmlns:a16="http://schemas.microsoft.com/office/drawing/2014/main" val="10001"/>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lang="es-CO" sz="1000" dirty="0"/>
                        <a:t>CONSTRUCTORA CONCONCRETO S. A </a:t>
                      </a:r>
                      <a:endParaRPr lang="es-MX" sz="1000" b="0" i="0" u="none" strike="noStrike" dirty="0">
                        <a:solidFill>
                          <a:srgbClr val="000000"/>
                        </a:solidFill>
                        <a:effectLst/>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CO" sz="1000" dirty="0"/>
                        <a:t>35</a:t>
                      </a:r>
                      <a:endParaRPr lang="es-CO" sz="1000" dirty="0">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dirty="0"/>
                        <a:t>CSS CONSTRUCTORES S.A </a:t>
                      </a:r>
                      <a:endParaRPr lang="es-MX" sz="1000" b="0" i="0" u="none" strike="noStrike" dirty="0">
                        <a:solidFill>
                          <a:srgbClr val="000000"/>
                        </a:solidFill>
                        <a:effectLst/>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CO" sz="1000" dirty="0"/>
                        <a:t>35</a:t>
                      </a:r>
                      <a:endParaRPr lang="es-CO" sz="1000" dirty="0">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r h="152395">
                <a:tc>
                  <a:txBody>
                    <a:bodyPr/>
                    <a:lstStyle/>
                    <a:p>
                      <a:pPr algn="l"/>
                      <a:r>
                        <a:rPr lang="es-CO" sz="1000" dirty="0"/>
                        <a:t>ESTYMA S.A </a:t>
                      </a:r>
                      <a:endParaRPr lang="es-MX" sz="1000" b="0" i="0" u="none" strike="noStrike" dirty="0">
                        <a:solidFill>
                          <a:srgbClr val="000000"/>
                        </a:solidFill>
                        <a:effectLst/>
                        <a:latin typeface="+mn-lt"/>
                      </a:endParaRPr>
                    </a:p>
                  </a:txBody>
                  <a:tcPr marL="27027" marR="27027" marT="0"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3972144387"/>
              </p:ext>
            </p:extLst>
          </p:nvPr>
        </p:nvGraphicFramePr>
        <p:xfrm>
          <a:off x="7821318" y="3893174"/>
          <a:ext cx="3988575" cy="762000"/>
        </p:xfrm>
        <a:graphic>
          <a:graphicData uri="http://schemas.openxmlformats.org/drawingml/2006/table">
            <a:tbl>
              <a:tblPr>
                <a:tableStyleId>{5940675A-B579-460E-94D1-54222C63F5DA}</a:tableStyleId>
              </a:tblPr>
              <a:tblGrid>
                <a:gridCol w="2959989">
                  <a:extLst>
                    <a:ext uri="{9D8B030D-6E8A-4147-A177-3AD203B41FA5}">
                      <a16:colId xmlns="" xmlns:a16="http://schemas.microsoft.com/office/drawing/2014/main" val="20000"/>
                    </a:ext>
                  </a:extLst>
                </a:gridCol>
                <a:gridCol w="350941">
                  <a:extLst>
                    <a:ext uri="{9D8B030D-6E8A-4147-A177-3AD203B41FA5}">
                      <a16:colId xmlns="" xmlns:a16="http://schemas.microsoft.com/office/drawing/2014/main" val="20001"/>
                    </a:ext>
                  </a:extLst>
                </a:gridCol>
                <a:gridCol w="677645">
                  <a:extLst>
                    <a:ext uri="{9D8B030D-6E8A-4147-A177-3AD203B41FA5}">
                      <a16:colId xmlns="" xmlns:a16="http://schemas.microsoft.com/office/drawing/2014/main" val="20002"/>
                    </a:ext>
                  </a:extLst>
                </a:gridCol>
              </a:tblGrid>
              <a:tr h="152395">
                <a:tc gridSpan="3">
                  <a:txBody>
                    <a:bodyPr/>
                    <a:lstStyle/>
                    <a:p>
                      <a:pPr algn="ctr"/>
                      <a:r>
                        <a:rPr lang="es-CO" sz="1000" dirty="0"/>
                        <a:t>CONSORCIO INTERVENTOR INTEGRAL 2014</a:t>
                      </a:r>
                      <a:endParaRPr lang="es-CO" sz="1000" dirty="0">
                        <a:latin typeface="+mn-lt"/>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7" marR="27027" marT="0" marB="0" anchor="ctr"/>
                </a:tc>
                <a:extLst>
                  <a:ext uri="{0D108BD9-81ED-4DB2-BD59-A6C34878D82A}">
                    <a16:rowId xmlns="" xmlns:a16="http://schemas.microsoft.com/office/drawing/2014/main" val="10001"/>
                  </a:ext>
                </a:extLst>
              </a:tr>
              <a:tr h="152395">
                <a:tc>
                  <a:txBody>
                    <a:bodyPr/>
                    <a:lstStyle/>
                    <a:p>
                      <a:r>
                        <a:rPr lang="es-CO" sz="1000" kern="1200" dirty="0"/>
                        <a:t>INTEGRAL S.A </a:t>
                      </a:r>
                      <a:endParaRPr lang="es-CO" sz="1000" b="0" kern="1200" dirty="0">
                        <a:solidFill>
                          <a:schemeClr val="tx1"/>
                        </a:solidFill>
                        <a:effectLst/>
                        <a:latin typeface="+mn-lt"/>
                        <a:ea typeface="Calibri"/>
                        <a:cs typeface="Times New Roman"/>
                      </a:endParaRPr>
                    </a:p>
                  </a:txBody>
                  <a:tcPr marL="27027" marR="27027" marT="0" marB="0" anchor="ctr"/>
                </a:tc>
                <a:tc>
                  <a:txBody>
                    <a:bodyPr/>
                    <a:lstStyle/>
                    <a:p>
                      <a:pPr algn="ctr" fontAlgn="ctr"/>
                      <a:r>
                        <a:rPr lang="es-MX" sz="1000" u="none" strike="noStrike" kern="1200" dirty="0">
                          <a:effectLst/>
                        </a:rPr>
                        <a:t>80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s-CO" sz="1000" kern="1200" dirty="0"/>
                        <a:t>INTEGRAL INGENIERIA DE SUPERVISIÓN S.A.S </a:t>
                      </a:r>
                      <a:endParaRPr lang="es-CO" sz="1000" b="0" kern="1200" dirty="0">
                        <a:solidFill>
                          <a:schemeClr val="tx1"/>
                        </a:solidFill>
                        <a:effectLst/>
                        <a:latin typeface="+mn-lt"/>
                        <a:ea typeface="Calibri"/>
                        <a:cs typeface="Times New Roman"/>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r h="152395">
                <a:tc>
                  <a:txBody>
                    <a:bodyPr/>
                    <a:lstStyle/>
                    <a:p>
                      <a:r>
                        <a:rPr lang="es-CO" sz="1000" kern="1200" dirty="0"/>
                        <a:t>I-DOS S.AS. </a:t>
                      </a:r>
                      <a:endParaRPr lang="es-CO" sz="1000" kern="1200" dirty="0">
                        <a:solidFill>
                          <a:schemeClr val="tx1"/>
                        </a:solidFill>
                        <a:latin typeface="+mn-lt"/>
                        <a:ea typeface="+mn-ea"/>
                        <a:cs typeface="+mn-cs"/>
                      </a:endParaRPr>
                    </a:p>
                  </a:txBody>
                  <a:tcPr marL="27027" marR="27027" marT="0" marB="0" anchor="ctr"/>
                </a:tc>
                <a:tc>
                  <a:txBody>
                    <a:bodyPr/>
                    <a:lstStyle/>
                    <a:p>
                      <a:pPr algn="ctr" fontAlgn="ctr"/>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sp>
        <p:nvSpPr>
          <p:cNvPr id="29" name="30 CuadroTexto"/>
          <p:cNvSpPr txBox="1">
            <a:spLocks noChangeArrowheads="1"/>
          </p:cNvSpPr>
          <p:nvPr/>
        </p:nvSpPr>
        <p:spPr bwMode="auto">
          <a:xfrm flipH="1">
            <a:off x="7821318" y="2071448"/>
            <a:ext cx="3979025"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ALCANCE</a:t>
            </a:r>
          </a:p>
        </p:txBody>
      </p:sp>
      <p:graphicFrame>
        <p:nvGraphicFramePr>
          <p:cNvPr id="30" name="10 Tabla"/>
          <p:cNvGraphicFramePr>
            <a:graphicFrameLocks noGrp="1"/>
          </p:cNvGraphicFramePr>
          <p:nvPr>
            <p:extLst>
              <p:ext uri="{D42A27DB-BD31-4B8C-83A1-F6EECF244321}">
                <p14:modId xmlns:p14="http://schemas.microsoft.com/office/powerpoint/2010/main" val="3173858304"/>
              </p:ext>
            </p:extLst>
          </p:nvPr>
        </p:nvGraphicFramePr>
        <p:xfrm>
          <a:off x="7821318" y="2273552"/>
          <a:ext cx="3979026" cy="304800"/>
        </p:xfrm>
        <a:graphic>
          <a:graphicData uri="http://schemas.openxmlformats.org/drawingml/2006/table">
            <a:tbl>
              <a:tblPr bandRow="1">
                <a:tableStyleId>{5940675A-B579-460E-94D1-54222C63F5DA}</a:tableStyleId>
              </a:tblPr>
              <a:tblGrid>
                <a:gridCol w="938615">
                  <a:extLst>
                    <a:ext uri="{9D8B030D-6E8A-4147-A177-3AD203B41FA5}">
                      <a16:colId xmlns="" xmlns:a16="http://schemas.microsoft.com/office/drawing/2014/main" val="20000"/>
                    </a:ext>
                  </a:extLst>
                </a:gridCol>
                <a:gridCol w="737765">
                  <a:extLst>
                    <a:ext uri="{9D8B030D-6E8A-4147-A177-3AD203B41FA5}">
                      <a16:colId xmlns="" xmlns:a16="http://schemas.microsoft.com/office/drawing/2014/main" val="20001"/>
                    </a:ext>
                  </a:extLst>
                </a:gridCol>
                <a:gridCol w="1441482">
                  <a:extLst>
                    <a:ext uri="{9D8B030D-6E8A-4147-A177-3AD203B41FA5}">
                      <a16:colId xmlns="" xmlns:a16="http://schemas.microsoft.com/office/drawing/2014/main" val="20002"/>
                    </a:ext>
                  </a:extLst>
                </a:gridCol>
                <a:gridCol w="861164">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7" marR="27027"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7" marR="27027"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7" marR="27027"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27027" marR="27027" marT="0" marB="0" anchor="ctr"/>
                </a:tc>
                <a:extLst>
                  <a:ext uri="{0D108BD9-81ED-4DB2-BD59-A6C34878D82A}">
                    <a16:rowId xmlns="" xmlns:a16="http://schemas.microsoft.com/office/drawing/2014/main" val="10000"/>
                  </a:ext>
                </a:extLst>
              </a:tr>
              <a:tr h="152395">
                <a:tc>
                  <a:txBody>
                    <a:bodyPr/>
                    <a:lstStyle/>
                    <a:p>
                      <a:pPr marL="0" algn="ctr" defTabSz="1213209" rtl="0" eaLnBrk="1" fontAlgn="b" latinLnBrk="0" hangingPunct="1"/>
                      <a:r>
                        <a:rPr lang="es-MX" sz="1000" kern="1200" dirty="0"/>
                        <a:t>TÚNEL PILOTO</a:t>
                      </a:r>
                      <a:endParaRPr lang="es-MX" sz="1000" kern="1200" dirty="0">
                        <a:solidFill>
                          <a:schemeClr val="dk1"/>
                        </a:solidFill>
                        <a:latin typeface="+mn-lt"/>
                        <a:ea typeface="+mn-ea"/>
                        <a:cs typeface="+mn-cs"/>
                      </a:endParaRPr>
                    </a:p>
                  </a:txBody>
                  <a:tcPr marL="27027" marR="27027" marT="0" marB="0" anchor="ctr"/>
                </a:tc>
                <a:tc>
                  <a:txBody>
                    <a:bodyPr/>
                    <a:lstStyle/>
                    <a:p>
                      <a:pPr marL="0" algn="ctr" defTabSz="1213209" rtl="0" eaLnBrk="1" fontAlgn="ctr" latinLnBrk="0" hangingPunct="1"/>
                      <a:r>
                        <a:rPr lang="es-CO" sz="1000" kern="1200" dirty="0"/>
                        <a:t>8.5 Km</a:t>
                      </a:r>
                      <a:endParaRPr lang="es-CO" sz="1000" kern="1200" dirty="0">
                        <a:solidFill>
                          <a:schemeClr val="dk1"/>
                        </a:solidFill>
                        <a:latin typeface="+mn-lt"/>
                        <a:ea typeface="+mn-ea"/>
                        <a:cs typeface="+mn-cs"/>
                      </a:endParaRPr>
                    </a:p>
                  </a:txBody>
                  <a:tcPr marL="27027" marR="27027" marT="0" marB="0" anchor="ctr"/>
                </a:tc>
                <a:tc>
                  <a:txBody>
                    <a:bodyPr/>
                    <a:lstStyle/>
                    <a:p>
                      <a:pPr algn="ctr"/>
                      <a:r>
                        <a:rPr lang="es-CO" sz="1000" dirty="0"/>
                        <a:t>Túnel</a:t>
                      </a:r>
                      <a:endParaRPr lang="es-CO" sz="1000" dirty="0">
                        <a:latin typeface="+mn-lt"/>
                      </a:endParaRPr>
                    </a:p>
                  </a:txBody>
                  <a:tcPr marL="27027" marR="27027" marT="0" marB="0" anchor="ctr"/>
                </a:tc>
                <a:tc>
                  <a:txBody>
                    <a:bodyPr/>
                    <a:lstStyle/>
                    <a:p>
                      <a:pPr algn="ctr"/>
                      <a:r>
                        <a:rPr lang="es-CO" sz="1000" dirty="0"/>
                        <a:t>8.5</a:t>
                      </a:r>
                      <a:r>
                        <a:rPr lang="es-CO" sz="1000" baseline="0" dirty="0"/>
                        <a:t> </a:t>
                      </a:r>
                      <a:r>
                        <a:rPr lang="es-CO" sz="1000" dirty="0"/>
                        <a:t>KM</a:t>
                      </a:r>
                      <a:endParaRPr lang="es-CO" sz="1000" dirty="0">
                        <a:latin typeface="+mn-lt"/>
                      </a:endParaRPr>
                    </a:p>
                  </a:txBody>
                  <a:tcPr marL="27027" marR="27027" marT="0" marB="0" anchor="ctr"/>
                </a:tc>
                <a:extLst>
                  <a:ext uri="{0D108BD9-81ED-4DB2-BD59-A6C34878D82A}">
                    <a16:rowId xmlns="" xmlns:a16="http://schemas.microsoft.com/office/drawing/2014/main" val="10001"/>
                  </a:ext>
                </a:extLst>
              </a:tr>
            </a:tbl>
          </a:graphicData>
        </a:graphic>
      </p:graphicFrame>
      <p:sp>
        <p:nvSpPr>
          <p:cNvPr id="32" name="30 CuadroTexto"/>
          <p:cNvSpPr txBox="1">
            <a:spLocks noChangeArrowheads="1"/>
          </p:cNvSpPr>
          <p:nvPr/>
        </p:nvSpPr>
        <p:spPr bwMode="auto">
          <a:xfrm flipH="1">
            <a:off x="3104499" y="3930527"/>
            <a:ext cx="4234458"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1220825254"/>
              </p:ext>
            </p:extLst>
          </p:nvPr>
        </p:nvGraphicFramePr>
        <p:xfrm>
          <a:off x="3104498" y="4137840"/>
          <a:ext cx="4236102" cy="1219200"/>
        </p:xfrm>
        <a:graphic>
          <a:graphicData uri="http://schemas.openxmlformats.org/drawingml/2006/table">
            <a:tbl>
              <a:tblPr firstRow="1" bandRow="1">
                <a:tableStyleId>{5940675A-B579-460E-94D1-54222C63F5DA}</a:tableStyleId>
              </a:tblPr>
              <a:tblGrid>
                <a:gridCol w="2752812">
                  <a:extLst>
                    <a:ext uri="{9D8B030D-6E8A-4147-A177-3AD203B41FA5}">
                      <a16:colId xmlns="" xmlns:a16="http://schemas.microsoft.com/office/drawing/2014/main" val="20000"/>
                    </a:ext>
                  </a:extLst>
                </a:gridCol>
                <a:gridCol w="1483290">
                  <a:extLst>
                    <a:ext uri="{9D8B030D-6E8A-4147-A177-3AD203B41FA5}">
                      <a16:colId xmlns="" xmlns:a16="http://schemas.microsoft.com/office/drawing/2014/main" val="20001"/>
                    </a:ext>
                  </a:extLst>
                </a:gridCol>
              </a:tblGrid>
              <a:tr h="14874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2" marR="27002" marT="0" marB="0"/>
                </a:tc>
                <a:tc>
                  <a:txBody>
                    <a:bodyPr/>
                    <a:lstStyle/>
                    <a:p>
                      <a:pPr algn="ctr" fontAlgn="b"/>
                      <a:r>
                        <a:rPr lang="es-CO" sz="1000" u="none" strike="noStrike" dirty="0">
                          <a:effectLst/>
                        </a:rPr>
                        <a:t>$ 142.204</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baseline="0" dirty="0">
                          <a:effectLst/>
                        </a:rPr>
                        <a:t> </a:t>
                      </a:r>
                      <a:r>
                        <a:rPr lang="es-CO" sz="1000" u="none" strike="noStrike" dirty="0">
                          <a:effectLst/>
                        </a:rPr>
                        <a:t>$ 8.826</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1"/>
                  </a:ext>
                </a:extLst>
              </a:tr>
              <a:tr h="743725">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2014= $ 42.671</a:t>
                      </a:r>
                    </a:p>
                    <a:p>
                      <a:pPr marL="177800" indent="0" algn="l" defTabSz="914400" rtl="0" eaLnBrk="1" latinLnBrk="0" hangingPunct="1"/>
                      <a:r>
                        <a:rPr lang="es-CO" sz="1000" kern="1200" baseline="0" dirty="0"/>
                        <a:t>Vigencia 2015= $ 61.983</a:t>
                      </a:r>
                    </a:p>
                    <a:p>
                      <a:pPr marL="177800" indent="0" algn="l" defTabSz="914400" rtl="0" eaLnBrk="1" latinLnBrk="0" hangingPunct="1"/>
                      <a:r>
                        <a:rPr lang="es-CO" sz="1000" kern="1200" baseline="0" dirty="0"/>
                        <a:t>Vigencia 2017=$ 37.550</a:t>
                      </a:r>
                    </a:p>
                    <a:p>
                      <a:pPr marL="177800" marR="0" lvl="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2018=$ 2.422</a:t>
                      </a:r>
                      <a:endParaRPr lang="es-CO" sz="1000" b="1" i="1" kern="1200" baseline="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dirty="0">
                          <a:effectLst/>
                        </a:rPr>
                        <a:t>$ 144.626</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dirty="0">
                          <a:effectLst/>
                        </a:rPr>
                        <a:t> $ 153.452</a:t>
                      </a:r>
                      <a:endParaRPr lang="es-CO" sz="1000" b="1"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067722" y="5333978"/>
            <a:ext cx="2341118"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750" dirty="0">
                <a:solidFill>
                  <a:srgbClr val="386295"/>
                </a:solidFill>
              </a:rPr>
              <a:t>* Cifras </a:t>
            </a:r>
            <a:r>
              <a:rPr lang="es-MX" altLang="es-CO" sz="750" dirty="0" smtClean="0">
                <a:solidFill>
                  <a:srgbClr val="386295"/>
                </a:solidFill>
              </a:rPr>
              <a:t>en millones </a:t>
            </a:r>
            <a:r>
              <a:rPr lang="es-MX" altLang="es-CO" sz="750" dirty="0">
                <a:solidFill>
                  <a:srgbClr val="386295"/>
                </a:solidFill>
              </a:rPr>
              <a:t>a diciembre de 2015</a:t>
            </a:r>
          </a:p>
        </p:txBody>
      </p:sp>
      <p:grpSp>
        <p:nvGrpSpPr>
          <p:cNvPr id="272502" name="Grupo 11"/>
          <p:cNvGrpSpPr>
            <a:grpSpLocks/>
          </p:cNvGrpSpPr>
          <p:nvPr/>
        </p:nvGrpSpPr>
        <p:grpSpPr bwMode="auto">
          <a:xfrm>
            <a:off x="5343918" y="1132215"/>
            <a:ext cx="2368396" cy="1617366"/>
            <a:chOff x="831850" y="4926013"/>
            <a:chExt cx="3154988" cy="2153986"/>
          </a:xfrm>
        </p:grpSpPr>
        <p:sp>
          <p:nvSpPr>
            <p:cNvPr id="89" name="CuadroTexto 32"/>
            <p:cNvSpPr txBox="1"/>
            <p:nvPr/>
          </p:nvSpPr>
          <p:spPr>
            <a:xfrm>
              <a:off x="1491606" y="4926013"/>
              <a:ext cx="2495232" cy="2153986"/>
            </a:xfrm>
            <a:prstGeom prst="rect">
              <a:avLst/>
            </a:prstGeom>
            <a:noFill/>
          </p:spPr>
          <p:txBody>
            <a:bodyPr>
              <a:spAutoFit/>
            </a:bodyPr>
            <a:lstStyle/>
            <a:p>
              <a:pPr defTabSz="686520">
                <a:defRPr/>
              </a:pPr>
              <a:r>
                <a:rPr lang="es-CO" sz="826" dirty="0">
                  <a:solidFill>
                    <a:prstClr val="black"/>
                  </a:solidFill>
                  <a:ea typeface="MS PGothic" panose="020B0600070205080204" pitchFamily="34" charset="-128"/>
                </a:rPr>
                <a:t>Túnel piloto</a:t>
              </a:r>
            </a:p>
            <a:p>
              <a:pPr defTabSz="686520">
                <a:defRPr/>
              </a:pPr>
              <a:r>
                <a:rPr lang="es-CO" sz="826" dirty="0">
                  <a:solidFill>
                    <a:prstClr val="black"/>
                  </a:solidFill>
                  <a:ea typeface="MS PGothic" panose="020B0600070205080204" pitchFamily="34" charset="-128"/>
                </a:rPr>
                <a:t>Carretera Nacional pavimentada-INVÍAS</a:t>
              </a:r>
            </a:p>
            <a:p>
              <a:pPr defTabSz="686520">
                <a:defRPr/>
              </a:pPr>
              <a:r>
                <a:rPr lang="es-CO" sz="826" dirty="0">
                  <a:solidFill>
                    <a:prstClr val="black"/>
                  </a:solidFill>
                  <a:ea typeface="MS PGothic" panose="020B0600070205080204" pitchFamily="34" charset="-128"/>
                </a:rPr>
                <a:t>Carretera Departamental</a:t>
              </a:r>
            </a:p>
            <a:p>
              <a:pPr defTabSz="686520">
                <a:defRPr/>
              </a:pPr>
              <a:r>
                <a:rPr lang="es-CO" sz="826" dirty="0">
                  <a:solidFill>
                    <a:prstClr val="black"/>
                  </a:solidFill>
                  <a:ea typeface="MS PGothic" panose="020B0600070205080204" pitchFamily="34" charset="-128"/>
                </a:rPr>
                <a:t>Carretera Municipal pavimentada</a:t>
              </a:r>
            </a:p>
            <a:p>
              <a:pPr defTabSz="686520">
                <a:defRPr/>
              </a:pPr>
              <a:r>
                <a:rPr lang="es-CO" sz="826" dirty="0">
                  <a:solidFill>
                    <a:prstClr val="black"/>
                  </a:solidFill>
                  <a:ea typeface="MS PGothic" panose="020B0600070205080204" pitchFamily="34" charset="-128"/>
                </a:rPr>
                <a:t>Carretera Nacional pavimentada-ANI</a:t>
              </a:r>
            </a:p>
            <a:p>
              <a:pPr defTabSz="686520">
                <a:defRPr/>
              </a:pPr>
              <a:r>
                <a:rPr lang="es-CO" sz="826" dirty="0">
                  <a:solidFill>
                    <a:prstClr val="black"/>
                  </a:solidFill>
                  <a:ea typeface="MS PGothic" panose="020B0600070205080204" pitchFamily="34" charset="-128"/>
                </a:rPr>
                <a:t>Obras Anexas (ejecución mediante</a:t>
              </a:r>
            </a:p>
            <a:p>
              <a:pPr defTabSz="686520">
                <a:defRPr/>
              </a:pPr>
              <a:r>
                <a:rPr lang="es-CO" sz="826" dirty="0">
                  <a:solidFill>
                    <a:prstClr val="black"/>
                  </a:solidFill>
                  <a:ea typeface="MS PGothic" panose="020B0600070205080204" pitchFamily="34" charset="-128"/>
                </a:rPr>
                <a:t> otro contrato)</a:t>
              </a:r>
            </a:p>
            <a:p>
              <a:pPr defTabSz="686520">
                <a:defRPr/>
              </a:pPr>
              <a:r>
                <a:rPr lang="es-CO" sz="826" dirty="0">
                  <a:solidFill>
                    <a:prstClr val="black"/>
                  </a:solidFill>
                  <a:ea typeface="MS PGothic" panose="020B0600070205080204" pitchFamily="34" charset="-128"/>
                </a:rPr>
                <a:t>Túnel de la Línea </a:t>
              </a:r>
            </a:p>
            <a:p>
              <a:pPr defTabSz="686520">
                <a:defRPr/>
              </a:pPr>
              <a:r>
                <a:rPr lang="es-CO" sz="826" dirty="0">
                  <a:solidFill>
                    <a:prstClr val="black"/>
                  </a:solidFill>
                  <a:ea typeface="MS PGothic" panose="020B0600070205080204" pitchFamily="34" charset="-128"/>
                </a:rPr>
                <a:t>Segunda Calzada (ejecución mediante </a:t>
              </a:r>
            </a:p>
            <a:p>
              <a:pPr defTabSz="686520">
                <a:defRPr/>
              </a:pPr>
              <a:r>
                <a:rPr lang="es-CO" sz="826" dirty="0">
                  <a:solidFill>
                    <a:prstClr val="black"/>
                  </a:solidFill>
                  <a:ea typeface="MS PGothic" panose="020B0600070205080204" pitchFamily="34" charset="-128"/>
                </a:rPr>
                <a:t>otro contrato)</a:t>
              </a:r>
            </a:p>
            <a:p>
              <a:pPr defTabSz="686520">
                <a:defRPr/>
              </a:pPr>
              <a:r>
                <a:rPr lang="es-CO" sz="826" dirty="0">
                  <a:solidFill>
                    <a:prstClr val="black"/>
                  </a:solidFill>
                  <a:ea typeface="MS PGothic" panose="020B0600070205080204" pitchFamily="34" charset="-128"/>
                </a:rPr>
                <a:t>Túnel Piloto</a:t>
              </a:r>
            </a:p>
          </p:txBody>
        </p:sp>
        <p:sp>
          <p:nvSpPr>
            <p:cNvPr id="90" name="Rectángulo 40"/>
            <p:cNvSpPr/>
            <p:nvPr/>
          </p:nvSpPr>
          <p:spPr>
            <a:xfrm>
              <a:off x="831850" y="5522182"/>
              <a:ext cx="518077" cy="63422"/>
            </a:xfrm>
            <a:prstGeom prst="rect">
              <a:avLst/>
            </a:prstGeom>
            <a:solidFill>
              <a:srgbClr val="FFC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91" name="Rectángulo 15"/>
            <p:cNvSpPr/>
            <p:nvPr/>
          </p:nvSpPr>
          <p:spPr>
            <a:xfrm>
              <a:off x="831850" y="4974637"/>
              <a:ext cx="518077" cy="76107"/>
            </a:xfrm>
            <a:prstGeom prst="rect">
              <a:avLst/>
            </a:prstGeom>
            <a:solidFill>
              <a:schemeClr val="accent3">
                <a:lumMod val="75000"/>
              </a:schemeClr>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92" name="Rectángulo 42"/>
            <p:cNvSpPr/>
            <p:nvPr/>
          </p:nvSpPr>
          <p:spPr>
            <a:xfrm>
              <a:off x="831850" y="5145877"/>
              <a:ext cx="518077" cy="76107"/>
            </a:xfrm>
            <a:prstGeom prst="rect">
              <a:avLst/>
            </a:prstGeom>
            <a:solidFill>
              <a:srgbClr val="FF0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93" name="Rectángulo 43"/>
            <p:cNvSpPr/>
            <p:nvPr/>
          </p:nvSpPr>
          <p:spPr>
            <a:xfrm>
              <a:off x="831850" y="5350942"/>
              <a:ext cx="518077" cy="76107"/>
            </a:xfrm>
            <a:prstGeom prst="rect">
              <a:avLst/>
            </a:prstGeom>
            <a:solidFill>
              <a:schemeClr val="accent6"/>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94" name="Rectángulo 43"/>
            <p:cNvSpPr/>
            <p:nvPr/>
          </p:nvSpPr>
          <p:spPr>
            <a:xfrm>
              <a:off x="831850" y="5657482"/>
              <a:ext cx="518077" cy="82450"/>
            </a:xfrm>
            <a:prstGeom prst="rect">
              <a:avLst/>
            </a:prstGeom>
            <a:solidFill>
              <a:srgbClr val="893BC3"/>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cxnSp>
          <p:nvCxnSpPr>
            <p:cNvPr id="95" name="Conector recto 58"/>
            <p:cNvCxnSpPr/>
            <p:nvPr/>
          </p:nvCxnSpPr>
          <p:spPr>
            <a:xfrm flipV="1">
              <a:off x="831850" y="5955567"/>
              <a:ext cx="518077" cy="2113"/>
            </a:xfrm>
            <a:prstGeom prst="line">
              <a:avLst/>
            </a:prstGeom>
            <a:ln w="76200">
              <a:solidFill>
                <a:srgbClr val="00B0F0"/>
              </a:solidFill>
            </a:ln>
          </p:spPr>
          <p:style>
            <a:lnRef idx="1">
              <a:schemeClr val="accent1"/>
            </a:lnRef>
            <a:fillRef idx="0">
              <a:schemeClr val="accent1"/>
            </a:fillRef>
            <a:effectRef idx="0">
              <a:schemeClr val="accent1"/>
            </a:effectRef>
            <a:fontRef idx="minor">
              <a:schemeClr val="tx1"/>
            </a:fontRef>
          </p:style>
        </p:cxnSp>
        <p:sp>
          <p:nvSpPr>
            <p:cNvPr id="96" name="Rectángulo 42"/>
            <p:cNvSpPr/>
            <p:nvPr/>
          </p:nvSpPr>
          <p:spPr>
            <a:xfrm>
              <a:off x="831850" y="6213484"/>
              <a:ext cx="518077" cy="76107"/>
            </a:xfrm>
            <a:prstGeom prst="rect">
              <a:avLst/>
            </a:prstGeom>
            <a:solidFill>
              <a:srgbClr val="FFFF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cxnSp>
          <p:nvCxnSpPr>
            <p:cNvPr id="97" name="Conector recto 46"/>
            <p:cNvCxnSpPr/>
            <p:nvPr/>
          </p:nvCxnSpPr>
          <p:spPr>
            <a:xfrm>
              <a:off x="855110" y="6420663"/>
              <a:ext cx="475786" cy="0"/>
            </a:xfrm>
            <a:prstGeom prst="line">
              <a:avLst/>
            </a:prstGeom>
            <a:ln w="762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Conector recto 58"/>
            <p:cNvCxnSpPr/>
            <p:nvPr/>
          </p:nvCxnSpPr>
          <p:spPr>
            <a:xfrm>
              <a:off x="859339" y="6742002"/>
              <a:ext cx="427150" cy="0"/>
            </a:xfrm>
            <a:prstGeom prst="line">
              <a:avLst/>
            </a:prstGeom>
            <a:ln w="76200">
              <a:solidFill>
                <a:srgbClr val="00FF00"/>
              </a:solidFill>
            </a:ln>
          </p:spPr>
          <p:style>
            <a:lnRef idx="1">
              <a:schemeClr val="accent1"/>
            </a:lnRef>
            <a:fillRef idx="0">
              <a:schemeClr val="accent1"/>
            </a:fillRef>
            <a:effectRef idx="0">
              <a:schemeClr val="accent1"/>
            </a:effectRef>
            <a:fontRef idx="minor">
              <a:schemeClr val="tx1"/>
            </a:fontRef>
          </p:style>
        </p:cxnSp>
      </p:grpSp>
      <p:pic>
        <p:nvPicPr>
          <p:cNvPr id="2" name="Imagen 1"/>
          <p:cNvPicPr>
            <a:picLocks noChangeAspect="1"/>
          </p:cNvPicPr>
          <p:nvPr/>
        </p:nvPicPr>
        <p:blipFill>
          <a:blip r:embed="rId2"/>
          <a:stretch>
            <a:fillRect/>
          </a:stretch>
        </p:blipFill>
        <p:spPr>
          <a:xfrm>
            <a:off x="622928" y="1151517"/>
            <a:ext cx="4636516" cy="2746208"/>
          </a:xfrm>
          <a:prstGeom prst="rect">
            <a:avLst/>
          </a:prstGeom>
        </p:spPr>
      </p:pic>
      <p:graphicFrame>
        <p:nvGraphicFramePr>
          <p:cNvPr id="42" name="Tabla 41"/>
          <p:cNvGraphicFramePr>
            <a:graphicFrameLocks noGrp="1"/>
          </p:cNvGraphicFramePr>
          <p:nvPr>
            <p:extLst>
              <p:ext uri="{D42A27DB-BD31-4B8C-83A1-F6EECF244321}">
                <p14:modId xmlns:p14="http://schemas.microsoft.com/office/powerpoint/2010/main" val="325410489"/>
              </p:ext>
            </p:extLst>
          </p:nvPr>
        </p:nvGraphicFramePr>
        <p:xfrm>
          <a:off x="3138871" y="5592753"/>
          <a:ext cx="4241146" cy="183071"/>
        </p:xfrm>
        <a:graphic>
          <a:graphicData uri="http://schemas.openxmlformats.org/drawingml/2006/table">
            <a:tbl>
              <a:tblPr firstRow="1" bandRow="1">
                <a:tableStyleId>{5940675A-B579-460E-94D1-54222C63F5DA}</a:tableStyleId>
              </a:tblPr>
              <a:tblGrid>
                <a:gridCol w="4241146">
                  <a:extLst>
                    <a:ext uri="{9D8B030D-6E8A-4147-A177-3AD203B41FA5}">
                      <a16:colId xmlns="" xmlns:a16="http://schemas.microsoft.com/office/drawing/2014/main" val="20000"/>
                    </a:ext>
                  </a:extLst>
                </a:gridCol>
              </a:tblGrid>
              <a:tr h="183071">
                <a:tc>
                  <a:txBody>
                    <a:bodyPr/>
                    <a:lstStyle>
                      <a:lvl1pPr marL="0" algn="l" defTabSz="1217889" rtl="0" eaLnBrk="1" latinLnBrk="0" hangingPunct="1">
                        <a:defRPr sz="2397" b="1" kern="1200">
                          <a:solidFill>
                            <a:schemeClr val="tx1"/>
                          </a:solidFill>
                          <a:latin typeface="Calibri"/>
                        </a:defRPr>
                      </a:lvl1pPr>
                      <a:lvl2pPr marL="608945" algn="l" defTabSz="1217889" rtl="0" eaLnBrk="1" latinLnBrk="0" hangingPunct="1">
                        <a:defRPr sz="2397" b="1" kern="1200">
                          <a:solidFill>
                            <a:schemeClr val="tx1"/>
                          </a:solidFill>
                          <a:latin typeface="Calibri"/>
                        </a:defRPr>
                      </a:lvl2pPr>
                      <a:lvl3pPr marL="1217889" algn="l" defTabSz="1217889" rtl="0" eaLnBrk="1" latinLnBrk="0" hangingPunct="1">
                        <a:defRPr sz="2397" b="1" kern="1200">
                          <a:solidFill>
                            <a:schemeClr val="tx1"/>
                          </a:solidFill>
                          <a:latin typeface="Calibri"/>
                        </a:defRPr>
                      </a:lvl3pPr>
                      <a:lvl4pPr marL="1826834" algn="l" defTabSz="1217889" rtl="0" eaLnBrk="1" latinLnBrk="0" hangingPunct="1">
                        <a:defRPr sz="2397" b="1" kern="1200">
                          <a:solidFill>
                            <a:schemeClr val="tx1"/>
                          </a:solidFill>
                          <a:latin typeface="Calibri"/>
                        </a:defRPr>
                      </a:lvl4pPr>
                      <a:lvl5pPr marL="2435779" algn="l" defTabSz="1217889" rtl="0" eaLnBrk="1" latinLnBrk="0" hangingPunct="1">
                        <a:defRPr sz="2397" b="1" kern="1200">
                          <a:solidFill>
                            <a:schemeClr val="tx1"/>
                          </a:solidFill>
                          <a:latin typeface="Calibri"/>
                        </a:defRPr>
                      </a:lvl5pPr>
                      <a:lvl6pPr marL="3044723" algn="l" defTabSz="1217889" rtl="0" eaLnBrk="1" latinLnBrk="0" hangingPunct="1">
                        <a:defRPr sz="2397" b="1" kern="1200">
                          <a:solidFill>
                            <a:schemeClr val="tx1"/>
                          </a:solidFill>
                          <a:latin typeface="Calibri"/>
                        </a:defRPr>
                      </a:lvl6pPr>
                      <a:lvl7pPr marL="3653668" algn="l" defTabSz="1217889" rtl="0" eaLnBrk="1" latinLnBrk="0" hangingPunct="1">
                        <a:defRPr sz="2397" b="1" kern="1200">
                          <a:solidFill>
                            <a:schemeClr val="tx1"/>
                          </a:solidFill>
                          <a:latin typeface="Calibri"/>
                        </a:defRPr>
                      </a:lvl7pPr>
                      <a:lvl8pPr marL="4262613" algn="l" defTabSz="1217889" rtl="0" eaLnBrk="1" latinLnBrk="0" hangingPunct="1">
                        <a:defRPr sz="2397" b="1" kern="1200">
                          <a:solidFill>
                            <a:schemeClr val="tx1"/>
                          </a:solidFill>
                          <a:latin typeface="Calibri"/>
                        </a:defRPr>
                      </a:lvl8pPr>
                      <a:lvl9pPr marL="4871557" algn="l" defTabSz="1217889" rtl="0" eaLnBrk="1" latinLnBrk="0" hangingPunct="1">
                        <a:defRPr sz="2397" b="1"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8,5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sp>
        <p:nvSpPr>
          <p:cNvPr id="44" name="30 CuadroTexto"/>
          <p:cNvSpPr txBox="1">
            <a:spLocks noChangeArrowheads="1"/>
          </p:cNvSpPr>
          <p:nvPr/>
        </p:nvSpPr>
        <p:spPr bwMode="auto">
          <a:xfrm flipH="1">
            <a:off x="7822564" y="4759835"/>
            <a:ext cx="3987330"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kern="0" dirty="0">
                <a:latin typeface="+mn-lt"/>
              </a:rPr>
              <a:t>ESTADO DEL CORREDOR</a:t>
            </a:r>
          </a:p>
        </p:txBody>
      </p:sp>
      <p:graphicFrame>
        <p:nvGraphicFramePr>
          <p:cNvPr id="34" name="10 Tabla"/>
          <p:cNvGraphicFramePr>
            <a:graphicFrameLocks noGrp="1"/>
          </p:cNvGraphicFramePr>
          <p:nvPr>
            <p:extLst>
              <p:ext uri="{D42A27DB-BD31-4B8C-83A1-F6EECF244321}">
                <p14:modId xmlns:p14="http://schemas.microsoft.com/office/powerpoint/2010/main" val="171959084"/>
              </p:ext>
            </p:extLst>
          </p:nvPr>
        </p:nvGraphicFramePr>
        <p:xfrm>
          <a:off x="7821319" y="4944895"/>
          <a:ext cx="3988573" cy="842946"/>
        </p:xfrm>
        <a:graphic>
          <a:graphicData uri="http://schemas.openxmlformats.org/drawingml/2006/table">
            <a:tbl>
              <a:tblPr bandRow="1">
                <a:tableStyleId>{5940675A-B579-460E-94D1-54222C63F5DA}</a:tableStyleId>
              </a:tblPr>
              <a:tblGrid>
                <a:gridCol w="2990437">
                  <a:extLst>
                    <a:ext uri="{9D8B030D-6E8A-4147-A177-3AD203B41FA5}">
                      <a16:colId xmlns="" xmlns:a16="http://schemas.microsoft.com/office/drawing/2014/main" val="20000"/>
                    </a:ext>
                  </a:extLst>
                </a:gridCol>
                <a:gridCol w="998136">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8,5 KM</a:t>
                      </a:r>
                      <a:endParaRPr lang="es-MX" sz="1000" b="0" i="0" u="none" strike="noStrike" dirty="0">
                        <a:solidFill>
                          <a:srgbClr val="000000"/>
                        </a:solidFill>
                        <a:effectLst/>
                        <a:latin typeface="+mj-lt"/>
                      </a:endParaRPr>
                    </a:p>
                  </a:txBody>
                  <a:tcPr marL="27027" marR="27027" marT="0" marB="0" anchor="ctr"/>
                </a:tc>
                <a:extLst>
                  <a:ext uri="{0D108BD9-81ED-4DB2-BD59-A6C34878D82A}">
                    <a16:rowId xmlns="" xmlns:a16="http://schemas.microsoft.com/office/drawing/2014/main" val="10001"/>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889" rtl="0" eaLnBrk="1" latinLnBrk="0" hangingPunct="1">
                        <a:defRPr sz="2397" kern="1200">
                          <a:solidFill>
                            <a:schemeClr val="tx1"/>
                          </a:solidFill>
                          <a:latin typeface="Calibri"/>
                        </a:defRPr>
                      </a:lvl1pPr>
                      <a:lvl2pPr marL="608945" algn="l" defTabSz="1217889" rtl="0" eaLnBrk="1" latinLnBrk="0" hangingPunct="1">
                        <a:defRPr sz="2397" kern="1200">
                          <a:solidFill>
                            <a:schemeClr val="tx1"/>
                          </a:solidFill>
                          <a:latin typeface="Calibri"/>
                        </a:defRPr>
                      </a:lvl2pPr>
                      <a:lvl3pPr marL="1217889" algn="l" defTabSz="1217889" rtl="0" eaLnBrk="1" latinLnBrk="0" hangingPunct="1">
                        <a:defRPr sz="2397" kern="1200">
                          <a:solidFill>
                            <a:schemeClr val="tx1"/>
                          </a:solidFill>
                          <a:latin typeface="Calibri"/>
                        </a:defRPr>
                      </a:lvl3pPr>
                      <a:lvl4pPr marL="1826834" algn="l" defTabSz="1217889" rtl="0" eaLnBrk="1" latinLnBrk="0" hangingPunct="1">
                        <a:defRPr sz="2397" kern="1200">
                          <a:solidFill>
                            <a:schemeClr val="tx1"/>
                          </a:solidFill>
                          <a:latin typeface="Calibri"/>
                        </a:defRPr>
                      </a:lvl4pPr>
                      <a:lvl5pPr marL="2435779" algn="l" defTabSz="1217889" rtl="0" eaLnBrk="1" latinLnBrk="0" hangingPunct="1">
                        <a:defRPr sz="2397" kern="1200">
                          <a:solidFill>
                            <a:schemeClr val="tx1"/>
                          </a:solidFill>
                          <a:latin typeface="Calibri"/>
                        </a:defRPr>
                      </a:lvl5pPr>
                      <a:lvl6pPr marL="3044723" algn="l" defTabSz="1217889" rtl="0" eaLnBrk="1" latinLnBrk="0" hangingPunct="1">
                        <a:defRPr sz="2397" kern="1200">
                          <a:solidFill>
                            <a:schemeClr val="tx1"/>
                          </a:solidFill>
                          <a:latin typeface="Calibri"/>
                        </a:defRPr>
                      </a:lvl6pPr>
                      <a:lvl7pPr marL="3653668" algn="l" defTabSz="1217889" rtl="0" eaLnBrk="1" latinLnBrk="0" hangingPunct="1">
                        <a:defRPr sz="2397" kern="1200">
                          <a:solidFill>
                            <a:schemeClr val="tx1"/>
                          </a:solidFill>
                          <a:latin typeface="Calibri"/>
                        </a:defRPr>
                      </a:lvl7pPr>
                      <a:lvl8pPr marL="4262613" algn="l" defTabSz="1217889" rtl="0" eaLnBrk="1" latinLnBrk="0" hangingPunct="1">
                        <a:defRPr sz="2397" kern="1200">
                          <a:solidFill>
                            <a:schemeClr val="tx1"/>
                          </a:solidFill>
                          <a:latin typeface="Calibri"/>
                        </a:defRPr>
                      </a:lvl8pPr>
                      <a:lvl9pPr marL="4871557" algn="l" defTabSz="1217889" rtl="0" eaLnBrk="1" latinLnBrk="0" hangingPunct="1">
                        <a:defRPr sz="2397" kern="1200">
                          <a:solidFill>
                            <a:schemeClr val="tx1"/>
                          </a:solidFill>
                          <a:latin typeface="Calibri"/>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27027" marR="27027" marT="0"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889" rtl="0" eaLnBrk="1" latinLnBrk="0" hangingPunct="1">
                        <a:defRPr sz="2397" kern="1200">
                          <a:solidFill>
                            <a:schemeClr val="tx1"/>
                          </a:solidFill>
                          <a:latin typeface="Calibri"/>
                        </a:defRPr>
                      </a:lvl1pPr>
                      <a:lvl2pPr marL="608945" algn="l" defTabSz="1217889" rtl="0" eaLnBrk="1" latinLnBrk="0" hangingPunct="1">
                        <a:defRPr sz="2397" kern="1200">
                          <a:solidFill>
                            <a:schemeClr val="tx1"/>
                          </a:solidFill>
                          <a:latin typeface="Calibri"/>
                        </a:defRPr>
                      </a:lvl2pPr>
                      <a:lvl3pPr marL="1217889" algn="l" defTabSz="1217889" rtl="0" eaLnBrk="1" latinLnBrk="0" hangingPunct="1">
                        <a:defRPr sz="2397" kern="1200">
                          <a:solidFill>
                            <a:schemeClr val="tx1"/>
                          </a:solidFill>
                          <a:latin typeface="Calibri"/>
                        </a:defRPr>
                      </a:lvl3pPr>
                      <a:lvl4pPr marL="1826834" algn="l" defTabSz="1217889" rtl="0" eaLnBrk="1" latinLnBrk="0" hangingPunct="1">
                        <a:defRPr sz="2397" kern="1200">
                          <a:solidFill>
                            <a:schemeClr val="tx1"/>
                          </a:solidFill>
                          <a:latin typeface="Calibri"/>
                        </a:defRPr>
                      </a:lvl4pPr>
                      <a:lvl5pPr marL="2435779" algn="l" defTabSz="1217889" rtl="0" eaLnBrk="1" latinLnBrk="0" hangingPunct="1">
                        <a:defRPr sz="2397" kern="1200">
                          <a:solidFill>
                            <a:schemeClr val="tx1"/>
                          </a:solidFill>
                          <a:latin typeface="Calibri"/>
                        </a:defRPr>
                      </a:lvl5pPr>
                      <a:lvl6pPr marL="3044723" algn="l" defTabSz="1217889" rtl="0" eaLnBrk="1" latinLnBrk="0" hangingPunct="1">
                        <a:defRPr sz="2397" kern="1200">
                          <a:solidFill>
                            <a:schemeClr val="tx1"/>
                          </a:solidFill>
                          <a:latin typeface="Calibri"/>
                        </a:defRPr>
                      </a:lvl6pPr>
                      <a:lvl7pPr marL="3653668" algn="l" defTabSz="1217889" rtl="0" eaLnBrk="1" latinLnBrk="0" hangingPunct="1">
                        <a:defRPr sz="2397" kern="1200">
                          <a:solidFill>
                            <a:schemeClr val="tx1"/>
                          </a:solidFill>
                          <a:latin typeface="Calibri"/>
                        </a:defRPr>
                      </a:lvl7pPr>
                      <a:lvl8pPr marL="4262613" algn="l" defTabSz="1217889" rtl="0" eaLnBrk="1" latinLnBrk="0" hangingPunct="1">
                        <a:defRPr sz="2397" kern="1200">
                          <a:solidFill>
                            <a:schemeClr val="tx1"/>
                          </a:solidFill>
                          <a:latin typeface="Calibri"/>
                        </a:defRPr>
                      </a:lvl8pPr>
                      <a:lvl9pPr marL="4871557" algn="l" defTabSz="1217889" rtl="0" eaLnBrk="1" latinLnBrk="0" hangingPunct="1">
                        <a:defRPr sz="2397" kern="1200">
                          <a:solidFill>
                            <a:schemeClr val="tx1"/>
                          </a:solidFill>
                          <a:latin typeface="Calibri"/>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27027" marR="27027" marT="0" marB="0" anchor="ctr"/>
                </a:tc>
                <a:extLst>
                  <a:ext uri="{0D108BD9-81ED-4DB2-BD59-A6C34878D82A}">
                    <a16:rowId xmlns="" xmlns:a16="http://schemas.microsoft.com/office/drawing/2014/main" val="10002"/>
                  </a:ext>
                </a:extLst>
              </a:tr>
              <a:tr h="1612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1" name="Rectángulo 5"/>
          <p:cNvSpPr>
            <a:spLocks noChangeArrowheads="1"/>
          </p:cNvSpPr>
          <p:nvPr/>
        </p:nvSpPr>
        <p:spPr bwMode="auto">
          <a:xfrm>
            <a:off x="3759447" y="4606"/>
            <a:ext cx="83185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CRUCE </a:t>
            </a:r>
            <a:r>
              <a:rPr lang="es-ES" altLang="es-CO" sz="2778" dirty="0">
                <a:solidFill>
                  <a:srgbClr val="E94E1B"/>
                </a:solidFill>
                <a:latin typeface="Tw Cen MT" panose="020B0602020104020603" pitchFamily="34" charset="0"/>
                <a:ea typeface="MS PGothic" pitchFamily="34" charset="-128"/>
                <a:sym typeface="Helvetica Neue Bold Condensed"/>
              </a:rPr>
              <a:t>DE LA CORDILLERA CENTRAL </a:t>
            </a:r>
            <a:r>
              <a:rPr lang="es-ES" altLang="es-CO" sz="2778" dirty="0" smtClean="0">
                <a:solidFill>
                  <a:srgbClr val="E94E1B"/>
                </a:solidFill>
                <a:latin typeface="Tw Cen MT" panose="020B0602020104020603" pitchFamily="34" charset="0"/>
                <a:ea typeface="MS PGothic" pitchFamily="34" charset="-128"/>
                <a:sym typeface="Helvetica Neue Bold Condensed"/>
              </a:rPr>
              <a:t>- TÚNEL PILOTO</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5" name="Pentágono 34"/>
          <p:cNvSpPr/>
          <p:nvPr/>
        </p:nvSpPr>
        <p:spPr>
          <a:xfrm>
            <a:off x="0" y="0"/>
            <a:ext cx="359664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6" name="CuadroTexto 35"/>
          <p:cNvSpPr txBox="1"/>
          <p:nvPr/>
        </p:nvSpPr>
        <p:spPr>
          <a:xfrm>
            <a:off x="194708" y="26882"/>
            <a:ext cx="340193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 - 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96282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569477" y="1049379"/>
            <a:ext cx="4277469" cy="173253"/>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2817491914"/>
              </p:ext>
            </p:extLst>
          </p:nvPr>
        </p:nvGraphicFramePr>
        <p:xfrm>
          <a:off x="7569477" y="1253676"/>
          <a:ext cx="4277468" cy="609600"/>
        </p:xfrm>
        <a:graphic>
          <a:graphicData uri="http://schemas.openxmlformats.org/drawingml/2006/table">
            <a:tbl>
              <a:tblPr firstRow="1" bandRow="1">
                <a:tableStyleId>{5940675A-B579-460E-94D1-54222C63F5DA}</a:tableStyleId>
              </a:tblPr>
              <a:tblGrid>
                <a:gridCol w="2964440">
                  <a:extLst>
                    <a:ext uri="{9D8B030D-6E8A-4147-A177-3AD203B41FA5}">
                      <a16:colId xmlns="" xmlns:a16="http://schemas.microsoft.com/office/drawing/2014/main" val="20000"/>
                    </a:ext>
                  </a:extLst>
                </a:gridCol>
                <a:gridCol w="1313028">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CO" sz="1000" kern="1200" dirty="0"/>
                        <a:t>ACTA DE INICIO</a:t>
                      </a:r>
                    </a:p>
                    <a:p>
                      <a:pPr marL="0" algn="l" defTabSz="914400" rtl="0" eaLnBrk="1" latinLnBrk="0" hangingPunct="1"/>
                      <a:r>
                        <a:rPr lang="es-CO" sz="1000" kern="1200" dirty="0"/>
                        <a:t>INICIO</a:t>
                      </a:r>
                      <a:r>
                        <a:rPr lang="es-CO" sz="1000" kern="1200" baseline="0" dirty="0"/>
                        <a:t> </a:t>
                      </a:r>
                      <a:r>
                        <a:rPr lang="es-CO" sz="1000" kern="1200" baseline="0" dirty="0" smtClean="0"/>
                        <a:t>DE OBRA</a:t>
                      </a:r>
                      <a:endParaRPr lang="es-CO" sz="1000" b="0" kern="1200" dirty="0">
                        <a:solidFill>
                          <a:schemeClr val="dk1"/>
                        </a:solidFill>
                        <a:latin typeface="+mn-lt"/>
                        <a:ea typeface="+mn-ea"/>
                        <a:cs typeface="Arial" panose="020B0604020202020204" pitchFamily="34" charset="0"/>
                      </a:endParaRPr>
                    </a:p>
                  </a:txBody>
                  <a:tcPr marL="26989" marR="26989"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01/02/2016</a:t>
                      </a:r>
                      <a:endParaRPr lang="es-MX" sz="1000" b="0" i="0" u="none" strike="noStrike" dirty="0">
                        <a:solidFill>
                          <a:schemeClr val="tx1"/>
                        </a:solidFill>
                        <a:effectLst/>
                        <a:latin typeface="+mn-lt"/>
                      </a:endParaRPr>
                    </a:p>
                  </a:txBody>
                  <a:tcPr marL="26989" marR="26989"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6989" marR="26989" marT="0" marB="0" anchor="ctr"/>
                </a:tc>
                <a:tc>
                  <a:txBody>
                    <a:bodyPr/>
                    <a:lstStyle/>
                    <a:p>
                      <a:pPr algn="ctr" rtl="0" fontAlgn="ctr"/>
                      <a:r>
                        <a:rPr lang="es-MX" sz="1000" u="none" strike="noStrike" kern="1200" baseline="0" dirty="0">
                          <a:effectLst/>
                        </a:rPr>
                        <a:t>31/12/2018</a:t>
                      </a:r>
                      <a:endParaRPr lang="es-MX" sz="1000" b="0" i="0" u="none" strike="noStrike" kern="1200" baseline="0" dirty="0">
                        <a:solidFill>
                          <a:schemeClr val="tx1"/>
                        </a:solidFill>
                        <a:effectLst/>
                        <a:latin typeface="+mn-lt"/>
                        <a:ea typeface="+mn-ea"/>
                        <a:cs typeface="+mn-cs"/>
                      </a:endParaRPr>
                    </a:p>
                  </a:txBody>
                  <a:tcPr marL="26989" marR="26989" marT="0" marB="0" anchor="ctr"/>
                </a:tc>
                <a:extLst>
                  <a:ext uri="{0D108BD9-81ED-4DB2-BD59-A6C34878D82A}">
                    <a16:rowId xmlns="" xmlns:a16="http://schemas.microsoft.com/office/drawing/2014/main" val="10005"/>
                  </a:ext>
                </a:extLst>
              </a:tr>
              <a:tr h="152395">
                <a:tc>
                  <a:txBody>
                    <a:bodyPr/>
                    <a:lstStyle/>
                    <a:p>
                      <a:pPr marL="0" algn="l" defTabSz="914400" rtl="0" eaLnBrk="1" latinLnBrk="0" hangingPunct="1"/>
                      <a:r>
                        <a:rPr lang="es-CO" sz="1000" kern="1200" dirty="0"/>
                        <a:t>FASE DEL PROYECTO PROGRAMADO</a:t>
                      </a:r>
                      <a:r>
                        <a:rPr lang="es-CO" sz="1000" kern="1200" baseline="0" dirty="0"/>
                        <a:t> / EJECUTADO</a:t>
                      </a:r>
                      <a:endParaRPr lang="es-CO" sz="1000" b="0" kern="1200" dirty="0">
                        <a:solidFill>
                          <a:schemeClr val="dk1"/>
                        </a:solidFill>
                        <a:latin typeface="+mn-lt"/>
                        <a:ea typeface="+mn-ea"/>
                        <a:cs typeface="Arial" panose="020B0604020202020204" pitchFamily="34" charset="0"/>
                      </a:endParaRPr>
                    </a:p>
                  </a:txBody>
                  <a:tcPr marL="26989" marR="26989"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000" kern="1200" dirty="0">
                          <a:effectLst/>
                        </a:rPr>
                        <a:t>50% / 55,3 %</a:t>
                      </a:r>
                      <a:endParaRPr lang="es-MX" sz="1000" b="0" i="0" u="none" strike="noStrike" kern="1200" baseline="0" dirty="0">
                        <a:solidFill>
                          <a:schemeClr val="tx1"/>
                        </a:solidFill>
                        <a:effectLst/>
                        <a:latin typeface="+mn-lt"/>
                        <a:ea typeface="+mn-ea"/>
                        <a:cs typeface="+mn-cs"/>
                      </a:endParaRPr>
                    </a:p>
                  </a:txBody>
                  <a:tcPr marL="26989" marR="26989"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579911" y="2972448"/>
            <a:ext cx="427746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CONTRATO OBRA 1759 DE /2015</a:t>
            </a:r>
          </a:p>
        </p:txBody>
      </p:sp>
      <p:sp>
        <p:nvSpPr>
          <p:cNvPr id="26" name="30 CuadroTexto"/>
          <p:cNvSpPr txBox="1">
            <a:spLocks noChangeArrowheads="1"/>
          </p:cNvSpPr>
          <p:nvPr/>
        </p:nvSpPr>
        <p:spPr bwMode="auto">
          <a:xfrm flipH="1">
            <a:off x="7579911" y="4224076"/>
            <a:ext cx="427746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INTERVENTORÍA 1763 </a:t>
            </a:r>
            <a:r>
              <a:rPr lang="es-CO" sz="1100" dirty="0" smtClean="0">
                <a:latin typeface="+mn-lt"/>
              </a:rPr>
              <a:t>DE 2015</a:t>
            </a:r>
            <a:endParaRPr lang="es-CO" sz="1100" dirty="0">
              <a:latin typeface="+mn-lt"/>
            </a:endParaRPr>
          </a:p>
        </p:txBody>
      </p:sp>
      <p:graphicFrame>
        <p:nvGraphicFramePr>
          <p:cNvPr id="27" name="Tabla 22"/>
          <p:cNvGraphicFramePr>
            <a:graphicFrameLocks noGrp="1"/>
          </p:cNvGraphicFramePr>
          <p:nvPr>
            <p:extLst>
              <p:ext uri="{D42A27DB-BD31-4B8C-83A1-F6EECF244321}">
                <p14:modId xmlns:p14="http://schemas.microsoft.com/office/powerpoint/2010/main" val="825268874"/>
              </p:ext>
            </p:extLst>
          </p:nvPr>
        </p:nvGraphicFramePr>
        <p:xfrm>
          <a:off x="7579911" y="3180429"/>
          <a:ext cx="4277470" cy="914400"/>
        </p:xfrm>
        <a:graphic>
          <a:graphicData uri="http://schemas.openxmlformats.org/drawingml/2006/table">
            <a:tbl>
              <a:tblPr>
                <a:tableStyleId>{5940675A-B579-460E-94D1-54222C63F5DA}</a:tableStyleId>
              </a:tblPr>
              <a:tblGrid>
                <a:gridCol w="3271478">
                  <a:extLst>
                    <a:ext uri="{9D8B030D-6E8A-4147-A177-3AD203B41FA5}">
                      <a16:colId xmlns="" xmlns:a16="http://schemas.microsoft.com/office/drawing/2014/main" val="20000"/>
                    </a:ext>
                  </a:extLst>
                </a:gridCol>
                <a:gridCol w="293608">
                  <a:extLst>
                    <a:ext uri="{9D8B030D-6E8A-4147-A177-3AD203B41FA5}">
                      <a16:colId xmlns="" xmlns:a16="http://schemas.microsoft.com/office/drawing/2014/main" val="20001"/>
                    </a:ext>
                  </a:extLst>
                </a:gridCol>
                <a:gridCol w="712384">
                  <a:extLst>
                    <a:ext uri="{9D8B030D-6E8A-4147-A177-3AD203B41FA5}">
                      <a16:colId xmlns="" xmlns:a16="http://schemas.microsoft.com/office/drawing/2014/main" val="20002"/>
                    </a:ext>
                  </a:extLst>
                </a:gridCol>
              </a:tblGrid>
              <a:tr h="152395">
                <a:tc gridSpan="3">
                  <a:txBody>
                    <a:bodyPr/>
                    <a:lstStyle/>
                    <a:p>
                      <a:pPr algn="ctr"/>
                      <a:r>
                        <a:rPr lang="es-CO" sz="1000" dirty="0"/>
                        <a:t>UNION TEMPORAL DISICO - COMSA - GYC</a:t>
                      </a:r>
                      <a:endParaRPr lang="es-CO" sz="1000" dirty="0">
                        <a:latin typeface="+mn-lt"/>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7" marR="27027" marT="0" marB="0" anchor="ctr"/>
                </a:tc>
                <a:extLst>
                  <a:ext uri="{0D108BD9-81ED-4DB2-BD59-A6C34878D82A}">
                    <a16:rowId xmlns="" xmlns:a16="http://schemas.microsoft.com/office/drawing/2014/main" val="10001"/>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lang="es-CO" sz="1000" dirty="0"/>
                        <a:t>COMSA COLOMBIA S.A.S </a:t>
                      </a:r>
                      <a:endParaRPr lang="es-MX" sz="1000" b="0" i="0" u="none" strike="noStrike" dirty="0">
                        <a:solidFill>
                          <a:srgbClr val="000000"/>
                        </a:solidFill>
                        <a:effectLst/>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1213209" rtl="0" eaLnBrk="1" fontAlgn="ctr" latinLnBrk="0" hangingPunct="1"/>
                      <a:r>
                        <a:rPr lang="es-MX" sz="1000" kern="1200" dirty="0"/>
                        <a:t>25</a:t>
                      </a:r>
                      <a:endParaRPr lang="es-MX" sz="1000" kern="1200" dirty="0">
                        <a:solidFill>
                          <a:schemeClr val="dk1"/>
                        </a:solidFill>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dirty="0"/>
                        <a:t>COMSA S.A</a:t>
                      </a:r>
                      <a:r>
                        <a:rPr lang="es-CO" sz="1000" baseline="0" dirty="0"/>
                        <a:t> </a:t>
                      </a:r>
                      <a:r>
                        <a:rPr lang="es-CO" sz="1000" dirty="0"/>
                        <a:t>SOCIEDAD UNIPERSONAL SUCURSAL COLOMBIA </a:t>
                      </a:r>
                      <a:endParaRPr lang="es-MX" sz="1000" b="0" i="0" u="none" strike="noStrike" dirty="0">
                        <a:solidFill>
                          <a:srgbClr val="000000"/>
                        </a:solidFill>
                        <a:effectLst/>
                        <a:latin typeface="+mn-lt"/>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1</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r h="152395">
                <a:tc>
                  <a:txBody>
                    <a:bodyPr/>
                    <a:lstStyle/>
                    <a:p>
                      <a:pPr algn="l"/>
                      <a:r>
                        <a:rPr lang="es-CO" sz="1000" dirty="0"/>
                        <a:t>DISICO S.A.</a:t>
                      </a:r>
                      <a:endParaRPr lang="es-MX" sz="1000" b="0" i="0" u="none" strike="noStrike" dirty="0">
                        <a:solidFill>
                          <a:srgbClr val="000000"/>
                        </a:solidFill>
                        <a:effectLst/>
                        <a:latin typeface="+mn-lt"/>
                      </a:endParaRPr>
                    </a:p>
                  </a:txBody>
                  <a:tcPr marL="27027" marR="27027" marT="0" marB="0" anchor="ctr"/>
                </a:tc>
                <a:tc>
                  <a:txBody>
                    <a:bodyPr/>
                    <a:lstStyle/>
                    <a:p>
                      <a:pPr marL="0" algn="ctr" defTabSz="1213209" rtl="0" eaLnBrk="1" fontAlgn="ctr" latinLnBrk="0" hangingPunct="1"/>
                      <a:r>
                        <a:rPr lang="es-MX" sz="1000" kern="1200" dirty="0"/>
                        <a:t>37</a:t>
                      </a:r>
                      <a:endParaRPr lang="es-MX" sz="1000" kern="1200" dirty="0">
                        <a:solidFill>
                          <a:schemeClr val="dk1"/>
                        </a:solidFill>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r h="152395">
                <a:tc>
                  <a:txBody>
                    <a:bodyPr/>
                    <a:lstStyle/>
                    <a:p>
                      <a:pPr marL="0" marR="0" indent="0" algn="l" defTabSz="1217889" rtl="0" eaLnBrk="1" fontAlgn="auto" latinLnBrk="0" hangingPunct="1">
                        <a:lnSpc>
                          <a:spcPct val="100000"/>
                        </a:lnSpc>
                        <a:spcBef>
                          <a:spcPts val="0"/>
                        </a:spcBef>
                        <a:spcAft>
                          <a:spcPts val="0"/>
                        </a:spcAft>
                        <a:buClrTx/>
                        <a:buSzTx/>
                        <a:buFontTx/>
                        <a:buNone/>
                        <a:tabLst/>
                        <a:defRPr/>
                      </a:pPr>
                      <a:r>
                        <a:rPr lang="es-CO" sz="1000" dirty="0"/>
                        <a:t>INGENIERÍA Y TELEMÁTICA G&amp;C S.A.</a:t>
                      </a:r>
                      <a:endParaRPr lang="es-CO" sz="1000" dirty="0">
                        <a:latin typeface="+mn-lt"/>
                      </a:endParaRPr>
                    </a:p>
                  </a:txBody>
                  <a:tcPr marL="27027" marR="27027" marT="0" marB="0" anchor="ctr"/>
                </a:tc>
                <a:tc>
                  <a:txBody>
                    <a:bodyPr/>
                    <a:lstStyle/>
                    <a:p>
                      <a:pPr marL="0" algn="ctr" defTabSz="914400" rtl="0" eaLnBrk="1" fontAlgn="ctr" latinLnBrk="0" hangingPunct="1"/>
                      <a:r>
                        <a:rPr lang="es-MX" sz="1000" u="none" strike="noStrike" kern="1200" dirty="0">
                          <a:effectLst/>
                        </a:rPr>
                        <a:t>37</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5"/>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135127262"/>
              </p:ext>
            </p:extLst>
          </p:nvPr>
        </p:nvGraphicFramePr>
        <p:xfrm>
          <a:off x="7579911" y="4432612"/>
          <a:ext cx="4277469" cy="762000"/>
        </p:xfrm>
        <a:graphic>
          <a:graphicData uri="http://schemas.openxmlformats.org/drawingml/2006/table">
            <a:tbl>
              <a:tblPr>
                <a:tableStyleId>{5940675A-B579-460E-94D1-54222C63F5DA}</a:tableStyleId>
              </a:tblPr>
              <a:tblGrid>
                <a:gridCol w="3174382">
                  <a:extLst>
                    <a:ext uri="{9D8B030D-6E8A-4147-A177-3AD203B41FA5}">
                      <a16:colId xmlns="" xmlns:a16="http://schemas.microsoft.com/office/drawing/2014/main" val="20000"/>
                    </a:ext>
                  </a:extLst>
                </a:gridCol>
                <a:gridCol w="376361">
                  <a:extLst>
                    <a:ext uri="{9D8B030D-6E8A-4147-A177-3AD203B41FA5}">
                      <a16:colId xmlns="" xmlns:a16="http://schemas.microsoft.com/office/drawing/2014/main" val="20001"/>
                    </a:ext>
                  </a:extLst>
                </a:gridCol>
                <a:gridCol w="726726">
                  <a:extLst>
                    <a:ext uri="{9D8B030D-6E8A-4147-A177-3AD203B41FA5}">
                      <a16:colId xmlns="" xmlns:a16="http://schemas.microsoft.com/office/drawing/2014/main" val="20002"/>
                    </a:ext>
                  </a:extLst>
                </a:gridCol>
              </a:tblGrid>
              <a:tr h="152395">
                <a:tc gridSpan="3">
                  <a:txBody>
                    <a:bodyPr/>
                    <a:lstStyle/>
                    <a:p>
                      <a:pPr algn="ctr"/>
                      <a:r>
                        <a:rPr lang="es-CO" sz="1000" dirty="0"/>
                        <a:t>CONSORCIO INTEGRAL MAB - ZAÑARTU</a:t>
                      </a:r>
                      <a:endParaRPr lang="es-CO" sz="1000" dirty="0">
                        <a:latin typeface="+mn-lt"/>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7" marR="27027" marT="0" marB="0" anchor="ctr"/>
                </a:tc>
                <a:extLst>
                  <a:ext uri="{0D108BD9-81ED-4DB2-BD59-A6C34878D82A}">
                    <a16:rowId xmlns="" xmlns:a16="http://schemas.microsoft.com/office/drawing/2014/main" val="10001"/>
                  </a:ext>
                </a:extLst>
              </a:tr>
              <a:tr h="152395">
                <a:tc>
                  <a:txBody>
                    <a:bodyPr/>
                    <a:lstStyle/>
                    <a:p>
                      <a:r>
                        <a:rPr lang="es-CO" sz="1000" kern="1200" dirty="0"/>
                        <a:t>INTEGRAL INGENIERIA DE SUPERVISION SAS </a:t>
                      </a:r>
                      <a:endParaRPr lang="es-CO" sz="1000" b="0" kern="1200" dirty="0">
                        <a:solidFill>
                          <a:schemeClr val="tx1"/>
                        </a:solidFill>
                        <a:effectLst/>
                        <a:latin typeface="+mn-lt"/>
                        <a:ea typeface="Calibri"/>
                        <a:cs typeface="Times New Roman"/>
                      </a:endParaRPr>
                    </a:p>
                  </a:txBody>
                  <a:tcPr marL="27027" marR="27027" marT="0" marB="0" anchor="ctr"/>
                </a:tc>
                <a:tc>
                  <a:txBody>
                    <a:bodyPr/>
                    <a:lstStyle/>
                    <a:p>
                      <a:pPr marL="0" algn="ctr" defTabSz="1213209" rtl="0" eaLnBrk="1" fontAlgn="ctr" latinLnBrk="0" hangingPunct="1"/>
                      <a:r>
                        <a:rPr lang="es-MX" sz="1000" kern="1200" dirty="0"/>
                        <a:t>60</a:t>
                      </a:r>
                      <a:endParaRPr lang="es-MX" sz="1000" kern="1200" dirty="0">
                        <a:solidFill>
                          <a:schemeClr val="dk1"/>
                        </a:solidFill>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s-CO" sz="1000" kern="1200" dirty="0"/>
                        <a:t>MAB INGENIERIA DE VALOR S.A.</a:t>
                      </a:r>
                      <a:endParaRPr lang="es-CO" sz="1000" b="0" kern="1200" dirty="0">
                        <a:solidFill>
                          <a:schemeClr val="tx1"/>
                        </a:solidFill>
                        <a:effectLst/>
                        <a:latin typeface="+mn-lt"/>
                        <a:ea typeface="Calibri"/>
                        <a:cs typeface="Times New Roman"/>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1213209" rtl="0" eaLnBrk="1" fontAlgn="ctr" latinLnBrk="0" hangingPunct="1"/>
                      <a:r>
                        <a:rPr lang="es-MX" sz="1000" kern="1200" dirty="0"/>
                        <a:t>20</a:t>
                      </a:r>
                      <a:endParaRPr lang="es-MX" sz="1000" kern="1200" dirty="0">
                        <a:solidFill>
                          <a:schemeClr val="dk1"/>
                        </a:solidFill>
                        <a:latin typeface="+mn-lt"/>
                        <a:ea typeface="+mn-ea"/>
                        <a:cs typeface="+mn-cs"/>
                      </a:endParaRPr>
                    </a:p>
                  </a:txBody>
                  <a:tcPr marL="27027" marR="27027"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r h="152395">
                <a:tc>
                  <a:txBody>
                    <a:bodyPr/>
                    <a:lstStyle/>
                    <a:p>
                      <a:r>
                        <a:rPr lang="es-CO" sz="1000" kern="1200" dirty="0"/>
                        <a:t>ZAÑARTU INGENIEROS CONSULTORES SEDE COLOMBIA</a:t>
                      </a:r>
                      <a:endParaRPr lang="es-CO" sz="1000" kern="1200" dirty="0">
                        <a:solidFill>
                          <a:schemeClr val="tx1"/>
                        </a:solidFill>
                        <a:latin typeface="+mn-lt"/>
                        <a:ea typeface="+mn-ea"/>
                        <a:cs typeface="+mn-cs"/>
                      </a:endParaRPr>
                    </a:p>
                  </a:txBody>
                  <a:tcPr marL="27027" marR="27027" marT="0" marB="0" anchor="ctr"/>
                </a:tc>
                <a:tc>
                  <a:txBody>
                    <a:bodyPr/>
                    <a:lstStyle/>
                    <a:p>
                      <a:pPr marL="0" algn="ctr" defTabSz="1213209" rtl="0" eaLnBrk="1" fontAlgn="ctr" latinLnBrk="0" hangingPunct="1"/>
                      <a:r>
                        <a:rPr lang="es-MX" sz="1000" kern="1200" dirty="0"/>
                        <a:t>20</a:t>
                      </a:r>
                      <a:endParaRPr lang="es-MX" sz="1000" kern="1200" dirty="0">
                        <a:solidFill>
                          <a:schemeClr val="dk1"/>
                        </a:solidFill>
                        <a:latin typeface="+mn-lt"/>
                        <a:ea typeface="+mn-ea"/>
                        <a:cs typeface="+mn-cs"/>
                      </a:endParaRPr>
                    </a:p>
                  </a:txBody>
                  <a:tcPr marL="27027" marR="2702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sp>
        <p:nvSpPr>
          <p:cNvPr id="29" name="30 CuadroTexto"/>
          <p:cNvSpPr txBox="1">
            <a:spLocks noChangeArrowheads="1"/>
          </p:cNvSpPr>
          <p:nvPr/>
        </p:nvSpPr>
        <p:spPr bwMode="auto">
          <a:xfrm flipH="1">
            <a:off x="7579913" y="1926505"/>
            <a:ext cx="4277469"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ALCANCE</a:t>
            </a:r>
          </a:p>
        </p:txBody>
      </p:sp>
      <p:graphicFrame>
        <p:nvGraphicFramePr>
          <p:cNvPr id="30" name="10 Tabla"/>
          <p:cNvGraphicFramePr>
            <a:graphicFrameLocks noGrp="1"/>
          </p:cNvGraphicFramePr>
          <p:nvPr>
            <p:extLst>
              <p:ext uri="{D42A27DB-BD31-4B8C-83A1-F6EECF244321}">
                <p14:modId xmlns:p14="http://schemas.microsoft.com/office/powerpoint/2010/main" val="1766555504"/>
              </p:ext>
            </p:extLst>
          </p:nvPr>
        </p:nvGraphicFramePr>
        <p:xfrm>
          <a:off x="7579913" y="2114084"/>
          <a:ext cx="4277470" cy="762000"/>
        </p:xfrm>
        <a:graphic>
          <a:graphicData uri="http://schemas.openxmlformats.org/drawingml/2006/table">
            <a:tbl>
              <a:tblPr bandRow="1">
                <a:tableStyleId>{5940675A-B579-460E-94D1-54222C63F5DA}</a:tableStyleId>
              </a:tblPr>
              <a:tblGrid>
                <a:gridCol w="935770">
                  <a:extLst>
                    <a:ext uri="{9D8B030D-6E8A-4147-A177-3AD203B41FA5}">
                      <a16:colId xmlns="" xmlns:a16="http://schemas.microsoft.com/office/drawing/2014/main" val="20000"/>
                    </a:ext>
                  </a:extLst>
                </a:gridCol>
                <a:gridCol w="877077">
                  <a:extLst>
                    <a:ext uri="{9D8B030D-6E8A-4147-A177-3AD203B41FA5}">
                      <a16:colId xmlns="" xmlns:a16="http://schemas.microsoft.com/office/drawing/2014/main" val="20001"/>
                    </a:ext>
                  </a:extLst>
                </a:gridCol>
                <a:gridCol w="1798299">
                  <a:extLst>
                    <a:ext uri="{9D8B030D-6E8A-4147-A177-3AD203B41FA5}">
                      <a16:colId xmlns="" xmlns:a16="http://schemas.microsoft.com/office/drawing/2014/main" val="20002"/>
                    </a:ext>
                  </a:extLst>
                </a:gridCol>
                <a:gridCol w="666324">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7" marR="27027"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7" marR="27027"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7" marR="27027"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27027" marR="27027" marT="0" marB="0" anchor="ctr"/>
                </a:tc>
                <a:extLst>
                  <a:ext uri="{0D108BD9-81ED-4DB2-BD59-A6C34878D82A}">
                    <a16:rowId xmlns="" xmlns:a16="http://schemas.microsoft.com/office/drawing/2014/main" val="10000"/>
                  </a:ext>
                </a:extLst>
              </a:tr>
              <a:tr h="152395">
                <a:tc rowSpan="4">
                  <a:txBody>
                    <a:bodyPr/>
                    <a:lstStyle/>
                    <a:p>
                      <a:pPr algn="ctr" fontAlgn="b"/>
                      <a:r>
                        <a:rPr lang="es-MX" sz="1000" kern="1200" dirty="0"/>
                        <a:t>CALARCA-CAJAMARCA</a:t>
                      </a:r>
                      <a:endParaRPr lang="es-MX" sz="1000" kern="1200" dirty="0">
                        <a:solidFill>
                          <a:schemeClr val="dk1"/>
                        </a:solidFill>
                        <a:latin typeface="+mn-lt"/>
                        <a:ea typeface="+mn-ea"/>
                        <a:cs typeface="+mn-cs"/>
                      </a:endParaRPr>
                    </a:p>
                  </a:txBody>
                  <a:tcPr marL="27027" marR="27027" marT="0" marB="0" anchor="ctr"/>
                </a:tc>
                <a:tc>
                  <a:txBody>
                    <a:bodyPr/>
                    <a:lstStyle/>
                    <a:p>
                      <a:pPr algn="ctr" fontAlgn="ctr"/>
                      <a:r>
                        <a:rPr lang="es-CO" sz="1000" kern="1200" dirty="0"/>
                        <a:t>100%</a:t>
                      </a:r>
                      <a:endParaRPr lang="es-CO" sz="1000" kern="1200" dirty="0">
                        <a:solidFill>
                          <a:schemeClr val="dk1"/>
                        </a:solidFill>
                        <a:latin typeface="+mn-lt"/>
                        <a:ea typeface="+mn-ea"/>
                        <a:cs typeface="+mn-cs"/>
                      </a:endParaRPr>
                    </a:p>
                  </a:txBody>
                  <a:tcPr marL="27027" marR="27027" marT="0" marB="0" anchor="ctr"/>
                </a:tc>
                <a:tc>
                  <a:txBody>
                    <a:bodyPr/>
                    <a:lstStyle/>
                    <a:p>
                      <a:r>
                        <a:rPr lang="es-CO" sz="1000" dirty="0"/>
                        <a:t>Diseños Definitivos</a:t>
                      </a:r>
                      <a:endParaRPr lang="es-CO" sz="1000" dirty="0">
                        <a:latin typeface="+mn-lt"/>
                      </a:endParaRPr>
                    </a:p>
                  </a:txBody>
                  <a:tcPr marL="27027" marR="27027" marT="0" marB="0"/>
                </a:tc>
                <a:tc>
                  <a:txBody>
                    <a:bodyPr/>
                    <a:lstStyle/>
                    <a:p>
                      <a:pPr algn="ctr"/>
                      <a:r>
                        <a:rPr lang="en-US" sz="1000" dirty="0"/>
                        <a:t>99</a:t>
                      </a:r>
                      <a:r>
                        <a:rPr lang="en-US" sz="1000" baseline="0" dirty="0"/>
                        <a:t> </a:t>
                      </a:r>
                      <a:r>
                        <a:rPr lang="en-US" sz="1000" dirty="0"/>
                        <a:t>%</a:t>
                      </a:r>
                      <a:endParaRPr lang="es-CO" sz="1000" dirty="0">
                        <a:latin typeface="+mn-lt"/>
                      </a:endParaRPr>
                    </a:p>
                  </a:txBody>
                  <a:tcPr marL="27027" marR="27027" marT="0" marB="0"/>
                </a:tc>
                <a:extLst>
                  <a:ext uri="{0D108BD9-81ED-4DB2-BD59-A6C34878D82A}">
                    <a16:rowId xmlns="" xmlns:a16="http://schemas.microsoft.com/office/drawing/2014/main" val="10001"/>
                  </a:ext>
                </a:extLst>
              </a:tr>
              <a:tr h="152395">
                <a:tc vMerge="1">
                  <a:txBody>
                    <a:bodyPr/>
                    <a:lstStyle/>
                    <a:p>
                      <a:pPr algn="ctr" fontAlgn="b"/>
                      <a:endParaRPr lang="es-MX" sz="1200" b="0" i="0" u="none" strike="noStrike" dirty="0">
                        <a:solidFill>
                          <a:srgbClr val="000000"/>
                        </a:solidFill>
                        <a:effectLst/>
                        <a:latin typeface="+mn-lt"/>
                      </a:endParaRPr>
                    </a:p>
                  </a:txBody>
                  <a:tcPr marL="8107" marR="8107" marT="8777" marB="0" anchor="ctr">
                    <a:noFill/>
                  </a:tcPr>
                </a:tc>
                <a:tc>
                  <a:txBody>
                    <a:bodyPr/>
                    <a:lstStyle/>
                    <a:p>
                      <a:pPr algn="ctr" fontAlgn="ctr"/>
                      <a:r>
                        <a:rPr lang="es-CO" sz="1000" kern="1200" dirty="0"/>
                        <a:t>100%</a:t>
                      </a:r>
                      <a:endParaRPr lang="es-CO" sz="1000" kern="1200" dirty="0">
                        <a:solidFill>
                          <a:schemeClr val="dk1"/>
                        </a:solidFill>
                        <a:latin typeface="+mn-lt"/>
                        <a:ea typeface="+mn-ea"/>
                        <a:cs typeface="+mn-cs"/>
                      </a:endParaRPr>
                    </a:p>
                  </a:txBody>
                  <a:tcPr marL="27027" marR="27027" marT="0" marB="0" anchor="ctr"/>
                </a:tc>
                <a:tc>
                  <a:txBody>
                    <a:bodyPr/>
                    <a:lstStyle/>
                    <a:p>
                      <a:r>
                        <a:rPr lang="es-CO" sz="1000" dirty="0"/>
                        <a:t>Suministro de Equipos</a:t>
                      </a:r>
                      <a:endParaRPr lang="es-CO" sz="1000" dirty="0">
                        <a:latin typeface="+mn-lt"/>
                      </a:endParaRPr>
                    </a:p>
                  </a:txBody>
                  <a:tcPr marL="27027" marR="27027" marT="0" marB="0"/>
                </a:tc>
                <a:tc>
                  <a:txBody>
                    <a:bodyPr/>
                    <a:lstStyle/>
                    <a:p>
                      <a:pPr algn="ctr"/>
                      <a:r>
                        <a:rPr lang="en-US" sz="1000" dirty="0"/>
                        <a:t>70,3 %</a:t>
                      </a:r>
                      <a:endParaRPr lang="es-CO" sz="1000" dirty="0">
                        <a:latin typeface="+mn-lt"/>
                      </a:endParaRPr>
                    </a:p>
                  </a:txBody>
                  <a:tcPr marL="27027" marR="27027" marT="0" marB="0"/>
                </a:tc>
                <a:extLst>
                  <a:ext uri="{0D108BD9-81ED-4DB2-BD59-A6C34878D82A}">
                    <a16:rowId xmlns="" xmlns:a16="http://schemas.microsoft.com/office/drawing/2014/main" val="10002"/>
                  </a:ext>
                </a:extLst>
              </a:tr>
              <a:tr h="152395">
                <a:tc vMerge="1">
                  <a:txBody>
                    <a:bodyPr/>
                    <a:lstStyle/>
                    <a:p>
                      <a:pPr algn="ctr" fontAlgn="b"/>
                      <a:endParaRPr lang="es-MX" sz="1200" b="0" i="0" u="none" strike="noStrike" dirty="0">
                        <a:solidFill>
                          <a:srgbClr val="000000"/>
                        </a:solidFill>
                        <a:effectLst/>
                        <a:latin typeface="+mn-lt"/>
                      </a:endParaRPr>
                    </a:p>
                  </a:txBody>
                  <a:tcPr marL="8107" marR="8107" marT="8777" marB="0" anchor="ctr">
                    <a:noFill/>
                  </a:tcPr>
                </a:tc>
                <a:tc>
                  <a:txBody>
                    <a:bodyPr/>
                    <a:lstStyle/>
                    <a:p>
                      <a:pPr algn="ctr" fontAlgn="ctr"/>
                      <a:r>
                        <a:rPr lang="es-CO" sz="1000" kern="1200" dirty="0"/>
                        <a:t>100%</a:t>
                      </a:r>
                      <a:endParaRPr lang="es-CO" sz="1000" kern="1200" dirty="0">
                        <a:solidFill>
                          <a:schemeClr val="dk1"/>
                        </a:solidFill>
                        <a:latin typeface="+mn-lt"/>
                        <a:ea typeface="+mn-ea"/>
                        <a:cs typeface="+mn-cs"/>
                      </a:endParaRPr>
                    </a:p>
                  </a:txBody>
                  <a:tcPr marL="27027" marR="27027" marT="0" marB="0" anchor="ctr"/>
                </a:tc>
                <a:tc>
                  <a:txBody>
                    <a:bodyPr/>
                    <a:lstStyle/>
                    <a:p>
                      <a:r>
                        <a:rPr lang="es-CO" sz="1000" dirty="0"/>
                        <a:t>Instalación de Equipos</a:t>
                      </a:r>
                      <a:endParaRPr lang="es-CO" sz="1000" dirty="0">
                        <a:latin typeface="+mn-lt"/>
                      </a:endParaRPr>
                    </a:p>
                  </a:txBody>
                  <a:tcPr marL="27027" marR="27027" marT="0" marB="0"/>
                </a:tc>
                <a:tc>
                  <a:txBody>
                    <a:bodyPr/>
                    <a:lstStyle/>
                    <a:p>
                      <a:pPr algn="ctr"/>
                      <a:r>
                        <a:rPr lang="en-US" sz="1000" dirty="0"/>
                        <a:t>6,15 %</a:t>
                      </a:r>
                      <a:endParaRPr lang="es-CO" sz="1000" dirty="0">
                        <a:latin typeface="+mn-lt"/>
                      </a:endParaRPr>
                    </a:p>
                  </a:txBody>
                  <a:tcPr marL="27027" marR="27027" marT="0" marB="0"/>
                </a:tc>
                <a:extLst>
                  <a:ext uri="{0D108BD9-81ED-4DB2-BD59-A6C34878D82A}">
                    <a16:rowId xmlns="" xmlns:a16="http://schemas.microsoft.com/office/drawing/2014/main" val="10003"/>
                  </a:ext>
                </a:extLst>
              </a:tr>
              <a:tr h="152395">
                <a:tc vMerge="1">
                  <a:txBody>
                    <a:bodyPr/>
                    <a:lstStyle/>
                    <a:p>
                      <a:pPr algn="ctr" fontAlgn="b"/>
                      <a:endParaRPr lang="es-MX" sz="1200" b="0" i="0" u="none" strike="noStrike" dirty="0">
                        <a:solidFill>
                          <a:srgbClr val="000000"/>
                        </a:solidFill>
                        <a:effectLst/>
                        <a:latin typeface="+mn-lt"/>
                      </a:endParaRPr>
                    </a:p>
                  </a:txBody>
                  <a:tcPr marL="8107" marR="8107" marT="8777" marB="0" anchor="ctr">
                    <a:noFill/>
                  </a:tcPr>
                </a:tc>
                <a:tc>
                  <a:txBody>
                    <a:bodyPr/>
                    <a:lstStyle/>
                    <a:p>
                      <a:pPr algn="ctr" fontAlgn="ctr"/>
                      <a:r>
                        <a:rPr lang="es-CO" sz="1000" kern="1200" dirty="0"/>
                        <a:t>100%</a:t>
                      </a:r>
                      <a:endParaRPr lang="es-CO" sz="1000" kern="1200" dirty="0">
                        <a:solidFill>
                          <a:schemeClr val="dk1"/>
                        </a:solidFill>
                        <a:latin typeface="+mn-lt"/>
                        <a:ea typeface="+mn-ea"/>
                        <a:cs typeface="+mn-cs"/>
                      </a:endParaRPr>
                    </a:p>
                  </a:txBody>
                  <a:tcPr marL="27027" marR="27027" marT="0" marB="0" anchor="ctr"/>
                </a:tc>
                <a:tc>
                  <a:txBody>
                    <a:bodyPr/>
                    <a:lstStyle/>
                    <a:p>
                      <a:r>
                        <a:rPr lang="es-CO" sz="1000" dirty="0"/>
                        <a:t>Puesta en Marcha</a:t>
                      </a:r>
                      <a:r>
                        <a:rPr lang="es-CO" sz="1000" baseline="0" dirty="0"/>
                        <a:t> de Equipos</a:t>
                      </a:r>
                      <a:endParaRPr lang="es-CO" sz="1000" dirty="0">
                        <a:latin typeface="+mn-lt"/>
                      </a:endParaRPr>
                    </a:p>
                  </a:txBody>
                  <a:tcPr marL="27027" marR="27027" marT="0" marB="0"/>
                </a:tc>
                <a:tc>
                  <a:txBody>
                    <a:bodyPr/>
                    <a:lstStyle/>
                    <a:p>
                      <a:pPr algn="ctr"/>
                      <a:r>
                        <a:rPr lang="en-US" sz="1000" dirty="0"/>
                        <a:t>0 %</a:t>
                      </a:r>
                      <a:endParaRPr lang="es-CO" sz="1000" dirty="0">
                        <a:latin typeface="+mn-lt"/>
                      </a:endParaRPr>
                    </a:p>
                  </a:txBody>
                  <a:tcPr marL="27027" marR="27027" marT="0" marB="0"/>
                </a:tc>
                <a:extLst>
                  <a:ext uri="{0D108BD9-81ED-4DB2-BD59-A6C34878D82A}">
                    <a16:rowId xmlns="" xmlns:a16="http://schemas.microsoft.com/office/drawing/2014/main" val="10004"/>
                  </a:ext>
                </a:extLst>
              </a:tr>
            </a:tbl>
          </a:graphicData>
        </a:graphic>
      </p:graphicFrame>
      <p:sp>
        <p:nvSpPr>
          <p:cNvPr id="32" name="30 CuadroTexto"/>
          <p:cNvSpPr txBox="1">
            <a:spLocks noChangeArrowheads="1"/>
          </p:cNvSpPr>
          <p:nvPr/>
        </p:nvSpPr>
        <p:spPr bwMode="auto">
          <a:xfrm flipH="1">
            <a:off x="3479555" y="3840726"/>
            <a:ext cx="3833801"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727145757"/>
              </p:ext>
            </p:extLst>
          </p:nvPr>
        </p:nvGraphicFramePr>
        <p:xfrm>
          <a:off x="3479556" y="4044930"/>
          <a:ext cx="3833801" cy="1219200"/>
        </p:xfrm>
        <a:graphic>
          <a:graphicData uri="http://schemas.openxmlformats.org/drawingml/2006/table">
            <a:tbl>
              <a:tblPr firstRow="1" bandRow="1">
                <a:tableStyleId>{5940675A-B579-460E-94D1-54222C63F5DA}</a:tableStyleId>
              </a:tblPr>
              <a:tblGrid>
                <a:gridCol w="2501821">
                  <a:extLst>
                    <a:ext uri="{9D8B030D-6E8A-4147-A177-3AD203B41FA5}">
                      <a16:colId xmlns="" xmlns:a16="http://schemas.microsoft.com/office/drawing/2014/main" val="20000"/>
                    </a:ext>
                  </a:extLst>
                </a:gridCol>
                <a:gridCol w="1331980">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2" marR="27002" marT="0" marB="0"/>
                </a:tc>
                <a:tc>
                  <a:txBody>
                    <a:bodyPr/>
                    <a:lstStyle/>
                    <a:p>
                      <a:pPr algn="ctr" fontAlgn="b"/>
                      <a:r>
                        <a:rPr lang="es-CO" sz="1000" u="none" strike="noStrike" dirty="0">
                          <a:effectLst/>
                        </a:rPr>
                        <a:t>$ 363.000</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baseline="0" dirty="0">
                          <a:effectLst/>
                        </a:rPr>
                        <a:t> </a:t>
                      </a:r>
                      <a:r>
                        <a:rPr lang="es-CO" sz="1000" u="none" strike="noStrike" dirty="0">
                          <a:effectLst/>
                        </a:rPr>
                        <a:t>$ 16.945</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1"/>
                  </a:ext>
                </a:extLst>
              </a:tr>
              <a:tr h="761975">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2015= $ 77.000</a:t>
                      </a:r>
                    </a:p>
                    <a:p>
                      <a:pPr marL="177800" indent="0" algn="l" defTabSz="914400" rtl="0" eaLnBrk="1" latinLnBrk="0" hangingPunct="1"/>
                      <a:r>
                        <a:rPr lang="es-CO" sz="1000" kern="1200" baseline="0" dirty="0"/>
                        <a:t>Vigencia 2016= $ 100</a:t>
                      </a:r>
                    </a:p>
                    <a:p>
                      <a:pPr marL="177800" indent="0" algn="l" defTabSz="914400" rtl="0" eaLnBrk="1" latinLnBrk="0" hangingPunct="1"/>
                      <a:r>
                        <a:rPr lang="es-CO" sz="1000" kern="1200" baseline="0" dirty="0"/>
                        <a:t>Vigencia 2017= $ 100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$ 285.800</a:t>
                      </a:r>
                      <a:endParaRPr lang="es-CO" sz="1000" b="1" i="1" kern="1200" baseline="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dirty="0">
                          <a:effectLst/>
                        </a:rPr>
                        <a:t>$ 363.000</a:t>
                      </a:r>
                      <a:endParaRPr lang="es-CO" sz="10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1000" u="none" strike="noStrike" dirty="0">
                          <a:effectLst/>
                        </a:rPr>
                        <a:t> $ 379.945</a:t>
                      </a:r>
                      <a:endParaRPr lang="es-CO" sz="1000" b="1"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408124" y="5240971"/>
            <a:ext cx="3018055"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750" dirty="0"/>
              <a:t>* Cifras </a:t>
            </a:r>
            <a:r>
              <a:rPr lang="es-MX" altLang="es-CO" sz="750" dirty="0" smtClean="0"/>
              <a:t>en millones </a:t>
            </a:r>
            <a:r>
              <a:rPr lang="es-MX" altLang="es-CO" sz="750" dirty="0"/>
              <a:t>a diciembre de 2015</a:t>
            </a:r>
          </a:p>
        </p:txBody>
      </p:sp>
      <p:grpSp>
        <p:nvGrpSpPr>
          <p:cNvPr id="275593" name="Grupo 13"/>
          <p:cNvGrpSpPr>
            <a:grpSpLocks/>
          </p:cNvGrpSpPr>
          <p:nvPr/>
        </p:nvGrpSpPr>
        <p:grpSpPr bwMode="auto">
          <a:xfrm>
            <a:off x="5134536" y="1107675"/>
            <a:ext cx="2360459" cy="1519139"/>
            <a:chOff x="-1863068" y="4110666"/>
            <a:chExt cx="3144837" cy="2024062"/>
          </a:xfrm>
        </p:grpSpPr>
        <p:grpSp>
          <p:nvGrpSpPr>
            <p:cNvPr id="275624" name="7 Grupo"/>
            <p:cNvGrpSpPr>
              <a:grpSpLocks/>
            </p:cNvGrpSpPr>
            <p:nvPr/>
          </p:nvGrpSpPr>
          <p:grpSpPr bwMode="auto">
            <a:xfrm>
              <a:off x="-1863068" y="4110666"/>
              <a:ext cx="3144837" cy="1985612"/>
              <a:chOff x="6391441" y="2187133"/>
              <a:chExt cx="3145527" cy="1985784"/>
            </a:xfrm>
          </p:grpSpPr>
          <p:grpSp>
            <p:nvGrpSpPr>
              <p:cNvPr id="275628" name="6 Grupo"/>
              <p:cNvGrpSpPr>
                <a:grpSpLocks/>
              </p:cNvGrpSpPr>
              <p:nvPr/>
            </p:nvGrpSpPr>
            <p:grpSpPr bwMode="auto">
              <a:xfrm>
                <a:off x="6391441" y="2187133"/>
                <a:ext cx="3145527" cy="1985784"/>
                <a:chOff x="6391441" y="3620193"/>
                <a:chExt cx="3145527" cy="1985784"/>
              </a:xfrm>
            </p:grpSpPr>
            <p:grpSp>
              <p:nvGrpSpPr>
                <p:cNvPr id="275630" name="36 Grupo"/>
                <p:cNvGrpSpPr>
                  <a:grpSpLocks/>
                </p:cNvGrpSpPr>
                <p:nvPr/>
              </p:nvGrpSpPr>
              <p:grpSpPr bwMode="auto">
                <a:xfrm>
                  <a:off x="6391441" y="3620193"/>
                  <a:ext cx="3145527" cy="1985784"/>
                  <a:chOff x="5159707" y="2415767"/>
                  <a:chExt cx="3145527" cy="1985784"/>
                </a:xfrm>
              </p:grpSpPr>
              <p:grpSp>
                <p:nvGrpSpPr>
                  <p:cNvPr id="275632" name="Grupo 16"/>
                  <p:cNvGrpSpPr>
                    <a:grpSpLocks/>
                  </p:cNvGrpSpPr>
                  <p:nvPr/>
                </p:nvGrpSpPr>
                <p:grpSpPr bwMode="auto">
                  <a:xfrm>
                    <a:off x="5159707" y="2415767"/>
                    <a:ext cx="3145527" cy="1985784"/>
                    <a:chOff x="6035265" y="1308345"/>
                    <a:chExt cx="3145527" cy="1985784"/>
                  </a:xfrm>
                </p:grpSpPr>
                <p:sp>
                  <p:nvSpPr>
                    <p:cNvPr id="102" name="CuadroTexto 32"/>
                    <p:cNvSpPr txBox="1"/>
                    <p:nvPr/>
                  </p:nvSpPr>
                  <p:spPr>
                    <a:xfrm>
                      <a:off x="6534488" y="1308345"/>
                      <a:ext cx="2646304" cy="1985784"/>
                    </a:xfrm>
                    <a:prstGeom prst="rect">
                      <a:avLst/>
                    </a:prstGeom>
                    <a:noFill/>
                  </p:spPr>
                  <p:txBody>
                    <a:bodyPr>
                      <a:spAutoFit/>
                    </a:bodyPr>
                    <a:lstStyle/>
                    <a:p>
                      <a:pPr defTabSz="686520">
                        <a:defRPr/>
                      </a:pPr>
                      <a:r>
                        <a:rPr lang="es-CO" sz="826" dirty="0">
                          <a:solidFill>
                            <a:prstClr val="black"/>
                          </a:solidFill>
                          <a:ea typeface="MS PGothic" panose="020B0600070205080204" pitchFamily="34" charset="-128"/>
                        </a:rPr>
                        <a:t>Vía por pavimentar en el contrato</a:t>
                      </a:r>
                    </a:p>
                    <a:p>
                      <a:pPr defTabSz="686520">
                        <a:defRPr/>
                      </a:pPr>
                      <a:r>
                        <a:rPr lang="es-CO" sz="826" dirty="0">
                          <a:solidFill>
                            <a:prstClr val="black"/>
                          </a:solidFill>
                          <a:ea typeface="MS PGothic" panose="020B0600070205080204" pitchFamily="34" charset="-128"/>
                        </a:rPr>
                        <a:t>Carretera Nacional pavimentada-INVÍAS</a:t>
                      </a:r>
                    </a:p>
                    <a:p>
                      <a:pPr defTabSz="686520">
                        <a:defRPr/>
                      </a:pPr>
                      <a:r>
                        <a:rPr lang="es-CO" sz="826" dirty="0">
                          <a:solidFill>
                            <a:prstClr val="black"/>
                          </a:solidFill>
                          <a:ea typeface="MS PGothic" panose="020B0600070205080204" pitchFamily="34" charset="-128"/>
                        </a:rPr>
                        <a:t>Carretera Departamental</a:t>
                      </a:r>
                    </a:p>
                    <a:p>
                      <a:pPr defTabSz="686520">
                        <a:defRPr/>
                      </a:pPr>
                      <a:r>
                        <a:rPr lang="es-CO" sz="826" dirty="0">
                          <a:solidFill>
                            <a:prstClr val="black"/>
                          </a:solidFill>
                          <a:ea typeface="MS PGothic" panose="020B0600070205080204" pitchFamily="34" charset="-128"/>
                        </a:rPr>
                        <a:t>Carretera Municipal pavimentada</a:t>
                      </a:r>
                    </a:p>
                    <a:p>
                      <a:pPr defTabSz="686520">
                        <a:defRPr/>
                      </a:pPr>
                      <a:r>
                        <a:rPr lang="es-CO" sz="826" dirty="0">
                          <a:solidFill>
                            <a:prstClr val="black"/>
                          </a:solidFill>
                          <a:ea typeface="MS PGothic" panose="020B0600070205080204" pitchFamily="34" charset="-128"/>
                        </a:rPr>
                        <a:t>Carretera Nacional pavimentada-ANI</a:t>
                      </a:r>
                    </a:p>
                    <a:p>
                      <a:pPr defTabSz="686520">
                        <a:defRPr/>
                      </a:pPr>
                      <a:r>
                        <a:rPr lang="es-CO" sz="826" dirty="0">
                          <a:solidFill>
                            <a:prstClr val="black"/>
                          </a:solidFill>
                          <a:ea typeface="MS PGothic" panose="020B0600070205080204" pitchFamily="34" charset="-128"/>
                        </a:rPr>
                        <a:t>Obras Anexas (ejecución mediante</a:t>
                      </a:r>
                    </a:p>
                    <a:p>
                      <a:pPr defTabSz="686520">
                        <a:defRPr/>
                      </a:pPr>
                      <a:r>
                        <a:rPr lang="es-CO" sz="826" dirty="0">
                          <a:solidFill>
                            <a:prstClr val="black"/>
                          </a:solidFill>
                          <a:ea typeface="MS PGothic" panose="020B0600070205080204" pitchFamily="34" charset="-128"/>
                        </a:rPr>
                        <a:t> otro contrato)</a:t>
                      </a:r>
                    </a:p>
                    <a:p>
                      <a:pPr defTabSz="686520">
                        <a:defRPr/>
                      </a:pPr>
                      <a:r>
                        <a:rPr lang="es-CO" sz="826" dirty="0">
                          <a:solidFill>
                            <a:prstClr val="black"/>
                          </a:solidFill>
                          <a:ea typeface="MS PGothic" panose="020B0600070205080204" pitchFamily="34" charset="-128"/>
                        </a:rPr>
                        <a:t>Túnel de la Línea </a:t>
                      </a:r>
                    </a:p>
                    <a:p>
                      <a:pPr defTabSz="686520">
                        <a:defRPr/>
                      </a:pPr>
                      <a:r>
                        <a:rPr lang="es-CO" sz="826" dirty="0">
                          <a:solidFill>
                            <a:prstClr val="black"/>
                          </a:solidFill>
                          <a:ea typeface="MS PGothic" panose="020B0600070205080204" pitchFamily="34" charset="-128"/>
                        </a:rPr>
                        <a:t>Puente en intervención</a:t>
                      </a:r>
                    </a:p>
                    <a:p>
                      <a:pPr defTabSz="686520">
                        <a:defRPr/>
                      </a:pPr>
                      <a:r>
                        <a:rPr lang="es-CO" sz="826" dirty="0">
                          <a:solidFill>
                            <a:prstClr val="black"/>
                          </a:solidFill>
                          <a:ea typeface="MS PGothic" panose="020B0600070205080204" pitchFamily="34" charset="-128"/>
                        </a:rPr>
                        <a:t>Puentes terminados</a:t>
                      </a:r>
                    </a:p>
                    <a:p>
                      <a:pPr defTabSz="686520">
                        <a:defRPr/>
                      </a:pPr>
                      <a:r>
                        <a:rPr lang="es-CO" sz="826" dirty="0">
                          <a:solidFill>
                            <a:prstClr val="black"/>
                          </a:solidFill>
                          <a:ea typeface="MS PGothic" panose="020B0600070205080204" pitchFamily="34" charset="-128"/>
                        </a:rPr>
                        <a:t>Túnel en intervención</a:t>
                      </a:r>
                    </a:p>
                  </p:txBody>
                </p:sp>
                <p:sp>
                  <p:nvSpPr>
                    <p:cNvPr id="103" name="Rectángulo 40"/>
                    <p:cNvSpPr/>
                    <p:nvPr/>
                  </p:nvSpPr>
                  <p:spPr>
                    <a:xfrm>
                      <a:off x="6043726" y="1854064"/>
                      <a:ext cx="401917" cy="88838"/>
                    </a:xfrm>
                    <a:prstGeom prst="rect">
                      <a:avLst/>
                    </a:prstGeom>
                    <a:solidFill>
                      <a:srgbClr val="FFC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104" name="Rectángulo 15"/>
                    <p:cNvSpPr/>
                    <p:nvPr/>
                  </p:nvSpPr>
                  <p:spPr>
                    <a:xfrm>
                      <a:off x="6035265" y="1356995"/>
                      <a:ext cx="410378" cy="76147"/>
                    </a:xfrm>
                    <a:prstGeom prst="rect">
                      <a:avLst/>
                    </a:prstGeom>
                    <a:solidFill>
                      <a:schemeClr val="accent3">
                        <a:lumMod val="75000"/>
                      </a:schemeClr>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105" name="Rectángulo 42"/>
                    <p:cNvSpPr/>
                    <p:nvPr/>
                  </p:nvSpPr>
                  <p:spPr>
                    <a:xfrm>
                      <a:off x="6035265" y="1528325"/>
                      <a:ext cx="410378" cy="76147"/>
                    </a:xfrm>
                    <a:prstGeom prst="rect">
                      <a:avLst/>
                    </a:prstGeom>
                    <a:solidFill>
                      <a:srgbClr val="FF00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106" name="Rectángulo 43"/>
                    <p:cNvSpPr/>
                    <p:nvPr/>
                  </p:nvSpPr>
                  <p:spPr>
                    <a:xfrm>
                      <a:off x="6035265" y="1708116"/>
                      <a:ext cx="410378" cy="76147"/>
                    </a:xfrm>
                    <a:prstGeom prst="rect">
                      <a:avLst/>
                    </a:prstGeom>
                    <a:solidFill>
                      <a:schemeClr val="accent6"/>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grpSp>
              <p:sp>
                <p:nvSpPr>
                  <p:cNvPr id="101" name="Rectángulo 43"/>
                  <p:cNvSpPr/>
                  <p:nvPr/>
                </p:nvSpPr>
                <p:spPr>
                  <a:xfrm>
                    <a:off x="5163938" y="3139162"/>
                    <a:ext cx="433648" cy="76147"/>
                  </a:xfrm>
                  <a:prstGeom prst="rect">
                    <a:avLst/>
                  </a:prstGeom>
                  <a:solidFill>
                    <a:srgbClr val="893BC3"/>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grpSp>
            <p:cxnSp>
              <p:nvCxnSpPr>
                <p:cNvPr id="99" name="Conector recto 98"/>
                <p:cNvCxnSpPr/>
                <p:nvPr/>
              </p:nvCxnSpPr>
              <p:spPr>
                <a:xfrm>
                  <a:off x="6391441" y="4627023"/>
                  <a:ext cx="429417" cy="0"/>
                </a:xfrm>
                <a:prstGeom prst="line">
                  <a:avLst/>
                </a:prstGeom>
                <a:ln w="762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97" name="Rectángulo 42"/>
              <p:cNvSpPr/>
              <p:nvPr/>
            </p:nvSpPr>
            <p:spPr>
              <a:xfrm>
                <a:off x="6402018" y="3449902"/>
                <a:ext cx="399801" cy="78261"/>
              </a:xfrm>
              <a:prstGeom prst="rect">
                <a:avLst/>
              </a:prstGeom>
              <a:solidFill>
                <a:srgbClr val="FFFF00"/>
              </a:solidFill>
              <a:ln w="31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grpSp>
        <p:sp>
          <p:nvSpPr>
            <p:cNvPr id="107" name="Proceso predefinido 106"/>
            <p:cNvSpPr/>
            <p:nvPr/>
          </p:nvSpPr>
          <p:spPr bwMode="auto">
            <a:xfrm>
              <a:off x="-1808081" y="5529836"/>
              <a:ext cx="332038" cy="120555"/>
            </a:xfrm>
            <a:prstGeom prst="flowChartPredefinedProcess">
              <a:avLst/>
            </a:prstGeom>
            <a:ln>
              <a:prstDash val="sysDot"/>
            </a:ln>
          </p:spPr>
          <p:style>
            <a:lnRef idx="2">
              <a:schemeClr val="dk1"/>
            </a:lnRef>
            <a:fillRef idx="1">
              <a:schemeClr val="lt1"/>
            </a:fillRef>
            <a:effectRef idx="0">
              <a:schemeClr val="dk1"/>
            </a:effectRef>
            <a:fontRef idx="minor">
              <a:schemeClr val="dk1"/>
            </a:fontRef>
          </p:style>
          <p:txBody>
            <a:bodyPr anchor="ctr"/>
            <a:lstStyle/>
            <a:p>
              <a:pPr algn="ctr" defTabSz="686520">
                <a:defRPr/>
              </a:pPr>
              <a:endParaRPr lang="es-CO" sz="1351" dirty="0">
                <a:solidFill>
                  <a:prstClr val="black"/>
                </a:solidFill>
              </a:endParaRPr>
            </a:p>
          </p:txBody>
        </p:sp>
        <p:sp>
          <p:nvSpPr>
            <p:cNvPr id="108" name="59 Arco de bloque"/>
            <p:cNvSpPr/>
            <p:nvPr/>
          </p:nvSpPr>
          <p:spPr>
            <a:xfrm>
              <a:off x="-1746749" y="5866121"/>
              <a:ext cx="232638" cy="268607"/>
            </a:xfrm>
            <a:prstGeom prst="blockArc">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defTabSz="686520">
                <a:defRPr/>
              </a:pPr>
              <a:endParaRPr lang="es-CO" sz="1351" dirty="0">
                <a:solidFill>
                  <a:prstClr val="black"/>
                </a:solidFill>
              </a:endParaRPr>
            </a:p>
          </p:txBody>
        </p:sp>
        <p:sp>
          <p:nvSpPr>
            <p:cNvPr id="109" name="Proceso predefinido 108"/>
            <p:cNvSpPr/>
            <p:nvPr/>
          </p:nvSpPr>
          <p:spPr bwMode="auto">
            <a:xfrm>
              <a:off x="-1799621" y="5699037"/>
              <a:ext cx="332038" cy="120555"/>
            </a:xfrm>
            <a:prstGeom prst="flowChartPredefinedProcess">
              <a:avLst/>
            </a:prstGeom>
            <a:ln w="12700">
              <a:prstDash val="solid"/>
            </a:ln>
          </p:spPr>
          <p:style>
            <a:lnRef idx="2">
              <a:schemeClr val="dk1"/>
            </a:lnRef>
            <a:fillRef idx="1">
              <a:schemeClr val="lt1"/>
            </a:fillRef>
            <a:effectRef idx="0">
              <a:schemeClr val="dk1"/>
            </a:effectRef>
            <a:fontRef idx="minor">
              <a:schemeClr val="dk1"/>
            </a:fontRef>
          </p:style>
          <p:txBody>
            <a:bodyPr anchor="ctr"/>
            <a:lstStyle/>
            <a:p>
              <a:pPr algn="ctr" defTabSz="686520">
                <a:defRPr/>
              </a:pPr>
              <a:endParaRPr lang="es-CO" sz="1351" dirty="0">
                <a:solidFill>
                  <a:prstClr val="black"/>
                </a:solidFill>
              </a:endParaRPr>
            </a:p>
          </p:txBody>
        </p:sp>
      </p:grpSp>
      <p:pic>
        <p:nvPicPr>
          <p:cNvPr id="2" name="Imagen 1"/>
          <p:cNvPicPr>
            <a:picLocks noChangeAspect="1"/>
          </p:cNvPicPr>
          <p:nvPr/>
        </p:nvPicPr>
        <p:blipFill>
          <a:blip r:embed="rId2"/>
          <a:stretch>
            <a:fillRect/>
          </a:stretch>
        </p:blipFill>
        <p:spPr>
          <a:xfrm>
            <a:off x="721893" y="1078977"/>
            <a:ext cx="4307875" cy="2622630"/>
          </a:xfrm>
          <a:prstGeom prst="rect">
            <a:avLst/>
          </a:prstGeom>
        </p:spPr>
      </p:pic>
      <p:graphicFrame>
        <p:nvGraphicFramePr>
          <p:cNvPr id="72" name="Tabla 71"/>
          <p:cNvGraphicFramePr>
            <a:graphicFrameLocks noGrp="1"/>
          </p:cNvGraphicFramePr>
          <p:nvPr>
            <p:extLst>
              <p:ext uri="{D42A27DB-BD31-4B8C-83A1-F6EECF244321}">
                <p14:modId xmlns:p14="http://schemas.microsoft.com/office/powerpoint/2010/main" val="1093283124"/>
              </p:ext>
            </p:extLst>
          </p:nvPr>
        </p:nvGraphicFramePr>
        <p:xfrm>
          <a:off x="3479557" y="5468147"/>
          <a:ext cx="3835594" cy="183071"/>
        </p:xfrm>
        <a:graphic>
          <a:graphicData uri="http://schemas.openxmlformats.org/drawingml/2006/table">
            <a:tbl>
              <a:tblPr firstRow="1" bandRow="1">
                <a:tableStyleId>{5940675A-B579-460E-94D1-54222C63F5DA}</a:tableStyleId>
              </a:tblPr>
              <a:tblGrid>
                <a:gridCol w="3835594">
                  <a:extLst>
                    <a:ext uri="{9D8B030D-6E8A-4147-A177-3AD203B41FA5}">
                      <a16:colId xmlns="" xmlns:a16="http://schemas.microsoft.com/office/drawing/2014/main" val="20000"/>
                    </a:ext>
                  </a:extLst>
                </a:gridCol>
              </a:tblGrid>
              <a:tr h="183071">
                <a:tc>
                  <a:txBody>
                    <a:bodyPr/>
                    <a:lstStyle>
                      <a:lvl1pPr marL="0" algn="l" defTabSz="1217889" rtl="0" eaLnBrk="1" latinLnBrk="0" hangingPunct="1">
                        <a:defRPr sz="2397" b="1" kern="1200">
                          <a:solidFill>
                            <a:schemeClr val="tx1"/>
                          </a:solidFill>
                          <a:latin typeface="Calibri"/>
                        </a:defRPr>
                      </a:lvl1pPr>
                      <a:lvl2pPr marL="608945" algn="l" defTabSz="1217889" rtl="0" eaLnBrk="1" latinLnBrk="0" hangingPunct="1">
                        <a:defRPr sz="2397" b="1" kern="1200">
                          <a:solidFill>
                            <a:schemeClr val="tx1"/>
                          </a:solidFill>
                          <a:latin typeface="Calibri"/>
                        </a:defRPr>
                      </a:lvl2pPr>
                      <a:lvl3pPr marL="1217889" algn="l" defTabSz="1217889" rtl="0" eaLnBrk="1" latinLnBrk="0" hangingPunct="1">
                        <a:defRPr sz="2397" b="1" kern="1200">
                          <a:solidFill>
                            <a:schemeClr val="tx1"/>
                          </a:solidFill>
                          <a:latin typeface="Calibri"/>
                        </a:defRPr>
                      </a:lvl3pPr>
                      <a:lvl4pPr marL="1826834" algn="l" defTabSz="1217889" rtl="0" eaLnBrk="1" latinLnBrk="0" hangingPunct="1">
                        <a:defRPr sz="2397" b="1" kern="1200">
                          <a:solidFill>
                            <a:schemeClr val="tx1"/>
                          </a:solidFill>
                          <a:latin typeface="Calibri"/>
                        </a:defRPr>
                      </a:lvl4pPr>
                      <a:lvl5pPr marL="2435779" algn="l" defTabSz="1217889" rtl="0" eaLnBrk="1" latinLnBrk="0" hangingPunct="1">
                        <a:defRPr sz="2397" b="1" kern="1200">
                          <a:solidFill>
                            <a:schemeClr val="tx1"/>
                          </a:solidFill>
                          <a:latin typeface="Calibri"/>
                        </a:defRPr>
                      </a:lvl5pPr>
                      <a:lvl6pPr marL="3044723" algn="l" defTabSz="1217889" rtl="0" eaLnBrk="1" latinLnBrk="0" hangingPunct="1">
                        <a:defRPr sz="2397" b="1" kern="1200">
                          <a:solidFill>
                            <a:schemeClr val="tx1"/>
                          </a:solidFill>
                          <a:latin typeface="Calibri"/>
                        </a:defRPr>
                      </a:lvl6pPr>
                      <a:lvl7pPr marL="3653668" algn="l" defTabSz="1217889" rtl="0" eaLnBrk="1" latinLnBrk="0" hangingPunct="1">
                        <a:defRPr sz="2397" b="1" kern="1200">
                          <a:solidFill>
                            <a:schemeClr val="tx1"/>
                          </a:solidFill>
                          <a:latin typeface="Calibri"/>
                        </a:defRPr>
                      </a:lvl7pPr>
                      <a:lvl8pPr marL="4262613" algn="l" defTabSz="1217889" rtl="0" eaLnBrk="1" latinLnBrk="0" hangingPunct="1">
                        <a:defRPr sz="2397" b="1" kern="1200">
                          <a:solidFill>
                            <a:schemeClr val="tx1"/>
                          </a:solidFill>
                          <a:latin typeface="Calibri"/>
                        </a:defRPr>
                      </a:lvl8pPr>
                      <a:lvl9pPr marL="4871557" algn="l" defTabSz="1217889" rtl="0" eaLnBrk="1" latinLnBrk="0" hangingPunct="1">
                        <a:defRPr sz="2397" b="1"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20,3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sp>
        <p:nvSpPr>
          <p:cNvPr id="74" name="30 CuadroTexto"/>
          <p:cNvSpPr txBox="1">
            <a:spLocks noChangeArrowheads="1"/>
          </p:cNvSpPr>
          <p:nvPr/>
        </p:nvSpPr>
        <p:spPr bwMode="auto">
          <a:xfrm flipH="1">
            <a:off x="7588331" y="5278986"/>
            <a:ext cx="4282588" cy="169277"/>
          </a:xfrm>
          <a:prstGeom prst="rect">
            <a:avLst/>
          </a:prstGeom>
          <a:solidFill>
            <a:srgbClr val="E94E1B"/>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kern="0" dirty="0">
                <a:latin typeface="+mn-lt"/>
              </a:rPr>
              <a:t>ESTADO DEL CORREDOR</a:t>
            </a:r>
          </a:p>
        </p:txBody>
      </p:sp>
      <p:graphicFrame>
        <p:nvGraphicFramePr>
          <p:cNvPr id="39" name="10 Tabla"/>
          <p:cNvGraphicFramePr>
            <a:graphicFrameLocks noGrp="1"/>
          </p:cNvGraphicFramePr>
          <p:nvPr>
            <p:extLst>
              <p:ext uri="{D42A27DB-BD31-4B8C-83A1-F6EECF244321}">
                <p14:modId xmlns:p14="http://schemas.microsoft.com/office/powerpoint/2010/main" val="2680932510"/>
              </p:ext>
            </p:extLst>
          </p:nvPr>
        </p:nvGraphicFramePr>
        <p:xfrm>
          <a:off x="7575882" y="5471843"/>
          <a:ext cx="4295034" cy="842946"/>
        </p:xfrm>
        <a:graphic>
          <a:graphicData uri="http://schemas.openxmlformats.org/drawingml/2006/table">
            <a:tbl>
              <a:tblPr bandRow="1">
                <a:tableStyleId>{5940675A-B579-460E-94D1-54222C63F5DA}</a:tableStyleId>
              </a:tblPr>
              <a:tblGrid>
                <a:gridCol w="3220206">
                  <a:extLst>
                    <a:ext uri="{9D8B030D-6E8A-4147-A177-3AD203B41FA5}">
                      <a16:colId xmlns="" xmlns:a16="http://schemas.microsoft.com/office/drawing/2014/main" val="20000"/>
                    </a:ext>
                  </a:extLst>
                </a:gridCol>
                <a:gridCol w="1074828">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20,3 KM</a:t>
                      </a:r>
                      <a:endParaRPr lang="es-MX" sz="1000" b="0" i="0" u="none" strike="noStrike" dirty="0">
                        <a:solidFill>
                          <a:srgbClr val="000000"/>
                        </a:solidFill>
                        <a:effectLst/>
                        <a:latin typeface="+mj-lt"/>
                      </a:endParaRPr>
                    </a:p>
                  </a:txBody>
                  <a:tcPr marL="27027" marR="27027" marT="0" marB="0" anchor="ctr"/>
                </a:tc>
                <a:extLst>
                  <a:ext uri="{0D108BD9-81ED-4DB2-BD59-A6C34878D82A}">
                    <a16:rowId xmlns="" xmlns:a16="http://schemas.microsoft.com/office/drawing/2014/main" val="10001"/>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889" rtl="0" eaLnBrk="1" latinLnBrk="0" hangingPunct="1">
                        <a:defRPr sz="2397" kern="1200">
                          <a:solidFill>
                            <a:schemeClr val="tx1"/>
                          </a:solidFill>
                          <a:latin typeface="Calibri"/>
                        </a:defRPr>
                      </a:lvl1pPr>
                      <a:lvl2pPr marL="608945" algn="l" defTabSz="1217889" rtl="0" eaLnBrk="1" latinLnBrk="0" hangingPunct="1">
                        <a:defRPr sz="2397" kern="1200">
                          <a:solidFill>
                            <a:schemeClr val="tx1"/>
                          </a:solidFill>
                          <a:latin typeface="Calibri"/>
                        </a:defRPr>
                      </a:lvl2pPr>
                      <a:lvl3pPr marL="1217889" algn="l" defTabSz="1217889" rtl="0" eaLnBrk="1" latinLnBrk="0" hangingPunct="1">
                        <a:defRPr sz="2397" kern="1200">
                          <a:solidFill>
                            <a:schemeClr val="tx1"/>
                          </a:solidFill>
                          <a:latin typeface="Calibri"/>
                        </a:defRPr>
                      </a:lvl3pPr>
                      <a:lvl4pPr marL="1826834" algn="l" defTabSz="1217889" rtl="0" eaLnBrk="1" latinLnBrk="0" hangingPunct="1">
                        <a:defRPr sz="2397" kern="1200">
                          <a:solidFill>
                            <a:schemeClr val="tx1"/>
                          </a:solidFill>
                          <a:latin typeface="Calibri"/>
                        </a:defRPr>
                      </a:lvl4pPr>
                      <a:lvl5pPr marL="2435779" algn="l" defTabSz="1217889" rtl="0" eaLnBrk="1" latinLnBrk="0" hangingPunct="1">
                        <a:defRPr sz="2397" kern="1200">
                          <a:solidFill>
                            <a:schemeClr val="tx1"/>
                          </a:solidFill>
                          <a:latin typeface="Calibri"/>
                        </a:defRPr>
                      </a:lvl5pPr>
                      <a:lvl6pPr marL="3044723" algn="l" defTabSz="1217889" rtl="0" eaLnBrk="1" latinLnBrk="0" hangingPunct="1">
                        <a:defRPr sz="2397" kern="1200">
                          <a:solidFill>
                            <a:schemeClr val="tx1"/>
                          </a:solidFill>
                          <a:latin typeface="Calibri"/>
                        </a:defRPr>
                      </a:lvl6pPr>
                      <a:lvl7pPr marL="3653668" algn="l" defTabSz="1217889" rtl="0" eaLnBrk="1" latinLnBrk="0" hangingPunct="1">
                        <a:defRPr sz="2397" kern="1200">
                          <a:solidFill>
                            <a:schemeClr val="tx1"/>
                          </a:solidFill>
                          <a:latin typeface="Calibri"/>
                        </a:defRPr>
                      </a:lvl7pPr>
                      <a:lvl8pPr marL="4262613" algn="l" defTabSz="1217889" rtl="0" eaLnBrk="1" latinLnBrk="0" hangingPunct="1">
                        <a:defRPr sz="2397" kern="1200">
                          <a:solidFill>
                            <a:schemeClr val="tx1"/>
                          </a:solidFill>
                          <a:latin typeface="Calibri"/>
                        </a:defRPr>
                      </a:lvl8pPr>
                      <a:lvl9pPr marL="4871557" algn="l" defTabSz="1217889" rtl="0" eaLnBrk="1" latinLnBrk="0" hangingPunct="1">
                        <a:defRPr sz="2397" kern="1200">
                          <a:solidFill>
                            <a:schemeClr val="tx1"/>
                          </a:solidFill>
                          <a:latin typeface="Calibri"/>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27027" marR="27027" marT="0"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889" rtl="0" eaLnBrk="1" latinLnBrk="0" hangingPunct="1">
                        <a:defRPr sz="2397" kern="1200">
                          <a:solidFill>
                            <a:schemeClr val="tx1"/>
                          </a:solidFill>
                          <a:latin typeface="Calibri"/>
                        </a:defRPr>
                      </a:lvl1pPr>
                      <a:lvl2pPr marL="608945" algn="l" defTabSz="1217889" rtl="0" eaLnBrk="1" latinLnBrk="0" hangingPunct="1">
                        <a:defRPr sz="2397" kern="1200">
                          <a:solidFill>
                            <a:schemeClr val="tx1"/>
                          </a:solidFill>
                          <a:latin typeface="Calibri"/>
                        </a:defRPr>
                      </a:lvl2pPr>
                      <a:lvl3pPr marL="1217889" algn="l" defTabSz="1217889" rtl="0" eaLnBrk="1" latinLnBrk="0" hangingPunct="1">
                        <a:defRPr sz="2397" kern="1200">
                          <a:solidFill>
                            <a:schemeClr val="tx1"/>
                          </a:solidFill>
                          <a:latin typeface="Calibri"/>
                        </a:defRPr>
                      </a:lvl3pPr>
                      <a:lvl4pPr marL="1826834" algn="l" defTabSz="1217889" rtl="0" eaLnBrk="1" latinLnBrk="0" hangingPunct="1">
                        <a:defRPr sz="2397" kern="1200">
                          <a:solidFill>
                            <a:schemeClr val="tx1"/>
                          </a:solidFill>
                          <a:latin typeface="Calibri"/>
                        </a:defRPr>
                      </a:lvl4pPr>
                      <a:lvl5pPr marL="2435779" algn="l" defTabSz="1217889" rtl="0" eaLnBrk="1" latinLnBrk="0" hangingPunct="1">
                        <a:defRPr sz="2397" kern="1200">
                          <a:solidFill>
                            <a:schemeClr val="tx1"/>
                          </a:solidFill>
                          <a:latin typeface="Calibri"/>
                        </a:defRPr>
                      </a:lvl5pPr>
                      <a:lvl6pPr marL="3044723" algn="l" defTabSz="1217889" rtl="0" eaLnBrk="1" latinLnBrk="0" hangingPunct="1">
                        <a:defRPr sz="2397" kern="1200">
                          <a:solidFill>
                            <a:schemeClr val="tx1"/>
                          </a:solidFill>
                          <a:latin typeface="Calibri"/>
                        </a:defRPr>
                      </a:lvl6pPr>
                      <a:lvl7pPr marL="3653668" algn="l" defTabSz="1217889" rtl="0" eaLnBrk="1" latinLnBrk="0" hangingPunct="1">
                        <a:defRPr sz="2397" kern="1200">
                          <a:solidFill>
                            <a:schemeClr val="tx1"/>
                          </a:solidFill>
                          <a:latin typeface="Calibri"/>
                        </a:defRPr>
                      </a:lvl7pPr>
                      <a:lvl8pPr marL="4262613" algn="l" defTabSz="1217889" rtl="0" eaLnBrk="1" latinLnBrk="0" hangingPunct="1">
                        <a:defRPr sz="2397" kern="1200">
                          <a:solidFill>
                            <a:schemeClr val="tx1"/>
                          </a:solidFill>
                          <a:latin typeface="Calibri"/>
                        </a:defRPr>
                      </a:lvl8pPr>
                      <a:lvl9pPr marL="4871557" algn="l" defTabSz="1217889" rtl="0" eaLnBrk="1" latinLnBrk="0" hangingPunct="1">
                        <a:defRPr sz="2397" kern="1200">
                          <a:solidFill>
                            <a:schemeClr val="tx1"/>
                          </a:solidFill>
                          <a:latin typeface="Calibri"/>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27027" marR="27027" marT="0" marB="0" anchor="ctr"/>
                </a:tc>
                <a:extLst>
                  <a:ext uri="{0D108BD9-81ED-4DB2-BD59-A6C34878D82A}">
                    <a16:rowId xmlns="" xmlns:a16="http://schemas.microsoft.com/office/drawing/2014/main" val="10002"/>
                  </a:ext>
                </a:extLst>
              </a:tr>
              <a:tr h="1612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6" name="Rectángulo 5"/>
          <p:cNvSpPr>
            <a:spLocks noChangeArrowheads="1"/>
          </p:cNvSpPr>
          <p:nvPr/>
        </p:nvSpPr>
        <p:spPr bwMode="auto">
          <a:xfrm>
            <a:off x="3648890" y="-47417"/>
            <a:ext cx="7942219" cy="947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CRUCE </a:t>
            </a:r>
            <a:r>
              <a:rPr lang="es-ES" altLang="es-CO" sz="2778" dirty="0">
                <a:solidFill>
                  <a:srgbClr val="E94E1B"/>
                </a:solidFill>
                <a:latin typeface="Tw Cen MT" panose="020B0602020104020603" pitchFamily="34" charset="0"/>
                <a:ea typeface="MS PGothic" pitchFamily="34" charset="-128"/>
                <a:sym typeface="Helvetica Neue Bold Condensed"/>
              </a:rPr>
              <a:t>DE LA CORDILLERA CENTRAL </a:t>
            </a:r>
            <a:r>
              <a:rPr lang="mr-IN" altLang="es-CO" sz="2778" dirty="0" smtClean="0">
                <a:solidFill>
                  <a:srgbClr val="E94E1B"/>
                </a:solidFill>
                <a:latin typeface="Tw Cen MT" panose="020B0602020104020603" pitchFamily="34" charset="0"/>
                <a:ea typeface="MS PGothic" pitchFamily="34" charset="-128"/>
                <a:sym typeface="Helvetica Neue Bold Condensed"/>
              </a:rPr>
              <a:t>–</a:t>
            </a:r>
            <a:r>
              <a:rPr lang="es-ES" altLang="es-CO" sz="2778" dirty="0" smtClean="0">
                <a:solidFill>
                  <a:srgbClr val="E94E1B"/>
                </a:solidFill>
                <a:latin typeface="Tw Cen MT" panose="020B0602020104020603" pitchFamily="34" charset="0"/>
                <a:ea typeface="MS PGothic" pitchFamily="34" charset="-128"/>
                <a:sym typeface="Helvetica Neue Bold Condensed"/>
              </a:rPr>
              <a:t> EQUIPOS ELECTROMECÁNICOS</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7" name="Pentágono 36"/>
          <p:cNvSpPr/>
          <p:nvPr/>
        </p:nvSpPr>
        <p:spPr>
          <a:xfrm>
            <a:off x="-1" y="0"/>
            <a:ext cx="3648891"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8" name="CuadroTexto 37"/>
          <p:cNvSpPr txBox="1"/>
          <p:nvPr/>
        </p:nvSpPr>
        <p:spPr>
          <a:xfrm>
            <a:off x="194708" y="26882"/>
            <a:ext cx="3213416"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 - 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8663510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10 Tabla"/>
          <p:cNvGraphicFramePr>
            <a:graphicFrameLocks noGrp="1"/>
          </p:cNvGraphicFramePr>
          <p:nvPr>
            <p:extLst>
              <p:ext uri="{D42A27DB-BD31-4B8C-83A1-F6EECF244321}">
                <p14:modId xmlns:p14="http://schemas.microsoft.com/office/powerpoint/2010/main" val="2620839068"/>
              </p:ext>
            </p:extLst>
          </p:nvPr>
        </p:nvGraphicFramePr>
        <p:xfrm>
          <a:off x="7412473" y="2185415"/>
          <a:ext cx="4539179" cy="465987"/>
        </p:xfrm>
        <a:graphic>
          <a:graphicData uri="http://schemas.openxmlformats.org/drawingml/2006/table">
            <a:tbl>
              <a:tblPr bandRow="1">
                <a:tableStyleId>{5940675A-B579-460E-94D1-54222C63F5DA}</a:tableStyleId>
              </a:tblPr>
              <a:tblGrid>
                <a:gridCol w="1827843">
                  <a:extLst>
                    <a:ext uri="{9D8B030D-6E8A-4147-A177-3AD203B41FA5}">
                      <a16:colId xmlns="" xmlns:a16="http://schemas.microsoft.com/office/drawing/2014/main" val="20000"/>
                    </a:ext>
                  </a:extLst>
                </a:gridCol>
                <a:gridCol w="734823">
                  <a:extLst>
                    <a:ext uri="{9D8B030D-6E8A-4147-A177-3AD203B41FA5}">
                      <a16:colId xmlns="" xmlns:a16="http://schemas.microsoft.com/office/drawing/2014/main" val="20001"/>
                    </a:ext>
                  </a:extLst>
                </a:gridCol>
                <a:gridCol w="1272231">
                  <a:extLst>
                    <a:ext uri="{9D8B030D-6E8A-4147-A177-3AD203B41FA5}">
                      <a16:colId xmlns="" xmlns:a16="http://schemas.microsoft.com/office/drawing/2014/main" val="20002"/>
                    </a:ext>
                  </a:extLst>
                </a:gridCol>
                <a:gridCol w="704282">
                  <a:extLst>
                    <a:ext uri="{9D8B030D-6E8A-4147-A177-3AD203B41FA5}">
                      <a16:colId xmlns="" xmlns:a16="http://schemas.microsoft.com/office/drawing/2014/main" val="20003"/>
                    </a:ext>
                  </a:extLst>
                </a:gridCol>
              </a:tblGrid>
              <a:tr h="3048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61187">
                <a:tc>
                  <a:txBody>
                    <a:bodyPr/>
                    <a:lstStyle/>
                    <a:p>
                      <a:pPr marL="0" algn="ctr" defTabSz="914400" rtl="0" eaLnBrk="1" fontAlgn="b" latinLnBrk="0" hangingPunct="1">
                        <a:spcAft>
                          <a:spcPts val="0"/>
                        </a:spcAft>
                      </a:pPr>
                      <a:r>
                        <a:rPr lang="es-MX" sz="1000" kern="1200" dirty="0">
                          <a:effectLst/>
                        </a:rPr>
                        <a:t>GUÁTICA – PUENTE UMBRÍA</a:t>
                      </a:r>
                      <a:endParaRPr lang="es-MX" sz="1000" b="0" kern="1200" dirty="0">
                        <a:solidFill>
                          <a:schemeClr val="dk1"/>
                        </a:solidFill>
                        <a:effectLst/>
                        <a:latin typeface="Calibri" panose="020F0502020204030204"/>
                        <a:ea typeface=""/>
                        <a:cs typeface=""/>
                      </a:endParaRPr>
                    </a:p>
                  </a:txBody>
                  <a:tcPr marL="8116" marR="8116" marT="8787" marB="0" anchor="ctr"/>
                </a:tc>
                <a:tc>
                  <a:txBody>
                    <a:bodyPr/>
                    <a:lstStyle/>
                    <a:p>
                      <a:pPr algn="ctr" fontAlgn="ctr"/>
                      <a:r>
                        <a:rPr lang="es-MX" sz="1000" u="none" strike="noStrike" dirty="0">
                          <a:effectLst/>
                        </a:rPr>
                        <a:t>12,5 KM</a:t>
                      </a:r>
                      <a:endParaRPr lang="es-MX" sz="1000" b="0" i="0" u="none" strike="noStrike" dirty="0">
                        <a:solidFill>
                          <a:srgbClr val="000000"/>
                        </a:solidFill>
                        <a:effectLst/>
                        <a:latin typeface="+mn-lt"/>
                      </a:endParaRPr>
                    </a:p>
                  </a:txBody>
                  <a:tcPr marL="8116" marR="8116" marT="8787" marB="0" anchor="ctr"/>
                </a:tc>
                <a:tc>
                  <a:txBody>
                    <a:bodyPr/>
                    <a:lstStyle/>
                    <a:p>
                      <a:pPr algn="ctr" fontAlgn="b"/>
                      <a:r>
                        <a:rPr lang="es-MX" sz="1000" u="none" strike="noStrike" dirty="0">
                          <a:effectLst/>
                        </a:rPr>
                        <a:t>Pavimentación</a:t>
                      </a:r>
                      <a:endParaRPr lang="es-MX" sz="1000" b="0" i="0" u="none" strike="noStrike" dirty="0">
                        <a:solidFill>
                          <a:srgbClr val="000000"/>
                        </a:solidFill>
                        <a:effectLst/>
                        <a:latin typeface="+mn-lt"/>
                      </a:endParaRPr>
                    </a:p>
                  </a:txBody>
                  <a:tcPr marL="8116" marR="8116" marT="8787" marB="0" anchor="ctr"/>
                </a:tc>
                <a:tc>
                  <a:txBody>
                    <a:bodyPr/>
                    <a:lstStyle/>
                    <a:p>
                      <a:pPr algn="ctr" fontAlgn="b"/>
                      <a:r>
                        <a:rPr lang="es-MX" sz="1000" u="none" strike="noStrike" baseline="0" dirty="0">
                          <a:effectLst/>
                        </a:rPr>
                        <a:t>11 KM</a:t>
                      </a:r>
                      <a:endParaRPr lang="es-MX" sz="1000" b="0" i="0" u="none" strike="noStrike" dirty="0">
                        <a:solidFill>
                          <a:schemeClr val="tx1"/>
                        </a:solidFill>
                        <a:effectLst/>
                        <a:latin typeface="+mn-lt"/>
                      </a:endParaRPr>
                    </a:p>
                  </a:txBody>
                  <a:tcPr marL="8116" marR="8116" marT="8787" marB="0" anchor="ctr"/>
                </a:tc>
                <a:extLst>
                  <a:ext uri="{0D108BD9-81ED-4DB2-BD59-A6C34878D82A}">
                    <a16:rowId xmlns="" xmlns:a16="http://schemas.microsoft.com/office/drawing/2014/main" val="10001"/>
                  </a:ext>
                </a:extLst>
              </a:tr>
            </a:tbl>
          </a:graphicData>
        </a:graphic>
      </p:graphicFrame>
      <p:pic>
        <p:nvPicPr>
          <p:cNvPr id="231429" name="Picture 7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633" y="909568"/>
            <a:ext cx="5765361" cy="3370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30 CuadroTexto"/>
          <p:cNvSpPr txBox="1">
            <a:spLocks noChangeArrowheads="1"/>
          </p:cNvSpPr>
          <p:nvPr/>
        </p:nvSpPr>
        <p:spPr bwMode="auto">
          <a:xfrm flipH="1">
            <a:off x="7412472" y="778786"/>
            <a:ext cx="4539178" cy="173253"/>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37">
              <a:defRPr/>
            </a:pPr>
            <a:r>
              <a:rPr lang="es-CO" sz="1100" dirty="0">
                <a:latin typeface="+mn-lt"/>
              </a:rPr>
              <a:t>INFORMACIÓN GENERAL</a:t>
            </a:r>
          </a:p>
        </p:txBody>
      </p:sp>
      <p:graphicFrame>
        <p:nvGraphicFramePr>
          <p:cNvPr id="19" name="3 Tabla"/>
          <p:cNvGraphicFramePr>
            <a:graphicFrameLocks noGrp="1"/>
          </p:cNvGraphicFramePr>
          <p:nvPr>
            <p:extLst>
              <p:ext uri="{D42A27DB-BD31-4B8C-83A1-F6EECF244321}">
                <p14:modId xmlns:p14="http://schemas.microsoft.com/office/powerpoint/2010/main" val="4057973071"/>
              </p:ext>
            </p:extLst>
          </p:nvPr>
        </p:nvGraphicFramePr>
        <p:xfrm>
          <a:off x="7412473" y="987986"/>
          <a:ext cx="4539178" cy="914400"/>
        </p:xfrm>
        <a:graphic>
          <a:graphicData uri="http://schemas.openxmlformats.org/drawingml/2006/table">
            <a:tbl>
              <a:tblPr firstRow="1" bandRow="1">
                <a:tableStyleId>{5940675A-B579-460E-94D1-54222C63F5DA}</a:tableStyleId>
              </a:tblPr>
              <a:tblGrid>
                <a:gridCol w="1922352">
                  <a:extLst>
                    <a:ext uri="{9D8B030D-6E8A-4147-A177-3AD203B41FA5}">
                      <a16:colId xmlns="" xmlns:a16="http://schemas.microsoft.com/office/drawing/2014/main" val="20000"/>
                    </a:ext>
                  </a:extLst>
                </a:gridCol>
                <a:gridCol w="2616826">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22/10/2015</a:t>
                      </a:r>
                    </a:p>
                    <a:p>
                      <a:pPr algn="ctr" rtl="0" fontAlgn="ctr"/>
                      <a:r>
                        <a:rPr lang="es-MX" sz="1000" u="none" strike="noStrike" dirty="0">
                          <a:effectLst/>
                        </a:rPr>
                        <a:t>26/05/2016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11/11/2015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24/04/2018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84 %</a:t>
                      </a:r>
                    </a:p>
                  </a:txBody>
                  <a:tcPr marL="35998" marR="35998" marT="0" marB="0" anchor="ctr"/>
                </a:tc>
                <a:extLst>
                  <a:ext uri="{0D108BD9-81ED-4DB2-BD59-A6C34878D82A}">
                    <a16:rowId xmlns="" xmlns:a16="http://schemas.microsoft.com/office/drawing/2014/main" val="10004"/>
                  </a:ext>
                </a:extLst>
              </a:tr>
            </a:tbl>
          </a:graphicData>
        </a:graphic>
      </p:graphicFrame>
      <p:sp>
        <p:nvSpPr>
          <p:cNvPr id="20" name="30 CuadroTexto"/>
          <p:cNvSpPr txBox="1">
            <a:spLocks noChangeArrowheads="1"/>
          </p:cNvSpPr>
          <p:nvPr/>
        </p:nvSpPr>
        <p:spPr bwMode="auto">
          <a:xfrm flipH="1">
            <a:off x="7412473" y="2783678"/>
            <a:ext cx="453918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CONTRATO OBRA 1581 DEL 11/11/2015</a:t>
            </a:r>
          </a:p>
        </p:txBody>
      </p:sp>
      <p:sp>
        <p:nvSpPr>
          <p:cNvPr id="21" name="30 CuadroTexto"/>
          <p:cNvSpPr txBox="1">
            <a:spLocks noChangeArrowheads="1"/>
          </p:cNvSpPr>
          <p:nvPr/>
        </p:nvSpPr>
        <p:spPr bwMode="auto">
          <a:xfrm flipH="1">
            <a:off x="7412473" y="3693131"/>
            <a:ext cx="453918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INTERVENTORÍA 1757 DEL 28/12/2015</a:t>
            </a:r>
          </a:p>
        </p:txBody>
      </p:sp>
      <p:graphicFrame>
        <p:nvGraphicFramePr>
          <p:cNvPr id="22" name="Tabla 22"/>
          <p:cNvGraphicFramePr>
            <a:graphicFrameLocks noGrp="1"/>
          </p:cNvGraphicFramePr>
          <p:nvPr>
            <p:extLst>
              <p:ext uri="{D42A27DB-BD31-4B8C-83A1-F6EECF244321}">
                <p14:modId xmlns:p14="http://schemas.microsoft.com/office/powerpoint/2010/main" val="700984790"/>
              </p:ext>
            </p:extLst>
          </p:nvPr>
        </p:nvGraphicFramePr>
        <p:xfrm>
          <a:off x="7412474" y="2970119"/>
          <a:ext cx="4539178" cy="649144"/>
        </p:xfrm>
        <a:graphic>
          <a:graphicData uri="http://schemas.openxmlformats.org/drawingml/2006/table">
            <a:tbl>
              <a:tblPr>
                <a:tableStyleId>{5940675A-B579-460E-94D1-54222C63F5DA}</a:tableStyleId>
              </a:tblPr>
              <a:tblGrid>
                <a:gridCol w="2198961">
                  <a:extLst>
                    <a:ext uri="{9D8B030D-6E8A-4147-A177-3AD203B41FA5}">
                      <a16:colId xmlns="" xmlns:a16="http://schemas.microsoft.com/office/drawing/2014/main" val="20000"/>
                    </a:ext>
                  </a:extLst>
                </a:gridCol>
                <a:gridCol w="836391">
                  <a:extLst>
                    <a:ext uri="{9D8B030D-6E8A-4147-A177-3AD203B41FA5}">
                      <a16:colId xmlns="" xmlns:a16="http://schemas.microsoft.com/office/drawing/2014/main" val="20001"/>
                    </a:ext>
                  </a:extLst>
                </a:gridCol>
                <a:gridCol w="1503826">
                  <a:extLst>
                    <a:ext uri="{9D8B030D-6E8A-4147-A177-3AD203B41FA5}">
                      <a16:colId xmlns="" xmlns:a16="http://schemas.microsoft.com/office/drawing/2014/main" val="20002"/>
                    </a:ext>
                  </a:extLst>
                </a:gridCol>
              </a:tblGrid>
              <a:tr h="15685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t>UNIÓN TEMPORAL E Y M – GUÁTICA</a:t>
                      </a:r>
                      <a:endParaRPr kumimoji="0" lang="es-MX" sz="1000" u="none" strike="noStrike" kern="1200" cap="none" spc="0" normalizeH="0" baseline="0" noProof="0" dirty="0">
                        <a:ln>
                          <a:noFill/>
                        </a:ln>
                        <a:effectLst/>
                        <a:uLnTx/>
                        <a:uFillTx/>
                      </a:endParaRPr>
                    </a:p>
                  </a:txBody>
                  <a:tcPr marL="8117" marR="8117" marT="810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5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8" marB="0" anchor="ctr"/>
                </a:tc>
                <a:extLst>
                  <a:ext uri="{0D108BD9-81ED-4DB2-BD59-A6C34878D82A}">
                    <a16:rowId xmlns="" xmlns:a16="http://schemas.microsoft.com/office/drawing/2014/main" val="10001"/>
                  </a:ext>
                </a:extLst>
              </a:tr>
              <a:tr h="156853">
                <a:tc>
                  <a:txBody>
                    <a:bodyPr/>
                    <a:lstStyle/>
                    <a:p>
                      <a:pPr algn="l" fontAlgn="ctr"/>
                      <a:r>
                        <a:rPr lang="es-CO" sz="1000" dirty="0"/>
                        <a:t>EDIFICACIONES Y VÍAS S.A. </a:t>
                      </a:r>
                      <a:endParaRPr lang="es-MX" sz="1000" b="0" i="0" u="none" strike="noStrike" dirty="0">
                        <a:solidFill>
                          <a:srgbClr val="000000"/>
                        </a:solidFill>
                        <a:effectLst/>
                        <a:latin typeface="Calibri" panose="020F0502020204030204" pitchFamily="34" charset="0"/>
                      </a:endParaRPr>
                    </a:p>
                  </a:txBody>
                  <a:tcPr marL="108025" marR="8117" marT="8108"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08" marB="0" anchor="ctr"/>
                </a:tc>
                <a:extLst>
                  <a:ext uri="{0D108BD9-81ED-4DB2-BD59-A6C34878D82A}">
                    <a16:rowId xmlns="" xmlns:a16="http://schemas.microsoft.com/office/drawing/2014/main" val="10002"/>
                  </a:ext>
                </a:extLst>
              </a:tr>
              <a:tr h="167620">
                <a:tc>
                  <a:txBody>
                    <a:bodyPr/>
                    <a:lstStyle/>
                    <a:p>
                      <a:pPr algn="l" fontAlgn="ctr"/>
                      <a:r>
                        <a:rPr lang="es-CO" sz="1000" dirty="0"/>
                        <a:t>MARCO DE OBRA PÚBLICA S.A. </a:t>
                      </a:r>
                      <a:endParaRPr lang="es-MX" sz="1000" b="0" i="0" u="none" strike="noStrike" dirty="0">
                        <a:solidFill>
                          <a:srgbClr val="000000"/>
                        </a:solidFill>
                        <a:effectLst/>
                        <a:latin typeface="Calibri" panose="020F0502020204030204" pitchFamily="34" charset="0"/>
                      </a:endParaRPr>
                    </a:p>
                  </a:txBody>
                  <a:tcPr marL="108025" marR="8117" marT="8108"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ESPAÑA - SUC. COLOMBIA</a:t>
                      </a:r>
                      <a:endParaRPr lang="es-MX" sz="1000" b="0" i="0" u="none" strike="noStrike" dirty="0">
                        <a:solidFill>
                          <a:srgbClr val="000000"/>
                        </a:solidFill>
                        <a:effectLst/>
                        <a:latin typeface="Calibri" panose="020F0502020204030204" pitchFamily="34" charset="0"/>
                      </a:endParaRPr>
                    </a:p>
                  </a:txBody>
                  <a:tcPr marL="8117" marR="8117" marT="8108" marB="0" anchor="ctr"/>
                </a:tc>
                <a:extLst>
                  <a:ext uri="{0D108BD9-81ED-4DB2-BD59-A6C34878D82A}">
                    <a16:rowId xmlns="" xmlns:a16="http://schemas.microsoft.com/office/drawing/2014/main" val="10003"/>
                  </a:ext>
                </a:extLst>
              </a:tr>
            </a:tbl>
          </a:graphicData>
        </a:graphic>
      </p:graphicFrame>
      <p:graphicFrame>
        <p:nvGraphicFramePr>
          <p:cNvPr id="23" name="Tabla 23"/>
          <p:cNvGraphicFramePr>
            <a:graphicFrameLocks noGrp="1"/>
          </p:cNvGraphicFramePr>
          <p:nvPr>
            <p:extLst>
              <p:ext uri="{D42A27DB-BD31-4B8C-83A1-F6EECF244321}">
                <p14:modId xmlns:p14="http://schemas.microsoft.com/office/powerpoint/2010/main" val="4140856581"/>
              </p:ext>
            </p:extLst>
          </p:nvPr>
        </p:nvGraphicFramePr>
        <p:xfrm>
          <a:off x="7412474" y="3882017"/>
          <a:ext cx="4539180" cy="962862"/>
        </p:xfrm>
        <a:graphic>
          <a:graphicData uri="http://schemas.openxmlformats.org/drawingml/2006/table">
            <a:tbl>
              <a:tblPr>
                <a:tableStyleId>{5940675A-B579-460E-94D1-54222C63F5DA}</a:tableStyleId>
              </a:tblPr>
              <a:tblGrid>
                <a:gridCol w="3131863">
                  <a:extLst>
                    <a:ext uri="{9D8B030D-6E8A-4147-A177-3AD203B41FA5}">
                      <a16:colId xmlns="" xmlns:a16="http://schemas.microsoft.com/office/drawing/2014/main" val="20000"/>
                    </a:ext>
                  </a:extLst>
                </a:gridCol>
                <a:gridCol w="463007">
                  <a:extLst>
                    <a:ext uri="{9D8B030D-6E8A-4147-A177-3AD203B41FA5}">
                      <a16:colId xmlns="" xmlns:a16="http://schemas.microsoft.com/office/drawing/2014/main" val="20001"/>
                    </a:ext>
                  </a:extLst>
                </a:gridCol>
                <a:gridCol w="944310">
                  <a:extLst>
                    <a:ext uri="{9D8B030D-6E8A-4147-A177-3AD203B41FA5}">
                      <a16:colId xmlns="" xmlns:a16="http://schemas.microsoft.com/office/drawing/2014/main" val="20002"/>
                    </a:ext>
                  </a:extLst>
                </a:gridCol>
              </a:tblGrid>
              <a:tr h="16047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ITEC RISARALDA 2016</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07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77">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07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07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077" marB="0" anchor="ctr"/>
                </a:tc>
                <a:extLst>
                  <a:ext uri="{0D108BD9-81ED-4DB2-BD59-A6C34878D82A}">
                    <a16:rowId xmlns="" xmlns:a16="http://schemas.microsoft.com/office/drawing/2014/main" val="10001"/>
                  </a:ext>
                </a:extLst>
              </a:tr>
              <a:tr h="160477">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ESTUDIOS ECONÓMICOS LIMITADA CITEC LTDA</a:t>
                      </a:r>
                      <a:endParaRPr lang="es-MX" sz="1000" u="none" strike="noStrike" kern="1200" dirty="0">
                        <a:solidFill>
                          <a:schemeClr val="tx1"/>
                        </a:solidFill>
                        <a:effectLst/>
                        <a:latin typeface="+mn-lt"/>
                        <a:ea typeface="+mn-ea"/>
                        <a:cs typeface="+mn-cs"/>
                      </a:endParaRPr>
                    </a:p>
                  </a:txBody>
                  <a:tcPr marL="107995" marR="8116" marT="8077"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077"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077" marB="0" anchor="ctr"/>
                </a:tc>
                <a:extLst>
                  <a:ext uri="{0D108BD9-81ED-4DB2-BD59-A6C34878D82A}">
                    <a16:rowId xmlns="" xmlns:a16="http://schemas.microsoft.com/office/drawing/2014/main" val="10002"/>
                  </a:ext>
                </a:extLst>
              </a:tr>
              <a:tr h="160477">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LUIS HUMBERTO JAUREGUI ESPINEL</a:t>
                      </a:r>
                      <a:endParaRPr lang="es-MX" sz="1000" u="none" strike="noStrike" kern="1200" dirty="0">
                        <a:solidFill>
                          <a:schemeClr val="tx1"/>
                        </a:solidFill>
                        <a:effectLst/>
                        <a:latin typeface="+mn-lt"/>
                        <a:ea typeface="+mn-ea"/>
                        <a:cs typeface="+mn-cs"/>
                      </a:endParaRPr>
                    </a:p>
                  </a:txBody>
                  <a:tcPr marL="107995" marR="8116" marT="8077"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077"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077" marB="0" anchor="ctr"/>
                </a:tc>
                <a:extLst>
                  <a:ext uri="{0D108BD9-81ED-4DB2-BD59-A6C34878D82A}">
                    <a16:rowId xmlns="" xmlns:a16="http://schemas.microsoft.com/office/drawing/2014/main" val="10003"/>
                  </a:ext>
                </a:extLst>
              </a:tr>
              <a:tr h="160477">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PROYECTOS VIALES S.A.S</a:t>
                      </a:r>
                      <a:endParaRPr lang="es-MX" sz="1000" u="none" strike="noStrike" kern="1200" dirty="0">
                        <a:solidFill>
                          <a:schemeClr val="tx1"/>
                        </a:solidFill>
                        <a:effectLst/>
                        <a:latin typeface="+mn-lt"/>
                        <a:ea typeface="+mn-ea"/>
                        <a:cs typeface="+mn-cs"/>
                      </a:endParaRPr>
                    </a:p>
                  </a:txBody>
                  <a:tcPr marL="107995" marR="8116" marT="8077"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077"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077" marB="0" anchor="ctr"/>
                </a:tc>
                <a:extLst>
                  <a:ext uri="{0D108BD9-81ED-4DB2-BD59-A6C34878D82A}">
                    <a16:rowId xmlns="" xmlns:a16="http://schemas.microsoft.com/office/drawing/2014/main" val="10004"/>
                  </a:ext>
                </a:extLst>
              </a:tr>
              <a:tr h="160477">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FERNANDEZ INGENIEROS CONSULTORES S.A.S</a:t>
                      </a:r>
                      <a:endParaRPr lang="es-MX" sz="1000" u="none" strike="noStrike" kern="1200" dirty="0">
                        <a:solidFill>
                          <a:schemeClr val="tx1"/>
                        </a:solidFill>
                        <a:effectLst/>
                        <a:latin typeface="+mn-lt"/>
                        <a:ea typeface="+mn-ea"/>
                        <a:cs typeface="+mn-cs"/>
                      </a:endParaRPr>
                    </a:p>
                  </a:txBody>
                  <a:tcPr marL="107995" marR="8116" marT="8077"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077"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077" marB="0" anchor="ctr"/>
                </a:tc>
                <a:extLst>
                  <a:ext uri="{0D108BD9-81ED-4DB2-BD59-A6C34878D82A}">
                    <a16:rowId xmlns="" xmlns:a16="http://schemas.microsoft.com/office/drawing/2014/main" val="10005"/>
                  </a:ext>
                </a:extLst>
              </a:tr>
            </a:tbl>
          </a:graphicData>
        </a:graphic>
      </p:graphicFrame>
      <p:sp>
        <p:nvSpPr>
          <p:cNvPr id="24" name="30 CuadroTexto"/>
          <p:cNvSpPr txBox="1">
            <a:spLocks noChangeArrowheads="1"/>
          </p:cNvSpPr>
          <p:nvPr/>
        </p:nvSpPr>
        <p:spPr bwMode="auto">
          <a:xfrm flipH="1">
            <a:off x="7412473" y="1983500"/>
            <a:ext cx="4539179"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ALCANCE</a:t>
            </a:r>
          </a:p>
        </p:txBody>
      </p:sp>
      <p:sp>
        <p:nvSpPr>
          <p:cNvPr id="27" name="26 CuadroTexto"/>
          <p:cNvSpPr txBox="1">
            <a:spLocks noChangeArrowheads="1"/>
          </p:cNvSpPr>
          <p:nvPr/>
        </p:nvSpPr>
        <p:spPr bwMode="auto">
          <a:xfrm flipH="1">
            <a:off x="3638943" y="4600295"/>
            <a:ext cx="3081237"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28" name="3 Tabla"/>
          <p:cNvGraphicFramePr>
            <a:graphicFrameLocks noGrp="1"/>
          </p:cNvGraphicFramePr>
          <p:nvPr>
            <p:extLst>
              <p:ext uri="{D42A27DB-BD31-4B8C-83A1-F6EECF244321}">
                <p14:modId xmlns:p14="http://schemas.microsoft.com/office/powerpoint/2010/main" val="1580363623"/>
              </p:ext>
            </p:extLst>
          </p:nvPr>
        </p:nvGraphicFramePr>
        <p:xfrm>
          <a:off x="3638943" y="4798640"/>
          <a:ext cx="3081238" cy="914400"/>
        </p:xfrm>
        <a:graphic>
          <a:graphicData uri="http://schemas.openxmlformats.org/drawingml/2006/table">
            <a:tbl>
              <a:tblPr firstRow="1" bandRow="1">
                <a:tableStyleId>{5940675A-B579-460E-94D1-54222C63F5DA}</a:tableStyleId>
              </a:tblPr>
              <a:tblGrid>
                <a:gridCol w="2010721">
                  <a:extLst>
                    <a:ext uri="{9D8B030D-6E8A-4147-A177-3AD203B41FA5}">
                      <a16:colId xmlns="" xmlns:a16="http://schemas.microsoft.com/office/drawing/2014/main" val="20000"/>
                    </a:ext>
                  </a:extLst>
                </a:gridCol>
                <a:gridCol w="1070517">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1" marR="36001" marT="0" marB="0"/>
                </a:tc>
                <a:tc>
                  <a:txBody>
                    <a:bodyPr/>
                    <a:lstStyle/>
                    <a:p>
                      <a:pPr algn="ctr" fontAlgn="b"/>
                      <a:r>
                        <a:rPr lang="es-CO" sz="1000" u="none" strike="noStrike" dirty="0">
                          <a:effectLst/>
                        </a:rPr>
                        <a:t>$ 21.609</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marL="0" algn="ctr" defTabSz="914400" rtl="0" eaLnBrk="1" fontAlgn="b" latinLnBrk="0" hangingPunct="1"/>
                      <a:r>
                        <a:rPr lang="es-CO" sz="1000" u="none" strike="noStrike" kern="1200" baseline="0" dirty="0" smtClean="0">
                          <a:effectLst/>
                        </a:rPr>
                        <a:t>$ 2.750</a:t>
                      </a:r>
                      <a:endParaRPr lang="es-CO" sz="1000" u="none" strike="noStrike" kern="1200" baseline="0" dirty="0">
                        <a:solidFill>
                          <a:schemeClr val="tx1"/>
                        </a:solidFill>
                        <a:effectLst/>
                        <a:latin typeface="+mn-lt"/>
                        <a:ea typeface="+mn-ea"/>
                        <a:cs typeface="+mn-cs"/>
                      </a:endParaRPr>
                    </a:p>
                  </a:txBody>
                  <a:tcPr marL="36001" marR="36001" marT="0" marB="0" anchor="ctr"/>
                </a:tc>
                <a:extLst>
                  <a:ext uri="{0D108BD9-81ED-4DB2-BD59-A6C34878D82A}">
                    <a16:rowId xmlns="" xmlns:a16="http://schemas.microsoft.com/office/drawing/2014/main" val="10001"/>
                  </a:ext>
                </a:extLst>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2016 = $5.090</a:t>
                      </a:r>
                      <a:br>
                        <a:rPr lang="es-CO" sz="1000" kern="1200" baseline="0" dirty="0"/>
                      </a:br>
                      <a:r>
                        <a:rPr lang="es-CO" sz="1000" kern="1200" baseline="0" dirty="0" smtClean="0"/>
                        <a:t>  </a:t>
                      </a:r>
                      <a:r>
                        <a:rPr lang="es-CO" sz="1000" kern="1200" baseline="0" dirty="0" smtClean="0"/>
                        <a:t>Vigencia </a:t>
                      </a:r>
                      <a:r>
                        <a:rPr lang="es-CO" sz="1000" kern="1200" baseline="0" dirty="0"/>
                        <a:t>2017 = $16.519</a:t>
                      </a:r>
                      <a:endParaRPr lang="es-CO" sz="1000" b="0" i="1" kern="1200" dirty="0">
                        <a:solidFill>
                          <a:schemeClr val="dk1"/>
                        </a:solidFill>
                        <a:latin typeface="+mn-lt"/>
                        <a:ea typeface="+mn-ea"/>
                        <a:cs typeface="Arial" panose="020B0604020202020204" pitchFamily="34" charset="0"/>
                      </a:endParaRPr>
                    </a:p>
                  </a:txBody>
                  <a:tcPr marL="36001" marR="36001" marT="0" marB="0" anchor="ctr"/>
                </a:tc>
                <a:tc>
                  <a:txBody>
                    <a:bodyPr/>
                    <a:lstStyle/>
                    <a:p>
                      <a:pPr marL="0" algn="ctr" defTabSz="914400" rtl="0" eaLnBrk="1" fontAlgn="b" latinLnBrk="0" hangingPunct="1"/>
                      <a:r>
                        <a:rPr lang="es-CO" sz="1000" u="none" strike="noStrike" kern="1200" baseline="0" dirty="0">
                          <a:effectLst/>
                        </a:rPr>
                        <a:t> </a:t>
                      </a:r>
                      <a:r>
                        <a:rPr lang="es-CO" sz="1000" u="none" strike="noStrike" kern="1200" baseline="0" dirty="0" smtClean="0">
                          <a:effectLst/>
                        </a:rPr>
                        <a:t>$ 21.609</a:t>
                      </a:r>
                      <a:endParaRPr lang="es-CO" sz="1000" u="none" strike="noStrike" kern="1200" baseline="0" dirty="0">
                        <a:solidFill>
                          <a:schemeClr val="tx1"/>
                        </a:solidFill>
                        <a:effectLst/>
                        <a:latin typeface="+mn-lt"/>
                        <a:ea typeface="+mn-ea"/>
                        <a:cs typeface="+mn-cs"/>
                      </a:endParaRPr>
                    </a:p>
                  </a:txBody>
                  <a:tcPr marL="36001" marR="36001"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marL="0" algn="ctr" defTabSz="914400" rtl="0" eaLnBrk="1" fontAlgn="b" latinLnBrk="0" hangingPunct="1"/>
                      <a:r>
                        <a:rPr lang="es-CO" sz="1000" u="none" strike="noStrike" kern="1200" baseline="0" dirty="0" smtClean="0">
                          <a:effectLst/>
                        </a:rPr>
                        <a:t>$ 24.039</a:t>
                      </a:r>
                      <a:endParaRPr lang="es-CO" sz="1000" u="none" strike="noStrike" kern="1200" baseline="0" dirty="0">
                        <a:solidFill>
                          <a:schemeClr val="tx1"/>
                        </a:solidFill>
                        <a:effectLst/>
                        <a:latin typeface="+mn-lt"/>
                        <a:ea typeface="+mn-ea"/>
                        <a:cs typeface="+mn-cs"/>
                      </a:endParaRPr>
                    </a:p>
                  </a:txBody>
                  <a:tcPr marL="36001" marR="36001" marT="0" marB="0" anchor="ctr"/>
                </a:tc>
                <a:extLst>
                  <a:ext uri="{0D108BD9-81ED-4DB2-BD59-A6C34878D82A}">
                    <a16:rowId xmlns="" xmlns:a16="http://schemas.microsoft.com/office/drawing/2014/main" val="10003"/>
                  </a:ext>
                </a:extLst>
              </a:tr>
            </a:tbl>
          </a:graphicData>
        </a:graphic>
      </p:graphicFrame>
      <p:sp>
        <p:nvSpPr>
          <p:cNvPr id="231539" name="CuadroTexto 26"/>
          <p:cNvSpPr txBox="1">
            <a:spLocks noChangeArrowheads="1"/>
          </p:cNvSpPr>
          <p:nvPr/>
        </p:nvSpPr>
        <p:spPr bwMode="auto">
          <a:xfrm>
            <a:off x="3777060" y="5850819"/>
            <a:ext cx="2427208" cy="24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12" tIns="45566" rIns="91112" bIns="4556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37" fontAlgn="base">
              <a:spcBef>
                <a:spcPct val="0"/>
              </a:spcBef>
              <a:spcAft>
                <a:spcPct val="0"/>
              </a:spcAft>
              <a:defRPr/>
            </a:pPr>
            <a:r>
              <a:rPr lang="es-MX" altLang="es-CO" sz="976" dirty="0"/>
              <a:t>* Cifras </a:t>
            </a:r>
            <a:r>
              <a:rPr lang="es-MX" altLang="es-CO" sz="976" dirty="0" smtClean="0"/>
              <a:t>en millones</a:t>
            </a:r>
            <a:endParaRPr lang="es-MX" altLang="es-CO" sz="976" dirty="0"/>
          </a:p>
        </p:txBody>
      </p:sp>
      <p:graphicFrame>
        <p:nvGraphicFramePr>
          <p:cNvPr id="29" name="Tabla 33"/>
          <p:cNvGraphicFramePr>
            <a:graphicFrameLocks noGrp="1"/>
          </p:cNvGraphicFramePr>
          <p:nvPr>
            <p:extLst>
              <p:ext uri="{D42A27DB-BD31-4B8C-83A1-F6EECF244321}">
                <p14:modId xmlns:p14="http://schemas.microsoft.com/office/powerpoint/2010/main" val="1948358446"/>
              </p:ext>
            </p:extLst>
          </p:nvPr>
        </p:nvGraphicFramePr>
        <p:xfrm>
          <a:off x="3638943" y="4354791"/>
          <a:ext cx="3198051" cy="183071"/>
        </p:xfrm>
        <a:graphic>
          <a:graphicData uri="http://schemas.openxmlformats.org/drawingml/2006/table">
            <a:tbl>
              <a:tblPr firstRow="1" bandRow="1">
                <a:tableStyleId>{5940675A-B579-460E-94D1-54222C63F5DA}</a:tableStyleId>
              </a:tblPr>
              <a:tblGrid>
                <a:gridCol w="319805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19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32" name="10 Tabla"/>
          <p:cNvGraphicFramePr>
            <a:graphicFrameLocks noGrp="1"/>
          </p:cNvGraphicFramePr>
          <p:nvPr>
            <p:extLst>
              <p:ext uri="{D42A27DB-BD31-4B8C-83A1-F6EECF244321}">
                <p14:modId xmlns:p14="http://schemas.microsoft.com/office/powerpoint/2010/main" val="713069798"/>
              </p:ext>
            </p:extLst>
          </p:nvPr>
        </p:nvGraphicFramePr>
        <p:xfrm>
          <a:off x="7412474" y="5162984"/>
          <a:ext cx="4539177" cy="820096"/>
        </p:xfrm>
        <a:graphic>
          <a:graphicData uri="http://schemas.openxmlformats.org/drawingml/2006/table">
            <a:tbl>
              <a:tblPr bandRow="1">
                <a:tableStyleId>{5940675A-B579-460E-94D1-54222C63F5DA}</a:tableStyleId>
              </a:tblPr>
              <a:tblGrid>
                <a:gridCol w="3403252">
                  <a:extLst>
                    <a:ext uri="{9D8B030D-6E8A-4147-A177-3AD203B41FA5}">
                      <a16:colId xmlns="" xmlns:a16="http://schemas.microsoft.com/office/drawing/2014/main" val="20000"/>
                    </a:ext>
                  </a:extLst>
                </a:gridCol>
                <a:gridCol w="1135925">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12,5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1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6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412472" y="4949806"/>
            <a:ext cx="4539177"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latin typeface="+mn-lt"/>
              </a:rPr>
              <a:t>ESTADO DEL CORREDOR</a:t>
            </a:r>
          </a:p>
        </p:txBody>
      </p:sp>
      <p:sp>
        <p:nvSpPr>
          <p:cNvPr id="26" name="Rectángulo 5"/>
          <p:cNvSpPr>
            <a:spLocks noChangeArrowheads="1"/>
          </p:cNvSpPr>
          <p:nvPr/>
        </p:nvSpPr>
        <p:spPr bwMode="auto">
          <a:xfrm>
            <a:off x="3403600" y="27657"/>
            <a:ext cx="54864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GUÁTICA </a:t>
            </a:r>
            <a:r>
              <a:rPr lang="mr-IN" altLang="es-CO" sz="2778" dirty="0" smtClean="0">
                <a:solidFill>
                  <a:srgbClr val="E94E1B"/>
                </a:solidFill>
                <a:latin typeface="Tw Cen MT" panose="020B0602020104020603" pitchFamily="34" charset="0"/>
                <a:ea typeface="MS PGothic" pitchFamily="34" charset="-128"/>
                <a:sym typeface="Helvetica Neue Bold Condensed"/>
              </a:rPr>
              <a:t>–</a:t>
            </a:r>
            <a:r>
              <a:rPr lang="es-ES" altLang="es-CO" sz="2778" dirty="0" smtClean="0">
                <a:solidFill>
                  <a:srgbClr val="E94E1B"/>
                </a:solidFill>
                <a:latin typeface="Tw Cen MT" panose="020B0602020104020603" pitchFamily="34" charset="0"/>
                <a:ea typeface="MS PGothic" pitchFamily="34" charset="-128"/>
                <a:sym typeface="Helvetica Neue Bold Condensed"/>
              </a:rPr>
              <a:t> PUENTE UMBRÍA</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0" name="Pentágono 29"/>
          <p:cNvSpPr/>
          <p:nvPr/>
        </p:nvSpPr>
        <p:spPr>
          <a:xfrm>
            <a:off x="0" y="0"/>
            <a:ext cx="331470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1" name="CuadroTexto 30"/>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Quindio </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509335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n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9668"/>
            <a:ext cx="12192000" cy="6858000"/>
          </a:xfrm>
          <a:prstGeom prst="rect">
            <a:avLst/>
          </a:prstGeom>
        </p:spPr>
      </p:pic>
      <p:sp>
        <p:nvSpPr>
          <p:cNvPr id="24" name="Rectángulo 5"/>
          <p:cNvSpPr>
            <a:spLocks noChangeArrowheads="1"/>
          </p:cNvSpPr>
          <p:nvPr/>
        </p:nvSpPr>
        <p:spPr bwMode="auto">
          <a:xfrm>
            <a:off x="7158446" y="87085"/>
            <a:ext cx="4214948"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738" fontAlgn="base">
              <a:spcBef>
                <a:spcPct val="0"/>
              </a:spcBef>
              <a:spcAft>
                <a:spcPct val="0"/>
              </a:spcAft>
            </a:pPr>
            <a:r>
              <a:rPr lang="es-ES" altLang="es-CO" sz="6600" b="1" dirty="0" smtClean="0">
                <a:solidFill>
                  <a:srgbClr val="F18F07"/>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Objetivo</a:t>
            </a:r>
            <a:endParaRPr lang="es-ES" altLang="es-CO" sz="6600" b="1" dirty="0">
              <a:solidFill>
                <a:srgbClr val="F18F07"/>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a:p>
            <a:pPr defTabSz="910738" fontAlgn="base">
              <a:spcBef>
                <a:spcPct val="0"/>
              </a:spcBef>
              <a:spcAft>
                <a:spcPct val="0"/>
              </a:spcAft>
            </a:pPr>
            <a:endParaRPr lang="es-ES" altLang="es-CO" sz="4400" b="1" dirty="0">
              <a:solidFill>
                <a:srgbClr val="F18F07"/>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
        <p:nvSpPr>
          <p:cNvPr id="27" name="Título 1"/>
          <p:cNvSpPr txBox="1">
            <a:spLocks/>
          </p:cNvSpPr>
          <p:nvPr/>
        </p:nvSpPr>
        <p:spPr>
          <a:xfrm>
            <a:off x="3161211" y="1453657"/>
            <a:ext cx="7730480" cy="8370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2800" dirty="0" smtClean="0">
                <a:latin typeface="Tw Cen MT" panose="020B0602020104020603" pitchFamily="34" charset="0"/>
                <a:ea typeface="Beirut" charset="-78"/>
                <a:cs typeface="Beirut" charset="-78"/>
              </a:rPr>
              <a:t>Dar a conocer a la ciudadanía y partes interesadas la gestión adelantada por INVÍAS durante el período octubre a diciembre 2017 y enero a marzo 2018, e interactuar con la ciudadanía en los temas de su interés, presentando los logros alcanzados frente a las metas propuestas, en el marco de las políticas de desarrollo administrativo y de los objetivos del Plan Nacional de Desarrollo 2014-2018 “Todos por un Nuevo </a:t>
            </a:r>
            <a:r>
              <a:rPr lang="es-MX" sz="3200" dirty="0" smtClean="0">
                <a:latin typeface="Tw Cen MT" panose="020B0602020104020603" pitchFamily="34" charset="0"/>
                <a:ea typeface="Beirut" charset="-78"/>
                <a:cs typeface="Beirut" charset="-78"/>
              </a:rPr>
              <a:t>País</a:t>
            </a:r>
            <a:r>
              <a:rPr lang="es-MX" sz="3200" spc="-10" dirty="0" smtClean="0">
                <a:latin typeface="Tw Cen MT" panose="020B0602020104020603" pitchFamily="34" charset="0"/>
                <a:ea typeface="Beirut" charset="-78"/>
                <a:cs typeface="Beirut" charset="-78"/>
              </a:rPr>
              <a:t>”.</a:t>
            </a:r>
            <a:r>
              <a:rPr lang="es-MX" sz="2800" dirty="0" smtClean="0">
                <a:latin typeface="Tw Cen MT" panose="020B0602020104020603" pitchFamily="34" charset="0"/>
                <a:ea typeface="Beirut" charset="-78"/>
                <a:cs typeface="Beirut" charset="-78"/>
              </a:rPr>
              <a:t/>
            </a:r>
            <a:br>
              <a:rPr lang="es-MX" sz="2800" dirty="0" smtClean="0">
                <a:latin typeface="Tw Cen MT" panose="020B0602020104020603" pitchFamily="34" charset="0"/>
                <a:ea typeface="Beirut" charset="-78"/>
                <a:cs typeface="Beirut" charset="-78"/>
              </a:rPr>
            </a:br>
            <a:endParaRPr lang="es-CO" sz="2800" dirty="0">
              <a:latin typeface="Tw Cen MT" panose="020B0602020104020603" pitchFamily="34" charset="0"/>
              <a:ea typeface="Beirut" charset="-78"/>
              <a:cs typeface="Beirut" charset="-78"/>
            </a:endParaRPr>
          </a:p>
        </p:txBody>
      </p:sp>
    </p:spTree>
    <p:extLst>
      <p:ext uri="{BB962C8B-B14F-4D97-AF65-F5344CB8AC3E}">
        <p14:creationId xmlns:p14="http://schemas.microsoft.com/office/powerpoint/2010/main" val="4012001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0 CuadroTexto"/>
          <p:cNvSpPr txBox="1">
            <a:spLocks noChangeArrowheads="1"/>
          </p:cNvSpPr>
          <p:nvPr/>
        </p:nvSpPr>
        <p:spPr bwMode="auto">
          <a:xfrm flipH="1">
            <a:off x="6581650" y="4939495"/>
            <a:ext cx="5200749" cy="205625"/>
          </a:xfrm>
          <a:prstGeom prst="rect">
            <a:avLst/>
          </a:prstGeom>
          <a:solidFill>
            <a:srgbClr val="E94E1B"/>
          </a:solidFill>
        </p:spPr>
        <p:style>
          <a:lnRef idx="3">
            <a:schemeClr val="lt1"/>
          </a:lnRef>
          <a:fillRef idx="1">
            <a:schemeClr val="accent6"/>
          </a:fillRef>
          <a:effectRef idx="1">
            <a:schemeClr val="accent6"/>
          </a:effectRef>
          <a:fontRef idx="minor">
            <a:schemeClr val="lt1"/>
          </a:fontRef>
        </p:style>
        <p:txBody>
          <a:bodyPr wrap="square" lIns="121677" tIns="17998" rIns="121677" bIns="17998"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1216825">
              <a:defRPr/>
            </a:pPr>
            <a:r>
              <a:rPr lang="es-CO" sz="1100" dirty="0">
                <a:solidFill>
                  <a:prstClr val="white"/>
                </a:solidFill>
                <a:latin typeface="+mn-lt"/>
                <a:cs typeface="Arial" pitchFamily="34" charset="0"/>
              </a:rPr>
              <a:t>INVERSIONES (Millones)</a:t>
            </a:r>
          </a:p>
        </p:txBody>
      </p:sp>
      <p:graphicFrame>
        <p:nvGraphicFramePr>
          <p:cNvPr id="21" name="Tabla 33"/>
          <p:cNvGraphicFramePr>
            <a:graphicFrameLocks noGrp="1"/>
          </p:cNvGraphicFramePr>
          <p:nvPr>
            <p:extLst>
              <p:ext uri="{D42A27DB-BD31-4B8C-83A1-F6EECF244321}">
                <p14:modId xmlns:p14="http://schemas.microsoft.com/office/powerpoint/2010/main" val="1558952906"/>
              </p:ext>
            </p:extLst>
          </p:nvPr>
        </p:nvGraphicFramePr>
        <p:xfrm>
          <a:off x="1377726" y="4068997"/>
          <a:ext cx="4468993" cy="249873"/>
        </p:xfrm>
        <a:graphic>
          <a:graphicData uri="http://schemas.openxmlformats.org/drawingml/2006/table">
            <a:tbl>
              <a:tblPr firstRow="1" bandRow="1">
                <a:tableStyleId>{5940675A-B579-460E-94D1-54222C63F5DA}</a:tableStyleId>
              </a:tblPr>
              <a:tblGrid>
                <a:gridCol w="4468993">
                  <a:extLst>
                    <a:ext uri="{9D8B030D-6E8A-4147-A177-3AD203B41FA5}">
                      <a16:colId xmlns="" xmlns:a16="http://schemas.microsoft.com/office/drawing/2014/main" val="20000"/>
                    </a:ext>
                  </a:extLst>
                </a:gridCol>
              </a:tblGrid>
              <a:tr h="2498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u="none" strike="noStrike" dirty="0">
                          <a:effectLst/>
                        </a:rPr>
                        <a:t>Longitud</a:t>
                      </a:r>
                      <a:r>
                        <a:rPr lang="es-ES" sz="1600" u="none" strike="noStrike" baseline="0" dirty="0">
                          <a:effectLst/>
                        </a:rPr>
                        <a:t> de Proyecto 15.6 Km</a:t>
                      </a:r>
                      <a:endParaRPr lang="es-CO" sz="1600" b="0" i="0" u="none" strike="noStrike" dirty="0">
                        <a:solidFill>
                          <a:schemeClr val="bg1"/>
                        </a:solidFill>
                        <a:latin typeface="+mn-lt"/>
                        <a:cs typeface="Arial" panose="020B0604020202020204" pitchFamily="34" charset="0"/>
                      </a:endParaRPr>
                    </a:p>
                  </a:txBody>
                  <a:tcPr marL="47944" marR="47944" marT="0" marB="0" anchor="ctr"/>
                </a:tc>
                <a:extLst>
                  <a:ext uri="{0D108BD9-81ED-4DB2-BD59-A6C34878D82A}">
                    <a16:rowId xmlns="" xmlns:a16="http://schemas.microsoft.com/office/drawing/2014/main" val="10000"/>
                  </a:ext>
                </a:extLst>
              </a:tr>
            </a:tbl>
          </a:graphicData>
        </a:graphic>
      </p:graphicFrame>
      <p:sp>
        <p:nvSpPr>
          <p:cNvPr id="35" name="30 CuadroTexto"/>
          <p:cNvSpPr txBox="1">
            <a:spLocks noChangeArrowheads="1"/>
          </p:cNvSpPr>
          <p:nvPr/>
        </p:nvSpPr>
        <p:spPr bwMode="auto">
          <a:xfrm flipH="1">
            <a:off x="6581270" y="2094930"/>
            <a:ext cx="5192626" cy="19656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356" tIns="13513" rIns="91356"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a:defRPr/>
            </a:pPr>
            <a:r>
              <a:rPr lang="es-CO" sz="1100" dirty="0">
                <a:solidFill>
                  <a:prstClr val="white"/>
                </a:solidFill>
                <a:latin typeface="+mn-lt"/>
                <a:cs typeface="Arial" pitchFamily="34" charset="0"/>
              </a:rPr>
              <a:t>ALCANCE</a:t>
            </a:r>
          </a:p>
        </p:txBody>
      </p:sp>
      <p:graphicFrame>
        <p:nvGraphicFramePr>
          <p:cNvPr id="36" name="10 Tabla"/>
          <p:cNvGraphicFramePr>
            <a:graphicFrameLocks noGrp="1"/>
          </p:cNvGraphicFramePr>
          <p:nvPr>
            <p:extLst>
              <p:ext uri="{D42A27DB-BD31-4B8C-83A1-F6EECF244321}">
                <p14:modId xmlns:p14="http://schemas.microsoft.com/office/powerpoint/2010/main" val="3124866475"/>
              </p:ext>
            </p:extLst>
          </p:nvPr>
        </p:nvGraphicFramePr>
        <p:xfrm>
          <a:off x="6581273" y="2327755"/>
          <a:ext cx="5192625" cy="522981"/>
        </p:xfrm>
        <a:graphic>
          <a:graphicData uri="http://schemas.openxmlformats.org/drawingml/2006/table">
            <a:tbl>
              <a:tblPr bandRow="1">
                <a:tableStyleId>{5940675A-B579-460E-94D1-54222C63F5DA}</a:tableStyleId>
              </a:tblPr>
              <a:tblGrid>
                <a:gridCol w="2358396">
                  <a:extLst>
                    <a:ext uri="{9D8B030D-6E8A-4147-A177-3AD203B41FA5}">
                      <a16:colId xmlns="" xmlns:a16="http://schemas.microsoft.com/office/drawing/2014/main" val="20000"/>
                    </a:ext>
                  </a:extLst>
                </a:gridCol>
                <a:gridCol w="1217575">
                  <a:extLst>
                    <a:ext uri="{9D8B030D-6E8A-4147-A177-3AD203B41FA5}">
                      <a16:colId xmlns="" xmlns:a16="http://schemas.microsoft.com/office/drawing/2014/main" val="20001"/>
                    </a:ext>
                  </a:extLst>
                </a:gridCol>
                <a:gridCol w="1616654">
                  <a:extLst>
                    <a:ext uri="{9D8B030D-6E8A-4147-A177-3AD203B41FA5}">
                      <a16:colId xmlns="" xmlns:a16="http://schemas.microsoft.com/office/drawing/2014/main" val="20002"/>
                    </a:ext>
                  </a:extLst>
                </a:gridCol>
              </a:tblGrid>
              <a:tr h="218181">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2" marR="58432" marT="0" marB="0" anchor="ctr"/>
                </a:tc>
                <a:extLst>
                  <a:ext uri="{0D108BD9-81ED-4DB2-BD59-A6C34878D82A}">
                    <a16:rowId xmlns="" xmlns:a16="http://schemas.microsoft.com/office/drawing/2014/main" val="10000"/>
                  </a:ext>
                </a:extLst>
              </a:tr>
              <a:tr h="30479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_tradnl" sz="1000" dirty="0"/>
                        <a:t>PR59+0350 -</a:t>
                      </a:r>
                      <a:r>
                        <a:rPr lang="es-ES_tradnl" sz="1000" baseline="0" dirty="0"/>
                        <a:t> </a:t>
                      </a:r>
                      <a:r>
                        <a:rPr lang="es-ES_tradnl" sz="1000" dirty="0"/>
                        <a:t>PR74+0950</a:t>
                      </a:r>
                      <a:endParaRPr lang="es-CO" sz="1000" dirty="0">
                        <a:solidFill>
                          <a:schemeClr val="bg2">
                            <a:lumMod val="50000"/>
                          </a:schemeClr>
                        </a:solidFill>
                      </a:endParaRPr>
                    </a:p>
                  </a:txBody>
                  <a:tcPr marL="35997" marR="35997" marT="0" marB="0" anchor="ctr"/>
                </a:tc>
                <a:tc>
                  <a:txBody>
                    <a:bodyPr/>
                    <a:lstStyle/>
                    <a:p>
                      <a:pPr algn="ctr" fontAlgn="ctr"/>
                      <a:r>
                        <a:rPr lang="es-MX" sz="1000" u="none" strike="noStrike" dirty="0">
                          <a:effectLst/>
                        </a:rPr>
                        <a:t>1 UN</a:t>
                      </a:r>
                      <a:endParaRPr lang="es-MX" sz="1000" b="0" i="0" u="none" strike="noStrike" dirty="0">
                        <a:solidFill>
                          <a:schemeClr val="bg2">
                            <a:lumMod val="50000"/>
                          </a:schemeClr>
                        </a:solidFill>
                        <a:effectLst/>
                        <a:latin typeface="+mj-lt"/>
                      </a:endParaRPr>
                    </a:p>
                  </a:txBody>
                  <a:tcPr marL="35997" marR="35997" marT="0" marB="0" anchor="ctr"/>
                </a:tc>
                <a:tc>
                  <a:txBody>
                    <a:bodyPr/>
                    <a:lstStyle/>
                    <a:p>
                      <a:pPr algn="ctr" fontAlgn="b"/>
                      <a:r>
                        <a:rPr lang="es-MX" sz="1000" u="none" strike="noStrike" dirty="0">
                          <a:effectLst/>
                        </a:rPr>
                        <a:t> Estudios y Diseños </a:t>
                      </a:r>
                      <a:r>
                        <a:rPr lang="es-CO" sz="1000" u="none" strike="noStrike" dirty="0">
                          <a:effectLst/>
                        </a:rPr>
                        <a:t>en Fase III (Ingeniería de detalle) </a:t>
                      </a:r>
                      <a:endParaRPr lang="es-MX" sz="1000" b="0" i="0" u="none" strike="noStrike" dirty="0">
                        <a:solidFill>
                          <a:srgbClr val="000000"/>
                        </a:solidFill>
                        <a:effectLst/>
                        <a:latin typeface="+mj-lt"/>
                      </a:endParaRPr>
                    </a:p>
                  </a:txBody>
                  <a:tcPr marL="35997" marR="35997" marT="0" marB="0" anchor="ctr"/>
                </a:tc>
                <a:extLst>
                  <a:ext uri="{0D108BD9-81ED-4DB2-BD59-A6C34878D82A}">
                    <a16:rowId xmlns="" xmlns:a16="http://schemas.microsoft.com/office/drawing/2014/main" val="10001"/>
                  </a:ext>
                </a:extLst>
              </a:tr>
            </a:tbl>
          </a:graphicData>
        </a:graphic>
      </p:graphicFrame>
      <p:sp>
        <p:nvSpPr>
          <p:cNvPr id="26" name="30 CuadroTexto"/>
          <p:cNvSpPr txBox="1">
            <a:spLocks noChangeArrowheads="1"/>
          </p:cNvSpPr>
          <p:nvPr/>
        </p:nvSpPr>
        <p:spPr bwMode="auto">
          <a:xfrm flipH="1">
            <a:off x="6568219" y="3937415"/>
            <a:ext cx="5192627" cy="173894"/>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tIns="0"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4391"/>
            <a:r>
              <a:rPr lang="es-CO" sz="1100" dirty="0">
                <a:latin typeface="+mn-lt"/>
              </a:rPr>
              <a:t>INTERVENTORÍA</a:t>
            </a:r>
          </a:p>
        </p:txBody>
      </p:sp>
      <p:graphicFrame>
        <p:nvGraphicFramePr>
          <p:cNvPr id="25" name="3 Tabla"/>
          <p:cNvGraphicFramePr>
            <a:graphicFrameLocks noGrp="1"/>
          </p:cNvGraphicFramePr>
          <p:nvPr>
            <p:extLst>
              <p:ext uri="{D42A27DB-BD31-4B8C-83A1-F6EECF244321}">
                <p14:modId xmlns:p14="http://schemas.microsoft.com/office/powerpoint/2010/main" val="3207806780"/>
              </p:ext>
            </p:extLst>
          </p:nvPr>
        </p:nvGraphicFramePr>
        <p:xfrm>
          <a:off x="6581651" y="5230992"/>
          <a:ext cx="5200749" cy="1386840"/>
        </p:xfrm>
        <a:graphic>
          <a:graphicData uri="http://schemas.openxmlformats.org/drawingml/2006/table">
            <a:tbl>
              <a:tblPr firstRow="1" bandRow="1">
                <a:tableStyleId>{5940675A-B579-460E-94D1-54222C63F5DA}</a:tableStyleId>
              </a:tblPr>
              <a:tblGrid>
                <a:gridCol w="2960479">
                  <a:extLst>
                    <a:ext uri="{9D8B030D-6E8A-4147-A177-3AD203B41FA5}">
                      <a16:colId xmlns="" xmlns:a16="http://schemas.microsoft.com/office/drawing/2014/main" val="20000"/>
                    </a:ext>
                  </a:extLst>
                </a:gridCol>
                <a:gridCol w="2240270">
                  <a:extLst>
                    <a:ext uri="{9D8B030D-6E8A-4147-A177-3AD203B41FA5}">
                      <a16:colId xmlns="" xmlns:a16="http://schemas.microsoft.com/office/drawing/2014/main" val="20001"/>
                    </a:ext>
                  </a:extLst>
                </a:gridCol>
              </a:tblGrid>
              <a:tr h="198113">
                <a:tc>
                  <a:txBody>
                    <a:bodyPr/>
                    <a:lstStyle/>
                    <a:p>
                      <a:pPr marL="0" algn="l" defTabSz="914400" rtl="0" eaLnBrk="1" latinLnBrk="0" hangingPunct="1"/>
                      <a:r>
                        <a:rPr lang="es-ES" sz="1300" kern="1200" dirty="0"/>
                        <a:t>Total Contrato Consultoría</a:t>
                      </a:r>
                      <a:endParaRPr lang="es-CO" sz="1300" b="0" kern="1200" dirty="0">
                        <a:solidFill>
                          <a:schemeClr val="dk1"/>
                        </a:solidFill>
                        <a:latin typeface="+mn-lt"/>
                        <a:ea typeface="+mn-ea"/>
                        <a:cs typeface="Arial" panose="020B0604020202020204" pitchFamily="34" charset="0"/>
                      </a:endParaRPr>
                    </a:p>
                  </a:txBody>
                  <a:tcPr marL="47944" marR="47944" marT="0" marB="0"/>
                </a:tc>
                <a:tc>
                  <a:txBody>
                    <a:bodyPr/>
                    <a:lstStyle/>
                    <a:p>
                      <a:pPr algn="ctr" fontAlgn="b"/>
                      <a:r>
                        <a:rPr lang="es-CO" sz="1300" u="none" strike="noStrike" dirty="0">
                          <a:effectLst/>
                        </a:rPr>
                        <a:t>$ 1.020</a:t>
                      </a:r>
                      <a:endParaRPr lang="es-CO" sz="1300" b="0" i="0" u="none" strike="noStrike" dirty="0">
                        <a:solidFill>
                          <a:srgbClr val="000000"/>
                        </a:solidFill>
                        <a:effectLst/>
                        <a:latin typeface="+mn-lt"/>
                      </a:endParaRPr>
                    </a:p>
                  </a:txBody>
                  <a:tcPr marL="47944" marR="47944" marT="0" marB="0" anchor="ctr"/>
                </a:tc>
                <a:extLst>
                  <a:ext uri="{0D108BD9-81ED-4DB2-BD59-A6C34878D82A}">
                    <a16:rowId xmlns="" xmlns:a16="http://schemas.microsoft.com/office/drawing/2014/main" val="10000"/>
                  </a:ext>
                </a:extLst>
              </a:tr>
              <a:tr h="198113">
                <a:tc>
                  <a:txBody>
                    <a:bodyPr/>
                    <a:lstStyle/>
                    <a:p>
                      <a:pPr marL="0" algn="l" defTabSz="914400" rtl="0" eaLnBrk="1" latinLnBrk="0" hangingPunct="1"/>
                      <a:r>
                        <a:rPr lang="es-ES" sz="1300" kern="1200" dirty="0"/>
                        <a:t>Total Contrato Interventoría</a:t>
                      </a:r>
                      <a:endParaRPr lang="es-CO" sz="1300" b="0" kern="1200" dirty="0">
                        <a:solidFill>
                          <a:schemeClr val="dk1"/>
                        </a:solidFill>
                        <a:latin typeface="+mn-lt"/>
                        <a:ea typeface="+mn-ea"/>
                        <a:cs typeface="Arial" panose="020B0604020202020204" pitchFamily="34" charset="0"/>
                      </a:endParaRPr>
                    </a:p>
                  </a:txBody>
                  <a:tcPr marL="47944" marR="47944" marT="0" marB="0" anchor="ctr"/>
                </a:tc>
                <a:tc>
                  <a:txBody>
                    <a:bodyPr/>
                    <a:lstStyle/>
                    <a:p>
                      <a:pPr algn="ctr" fontAlgn="b"/>
                      <a:r>
                        <a:rPr lang="es-CO" sz="1300" u="none" strike="noStrike" baseline="0" dirty="0">
                          <a:effectLst/>
                        </a:rPr>
                        <a:t> </a:t>
                      </a:r>
                      <a:r>
                        <a:rPr lang="es-CO" sz="1300" u="none" strike="noStrike" dirty="0">
                          <a:effectLst/>
                        </a:rPr>
                        <a:t>$ 280</a:t>
                      </a:r>
                      <a:endParaRPr lang="es-CO" sz="1300" b="0" i="0" u="none" strike="noStrike" dirty="0">
                        <a:solidFill>
                          <a:srgbClr val="000000"/>
                        </a:solidFill>
                        <a:effectLst/>
                        <a:latin typeface="+mn-lt"/>
                      </a:endParaRPr>
                    </a:p>
                  </a:txBody>
                  <a:tcPr marL="47944" marR="47944" marT="0" marB="0" anchor="ctr"/>
                </a:tc>
                <a:extLst>
                  <a:ext uri="{0D108BD9-81ED-4DB2-BD59-A6C34878D82A}">
                    <a16:rowId xmlns="" xmlns:a16="http://schemas.microsoft.com/office/drawing/2014/main" val="10001"/>
                  </a:ext>
                </a:extLst>
              </a:tr>
              <a:tr h="3962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300" kern="1200" dirty="0"/>
                        <a:t>Total Vigencias de obra</a:t>
                      </a:r>
                    </a:p>
                    <a:p>
                      <a:pPr marL="0" algn="l" defTabSz="914400" rtl="0" eaLnBrk="1" latinLnBrk="0" hangingPunct="1"/>
                      <a:r>
                        <a:rPr lang="es-CO" sz="1300" kern="1200" baseline="0" dirty="0" smtClean="0"/>
                        <a:t>  </a:t>
                      </a:r>
                      <a:r>
                        <a:rPr lang="es-CO" sz="1300" kern="1200" baseline="0" dirty="0"/>
                        <a:t>Vigencia 2017= $ 1.020</a:t>
                      </a:r>
                      <a:endParaRPr lang="es-CO" sz="1300" b="1" i="1" kern="1200" dirty="0">
                        <a:solidFill>
                          <a:schemeClr val="dk1"/>
                        </a:solidFill>
                        <a:latin typeface="+mn-lt"/>
                        <a:ea typeface="+mn-ea"/>
                        <a:cs typeface="Arial" panose="020B0604020202020204" pitchFamily="34" charset="0"/>
                      </a:endParaRPr>
                    </a:p>
                  </a:txBody>
                  <a:tcPr marL="47944" marR="47944" marT="0" marB="0" anchor="ctr"/>
                </a:tc>
                <a:tc>
                  <a:txBody>
                    <a:bodyPr/>
                    <a:lstStyle/>
                    <a:p>
                      <a:pPr algn="ctr" fontAlgn="b"/>
                      <a:r>
                        <a:rPr lang="es-CO" sz="1300" u="none" strike="noStrike" baseline="0" dirty="0">
                          <a:effectLst/>
                        </a:rPr>
                        <a:t> </a:t>
                      </a:r>
                      <a:r>
                        <a:rPr lang="es-CO" sz="1300" u="none" strike="noStrike" dirty="0">
                          <a:effectLst/>
                        </a:rPr>
                        <a:t>$ 1.020</a:t>
                      </a:r>
                      <a:endParaRPr lang="es-CO" sz="1300" b="0" i="0" u="none" strike="noStrike" dirty="0">
                        <a:solidFill>
                          <a:srgbClr val="000000"/>
                        </a:solidFill>
                        <a:effectLst/>
                        <a:latin typeface="+mn-lt"/>
                      </a:endParaRPr>
                    </a:p>
                  </a:txBody>
                  <a:tcPr marL="47944" marR="47944" marT="0" marB="0" anchor="ctr"/>
                </a:tc>
                <a:extLst>
                  <a:ext uri="{0D108BD9-81ED-4DB2-BD59-A6C34878D82A}">
                    <a16:rowId xmlns="" xmlns:a16="http://schemas.microsoft.com/office/drawing/2014/main" val="10002"/>
                  </a:ext>
                </a:extLst>
              </a:tr>
              <a:tr h="198113">
                <a:tc>
                  <a:txBody>
                    <a:bodyPr/>
                    <a:lstStyle/>
                    <a:p>
                      <a:pPr marL="0" algn="l" defTabSz="914400" rtl="0" eaLnBrk="1" latinLnBrk="0" hangingPunct="1"/>
                      <a:r>
                        <a:rPr lang="es-ES" sz="1300" kern="1200" dirty="0"/>
                        <a:t>Total</a:t>
                      </a:r>
                      <a:r>
                        <a:rPr lang="es-ES" sz="1300" kern="1200" baseline="0" dirty="0"/>
                        <a:t> Inversión</a:t>
                      </a:r>
                      <a:endParaRPr lang="es-CO" sz="1300" b="0" kern="1200" dirty="0">
                        <a:solidFill>
                          <a:schemeClr val="dk1"/>
                        </a:solidFill>
                        <a:latin typeface="+mn-lt"/>
                        <a:ea typeface="+mn-ea"/>
                        <a:cs typeface="Arial" panose="020B0604020202020204" pitchFamily="34" charset="0"/>
                      </a:endParaRPr>
                    </a:p>
                  </a:txBody>
                  <a:tcPr marL="47944" marR="47944" marT="0" marB="0" anchor="ctr"/>
                </a:tc>
                <a:tc>
                  <a:txBody>
                    <a:bodyPr/>
                    <a:lstStyle/>
                    <a:p>
                      <a:pPr algn="ctr" fontAlgn="b"/>
                      <a:r>
                        <a:rPr lang="es-CO" sz="1300" u="none" strike="noStrike" dirty="0">
                          <a:effectLst/>
                        </a:rPr>
                        <a:t> $ 1.300</a:t>
                      </a:r>
                      <a:endParaRPr lang="es-CO" sz="1300" b="0" i="0" u="none" strike="noStrike" dirty="0">
                        <a:solidFill>
                          <a:srgbClr val="000000"/>
                        </a:solidFill>
                        <a:effectLst/>
                        <a:latin typeface="+mn-lt"/>
                      </a:endParaRPr>
                    </a:p>
                  </a:txBody>
                  <a:tcPr marL="47944" marR="47944" marT="0" marB="0" anchor="ctr"/>
                </a:tc>
                <a:extLst>
                  <a:ext uri="{0D108BD9-81ED-4DB2-BD59-A6C34878D82A}">
                    <a16:rowId xmlns="" xmlns:a16="http://schemas.microsoft.com/office/drawing/2014/main" val="10003"/>
                  </a:ext>
                </a:extLst>
              </a:tr>
              <a:tr h="198113">
                <a:tc>
                  <a:txBody>
                    <a:bodyPr/>
                    <a:lstStyle/>
                    <a:p>
                      <a:pPr marL="0" algn="l" defTabSz="914400" rtl="0" eaLnBrk="1" latinLnBrk="0" hangingPunct="1"/>
                      <a:r>
                        <a:rPr lang="es-CO" sz="1300" kern="1200" dirty="0"/>
                        <a:t>Inversión</a:t>
                      </a:r>
                      <a:r>
                        <a:rPr lang="es-CO" sz="1300" kern="1200" baseline="0" dirty="0"/>
                        <a:t> </a:t>
                      </a:r>
                      <a:r>
                        <a:rPr lang="es-CO" sz="1300" kern="1200" dirty="0"/>
                        <a:t>estimada Caldas</a:t>
                      </a:r>
                      <a:endParaRPr lang="es-CO" sz="1300" b="0" kern="1200" dirty="0">
                        <a:solidFill>
                          <a:schemeClr val="dk1"/>
                        </a:solidFill>
                        <a:latin typeface="+mn-lt"/>
                        <a:ea typeface="+mn-ea"/>
                        <a:cs typeface="Arial" panose="020B0604020202020204" pitchFamily="34" charset="0"/>
                      </a:endParaRPr>
                    </a:p>
                  </a:txBody>
                  <a:tcPr marL="47944" marR="47944"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300" u="none" strike="noStrike" dirty="0">
                          <a:effectLst/>
                        </a:rPr>
                        <a:t>$ 520</a:t>
                      </a:r>
                      <a:endParaRPr lang="es-CO" sz="1300" b="0" i="0" u="none" strike="noStrike" dirty="0">
                        <a:solidFill>
                          <a:srgbClr val="000000"/>
                        </a:solidFill>
                        <a:effectLst/>
                        <a:latin typeface="+mn-lt"/>
                      </a:endParaRPr>
                    </a:p>
                  </a:txBody>
                  <a:tcPr marL="47944" marR="47944" marT="0" marB="0" anchor="ctr"/>
                </a:tc>
                <a:extLst>
                  <a:ext uri="{0D108BD9-81ED-4DB2-BD59-A6C34878D82A}">
                    <a16:rowId xmlns="" xmlns:a16="http://schemas.microsoft.com/office/drawing/2014/main" val="10004"/>
                  </a:ext>
                </a:extLst>
              </a:tr>
              <a:tr h="198113">
                <a:tc>
                  <a:txBody>
                    <a:bodyPr/>
                    <a:lstStyle/>
                    <a:p>
                      <a:pPr marL="0" algn="l" defTabSz="914400" rtl="0" eaLnBrk="1" latinLnBrk="0" hangingPunct="1"/>
                      <a:r>
                        <a:rPr lang="es-CO" sz="1300" kern="1200" dirty="0"/>
                        <a:t>Inversión</a:t>
                      </a:r>
                      <a:r>
                        <a:rPr lang="es-CO" sz="1300" kern="1200" baseline="0" dirty="0"/>
                        <a:t> </a:t>
                      </a:r>
                      <a:r>
                        <a:rPr lang="es-CO" sz="1300" kern="1200" dirty="0"/>
                        <a:t>estimada Risaralda</a:t>
                      </a:r>
                      <a:endParaRPr lang="es-CO" sz="1300" b="0" kern="1200" dirty="0">
                        <a:solidFill>
                          <a:schemeClr val="dk1"/>
                        </a:solidFill>
                        <a:latin typeface="+mn-lt"/>
                        <a:ea typeface="+mn-ea"/>
                        <a:cs typeface="Arial" panose="020B0604020202020204" pitchFamily="34" charset="0"/>
                      </a:endParaRPr>
                    </a:p>
                  </a:txBody>
                  <a:tcPr marL="47944" marR="47944" marT="0" marB="0" anchor="ctr"/>
                </a:tc>
                <a:tc>
                  <a:txBody>
                    <a:bodyPr/>
                    <a:lstStyle/>
                    <a:p>
                      <a:pPr algn="ctr" fontAlgn="b"/>
                      <a:r>
                        <a:rPr lang="es-CO" sz="1300" u="none" strike="noStrike" baseline="0" dirty="0">
                          <a:effectLst/>
                        </a:rPr>
                        <a:t> </a:t>
                      </a:r>
                      <a:r>
                        <a:rPr lang="es-CO" sz="1300" u="none" strike="noStrike" dirty="0">
                          <a:effectLst/>
                        </a:rPr>
                        <a:t>$ 780</a:t>
                      </a:r>
                      <a:endParaRPr lang="es-CO" sz="1300" b="0" i="0" u="none" strike="noStrike" dirty="0">
                        <a:solidFill>
                          <a:srgbClr val="000000"/>
                        </a:solidFill>
                        <a:effectLst/>
                        <a:latin typeface="+mn-lt"/>
                      </a:endParaRPr>
                    </a:p>
                  </a:txBody>
                  <a:tcPr marL="47944" marR="47944" marT="0" marB="0" anchor="ctr"/>
                </a:tc>
                <a:extLst>
                  <a:ext uri="{0D108BD9-81ED-4DB2-BD59-A6C34878D82A}">
                    <a16:rowId xmlns="" xmlns:a16="http://schemas.microsoft.com/office/drawing/2014/main" val="10005"/>
                  </a:ext>
                </a:extLst>
              </a:tr>
            </a:tbl>
          </a:graphicData>
        </a:graphic>
      </p:graphicFrame>
      <p:graphicFrame>
        <p:nvGraphicFramePr>
          <p:cNvPr id="28" name="3 Tabla"/>
          <p:cNvGraphicFramePr>
            <a:graphicFrameLocks noGrp="1"/>
          </p:cNvGraphicFramePr>
          <p:nvPr>
            <p:extLst>
              <p:ext uri="{D42A27DB-BD31-4B8C-83A1-F6EECF244321}">
                <p14:modId xmlns:p14="http://schemas.microsoft.com/office/powerpoint/2010/main" val="3869842863"/>
              </p:ext>
            </p:extLst>
          </p:nvPr>
        </p:nvGraphicFramePr>
        <p:xfrm>
          <a:off x="6568222" y="903453"/>
          <a:ext cx="5192625" cy="1151539"/>
        </p:xfrm>
        <a:graphic>
          <a:graphicData uri="http://schemas.openxmlformats.org/drawingml/2006/table">
            <a:tbl>
              <a:tblPr firstRow="1" bandRow="1">
                <a:tableStyleId>{5940675A-B579-460E-94D1-54222C63F5DA}</a:tableStyleId>
              </a:tblPr>
              <a:tblGrid>
                <a:gridCol w="2502881">
                  <a:extLst>
                    <a:ext uri="{9D8B030D-6E8A-4147-A177-3AD203B41FA5}">
                      <a16:colId xmlns="" xmlns:a16="http://schemas.microsoft.com/office/drawing/2014/main" val="20000"/>
                    </a:ext>
                  </a:extLst>
                </a:gridCol>
                <a:gridCol w="2689744">
                  <a:extLst>
                    <a:ext uri="{9D8B030D-6E8A-4147-A177-3AD203B41FA5}">
                      <a16:colId xmlns="" xmlns:a16="http://schemas.microsoft.com/office/drawing/2014/main" val="20001"/>
                    </a:ext>
                  </a:extLst>
                </a:gridCol>
              </a:tblGrid>
              <a:tr h="2303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FECHA DE ADJUDICACIÓN</a:t>
                      </a:r>
                      <a:endParaRPr lang="es-CO" sz="1000" kern="1200" dirty="0">
                        <a:solidFill>
                          <a:schemeClr val="tx1"/>
                        </a:solidFill>
                        <a:latin typeface="+mn-lt"/>
                        <a:ea typeface="+mn-ea"/>
                        <a:cs typeface="+mn-cs"/>
                      </a:endParaRPr>
                    </a:p>
                  </a:txBody>
                  <a:tcPr marL="77907" marR="77907" marT="38955" marB="38955" anchor="ctr"/>
                </a:tc>
                <a:tc>
                  <a:txBody>
                    <a:bodyPr/>
                    <a:lstStyle/>
                    <a:p>
                      <a:pPr algn="ctr" rtl="0" fontAlgn="ctr"/>
                      <a:r>
                        <a:rPr lang="es-MX" sz="1000" u="none" strike="noStrike" kern="1200" dirty="0">
                          <a:effectLst/>
                        </a:rPr>
                        <a:t>06/07/2017</a:t>
                      </a:r>
                      <a:endParaRPr lang="es-MX" sz="1000" u="none" strike="noStrike" kern="1200" dirty="0">
                        <a:solidFill>
                          <a:schemeClr val="tx1"/>
                        </a:solidFill>
                        <a:effectLst/>
                        <a:latin typeface="+mn-lt"/>
                        <a:ea typeface="+mn-ea"/>
                        <a:cs typeface="+mn-cs"/>
                      </a:endParaRPr>
                    </a:p>
                  </a:txBody>
                  <a:tcPr marL="0" marR="0" marT="0" marB="0" anchor="ctr"/>
                </a:tc>
                <a:extLst>
                  <a:ext uri="{0D108BD9-81ED-4DB2-BD59-A6C34878D82A}">
                    <a16:rowId xmlns="" xmlns:a16="http://schemas.microsoft.com/office/drawing/2014/main" val="10000"/>
                  </a:ext>
                </a:extLst>
              </a:tr>
              <a:tr h="230305">
                <a:tc>
                  <a:txBody>
                    <a:bodyPr/>
                    <a:lstStyle/>
                    <a:p>
                      <a:pPr marL="0" algn="l" defTabSz="914400" rtl="0" eaLnBrk="1" latinLnBrk="0" hangingPunct="1"/>
                      <a:r>
                        <a:rPr lang="es-CO" sz="1000" kern="1200" dirty="0"/>
                        <a:t>FECHA DE FIRMA DE CONTRATO</a:t>
                      </a:r>
                      <a:endParaRPr lang="es-CO" sz="1000" kern="1200" dirty="0">
                        <a:solidFill>
                          <a:schemeClr val="tx1"/>
                        </a:solidFill>
                        <a:latin typeface="+mn-lt"/>
                        <a:ea typeface="+mn-ea"/>
                        <a:cs typeface="+mn-cs"/>
                      </a:endParaRPr>
                    </a:p>
                  </a:txBody>
                  <a:tcPr marL="77907" marR="77907" marT="38955" marB="3895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12/07/17</a:t>
                      </a:r>
                      <a:endParaRPr lang="es-MX" sz="1000" u="none" strike="noStrike" kern="1200" dirty="0">
                        <a:solidFill>
                          <a:schemeClr val="tx1"/>
                        </a:solidFill>
                        <a:effectLst/>
                        <a:latin typeface="+mn-lt"/>
                        <a:ea typeface="+mn-ea"/>
                        <a:cs typeface="+mn-cs"/>
                      </a:endParaRPr>
                    </a:p>
                  </a:txBody>
                  <a:tcPr marL="0" marR="0" marT="0" marB="0" anchor="ctr"/>
                </a:tc>
                <a:extLst>
                  <a:ext uri="{0D108BD9-81ED-4DB2-BD59-A6C34878D82A}">
                    <a16:rowId xmlns="" xmlns:a16="http://schemas.microsoft.com/office/drawing/2014/main" val="10001"/>
                  </a:ext>
                </a:extLst>
              </a:tr>
              <a:tr h="230305">
                <a:tc>
                  <a:txBody>
                    <a:bodyPr/>
                    <a:lstStyle/>
                    <a:p>
                      <a:pPr marL="0" algn="l" defTabSz="914400" rtl="0" eaLnBrk="1" latinLnBrk="0" hangingPunct="1"/>
                      <a:r>
                        <a:rPr lang="es-CO" sz="1000" kern="1200" dirty="0"/>
                        <a:t>ACTA DE</a:t>
                      </a:r>
                      <a:r>
                        <a:rPr lang="es-CO" sz="1000" kern="1200" baseline="0" dirty="0"/>
                        <a:t> INICIO</a:t>
                      </a:r>
                      <a:endParaRPr lang="es-CO" sz="1000" kern="1200" dirty="0">
                        <a:solidFill>
                          <a:schemeClr val="tx1"/>
                        </a:solidFill>
                        <a:latin typeface="+mn-lt"/>
                        <a:ea typeface="+mn-ea"/>
                        <a:cs typeface="+mn-cs"/>
                      </a:endParaRPr>
                    </a:p>
                  </a:txBody>
                  <a:tcPr marL="77907" marR="77907" marT="38955" marB="3895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16/08/2017</a:t>
                      </a:r>
                      <a:endParaRPr lang="es-MX" sz="1000" u="none" strike="noStrike" kern="1200" dirty="0">
                        <a:solidFill>
                          <a:schemeClr val="tx1"/>
                        </a:solidFill>
                        <a:effectLst/>
                        <a:latin typeface="+mn-lt"/>
                        <a:ea typeface="+mn-ea"/>
                        <a:cs typeface="+mn-cs"/>
                      </a:endParaRPr>
                    </a:p>
                  </a:txBody>
                  <a:tcPr marL="0" marR="0" marT="0" marB="0" anchor="ctr"/>
                </a:tc>
                <a:extLst>
                  <a:ext uri="{0D108BD9-81ED-4DB2-BD59-A6C34878D82A}">
                    <a16:rowId xmlns="" xmlns:a16="http://schemas.microsoft.com/office/drawing/2014/main" val="10002"/>
                  </a:ext>
                </a:extLst>
              </a:tr>
              <a:tr h="230305">
                <a:tc>
                  <a:txBody>
                    <a:bodyPr/>
                    <a:lstStyle/>
                    <a:p>
                      <a:pPr marL="0" algn="l" defTabSz="914400" rtl="0" eaLnBrk="1" latinLnBrk="0" hangingPunct="1"/>
                      <a:r>
                        <a:rPr lang="es-CO" sz="1000" kern="1200" dirty="0"/>
                        <a:t>TERMINACIÓN</a:t>
                      </a:r>
                      <a:endParaRPr lang="es-CO" sz="1000" kern="1200" dirty="0">
                        <a:solidFill>
                          <a:schemeClr val="tx1"/>
                        </a:solidFill>
                        <a:latin typeface="+mn-lt"/>
                        <a:ea typeface="+mn-ea"/>
                        <a:cs typeface="+mn-cs"/>
                      </a:endParaRPr>
                    </a:p>
                  </a:txBody>
                  <a:tcPr marL="77907" marR="77907" marT="38955" marB="3895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31/07/2018</a:t>
                      </a:r>
                      <a:endParaRPr lang="es-MX" sz="1000" u="none" strike="noStrike" kern="1200" dirty="0">
                        <a:solidFill>
                          <a:schemeClr val="tx1"/>
                        </a:solidFill>
                        <a:effectLst/>
                        <a:latin typeface="+mn-lt"/>
                        <a:ea typeface="+mn-ea"/>
                        <a:cs typeface="+mn-cs"/>
                      </a:endParaRPr>
                    </a:p>
                  </a:txBody>
                  <a:tcPr marL="0" marR="0" marT="0" marB="0" anchor="ctr"/>
                </a:tc>
                <a:extLst>
                  <a:ext uri="{0D108BD9-81ED-4DB2-BD59-A6C34878D82A}">
                    <a16:rowId xmlns="" xmlns:a16="http://schemas.microsoft.com/office/drawing/2014/main" val="10003"/>
                  </a:ext>
                </a:extLst>
              </a:tr>
              <a:tr h="23029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4" marR="35994" marT="0" marB="0" anchor="ctr"/>
                </a:tc>
                <a:tc>
                  <a:txBody>
                    <a:bodyPr/>
                    <a:lstStyle/>
                    <a:p>
                      <a:pPr algn="ctr" rtl="0" fontAlgn="ctr"/>
                      <a:r>
                        <a:rPr lang="es-MX" sz="1000" u="none" strike="noStrike" kern="1200" dirty="0">
                          <a:effectLst/>
                        </a:rPr>
                        <a:t>49 %</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10004"/>
                  </a:ext>
                </a:extLst>
              </a:tr>
            </a:tbl>
          </a:graphicData>
        </a:graphic>
      </p:graphicFrame>
      <p:sp>
        <p:nvSpPr>
          <p:cNvPr id="38" name="30 CuadroTexto"/>
          <p:cNvSpPr txBox="1">
            <a:spLocks noChangeArrowheads="1"/>
          </p:cNvSpPr>
          <p:nvPr/>
        </p:nvSpPr>
        <p:spPr bwMode="auto">
          <a:xfrm flipH="1">
            <a:off x="6565027" y="2934993"/>
            <a:ext cx="5208870" cy="196567"/>
          </a:xfrm>
          <a:prstGeom prst="rect">
            <a:avLst/>
          </a:prstGeom>
          <a:solidFill>
            <a:srgbClr val="E94E1B"/>
          </a:solidFill>
        </p:spPr>
        <p:style>
          <a:lnRef idx="3">
            <a:schemeClr val="lt1"/>
          </a:lnRef>
          <a:fillRef idx="1">
            <a:schemeClr val="accent6"/>
          </a:fillRef>
          <a:effectRef idx="1">
            <a:schemeClr val="accent6"/>
          </a:effectRef>
          <a:fontRef idx="minor">
            <a:schemeClr val="lt1"/>
          </a:fontRef>
        </p:style>
        <p:txBody>
          <a:bodyPr wrap="square" lIns="91350" tIns="13513" rIns="91350" bIns="13513"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913582">
              <a:spcBef>
                <a:spcPts val="450"/>
              </a:spcBef>
              <a:defRPr/>
            </a:pPr>
            <a:r>
              <a:rPr lang="es-CO" sz="1100" kern="0" dirty="0">
                <a:latin typeface="+mn-lt"/>
              </a:rPr>
              <a:t>CONSULTORÍA</a:t>
            </a:r>
          </a:p>
        </p:txBody>
      </p:sp>
      <p:graphicFrame>
        <p:nvGraphicFramePr>
          <p:cNvPr id="39" name="Tabla 22"/>
          <p:cNvGraphicFramePr>
            <a:graphicFrameLocks noGrp="1"/>
          </p:cNvGraphicFramePr>
          <p:nvPr>
            <p:extLst>
              <p:ext uri="{D42A27DB-BD31-4B8C-83A1-F6EECF244321}">
                <p14:modId xmlns:p14="http://schemas.microsoft.com/office/powerpoint/2010/main" val="2644943256"/>
              </p:ext>
            </p:extLst>
          </p:nvPr>
        </p:nvGraphicFramePr>
        <p:xfrm>
          <a:off x="6565026" y="3199203"/>
          <a:ext cx="5208871" cy="645855"/>
        </p:xfrm>
        <a:graphic>
          <a:graphicData uri="http://schemas.openxmlformats.org/drawingml/2006/table">
            <a:tbl>
              <a:tblPr>
                <a:tableStyleId>{5940675A-B579-460E-94D1-54222C63F5DA}</a:tableStyleId>
              </a:tblPr>
              <a:tblGrid>
                <a:gridCol w="2911351">
                  <a:extLst>
                    <a:ext uri="{9D8B030D-6E8A-4147-A177-3AD203B41FA5}">
                      <a16:colId xmlns="" xmlns:a16="http://schemas.microsoft.com/office/drawing/2014/main" val="20000"/>
                    </a:ext>
                  </a:extLst>
                </a:gridCol>
                <a:gridCol w="971955">
                  <a:extLst>
                    <a:ext uri="{9D8B030D-6E8A-4147-A177-3AD203B41FA5}">
                      <a16:colId xmlns="" xmlns:a16="http://schemas.microsoft.com/office/drawing/2014/main" val="20001"/>
                    </a:ext>
                  </a:extLst>
                </a:gridCol>
                <a:gridCol w="1325565">
                  <a:extLst>
                    <a:ext uri="{9D8B030D-6E8A-4147-A177-3AD203B41FA5}">
                      <a16:colId xmlns="" xmlns:a16="http://schemas.microsoft.com/office/drawing/2014/main" val="20002"/>
                    </a:ext>
                  </a:extLst>
                </a:gridCol>
              </a:tblGrid>
              <a:tr h="17972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noProof="0" dirty="0">
                          <a:ln>
                            <a:noFill/>
                          </a:ln>
                          <a:effectLst/>
                          <a:uLnTx/>
                          <a:uFillTx/>
                        </a:rPr>
                        <a:t>IBERVIAS INGENIEROS S.L. SUCURSAL EN COLOMBIA</a:t>
                      </a:r>
                      <a:endParaRPr kumimoji="0" lang="es-MX" sz="1000" b="1" u="none" strike="noStrike" kern="1200" cap="none" spc="0" normalizeH="0" baseline="0" noProof="0" dirty="0">
                        <a:ln>
                          <a:noFill/>
                        </a:ln>
                        <a:effectLst/>
                        <a:uLnTx/>
                        <a:uFillTx/>
                      </a:endParaRPr>
                    </a:p>
                  </a:txBody>
                  <a:tcPr marL="8117" marR="8117"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3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7" marB="0" anchor="ctr"/>
                </a:tc>
                <a:extLst>
                  <a:ext uri="{0D108BD9-81ED-4DB2-BD59-A6C34878D82A}">
                    <a16:rowId xmlns="" xmlns:a16="http://schemas.microsoft.com/office/drawing/2014/main" val="10001"/>
                  </a:ext>
                </a:extLst>
              </a:tr>
              <a:tr h="305597">
                <a:tc>
                  <a:txBody>
                    <a:bodyPr/>
                    <a:lstStyle/>
                    <a:p>
                      <a:pPr algn="l" fontAlgn="ctr"/>
                      <a:r>
                        <a:rPr lang="es-CO" sz="1000" u="none" strike="noStrike" kern="1200" baseline="0" dirty="0">
                          <a:effectLst/>
                        </a:rPr>
                        <a:t>IBERVIAS INGENIEROS S.L. SUCURSAL EN COLOMBIA</a:t>
                      </a:r>
                      <a:endParaRPr lang="es-CO"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100</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2"/>
                  </a:ext>
                </a:extLst>
              </a:tr>
            </a:tbl>
          </a:graphicData>
        </a:graphic>
      </p:graphicFrame>
      <p:sp>
        <p:nvSpPr>
          <p:cNvPr id="42" name="30 CuadroTexto"/>
          <p:cNvSpPr txBox="1">
            <a:spLocks noChangeArrowheads="1"/>
          </p:cNvSpPr>
          <p:nvPr/>
        </p:nvSpPr>
        <p:spPr bwMode="auto">
          <a:xfrm flipH="1">
            <a:off x="6568223" y="653386"/>
            <a:ext cx="5192623" cy="200542"/>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350" tIns="13513" rIns="91350"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913582">
              <a:spcBef>
                <a:spcPts val="450"/>
              </a:spcBef>
              <a:defRPr/>
            </a:pPr>
            <a:r>
              <a:rPr lang="es-CO" sz="1100" kern="0" dirty="0">
                <a:latin typeface="+mn-lt"/>
              </a:rPr>
              <a:t>INFORMACIÓN GENERAL</a:t>
            </a:r>
          </a:p>
        </p:txBody>
      </p:sp>
      <p:graphicFrame>
        <p:nvGraphicFramePr>
          <p:cNvPr id="43" name="Tabla 22"/>
          <p:cNvGraphicFramePr>
            <a:graphicFrameLocks noGrp="1"/>
          </p:cNvGraphicFramePr>
          <p:nvPr>
            <p:extLst>
              <p:ext uri="{D42A27DB-BD31-4B8C-83A1-F6EECF244321}">
                <p14:modId xmlns:p14="http://schemas.microsoft.com/office/powerpoint/2010/main" val="796657945"/>
              </p:ext>
            </p:extLst>
          </p:nvPr>
        </p:nvGraphicFramePr>
        <p:xfrm>
          <a:off x="6573529" y="4143683"/>
          <a:ext cx="5208871" cy="645855"/>
        </p:xfrm>
        <a:graphic>
          <a:graphicData uri="http://schemas.openxmlformats.org/drawingml/2006/table">
            <a:tbl>
              <a:tblPr>
                <a:tableStyleId>{5940675A-B579-460E-94D1-54222C63F5DA}</a:tableStyleId>
              </a:tblPr>
              <a:tblGrid>
                <a:gridCol w="2911351">
                  <a:extLst>
                    <a:ext uri="{9D8B030D-6E8A-4147-A177-3AD203B41FA5}">
                      <a16:colId xmlns="" xmlns:a16="http://schemas.microsoft.com/office/drawing/2014/main" val="20000"/>
                    </a:ext>
                  </a:extLst>
                </a:gridCol>
                <a:gridCol w="971955">
                  <a:extLst>
                    <a:ext uri="{9D8B030D-6E8A-4147-A177-3AD203B41FA5}">
                      <a16:colId xmlns="" xmlns:a16="http://schemas.microsoft.com/office/drawing/2014/main" val="20001"/>
                    </a:ext>
                  </a:extLst>
                </a:gridCol>
                <a:gridCol w="1325565">
                  <a:extLst>
                    <a:ext uri="{9D8B030D-6E8A-4147-A177-3AD203B41FA5}">
                      <a16:colId xmlns="" xmlns:a16="http://schemas.microsoft.com/office/drawing/2014/main" val="20002"/>
                    </a:ext>
                  </a:extLst>
                </a:gridCol>
              </a:tblGrid>
              <a:tr h="17972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noProof="0" dirty="0">
                          <a:ln>
                            <a:noFill/>
                          </a:ln>
                          <a:effectLst/>
                          <a:uLnTx/>
                          <a:uFillTx/>
                        </a:rPr>
                        <a:t>PROJEKTA LIMITADA INGENIEROS CONSULTORES.</a:t>
                      </a:r>
                      <a:endParaRPr kumimoji="0" lang="es-MX" sz="1000" b="1" u="none" strike="noStrike" kern="1200" cap="none" spc="0" normalizeH="0" baseline="0" noProof="0" dirty="0">
                        <a:ln>
                          <a:noFill/>
                        </a:ln>
                        <a:effectLst/>
                        <a:uLnTx/>
                        <a:uFillTx/>
                      </a:endParaRPr>
                    </a:p>
                  </a:txBody>
                  <a:tcPr marL="8117" marR="8117"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3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7" marB="0" anchor="ctr"/>
                </a:tc>
                <a:extLst>
                  <a:ext uri="{0D108BD9-81ED-4DB2-BD59-A6C34878D82A}">
                    <a16:rowId xmlns="" xmlns:a16="http://schemas.microsoft.com/office/drawing/2014/main" val="10001"/>
                  </a:ext>
                </a:extLst>
              </a:tr>
              <a:tr h="305597">
                <a:tc>
                  <a:txBody>
                    <a:bodyPr/>
                    <a:lstStyle/>
                    <a:p>
                      <a:pPr algn="l" fontAlgn="ctr"/>
                      <a:r>
                        <a:rPr lang="es-CO" sz="1000" u="none" strike="noStrike" kern="1200" baseline="0" dirty="0">
                          <a:effectLst/>
                        </a:rPr>
                        <a:t>PROJEKTA LIMITADA INGENIEROS CONSULTORES.</a:t>
                      </a:r>
                      <a:endParaRPr lang="es-CO"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100</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2"/>
                  </a:ext>
                </a:extLst>
              </a:tr>
            </a:tbl>
          </a:graphicData>
        </a:graphic>
      </p:graphicFrame>
      <p:pic>
        <p:nvPicPr>
          <p:cNvPr id="6" name="Imagen 5"/>
          <p:cNvPicPr>
            <a:picLocks noChangeAspect="1"/>
          </p:cNvPicPr>
          <p:nvPr/>
        </p:nvPicPr>
        <p:blipFill>
          <a:blip r:embed="rId2"/>
          <a:stretch>
            <a:fillRect/>
          </a:stretch>
        </p:blipFill>
        <p:spPr>
          <a:xfrm>
            <a:off x="1355602" y="653386"/>
            <a:ext cx="4491117" cy="3262023"/>
          </a:xfrm>
          <a:prstGeom prst="rect">
            <a:avLst/>
          </a:prstGeom>
        </p:spPr>
      </p:pic>
      <p:sp>
        <p:nvSpPr>
          <p:cNvPr id="23" name="Rectángulo 5"/>
          <p:cNvSpPr>
            <a:spLocks noChangeArrowheads="1"/>
          </p:cNvSpPr>
          <p:nvPr/>
        </p:nvSpPr>
        <p:spPr bwMode="auto">
          <a:xfrm>
            <a:off x="4188822" y="38397"/>
            <a:ext cx="67564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ESTUDIOS Y DISEÑOS APÍA - VITERBO</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24" name="Pentágono 23"/>
          <p:cNvSpPr/>
          <p:nvPr/>
        </p:nvSpPr>
        <p:spPr>
          <a:xfrm>
            <a:off x="-1" y="0"/>
            <a:ext cx="4188823"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8" y="26882"/>
            <a:ext cx="3541269"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Risaralda - Caldas</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42148987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453" name="Picture 7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612" y="708007"/>
            <a:ext cx="5011888" cy="306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30 CuadroTexto"/>
          <p:cNvSpPr txBox="1">
            <a:spLocks noChangeArrowheads="1"/>
          </p:cNvSpPr>
          <p:nvPr/>
        </p:nvSpPr>
        <p:spPr bwMode="auto">
          <a:xfrm flipH="1">
            <a:off x="7038051" y="629170"/>
            <a:ext cx="4745296"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37">
              <a:defRPr/>
            </a:pPr>
            <a:r>
              <a:rPr lang="es-CO" sz="1100" dirty="0">
                <a:latin typeface="+mn-lt"/>
              </a:rPr>
              <a:t>INFORMACIÓN GENERAL</a:t>
            </a:r>
          </a:p>
        </p:txBody>
      </p:sp>
      <p:graphicFrame>
        <p:nvGraphicFramePr>
          <p:cNvPr id="19" name="3 Tabla"/>
          <p:cNvGraphicFramePr>
            <a:graphicFrameLocks noGrp="1"/>
          </p:cNvGraphicFramePr>
          <p:nvPr>
            <p:extLst>
              <p:ext uri="{D42A27DB-BD31-4B8C-83A1-F6EECF244321}">
                <p14:modId xmlns:p14="http://schemas.microsoft.com/office/powerpoint/2010/main" val="1567563"/>
              </p:ext>
            </p:extLst>
          </p:nvPr>
        </p:nvGraphicFramePr>
        <p:xfrm>
          <a:off x="7038051" y="848155"/>
          <a:ext cx="4745297" cy="958073"/>
        </p:xfrm>
        <a:graphic>
          <a:graphicData uri="http://schemas.openxmlformats.org/drawingml/2006/table">
            <a:tbl>
              <a:tblPr firstRow="1" bandRow="1">
                <a:tableStyleId>{5940675A-B579-460E-94D1-54222C63F5DA}</a:tableStyleId>
              </a:tblPr>
              <a:tblGrid>
                <a:gridCol w="2154399">
                  <a:extLst>
                    <a:ext uri="{9D8B030D-6E8A-4147-A177-3AD203B41FA5}">
                      <a16:colId xmlns="" xmlns:a16="http://schemas.microsoft.com/office/drawing/2014/main" val="20000"/>
                    </a:ext>
                  </a:extLst>
                </a:gridCol>
                <a:gridCol w="2590898">
                  <a:extLst>
                    <a:ext uri="{9D8B030D-6E8A-4147-A177-3AD203B41FA5}">
                      <a16:colId xmlns="" xmlns:a16="http://schemas.microsoft.com/office/drawing/2014/main" val="20001"/>
                    </a:ext>
                  </a:extLst>
                </a:gridCol>
              </a:tblGrid>
              <a:tr h="319357">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22/10/2015</a:t>
                      </a:r>
                    </a:p>
                    <a:p>
                      <a:pPr algn="ctr" rtl="0" fontAlgn="ctr"/>
                      <a:r>
                        <a:rPr lang="es-MX" sz="1000" u="none" strike="noStrike" dirty="0">
                          <a:effectLst/>
                        </a:rPr>
                        <a:t>28/05/2016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5967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05/11/2015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5967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59679">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25/01/2018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967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TERMINADO</a:t>
                      </a:r>
                      <a:endParaRPr lang="es-MX" sz="1000" b="1" i="0" u="none" strike="noStrike" kern="1200" dirty="0">
                        <a:solidFill>
                          <a:schemeClr val="bg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0" name="30 CuadroTexto"/>
          <p:cNvSpPr txBox="1">
            <a:spLocks noChangeArrowheads="1"/>
          </p:cNvSpPr>
          <p:nvPr/>
        </p:nvSpPr>
        <p:spPr bwMode="auto">
          <a:xfrm flipH="1">
            <a:off x="7038053" y="2560480"/>
            <a:ext cx="4745296"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CONTRATO OBRA 1550 DEL 05/11/2015</a:t>
            </a:r>
          </a:p>
        </p:txBody>
      </p:sp>
      <p:sp>
        <p:nvSpPr>
          <p:cNvPr id="21" name="30 CuadroTexto"/>
          <p:cNvSpPr txBox="1">
            <a:spLocks noChangeArrowheads="1"/>
          </p:cNvSpPr>
          <p:nvPr/>
        </p:nvSpPr>
        <p:spPr bwMode="auto">
          <a:xfrm flipH="1">
            <a:off x="7038053" y="3633051"/>
            <a:ext cx="4745296"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INTERVENTORÍA 1744 DEL 23/12/2015</a:t>
            </a:r>
          </a:p>
        </p:txBody>
      </p:sp>
      <p:graphicFrame>
        <p:nvGraphicFramePr>
          <p:cNvPr id="22" name="Tabla 22"/>
          <p:cNvGraphicFramePr>
            <a:graphicFrameLocks noGrp="1"/>
          </p:cNvGraphicFramePr>
          <p:nvPr>
            <p:extLst>
              <p:ext uri="{D42A27DB-BD31-4B8C-83A1-F6EECF244321}">
                <p14:modId xmlns:p14="http://schemas.microsoft.com/office/powerpoint/2010/main" val="3595492977"/>
              </p:ext>
            </p:extLst>
          </p:nvPr>
        </p:nvGraphicFramePr>
        <p:xfrm>
          <a:off x="7038054" y="2757708"/>
          <a:ext cx="4745297" cy="802660"/>
        </p:xfrm>
        <a:graphic>
          <a:graphicData uri="http://schemas.openxmlformats.org/drawingml/2006/table">
            <a:tbl>
              <a:tblPr>
                <a:tableStyleId>{5940675A-B579-460E-94D1-54222C63F5DA}</a:tableStyleId>
              </a:tblPr>
              <a:tblGrid>
                <a:gridCol w="2652249">
                  <a:extLst>
                    <a:ext uri="{9D8B030D-6E8A-4147-A177-3AD203B41FA5}">
                      <a16:colId xmlns="" xmlns:a16="http://schemas.microsoft.com/office/drawing/2014/main" val="20000"/>
                    </a:ext>
                  </a:extLst>
                </a:gridCol>
                <a:gridCol w="885454">
                  <a:extLst>
                    <a:ext uri="{9D8B030D-6E8A-4147-A177-3AD203B41FA5}">
                      <a16:colId xmlns="" xmlns:a16="http://schemas.microsoft.com/office/drawing/2014/main" val="20001"/>
                    </a:ext>
                  </a:extLst>
                </a:gridCol>
                <a:gridCol w="1207594">
                  <a:extLst>
                    <a:ext uri="{9D8B030D-6E8A-4147-A177-3AD203B41FA5}">
                      <a16:colId xmlns="" xmlns:a16="http://schemas.microsoft.com/office/drawing/2014/main" val="20002"/>
                    </a:ext>
                  </a:extLst>
                </a:gridCol>
              </a:tblGrid>
              <a:tr h="160532">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t>CONSORCIO VIAL NACIONAL 063 </a:t>
                      </a:r>
                      <a:endParaRPr kumimoji="0" lang="es-MX" sz="1000" u="none" strike="noStrike" kern="1200" cap="none" spc="0" normalizeH="0" baseline="0" noProof="0" dirty="0">
                        <a:ln>
                          <a:noFill/>
                        </a:ln>
                        <a:effectLst/>
                        <a:uLnTx/>
                        <a:uFillTx/>
                      </a:endParaRPr>
                    </a:p>
                  </a:txBody>
                  <a:tcPr marL="8117" marR="8117" marT="813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32">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32"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32"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32" marB="0" anchor="ctr"/>
                </a:tc>
                <a:extLst>
                  <a:ext uri="{0D108BD9-81ED-4DB2-BD59-A6C34878D82A}">
                    <a16:rowId xmlns="" xmlns:a16="http://schemas.microsoft.com/office/drawing/2014/main" val="10001"/>
                  </a:ext>
                </a:extLst>
              </a:tr>
              <a:tr h="160532">
                <a:tc>
                  <a:txBody>
                    <a:bodyPr/>
                    <a:lstStyle/>
                    <a:p>
                      <a:pPr algn="l" fontAlgn="ctr"/>
                      <a:r>
                        <a:rPr lang="es-CO" sz="1000" dirty="0"/>
                        <a:t>VNF S.A.S. </a:t>
                      </a:r>
                      <a:endParaRPr lang="es-MX" sz="1000" b="0" i="0" u="none" strike="noStrike" dirty="0">
                        <a:solidFill>
                          <a:srgbClr val="000000"/>
                        </a:solidFill>
                        <a:effectLst/>
                        <a:latin typeface="Calibri" panose="020F0502020204030204" pitchFamily="34" charset="0"/>
                      </a:endParaRPr>
                    </a:p>
                  </a:txBody>
                  <a:tcPr marL="108025" marR="8117" marT="8132" marB="0" anchor="ctr"/>
                </a:tc>
                <a:tc>
                  <a:txBody>
                    <a:bodyPr/>
                    <a:lstStyle/>
                    <a:p>
                      <a:pPr algn="ctr" fontAlgn="ctr"/>
                      <a:r>
                        <a:rPr lang="es-MX" sz="1000" u="none" strike="noStrike" dirty="0">
                          <a:effectLst/>
                        </a:rPr>
                        <a:t>45</a:t>
                      </a:r>
                      <a:endParaRPr lang="es-MX" sz="1000" b="0" i="0" u="none" strike="noStrike" dirty="0">
                        <a:solidFill>
                          <a:srgbClr val="000000"/>
                        </a:solidFill>
                        <a:effectLst/>
                        <a:latin typeface="Calibri" panose="020F0502020204030204" pitchFamily="34" charset="0"/>
                      </a:endParaRPr>
                    </a:p>
                  </a:txBody>
                  <a:tcPr marL="8117" marR="8117" marT="8132"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32" marB="0" anchor="ctr"/>
                </a:tc>
                <a:extLst>
                  <a:ext uri="{0D108BD9-81ED-4DB2-BD59-A6C34878D82A}">
                    <a16:rowId xmlns="" xmlns:a16="http://schemas.microsoft.com/office/drawing/2014/main" val="10002"/>
                  </a:ext>
                </a:extLst>
              </a:tr>
              <a:tr h="160532">
                <a:tc>
                  <a:txBody>
                    <a:bodyPr/>
                    <a:lstStyle/>
                    <a:p>
                      <a:pPr algn="l" fontAlgn="ctr"/>
                      <a:r>
                        <a:rPr lang="es-CO" sz="1000" dirty="0"/>
                        <a:t>HORACIO VEGA CÁRDENAS </a:t>
                      </a:r>
                      <a:endParaRPr lang="es-MX" sz="1000" b="0" i="0" u="none" strike="noStrike" dirty="0">
                        <a:solidFill>
                          <a:srgbClr val="000000"/>
                        </a:solidFill>
                        <a:effectLst/>
                        <a:latin typeface="Calibri" panose="020F0502020204030204" pitchFamily="34" charset="0"/>
                      </a:endParaRPr>
                    </a:p>
                  </a:txBody>
                  <a:tcPr marL="108025" marR="8117" marT="8132" marB="0" anchor="ctr"/>
                </a:tc>
                <a:tc>
                  <a:txBody>
                    <a:bodyPr/>
                    <a:lstStyle/>
                    <a:p>
                      <a:pPr algn="ctr" fontAlgn="ctr"/>
                      <a:r>
                        <a:rPr lang="es-MX" sz="1000" u="none" strike="noStrike" dirty="0">
                          <a:effectLst/>
                        </a:rPr>
                        <a:t>25</a:t>
                      </a:r>
                      <a:endParaRPr lang="es-MX" sz="1000" b="0" i="0" u="none" strike="noStrike" dirty="0">
                        <a:solidFill>
                          <a:srgbClr val="000000"/>
                        </a:solidFill>
                        <a:effectLst/>
                        <a:latin typeface="Calibri" panose="020F0502020204030204" pitchFamily="34" charset="0"/>
                      </a:endParaRPr>
                    </a:p>
                  </a:txBody>
                  <a:tcPr marL="8117" marR="8117" marT="8132"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32" marB="0" anchor="ctr"/>
                </a:tc>
                <a:extLst>
                  <a:ext uri="{0D108BD9-81ED-4DB2-BD59-A6C34878D82A}">
                    <a16:rowId xmlns="" xmlns:a16="http://schemas.microsoft.com/office/drawing/2014/main" val="10003"/>
                  </a:ext>
                </a:extLst>
              </a:tr>
              <a:tr h="160532">
                <a:tc>
                  <a:txBody>
                    <a:bodyPr/>
                    <a:lstStyle/>
                    <a:p>
                      <a:pPr marL="0" algn="l" defTabSz="914400" rtl="0" eaLnBrk="1" fontAlgn="ctr" latinLnBrk="0" hangingPunct="1"/>
                      <a:r>
                        <a:rPr lang="es-CO" sz="1000" u="none" strike="noStrike" kern="1200" dirty="0">
                          <a:effectLst/>
                        </a:rPr>
                        <a:t>SERPEL S.A.S. </a:t>
                      </a:r>
                      <a:endParaRPr lang="es-MX" sz="1000" u="none" strike="noStrike" kern="1200" dirty="0">
                        <a:solidFill>
                          <a:schemeClr val="tx1"/>
                        </a:solidFill>
                        <a:effectLst/>
                        <a:latin typeface="+mn-lt"/>
                        <a:ea typeface="+mn-ea"/>
                        <a:cs typeface="+mn-cs"/>
                      </a:endParaRPr>
                    </a:p>
                  </a:txBody>
                  <a:tcPr marL="108025" marR="8117" marT="8132"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8117" marR="8117" marT="8132"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32" marB="0" anchor="ctr"/>
                </a:tc>
                <a:extLst>
                  <a:ext uri="{0D108BD9-81ED-4DB2-BD59-A6C34878D82A}">
                    <a16:rowId xmlns="" xmlns:a16="http://schemas.microsoft.com/office/drawing/2014/main" val="10004"/>
                  </a:ext>
                </a:extLst>
              </a:tr>
            </a:tbl>
          </a:graphicData>
        </a:graphic>
      </p:graphicFrame>
      <p:graphicFrame>
        <p:nvGraphicFramePr>
          <p:cNvPr id="23" name="Tabla 23"/>
          <p:cNvGraphicFramePr>
            <a:graphicFrameLocks noGrp="1"/>
          </p:cNvGraphicFramePr>
          <p:nvPr>
            <p:extLst>
              <p:ext uri="{D42A27DB-BD31-4B8C-83A1-F6EECF244321}">
                <p14:modId xmlns:p14="http://schemas.microsoft.com/office/powerpoint/2010/main" val="3337356104"/>
              </p:ext>
            </p:extLst>
          </p:nvPr>
        </p:nvGraphicFramePr>
        <p:xfrm>
          <a:off x="7038053" y="3827238"/>
          <a:ext cx="4745295" cy="794432"/>
        </p:xfrm>
        <a:graphic>
          <a:graphicData uri="http://schemas.openxmlformats.org/drawingml/2006/table">
            <a:tbl>
              <a:tblPr>
                <a:tableStyleId>{616DA210-FB5B-4158-B5E0-FEB733F419BA}</a:tableStyleId>
              </a:tblPr>
              <a:tblGrid>
                <a:gridCol w="2541486">
                  <a:extLst>
                    <a:ext uri="{9D8B030D-6E8A-4147-A177-3AD203B41FA5}">
                      <a16:colId xmlns="" xmlns:a16="http://schemas.microsoft.com/office/drawing/2014/main" val="20000"/>
                    </a:ext>
                  </a:extLst>
                </a:gridCol>
                <a:gridCol w="588688">
                  <a:extLst>
                    <a:ext uri="{9D8B030D-6E8A-4147-A177-3AD203B41FA5}">
                      <a16:colId xmlns="" xmlns:a16="http://schemas.microsoft.com/office/drawing/2014/main" val="20001"/>
                    </a:ext>
                  </a:extLst>
                </a:gridCol>
                <a:gridCol w="1615121">
                  <a:extLst>
                    <a:ext uri="{9D8B030D-6E8A-4147-A177-3AD203B41FA5}">
                      <a16:colId xmlns="" xmlns:a16="http://schemas.microsoft.com/office/drawing/2014/main" val="20002"/>
                    </a:ext>
                  </a:extLst>
                </a:gridCol>
              </a:tblGrid>
              <a:tr h="160508">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VIAL CJ</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8">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8" marB="0" anchor="ctr"/>
                </a:tc>
                <a:extLst>
                  <a:ext uri="{0D108BD9-81ED-4DB2-BD59-A6C34878D82A}">
                    <a16:rowId xmlns="" xmlns:a16="http://schemas.microsoft.com/office/drawing/2014/main" val="10001"/>
                  </a:ext>
                </a:extLst>
              </a:tr>
              <a:tr h="312908">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CONSULTORES TÉCNICOS Y ECONÓMICOS S.A. CONSULTECNICOS</a:t>
                      </a:r>
                      <a:endParaRPr lang="es-MX" sz="1000" u="none" strike="noStrike" kern="1200" dirty="0">
                        <a:solidFill>
                          <a:schemeClr val="tx1"/>
                        </a:solidFill>
                        <a:effectLst/>
                        <a:latin typeface="+mn-lt"/>
                        <a:ea typeface="+mn-ea"/>
                        <a:cs typeface="+mn-cs"/>
                      </a:endParaRPr>
                    </a:p>
                  </a:txBody>
                  <a:tcPr marL="107995" marR="8116" marT="8108"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8"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108" marB="0" anchor="ctr"/>
                </a:tc>
                <a:extLst>
                  <a:ext uri="{0D108BD9-81ED-4DB2-BD59-A6C34878D82A}">
                    <a16:rowId xmlns="" xmlns:a16="http://schemas.microsoft.com/office/drawing/2014/main" val="10002"/>
                  </a:ext>
                </a:extLst>
              </a:tr>
              <a:tr h="160508">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JOYCO S.A.S</a:t>
                      </a:r>
                      <a:endParaRPr lang="es-MX" sz="1000" u="none" strike="noStrike" kern="1200" dirty="0">
                        <a:solidFill>
                          <a:schemeClr val="tx1"/>
                        </a:solidFill>
                        <a:effectLst/>
                        <a:latin typeface="+mn-lt"/>
                        <a:ea typeface="+mn-ea"/>
                        <a:cs typeface="+mn-cs"/>
                      </a:endParaRPr>
                    </a:p>
                  </a:txBody>
                  <a:tcPr marL="107995" marR="8116" marT="8108"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08"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6" marR="8116" marT="8108" marB="0" anchor="ctr"/>
                </a:tc>
                <a:extLst>
                  <a:ext uri="{0D108BD9-81ED-4DB2-BD59-A6C34878D82A}">
                    <a16:rowId xmlns="" xmlns:a16="http://schemas.microsoft.com/office/drawing/2014/main" val="10003"/>
                  </a:ext>
                </a:extLst>
              </a:tr>
            </a:tbl>
          </a:graphicData>
        </a:graphic>
      </p:graphicFrame>
      <p:sp>
        <p:nvSpPr>
          <p:cNvPr id="24" name="30 CuadroTexto"/>
          <p:cNvSpPr txBox="1">
            <a:spLocks noChangeArrowheads="1"/>
          </p:cNvSpPr>
          <p:nvPr/>
        </p:nvSpPr>
        <p:spPr bwMode="auto">
          <a:xfrm flipH="1">
            <a:off x="7038051" y="1843946"/>
            <a:ext cx="4745297"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ALCANCE</a:t>
            </a:r>
          </a:p>
        </p:txBody>
      </p:sp>
      <p:graphicFrame>
        <p:nvGraphicFramePr>
          <p:cNvPr id="25" name="10 Tabla"/>
          <p:cNvGraphicFramePr>
            <a:graphicFrameLocks noGrp="1"/>
          </p:cNvGraphicFramePr>
          <p:nvPr>
            <p:extLst>
              <p:ext uri="{D42A27DB-BD31-4B8C-83A1-F6EECF244321}">
                <p14:modId xmlns:p14="http://schemas.microsoft.com/office/powerpoint/2010/main" val="2855566590"/>
              </p:ext>
            </p:extLst>
          </p:nvPr>
        </p:nvGraphicFramePr>
        <p:xfrm>
          <a:off x="7038053" y="2026734"/>
          <a:ext cx="4745297" cy="457200"/>
        </p:xfrm>
        <a:graphic>
          <a:graphicData uri="http://schemas.openxmlformats.org/drawingml/2006/table">
            <a:tbl>
              <a:tblPr bandRow="1">
                <a:tableStyleId>{5940675A-B579-460E-94D1-54222C63F5DA}</a:tableStyleId>
              </a:tblPr>
              <a:tblGrid>
                <a:gridCol w="1752317">
                  <a:extLst>
                    <a:ext uri="{9D8B030D-6E8A-4147-A177-3AD203B41FA5}">
                      <a16:colId xmlns="" xmlns:a16="http://schemas.microsoft.com/office/drawing/2014/main" val="20000"/>
                    </a:ext>
                  </a:extLst>
                </a:gridCol>
                <a:gridCol w="809811">
                  <a:extLst>
                    <a:ext uri="{9D8B030D-6E8A-4147-A177-3AD203B41FA5}">
                      <a16:colId xmlns="" xmlns:a16="http://schemas.microsoft.com/office/drawing/2014/main" val="20001"/>
                    </a:ext>
                  </a:extLst>
                </a:gridCol>
                <a:gridCol w="1399577">
                  <a:extLst>
                    <a:ext uri="{9D8B030D-6E8A-4147-A177-3AD203B41FA5}">
                      <a16:colId xmlns="" xmlns:a16="http://schemas.microsoft.com/office/drawing/2014/main" val="20002"/>
                    </a:ext>
                  </a:extLst>
                </a:gridCol>
                <a:gridCol w="783592">
                  <a:extLst>
                    <a:ext uri="{9D8B030D-6E8A-4147-A177-3AD203B41FA5}">
                      <a16:colId xmlns="" xmlns:a16="http://schemas.microsoft.com/office/drawing/2014/main" val="20003"/>
                    </a:ext>
                  </a:extLst>
                </a:gridCol>
              </a:tblGrid>
              <a:tr h="1524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52400">
                <a:tc>
                  <a:txBody>
                    <a:bodyPr/>
                    <a:lstStyle/>
                    <a:p>
                      <a:pPr marL="0" algn="ctr" defTabSz="914400" rtl="0" eaLnBrk="1" fontAlgn="b" latinLnBrk="0" hangingPunct="1">
                        <a:spcAft>
                          <a:spcPts val="0"/>
                        </a:spcAft>
                      </a:pPr>
                      <a:r>
                        <a:rPr lang="es-MX" sz="1000" kern="1200" dirty="0">
                          <a:effectLst/>
                        </a:rPr>
                        <a:t>IRRA - NARANJAL</a:t>
                      </a:r>
                      <a:endParaRPr lang="es-MX" sz="1000" b="0" kern="1200" dirty="0">
                        <a:solidFill>
                          <a:schemeClr val="dk1"/>
                        </a:solidFill>
                        <a:effectLst/>
                        <a:latin typeface="+mn-lt"/>
                        <a:ea typeface=""/>
                        <a:cs typeface=""/>
                      </a:endParaRPr>
                    </a:p>
                  </a:txBody>
                  <a:tcPr marL="35998" marR="35998" marT="0" marB="0" anchor="ctr"/>
                </a:tc>
                <a:tc>
                  <a:txBody>
                    <a:bodyPr/>
                    <a:lstStyle/>
                    <a:p>
                      <a:pPr algn="ctr" fontAlgn="ctr"/>
                      <a:r>
                        <a:rPr lang="es-MX" sz="1000" u="none" strike="noStrike" baseline="0" dirty="0">
                          <a:effectLst/>
                        </a:rPr>
                        <a:t>4,5 </a:t>
                      </a:r>
                      <a:r>
                        <a:rPr lang="es-MX" sz="1000" u="none" strike="noStrike" dirty="0">
                          <a:effectLst/>
                        </a:rPr>
                        <a:t>KM</a:t>
                      </a:r>
                      <a:endParaRPr lang="es-MX" sz="1000" b="0" i="0" u="none" strike="noStrike" dirty="0">
                        <a:solidFill>
                          <a:srgbClr val="000000"/>
                        </a:solidFill>
                        <a:effectLst/>
                        <a:latin typeface="+mn-lt"/>
                      </a:endParaRPr>
                    </a:p>
                  </a:txBody>
                  <a:tcPr marL="35998" marR="35998" marT="0" marB="0" anchor="ctr"/>
                </a:tc>
                <a:tc>
                  <a:txBody>
                    <a:bodyPr/>
                    <a:lstStyle/>
                    <a:p>
                      <a:pPr algn="ctr" fontAlgn="b"/>
                      <a:r>
                        <a:rPr lang="es-MX" sz="1000" u="none" strike="noStrike" dirty="0">
                          <a:effectLst/>
                        </a:rPr>
                        <a:t>Pavimentación</a:t>
                      </a:r>
                      <a:endParaRPr lang="es-MX" sz="1000" b="0" i="0" u="none" strike="noStrike" dirty="0">
                        <a:solidFill>
                          <a:srgbClr val="000000"/>
                        </a:solidFill>
                        <a:effectLst/>
                        <a:latin typeface="+mn-lt"/>
                      </a:endParaRPr>
                    </a:p>
                  </a:txBody>
                  <a:tcPr marL="35998" marR="35998" marT="0" marB="0" anchor="ctr"/>
                </a:tc>
                <a:tc>
                  <a:txBody>
                    <a:bodyPr/>
                    <a:lstStyle/>
                    <a:p>
                      <a:pPr marL="0" algn="ctr" defTabSz="1213729" rtl="0" eaLnBrk="1" fontAlgn="ctr" latinLnBrk="0" hangingPunct="1"/>
                      <a:r>
                        <a:rPr lang="es-MX" sz="1000" u="none" strike="noStrike" kern="1200" dirty="0">
                          <a:effectLst/>
                        </a:rPr>
                        <a:t>4,5 Km</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1"/>
                  </a:ext>
                </a:extLst>
              </a:tr>
            </a:tbl>
          </a:graphicData>
        </a:graphic>
      </p:graphicFrame>
      <p:sp>
        <p:nvSpPr>
          <p:cNvPr id="27" name="26 CuadroTexto"/>
          <p:cNvSpPr txBox="1">
            <a:spLocks noChangeArrowheads="1"/>
          </p:cNvSpPr>
          <p:nvPr/>
        </p:nvSpPr>
        <p:spPr bwMode="auto">
          <a:xfrm flipH="1">
            <a:off x="3213100" y="4183918"/>
            <a:ext cx="3578118"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INVERSIONES (Millones)</a:t>
            </a:r>
          </a:p>
        </p:txBody>
      </p:sp>
      <p:graphicFrame>
        <p:nvGraphicFramePr>
          <p:cNvPr id="37" name="3 Tabla"/>
          <p:cNvGraphicFramePr>
            <a:graphicFrameLocks noGrp="1"/>
          </p:cNvGraphicFramePr>
          <p:nvPr>
            <p:extLst>
              <p:ext uri="{D42A27DB-BD31-4B8C-83A1-F6EECF244321}">
                <p14:modId xmlns:p14="http://schemas.microsoft.com/office/powerpoint/2010/main" val="4171548119"/>
              </p:ext>
            </p:extLst>
          </p:nvPr>
        </p:nvGraphicFramePr>
        <p:xfrm>
          <a:off x="3213100" y="4364738"/>
          <a:ext cx="3578120" cy="914400"/>
        </p:xfrm>
        <a:graphic>
          <a:graphicData uri="http://schemas.openxmlformats.org/drawingml/2006/table">
            <a:tbl>
              <a:tblPr firstRow="1" bandRow="1">
                <a:tableStyleId>{5940675A-B579-460E-94D1-54222C63F5DA}</a:tableStyleId>
              </a:tblPr>
              <a:tblGrid>
                <a:gridCol w="2334971">
                  <a:extLst>
                    <a:ext uri="{9D8B030D-6E8A-4147-A177-3AD203B41FA5}">
                      <a16:colId xmlns="" xmlns:a16="http://schemas.microsoft.com/office/drawing/2014/main" val="20000"/>
                    </a:ext>
                  </a:extLst>
                </a:gridCol>
                <a:gridCol w="1243149">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86" marR="35986" marT="0" marB="0"/>
                </a:tc>
                <a:tc>
                  <a:txBody>
                    <a:bodyPr/>
                    <a:lstStyle/>
                    <a:p>
                      <a:pPr algn="ctr" fontAlgn="b"/>
                      <a:r>
                        <a:rPr lang="es-CO" sz="1000" u="none" strike="noStrike" dirty="0">
                          <a:effectLst/>
                        </a:rPr>
                        <a:t>$ 16.096</a:t>
                      </a:r>
                      <a:endParaRPr lang="es-CO" sz="1000" b="0" i="0" u="none" strike="noStrike" dirty="0">
                        <a:solidFill>
                          <a:srgbClr val="000000"/>
                        </a:solidFill>
                        <a:effectLst/>
                        <a:latin typeface="+mn-lt"/>
                      </a:endParaRPr>
                    </a:p>
                  </a:txBody>
                  <a:tcPr marL="35986" marR="35986"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6" marR="35986" marT="0" marB="0" anchor="ctr"/>
                </a:tc>
                <a:tc>
                  <a:txBody>
                    <a:bodyPr/>
                    <a:lstStyle/>
                    <a:p>
                      <a:pPr marL="0" algn="ctr" defTabSz="914400" rtl="0" eaLnBrk="1" fontAlgn="b" latinLnBrk="0" hangingPunct="1"/>
                      <a:r>
                        <a:rPr lang="es-CO" sz="1000" u="none" strike="noStrike" kern="1200" baseline="0" dirty="0" smtClean="0">
                          <a:effectLst/>
                        </a:rPr>
                        <a:t>$ 1.885</a:t>
                      </a:r>
                      <a:endParaRPr lang="es-CO" sz="1000" u="none" strike="noStrike" kern="1200" baseline="0" dirty="0">
                        <a:solidFill>
                          <a:schemeClr val="tx1"/>
                        </a:solidFill>
                        <a:effectLst/>
                        <a:latin typeface="+mn-lt"/>
                        <a:ea typeface="+mn-ea"/>
                        <a:cs typeface="+mn-cs"/>
                      </a:endParaRPr>
                    </a:p>
                  </a:txBody>
                  <a:tcPr marL="35986" marR="35986" marT="0" marB="0" anchor="ctr"/>
                </a:tc>
                <a:extLst>
                  <a:ext uri="{0D108BD9-81ED-4DB2-BD59-A6C34878D82A}">
                    <a16:rowId xmlns="" xmlns:a16="http://schemas.microsoft.com/office/drawing/2014/main" val="10001"/>
                  </a:ext>
                </a:extLst>
              </a:tr>
              <a:tr h="457200">
                <a:tc>
                  <a:txBody>
                    <a:bodyPr/>
                    <a:lstStyle/>
                    <a:p>
                      <a:pPr marL="0" algn="l" defTabSz="914400" rtl="0" eaLnBrk="1" latinLnBrk="0" hangingPunct="1"/>
                      <a:r>
                        <a:rPr lang="es-CO" sz="1000" kern="1200" dirty="0"/>
                        <a:t>Total Vigencias de obra</a:t>
                      </a:r>
                    </a:p>
                    <a:p>
                      <a:pPr marL="177800" indent="0" algn="l" defTabSz="914400" rtl="0" eaLnBrk="1" latinLnBrk="0" hangingPunct="1"/>
                      <a:r>
                        <a:rPr lang="es-CO" sz="1000" kern="1200" baseline="0" dirty="0"/>
                        <a:t>Vigencia 2016 = $6.870</a:t>
                      </a:r>
                      <a:br>
                        <a:rPr lang="es-CO" sz="1000" kern="1200" baseline="0" dirty="0"/>
                      </a:br>
                      <a:r>
                        <a:rPr lang="es-CO" sz="1000" kern="1200" baseline="0" dirty="0"/>
                        <a:t>Vigencia 2017 = $9.226</a:t>
                      </a:r>
                      <a:endParaRPr lang="es-CO" sz="1000" b="0" i="1" kern="1200" dirty="0">
                        <a:solidFill>
                          <a:schemeClr val="dk1"/>
                        </a:solidFill>
                        <a:latin typeface="+mn-lt"/>
                        <a:ea typeface="+mn-ea"/>
                        <a:cs typeface="Arial" panose="020B0604020202020204" pitchFamily="34" charset="0"/>
                      </a:endParaRPr>
                    </a:p>
                  </a:txBody>
                  <a:tcPr marL="35986" marR="35986" marT="0" marB="0" anchor="ctr"/>
                </a:tc>
                <a:tc>
                  <a:txBody>
                    <a:bodyPr/>
                    <a:lstStyle/>
                    <a:p>
                      <a:pPr marL="0" algn="ctr" defTabSz="914400" rtl="0" eaLnBrk="1" fontAlgn="b" latinLnBrk="0" hangingPunct="1"/>
                      <a:r>
                        <a:rPr lang="es-CO" sz="1000" u="none" strike="noStrike" kern="1200" baseline="0" dirty="0">
                          <a:effectLst/>
                        </a:rPr>
                        <a:t>$ 16.096</a:t>
                      </a:r>
                      <a:endParaRPr lang="es-CO" sz="1000" u="none" strike="noStrike" kern="1200" baseline="0" dirty="0">
                        <a:solidFill>
                          <a:schemeClr val="tx1"/>
                        </a:solidFill>
                        <a:effectLst/>
                        <a:latin typeface="+mn-lt"/>
                        <a:ea typeface="+mn-ea"/>
                        <a:cs typeface="+mn-cs"/>
                      </a:endParaRPr>
                    </a:p>
                  </a:txBody>
                  <a:tcPr marL="35986" marR="35986"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6" marR="35986" marT="0" marB="0" anchor="ctr"/>
                </a:tc>
                <a:tc>
                  <a:txBody>
                    <a:bodyPr/>
                    <a:lstStyle/>
                    <a:p>
                      <a:pPr marL="0" algn="ctr" defTabSz="914400" rtl="0" eaLnBrk="1" fontAlgn="b" latinLnBrk="0" hangingPunct="1"/>
                      <a:r>
                        <a:rPr lang="es-CO" sz="1000" u="none" strike="noStrike" kern="1200" baseline="0" dirty="0">
                          <a:effectLst/>
                        </a:rPr>
                        <a:t>$ 17.981</a:t>
                      </a:r>
                      <a:endParaRPr lang="es-CO" sz="1000" u="none" strike="noStrike" kern="1200" baseline="0" dirty="0">
                        <a:solidFill>
                          <a:schemeClr val="tx1"/>
                        </a:solidFill>
                        <a:effectLst/>
                        <a:latin typeface="+mn-lt"/>
                        <a:ea typeface="+mn-ea"/>
                        <a:cs typeface="+mn-cs"/>
                      </a:endParaRPr>
                    </a:p>
                  </a:txBody>
                  <a:tcPr marL="35986" marR="35986" marT="0" marB="0" anchor="ctr"/>
                </a:tc>
                <a:extLst>
                  <a:ext uri="{0D108BD9-81ED-4DB2-BD59-A6C34878D82A}">
                    <a16:rowId xmlns="" xmlns:a16="http://schemas.microsoft.com/office/drawing/2014/main" val="10003"/>
                  </a:ext>
                </a:extLst>
              </a:tr>
            </a:tbl>
          </a:graphicData>
        </a:graphic>
      </p:graphicFrame>
      <p:sp>
        <p:nvSpPr>
          <p:cNvPr id="232558" name="CuadroTexto 26"/>
          <p:cNvSpPr txBox="1">
            <a:spLocks noChangeArrowheads="1"/>
          </p:cNvSpPr>
          <p:nvPr/>
        </p:nvSpPr>
        <p:spPr bwMode="auto">
          <a:xfrm>
            <a:off x="3319469" y="5320325"/>
            <a:ext cx="3155847" cy="26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12" tIns="45566" rIns="91112" bIns="4556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37" fontAlgn="base">
              <a:spcBef>
                <a:spcPct val="0"/>
              </a:spcBef>
              <a:spcAft>
                <a:spcPct val="0"/>
              </a:spcAft>
              <a:defRPr/>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29" name="Tabla 33"/>
          <p:cNvGraphicFramePr>
            <a:graphicFrameLocks noGrp="1"/>
          </p:cNvGraphicFramePr>
          <p:nvPr>
            <p:extLst>
              <p:ext uri="{D42A27DB-BD31-4B8C-83A1-F6EECF244321}">
                <p14:modId xmlns:p14="http://schemas.microsoft.com/office/powerpoint/2010/main" val="4240203333"/>
              </p:ext>
            </p:extLst>
          </p:nvPr>
        </p:nvGraphicFramePr>
        <p:xfrm>
          <a:off x="3213100" y="3869665"/>
          <a:ext cx="3578118" cy="183071"/>
        </p:xfrm>
        <a:graphic>
          <a:graphicData uri="http://schemas.openxmlformats.org/drawingml/2006/table">
            <a:tbl>
              <a:tblPr firstRow="1" bandRow="1">
                <a:tableStyleId>{5940675A-B579-460E-94D1-54222C63F5DA}</a:tableStyleId>
              </a:tblPr>
              <a:tblGrid>
                <a:gridCol w="3578118">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19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30" name="10 Tabla"/>
          <p:cNvGraphicFramePr>
            <a:graphicFrameLocks noGrp="1"/>
          </p:cNvGraphicFramePr>
          <p:nvPr>
            <p:extLst>
              <p:ext uri="{D42A27DB-BD31-4B8C-83A1-F6EECF244321}">
                <p14:modId xmlns:p14="http://schemas.microsoft.com/office/powerpoint/2010/main" val="419959929"/>
              </p:ext>
            </p:extLst>
          </p:nvPr>
        </p:nvGraphicFramePr>
        <p:xfrm>
          <a:off x="7038052" y="4911924"/>
          <a:ext cx="4745296" cy="820096"/>
        </p:xfrm>
        <a:graphic>
          <a:graphicData uri="http://schemas.openxmlformats.org/drawingml/2006/table">
            <a:tbl>
              <a:tblPr bandRow="1">
                <a:tableStyleId>{5940675A-B579-460E-94D1-54222C63F5DA}</a:tableStyleId>
              </a:tblPr>
              <a:tblGrid>
                <a:gridCol w="3557789">
                  <a:extLst>
                    <a:ext uri="{9D8B030D-6E8A-4147-A177-3AD203B41FA5}">
                      <a16:colId xmlns="" xmlns:a16="http://schemas.microsoft.com/office/drawing/2014/main" val="20000"/>
                    </a:ext>
                  </a:extLst>
                </a:gridCol>
                <a:gridCol w="1187507">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4,5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9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5,5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1" name="30 CuadroTexto"/>
          <p:cNvSpPr txBox="1">
            <a:spLocks noChangeArrowheads="1"/>
          </p:cNvSpPr>
          <p:nvPr/>
        </p:nvSpPr>
        <p:spPr bwMode="auto">
          <a:xfrm flipH="1">
            <a:off x="7038051" y="4705622"/>
            <a:ext cx="4745296"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latin typeface="+mn-lt"/>
              </a:rPr>
              <a:t>ESTADO DEL CORREDOR</a:t>
            </a:r>
          </a:p>
        </p:txBody>
      </p:sp>
      <p:sp>
        <p:nvSpPr>
          <p:cNvPr id="26" name="Pentágono 25"/>
          <p:cNvSpPr/>
          <p:nvPr/>
        </p:nvSpPr>
        <p:spPr>
          <a:xfrm>
            <a:off x="0" y="0"/>
            <a:ext cx="2654300"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2" name="Rectángulo 5"/>
          <p:cNvSpPr>
            <a:spLocks noChangeArrowheads="1"/>
          </p:cNvSpPr>
          <p:nvPr/>
        </p:nvSpPr>
        <p:spPr bwMode="auto">
          <a:xfrm>
            <a:off x="2654300" y="71098"/>
            <a:ext cx="3821016"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E94E1B"/>
                </a:solidFill>
                <a:latin typeface="Tw Cen MT" panose="020B0602020104020603" pitchFamily="34" charset="0"/>
                <a:ea typeface="MS PGothic" pitchFamily="34" charset="-128"/>
                <a:sym typeface="Helvetica Neue Bold Condensed"/>
              </a:rPr>
              <a:t>IRRA - QUINCHÍA</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3" name="CuadroTexto 32"/>
          <p:cNvSpPr txBox="1"/>
          <p:nvPr/>
        </p:nvSpPr>
        <p:spPr>
          <a:xfrm>
            <a:off x="194709" y="26882"/>
            <a:ext cx="206081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Risaralda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7525414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402084" y="2955616"/>
            <a:ext cx="6071191" cy="7511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6600" b="1" dirty="0" smtClean="0">
                <a:solidFill>
                  <a:srgbClr val="2DAAE1"/>
                </a:solidFill>
                <a:effectLst>
                  <a:outerShdw blurRad="38100" dist="38100" dir="2700000" algn="tl">
                    <a:srgbClr val="000000">
                      <a:alpha val="43137"/>
                    </a:srgbClr>
                  </a:outerShdw>
                </a:effectLst>
                <a:latin typeface="Tw Cen MT" panose="020B0602020104020603" pitchFamily="34" charset="0"/>
              </a:rPr>
              <a:t>Región Caribe</a:t>
            </a:r>
            <a:endParaRPr lang="es-CO" sz="4000" b="1" dirty="0" smtClean="0">
              <a:solidFill>
                <a:srgbClr val="2DAAE1"/>
              </a:solidFill>
              <a:latin typeface="Tw Cen MT" panose="020B0602020104020603"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0764" y="417625"/>
            <a:ext cx="4153906" cy="5667521"/>
          </a:xfrm>
          <a:prstGeom prst="rect">
            <a:avLst/>
          </a:prstGeom>
        </p:spPr>
      </p:pic>
    </p:spTree>
    <p:extLst>
      <p:ext uri="{BB962C8B-B14F-4D97-AF65-F5344CB8AC3E}">
        <p14:creationId xmlns:p14="http://schemas.microsoft.com/office/powerpoint/2010/main" val="2289105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521" y="794857"/>
            <a:ext cx="5687279" cy="2811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30 CuadroTexto"/>
          <p:cNvSpPr txBox="1">
            <a:spLocks noChangeArrowheads="1"/>
          </p:cNvSpPr>
          <p:nvPr/>
        </p:nvSpPr>
        <p:spPr bwMode="auto">
          <a:xfrm flipH="1">
            <a:off x="7263089" y="794857"/>
            <a:ext cx="4681658"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911128">
              <a:spcBef>
                <a:spcPts val="450"/>
              </a:spcBef>
              <a:defRPr/>
            </a:pPr>
            <a:r>
              <a:rPr lang="es-CO" sz="1100" kern="0" dirty="0"/>
              <a:t>INFORMACIÓN GENERAL</a:t>
            </a:r>
          </a:p>
        </p:txBody>
      </p:sp>
      <p:graphicFrame>
        <p:nvGraphicFramePr>
          <p:cNvPr id="13" name="3 Tabla"/>
          <p:cNvGraphicFramePr>
            <a:graphicFrameLocks noGrp="1"/>
          </p:cNvGraphicFramePr>
          <p:nvPr>
            <p:extLst>
              <p:ext uri="{D42A27DB-BD31-4B8C-83A1-F6EECF244321}">
                <p14:modId xmlns:p14="http://schemas.microsoft.com/office/powerpoint/2010/main" val="3012863860"/>
              </p:ext>
            </p:extLst>
          </p:nvPr>
        </p:nvGraphicFramePr>
        <p:xfrm>
          <a:off x="7263089" y="1015808"/>
          <a:ext cx="4687405" cy="914400"/>
        </p:xfrm>
        <a:graphic>
          <a:graphicData uri="http://schemas.openxmlformats.org/drawingml/2006/table">
            <a:tbl>
              <a:tblPr firstRow="1" bandRow="1">
                <a:tableStyleId>{5940675A-B579-460E-94D1-54222C63F5DA}</a:tableStyleId>
              </a:tblPr>
              <a:tblGrid>
                <a:gridCol w="2832512">
                  <a:extLst>
                    <a:ext uri="{9D8B030D-6E8A-4147-A177-3AD203B41FA5}">
                      <a16:colId xmlns="" xmlns:a16="http://schemas.microsoft.com/office/drawing/2014/main" val="20000"/>
                    </a:ext>
                  </a:extLst>
                </a:gridCol>
                <a:gridCol w="1854893">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05/11/2015</a:t>
                      </a:r>
                    </a:p>
                    <a:p>
                      <a:pPr algn="ctr" rtl="0" fontAlgn="ctr"/>
                      <a:r>
                        <a:rPr lang="es-MX" sz="1000" u="none" strike="noStrike" dirty="0">
                          <a:effectLst/>
                        </a:rPr>
                        <a:t>07/07/2016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03/12/2015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25/01/2016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24/01/2020</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63.5 %</a:t>
                      </a:r>
                      <a:endParaRPr lang="es-MX" sz="1000" b="0" i="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14" name="30 CuadroTexto"/>
          <p:cNvSpPr txBox="1">
            <a:spLocks noChangeArrowheads="1"/>
          </p:cNvSpPr>
          <p:nvPr/>
        </p:nvSpPr>
        <p:spPr bwMode="auto">
          <a:xfrm flipH="1">
            <a:off x="7263088" y="3023995"/>
            <a:ext cx="4687407"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CONTRATO OBRA 1676 DE 03/DIC/2015</a:t>
            </a:r>
          </a:p>
        </p:txBody>
      </p:sp>
      <p:sp>
        <p:nvSpPr>
          <p:cNvPr id="17" name="30 CuadroTexto"/>
          <p:cNvSpPr txBox="1">
            <a:spLocks noChangeArrowheads="1"/>
          </p:cNvSpPr>
          <p:nvPr/>
        </p:nvSpPr>
        <p:spPr bwMode="auto">
          <a:xfrm flipH="1">
            <a:off x="7263089" y="4061938"/>
            <a:ext cx="468165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INTERVENTORÍA 1745 DE 23/DIC/2015</a:t>
            </a:r>
          </a:p>
        </p:txBody>
      </p:sp>
      <p:graphicFrame>
        <p:nvGraphicFramePr>
          <p:cNvPr id="18" name="Tabla 22"/>
          <p:cNvGraphicFramePr>
            <a:graphicFrameLocks noGrp="1"/>
          </p:cNvGraphicFramePr>
          <p:nvPr>
            <p:extLst>
              <p:ext uri="{D42A27DB-BD31-4B8C-83A1-F6EECF244321}">
                <p14:modId xmlns:p14="http://schemas.microsoft.com/office/powerpoint/2010/main" val="1451001764"/>
              </p:ext>
            </p:extLst>
          </p:nvPr>
        </p:nvGraphicFramePr>
        <p:xfrm>
          <a:off x="7263088" y="3219101"/>
          <a:ext cx="4687407" cy="762000"/>
        </p:xfrm>
        <a:graphic>
          <a:graphicData uri="http://schemas.openxmlformats.org/drawingml/2006/table">
            <a:tbl>
              <a:tblPr>
                <a:tableStyleId>{5940675A-B579-460E-94D1-54222C63F5DA}</a:tableStyleId>
              </a:tblPr>
              <a:tblGrid>
                <a:gridCol w="2619892">
                  <a:extLst>
                    <a:ext uri="{9D8B030D-6E8A-4147-A177-3AD203B41FA5}">
                      <a16:colId xmlns="" xmlns:a16="http://schemas.microsoft.com/office/drawing/2014/main" val="20000"/>
                    </a:ext>
                  </a:extLst>
                </a:gridCol>
                <a:gridCol w="874653">
                  <a:extLst>
                    <a:ext uri="{9D8B030D-6E8A-4147-A177-3AD203B41FA5}">
                      <a16:colId xmlns="" xmlns:a16="http://schemas.microsoft.com/office/drawing/2014/main" val="20001"/>
                    </a:ext>
                  </a:extLst>
                </a:gridCol>
                <a:gridCol w="1192862">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CC-SOFAN-DUMAR</a:t>
                      </a: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7" marR="27027" marT="0" marB="0" anchor="ctr"/>
                </a:tc>
                <a:extLst>
                  <a:ext uri="{0D108BD9-81ED-4DB2-BD59-A6C34878D82A}">
                    <a16:rowId xmlns="" xmlns:a16="http://schemas.microsoft.com/office/drawing/2014/main" val="10001"/>
                  </a:ext>
                </a:extLst>
              </a:tr>
              <a:tr h="152395">
                <a:tc>
                  <a:txBody>
                    <a:bodyPr/>
                    <a:lstStyle/>
                    <a:p>
                      <a:pPr algn="l" fontAlgn="ctr"/>
                      <a:r>
                        <a:rPr lang="es-MX" sz="1000" u="none" strike="noStrike" dirty="0">
                          <a:effectLst/>
                        </a:rPr>
                        <a:t>CONSTRUCTORA</a:t>
                      </a:r>
                      <a:r>
                        <a:rPr lang="es-MX" sz="1000" u="none" strike="noStrike" baseline="0" dirty="0">
                          <a:effectLst/>
                        </a:rPr>
                        <a:t> CONCONCRETO</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75</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p>
                      <a:pPr algn="l" fontAlgn="ctr"/>
                      <a:r>
                        <a:rPr lang="es-MX" sz="1000" u="none" strike="noStrike" dirty="0">
                          <a:effectLst/>
                        </a:rPr>
                        <a:t>SOFAN INGENIERIA SAS</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12,5</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27027" marR="27027" marT="0" marB="0" anchor="ctr"/>
                </a:tc>
                <a:extLst>
                  <a:ext uri="{0D108BD9-81ED-4DB2-BD59-A6C34878D82A}">
                    <a16:rowId xmlns="" xmlns:a16="http://schemas.microsoft.com/office/drawing/2014/main" val="10003"/>
                  </a:ext>
                </a:extLst>
              </a:tr>
              <a:tr h="152395">
                <a:tc>
                  <a:txBody>
                    <a:bodyPr/>
                    <a:lstStyle/>
                    <a:p>
                      <a:pPr marL="0" algn="l" defTabSz="914400" rtl="0" eaLnBrk="1" fontAlgn="ctr" latinLnBrk="0" hangingPunct="1"/>
                      <a:r>
                        <a:rPr lang="es-MX" sz="1000" u="none" strike="noStrike" kern="1200" dirty="0">
                          <a:effectLst/>
                        </a:rPr>
                        <a:t>DUMAR INGENIEROS SAS</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12,5</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graphicFrame>
        <p:nvGraphicFramePr>
          <p:cNvPr id="19" name="Tabla 23"/>
          <p:cNvGraphicFramePr>
            <a:graphicFrameLocks noGrp="1"/>
          </p:cNvGraphicFramePr>
          <p:nvPr>
            <p:extLst>
              <p:ext uri="{D42A27DB-BD31-4B8C-83A1-F6EECF244321}">
                <p14:modId xmlns:p14="http://schemas.microsoft.com/office/powerpoint/2010/main" val="573432746"/>
              </p:ext>
            </p:extLst>
          </p:nvPr>
        </p:nvGraphicFramePr>
        <p:xfrm>
          <a:off x="7263089" y="4247202"/>
          <a:ext cx="4687406" cy="762000"/>
        </p:xfrm>
        <a:graphic>
          <a:graphicData uri="http://schemas.openxmlformats.org/drawingml/2006/table">
            <a:tbl>
              <a:tblPr>
                <a:tableStyleId>{5940675A-B579-460E-94D1-54222C63F5DA}</a:tableStyleId>
              </a:tblPr>
              <a:tblGrid>
                <a:gridCol w="2510482">
                  <a:extLst>
                    <a:ext uri="{9D8B030D-6E8A-4147-A177-3AD203B41FA5}">
                      <a16:colId xmlns="" xmlns:a16="http://schemas.microsoft.com/office/drawing/2014/main" val="20000"/>
                    </a:ext>
                  </a:extLst>
                </a:gridCol>
                <a:gridCol w="581506">
                  <a:extLst>
                    <a:ext uri="{9D8B030D-6E8A-4147-A177-3AD203B41FA5}">
                      <a16:colId xmlns="" xmlns:a16="http://schemas.microsoft.com/office/drawing/2014/main" val="20001"/>
                    </a:ext>
                  </a:extLst>
                </a:gridCol>
                <a:gridCol w="1595418">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SUPERVISORES EQUIDAD 111</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7" marR="27027" marT="0" marB="0" anchor="ctr"/>
                </a:tc>
                <a:extLst>
                  <a:ext uri="{0D108BD9-81ED-4DB2-BD59-A6C34878D82A}">
                    <a16:rowId xmlns="" xmlns:a16="http://schemas.microsoft.com/office/drawing/2014/main" val="10001"/>
                  </a:ext>
                </a:extLst>
              </a:tr>
              <a:tr h="152395">
                <a:tc>
                  <a:txBody>
                    <a:bodyPr/>
                    <a:lstStyle/>
                    <a:p>
                      <a:pPr marL="0" algn="l" defTabSz="914400" rtl="0" eaLnBrk="1" fontAlgn="ctr" latinLnBrk="0" hangingPunct="1"/>
                      <a:r>
                        <a:rPr lang="es-MX" sz="1000" u="none" strike="noStrike" kern="1200" dirty="0">
                          <a:effectLst/>
                        </a:rPr>
                        <a:t>CONSULTORIA COLOMBIANA SA</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p>
                      <a:pPr marL="0" algn="l" defTabSz="914400" rtl="0" eaLnBrk="1" fontAlgn="ctr" latinLnBrk="0" hangingPunct="1"/>
                      <a:r>
                        <a:rPr lang="es-MX" sz="1000" u="none" strike="noStrike" kern="1200" dirty="0">
                          <a:effectLst/>
                        </a:rPr>
                        <a:t>HMV CONSULTORIA SAS</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3"/>
                  </a:ext>
                </a:extLst>
              </a:tr>
              <a:tr h="152395">
                <a:tc>
                  <a:txBody>
                    <a:bodyPr/>
                    <a:lstStyle/>
                    <a:p>
                      <a:pPr marL="0" algn="l" defTabSz="914400" rtl="0" eaLnBrk="1" fontAlgn="ctr" latinLnBrk="0" hangingPunct="1"/>
                      <a:r>
                        <a:rPr lang="es-MX" sz="1000" u="none" strike="noStrike" kern="1200" dirty="0">
                          <a:effectLst/>
                        </a:rPr>
                        <a:t>PAULO EMILIO BRAVO CONSULTORES SAS</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27027" marR="2702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sp>
        <p:nvSpPr>
          <p:cNvPr id="20" name="30 CuadroTexto"/>
          <p:cNvSpPr txBox="1">
            <a:spLocks noChangeArrowheads="1"/>
          </p:cNvSpPr>
          <p:nvPr/>
        </p:nvSpPr>
        <p:spPr bwMode="auto">
          <a:xfrm flipH="1">
            <a:off x="7263089" y="1996158"/>
            <a:ext cx="4687406"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ALCANCE</a:t>
            </a:r>
          </a:p>
        </p:txBody>
      </p:sp>
      <p:graphicFrame>
        <p:nvGraphicFramePr>
          <p:cNvPr id="21" name="10 Tabla"/>
          <p:cNvGraphicFramePr>
            <a:graphicFrameLocks noGrp="1"/>
          </p:cNvGraphicFramePr>
          <p:nvPr>
            <p:extLst>
              <p:ext uri="{D42A27DB-BD31-4B8C-83A1-F6EECF244321}">
                <p14:modId xmlns:p14="http://schemas.microsoft.com/office/powerpoint/2010/main" val="3572854210"/>
              </p:ext>
            </p:extLst>
          </p:nvPr>
        </p:nvGraphicFramePr>
        <p:xfrm>
          <a:off x="7263089" y="2191885"/>
          <a:ext cx="4687406" cy="762000"/>
        </p:xfrm>
        <a:graphic>
          <a:graphicData uri="http://schemas.openxmlformats.org/drawingml/2006/table">
            <a:tbl>
              <a:tblPr bandRow="1">
                <a:tableStyleId>{5940675A-B579-460E-94D1-54222C63F5DA}</a:tableStyleId>
              </a:tblPr>
              <a:tblGrid>
                <a:gridCol w="1316482">
                  <a:extLst>
                    <a:ext uri="{9D8B030D-6E8A-4147-A177-3AD203B41FA5}">
                      <a16:colId xmlns="" xmlns:a16="http://schemas.microsoft.com/office/drawing/2014/main" val="20000"/>
                    </a:ext>
                  </a:extLst>
                </a:gridCol>
                <a:gridCol w="695097">
                  <a:extLst>
                    <a:ext uri="{9D8B030D-6E8A-4147-A177-3AD203B41FA5}">
                      <a16:colId xmlns="" xmlns:a16="http://schemas.microsoft.com/office/drawing/2014/main" val="20001"/>
                    </a:ext>
                  </a:extLst>
                </a:gridCol>
                <a:gridCol w="1951221">
                  <a:extLst>
                    <a:ext uri="{9D8B030D-6E8A-4147-A177-3AD203B41FA5}">
                      <a16:colId xmlns="" xmlns:a16="http://schemas.microsoft.com/office/drawing/2014/main" val="20002"/>
                    </a:ext>
                  </a:extLst>
                </a:gridCol>
                <a:gridCol w="724606">
                  <a:extLst>
                    <a:ext uri="{9D8B030D-6E8A-4147-A177-3AD203B41FA5}">
                      <a16:colId xmlns="" xmlns:a16="http://schemas.microsoft.com/office/drawing/2014/main" val="20003"/>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297490">
                <a:tc>
                  <a:txBody>
                    <a:bodyPr/>
                    <a:lstStyle/>
                    <a:p>
                      <a:pPr marL="0" algn="ctr" defTabSz="914400" rtl="0" eaLnBrk="1" fontAlgn="ctr" latinLnBrk="0" hangingPunct="1"/>
                      <a:r>
                        <a:rPr lang="es-MX" sz="1000" u="none" strike="noStrike" kern="1200" dirty="0">
                          <a:effectLst/>
                        </a:rPr>
                        <a:t>CARRERA 38 ENTRE</a:t>
                      </a:r>
                    </a:p>
                    <a:p>
                      <a:pPr marL="0" algn="ctr" defTabSz="914400" rtl="0" eaLnBrk="1" fontAlgn="ctr" latinLnBrk="0" hangingPunct="1"/>
                      <a:r>
                        <a:rPr lang="es-MX" sz="1000" u="none" strike="noStrike" kern="1200" dirty="0">
                          <a:effectLst/>
                        </a:rPr>
                        <a:t>CL 109-82</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0,8 KM</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Pavimentación total en doble calzada</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0 %</a:t>
                      </a:r>
                      <a:endParaRPr lang="es-MX" sz="1000" b="0" i="0" u="none" strike="noStrike" kern="1200" dirty="0">
                        <a:solidFill>
                          <a:schemeClr val="dk1"/>
                        </a:solidFill>
                        <a:effectLst/>
                        <a:latin typeface="+mn-lt"/>
                        <a:ea typeface="+mn-ea"/>
                        <a:cs typeface="+mn-cs"/>
                      </a:endParaRPr>
                    </a:p>
                  </a:txBody>
                  <a:tcPr marL="35997" marR="35997" marT="0" marB="0" anchor="ctr"/>
                </a:tc>
                <a:extLst>
                  <a:ext uri="{0D108BD9-81ED-4DB2-BD59-A6C34878D82A}">
                    <a16:rowId xmlns="" xmlns:a16="http://schemas.microsoft.com/office/drawing/2014/main" val="10001"/>
                  </a:ext>
                </a:extLst>
              </a:tr>
              <a:tr h="148745">
                <a:tc>
                  <a:txBody>
                    <a:bodyPr/>
                    <a:lstStyle/>
                    <a:p>
                      <a:pPr marL="0" algn="ctr" defTabSz="914400" rtl="0" eaLnBrk="1" fontAlgn="ctr" latinLnBrk="0" hangingPunct="1"/>
                      <a:r>
                        <a:rPr lang="es-MX" sz="1000" u="none" strike="noStrike" kern="1200" dirty="0">
                          <a:effectLst/>
                        </a:rPr>
                        <a:t>EL RUBÍ</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1 UN</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Sitico Critico (15Ha)</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84.9</a:t>
                      </a:r>
                      <a:r>
                        <a:rPr lang="es-MX" sz="1000" u="none" strike="noStrike" kern="1200" baseline="0" dirty="0">
                          <a:effectLst/>
                        </a:rPr>
                        <a:t> </a:t>
                      </a:r>
                      <a:r>
                        <a:rPr lang="es-MX" sz="1000" u="none" strike="noStrike" kern="1200" dirty="0">
                          <a:effectLst/>
                        </a:rPr>
                        <a:t>%</a:t>
                      </a:r>
                      <a:endParaRPr lang="es-MX" sz="1000" b="0" i="0" u="none" strike="noStrike" kern="1200" dirty="0">
                        <a:solidFill>
                          <a:schemeClr val="dk1"/>
                        </a:solidFill>
                        <a:effectLst/>
                        <a:latin typeface="+mn-lt"/>
                        <a:ea typeface="+mn-ea"/>
                        <a:cs typeface="+mn-cs"/>
                      </a:endParaRPr>
                    </a:p>
                  </a:txBody>
                  <a:tcPr marL="35997" marR="35997" marT="0" marB="0" anchor="ctr"/>
                </a:tc>
                <a:extLst>
                  <a:ext uri="{0D108BD9-81ED-4DB2-BD59-A6C34878D82A}">
                    <a16:rowId xmlns="" xmlns:a16="http://schemas.microsoft.com/office/drawing/2014/main" val="10002"/>
                  </a:ext>
                </a:extLst>
              </a:tr>
              <a:tr h="148745">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CARRERA 38 Y EL RUBÍ</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1</a:t>
                      </a:r>
                      <a:r>
                        <a:rPr lang="es-MX" sz="1000" u="none" strike="noStrike" kern="1200" baseline="0" dirty="0">
                          <a:effectLst/>
                        </a:rPr>
                        <a:t> UN</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Estudios</a:t>
                      </a:r>
                      <a:r>
                        <a:rPr lang="es-MX" sz="1000" u="none" strike="noStrike" kern="1200" baseline="0" dirty="0">
                          <a:effectLst/>
                        </a:rPr>
                        <a:t> y Diseños</a:t>
                      </a:r>
                      <a:endParaRPr lang="es-MX" sz="1000" b="0" i="0" u="none" strike="noStrike" kern="1200" dirty="0">
                        <a:solidFill>
                          <a:schemeClr val="dk1"/>
                        </a:solidFill>
                        <a:effectLst/>
                        <a:latin typeface="+mn-lt"/>
                        <a:ea typeface="+mn-ea"/>
                        <a:cs typeface="+mn-cs"/>
                      </a:endParaRPr>
                    </a:p>
                  </a:txBody>
                  <a:tcPr marL="35997" marR="35997" marT="0" marB="0" anchor="ctr"/>
                </a:tc>
                <a:tc>
                  <a:txBody>
                    <a:bodyPr/>
                    <a:lstStyle/>
                    <a:p>
                      <a:pPr marL="0" algn="ctr" defTabSz="914400" rtl="0" eaLnBrk="1" fontAlgn="ctr" latinLnBrk="0" hangingPunct="1"/>
                      <a:r>
                        <a:rPr lang="es-MX" sz="1000" u="none" strike="noStrike" kern="1200" dirty="0">
                          <a:effectLst/>
                        </a:rPr>
                        <a:t>TERMINADO</a:t>
                      </a:r>
                      <a:endParaRPr lang="es-MX" sz="1000" b="0" i="0" u="none" strike="noStrike" kern="1200" dirty="0">
                        <a:solidFill>
                          <a:schemeClr val="dk1"/>
                        </a:solidFill>
                        <a:effectLst/>
                        <a:latin typeface="+mn-lt"/>
                        <a:ea typeface="+mn-ea"/>
                        <a:cs typeface="+mn-cs"/>
                      </a:endParaRPr>
                    </a:p>
                  </a:txBody>
                  <a:tcPr marL="35997" marR="35997" marT="0" marB="0" anchor="ctr"/>
                </a:tc>
                <a:extLst>
                  <a:ext uri="{0D108BD9-81ED-4DB2-BD59-A6C34878D82A}">
                    <a16:rowId xmlns="" xmlns:a16="http://schemas.microsoft.com/office/drawing/2014/main" val="546568718"/>
                  </a:ext>
                </a:extLst>
              </a:tr>
            </a:tbl>
          </a:graphicData>
        </a:graphic>
      </p:graphicFrame>
      <p:sp>
        <p:nvSpPr>
          <p:cNvPr id="23" name="30 CuadroTexto"/>
          <p:cNvSpPr txBox="1">
            <a:spLocks noChangeArrowheads="1"/>
          </p:cNvSpPr>
          <p:nvPr/>
        </p:nvSpPr>
        <p:spPr bwMode="auto">
          <a:xfrm flipH="1">
            <a:off x="3511424" y="3971099"/>
            <a:ext cx="3447521"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INVERSIONES (Millones)</a:t>
            </a:r>
          </a:p>
        </p:txBody>
      </p:sp>
      <p:graphicFrame>
        <p:nvGraphicFramePr>
          <p:cNvPr id="24" name="3 Tabla"/>
          <p:cNvGraphicFramePr>
            <a:graphicFrameLocks noGrp="1"/>
          </p:cNvGraphicFramePr>
          <p:nvPr>
            <p:extLst>
              <p:ext uri="{D42A27DB-BD31-4B8C-83A1-F6EECF244321}">
                <p14:modId xmlns:p14="http://schemas.microsoft.com/office/powerpoint/2010/main" val="1907856309"/>
              </p:ext>
            </p:extLst>
          </p:nvPr>
        </p:nvGraphicFramePr>
        <p:xfrm>
          <a:off x="3511402" y="4178794"/>
          <a:ext cx="3447520" cy="1219200"/>
        </p:xfrm>
        <a:graphic>
          <a:graphicData uri="http://schemas.openxmlformats.org/drawingml/2006/table">
            <a:tbl>
              <a:tblPr firstRow="1" bandRow="1">
                <a:tableStyleId>{5940675A-B579-460E-94D1-54222C63F5DA}</a:tableStyleId>
              </a:tblPr>
              <a:tblGrid>
                <a:gridCol w="2249745">
                  <a:extLst>
                    <a:ext uri="{9D8B030D-6E8A-4147-A177-3AD203B41FA5}">
                      <a16:colId xmlns="" xmlns:a16="http://schemas.microsoft.com/office/drawing/2014/main" val="20000"/>
                    </a:ext>
                  </a:extLst>
                </a:gridCol>
                <a:gridCol w="1197775">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86" marR="35986" marT="0" marB="0"/>
                </a:tc>
                <a:tc>
                  <a:txBody>
                    <a:bodyPr/>
                    <a:lstStyle/>
                    <a:p>
                      <a:pPr algn="ctr" fontAlgn="b"/>
                      <a:r>
                        <a:rPr lang="es-CO" sz="1000" u="none" strike="noStrike" dirty="0">
                          <a:effectLst/>
                        </a:rPr>
                        <a:t>$90.383</a:t>
                      </a:r>
                      <a:endParaRPr lang="es-CO" sz="1000" b="0" i="0" u="none" strike="noStrike" dirty="0">
                        <a:solidFill>
                          <a:srgbClr val="000000"/>
                        </a:solidFill>
                        <a:effectLst/>
                        <a:latin typeface="+mn-lt"/>
                      </a:endParaRPr>
                    </a:p>
                  </a:txBody>
                  <a:tcPr marL="35986" marR="35986"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6" marR="35986" marT="0" marB="0" anchor="ctr"/>
                </a:tc>
                <a:tc>
                  <a:txBody>
                    <a:bodyPr/>
                    <a:lstStyle/>
                    <a:p>
                      <a:pPr algn="ctr" fontAlgn="b"/>
                      <a:r>
                        <a:rPr lang="es-CO" sz="1000" u="none" strike="noStrike" baseline="0" dirty="0">
                          <a:effectLst/>
                        </a:rPr>
                        <a:t> </a:t>
                      </a:r>
                      <a:r>
                        <a:rPr lang="es-CO" sz="1000" u="none" strike="noStrike" dirty="0">
                          <a:effectLst/>
                        </a:rPr>
                        <a:t>$6.999</a:t>
                      </a:r>
                      <a:endParaRPr lang="es-CO" sz="1000" b="0" i="0" u="none" strike="noStrike" dirty="0">
                        <a:solidFill>
                          <a:srgbClr val="000000"/>
                        </a:solidFill>
                        <a:effectLst/>
                        <a:latin typeface="+mn-lt"/>
                      </a:endParaRPr>
                    </a:p>
                  </a:txBody>
                  <a:tcPr marL="35986" marR="35986" marT="0" marB="0" anchor="ctr"/>
                </a:tc>
                <a:extLst>
                  <a:ext uri="{0D108BD9-81ED-4DB2-BD59-A6C34878D82A}">
                    <a16:rowId xmlns="" xmlns:a16="http://schemas.microsoft.com/office/drawing/2014/main" val="10001"/>
                  </a:ext>
                </a:extLst>
              </a:tr>
              <a:tr h="7619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82563"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$19.637</a:t>
                      </a:r>
                    </a:p>
                    <a:p>
                      <a:pPr marL="182563" indent="0" algn="l" defTabSz="914400" rtl="0" eaLnBrk="1" latinLnBrk="0" hangingPunct="1"/>
                      <a:r>
                        <a:rPr lang="es-CO" sz="1000" kern="1200" baseline="0" dirty="0"/>
                        <a:t>Vigencia 2017= $39.762</a:t>
                      </a:r>
                    </a:p>
                    <a:p>
                      <a:pPr marL="182563" indent="0" algn="l" defTabSz="914400" rtl="0" eaLnBrk="1" latinLnBrk="0" hangingPunct="1"/>
                      <a:r>
                        <a:rPr lang="es-CO" sz="1000" kern="1200" baseline="0" dirty="0"/>
                        <a:t>Vigencia 2018= $14.000</a:t>
                      </a:r>
                    </a:p>
                    <a:p>
                      <a:pPr marL="182563" indent="0" algn="l" defTabSz="914400" rtl="0" eaLnBrk="1" latinLnBrk="0" hangingPunct="1"/>
                      <a:r>
                        <a:rPr lang="es-CO" sz="1000" kern="1200" baseline="0" dirty="0"/>
                        <a:t>Vigencia 2019= $16.983</a:t>
                      </a:r>
                      <a:endParaRPr lang="es-CO" sz="1000" b="1" i="1" kern="1200" dirty="0">
                        <a:solidFill>
                          <a:schemeClr val="dk1"/>
                        </a:solidFill>
                        <a:latin typeface="+mn-lt"/>
                        <a:ea typeface="+mn-ea"/>
                        <a:cs typeface="Arial" panose="020B0604020202020204" pitchFamily="34" charset="0"/>
                      </a:endParaRPr>
                    </a:p>
                  </a:txBody>
                  <a:tcPr marL="35986" marR="35986"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$90.383</a:t>
                      </a:r>
                      <a:endParaRPr lang="es-CO" sz="1000" b="0" i="0" u="none" strike="noStrike" dirty="0">
                        <a:solidFill>
                          <a:srgbClr val="000000"/>
                        </a:solidFill>
                        <a:effectLst/>
                        <a:latin typeface="+mn-lt"/>
                      </a:endParaRPr>
                    </a:p>
                  </a:txBody>
                  <a:tcPr marL="35986" marR="35986"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6" marR="35986" marT="0" marB="0" anchor="ctr"/>
                </a:tc>
                <a:tc>
                  <a:txBody>
                    <a:bodyPr/>
                    <a:lstStyle/>
                    <a:p>
                      <a:pPr algn="ctr" fontAlgn="b"/>
                      <a:r>
                        <a:rPr lang="es-CO" sz="1000" u="none" strike="noStrike" dirty="0">
                          <a:effectLst/>
                        </a:rPr>
                        <a:t>$97.382</a:t>
                      </a:r>
                      <a:endParaRPr lang="es-CO" sz="1000" b="0" i="0" u="none" strike="noStrike" dirty="0">
                        <a:solidFill>
                          <a:srgbClr val="000000"/>
                        </a:solidFill>
                        <a:effectLst/>
                        <a:latin typeface="+mn-lt"/>
                      </a:endParaRPr>
                    </a:p>
                  </a:txBody>
                  <a:tcPr marL="35986" marR="35986" marT="0" marB="0" anchor="ctr"/>
                </a:tc>
                <a:extLst>
                  <a:ext uri="{0D108BD9-81ED-4DB2-BD59-A6C34878D82A}">
                    <a16:rowId xmlns="" xmlns:a16="http://schemas.microsoft.com/office/drawing/2014/main" val="10003"/>
                  </a:ext>
                </a:extLst>
              </a:tr>
            </a:tbl>
          </a:graphicData>
        </a:graphic>
      </p:graphicFrame>
      <p:sp>
        <p:nvSpPr>
          <p:cNvPr id="236662" name="CuadroTexto 26"/>
          <p:cNvSpPr txBox="1">
            <a:spLocks noChangeArrowheads="1"/>
          </p:cNvSpPr>
          <p:nvPr/>
        </p:nvSpPr>
        <p:spPr bwMode="auto">
          <a:xfrm>
            <a:off x="3568701" y="5576511"/>
            <a:ext cx="2715028" cy="24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09" tIns="45564" rIns="91109" bIns="4556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28" fontAlgn="base">
              <a:spcBef>
                <a:spcPct val="0"/>
              </a:spcBef>
              <a:spcAft>
                <a:spcPct val="0"/>
              </a:spcAft>
              <a:defRPr/>
            </a:pPr>
            <a:r>
              <a:rPr lang="es-MX" altLang="es-CO" sz="976" kern="0" dirty="0"/>
              <a:t>* Cifras </a:t>
            </a:r>
            <a:r>
              <a:rPr lang="es-MX" altLang="es-CO" sz="976" kern="0" dirty="0" smtClean="0"/>
              <a:t>en millones </a:t>
            </a:r>
            <a:r>
              <a:rPr lang="es-MX" altLang="es-CO" sz="976" kern="0" dirty="0"/>
              <a:t>a diciembre de 2015</a:t>
            </a:r>
          </a:p>
        </p:txBody>
      </p:sp>
      <p:graphicFrame>
        <p:nvGraphicFramePr>
          <p:cNvPr id="25" name="Tabla 33"/>
          <p:cNvGraphicFramePr>
            <a:graphicFrameLocks noGrp="1"/>
          </p:cNvGraphicFramePr>
          <p:nvPr>
            <p:extLst>
              <p:ext uri="{D42A27DB-BD31-4B8C-83A1-F6EECF244321}">
                <p14:modId xmlns:p14="http://schemas.microsoft.com/office/powerpoint/2010/main" val="226028013"/>
              </p:ext>
            </p:extLst>
          </p:nvPr>
        </p:nvGraphicFramePr>
        <p:xfrm>
          <a:off x="3568701" y="3682234"/>
          <a:ext cx="3390244" cy="183071"/>
        </p:xfrm>
        <a:graphic>
          <a:graphicData uri="http://schemas.openxmlformats.org/drawingml/2006/table">
            <a:tbl>
              <a:tblPr firstRow="1" bandRow="1">
                <a:tableStyleId>{5940675A-B579-460E-94D1-54222C63F5DA}</a:tableStyleId>
              </a:tblPr>
              <a:tblGrid>
                <a:gridCol w="3390244">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8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8" name="10 Tabla"/>
          <p:cNvGraphicFramePr>
            <a:graphicFrameLocks noGrp="1"/>
          </p:cNvGraphicFramePr>
          <p:nvPr>
            <p:extLst>
              <p:ext uri="{D42A27DB-BD31-4B8C-83A1-F6EECF244321}">
                <p14:modId xmlns:p14="http://schemas.microsoft.com/office/powerpoint/2010/main" val="2640102137"/>
              </p:ext>
            </p:extLst>
          </p:nvPr>
        </p:nvGraphicFramePr>
        <p:xfrm>
          <a:off x="7263088" y="5316945"/>
          <a:ext cx="4681659" cy="820094"/>
        </p:xfrm>
        <a:graphic>
          <a:graphicData uri="http://schemas.openxmlformats.org/drawingml/2006/table">
            <a:tbl>
              <a:tblPr bandRow="1">
                <a:tableStyleId>{5940675A-B579-460E-94D1-54222C63F5DA}</a:tableStyleId>
              </a:tblPr>
              <a:tblGrid>
                <a:gridCol w="3510076">
                  <a:extLst>
                    <a:ext uri="{9D8B030D-6E8A-4147-A177-3AD203B41FA5}">
                      <a16:colId xmlns="" xmlns:a16="http://schemas.microsoft.com/office/drawing/2014/main" val="20000"/>
                    </a:ext>
                  </a:extLst>
                </a:gridCol>
                <a:gridCol w="1171583">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3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5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263087" y="5089882"/>
            <a:ext cx="468165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defRPr/>
            </a:pPr>
            <a:r>
              <a:rPr lang="es-CO" sz="1100" kern="0" dirty="0"/>
              <a:t>ESTADO DEL CORREDOR</a:t>
            </a:r>
          </a:p>
        </p:txBody>
      </p:sp>
      <p:sp>
        <p:nvSpPr>
          <p:cNvPr id="22" name="Pentágono 21"/>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Rectángulo 5"/>
          <p:cNvSpPr>
            <a:spLocks noChangeArrowheads="1"/>
          </p:cNvSpPr>
          <p:nvPr/>
        </p:nvSpPr>
        <p:spPr bwMode="auto">
          <a:xfrm>
            <a:off x="2654299" y="53680"/>
            <a:ext cx="91380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CONEXIÓN PUERTO BARRANQUILLA (CARRERA 38)</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
        <p:nvSpPr>
          <p:cNvPr id="31" name="CuadroTexto 30"/>
          <p:cNvSpPr txBox="1"/>
          <p:nvPr/>
        </p:nvSpPr>
        <p:spPr>
          <a:xfrm>
            <a:off x="194709" y="26882"/>
            <a:ext cx="206081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Atlántico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4736731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Tabla 23"/>
          <p:cNvGraphicFramePr>
            <a:graphicFrameLocks noGrp="1"/>
          </p:cNvGraphicFramePr>
          <p:nvPr>
            <p:extLst>
              <p:ext uri="{D42A27DB-BD31-4B8C-83A1-F6EECF244321}">
                <p14:modId xmlns:p14="http://schemas.microsoft.com/office/powerpoint/2010/main" val="370401245"/>
              </p:ext>
            </p:extLst>
          </p:nvPr>
        </p:nvGraphicFramePr>
        <p:xfrm>
          <a:off x="7382560" y="4463164"/>
          <a:ext cx="4534089" cy="655320"/>
        </p:xfrm>
        <a:graphic>
          <a:graphicData uri="http://schemas.openxmlformats.org/drawingml/2006/table">
            <a:tbl>
              <a:tblPr>
                <a:tableStyleId>{5940675A-B579-460E-94D1-54222C63F5DA}</a:tableStyleId>
              </a:tblPr>
              <a:tblGrid>
                <a:gridCol w="3364825">
                  <a:extLst>
                    <a:ext uri="{9D8B030D-6E8A-4147-A177-3AD203B41FA5}">
                      <a16:colId xmlns="" xmlns:a16="http://schemas.microsoft.com/office/drawing/2014/main" val="20000"/>
                    </a:ext>
                  </a:extLst>
                </a:gridCol>
                <a:gridCol w="398939">
                  <a:extLst>
                    <a:ext uri="{9D8B030D-6E8A-4147-A177-3AD203B41FA5}">
                      <a16:colId xmlns="" xmlns:a16="http://schemas.microsoft.com/office/drawing/2014/main" val="20001"/>
                    </a:ext>
                  </a:extLst>
                </a:gridCol>
                <a:gridCol w="770325">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CO" sz="1000" kern="1200" dirty="0">
                          <a:effectLst/>
                        </a:rPr>
                        <a:t>CONSORCIO VIAL PUMAREJO</a:t>
                      </a:r>
                      <a:endParaRPr kumimoji="0" lang="es-ES" sz="1000" b="0" i="0" u="none" strike="noStrike" cap="none" normalizeH="0" baseline="0" dirty="0">
                        <a:ln>
                          <a:noFill/>
                        </a:ln>
                        <a:solidFill>
                          <a:srgbClr val="000000"/>
                        </a:solidFill>
                        <a:effectLst/>
                        <a:latin typeface="+mn-lt"/>
                        <a:cs typeface="Arial" charset="0"/>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71057">
                <a:tc>
                  <a:txBody>
                    <a:bodyPr/>
                    <a:lstStyle/>
                    <a:p>
                      <a:pPr>
                        <a:lnSpc>
                          <a:spcPct val="115000"/>
                        </a:lnSpc>
                        <a:spcAft>
                          <a:spcPts val="0"/>
                        </a:spcAft>
                      </a:pPr>
                      <a:r>
                        <a:rPr lang="es-CO" sz="1000" kern="1200" dirty="0">
                          <a:effectLst/>
                        </a:rPr>
                        <a:t>MAB INGENIERÍA DE VALOR </a:t>
                      </a:r>
                      <a:endParaRPr lang="es-CO" sz="1000" b="0" kern="1200" dirty="0">
                        <a:solidFill>
                          <a:schemeClr val="tx1"/>
                        </a:solidFill>
                        <a:effectLst/>
                        <a:latin typeface="+mn-lt"/>
                        <a:ea typeface="Calibri"/>
                        <a:cs typeface="Times New Roman"/>
                      </a:endParaRPr>
                    </a:p>
                  </a:txBody>
                  <a:tcPr marL="27026" marR="27026" marT="0" marB="0" anchor="ctr"/>
                </a:tc>
                <a:tc>
                  <a:txBody>
                    <a:bodyPr/>
                    <a:lstStyle/>
                    <a:p>
                      <a:pPr marL="0" algn="ctr" defTabSz="914400" rtl="0" eaLnBrk="1" fontAlgn="ctr" latinLnBrk="0" hangingPunct="1"/>
                      <a:r>
                        <a:rPr lang="es-MX" sz="1000" u="none" strike="noStrike" kern="1200" dirty="0">
                          <a:effectLst/>
                        </a:rPr>
                        <a:t>50</a:t>
                      </a:r>
                      <a:endParaRPr lang="es-MX" sz="1000" b="0" i="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71057">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nSpc>
                          <a:spcPct val="115000"/>
                        </a:lnSpc>
                        <a:spcAft>
                          <a:spcPts val="0"/>
                        </a:spcAft>
                      </a:pPr>
                      <a:r>
                        <a:rPr lang="es-CO" sz="1000" kern="1200" dirty="0">
                          <a:effectLst/>
                        </a:rPr>
                        <a:t>MAB INGENIERÍA DE VALOR Y TRIADA DISEÑOS</a:t>
                      </a:r>
                      <a:endParaRPr lang="es-CO" sz="1000" b="0" kern="1200" dirty="0">
                        <a:solidFill>
                          <a:schemeClr val="tx1"/>
                        </a:solidFill>
                        <a:effectLst/>
                        <a:latin typeface="+mn-lt"/>
                        <a:ea typeface="Calibri"/>
                        <a:cs typeface="Times New Roman"/>
                      </a:endParaRPr>
                    </a:p>
                  </a:txBody>
                  <a:tcPr marL="27026" marR="27026"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50</a:t>
                      </a:r>
                      <a:endParaRPr lang="es-MX" sz="1000" b="0" i="0" u="none" strike="noStrike" dirty="0">
                        <a:solidFill>
                          <a:srgbClr val="000000"/>
                        </a:solidFill>
                        <a:effectLst/>
                        <a:latin typeface="+mn-lt"/>
                      </a:endParaRPr>
                    </a:p>
                  </a:txBody>
                  <a:tcPr marL="27026" marR="27026"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MEXICO</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bl>
          </a:graphicData>
        </a:graphic>
      </p:graphicFrame>
      <p:graphicFrame>
        <p:nvGraphicFramePr>
          <p:cNvPr id="27" name="Tabla 22"/>
          <p:cNvGraphicFramePr>
            <a:graphicFrameLocks noGrp="1"/>
          </p:cNvGraphicFramePr>
          <p:nvPr>
            <p:extLst>
              <p:ext uri="{D42A27DB-BD31-4B8C-83A1-F6EECF244321}">
                <p14:modId xmlns:p14="http://schemas.microsoft.com/office/powerpoint/2010/main" val="2717650439"/>
              </p:ext>
            </p:extLst>
          </p:nvPr>
        </p:nvGraphicFramePr>
        <p:xfrm>
          <a:off x="7382563" y="3443979"/>
          <a:ext cx="4538557" cy="784860"/>
        </p:xfrm>
        <a:graphic>
          <a:graphicData uri="http://schemas.openxmlformats.org/drawingml/2006/table">
            <a:tbl>
              <a:tblPr>
                <a:tableStyleId>{5940675A-B579-460E-94D1-54222C63F5DA}</a:tableStyleId>
              </a:tblPr>
              <a:tblGrid>
                <a:gridCol w="3180829">
                  <a:extLst>
                    <a:ext uri="{9D8B030D-6E8A-4147-A177-3AD203B41FA5}">
                      <a16:colId xmlns="" xmlns:a16="http://schemas.microsoft.com/office/drawing/2014/main" val="20000"/>
                    </a:ext>
                  </a:extLst>
                </a:gridCol>
                <a:gridCol w="601862">
                  <a:extLst>
                    <a:ext uri="{9D8B030D-6E8A-4147-A177-3AD203B41FA5}">
                      <a16:colId xmlns="" xmlns:a16="http://schemas.microsoft.com/office/drawing/2014/main" val="20001"/>
                    </a:ext>
                  </a:extLst>
                </a:gridCol>
                <a:gridCol w="755866">
                  <a:extLst>
                    <a:ext uri="{9D8B030D-6E8A-4147-A177-3AD203B41FA5}">
                      <a16:colId xmlns="" xmlns:a16="http://schemas.microsoft.com/office/drawing/2014/main" val="20002"/>
                    </a:ext>
                  </a:extLst>
                </a:gridCol>
              </a:tblGrid>
              <a:tr h="171057">
                <a:tc gridSpan="3">
                  <a:txBody>
                    <a:bodyPr/>
                    <a:lstStyle/>
                    <a:p>
                      <a:pPr algn="ctr">
                        <a:lnSpc>
                          <a:spcPct val="115000"/>
                        </a:lnSpc>
                        <a:spcAft>
                          <a:spcPts val="0"/>
                        </a:spcAft>
                      </a:pPr>
                      <a:r>
                        <a:rPr lang="es-CO" sz="1000" kern="1200" dirty="0">
                          <a:effectLst/>
                        </a:rPr>
                        <a:t>CONSORCIO SES PUENTE MAGDALENA</a:t>
                      </a:r>
                      <a:endParaRPr lang="es-CO" sz="1000" b="0" kern="1200" dirty="0">
                        <a:solidFill>
                          <a:schemeClr val="tx1"/>
                        </a:solidFill>
                        <a:effectLst/>
                        <a:latin typeface="+mn-lt"/>
                        <a:ea typeface="Calibri"/>
                        <a:cs typeface="Times New Roman"/>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6" marR="27026" marT="0" marB="0" anchor="ctr"/>
                </a:tc>
                <a:extLst>
                  <a:ext uri="{0D108BD9-81ED-4DB2-BD59-A6C34878D82A}">
                    <a16:rowId xmlns="" xmlns:a16="http://schemas.microsoft.com/office/drawing/2014/main" val="10001"/>
                  </a:ext>
                </a:extLst>
              </a:tr>
              <a:tr h="14874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lang="es-CO" sz="1000" kern="1200" dirty="0">
                          <a:effectLst/>
                        </a:rPr>
                        <a:t>SACYR CONSTRUCCIÓN</a:t>
                      </a:r>
                      <a:endParaRPr lang="es-MX" sz="1000" b="0" i="0" u="none" strike="noStrike" dirty="0">
                        <a:solidFill>
                          <a:srgbClr val="000000"/>
                        </a:solidFill>
                        <a:effectLst/>
                        <a:latin typeface="+mn-lt"/>
                      </a:endParaRPr>
                    </a:p>
                  </a:txBody>
                  <a:tcPr marL="27026" marR="27026"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40</a:t>
                      </a:r>
                      <a:endParaRPr lang="es-MX" sz="1000" b="0" i="0" u="none" strike="noStrike" dirty="0">
                        <a:solidFill>
                          <a:srgbClr val="000000"/>
                        </a:solidFill>
                        <a:effectLst/>
                        <a:latin typeface="+mn-lt"/>
                      </a:endParaRPr>
                    </a:p>
                  </a:txBody>
                  <a:tcPr marL="27026" marR="27026"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4874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SACYR CHILE S.A.</a:t>
                      </a:r>
                      <a:endParaRPr lang="es-MX" sz="1000" b="0" i="0" u="none" strike="noStrike" dirty="0">
                        <a:solidFill>
                          <a:srgbClr val="000000"/>
                        </a:solidFill>
                        <a:effectLst/>
                        <a:latin typeface="+mn-lt"/>
                      </a:endParaRPr>
                    </a:p>
                  </a:txBody>
                  <a:tcPr marL="27026" marR="27026"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CHILE</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r h="1487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kern="1200" dirty="0">
                          <a:effectLst/>
                        </a:rPr>
                        <a:t>CAVOSA Obras y Proyectos S.A</a:t>
                      </a:r>
                      <a:endParaRPr lang="es-MX" sz="1000" b="0" i="0" u="none" strike="noStrike" dirty="0">
                        <a:solidFill>
                          <a:srgbClr val="000000"/>
                        </a:solidFill>
                        <a:effectLst/>
                        <a:latin typeface="+mn-lt"/>
                      </a:endParaRPr>
                    </a:p>
                  </a:txBody>
                  <a:tcPr marL="27026" marR="27026" marT="0"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4"/>
                  </a:ext>
                </a:extLst>
              </a:tr>
            </a:tbl>
          </a:graphicData>
        </a:graphic>
      </p:graphicFrame>
      <p:graphicFrame>
        <p:nvGraphicFramePr>
          <p:cNvPr id="24" name="3 Tabla"/>
          <p:cNvGraphicFramePr>
            <a:graphicFrameLocks noGrp="1"/>
          </p:cNvGraphicFramePr>
          <p:nvPr>
            <p:extLst>
              <p:ext uri="{D42A27DB-BD31-4B8C-83A1-F6EECF244321}">
                <p14:modId xmlns:p14="http://schemas.microsoft.com/office/powerpoint/2010/main" val="590161672"/>
              </p:ext>
            </p:extLst>
          </p:nvPr>
        </p:nvGraphicFramePr>
        <p:xfrm>
          <a:off x="7382563" y="809940"/>
          <a:ext cx="4534089" cy="1371600"/>
        </p:xfrm>
        <a:graphic>
          <a:graphicData uri="http://schemas.openxmlformats.org/drawingml/2006/table">
            <a:tbl>
              <a:tblPr firstRow="1" bandRow="1">
                <a:tableStyleId>{5940675A-B579-460E-94D1-54222C63F5DA}</a:tableStyleId>
              </a:tblPr>
              <a:tblGrid>
                <a:gridCol w="1440961">
                  <a:extLst>
                    <a:ext uri="{9D8B030D-6E8A-4147-A177-3AD203B41FA5}">
                      <a16:colId xmlns="" xmlns:a16="http://schemas.microsoft.com/office/drawing/2014/main" val="20000"/>
                    </a:ext>
                  </a:extLst>
                </a:gridCol>
                <a:gridCol w="3093128">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CO" sz="1000" kern="1200" dirty="0"/>
                        <a:t>ACTA DE INICIO</a:t>
                      </a:r>
                    </a:p>
                    <a:p>
                      <a:pPr marL="0" algn="l" defTabSz="914400" rtl="0" eaLnBrk="1" latinLnBrk="0" hangingPunct="1"/>
                      <a:r>
                        <a:rPr lang="es-CO" sz="1000" kern="1200" dirty="0"/>
                        <a:t>INICIO</a:t>
                      </a:r>
                      <a:r>
                        <a:rPr lang="es-CO" sz="1000" kern="1200" baseline="0" dirty="0"/>
                        <a:t> </a:t>
                      </a:r>
                      <a:r>
                        <a:rPr lang="es-CO" sz="1000" kern="1200" baseline="0" dirty="0" smtClean="0"/>
                        <a:t>DE OBRA</a:t>
                      </a:r>
                      <a:endParaRPr lang="es-CO" sz="1000" b="0" kern="1200" dirty="0">
                        <a:solidFill>
                          <a:schemeClr val="dk1"/>
                        </a:solidFill>
                        <a:latin typeface="+mn-lt"/>
                        <a:ea typeface="+mn-ea"/>
                        <a:cs typeface="Arial" panose="020B0604020202020204" pitchFamily="34" charset="0"/>
                      </a:endParaRPr>
                    </a:p>
                  </a:txBody>
                  <a:tcPr marL="27001" marR="27001"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PRECONSTRUCCIÓN 19/05/2015</a:t>
                      </a:r>
                    </a:p>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19/08/2015</a:t>
                      </a:r>
                      <a:endParaRPr lang="es-MX" sz="1000" b="0" i="0" u="none" strike="noStrike" dirty="0">
                        <a:solidFill>
                          <a:schemeClr val="tx1"/>
                        </a:solidFill>
                        <a:effectLst/>
                        <a:latin typeface="+mn-lt"/>
                      </a:endParaRPr>
                    </a:p>
                  </a:txBody>
                  <a:tcPr marL="27001" marR="27001"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7001" marR="27001" marT="0" marB="0" anchor="ctr"/>
                </a:tc>
                <a:tc>
                  <a:txBody>
                    <a:bodyPr/>
                    <a:lstStyle/>
                    <a:p>
                      <a:pPr algn="ctr" rtl="0" fontAlgn="ctr"/>
                      <a:r>
                        <a:rPr lang="es-MX" sz="1000" u="none" strike="noStrike" kern="1200" baseline="0" dirty="0">
                          <a:effectLst/>
                        </a:rPr>
                        <a:t>18/05/2018</a:t>
                      </a:r>
                      <a:endParaRPr lang="es-MX" sz="1000" b="0" i="0" u="none" strike="noStrike" kern="1200" baseline="0" dirty="0">
                        <a:solidFill>
                          <a:schemeClr val="tx1"/>
                        </a:solidFill>
                        <a:effectLst/>
                        <a:latin typeface="+mn-lt"/>
                        <a:ea typeface="+mn-ea"/>
                        <a:cs typeface="+mn-cs"/>
                      </a:endParaRPr>
                    </a:p>
                  </a:txBody>
                  <a:tcPr marL="27001" marR="27001" marT="0" marB="0" anchor="ctr"/>
                </a:tc>
                <a:extLst>
                  <a:ext uri="{0D108BD9-81ED-4DB2-BD59-A6C34878D82A}">
                    <a16:rowId xmlns="" xmlns:a16="http://schemas.microsoft.com/office/drawing/2014/main" val="10005"/>
                  </a:ext>
                </a:extLst>
              </a:tr>
              <a:tr h="892470">
                <a:tc>
                  <a:txBody>
                    <a:bodyPr/>
                    <a:lstStyle/>
                    <a:p>
                      <a:pPr marL="0" algn="l" defTabSz="914400" rtl="0" eaLnBrk="1" latinLnBrk="0" hangingPunct="1"/>
                      <a:r>
                        <a:rPr lang="es-CO" sz="1000" kern="1200" dirty="0"/>
                        <a:t>FASE DEL PROYECTO</a:t>
                      </a:r>
                    </a:p>
                    <a:p>
                      <a:pPr marL="0" algn="l" defTabSz="914400" rtl="0" eaLnBrk="1" latinLnBrk="0" hangingPunct="1"/>
                      <a:r>
                        <a:rPr lang="en-US" sz="1100" kern="1200" dirty="0"/>
                        <a:t>AVANCE TOTAL 51.8</a:t>
                      </a:r>
                      <a:r>
                        <a:rPr lang="en-US" sz="1100" kern="1200" baseline="0" dirty="0"/>
                        <a:t> </a:t>
                      </a:r>
                      <a:r>
                        <a:rPr lang="en-US" sz="1100" kern="1200" dirty="0"/>
                        <a:t>%</a:t>
                      </a:r>
                      <a:endParaRPr lang="es-CO" sz="1100" b="1" kern="1200" dirty="0">
                        <a:solidFill>
                          <a:srgbClr val="BF0311"/>
                        </a:solidFill>
                        <a:latin typeface="+mn-lt"/>
                        <a:ea typeface="+mn-ea"/>
                        <a:cs typeface="Arial" panose="020B0604020202020204" pitchFamily="34" charset="0"/>
                      </a:endParaRPr>
                    </a:p>
                  </a:txBody>
                  <a:tcPr marL="27001" marR="27001" marT="0" marB="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CO" sz="1000" kern="1200" dirty="0">
                          <a:effectLst/>
                        </a:rPr>
                        <a:t>PILOTAJE</a:t>
                      </a:r>
                      <a:r>
                        <a:rPr lang="es-CO" sz="1000" kern="1200" dirty="0" smtClean="0">
                          <a:effectLst/>
                        </a:rPr>
                        <a:t>:   Terminado</a:t>
                      </a:r>
                      <a:endParaRPr lang="es-CO" sz="1000" kern="1200" dirty="0">
                        <a:effectLst/>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s-CO" sz="1000" kern="1200" dirty="0">
                          <a:effectLst/>
                        </a:rPr>
                        <a:t>ZAPATAS</a:t>
                      </a:r>
                      <a:r>
                        <a:rPr lang="es-CO" sz="1000" kern="1200" dirty="0" smtClean="0">
                          <a:effectLst/>
                        </a:rPr>
                        <a:t>:  Terminado</a:t>
                      </a:r>
                      <a:endParaRPr lang="es-CO" sz="1000" kern="1200" dirty="0">
                        <a:effectLst/>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s-CO" sz="1000" kern="1200" dirty="0">
                          <a:effectLst/>
                        </a:rPr>
                        <a:t>COLUMNAS</a:t>
                      </a:r>
                      <a:r>
                        <a:rPr lang="es-CO" sz="1000" kern="1200" dirty="0" smtClean="0">
                          <a:effectLst/>
                        </a:rPr>
                        <a:t>:  AVANCE 97</a:t>
                      </a:r>
                      <a:r>
                        <a:rPr lang="es-CO" sz="1000" kern="1200" baseline="0" dirty="0" smtClean="0">
                          <a:effectLst/>
                        </a:rPr>
                        <a:t> </a:t>
                      </a:r>
                      <a:r>
                        <a:rPr lang="es-CO" sz="1000" kern="1200" dirty="0">
                          <a:effectLst/>
                        </a:rPr>
                        <a:t>%</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000" kern="1200" dirty="0">
                          <a:effectLst/>
                        </a:rPr>
                        <a:t>CABECEROS</a:t>
                      </a:r>
                      <a:r>
                        <a:rPr lang="en-US" sz="1000" kern="1200" dirty="0" smtClean="0">
                          <a:effectLst/>
                        </a:rPr>
                        <a:t>:  AVANCE 95</a:t>
                      </a:r>
                      <a:r>
                        <a:rPr lang="en-US" sz="1000" kern="1200" baseline="0" dirty="0" smtClean="0">
                          <a:effectLst/>
                        </a:rPr>
                        <a:t> </a:t>
                      </a:r>
                      <a:r>
                        <a:rPr lang="en-US" sz="1000" kern="1200" dirty="0">
                          <a:effectLst/>
                        </a:rPr>
                        <a:t>%</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000" kern="1200" dirty="0">
                          <a:effectLst/>
                        </a:rPr>
                        <a:t>CABECEROS</a:t>
                      </a:r>
                      <a:r>
                        <a:rPr lang="en-US" sz="1000" kern="1200" dirty="0" smtClean="0">
                          <a:effectLst/>
                        </a:rPr>
                        <a:t>:  AVANCE </a:t>
                      </a:r>
                      <a:r>
                        <a:rPr lang="en-US" sz="1000" kern="1200" dirty="0">
                          <a:effectLst/>
                        </a:rPr>
                        <a:t>83 %</a:t>
                      </a:r>
                      <a:endParaRPr lang="es-CO" sz="1000" kern="1200" dirty="0">
                        <a:effectLst/>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s-CO" sz="1000" kern="1200" dirty="0">
                          <a:effectLst/>
                        </a:rPr>
                        <a:t>CANAL PASADENA: LONG TOTAL </a:t>
                      </a:r>
                      <a:r>
                        <a:rPr lang="es-CO" sz="1000" kern="1200" dirty="0" smtClean="0">
                          <a:effectLst/>
                        </a:rPr>
                        <a:t>832M</a:t>
                      </a:r>
                      <a:r>
                        <a:rPr lang="es-CO" sz="1000" kern="1200" baseline="0" dirty="0" smtClean="0">
                          <a:effectLst/>
                        </a:rPr>
                        <a:t> Terminado</a:t>
                      </a:r>
                      <a:endParaRPr lang="es-CO" sz="1000" kern="1200" dirty="0">
                        <a:solidFill>
                          <a:schemeClr val="tx1"/>
                        </a:solidFill>
                        <a:effectLst/>
                        <a:latin typeface="+mn-lt"/>
                        <a:ea typeface="+mn-ea"/>
                        <a:cs typeface="Arial" panose="020B0604020202020204" pitchFamily="34" charset="0"/>
                      </a:endParaRPr>
                    </a:p>
                  </a:txBody>
                  <a:tcPr marL="27001" marR="27001"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382562" y="3245879"/>
            <a:ext cx="4534089"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CONTRATO OBRA 642 DE /2015</a:t>
            </a:r>
          </a:p>
        </p:txBody>
      </p:sp>
      <p:sp>
        <p:nvSpPr>
          <p:cNvPr id="26" name="30 CuadroTexto"/>
          <p:cNvSpPr txBox="1">
            <a:spLocks noChangeArrowheads="1"/>
          </p:cNvSpPr>
          <p:nvPr/>
        </p:nvSpPr>
        <p:spPr bwMode="auto">
          <a:xfrm flipH="1">
            <a:off x="7382558" y="4282087"/>
            <a:ext cx="4534089"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INTERVENTORÍA 1631 </a:t>
            </a:r>
            <a:r>
              <a:rPr lang="es-CO" sz="1100" dirty="0" smtClean="0"/>
              <a:t>DE 2015</a:t>
            </a:r>
            <a:endParaRPr lang="es-CO" sz="1100" dirty="0"/>
          </a:p>
        </p:txBody>
      </p:sp>
      <p:sp>
        <p:nvSpPr>
          <p:cNvPr id="29" name="30 CuadroTexto"/>
          <p:cNvSpPr txBox="1">
            <a:spLocks noChangeArrowheads="1"/>
          </p:cNvSpPr>
          <p:nvPr/>
        </p:nvSpPr>
        <p:spPr bwMode="auto">
          <a:xfrm flipH="1">
            <a:off x="7382562" y="2209671"/>
            <a:ext cx="4534089"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1655881785"/>
              </p:ext>
            </p:extLst>
          </p:nvPr>
        </p:nvGraphicFramePr>
        <p:xfrm>
          <a:off x="7382562" y="2404864"/>
          <a:ext cx="4534088" cy="788408"/>
        </p:xfrm>
        <a:graphic>
          <a:graphicData uri="http://schemas.openxmlformats.org/drawingml/2006/table">
            <a:tbl>
              <a:tblPr bandRow="1">
                <a:tableStyleId>{5940675A-B579-460E-94D1-54222C63F5DA}</a:tableStyleId>
              </a:tblPr>
              <a:tblGrid>
                <a:gridCol w="717257">
                  <a:extLst>
                    <a:ext uri="{9D8B030D-6E8A-4147-A177-3AD203B41FA5}">
                      <a16:colId xmlns="" xmlns:a16="http://schemas.microsoft.com/office/drawing/2014/main" val="20000"/>
                    </a:ext>
                  </a:extLst>
                </a:gridCol>
                <a:gridCol w="709399">
                  <a:extLst>
                    <a:ext uri="{9D8B030D-6E8A-4147-A177-3AD203B41FA5}">
                      <a16:colId xmlns="" xmlns:a16="http://schemas.microsoft.com/office/drawing/2014/main" val="20001"/>
                    </a:ext>
                  </a:extLst>
                </a:gridCol>
                <a:gridCol w="2351314">
                  <a:extLst>
                    <a:ext uri="{9D8B030D-6E8A-4147-A177-3AD203B41FA5}">
                      <a16:colId xmlns="" xmlns:a16="http://schemas.microsoft.com/office/drawing/2014/main" val="20002"/>
                    </a:ext>
                  </a:extLst>
                </a:gridCol>
                <a:gridCol w="756118">
                  <a:extLst>
                    <a:ext uri="{9D8B030D-6E8A-4147-A177-3AD203B41FA5}">
                      <a16:colId xmlns="" xmlns:a16="http://schemas.microsoft.com/office/drawing/2014/main" val="20003"/>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2" marR="4382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2" marR="4382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2" marR="43822"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43822" marR="43822" marT="0" marB="0" anchor="ctr"/>
                </a:tc>
                <a:extLst>
                  <a:ext uri="{0D108BD9-81ED-4DB2-BD59-A6C34878D82A}">
                    <a16:rowId xmlns="" xmlns:a16="http://schemas.microsoft.com/office/drawing/2014/main" val="10000"/>
                  </a:ext>
                </a:extLst>
              </a:tr>
              <a:tr h="155342">
                <a:tc rowSpan="4">
                  <a:txBody>
                    <a:bodyPr/>
                    <a:lstStyle/>
                    <a:p>
                      <a:pPr algn="ctr" fontAlgn="b"/>
                      <a:r>
                        <a:rPr lang="es-MX" sz="1000" u="none" strike="noStrike" dirty="0">
                          <a:effectLst/>
                        </a:rPr>
                        <a:t>PUMAREJO</a:t>
                      </a:r>
                      <a:endParaRPr lang="es-MX" sz="1000" b="0" i="0" u="none" strike="noStrike" dirty="0">
                        <a:solidFill>
                          <a:schemeClr val="accent6"/>
                        </a:solidFill>
                        <a:effectLst/>
                        <a:latin typeface="+mn-lt"/>
                      </a:endParaRPr>
                    </a:p>
                  </a:txBody>
                  <a:tcPr marL="6087" marR="6087" marT="6597" marB="0" anchor="ctr"/>
                </a:tc>
                <a:tc>
                  <a:txBody>
                    <a:bodyPr/>
                    <a:lstStyle/>
                    <a:p>
                      <a:pPr algn="ctr" fontAlgn="ctr"/>
                      <a:r>
                        <a:rPr lang="es-MX" sz="1000" u="none" strike="noStrike" kern="1200" dirty="0">
                          <a:effectLst/>
                        </a:rPr>
                        <a:t>2,25 KM</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Puente Principal</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19,2 %</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2"/>
                  </a:ext>
                </a:extLst>
              </a:tr>
              <a:tr h="155342">
                <a:tc vMerge="1">
                  <a:txBody>
                    <a:bodyPr/>
                    <a:lstStyle/>
                    <a:p>
                      <a:pPr algn="ctr" fontAlgn="b"/>
                      <a:endParaRPr lang="es-MX" sz="1200" b="0" i="0" u="none" strike="noStrike" dirty="0">
                        <a:solidFill>
                          <a:srgbClr val="000000"/>
                        </a:solidFill>
                        <a:effectLst/>
                        <a:latin typeface="+mn-lt"/>
                      </a:endParaRPr>
                    </a:p>
                  </a:txBody>
                  <a:tcPr marL="8107" marR="8107" marT="8787" marB="0" anchor="ctr">
                    <a:noFill/>
                  </a:tcPr>
                </a:tc>
                <a:tc>
                  <a:txBody>
                    <a:bodyPr/>
                    <a:lstStyle/>
                    <a:p>
                      <a:pPr algn="ctr" fontAlgn="ctr"/>
                      <a:r>
                        <a:rPr lang="es-MX" sz="1000" u="none" strike="noStrike" kern="1200" dirty="0">
                          <a:effectLst/>
                        </a:rPr>
                        <a:t>1 KM</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Viaductos (Ramal) y accesos</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73,2 %</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4"/>
                  </a:ext>
                </a:extLst>
              </a:tr>
              <a:tr h="155352">
                <a:tc vMerge="1">
                  <a:txBody>
                    <a:bodyPr/>
                    <a:lstStyle/>
                    <a:p>
                      <a:pPr algn="ctr" fontAlgn="b"/>
                      <a:endParaRPr lang="es-MX" sz="1200" b="0" i="0" u="none" strike="noStrike" dirty="0">
                        <a:solidFill>
                          <a:srgbClr val="000000"/>
                        </a:solidFill>
                        <a:effectLst/>
                        <a:latin typeface="+mn-lt"/>
                      </a:endParaRPr>
                    </a:p>
                  </a:txBody>
                  <a:tcPr marL="8107" marR="8107" marT="8787" marB="0" anchor="c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CO" sz="1000" u="none" strike="noStrike" kern="1200" dirty="0">
                          <a:effectLst/>
                        </a:rPr>
                        <a:t>3,2</a:t>
                      </a:r>
                      <a:endParaRPr lang="es-CO" sz="1000" b="0" u="none" strike="noStrike" kern="1200" dirty="0">
                        <a:solidFill>
                          <a:schemeClr val="tx1"/>
                        </a:solidFill>
                        <a:effectLst/>
                        <a:latin typeface="+mn-lt"/>
                        <a:ea typeface="+mn-ea"/>
                        <a:cs typeface="+mn-cs"/>
                      </a:endParaRPr>
                    </a:p>
                  </a:txBody>
                  <a:tcPr marL="6094" marR="6094" marT="6607"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000" u="none" strike="noStrike" dirty="0">
                          <a:effectLst/>
                        </a:rPr>
                        <a:t>Cicloruta</a:t>
                      </a:r>
                      <a:endParaRPr lang="es-ES" sz="1000" b="0" u="none" strike="noStrike" dirty="0">
                        <a:effectLst/>
                        <a:latin typeface="+mn-lt"/>
                        <a:cs typeface="Arial" panose="020B0604020202020204" pitchFamily="34" charset="0"/>
                      </a:endParaRP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0 %</a:t>
                      </a:r>
                      <a:endParaRPr lang="es-ES" sz="1000" b="0" u="none" strike="noStrike" dirty="0">
                        <a:effectLst/>
                        <a:latin typeface="+mn-lt"/>
                        <a:cs typeface="Arial" panose="020B0604020202020204" pitchFamily="34" charset="0"/>
                      </a:endParaRPr>
                    </a:p>
                  </a:txBody>
                  <a:tcPr marL="0" marR="0" marT="0" marB="0"/>
                </a:tc>
                <a:extLst>
                  <a:ext uri="{0D108BD9-81ED-4DB2-BD59-A6C34878D82A}">
                    <a16:rowId xmlns="" xmlns:a16="http://schemas.microsoft.com/office/drawing/2014/main" val="10003"/>
                  </a:ext>
                </a:extLst>
              </a:tr>
              <a:tr h="155352">
                <a:tc vMerge="1">
                  <a:txBody>
                    <a:bodyPr/>
                    <a:lstStyle/>
                    <a:p>
                      <a:pPr algn="ctr" fontAlgn="b"/>
                      <a:endParaRPr lang="es-MX" sz="1200" b="0" i="0" u="none" strike="noStrike" dirty="0">
                        <a:solidFill>
                          <a:srgbClr val="000000"/>
                        </a:solidFill>
                        <a:effectLst/>
                        <a:latin typeface="+mn-lt"/>
                      </a:endParaRPr>
                    </a:p>
                  </a:txBody>
                  <a:tcPr marL="8107" marR="8107" marT="8787" marB="0" anchor="c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CO" sz="1000" u="none" strike="noStrike" kern="1200" dirty="0">
                          <a:effectLst/>
                        </a:rPr>
                        <a:t>3,2</a:t>
                      </a:r>
                      <a:endParaRPr lang="es-CO" sz="1000" b="0" u="none" strike="noStrike" kern="1200" dirty="0">
                        <a:solidFill>
                          <a:schemeClr val="tx1"/>
                        </a:solidFill>
                        <a:effectLst/>
                        <a:latin typeface="+mn-lt"/>
                        <a:ea typeface="+mn-ea"/>
                        <a:cs typeface="+mn-cs"/>
                      </a:endParaRPr>
                    </a:p>
                  </a:txBody>
                  <a:tcPr marL="6094" marR="6094" marT="6607"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Andenes</a:t>
                      </a:r>
                      <a:r>
                        <a:rPr lang="es-ES" sz="1000" u="none" strike="noStrike" baseline="0" dirty="0">
                          <a:effectLst/>
                        </a:rPr>
                        <a:t> peatonales</a:t>
                      </a:r>
                      <a:endParaRPr lang="es-ES" sz="1000" b="0" u="none" strike="noStrike" dirty="0">
                        <a:effectLst/>
                        <a:latin typeface="+mn-lt"/>
                        <a:cs typeface="Arial" panose="020B0604020202020204" pitchFamily="34" charset="0"/>
                      </a:endParaRP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0 %</a:t>
                      </a:r>
                      <a:endParaRPr lang="es-ES" sz="1000" b="0" u="none" strike="noStrike" dirty="0">
                        <a:effectLst/>
                        <a:latin typeface="+mn-lt"/>
                        <a:cs typeface="Arial" panose="020B0604020202020204" pitchFamily="34" charset="0"/>
                      </a:endParaRPr>
                    </a:p>
                  </a:txBody>
                  <a:tcPr marL="0" marR="0" marT="0" marB="0"/>
                </a:tc>
                <a:extLst>
                  <a:ext uri="{0D108BD9-81ED-4DB2-BD59-A6C34878D82A}">
                    <a16:rowId xmlns="" xmlns:a16="http://schemas.microsoft.com/office/drawing/2014/main" val="10005"/>
                  </a:ext>
                </a:extLst>
              </a:tr>
            </a:tbl>
          </a:graphicData>
        </a:graphic>
      </p:graphicFrame>
      <p:sp>
        <p:nvSpPr>
          <p:cNvPr id="32" name="30 CuadroTexto"/>
          <p:cNvSpPr txBox="1">
            <a:spLocks noChangeArrowheads="1"/>
          </p:cNvSpPr>
          <p:nvPr/>
        </p:nvSpPr>
        <p:spPr bwMode="auto">
          <a:xfrm flipH="1">
            <a:off x="4158318" y="4414053"/>
            <a:ext cx="3098954" cy="150169"/>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976"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1000062597"/>
              </p:ext>
            </p:extLst>
          </p:nvPr>
        </p:nvGraphicFramePr>
        <p:xfrm>
          <a:off x="4158321" y="4600224"/>
          <a:ext cx="3098954" cy="1219200"/>
        </p:xfrm>
        <a:graphic>
          <a:graphicData uri="http://schemas.openxmlformats.org/drawingml/2006/table">
            <a:tbl>
              <a:tblPr firstRow="1" bandRow="1">
                <a:tableStyleId>{5940675A-B579-460E-94D1-54222C63F5DA}</a:tableStyleId>
              </a:tblPr>
              <a:tblGrid>
                <a:gridCol w="2022282">
                  <a:extLst>
                    <a:ext uri="{9D8B030D-6E8A-4147-A177-3AD203B41FA5}">
                      <a16:colId xmlns="" xmlns:a16="http://schemas.microsoft.com/office/drawing/2014/main" val="20000"/>
                    </a:ext>
                  </a:extLst>
                </a:gridCol>
                <a:gridCol w="1076672">
                  <a:extLst>
                    <a:ext uri="{9D8B030D-6E8A-4147-A177-3AD203B41FA5}">
                      <a16:colId xmlns="" xmlns:a16="http://schemas.microsoft.com/office/drawing/2014/main" val="20001"/>
                    </a:ext>
                  </a:extLst>
                </a:gridCol>
              </a:tblGrid>
              <a:tr h="14874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1" marR="27001" marT="0" marB="0"/>
                </a:tc>
                <a:tc>
                  <a:txBody>
                    <a:bodyPr/>
                    <a:lstStyle/>
                    <a:p>
                      <a:pPr algn="ctr" fontAlgn="b"/>
                      <a:r>
                        <a:rPr lang="es-CO" sz="1000" u="none" strike="noStrike" dirty="0">
                          <a:effectLst/>
                        </a:rPr>
                        <a:t>$ 614.936</a:t>
                      </a:r>
                      <a:endParaRPr lang="es-CO" sz="1000" b="0" i="0" u="none" strike="noStrike" dirty="0">
                        <a:solidFill>
                          <a:srgbClr val="000000"/>
                        </a:solidFill>
                        <a:effectLst/>
                        <a:latin typeface="+mn-lt"/>
                      </a:endParaRPr>
                    </a:p>
                  </a:txBody>
                  <a:tcPr marL="27001" marR="27001"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1" marR="27001" marT="0" marB="0" anchor="ctr"/>
                </a:tc>
                <a:tc>
                  <a:txBody>
                    <a:bodyPr/>
                    <a:lstStyle/>
                    <a:p>
                      <a:pPr algn="ctr" fontAlgn="b"/>
                      <a:r>
                        <a:rPr lang="es-CO" sz="1000" u="none" strike="noStrike" baseline="0" dirty="0">
                          <a:effectLst/>
                        </a:rPr>
                        <a:t> </a:t>
                      </a:r>
                      <a:r>
                        <a:rPr lang="es-CO" sz="1000" u="none" strike="noStrike" dirty="0">
                          <a:effectLst/>
                        </a:rPr>
                        <a:t>$ 34.572</a:t>
                      </a:r>
                      <a:endParaRPr lang="es-CO" sz="1000" b="0" i="0" u="none" strike="noStrike" dirty="0">
                        <a:solidFill>
                          <a:srgbClr val="000000"/>
                        </a:solidFill>
                        <a:effectLst/>
                        <a:latin typeface="+mn-lt"/>
                      </a:endParaRPr>
                    </a:p>
                  </a:txBody>
                  <a:tcPr marL="27001" marR="27001" marT="0" marB="0" anchor="ctr"/>
                </a:tc>
                <a:extLst>
                  <a:ext uri="{0D108BD9-81ED-4DB2-BD59-A6C34878D82A}">
                    <a16:rowId xmlns="" xmlns:a16="http://schemas.microsoft.com/office/drawing/2014/main" val="10001"/>
                  </a:ext>
                </a:extLst>
              </a:tr>
              <a:tr h="743725">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2015= $46.345</a:t>
                      </a:r>
                      <a:endParaRPr lang="es-CO" sz="1000" kern="1200" dirty="0"/>
                    </a:p>
                    <a:p>
                      <a:pPr marL="0" algn="l" defTabSz="914400" rtl="0" eaLnBrk="1" latinLnBrk="0" hangingPunct="1"/>
                      <a:r>
                        <a:rPr lang="es-CO" sz="1000" kern="1200" baseline="0" dirty="0" smtClean="0"/>
                        <a:t>  </a:t>
                      </a:r>
                      <a:r>
                        <a:rPr lang="es-CO" sz="1000" kern="1200" baseline="0" dirty="0"/>
                        <a:t>Vigencia 2016= $214.425</a:t>
                      </a:r>
                    </a:p>
                    <a:p>
                      <a:pPr marL="177800" indent="0" algn="l" defTabSz="914400" rtl="0" eaLnBrk="1" latinLnBrk="0" hangingPunct="1"/>
                      <a:r>
                        <a:rPr lang="es-CO" sz="1000" kern="1200" baseline="0" dirty="0"/>
                        <a:t>Vigencia 2017= $234.885</a:t>
                      </a:r>
                    </a:p>
                    <a:p>
                      <a:pPr marL="177800" indent="0" algn="l" defTabSz="914400" rtl="0" eaLnBrk="1" latinLnBrk="0" hangingPunct="1"/>
                      <a:r>
                        <a:rPr lang="es-CO" sz="1000" kern="1200" baseline="0" dirty="0"/>
                        <a:t>Vigencia 2018= $119.279</a:t>
                      </a:r>
                      <a:endParaRPr lang="es-CO" sz="1000" b="1" i="1" kern="1200" baseline="0" dirty="0">
                        <a:solidFill>
                          <a:schemeClr val="dk1"/>
                        </a:solidFill>
                        <a:latin typeface="+mn-lt"/>
                        <a:ea typeface="+mn-ea"/>
                        <a:cs typeface="Arial" panose="020B0604020202020204" pitchFamily="34" charset="0"/>
                      </a:endParaRPr>
                    </a:p>
                  </a:txBody>
                  <a:tcPr marL="27001" marR="27001" marT="0" marB="0" anchor="ctr"/>
                </a:tc>
                <a:tc>
                  <a:txBody>
                    <a:bodyPr/>
                    <a:lstStyle/>
                    <a:p>
                      <a:pPr algn="ctr" fontAlgn="b"/>
                      <a:r>
                        <a:rPr lang="es-CO" sz="1000" u="none" strike="noStrike" dirty="0">
                          <a:effectLst/>
                        </a:rPr>
                        <a:t>$ 614.936</a:t>
                      </a:r>
                      <a:endParaRPr lang="es-CO" sz="1000" b="0" i="0" u="none" strike="noStrike" dirty="0">
                        <a:solidFill>
                          <a:srgbClr val="000000"/>
                        </a:solidFill>
                        <a:effectLst/>
                        <a:latin typeface="+mn-lt"/>
                      </a:endParaRPr>
                    </a:p>
                  </a:txBody>
                  <a:tcPr marL="27001" marR="27001"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1" marR="27001" marT="0" marB="0" anchor="ctr"/>
                </a:tc>
                <a:tc>
                  <a:txBody>
                    <a:bodyPr/>
                    <a:lstStyle/>
                    <a:p>
                      <a:pPr algn="ctr" fontAlgn="b"/>
                      <a:r>
                        <a:rPr lang="es-CO" sz="1000" u="none" strike="noStrike" dirty="0">
                          <a:effectLst/>
                        </a:rPr>
                        <a:t> $ 649.508</a:t>
                      </a:r>
                      <a:endParaRPr lang="es-CO" sz="1000" b="1" i="0" u="none" strike="noStrike" dirty="0">
                        <a:solidFill>
                          <a:srgbClr val="000000"/>
                        </a:solidFill>
                        <a:effectLst/>
                        <a:latin typeface="+mn-lt"/>
                      </a:endParaRPr>
                    </a:p>
                  </a:txBody>
                  <a:tcPr marL="27001" marR="27001"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4158318" y="5893042"/>
            <a:ext cx="2570515" cy="21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8" rIns="91418" bIns="45708">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727" fontAlgn="base">
              <a:spcBef>
                <a:spcPct val="0"/>
              </a:spcBef>
              <a:spcAft>
                <a:spcPct val="0"/>
              </a:spcAft>
              <a:defRPr/>
            </a:pPr>
            <a:r>
              <a:rPr lang="es-MX" altLang="es-CO" sz="826" kern="0" dirty="0"/>
              <a:t>* Cifras </a:t>
            </a:r>
            <a:r>
              <a:rPr lang="es-MX" altLang="es-CO" sz="826" kern="0" dirty="0" smtClean="0"/>
              <a:t>en millones </a:t>
            </a:r>
            <a:r>
              <a:rPr lang="es-MX" altLang="es-CO" sz="826" kern="0" dirty="0"/>
              <a:t>a diciembre de 2015</a:t>
            </a:r>
          </a:p>
        </p:txBody>
      </p:sp>
      <p:graphicFrame>
        <p:nvGraphicFramePr>
          <p:cNvPr id="39" name="Tabla 33"/>
          <p:cNvGraphicFramePr>
            <a:graphicFrameLocks noGrp="1"/>
          </p:cNvGraphicFramePr>
          <p:nvPr>
            <p:extLst>
              <p:ext uri="{D42A27DB-BD31-4B8C-83A1-F6EECF244321}">
                <p14:modId xmlns:p14="http://schemas.microsoft.com/office/powerpoint/2010/main" val="195954857"/>
              </p:ext>
            </p:extLst>
          </p:nvPr>
        </p:nvGraphicFramePr>
        <p:xfrm>
          <a:off x="4307637" y="4191233"/>
          <a:ext cx="2800321" cy="189164"/>
        </p:xfrm>
        <a:graphic>
          <a:graphicData uri="http://schemas.openxmlformats.org/drawingml/2006/table">
            <a:tbl>
              <a:tblPr firstRow="1" bandRow="1">
                <a:tableStyleId>{5940675A-B579-460E-94D1-54222C63F5DA}</a:tableStyleId>
              </a:tblPr>
              <a:tblGrid>
                <a:gridCol w="2800321">
                  <a:extLst>
                    <a:ext uri="{9D8B030D-6E8A-4147-A177-3AD203B41FA5}">
                      <a16:colId xmlns="" xmlns:a16="http://schemas.microsoft.com/office/drawing/2014/main" val="20000"/>
                    </a:ext>
                  </a:extLst>
                </a:gridCol>
              </a:tblGrid>
              <a:tr h="1891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3,2 Km</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sp>
        <p:nvSpPr>
          <p:cNvPr id="41" name="30 CuadroTexto"/>
          <p:cNvSpPr txBox="1">
            <a:spLocks noChangeArrowheads="1"/>
          </p:cNvSpPr>
          <p:nvPr/>
        </p:nvSpPr>
        <p:spPr bwMode="auto">
          <a:xfrm flipH="1">
            <a:off x="7382556" y="5215788"/>
            <a:ext cx="4527711"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graphicFrame>
        <p:nvGraphicFramePr>
          <p:cNvPr id="37" name="10 Tabla"/>
          <p:cNvGraphicFramePr>
            <a:graphicFrameLocks noGrp="1"/>
          </p:cNvGraphicFramePr>
          <p:nvPr>
            <p:extLst>
              <p:ext uri="{D42A27DB-BD31-4B8C-83A1-F6EECF244321}">
                <p14:modId xmlns:p14="http://schemas.microsoft.com/office/powerpoint/2010/main" val="2820594310"/>
              </p:ext>
            </p:extLst>
          </p:nvPr>
        </p:nvGraphicFramePr>
        <p:xfrm>
          <a:off x="7382558" y="5409377"/>
          <a:ext cx="4534088" cy="820094"/>
        </p:xfrm>
        <a:graphic>
          <a:graphicData uri="http://schemas.openxmlformats.org/drawingml/2006/table">
            <a:tbl>
              <a:tblPr bandRow="1">
                <a:tableStyleId>{5940675A-B579-460E-94D1-54222C63F5DA}</a:tableStyleId>
              </a:tblPr>
              <a:tblGrid>
                <a:gridCol w="3399436">
                  <a:extLst>
                    <a:ext uri="{9D8B030D-6E8A-4147-A177-3AD203B41FA5}">
                      <a16:colId xmlns="" xmlns:a16="http://schemas.microsoft.com/office/drawing/2014/main" val="20000"/>
                    </a:ext>
                  </a:extLst>
                </a:gridCol>
                <a:gridCol w="1134652">
                  <a:extLst>
                    <a:ext uri="{9D8B030D-6E8A-4147-A177-3AD203B41FA5}">
                      <a16:colId xmlns="" xmlns:a16="http://schemas.microsoft.com/office/drawing/2014/main" val="20001"/>
                    </a:ext>
                  </a:extLst>
                </a:gridCol>
              </a:tblGrid>
              <a:tr h="14874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3" marR="58463"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3" marR="58463" marT="0" marB="0" anchor="ctr"/>
                </a:tc>
                <a:extLst>
                  <a:ext uri="{0D108BD9-81ED-4DB2-BD59-A6C34878D82A}">
                    <a16:rowId xmlns="" xmlns:a16="http://schemas.microsoft.com/office/drawing/2014/main" val="10000"/>
                  </a:ext>
                </a:extLst>
              </a:tr>
              <a:tr h="15755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000" u="none" strike="noStrike" dirty="0">
                          <a:effectLst/>
                        </a:rPr>
                        <a:t>3,2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798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246497866"/>
                  </a:ext>
                </a:extLst>
              </a:tr>
              <a:tr h="1606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 0</a:t>
                      </a:r>
                      <a:r>
                        <a:rPr lang="es-MX" sz="1000" u="none" strike="noStrike" kern="1200" baseline="0" dirty="0">
                          <a:effectLst/>
                        </a:rPr>
                        <a:t> </a:t>
                      </a:r>
                      <a:r>
                        <a:rPr lang="es-MX" sz="1000" u="none" strike="noStrike" kern="1200" dirty="0">
                          <a:effectLst/>
                        </a:rPr>
                        <a:t>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57554">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382560" y="607088"/>
            <a:ext cx="4534089" cy="173253"/>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dirty="0"/>
              <a:t>INFORMACIÓN GENERAL</a:t>
            </a:r>
          </a:p>
        </p:txBody>
      </p:sp>
      <p:pic>
        <p:nvPicPr>
          <p:cNvPr id="2" name="Imagen 1"/>
          <p:cNvPicPr>
            <a:picLocks noChangeAspect="1"/>
          </p:cNvPicPr>
          <p:nvPr/>
        </p:nvPicPr>
        <p:blipFill>
          <a:blip r:embed="rId2"/>
          <a:stretch>
            <a:fillRect/>
          </a:stretch>
        </p:blipFill>
        <p:spPr>
          <a:xfrm>
            <a:off x="993826" y="610571"/>
            <a:ext cx="4713972" cy="2434265"/>
          </a:xfrm>
          <a:prstGeom prst="rect">
            <a:avLst/>
          </a:prstGeom>
        </p:spPr>
      </p:pic>
      <p:pic>
        <p:nvPicPr>
          <p:cNvPr id="5" name="Imagen 4">
            <a:extLst>
              <a:ext uri="{FF2B5EF4-FFF2-40B4-BE49-F238E27FC236}">
                <a16:creationId xmlns="" xmlns:a16="http://schemas.microsoft.com/office/drawing/2014/main" id="{84032A05-55A9-4A42-8EE2-3AC336B620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3826" y="2698799"/>
            <a:ext cx="3142500" cy="2356875"/>
          </a:xfrm>
          <a:prstGeom prst="rect">
            <a:avLst/>
          </a:prstGeom>
        </p:spPr>
      </p:pic>
      <p:pic>
        <p:nvPicPr>
          <p:cNvPr id="11" name="Imagen 10">
            <a:extLst>
              <a:ext uri="{FF2B5EF4-FFF2-40B4-BE49-F238E27FC236}">
                <a16:creationId xmlns="" xmlns:a16="http://schemas.microsoft.com/office/drawing/2014/main" id="{7B1EB248-83FB-403A-B68A-0F21550031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3879" y="607088"/>
            <a:ext cx="2554730" cy="3406307"/>
          </a:xfrm>
          <a:prstGeom prst="rect">
            <a:avLst/>
          </a:prstGeom>
        </p:spPr>
      </p:pic>
      <p:sp>
        <p:nvSpPr>
          <p:cNvPr id="40" name="Pentágono 39"/>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3" name="Rectángulo 5"/>
          <p:cNvSpPr>
            <a:spLocks noChangeArrowheads="1"/>
          </p:cNvSpPr>
          <p:nvPr/>
        </p:nvSpPr>
        <p:spPr bwMode="auto">
          <a:xfrm>
            <a:off x="2654299" y="53680"/>
            <a:ext cx="4312558"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PUENTE PUMAREJO</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
        <p:nvSpPr>
          <p:cNvPr id="22" name="CuadroTexto 21"/>
          <p:cNvSpPr txBox="1"/>
          <p:nvPr/>
        </p:nvSpPr>
        <p:spPr>
          <a:xfrm>
            <a:off x="194709" y="26882"/>
            <a:ext cx="206081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Atlántico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681802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72" name="Picture 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574" y="689572"/>
            <a:ext cx="4679797" cy="373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30 CuadroTexto"/>
          <p:cNvSpPr txBox="1">
            <a:spLocks noChangeArrowheads="1"/>
          </p:cNvSpPr>
          <p:nvPr/>
        </p:nvSpPr>
        <p:spPr bwMode="auto">
          <a:xfrm flipH="1">
            <a:off x="7200112" y="602946"/>
            <a:ext cx="4731388"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37">
              <a:defRPr/>
            </a:pPr>
            <a:r>
              <a:rPr lang="es-CO" sz="1100" dirty="0">
                <a:effectLst/>
                <a:latin typeface="+mn-lt"/>
              </a:rPr>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2364269168"/>
              </p:ext>
            </p:extLst>
          </p:nvPr>
        </p:nvGraphicFramePr>
        <p:xfrm>
          <a:off x="7200112" y="815461"/>
          <a:ext cx="4731388" cy="914400"/>
        </p:xfrm>
        <a:graphic>
          <a:graphicData uri="http://schemas.openxmlformats.org/drawingml/2006/table">
            <a:tbl>
              <a:tblPr firstRow="1" bandRow="1">
                <a:tableStyleId>{5940675A-B579-460E-94D1-54222C63F5DA}</a:tableStyleId>
              </a:tblPr>
              <a:tblGrid>
                <a:gridCol w="2859090">
                  <a:extLst>
                    <a:ext uri="{9D8B030D-6E8A-4147-A177-3AD203B41FA5}">
                      <a16:colId xmlns="" xmlns:a16="http://schemas.microsoft.com/office/drawing/2014/main" val="20000"/>
                    </a:ext>
                  </a:extLst>
                </a:gridCol>
                <a:gridCol w="1872298">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a:t>
                      </a:r>
                    </a:p>
                    <a:p>
                      <a:pPr marL="0" algn="l" defTabSz="914400" rtl="0" eaLnBrk="1" latinLnBrk="0" hangingPunct="1"/>
                      <a:r>
                        <a:rPr lang="es-ES" sz="1000" kern="1200" baseline="0" dirty="0"/>
                        <a:t>INICIO DE OBRA </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12/11/2015</a:t>
                      </a:r>
                    </a:p>
                    <a:p>
                      <a:pPr algn="ctr" rtl="0" fontAlgn="ctr"/>
                      <a:r>
                        <a:rPr lang="es-MX" sz="1000" u="none" strike="noStrike" dirty="0">
                          <a:effectLst/>
                        </a:rPr>
                        <a:t>15/11/2016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03/12/2015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24/01/2020</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31 %</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200113" y="3370541"/>
            <a:ext cx="473138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CONTRATO OBRA 1674 DE 03/12/2015</a:t>
            </a:r>
          </a:p>
        </p:txBody>
      </p:sp>
      <p:sp>
        <p:nvSpPr>
          <p:cNvPr id="26" name="30 CuadroTexto"/>
          <p:cNvSpPr txBox="1">
            <a:spLocks noChangeArrowheads="1"/>
          </p:cNvSpPr>
          <p:nvPr/>
        </p:nvSpPr>
        <p:spPr bwMode="auto">
          <a:xfrm flipH="1">
            <a:off x="7200114" y="4071592"/>
            <a:ext cx="473138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INTERVENTORÍA 1738 DE 22/12/2015</a:t>
            </a:r>
          </a:p>
        </p:txBody>
      </p:sp>
      <p:graphicFrame>
        <p:nvGraphicFramePr>
          <p:cNvPr id="27" name="Tabla 22"/>
          <p:cNvGraphicFramePr>
            <a:graphicFrameLocks noGrp="1"/>
          </p:cNvGraphicFramePr>
          <p:nvPr>
            <p:extLst>
              <p:ext uri="{D42A27DB-BD31-4B8C-83A1-F6EECF244321}">
                <p14:modId xmlns:p14="http://schemas.microsoft.com/office/powerpoint/2010/main" val="1571761001"/>
              </p:ext>
            </p:extLst>
          </p:nvPr>
        </p:nvGraphicFramePr>
        <p:xfrm>
          <a:off x="7200114" y="3570270"/>
          <a:ext cx="4731389" cy="481602"/>
        </p:xfrm>
        <a:graphic>
          <a:graphicData uri="http://schemas.openxmlformats.org/drawingml/2006/table">
            <a:tbl>
              <a:tblPr>
                <a:tableStyleId>{616DA210-FB5B-4158-B5E0-FEB733F419BA}</a:tableStyleId>
              </a:tblPr>
              <a:tblGrid>
                <a:gridCol w="2644476">
                  <a:extLst>
                    <a:ext uri="{9D8B030D-6E8A-4147-A177-3AD203B41FA5}">
                      <a16:colId xmlns="" xmlns:a16="http://schemas.microsoft.com/office/drawing/2014/main" val="20000"/>
                    </a:ext>
                  </a:extLst>
                </a:gridCol>
                <a:gridCol w="882858">
                  <a:extLst>
                    <a:ext uri="{9D8B030D-6E8A-4147-A177-3AD203B41FA5}">
                      <a16:colId xmlns="" xmlns:a16="http://schemas.microsoft.com/office/drawing/2014/main" val="20001"/>
                    </a:ext>
                  </a:extLst>
                </a:gridCol>
                <a:gridCol w="1204055">
                  <a:extLst>
                    <a:ext uri="{9D8B030D-6E8A-4147-A177-3AD203B41FA5}">
                      <a16:colId xmlns="" xmlns:a16="http://schemas.microsoft.com/office/drawing/2014/main" val="20002"/>
                    </a:ext>
                  </a:extLst>
                </a:gridCol>
              </a:tblGrid>
              <a:tr h="15687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MARIO ALBERTO HUERTAS COTES</a:t>
                      </a:r>
                    </a:p>
                  </a:txBody>
                  <a:tcPr marL="8117" marR="8117" marT="8134"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79">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34"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34"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34" marB="0" anchor="ctr"/>
                </a:tc>
                <a:extLst>
                  <a:ext uri="{0D108BD9-81ED-4DB2-BD59-A6C34878D82A}">
                    <a16:rowId xmlns="" xmlns:a16="http://schemas.microsoft.com/office/drawing/2014/main" val="10001"/>
                  </a:ext>
                </a:extLst>
              </a:tr>
              <a:tr h="156879">
                <a:tc>
                  <a:txBody>
                    <a:bodyPr/>
                    <a:lstStyle/>
                    <a:p>
                      <a:pPr algn="l" fontAlgn="ctr"/>
                      <a:r>
                        <a:rPr lang="es-MX" sz="1000" u="none" strike="noStrike" dirty="0" smtClean="0">
                          <a:effectLst/>
                        </a:rPr>
                        <a:t>MARIO ALBERTO </a:t>
                      </a:r>
                      <a:r>
                        <a:rPr lang="es-MX" sz="1000" u="none" strike="noStrike" dirty="0">
                          <a:effectLst/>
                        </a:rPr>
                        <a:t>HUERTAS COTES</a:t>
                      </a:r>
                      <a:endParaRPr lang="es-MX" sz="1000" b="0" i="0" u="none" strike="noStrike" dirty="0">
                        <a:solidFill>
                          <a:srgbClr val="000000"/>
                        </a:solidFill>
                        <a:effectLst/>
                        <a:latin typeface="Calibri" panose="020F0502020204030204" pitchFamily="34" charset="0"/>
                      </a:endParaRPr>
                    </a:p>
                  </a:txBody>
                  <a:tcPr marL="108025" marR="8117" marT="8134"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8134"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34" marB="0" anchor="ctr"/>
                </a:tc>
                <a:extLst>
                  <a:ext uri="{0D108BD9-81ED-4DB2-BD59-A6C34878D82A}">
                    <a16:rowId xmlns="" xmlns:a16="http://schemas.microsoft.com/office/drawing/2014/main" val="10002"/>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331183237"/>
              </p:ext>
            </p:extLst>
          </p:nvPr>
        </p:nvGraphicFramePr>
        <p:xfrm>
          <a:off x="7200114" y="4267369"/>
          <a:ext cx="4731387" cy="802475"/>
        </p:xfrm>
        <a:graphic>
          <a:graphicData uri="http://schemas.openxmlformats.org/drawingml/2006/table">
            <a:tbl>
              <a:tblPr>
                <a:tableStyleId>{616DA210-FB5B-4158-B5E0-FEB733F419BA}</a:tableStyleId>
              </a:tblPr>
              <a:tblGrid>
                <a:gridCol w="2534037">
                  <a:extLst>
                    <a:ext uri="{9D8B030D-6E8A-4147-A177-3AD203B41FA5}">
                      <a16:colId xmlns="" xmlns:a16="http://schemas.microsoft.com/office/drawing/2014/main" val="20000"/>
                    </a:ext>
                  </a:extLst>
                </a:gridCol>
                <a:gridCol w="586962">
                  <a:extLst>
                    <a:ext uri="{9D8B030D-6E8A-4147-A177-3AD203B41FA5}">
                      <a16:colId xmlns="" xmlns:a16="http://schemas.microsoft.com/office/drawing/2014/main" val="20001"/>
                    </a:ext>
                  </a:extLst>
                </a:gridCol>
                <a:gridCol w="1610388">
                  <a:extLst>
                    <a:ext uri="{9D8B030D-6E8A-4147-A177-3AD203B41FA5}">
                      <a16:colId xmlns="" xmlns:a16="http://schemas.microsoft.com/office/drawing/2014/main" val="20002"/>
                    </a:ext>
                  </a:extLst>
                </a:gridCol>
              </a:tblGrid>
              <a:tr h="15684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DESARROLLO VIAL</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09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4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09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09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095" marB="0" anchor="ctr"/>
                </a:tc>
                <a:extLst>
                  <a:ext uri="{0D108BD9-81ED-4DB2-BD59-A6C34878D82A}">
                    <a16:rowId xmlns="" xmlns:a16="http://schemas.microsoft.com/office/drawing/2014/main" val="10001"/>
                  </a:ext>
                </a:extLst>
              </a:tr>
              <a:tr h="156840">
                <a:tc>
                  <a:txBody>
                    <a:bodyPr/>
                    <a:lstStyle/>
                    <a:p>
                      <a:pPr marL="0" algn="l" defTabSz="914400" rtl="0" eaLnBrk="1" fontAlgn="ctr" latinLnBrk="0" hangingPunct="1"/>
                      <a:r>
                        <a:rPr lang="es-MX" sz="1000" u="none" strike="noStrike" kern="1200" dirty="0">
                          <a:effectLst/>
                        </a:rPr>
                        <a:t>MAB INGENIERIA DE VALOR S.A</a:t>
                      </a:r>
                      <a:endParaRPr lang="es-MX" sz="1000" u="none" strike="noStrike" kern="1200" dirty="0">
                        <a:solidFill>
                          <a:schemeClr val="tx1"/>
                        </a:solidFill>
                        <a:effectLst/>
                        <a:latin typeface="+mn-lt"/>
                        <a:ea typeface="+mn-ea"/>
                        <a:cs typeface="+mn-cs"/>
                      </a:endParaRPr>
                    </a:p>
                  </a:txBody>
                  <a:tcPr marL="107995" marR="8116" marT="8095"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09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95" marB="0" anchor="ctr"/>
                </a:tc>
                <a:extLst>
                  <a:ext uri="{0D108BD9-81ED-4DB2-BD59-A6C34878D82A}">
                    <a16:rowId xmlns="" xmlns:a16="http://schemas.microsoft.com/office/drawing/2014/main" val="10002"/>
                  </a:ext>
                </a:extLst>
              </a:tr>
              <a:tr h="156840">
                <a:tc>
                  <a:txBody>
                    <a:bodyPr/>
                    <a:lstStyle/>
                    <a:p>
                      <a:pPr marL="0" algn="l" defTabSz="914400" rtl="0" eaLnBrk="1" fontAlgn="ctr" latinLnBrk="0" hangingPunct="1"/>
                      <a:r>
                        <a:rPr lang="es-MX" sz="1000" u="none" strike="noStrike" kern="1200" dirty="0">
                          <a:effectLst/>
                        </a:rPr>
                        <a:t>PRODEINCOL SAS</a:t>
                      </a:r>
                      <a:endParaRPr lang="es-MX" sz="1000" u="none" strike="noStrike" kern="1200" dirty="0">
                        <a:solidFill>
                          <a:schemeClr val="tx1"/>
                        </a:solidFill>
                        <a:effectLst/>
                        <a:latin typeface="+mn-lt"/>
                        <a:ea typeface="+mn-ea"/>
                        <a:cs typeface="+mn-cs"/>
                      </a:endParaRPr>
                    </a:p>
                  </a:txBody>
                  <a:tcPr marL="107995" marR="8116" marT="8095"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09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95" marB="0" anchor="ctr"/>
                </a:tc>
                <a:extLst>
                  <a:ext uri="{0D108BD9-81ED-4DB2-BD59-A6C34878D82A}">
                    <a16:rowId xmlns="" xmlns:a16="http://schemas.microsoft.com/office/drawing/2014/main" val="10003"/>
                  </a:ext>
                </a:extLst>
              </a:tr>
              <a:tr h="156840">
                <a:tc>
                  <a:txBody>
                    <a:bodyPr/>
                    <a:lstStyle/>
                    <a:p>
                      <a:pPr marL="0" algn="l" defTabSz="914400" rtl="0" eaLnBrk="1" fontAlgn="ctr" latinLnBrk="0" hangingPunct="1"/>
                      <a:r>
                        <a:rPr lang="es-MX" sz="1000" u="none" strike="noStrike" kern="1200" dirty="0">
                          <a:effectLst/>
                        </a:rPr>
                        <a:t>SONDEOS ESTRUCTURAS Y GEOTECNIA</a:t>
                      </a:r>
                      <a:r>
                        <a:rPr lang="es-MX" sz="1000" u="none" strike="noStrike" kern="1200" baseline="0" dirty="0">
                          <a:effectLst/>
                        </a:rPr>
                        <a:t> </a:t>
                      </a:r>
                      <a:endParaRPr lang="es-MX" sz="1000" u="none" strike="noStrike" kern="1200" dirty="0">
                        <a:solidFill>
                          <a:schemeClr val="tx1"/>
                        </a:solidFill>
                        <a:effectLst/>
                        <a:latin typeface="+mn-lt"/>
                        <a:ea typeface="+mn-ea"/>
                        <a:cs typeface="+mn-cs"/>
                      </a:endParaRPr>
                    </a:p>
                  </a:txBody>
                  <a:tcPr marL="107995" marR="8116" marT="8095"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095" marB="0" anchor="ctr"/>
                </a:tc>
                <a:tc>
                  <a:txBody>
                    <a:bodyPr/>
                    <a:lstStyle/>
                    <a:p>
                      <a:pPr marL="0" algn="ctr" defTabSz="914400" rtl="0" eaLnBrk="1" fontAlgn="ctr" latinLnBrk="0" hangingPunct="1"/>
                      <a:r>
                        <a:rPr lang="es-MX" sz="1000" u="none" strike="noStrike" kern="1200" dirty="0">
                          <a:effectLst/>
                        </a:rPr>
                        <a:t>ESPAÑA</a:t>
                      </a:r>
                      <a:r>
                        <a:rPr lang="es-MX" sz="1000" u="none" strike="noStrike" kern="1200" baseline="0" dirty="0">
                          <a:effectLst/>
                        </a:rPr>
                        <a:t> – </a:t>
                      </a:r>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6" marR="8116" marT="8095" marB="0" anchor="ctr"/>
                </a:tc>
                <a:extLst>
                  <a:ext uri="{0D108BD9-81ED-4DB2-BD59-A6C34878D82A}">
                    <a16:rowId xmlns="" xmlns:a16="http://schemas.microsoft.com/office/drawing/2014/main" val="10004"/>
                  </a:ext>
                </a:extLst>
              </a:tr>
            </a:tbl>
          </a:graphicData>
        </a:graphic>
      </p:graphicFrame>
      <p:sp>
        <p:nvSpPr>
          <p:cNvPr id="29" name="30 CuadroTexto"/>
          <p:cNvSpPr txBox="1">
            <a:spLocks noChangeArrowheads="1"/>
          </p:cNvSpPr>
          <p:nvPr/>
        </p:nvSpPr>
        <p:spPr bwMode="auto">
          <a:xfrm flipH="1">
            <a:off x="7200112" y="1747168"/>
            <a:ext cx="473138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effectLst/>
                <a:latin typeface="+mn-lt"/>
              </a:rPr>
              <a:t>ALCANCE</a:t>
            </a:r>
          </a:p>
        </p:txBody>
      </p:sp>
      <p:graphicFrame>
        <p:nvGraphicFramePr>
          <p:cNvPr id="30" name="10 Tabla"/>
          <p:cNvGraphicFramePr>
            <a:graphicFrameLocks noGrp="1"/>
          </p:cNvGraphicFramePr>
          <p:nvPr>
            <p:extLst>
              <p:ext uri="{D42A27DB-BD31-4B8C-83A1-F6EECF244321}">
                <p14:modId xmlns:p14="http://schemas.microsoft.com/office/powerpoint/2010/main" val="1429696798"/>
              </p:ext>
            </p:extLst>
          </p:nvPr>
        </p:nvGraphicFramePr>
        <p:xfrm>
          <a:off x="7200111" y="1942747"/>
          <a:ext cx="4770744" cy="1337013"/>
        </p:xfrm>
        <a:graphic>
          <a:graphicData uri="http://schemas.openxmlformats.org/drawingml/2006/table">
            <a:tbl>
              <a:tblPr bandRow="1">
                <a:tableStyleId>{5940675A-B579-460E-94D1-54222C63F5DA}</a:tableStyleId>
              </a:tblPr>
              <a:tblGrid>
                <a:gridCol w="1808533">
                  <a:extLst>
                    <a:ext uri="{9D8B030D-6E8A-4147-A177-3AD203B41FA5}">
                      <a16:colId xmlns="" xmlns:a16="http://schemas.microsoft.com/office/drawing/2014/main" val="20000"/>
                    </a:ext>
                  </a:extLst>
                </a:gridCol>
                <a:gridCol w="691543">
                  <a:extLst>
                    <a:ext uri="{9D8B030D-6E8A-4147-A177-3AD203B41FA5}">
                      <a16:colId xmlns="" xmlns:a16="http://schemas.microsoft.com/office/drawing/2014/main" val="20001"/>
                    </a:ext>
                  </a:extLst>
                </a:gridCol>
                <a:gridCol w="1407356">
                  <a:extLst>
                    <a:ext uri="{9D8B030D-6E8A-4147-A177-3AD203B41FA5}">
                      <a16:colId xmlns="" xmlns:a16="http://schemas.microsoft.com/office/drawing/2014/main" val="20002"/>
                    </a:ext>
                  </a:extLst>
                </a:gridCol>
                <a:gridCol w="863312">
                  <a:extLst>
                    <a:ext uri="{9D8B030D-6E8A-4147-A177-3AD203B41FA5}">
                      <a16:colId xmlns="" xmlns:a16="http://schemas.microsoft.com/office/drawing/2014/main" val="20003"/>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306281">
                <a:tc>
                  <a:txBody>
                    <a:bodyPr/>
                    <a:lstStyle/>
                    <a:p>
                      <a:pPr algn="ctr" fontAlgn="b"/>
                      <a:r>
                        <a:rPr lang="es-MX" sz="1000" u="none" strike="noStrike" dirty="0">
                          <a:effectLst/>
                        </a:rPr>
                        <a:t> CARTAGENA</a:t>
                      </a:r>
                      <a:r>
                        <a:rPr lang="es-MX" sz="1000" u="none" strike="noStrike" baseline="0" dirty="0">
                          <a:effectLst/>
                        </a:rPr>
                        <a:t> – BARRANQUILLA (PR79+600 AL PR87+116)</a:t>
                      </a:r>
                      <a:endParaRPr lang="es-MX" sz="1000" b="0" i="0" u="none" strike="noStrike" dirty="0">
                        <a:solidFill>
                          <a:srgbClr val="000000"/>
                        </a:solidFill>
                        <a:effectLst/>
                        <a:latin typeface="+mn-lt"/>
                      </a:endParaRPr>
                    </a:p>
                  </a:txBody>
                  <a:tcPr marL="8116" marR="8116" marT="8791" marB="0" anchor="ctr"/>
                </a:tc>
                <a:tc>
                  <a:txBody>
                    <a:bodyPr/>
                    <a:lstStyle/>
                    <a:p>
                      <a:pPr algn="ctr" fontAlgn="ctr"/>
                      <a:r>
                        <a:rPr lang="es-MX" sz="1000" u="none" strike="noStrike" dirty="0">
                          <a:effectLst/>
                        </a:rPr>
                        <a:t>7,5 KM</a:t>
                      </a:r>
                      <a:endParaRPr lang="es-MX" sz="1000" b="0" i="0" u="none" strike="noStrike" dirty="0">
                        <a:solidFill>
                          <a:srgbClr val="000000"/>
                        </a:solidFill>
                        <a:effectLst/>
                        <a:latin typeface="+mn-lt"/>
                      </a:endParaRPr>
                    </a:p>
                  </a:txBody>
                  <a:tcPr marL="8116" marR="8116" marT="8791" marB="0" anchor="ctr"/>
                </a:tc>
                <a:tc>
                  <a:txBody>
                    <a:bodyPr/>
                    <a:lstStyle/>
                    <a:p>
                      <a:pPr algn="ctr" fontAlgn="b"/>
                      <a:r>
                        <a:rPr lang="es-MX" sz="1000" u="none" strike="noStrike" dirty="0">
                          <a:effectLst/>
                        </a:rPr>
                        <a:t>Segunda Calzada</a:t>
                      </a:r>
                      <a:endParaRPr lang="es-MX" sz="1000" b="0" i="0" u="none" strike="noStrike" dirty="0">
                        <a:solidFill>
                          <a:srgbClr val="000000"/>
                        </a:solidFill>
                        <a:effectLst/>
                        <a:latin typeface="+mn-lt"/>
                      </a:endParaRPr>
                    </a:p>
                  </a:txBody>
                  <a:tcPr marL="8116" marR="8116" marT="8791" marB="0" anchor="ctr"/>
                </a:tc>
                <a:tc>
                  <a:txBody>
                    <a:bodyPr/>
                    <a:lstStyle/>
                    <a:p>
                      <a:pPr algn="ctr" fontAlgn="b"/>
                      <a:r>
                        <a:rPr lang="es-MX" sz="1000" u="none" strike="noStrike" dirty="0">
                          <a:effectLst/>
                        </a:rPr>
                        <a:t>2,47 Km</a:t>
                      </a:r>
                      <a:endParaRPr lang="es-MX" sz="1000" b="0" i="0" u="none" strike="noStrike" dirty="0">
                        <a:solidFill>
                          <a:schemeClr val="tx1"/>
                        </a:solidFill>
                        <a:effectLst/>
                        <a:latin typeface="+mn-lt"/>
                      </a:endParaRPr>
                    </a:p>
                  </a:txBody>
                  <a:tcPr marL="8116" marR="8116" marT="8791" marB="0" anchor="ctr"/>
                </a:tc>
                <a:extLst>
                  <a:ext uri="{0D108BD9-81ED-4DB2-BD59-A6C34878D82A}">
                    <a16:rowId xmlns="" xmlns:a16="http://schemas.microsoft.com/office/drawing/2014/main" val="10001"/>
                  </a:ext>
                </a:extLst>
              </a:tr>
              <a:tr h="27195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CARTAGENA</a:t>
                      </a:r>
                      <a:r>
                        <a:rPr lang="es-MX" sz="1000" u="none" strike="noStrike" baseline="0" dirty="0">
                          <a:effectLst/>
                        </a:rPr>
                        <a:t> – BARRANQUILLA</a:t>
                      </a:r>
                    </a:p>
                    <a:p>
                      <a:pPr marL="0" marR="0" indent="0" algn="ctr" defTabSz="914400" rtl="0" eaLnBrk="1" fontAlgn="b" latinLnBrk="0" hangingPunct="1">
                        <a:lnSpc>
                          <a:spcPct val="100000"/>
                        </a:lnSpc>
                        <a:spcBef>
                          <a:spcPts val="0"/>
                        </a:spcBef>
                        <a:spcAft>
                          <a:spcPts val="0"/>
                        </a:spcAft>
                        <a:buClrTx/>
                        <a:buSzTx/>
                        <a:buFontTx/>
                        <a:buNone/>
                        <a:tabLst/>
                        <a:defRPr/>
                      </a:pPr>
                      <a:r>
                        <a:rPr lang="es-MX" sz="800" u="none" strike="noStrike" baseline="0" dirty="0">
                          <a:effectLst/>
                        </a:rPr>
                        <a:t>(PR75 AL PR87+116 CAIMAN-PEAJE-MORRO)</a:t>
                      </a:r>
                      <a:endParaRPr lang="es-MX" sz="800" b="0" i="0" u="none" strike="noStrike" dirty="0">
                        <a:solidFill>
                          <a:srgbClr val="000000"/>
                        </a:solidFill>
                        <a:effectLst/>
                        <a:latin typeface="+mn-lt"/>
                      </a:endParaRPr>
                    </a:p>
                  </a:txBody>
                  <a:tcPr marL="8116" marR="8116" marT="8791" marB="0" anchor="ctr"/>
                </a:tc>
                <a:tc>
                  <a:txBody>
                    <a:bodyPr/>
                    <a:lstStyle/>
                    <a:p>
                      <a:pPr algn="ctr" fontAlgn="ctr"/>
                      <a:r>
                        <a:rPr lang="es-MX" sz="1000" u="none" strike="noStrike" kern="1200" baseline="0" dirty="0">
                          <a:effectLst/>
                        </a:rPr>
                        <a:t>3 UN</a:t>
                      </a:r>
                      <a:endParaRPr lang="es-MX" sz="1000" u="none" strike="noStrike" kern="1200" baseline="0" dirty="0">
                        <a:solidFill>
                          <a:schemeClr val="dk1"/>
                        </a:solidFill>
                        <a:effectLst/>
                        <a:latin typeface="+mn-lt"/>
                        <a:ea typeface="+mn-ea"/>
                        <a:cs typeface="+mn-cs"/>
                      </a:endParaRPr>
                    </a:p>
                  </a:txBody>
                  <a:tcPr marL="8116" marR="8116" marT="8791" marB="0" anchor="ctr"/>
                </a:tc>
                <a:tc>
                  <a:txBody>
                    <a:bodyPr/>
                    <a:lstStyle/>
                    <a:p>
                      <a:pPr algn="ctr" fontAlgn="b"/>
                      <a:r>
                        <a:rPr lang="es-MX" sz="1000" u="none" strike="noStrike" kern="1200" baseline="0" dirty="0">
                          <a:effectLst/>
                        </a:rPr>
                        <a:t>PUENTES</a:t>
                      </a:r>
                      <a:endParaRPr lang="es-MX" sz="1000" u="none" strike="noStrike" kern="1200" baseline="0" dirty="0">
                        <a:solidFill>
                          <a:schemeClr val="dk1"/>
                        </a:solidFill>
                        <a:effectLst/>
                        <a:latin typeface="+mn-lt"/>
                        <a:ea typeface="+mn-ea"/>
                        <a:cs typeface="+mn-cs"/>
                      </a:endParaRPr>
                    </a:p>
                  </a:txBody>
                  <a:tcPr marL="8116" marR="8116" marT="8791" marB="0" anchor="ctr"/>
                </a:tc>
                <a:tc>
                  <a:txBody>
                    <a:bodyPr/>
                    <a:lstStyle/>
                    <a:p>
                      <a:pPr algn="ctr" fontAlgn="b"/>
                      <a:r>
                        <a:rPr lang="es-MX" sz="1000" u="none" strike="noStrike" kern="1200" baseline="0" dirty="0">
                          <a:effectLst/>
                        </a:rPr>
                        <a:t>TERMINADOS 2</a:t>
                      </a:r>
                      <a:endParaRPr lang="es-MX" sz="1000" u="none" strike="noStrike" kern="1200" baseline="0" dirty="0">
                        <a:solidFill>
                          <a:schemeClr val="dk1"/>
                        </a:solidFill>
                        <a:effectLst/>
                        <a:latin typeface="+mn-lt"/>
                        <a:ea typeface="+mn-ea"/>
                        <a:cs typeface="+mn-cs"/>
                      </a:endParaRPr>
                    </a:p>
                  </a:txBody>
                  <a:tcPr marL="8116" marR="8116" marT="8791" marB="0" anchor="ctr"/>
                </a:tc>
                <a:extLst>
                  <a:ext uri="{0D108BD9-81ED-4DB2-BD59-A6C34878D82A}">
                    <a16:rowId xmlns="" xmlns:a16="http://schemas.microsoft.com/office/drawing/2014/main" val="3537177204"/>
                  </a:ext>
                </a:extLst>
              </a:tr>
              <a:tr h="306281">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CARTAGENA</a:t>
                      </a:r>
                      <a:r>
                        <a:rPr lang="es-MX" sz="1000" u="none" strike="noStrike" baseline="0" dirty="0">
                          <a:effectLst/>
                        </a:rPr>
                        <a:t> – BARRANQUILLA (PR75 AL PR87+116)</a:t>
                      </a:r>
                      <a:endParaRPr lang="es-MX" sz="1000" b="0" i="0" u="none" strike="noStrike" dirty="0">
                        <a:solidFill>
                          <a:srgbClr val="000000"/>
                        </a:solidFill>
                        <a:effectLst/>
                        <a:latin typeface="+mn-lt"/>
                      </a:endParaRPr>
                    </a:p>
                  </a:txBody>
                  <a:tcPr marL="8116" marR="8116" marT="8791" marB="0" anchor="ctr"/>
                </a:tc>
                <a:tc>
                  <a:txBody>
                    <a:bodyPr/>
                    <a:lstStyle/>
                    <a:p>
                      <a:pPr algn="ctr" fontAlgn="ctr"/>
                      <a:r>
                        <a:rPr lang="es-MX" sz="1000" u="none" strike="noStrike" kern="1200" baseline="0" dirty="0">
                          <a:effectLst/>
                        </a:rPr>
                        <a:t>1 UN</a:t>
                      </a:r>
                      <a:endParaRPr lang="es-MX" sz="1000" u="none" strike="noStrike" kern="1200" baseline="0" dirty="0">
                        <a:solidFill>
                          <a:schemeClr val="dk1"/>
                        </a:solidFill>
                        <a:effectLst/>
                        <a:latin typeface="+mn-lt"/>
                        <a:ea typeface="+mn-ea"/>
                        <a:cs typeface="+mn-cs"/>
                      </a:endParaRPr>
                    </a:p>
                  </a:txBody>
                  <a:tcPr marL="8116" marR="8116" marT="8791" marB="0" anchor="ctr"/>
                </a:tc>
                <a:tc>
                  <a:txBody>
                    <a:bodyPr/>
                    <a:lstStyle/>
                    <a:p>
                      <a:pPr algn="ctr" fontAlgn="b"/>
                      <a:r>
                        <a:rPr lang="es-MX" sz="1000" u="none" strike="noStrike" kern="1200" baseline="0" dirty="0">
                          <a:effectLst/>
                        </a:rPr>
                        <a:t>ESTUDIOS Y DISEÑOS</a:t>
                      </a:r>
                      <a:endParaRPr lang="es-MX" sz="1000" u="none" strike="noStrike" kern="1200" baseline="0" dirty="0">
                        <a:solidFill>
                          <a:schemeClr val="dk1"/>
                        </a:solidFill>
                        <a:effectLst/>
                        <a:latin typeface="+mn-lt"/>
                        <a:ea typeface="+mn-ea"/>
                        <a:cs typeface="+mn-cs"/>
                      </a:endParaRPr>
                    </a:p>
                  </a:txBody>
                  <a:tcPr marL="8116" marR="8116" marT="8791" marB="0" anchor="ctr"/>
                </a:tc>
                <a:tc>
                  <a:txBody>
                    <a:bodyPr/>
                    <a:lstStyle/>
                    <a:p>
                      <a:pPr algn="ctr" fontAlgn="b"/>
                      <a:r>
                        <a:rPr lang="es-MX" sz="1000" u="none" strike="noStrike" kern="1200" baseline="0" dirty="0">
                          <a:effectLst/>
                        </a:rPr>
                        <a:t>TERMIANDO</a:t>
                      </a:r>
                      <a:endParaRPr lang="es-MX" sz="1000" u="none" strike="noStrike" kern="1200" baseline="0" dirty="0">
                        <a:solidFill>
                          <a:schemeClr val="dk1"/>
                        </a:solidFill>
                        <a:effectLst/>
                        <a:latin typeface="+mn-lt"/>
                        <a:ea typeface="+mn-ea"/>
                        <a:cs typeface="+mn-cs"/>
                      </a:endParaRPr>
                    </a:p>
                  </a:txBody>
                  <a:tcPr marL="8116" marR="8116" marT="8791" marB="0" anchor="ctr"/>
                </a:tc>
                <a:extLst>
                  <a:ext uri="{0D108BD9-81ED-4DB2-BD59-A6C34878D82A}">
                    <a16:rowId xmlns="" xmlns:a16="http://schemas.microsoft.com/office/drawing/2014/main" val="1364142922"/>
                  </a:ext>
                </a:extLst>
              </a:tr>
            </a:tbl>
          </a:graphicData>
        </a:graphic>
      </p:graphicFrame>
      <p:sp>
        <p:nvSpPr>
          <p:cNvPr id="32" name="30 CuadroTexto"/>
          <p:cNvSpPr txBox="1">
            <a:spLocks noChangeArrowheads="1"/>
          </p:cNvSpPr>
          <p:nvPr/>
        </p:nvSpPr>
        <p:spPr bwMode="auto">
          <a:xfrm flipH="1">
            <a:off x="3769604" y="4777929"/>
            <a:ext cx="330466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1233997311"/>
              </p:ext>
            </p:extLst>
          </p:nvPr>
        </p:nvGraphicFramePr>
        <p:xfrm>
          <a:off x="3769625" y="4986775"/>
          <a:ext cx="3304668" cy="1219200"/>
        </p:xfrm>
        <a:graphic>
          <a:graphicData uri="http://schemas.openxmlformats.org/drawingml/2006/table">
            <a:tbl>
              <a:tblPr firstRow="1" bandRow="1">
                <a:tableStyleId>{5940675A-B579-460E-94D1-54222C63F5DA}</a:tableStyleId>
              </a:tblPr>
              <a:tblGrid>
                <a:gridCol w="1918380">
                  <a:extLst>
                    <a:ext uri="{9D8B030D-6E8A-4147-A177-3AD203B41FA5}">
                      <a16:colId xmlns="" xmlns:a16="http://schemas.microsoft.com/office/drawing/2014/main" val="20000"/>
                    </a:ext>
                  </a:extLst>
                </a:gridCol>
                <a:gridCol w="1386288">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0" marR="36000" marT="0" marB="0"/>
                </a:tc>
                <a:tc>
                  <a:txBody>
                    <a:bodyPr/>
                    <a:lstStyle/>
                    <a:p>
                      <a:pPr algn="ctr" fontAlgn="b"/>
                      <a:r>
                        <a:rPr lang="es-CO" sz="1000" u="none" strike="noStrike" dirty="0">
                          <a:effectLst/>
                        </a:rPr>
                        <a:t>$ 93.875</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baseline="0" dirty="0">
                          <a:effectLst/>
                        </a:rPr>
                        <a:t> </a:t>
                      </a:r>
                      <a:r>
                        <a:rPr lang="es-CO" sz="1000" u="none" strike="noStrike" dirty="0">
                          <a:effectLst/>
                        </a:rPr>
                        <a:t>$ 8.025</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1"/>
                  </a:ext>
                </a:extLst>
              </a:tr>
              <a:tr h="76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indent="0" algn="l" defTabSz="914400" rtl="0" eaLnBrk="1" latinLnBrk="0" hangingPunct="1">
                        <a:tabLst>
                          <a:tab pos="173038" algn="l"/>
                        </a:tabLst>
                      </a:pPr>
                      <a:r>
                        <a:rPr lang="es-CO" sz="1000" kern="1200" baseline="0" dirty="0"/>
                        <a:t>Vigencia 2016 = $2.638</a:t>
                      </a:r>
                    </a:p>
                    <a:p>
                      <a:pPr marL="173038" marR="0" indent="0" algn="l" defTabSz="914400" rtl="0" eaLnBrk="1" fontAlgn="auto" latinLnBrk="0" hangingPunct="1">
                        <a:lnSpc>
                          <a:spcPct val="100000"/>
                        </a:lnSpc>
                        <a:spcBef>
                          <a:spcPts val="0"/>
                        </a:spcBef>
                        <a:spcAft>
                          <a:spcPts val="0"/>
                        </a:spcAft>
                        <a:buClrTx/>
                        <a:buSzTx/>
                        <a:buFontTx/>
                        <a:buNone/>
                        <a:tabLst>
                          <a:tab pos="173038" algn="l"/>
                        </a:tabLst>
                        <a:defRPr/>
                      </a:pPr>
                      <a:r>
                        <a:rPr lang="es-CO" sz="1000" kern="1200" baseline="0" dirty="0"/>
                        <a:t>Vigencia 2017 = $21.240</a:t>
                      </a:r>
                    </a:p>
                    <a:p>
                      <a:pPr marL="173038" marR="0" indent="0" algn="l" defTabSz="914400" rtl="0" eaLnBrk="1" fontAlgn="auto" latinLnBrk="0" hangingPunct="1">
                        <a:lnSpc>
                          <a:spcPct val="100000"/>
                        </a:lnSpc>
                        <a:spcBef>
                          <a:spcPts val="0"/>
                        </a:spcBef>
                        <a:spcAft>
                          <a:spcPts val="0"/>
                        </a:spcAft>
                        <a:buClrTx/>
                        <a:buSzTx/>
                        <a:buFontTx/>
                        <a:buNone/>
                        <a:tabLst>
                          <a:tab pos="173038" algn="l"/>
                        </a:tabLst>
                        <a:defRPr/>
                      </a:pPr>
                      <a:r>
                        <a:rPr lang="es-CO" sz="1000" kern="1200" baseline="0" dirty="0"/>
                        <a:t>Vigencia 2018 = $38.510</a:t>
                      </a:r>
                    </a:p>
                    <a:p>
                      <a:pPr marL="173038" marR="0" indent="0" algn="l" defTabSz="914400" rtl="0" eaLnBrk="1" fontAlgn="auto" latinLnBrk="0" hangingPunct="1">
                        <a:lnSpc>
                          <a:spcPct val="100000"/>
                        </a:lnSpc>
                        <a:spcBef>
                          <a:spcPts val="0"/>
                        </a:spcBef>
                        <a:spcAft>
                          <a:spcPts val="0"/>
                        </a:spcAft>
                        <a:buClrTx/>
                        <a:buSzTx/>
                        <a:buFontTx/>
                        <a:buNone/>
                        <a:tabLst>
                          <a:tab pos="173038" algn="l"/>
                        </a:tabLst>
                        <a:defRPr/>
                      </a:pPr>
                      <a:r>
                        <a:rPr lang="es-CO" sz="1000" kern="1200" baseline="0" dirty="0"/>
                        <a:t>Vigencia 2019 = $31.487</a:t>
                      </a:r>
                      <a:endParaRPr lang="es-CO" sz="1000" b="1" i="1" kern="1200" baseline="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baseline="0" dirty="0">
                          <a:effectLst/>
                        </a:rPr>
                        <a:t> </a:t>
                      </a:r>
                      <a:r>
                        <a:rPr lang="es-CO" sz="1000" u="none" strike="noStrike" dirty="0">
                          <a:effectLst/>
                        </a:rPr>
                        <a:t>$93.874</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dirty="0">
                          <a:effectLst/>
                        </a:rPr>
                        <a:t> $ 101.900</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3"/>
                  </a:ext>
                </a:extLst>
              </a:tr>
            </a:tbl>
          </a:graphicData>
        </a:graphic>
      </p:graphicFrame>
      <p:sp>
        <p:nvSpPr>
          <p:cNvPr id="237674" name="CuadroTexto 26"/>
          <p:cNvSpPr txBox="1">
            <a:spLocks noChangeArrowheads="1"/>
          </p:cNvSpPr>
          <p:nvPr/>
        </p:nvSpPr>
        <p:spPr bwMode="auto">
          <a:xfrm>
            <a:off x="4539202" y="6242357"/>
            <a:ext cx="3044338" cy="26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2" tIns="45566" rIns="91112" bIns="4556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37"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1470045792"/>
              </p:ext>
            </p:extLst>
          </p:nvPr>
        </p:nvGraphicFramePr>
        <p:xfrm>
          <a:off x="3860187" y="4521650"/>
          <a:ext cx="3019326" cy="183071"/>
        </p:xfrm>
        <a:graphic>
          <a:graphicData uri="http://schemas.openxmlformats.org/drawingml/2006/table">
            <a:tbl>
              <a:tblPr firstRow="1" bandRow="1">
                <a:tableStyleId>{5940675A-B579-460E-94D1-54222C63F5DA}</a:tableStyleId>
              </a:tblPr>
              <a:tblGrid>
                <a:gridCol w="3019326">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109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203134923"/>
              </p:ext>
            </p:extLst>
          </p:nvPr>
        </p:nvGraphicFramePr>
        <p:xfrm>
          <a:off x="7200112" y="5382559"/>
          <a:ext cx="4731389" cy="820080"/>
        </p:xfrm>
        <a:graphic>
          <a:graphicData uri="http://schemas.openxmlformats.org/drawingml/2006/table">
            <a:tbl>
              <a:tblPr bandRow="1">
                <a:tableStyleId>{5940675A-B579-460E-94D1-54222C63F5DA}</a:tableStyleId>
              </a:tblPr>
              <a:tblGrid>
                <a:gridCol w="3547362">
                  <a:extLst>
                    <a:ext uri="{9D8B030D-6E8A-4147-A177-3AD203B41FA5}">
                      <a16:colId xmlns="" xmlns:a16="http://schemas.microsoft.com/office/drawing/2014/main" val="20000"/>
                    </a:ext>
                  </a:extLst>
                </a:gridCol>
                <a:gridCol w="1184027">
                  <a:extLst>
                    <a:ext uri="{9D8B030D-6E8A-4147-A177-3AD203B41FA5}">
                      <a16:colId xmlns="" xmlns:a16="http://schemas.microsoft.com/office/drawing/2014/main" val="20001"/>
                    </a:ext>
                  </a:extLst>
                </a:gridCol>
              </a:tblGrid>
              <a:tr h="14874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5754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6"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7,5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10001"/>
                  </a:ext>
                </a:extLst>
              </a:tr>
              <a:tr h="15755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 (ANI)</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baseline="0" dirty="0">
                          <a:effectLst/>
                        </a:rPr>
                        <a:t>37 </a:t>
                      </a:r>
                      <a:r>
                        <a:rPr lang="es-MX" sz="1000" u="none" strike="noStrike" dirty="0">
                          <a:effectLst/>
                        </a:rPr>
                        <a:t>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246497866"/>
                  </a:ext>
                </a:extLst>
              </a:tr>
              <a:tr h="17986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20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2"/>
                  </a:ext>
                </a:extLst>
              </a:tr>
              <a:tr h="15755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44,5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200111" y="5173811"/>
            <a:ext cx="473138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latin typeface="+mn-lt"/>
              </a:rPr>
              <a:t>ESTADO DEL CORREDOR</a:t>
            </a:r>
          </a:p>
        </p:txBody>
      </p:sp>
      <p:sp>
        <p:nvSpPr>
          <p:cNvPr id="31" name="Pentágono 30"/>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5" name="CuadroTexto 34"/>
          <p:cNvSpPr txBox="1"/>
          <p:nvPr/>
        </p:nvSpPr>
        <p:spPr>
          <a:xfrm>
            <a:off x="194709" y="26882"/>
            <a:ext cx="2015092" cy="523220"/>
          </a:xfrm>
          <a:prstGeom prst="rect">
            <a:avLst/>
          </a:prstGeom>
          <a:solidFill>
            <a:srgbClr val="2DAAE1"/>
          </a:solidFill>
        </p:spPr>
        <p:txBody>
          <a:bodyPr wrap="square" rtlCol="0">
            <a:spAutoFit/>
          </a:bodyPr>
          <a:lstStyle/>
          <a:p>
            <a:r>
              <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Atlántico</a:t>
            </a:r>
          </a:p>
        </p:txBody>
      </p:sp>
      <p:sp>
        <p:nvSpPr>
          <p:cNvPr id="38" name="Rectángulo 5"/>
          <p:cNvSpPr>
            <a:spLocks noChangeArrowheads="1"/>
          </p:cNvSpPr>
          <p:nvPr/>
        </p:nvSpPr>
        <p:spPr bwMode="auto">
          <a:xfrm>
            <a:off x="2654299" y="53680"/>
            <a:ext cx="91380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SEGUNDA CALZADA CARTAGENA - BARRANQUILLA</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
        <p:nvSpPr>
          <p:cNvPr id="20" name="CuadroTexto 19"/>
          <p:cNvSpPr txBox="1"/>
          <p:nvPr/>
        </p:nvSpPr>
        <p:spPr>
          <a:xfrm>
            <a:off x="194709" y="26882"/>
            <a:ext cx="2060812" cy="523220"/>
          </a:xfrm>
          <a:prstGeom prst="rect">
            <a:avLst/>
          </a:prstGeom>
          <a:noFill/>
        </p:spPr>
        <p:txBody>
          <a:bodyPr wrap="square" rtlCol="0">
            <a:spAutoFit/>
          </a:bodyPr>
          <a:lstStyle/>
          <a:p>
            <a:r>
              <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Atlántico</a:t>
            </a:r>
          </a:p>
        </p:txBody>
      </p:sp>
    </p:spTree>
    <p:extLst>
      <p:ext uri="{BB962C8B-B14F-4D97-AF65-F5344CB8AC3E}">
        <p14:creationId xmlns:p14="http://schemas.microsoft.com/office/powerpoint/2010/main" val="25679329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84" name="Picture 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5667" y="723647"/>
            <a:ext cx="5177333" cy="329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30 CuadroTexto"/>
          <p:cNvSpPr txBox="1">
            <a:spLocks noChangeArrowheads="1"/>
          </p:cNvSpPr>
          <p:nvPr/>
        </p:nvSpPr>
        <p:spPr bwMode="auto">
          <a:xfrm flipH="1">
            <a:off x="7408136" y="693285"/>
            <a:ext cx="4515676"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910738">
              <a:spcBef>
                <a:spcPts val="450"/>
              </a:spcBef>
              <a:defRPr/>
            </a:pPr>
            <a:r>
              <a:rPr lang="es-CO" sz="1100" dirty="0">
                <a:latin typeface="+mn-lt"/>
              </a:rPr>
              <a:t>INFORMACIÓN GENERAL</a:t>
            </a:r>
          </a:p>
        </p:txBody>
      </p:sp>
      <p:graphicFrame>
        <p:nvGraphicFramePr>
          <p:cNvPr id="41" name="3 Tabla"/>
          <p:cNvGraphicFramePr>
            <a:graphicFrameLocks noGrp="1"/>
          </p:cNvGraphicFramePr>
          <p:nvPr>
            <p:extLst>
              <p:ext uri="{D42A27DB-BD31-4B8C-83A1-F6EECF244321}">
                <p14:modId xmlns:p14="http://schemas.microsoft.com/office/powerpoint/2010/main" val="186190131"/>
              </p:ext>
            </p:extLst>
          </p:nvPr>
        </p:nvGraphicFramePr>
        <p:xfrm>
          <a:off x="7408135" y="908577"/>
          <a:ext cx="4515677" cy="914400"/>
        </p:xfrm>
        <a:graphic>
          <a:graphicData uri="http://schemas.openxmlformats.org/drawingml/2006/table">
            <a:tbl>
              <a:tblPr firstRow="1" bandRow="1">
                <a:tableStyleId>{5940675A-B579-460E-94D1-54222C63F5DA}</a:tableStyleId>
              </a:tblPr>
              <a:tblGrid>
                <a:gridCol w="2728739">
                  <a:extLst>
                    <a:ext uri="{9D8B030D-6E8A-4147-A177-3AD203B41FA5}">
                      <a16:colId xmlns="" xmlns:a16="http://schemas.microsoft.com/office/drawing/2014/main" val="20000"/>
                    </a:ext>
                  </a:extLst>
                </a:gridCol>
                <a:gridCol w="1786938">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29/09/2015</a:t>
                      </a:r>
                    </a:p>
                    <a:p>
                      <a:pPr algn="ctr" rtl="0" fontAlgn="ctr"/>
                      <a:r>
                        <a:rPr lang="es-MX" sz="1000" u="none" strike="noStrike" dirty="0">
                          <a:effectLst/>
                        </a:rPr>
                        <a:t>15/03/2016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09/10/2015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04/12/2015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03/08/2018</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76 </a:t>
                      </a:r>
                      <a:r>
                        <a:rPr lang="es-MX" sz="1000" u="none" strike="noStrike" kern="1200" dirty="0">
                          <a:effectLst/>
                        </a:rPr>
                        <a:t>%</a:t>
                      </a:r>
                    </a:p>
                  </a:txBody>
                  <a:tcPr marL="35997" marR="35997" marT="0" marB="0" anchor="ctr"/>
                </a:tc>
                <a:extLst>
                  <a:ext uri="{0D108BD9-81ED-4DB2-BD59-A6C34878D82A}">
                    <a16:rowId xmlns="" xmlns:a16="http://schemas.microsoft.com/office/drawing/2014/main" val="10004"/>
                  </a:ext>
                </a:extLst>
              </a:tr>
            </a:tbl>
          </a:graphicData>
        </a:graphic>
      </p:graphicFrame>
      <p:sp>
        <p:nvSpPr>
          <p:cNvPr id="42" name="30 CuadroTexto"/>
          <p:cNvSpPr txBox="1">
            <a:spLocks noChangeArrowheads="1"/>
          </p:cNvSpPr>
          <p:nvPr/>
        </p:nvSpPr>
        <p:spPr bwMode="auto">
          <a:xfrm flipH="1">
            <a:off x="7408134" y="2915059"/>
            <a:ext cx="451567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dirty="0">
                <a:latin typeface="+mn-lt"/>
              </a:rPr>
              <a:t>CONTRATO OBRA 1404 DE 09/10/2015</a:t>
            </a:r>
          </a:p>
        </p:txBody>
      </p:sp>
      <p:sp>
        <p:nvSpPr>
          <p:cNvPr id="43" name="30 CuadroTexto"/>
          <p:cNvSpPr txBox="1">
            <a:spLocks noChangeArrowheads="1"/>
          </p:cNvSpPr>
          <p:nvPr/>
        </p:nvSpPr>
        <p:spPr bwMode="auto">
          <a:xfrm flipH="1">
            <a:off x="7408135" y="3990745"/>
            <a:ext cx="4515676"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dirty="0">
                <a:latin typeface="+mn-lt"/>
              </a:rPr>
              <a:t>INTERVENTORÍA 1606 DE 19/11/2015</a:t>
            </a:r>
          </a:p>
        </p:txBody>
      </p:sp>
      <p:graphicFrame>
        <p:nvGraphicFramePr>
          <p:cNvPr id="44" name="Tabla 22"/>
          <p:cNvGraphicFramePr>
            <a:graphicFrameLocks noGrp="1"/>
          </p:cNvGraphicFramePr>
          <p:nvPr>
            <p:extLst>
              <p:ext uri="{D42A27DB-BD31-4B8C-83A1-F6EECF244321}">
                <p14:modId xmlns:p14="http://schemas.microsoft.com/office/powerpoint/2010/main" val="2994045220"/>
              </p:ext>
            </p:extLst>
          </p:nvPr>
        </p:nvGraphicFramePr>
        <p:xfrm>
          <a:off x="7408135" y="3115880"/>
          <a:ext cx="4515680" cy="802450"/>
        </p:xfrm>
        <a:graphic>
          <a:graphicData uri="http://schemas.openxmlformats.org/drawingml/2006/table">
            <a:tbl>
              <a:tblPr>
                <a:tableStyleId>{616DA210-FB5B-4158-B5E0-FEB733F419BA}</a:tableStyleId>
              </a:tblPr>
              <a:tblGrid>
                <a:gridCol w="2523911">
                  <a:extLst>
                    <a:ext uri="{9D8B030D-6E8A-4147-A177-3AD203B41FA5}">
                      <a16:colId xmlns="" xmlns:a16="http://schemas.microsoft.com/office/drawing/2014/main" val="20000"/>
                    </a:ext>
                  </a:extLst>
                </a:gridCol>
                <a:gridCol w="842609">
                  <a:extLst>
                    <a:ext uri="{9D8B030D-6E8A-4147-A177-3AD203B41FA5}">
                      <a16:colId xmlns="" xmlns:a16="http://schemas.microsoft.com/office/drawing/2014/main" val="20001"/>
                    </a:ext>
                  </a:extLst>
                </a:gridCol>
                <a:gridCol w="1149160">
                  <a:extLst>
                    <a:ext uri="{9D8B030D-6E8A-4147-A177-3AD203B41FA5}">
                      <a16:colId xmlns="" xmlns:a16="http://schemas.microsoft.com/office/drawing/2014/main" val="20002"/>
                    </a:ext>
                  </a:extLst>
                </a:gridCol>
              </a:tblGrid>
              <a:tr h="16048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ESTRATEGICO VE 9</a:t>
                      </a:r>
                    </a:p>
                  </a:txBody>
                  <a:tcPr marL="8117" marR="8117" marT="809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8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90" marB="0" anchor="ctr"/>
                </a:tc>
                <a:extLst>
                  <a:ext uri="{0D108BD9-81ED-4DB2-BD59-A6C34878D82A}">
                    <a16:rowId xmlns="" xmlns:a16="http://schemas.microsoft.com/office/drawing/2014/main" val="10001"/>
                  </a:ext>
                </a:extLst>
              </a:tr>
              <a:tr h="160485">
                <a:tc>
                  <a:txBody>
                    <a:bodyPr/>
                    <a:lstStyle/>
                    <a:p>
                      <a:pPr algn="l" fontAlgn="ctr"/>
                      <a:r>
                        <a:rPr lang="es-MX" sz="1000" u="none" strike="noStrike" dirty="0">
                          <a:effectLst/>
                        </a:rPr>
                        <a:t>HL</a:t>
                      </a:r>
                      <a:r>
                        <a:rPr lang="es-MX" sz="1000" u="none" strike="noStrike" baseline="0" dirty="0">
                          <a:effectLst/>
                        </a:rPr>
                        <a:t> INGENIEROS S.A</a:t>
                      </a:r>
                      <a:endParaRPr lang="es-MX" sz="1000" b="0" i="0" u="none" strike="noStrike" dirty="0">
                        <a:solidFill>
                          <a:srgbClr val="000000"/>
                        </a:solidFill>
                        <a:effectLst/>
                        <a:latin typeface="Calibri" panose="020F0502020204030204" pitchFamily="34" charset="0"/>
                      </a:endParaRPr>
                    </a:p>
                  </a:txBody>
                  <a:tcPr marL="108022" marR="8117" marT="8090" marB="0" anchor="ctr"/>
                </a:tc>
                <a:tc>
                  <a:txBody>
                    <a:bodyPr/>
                    <a:lstStyle/>
                    <a:p>
                      <a:pPr algn="ctr" fontAlgn="ctr"/>
                      <a:r>
                        <a:rPr lang="es-MX" sz="1000" u="none" strike="noStrike" dirty="0">
                          <a:effectLst/>
                        </a:rPr>
                        <a:t>33</a:t>
                      </a:r>
                      <a:endParaRPr lang="es-MX" sz="1000" b="0" i="0" u="none" strike="noStrike" dirty="0">
                        <a:solidFill>
                          <a:srgbClr val="000000"/>
                        </a:solidFill>
                        <a:effectLst/>
                        <a:latin typeface="Calibri" panose="020F0502020204030204" pitchFamily="34" charset="0"/>
                      </a:endParaRPr>
                    </a:p>
                  </a:txBody>
                  <a:tcPr marL="8117" marR="8117" marT="809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0" marB="0" anchor="ctr"/>
                </a:tc>
                <a:extLst>
                  <a:ext uri="{0D108BD9-81ED-4DB2-BD59-A6C34878D82A}">
                    <a16:rowId xmlns="" xmlns:a16="http://schemas.microsoft.com/office/drawing/2014/main" val="10002"/>
                  </a:ext>
                </a:extLst>
              </a:tr>
              <a:tr h="160485">
                <a:tc>
                  <a:txBody>
                    <a:bodyPr/>
                    <a:lstStyle/>
                    <a:p>
                      <a:pPr algn="l" fontAlgn="ctr"/>
                      <a:r>
                        <a:rPr lang="es-MX" sz="1000" u="none" strike="noStrike" dirty="0">
                          <a:effectLst/>
                        </a:rPr>
                        <a:t>JOSE</a:t>
                      </a:r>
                      <a:r>
                        <a:rPr lang="es-MX" sz="1000" u="none" strike="noStrike" baseline="0" dirty="0">
                          <a:effectLst/>
                        </a:rPr>
                        <a:t> GUILLERMO GALAN GOMEZ</a:t>
                      </a:r>
                      <a:endParaRPr lang="es-MX" sz="1000" b="0" i="0" u="none" strike="noStrike" dirty="0">
                        <a:solidFill>
                          <a:srgbClr val="000000"/>
                        </a:solidFill>
                        <a:effectLst/>
                        <a:latin typeface="Calibri" panose="020F0502020204030204" pitchFamily="34" charset="0"/>
                      </a:endParaRPr>
                    </a:p>
                  </a:txBody>
                  <a:tcPr marL="108022" marR="8117" marT="8090" marB="0" anchor="ctr"/>
                </a:tc>
                <a:tc>
                  <a:txBody>
                    <a:bodyPr/>
                    <a:lstStyle/>
                    <a:p>
                      <a:pPr algn="ctr" fontAlgn="ctr"/>
                      <a:r>
                        <a:rPr lang="es-MX" sz="1000" u="none" strike="noStrike" dirty="0">
                          <a:effectLst/>
                        </a:rPr>
                        <a:t>33</a:t>
                      </a:r>
                      <a:endParaRPr lang="es-MX" sz="1000" b="0" i="0" u="none" strike="noStrike" dirty="0">
                        <a:solidFill>
                          <a:srgbClr val="000000"/>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090" marB="0" anchor="ctr"/>
                </a:tc>
                <a:extLst>
                  <a:ext uri="{0D108BD9-81ED-4DB2-BD59-A6C34878D82A}">
                    <a16:rowId xmlns="" xmlns:a16="http://schemas.microsoft.com/office/drawing/2014/main" val="10003"/>
                  </a:ext>
                </a:extLst>
              </a:tr>
              <a:tr h="160485">
                <a:tc>
                  <a:txBody>
                    <a:bodyPr/>
                    <a:lstStyle/>
                    <a:p>
                      <a:pPr marL="0" algn="l" defTabSz="914400" rtl="0" eaLnBrk="1" fontAlgn="ctr" latinLnBrk="0" hangingPunct="1"/>
                      <a:r>
                        <a:rPr lang="es-MX" sz="1000" u="none" strike="noStrike" kern="1200" dirty="0">
                          <a:effectLst/>
                        </a:rPr>
                        <a:t>VIAS Y CANALES S.A.S</a:t>
                      </a:r>
                      <a:endParaRPr lang="es-MX" sz="1000" u="none" strike="noStrike" kern="1200" dirty="0">
                        <a:solidFill>
                          <a:schemeClr val="tx1"/>
                        </a:solidFill>
                        <a:effectLst/>
                        <a:latin typeface="+mn-lt"/>
                        <a:ea typeface="+mn-ea"/>
                        <a:cs typeface="+mn-cs"/>
                      </a:endParaRPr>
                    </a:p>
                  </a:txBody>
                  <a:tcPr marL="108022" marR="8117" marT="8090" marB="0" anchor="ctr"/>
                </a:tc>
                <a:tc>
                  <a:txBody>
                    <a:bodyPr/>
                    <a:lstStyle/>
                    <a:p>
                      <a:pPr marL="0" algn="ctr" defTabSz="914400" rtl="0" eaLnBrk="1" fontAlgn="ctr" latinLnBrk="0" hangingPunct="1"/>
                      <a:r>
                        <a:rPr lang="es-MX" sz="1000" u="none" strike="noStrike" kern="1200" dirty="0">
                          <a:effectLst/>
                        </a:rPr>
                        <a:t>34</a:t>
                      </a:r>
                      <a:endParaRPr lang="es-MX" sz="1000" u="none" strike="noStrike" kern="1200" dirty="0">
                        <a:solidFill>
                          <a:schemeClr val="tx1"/>
                        </a:solidFill>
                        <a:effectLst/>
                        <a:latin typeface="+mn-lt"/>
                        <a:ea typeface="+mn-ea"/>
                        <a:cs typeface="+mn-cs"/>
                      </a:endParaRPr>
                    </a:p>
                  </a:txBody>
                  <a:tcPr marL="8117" marR="8117" marT="809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0" marB="0" anchor="ctr"/>
                </a:tc>
                <a:extLst>
                  <a:ext uri="{0D108BD9-81ED-4DB2-BD59-A6C34878D82A}">
                    <a16:rowId xmlns="" xmlns:a16="http://schemas.microsoft.com/office/drawing/2014/main" val="10004"/>
                  </a:ext>
                </a:extLst>
              </a:tr>
            </a:tbl>
          </a:graphicData>
        </a:graphic>
      </p:graphicFrame>
      <p:graphicFrame>
        <p:nvGraphicFramePr>
          <p:cNvPr id="45" name="Tabla 23"/>
          <p:cNvGraphicFramePr>
            <a:graphicFrameLocks noGrp="1"/>
          </p:cNvGraphicFramePr>
          <p:nvPr>
            <p:extLst>
              <p:ext uri="{D42A27DB-BD31-4B8C-83A1-F6EECF244321}">
                <p14:modId xmlns:p14="http://schemas.microsoft.com/office/powerpoint/2010/main" val="2652444634"/>
              </p:ext>
            </p:extLst>
          </p:nvPr>
        </p:nvGraphicFramePr>
        <p:xfrm>
          <a:off x="7408135" y="4191260"/>
          <a:ext cx="4515675" cy="642020"/>
        </p:xfrm>
        <a:graphic>
          <a:graphicData uri="http://schemas.openxmlformats.org/drawingml/2006/table">
            <a:tbl>
              <a:tblPr>
                <a:tableStyleId>{616DA210-FB5B-4158-B5E0-FEB733F419BA}</a:tableStyleId>
              </a:tblPr>
              <a:tblGrid>
                <a:gridCol w="2119733">
                  <a:extLst>
                    <a:ext uri="{9D8B030D-6E8A-4147-A177-3AD203B41FA5}">
                      <a16:colId xmlns="" xmlns:a16="http://schemas.microsoft.com/office/drawing/2014/main" val="20000"/>
                    </a:ext>
                  </a:extLst>
                </a:gridCol>
                <a:gridCol w="622446">
                  <a:extLst>
                    <a:ext uri="{9D8B030D-6E8A-4147-A177-3AD203B41FA5}">
                      <a16:colId xmlns="" xmlns:a16="http://schemas.microsoft.com/office/drawing/2014/main" val="20001"/>
                    </a:ext>
                  </a:extLst>
                </a:gridCol>
                <a:gridCol w="1773496">
                  <a:extLst>
                    <a:ext uri="{9D8B030D-6E8A-4147-A177-3AD203B41FA5}">
                      <a16:colId xmlns="" xmlns:a16="http://schemas.microsoft.com/office/drawing/2014/main" val="20002"/>
                    </a:ext>
                  </a:extLst>
                </a:gridCol>
              </a:tblGrid>
              <a:tr h="16050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ACI-TEC 4</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5" marB="0" anchor="ctr"/>
                </a:tc>
                <a:extLst>
                  <a:ext uri="{0D108BD9-81ED-4DB2-BD59-A6C34878D82A}">
                    <a16:rowId xmlns="" xmlns:a16="http://schemas.microsoft.com/office/drawing/2014/main" val="10001"/>
                  </a:ext>
                </a:extLst>
              </a:tr>
              <a:tr h="160501">
                <a:tc>
                  <a:txBody>
                    <a:bodyPr/>
                    <a:lstStyle/>
                    <a:p>
                      <a:pPr marL="0" algn="l" defTabSz="914400" rtl="0" eaLnBrk="1" fontAlgn="ctr" latinLnBrk="0" hangingPunct="1"/>
                      <a:r>
                        <a:rPr lang="es-MX" sz="1000" u="none" strike="noStrike" kern="1200" dirty="0">
                          <a:effectLst/>
                        </a:rPr>
                        <a:t>ACI</a:t>
                      </a:r>
                      <a:r>
                        <a:rPr lang="es-MX" sz="1000" u="none" strike="noStrike" kern="1200" baseline="0" dirty="0">
                          <a:effectLst/>
                        </a:rPr>
                        <a:t> PROYECTOS S.A.S</a:t>
                      </a:r>
                      <a:endParaRPr lang="es-MX" sz="1000" u="none" strike="noStrike" kern="1200" dirty="0">
                        <a:solidFill>
                          <a:schemeClr val="tx1"/>
                        </a:solidFill>
                        <a:effectLst/>
                        <a:latin typeface="+mn-lt"/>
                        <a:ea typeface="+mn-ea"/>
                        <a:cs typeface="+mn-cs"/>
                      </a:endParaRPr>
                    </a:p>
                  </a:txBody>
                  <a:tcPr marL="107992" marR="8116" marT="8105"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2"/>
                  </a:ext>
                </a:extLst>
              </a:tr>
              <a:tr h="160501">
                <a:tc>
                  <a:txBody>
                    <a:bodyPr/>
                    <a:lstStyle/>
                    <a:p>
                      <a:pPr marL="0" algn="l" defTabSz="914400" rtl="0" eaLnBrk="1" fontAlgn="ctr" latinLnBrk="0" hangingPunct="1"/>
                      <a:r>
                        <a:rPr lang="es-MX" sz="1000" u="none" strike="noStrike" kern="1200" dirty="0">
                          <a:effectLst/>
                        </a:rPr>
                        <a:t>TEC</a:t>
                      </a:r>
                      <a:r>
                        <a:rPr lang="es-MX" sz="1000" u="none" strike="noStrike" kern="1200" baseline="0" dirty="0">
                          <a:effectLst/>
                        </a:rPr>
                        <a:t> CUATRO S.A</a:t>
                      </a:r>
                      <a:endParaRPr lang="es-MX" sz="1000" u="none" strike="noStrike" kern="1200" dirty="0">
                        <a:solidFill>
                          <a:schemeClr val="tx1"/>
                        </a:solidFill>
                        <a:effectLst/>
                        <a:latin typeface="+mn-lt"/>
                        <a:ea typeface="+mn-ea"/>
                        <a:cs typeface="+mn-cs"/>
                      </a:endParaRPr>
                    </a:p>
                  </a:txBody>
                  <a:tcPr marL="107992" marR="8116" marT="8105"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ESPAÑA – SUC.</a:t>
                      </a:r>
                      <a:r>
                        <a:rPr lang="es-MX" sz="1000" u="none" strike="noStrike" kern="1200" baseline="0" dirty="0">
                          <a:effectLst/>
                        </a:rPr>
                        <a:t> 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3"/>
                  </a:ext>
                </a:extLst>
              </a:tr>
            </a:tbl>
          </a:graphicData>
        </a:graphic>
      </p:graphicFrame>
      <p:sp>
        <p:nvSpPr>
          <p:cNvPr id="46" name="30 CuadroTexto"/>
          <p:cNvSpPr txBox="1">
            <a:spLocks noChangeArrowheads="1"/>
          </p:cNvSpPr>
          <p:nvPr/>
        </p:nvSpPr>
        <p:spPr bwMode="auto">
          <a:xfrm flipH="1">
            <a:off x="7408135" y="1867221"/>
            <a:ext cx="4515677"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dirty="0">
                <a:latin typeface="+mn-lt"/>
              </a:rPr>
              <a:t>ALCANCE</a:t>
            </a:r>
          </a:p>
        </p:txBody>
      </p:sp>
      <p:graphicFrame>
        <p:nvGraphicFramePr>
          <p:cNvPr id="47" name="10 Tabla"/>
          <p:cNvGraphicFramePr>
            <a:graphicFrameLocks noGrp="1"/>
          </p:cNvGraphicFramePr>
          <p:nvPr>
            <p:extLst>
              <p:ext uri="{D42A27DB-BD31-4B8C-83A1-F6EECF244321}">
                <p14:modId xmlns:p14="http://schemas.microsoft.com/office/powerpoint/2010/main" val="261776774"/>
              </p:ext>
            </p:extLst>
          </p:nvPr>
        </p:nvGraphicFramePr>
        <p:xfrm>
          <a:off x="7397063" y="2073438"/>
          <a:ext cx="4515678" cy="779610"/>
        </p:xfrm>
        <a:graphic>
          <a:graphicData uri="http://schemas.openxmlformats.org/drawingml/2006/table">
            <a:tbl>
              <a:tblPr bandRow="1">
                <a:tableStyleId>{5940675A-B579-460E-94D1-54222C63F5DA}</a:tableStyleId>
              </a:tblPr>
              <a:tblGrid>
                <a:gridCol w="836985">
                  <a:extLst>
                    <a:ext uri="{9D8B030D-6E8A-4147-A177-3AD203B41FA5}">
                      <a16:colId xmlns="" xmlns:a16="http://schemas.microsoft.com/office/drawing/2014/main" val="20000"/>
                    </a:ext>
                  </a:extLst>
                </a:gridCol>
                <a:gridCol w="707616">
                  <a:extLst>
                    <a:ext uri="{9D8B030D-6E8A-4147-A177-3AD203B41FA5}">
                      <a16:colId xmlns="" xmlns:a16="http://schemas.microsoft.com/office/drawing/2014/main" val="20001"/>
                    </a:ext>
                  </a:extLst>
                </a:gridCol>
                <a:gridCol w="2102235">
                  <a:extLst>
                    <a:ext uri="{9D8B030D-6E8A-4147-A177-3AD203B41FA5}">
                      <a16:colId xmlns="" xmlns:a16="http://schemas.microsoft.com/office/drawing/2014/main" val="20002"/>
                    </a:ext>
                  </a:extLst>
                </a:gridCol>
                <a:gridCol w="868842">
                  <a:extLst>
                    <a:ext uri="{9D8B030D-6E8A-4147-A177-3AD203B41FA5}">
                      <a16:colId xmlns="" xmlns:a16="http://schemas.microsoft.com/office/drawing/2014/main" val="20003"/>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161205">
                <a:tc rowSpan="2">
                  <a:txBody>
                    <a:bodyPr/>
                    <a:lstStyle/>
                    <a:p>
                      <a:pPr algn="ctr" fontAlgn="b"/>
                      <a:r>
                        <a:rPr lang="es-MX" sz="1000" u="none" strike="noStrike" dirty="0">
                          <a:effectLst/>
                        </a:rPr>
                        <a:t> MACAYEPO – CHINULITO</a:t>
                      </a:r>
                      <a:endParaRPr lang="es-MX" sz="1000" b="0" i="0" u="none" strike="noStrike" dirty="0">
                        <a:solidFill>
                          <a:srgbClr val="000000"/>
                        </a:solidFill>
                        <a:effectLst/>
                        <a:latin typeface="+mn-lt"/>
                      </a:endParaRPr>
                    </a:p>
                  </a:txBody>
                  <a:tcPr marL="8116" marR="8116" marT="8810" marB="0" anchor="ctr"/>
                </a:tc>
                <a:tc>
                  <a:txBody>
                    <a:bodyPr/>
                    <a:lstStyle/>
                    <a:p>
                      <a:pPr algn="ctr" fontAlgn="ctr"/>
                      <a:r>
                        <a:rPr lang="es-MX" sz="1000" u="none" strike="noStrike" dirty="0">
                          <a:effectLst/>
                        </a:rPr>
                        <a:t>10 KM</a:t>
                      </a:r>
                      <a:endParaRPr lang="es-MX" sz="1000" b="0" i="0" u="none" strike="noStrike" dirty="0">
                        <a:solidFill>
                          <a:schemeClr val="tx1"/>
                        </a:solidFill>
                        <a:effectLst/>
                        <a:latin typeface="+mn-lt"/>
                      </a:endParaRPr>
                    </a:p>
                  </a:txBody>
                  <a:tcPr marL="8116" marR="8116" marT="8810" marB="0" anchor="ctr"/>
                </a:tc>
                <a:tc>
                  <a:txBody>
                    <a:bodyPr/>
                    <a:lstStyle/>
                    <a:p>
                      <a:pPr algn="ctr" fontAlgn="b"/>
                      <a:r>
                        <a:rPr lang="es-MX" sz="1000" u="none" strike="noStrike" dirty="0">
                          <a:effectLst/>
                        </a:rPr>
                        <a:t> Pavimentación</a:t>
                      </a:r>
                      <a:endParaRPr lang="es-MX" sz="1000" b="0" i="0" u="none" strike="noStrike" dirty="0">
                        <a:solidFill>
                          <a:schemeClr val="tx1"/>
                        </a:solidFill>
                        <a:effectLst/>
                        <a:latin typeface="+mn-lt"/>
                      </a:endParaRPr>
                    </a:p>
                  </a:txBody>
                  <a:tcPr marL="8116" marR="8116" marT="8810" marB="0" anchor="ctr"/>
                </a:tc>
                <a:tc>
                  <a:txBody>
                    <a:bodyPr/>
                    <a:lstStyle/>
                    <a:p>
                      <a:pPr algn="ctr" fontAlgn="b"/>
                      <a:r>
                        <a:rPr lang="es-MX" sz="1000" u="none" strike="noStrike" baseline="0" dirty="0">
                          <a:effectLst/>
                        </a:rPr>
                        <a:t>TERMINADO</a:t>
                      </a:r>
                      <a:endParaRPr lang="es-MX" sz="1000" b="0" i="0" u="none" strike="noStrike" dirty="0">
                        <a:solidFill>
                          <a:schemeClr val="tx1"/>
                        </a:solidFill>
                        <a:effectLst/>
                        <a:latin typeface="+mn-lt"/>
                      </a:endParaRPr>
                    </a:p>
                  </a:txBody>
                  <a:tcPr marL="8116" marR="8116" marT="8810" marB="0" anchor="ctr"/>
                </a:tc>
                <a:extLst>
                  <a:ext uri="{0D108BD9-81ED-4DB2-BD59-A6C34878D82A}">
                    <a16:rowId xmlns="" xmlns:a16="http://schemas.microsoft.com/office/drawing/2014/main" val="10001"/>
                  </a:ext>
                </a:extLst>
              </a:tr>
              <a:tr h="313599">
                <a:tc vMerge="1">
                  <a:txBody>
                    <a:bodyPr/>
                    <a:lstStyle/>
                    <a:p>
                      <a:endParaRPr lang="es-CO"/>
                    </a:p>
                  </a:txBody>
                  <a:tcPr/>
                </a:tc>
                <a:tc>
                  <a:txBody>
                    <a:bodyPr/>
                    <a:lstStyle/>
                    <a:p>
                      <a:pPr algn="ctr" fontAlgn="ctr"/>
                      <a:r>
                        <a:rPr lang="es-MX" sz="1000" u="none" strike="noStrike" baseline="0" dirty="0">
                          <a:effectLst/>
                        </a:rPr>
                        <a:t>1 UN</a:t>
                      </a:r>
                      <a:endParaRPr lang="es-MX" sz="1000" b="0" i="0" u="none" strike="noStrike" dirty="0">
                        <a:solidFill>
                          <a:schemeClr val="tx1"/>
                        </a:solidFill>
                        <a:effectLst/>
                        <a:latin typeface="+mn-lt"/>
                      </a:endParaRPr>
                    </a:p>
                  </a:txBody>
                  <a:tcPr marL="8116" marR="8116" marT="8810" marB="0" anchor="ctr"/>
                </a:tc>
                <a:tc>
                  <a:txBody>
                    <a:bodyPr/>
                    <a:lstStyle/>
                    <a:p>
                      <a:pPr algn="ctr" fontAlgn="b"/>
                      <a:r>
                        <a:rPr lang="es-MX" sz="1000" u="none" strike="noStrike" dirty="0">
                          <a:effectLst/>
                        </a:rPr>
                        <a:t>Construcción de Puente</a:t>
                      </a:r>
                    </a:p>
                    <a:p>
                      <a:pPr algn="ctr" fontAlgn="b"/>
                      <a:r>
                        <a:rPr lang="es-MX" sz="1000" u="none" strike="noStrike" baseline="0" dirty="0">
                          <a:effectLst/>
                        </a:rPr>
                        <a:t>PR10+320 L=40m</a:t>
                      </a:r>
                      <a:endParaRPr lang="es-MX" sz="1000" b="0" i="0" u="none" strike="noStrike" dirty="0">
                        <a:solidFill>
                          <a:schemeClr val="tx1"/>
                        </a:solidFill>
                        <a:effectLst/>
                        <a:latin typeface="+mn-lt"/>
                      </a:endParaRPr>
                    </a:p>
                  </a:txBody>
                  <a:tcPr marL="8116" marR="8116" marT="8810" marB="0" anchor="ctr"/>
                </a:tc>
                <a:tc>
                  <a:txBody>
                    <a:bodyPr/>
                    <a:lstStyle/>
                    <a:p>
                      <a:pPr algn="ctr" fontAlgn="b"/>
                      <a:r>
                        <a:rPr lang="es-MX" sz="1000" u="none" strike="noStrike" dirty="0">
                          <a:effectLst/>
                        </a:rPr>
                        <a:t>10 %</a:t>
                      </a:r>
                      <a:endParaRPr lang="es-MX" sz="1000" b="0" i="0" u="none" strike="noStrike" dirty="0">
                        <a:solidFill>
                          <a:schemeClr val="tx1"/>
                        </a:solidFill>
                        <a:effectLst/>
                        <a:latin typeface="+mn-lt"/>
                      </a:endParaRPr>
                    </a:p>
                  </a:txBody>
                  <a:tcPr marL="8116" marR="8116" marT="8810" marB="0" anchor="ctr"/>
                </a:tc>
                <a:extLst>
                  <a:ext uri="{0D108BD9-81ED-4DB2-BD59-A6C34878D82A}">
                    <a16:rowId xmlns="" xmlns:a16="http://schemas.microsoft.com/office/drawing/2014/main" val="10002"/>
                  </a:ext>
                </a:extLst>
              </a:tr>
            </a:tbl>
          </a:graphicData>
        </a:graphic>
      </p:graphicFrame>
      <p:sp>
        <p:nvSpPr>
          <p:cNvPr id="49" name="30 CuadroTexto"/>
          <p:cNvSpPr txBox="1">
            <a:spLocks noChangeArrowheads="1"/>
          </p:cNvSpPr>
          <p:nvPr/>
        </p:nvSpPr>
        <p:spPr bwMode="auto">
          <a:xfrm flipH="1">
            <a:off x="3832652" y="4436107"/>
            <a:ext cx="3309721"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dirty="0">
                <a:latin typeface="+mn-lt"/>
              </a:rPr>
              <a:t>INVERSIONES (Millones)</a:t>
            </a:r>
          </a:p>
        </p:txBody>
      </p:sp>
      <p:sp>
        <p:nvSpPr>
          <p:cNvPr id="225369" name="CuadroTexto 26"/>
          <p:cNvSpPr txBox="1">
            <a:spLocks noChangeArrowheads="1"/>
          </p:cNvSpPr>
          <p:nvPr/>
        </p:nvSpPr>
        <p:spPr bwMode="auto">
          <a:xfrm>
            <a:off x="4571607" y="6194772"/>
            <a:ext cx="3147808" cy="26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70" tIns="45546" rIns="91070" bIns="4554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38" fontAlgn="base">
              <a:spcBef>
                <a:spcPct val="0"/>
              </a:spcBef>
              <a:spcAft>
                <a:spcPct val="0"/>
              </a:spcAft>
            </a:pPr>
            <a:r>
              <a:rPr lang="es-MX" altLang="es-CO" sz="1100" dirty="0">
                <a:latin typeface="+mn-lt"/>
              </a:rPr>
              <a:t>* Cifras </a:t>
            </a:r>
            <a:r>
              <a:rPr lang="es-MX" altLang="es-CO" sz="1100" dirty="0" smtClean="0">
                <a:latin typeface="+mn-lt"/>
              </a:rPr>
              <a:t>en millones</a:t>
            </a:r>
            <a:endParaRPr lang="es-MX" altLang="es-CO" sz="1100" dirty="0">
              <a:latin typeface="+mn-lt"/>
            </a:endParaRPr>
          </a:p>
        </p:txBody>
      </p:sp>
      <p:graphicFrame>
        <p:nvGraphicFramePr>
          <p:cNvPr id="53" name="3 Tabla"/>
          <p:cNvGraphicFramePr>
            <a:graphicFrameLocks noGrp="1"/>
          </p:cNvGraphicFramePr>
          <p:nvPr>
            <p:extLst>
              <p:ext uri="{D42A27DB-BD31-4B8C-83A1-F6EECF244321}">
                <p14:modId xmlns:p14="http://schemas.microsoft.com/office/powerpoint/2010/main" val="3004246710"/>
              </p:ext>
            </p:extLst>
          </p:nvPr>
        </p:nvGraphicFramePr>
        <p:xfrm>
          <a:off x="3832652" y="4625681"/>
          <a:ext cx="3317658" cy="1539240"/>
        </p:xfrm>
        <a:graphic>
          <a:graphicData uri="http://schemas.openxmlformats.org/drawingml/2006/table">
            <a:tbl>
              <a:tblPr firstRow="1" bandRow="1">
                <a:tableStyleId>{5940675A-B579-460E-94D1-54222C63F5DA}</a:tableStyleId>
              </a:tblPr>
              <a:tblGrid>
                <a:gridCol w="1825747">
                  <a:extLst>
                    <a:ext uri="{9D8B030D-6E8A-4147-A177-3AD203B41FA5}">
                      <a16:colId xmlns="" xmlns:a16="http://schemas.microsoft.com/office/drawing/2014/main" val="20000"/>
                    </a:ext>
                  </a:extLst>
                </a:gridCol>
                <a:gridCol w="1491911">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 </a:t>
                      </a:r>
                      <a:r>
                        <a:rPr lang="es-ES" sz="1000" u="none" strike="noStrike" kern="1200" dirty="0">
                          <a:effectLst/>
                        </a:rPr>
                        <a:t>28.653</a:t>
                      </a:r>
                      <a:endParaRPr lang="es-ES" sz="1000" b="1" u="none" strike="noStrike" kern="1200" dirty="0">
                        <a:solidFill>
                          <a:schemeClr val="tx1"/>
                        </a:solidFill>
                        <a:effectLst/>
                        <a:latin typeface="+mn-lt"/>
                        <a:ea typeface="+mn-ea"/>
                        <a:cs typeface="+mn-cs"/>
                      </a:endParaRPr>
                    </a:p>
                  </a:txBody>
                  <a:tcPr marL="36002" marR="36002"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fontAlgn="b"/>
                      <a:r>
                        <a:rPr lang="es-CO" sz="1000" u="none" strike="noStrike" baseline="0" dirty="0">
                          <a:effectLst/>
                        </a:rPr>
                        <a:t> </a:t>
                      </a:r>
                      <a:r>
                        <a:rPr lang="es-CO" sz="1000" u="none" strike="noStrike" dirty="0">
                          <a:effectLst/>
                        </a:rPr>
                        <a:t>$ 3.672</a:t>
                      </a:r>
                      <a:endParaRPr lang="es-CO" sz="1000" b="0" i="0" u="none" strike="noStrike" dirty="0">
                        <a:solidFill>
                          <a:srgbClr val="000000"/>
                        </a:solidFill>
                        <a:effectLst/>
                        <a:latin typeface="+mn-lt"/>
                      </a:endParaRPr>
                    </a:p>
                  </a:txBody>
                  <a:tcPr marL="36002" marR="36002" marT="0" marB="0" anchor="ctr"/>
                </a:tc>
                <a:extLst>
                  <a:ext uri="{0D108BD9-81ED-4DB2-BD59-A6C34878D82A}">
                    <a16:rowId xmlns="" xmlns:a16="http://schemas.microsoft.com/office/drawing/2014/main" val="10001"/>
                  </a:ext>
                </a:extLst>
              </a:tr>
              <a:tr h="777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82563" marR="0" indent="0" algn="l" defTabSz="914400" rtl="0" eaLnBrk="1" fontAlgn="auto" latinLnBrk="0" hangingPunct="1">
                        <a:lnSpc>
                          <a:spcPct val="100000"/>
                        </a:lnSpc>
                        <a:spcBef>
                          <a:spcPts val="0"/>
                        </a:spcBef>
                        <a:spcAft>
                          <a:spcPts val="0"/>
                        </a:spcAft>
                        <a:buClrTx/>
                        <a:buSzTx/>
                        <a:buFontTx/>
                        <a:buNone/>
                        <a:tabLst/>
                        <a:defRPr/>
                      </a:pPr>
                      <a:r>
                        <a:rPr lang="es-CO" sz="1000" kern="1200" dirty="0"/>
                        <a:t>Vigencia</a:t>
                      </a:r>
                      <a:r>
                        <a:rPr lang="es-CO" sz="1000" kern="1200" baseline="0" dirty="0"/>
                        <a:t> 2015= $16.692</a:t>
                      </a:r>
                      <a:endParaRPr lang="es-CO" sz="1000" kern="1200" dirty="0"/>
                    </a:p>
                    <a:p>
                      <a:pPr marL="182563" indent="0" algn="l" defTabSz="914400" rtl="0" eaLnBrk="1" latinLnBrk="0" hangingPunct="1"/>
                      <a:r>
                        <a:rPr lang="es-CO" sz="1000" kern="1200" dirty="0"/>
                        <a:t>Vigencia</a:t>
                      </a:r>
                      <a:r>
                        <a:rPr lang="es-CO" sz="1000" kern="1200" baseline="0" dirty="0"/>
                        <a:t> 2016= $ 3.840</a:t>
                      </a:r>
                    </a:p>
                    <a:p>
                      <a:pPr marL="182563" marR="0" indent="0" algn="l" defTabSz="914400" rtl="0" eaLnBrk="1" fontAlgn="auto" latinLnBrk="0" hangingPunct="1">
                        <a:lnSpc>
                          <a:spcPct val="100000"/>
                        </a:lnSpc>
                        <a:spcBef>
                          <a:spcPts val="0"/>
                        </a:spcBef>
                        <a:spcAft>
                          <a:spcPts val="0"/>
                        </a:spcAft>
                        <a:buClrTx/>
                        <a:buSzTx/>
                        <a:buFontTx/>
                        <a:buNone/>
                        <a:tabLst/>
                        <a:defRPr/>
                      </a:pPr>
                      <a:r>
                        <a:rPr lang="es-CO" sz="1000" kern="1200" dirty="0"/>
                        <a:t>Vigencia</a:t>
                      </a:r>
                      <a:r>
                        <a:rPr lang="es-CO" sz="1000" kern="1200" baseline="0" dirty="0"/>
                        <a:t> 2017= $7.280</a:t>
                      </a:r>
                    </a:p>
                    <a:p>
                      <a:pPr marL="182563" indent="0" algn="l" defTabSz="914400" rtl="0" eaLnBrk="1" latinLnBrk="0" hangingPunct="1"/>
                      <a:r>
                        <a:rPr lang="es-CO" sz="1000" kern="1200" baseline="0" dirty="0"/>
                        <a:t>Vigencia 2018= $841</a:t>
                      </a:r>
                      <a:endParaRPr lang="es-CO" sz="1000" b="1" i="1"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fontAlgn="b"/>
                      <a:r>
                        <a:rPr lang="es-CO" sz="1000" u="none" strike="noStrike" baseline="0" dirty="0">
                          <a:effectLst/>
                        </a:rPr>
                        <a:t> </a:t>
                      </a:r>
                      <a:r>
                        <a:rPr lang="es-CO" sz="1000" u="none" strike="noStrike" dirty="0">
                          <a:effectLst/>
                        </a:rPr>
                        <a:t>$ 28.653</a:t>
                      </a:r>
                      <a:endParaRPr lang="es-CO" sz="1000" b="0" i="0" u="none" strike="noStrike" dirty="0">
                        <a:solidFill>
                          <a:srgbClr val="000000"/>
                        </a:solidFill>
                        <a:effectLst/>
                        <a:latin typeface="+mn-lt"/>
                      </a:endParaRPr>
                    </a:p>
                  </a:txBody>
                  <a:tcPr marL="36002" marR="36002"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fontAlgn="b"/>
                      <a:r>
                        <a:rPr lang="es-CO" sz="1000" u="none" strike="noStrike" dirty="0">
                          <a:effectLst/>
                        </a:rPr>
                        <a:t> $ 32.325</a:t>
                      </a:r>
                      <a:endParaRPr lang="es-CO" sz="1000" b="0" i="0" u="none" strike="noStrike" dirty="0">
                        <a:solidFill>
                          <a:srgbClr val="000000"/>
                        </a:solidFill>
                        <a:effectLst/>
                        <a:latin typeface="+mn-lt"/>
                      </a:endParaRPr>
                    </a:p>
                  </a:txBody>
                  <a:tcPr marL="36002" marR="36002"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Inversión</a:t>
                      </a:r>
                      <a:r>
                        <a:rPr lang="es-CO" sz="1000" kern="1200" baseline="0" dirty="0"/>
                        <a:t> </a:t>
                      </a:r>
                      <a:r>
                        <a:rPr lang="es-CO" sz="1000" kern="1200" dirty="0"/>
                        <a:t>estimada Bolívar</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$ 19.372</a:t>
                      </a:r>
                      <a:endParaRPr lang="es-CO" sz="1000" b="0" i="0" u="none" strike="noStrike" dirty="0">
                        <a:solidFill>
                          <a:srgbClr val="000000"/>
                        </a:solidFill>
                        <a:effectLst/>
                        <a:latin typeface="+mn-lt"/>
                      </a:endParaRPr>
                    </a:p>
                  </a:txBody>
                  <a:tcPr marL="36002" marR="36002" marT="0" marB="0" anchor="ctr"/>
                </a:tc>
                <a:extLst>
                  <a:ext uri="{0D108BD9-81ED-4DB2-BD59-A6C34878D82A}">
                    <a16:rowId xmlns="" xmlns:a16="http://schemas.microsoft.com/office/drawing/2014/main" val="10004"/>
                  </a:ext>
                </a:extLst>
              </a:tr>
              <a:tr h="152395">
                <a:tc>
                  <a:txBody>
                    <a:bodyPr/>
                    <a:lstStyle/>
                    <a:p>
                      <a:pPr marL="0" algn="l" defTabSz="914400" rtl="0" eaLnBrk="1" latinLnBrk="0" hangingPunct="1"/>
                      <a:r>
                        <a:rPr lang="es-CO" sz="1000" kern="1200" dirty="0"/>
                        <a:t>Inversión</a:t>
                      </a:r>
                      <a:r>
                        <a:rPr lang="es-CO" sz="1000" kern="1200" baseline="0" dirty="0"/>
                        <a:t> </a:t>
                      </a:r>
                      <a:r>
                        <a:rPr lang="es-CO" sz="1000" kern="1200" dirty="0"/>
                        <a:t>estimada Sucre</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fontAlgn="b"/>
                      <a:r>
                        <a:rPr lang="es-CO" sz="1000" u="none" strike="noStrike" baseline="0" dirty="0">
                          <a:effectLst/>
                        </a:rPr>
                        <a:t> </a:t>
                      </a:r>
                      <a:r>
                        <a:rPr lang="es-CO" sz="1000" u="none" strike="noStrike" dirty="0">
                          <a:effectLst/>
                        </a:rPr>
                        <a:t>$ 12.953</a:t>
                      </a:r>
                      <a:endParaRPr lang="es-CO" sz="1000" b="0" i="0" u="none" strike="noStrike" dirty="0">
                        <a:solidFill>
                          <a:srgbClr val="000000"/>
                        </a:solidFill>
                        <a:effectLst/>
                        <a:latin typeface="+mn-lt"/>
                      </a:endParaRPr>
                    </a:p>
                  </a:txBody>
                  <a:tcPr marL="36002" marR="36002" marT="0" marB="0" anchor="ctr"/>
                </a:tc>
                <a:extLst>
                  <a:ext uri="{0D108BD9-81ED-4DB2-BD59-A6C34878D82A}">
                    <a16:rowId xmlns="" xmlns:a16="http://schemas.microsoft.com/office/drawing/2014/main" val="10005"/>
                  </a:ext>
                </a:extLst>
              </a:tr>
            </a:tbl>
          </a:graphicData>
        </a:graphic>
      </p:graphicFrame>
      <p:graphicFrame>
        <p:nvGraphicFramePr>
          <p:cNvPr id="21" name="Tabla 33"/>
          <p:cNvGraphicFramePr>
            <a:graphicFrameLocks noGrp="1"/>
          </p:cNvGraphicFramePr>
          <p:nvPr>
            <p:extLst>
              <p:ext uri="{D42A27DB-BD31-4B8C-83A1-F6EECF244321}">
                <p14:modId xmlns:p14="http://schemas.microsoft.com/office/powerpoint/2010/main" val="684570199"/>
              </p:ext>
            </p:extLst>
          </p:nvPr>
        </p:nvGraphicFramePr>
        <p:xfrm>
          <a:off x="3849601" y="4191259"/>
          <a:ext cx="3292771" cy="183071"/>
        </p:xfrm>
        <a:graphic>
          <a:graphicData uri="http://schemas.openxmlformats.org/drawingml/2006/table">
            <a:tbl>
              <a:tblPr firstRow="1" bandRow="1">
                <a:tableStyleId>{5940675A-B579-460E-94D1-54222C63F5DA}</a:tableStyleId>
              </a:tblPr>
              <a:tblGrid>
                <a:gridCol w="329277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48,2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842672270"/>
              </p:ext>
            </p:extLst>
          </p:nvPr>
        </p:nvGraphicFramePr>
        <p:xfrm>
          <a:off x="7397064" y="5099383"/>
          <a:ext cx="4526745" cy="820076"/>
        </p:xfrm>
        <a:graphic>
          <a:graphicData uri="http://schemas.openxmlformats.org/drawingml/2006/table">
            <a:tbl>
              <a:tblPr bandRow="1">
                <a:tableStyleId>{5940675A-B579-460E-94D1-54222C63F5DA}</a:tableStyleId>
              </a:tblPr>
              <a:tblGrid>
                <a:gridCol w="3393931">
                  <a:extLst>
                    <a:ext uri="{9D8B030D-6E8A-4147-A177-3AD203B41FA5}">
                      <a16:colId xmlns="" xmlns:a16="http://schemas.microsoft.com/office/drawing/2014/main" val="20000"/>
                    </a:ext>
                  </a:extLst>
                </a:gridCol>
                <a:gridCol w="1132814">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19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5"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10 KM</a:t>
                      </a:r>
                      <a:endParaRPr lang="es-MX" sz="1000" b="0" i="0" u="none" strike="noStrike" dirty="0">
                        <a:solidFill>
                          <a:srgbClr val="000000"/>
                        </a:solidFill>
                        <a:effectLst/>
                        <a:latin typeface="+mj-lt"/>
                      </a:endParaRPr>
                    </a:p>
                  </a:txBody>
                  <a:tcPr marL="8120" marR="8120" marT="8795"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 KM</a:t>
                      </a:r>
                      <a:endParaRPr lang="es-MX" sz="1000" b="0" i="0" u="none" strike="noStrike" dirty="0">
                        <a:solidFill>
                          <a:srgbClr val="000000"/>
                        </a:solidFill>
                        <a:effectLst/>
                        <a:latin typeface="+mj-lt"/>
                      </a:endParaRPr>
                    </a:p>
                  </a:txBody>
                  <a:tcPr marL="8120" marR="8120" marT="8795" marB="0" anchor="ctr"/>
                </a:tc>
                <a:extLst>
                  <a:ext uri="{0D108BD9-81ED-4DB2-BD59-A6C34878D82A}">
                    <a16:rowId xmlns="" xmlns:a16="http://schemas.microsoft.com/office/drawing/2014/main" val="246497866"/>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28 KM</a:t>
                      </a:r>
                      <a:endParaRPr lang="es-MX" sz="1000" b="0" i="0" u="none" strike="noStrike" kern="1200" dirty="0">
                        <a:solidFill>
                          <a:schemeClr val="dk1"/>
                        </a:solidFill>
                        <a:effectLst/>
                        <a:latin typeface="+mj-lt"/>
                        <a:ea typeface="+mn-ea"/>
                        <a:cs typeface="+mn-cs"/>
                      </a:endParaRPr>
                    </a:p>
                  </a:txBody>
                  <a:tcPr marL="8120" marR="8120" marT="8795"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4,4 KM</a:t>
                      </a:r>
                      <a:endParaRPr lang="es-MX" sz="1000" b="0" i="0" u="none" strike="noStrike" kern="1200" dirty="0">
                        <a:solidFill>
                          <a:schemeClr val="dk1"/>
                        </a:solidFill>
                        <a:effectLst/>
                        <a:latin typeface="+mj-lt"/>
                        <a:ea typeface="+mn-ea"/>
                        <a:cs typeface="+mn-cs"/>
                      </a:endParaRPr>
                    </a:p>
                  </a:txBody>
                  <a:tcPr marL="8120" marR="8120" marT="8795"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397062" y="4906196"/>
            <a:ext cx="4526744"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pPr>
            <a:r>
              <a:rPr lang="es-CO" sz="1100" dirty="0">
                <a:latin typeface="+mn-lt"/>
              </a:rPr>
              <a:t>ESTADO DEL CORREDOR</a:t>
            </a:r>
          </a:p>
        </p:txBody>
      </p:sp>
      <p:sp>
        <p:nvSpPr>
          <p:cNvPr id="27" name="Pentágono 26"/>
          <p:cNvSpPr/>
          <p:nvPr/>
        </p:nvSpPr>
        <p:spPr>
          <a:xfrm>
            <a:off x="0" y="0"/>
            <a:ext cx="31369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8" name="CuadroTexto 27"/>
          <p:cNvSpPr txBox="1"/>
          <p:nvPr/>
        </p:nvSpPr>
        <p:spPr>
          <a:xfrm>
            <a:off x="194708" y="26882"/>
            <a:ext cx="28532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Bolívar - Sucre</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9" name="Rectángulo 5"/>
          <p:cNvSpPr>
            <a:spLocks noChangeArrowheads="1"/>
          </p:cNvSpPr>
          <p:nvPr/>
        </p:nvSpPr>
        <p:spPr bwMode="auto">
          <a:xfrm>
            <a:off x="3150392" y="28581"/>
            <a:ext cx="91380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TRANSVERSAL MONTES DE MARÍA</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0350817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10 Tabla"/>
          <p:cNvGraphicFramePr>
            <a:graphicFrameLocks noGrp="1"/>
          </p:cNvGraphicFramePr>
          <p:nvPr>
            <p:extLst>
              <p:ext uri="{D42A27DB-BD31-4B8C-83A1-F6EECF244321}">
                <p14:modId xmlns:p14="http://schemas.microsoft.com/office/powerpoint/2010/main" val="101722706"/>
              </p:ext>
            </p:extLst>
          </p:nvPr>
        </p:nvGraphicFramePr>
        <p:xfrm>
          <a:off x="7601055" y="1955349"/>
          <a:ext cx="4258172" cy="627236"/>
        </p:xfrm>
        <a:graphic>
          <a:graphicData uri="http://schemas.openxmlformats.org/drawingml/2006/table">
            <a:tbl>
              <a:tblPr bandRow="1">
                <a:tableStyleId>{5940675A-B579-460E-94D1-54222C63F5DA}</a:tableStyleId>
              </a:tblPr>
              <a:tblGrid>
                <a:gridCol w="1220199">
                  <a:extLst>
                    <a:ext uri="{9D8B030D-6E8A-4147-A177-3AD203B41FA5}">
                      <a16:colId xmlns="" xmlns:a16="http://schemas.microsoft.com/office/drawing/2014/main" val="20000"/>
                    </a:ext>
                  </a:extLst>
                </a:gridCol>
                <a:gridCol w="653824">
                  <a:extLst>
                    <a:ext uri="{9D8B030D-6E8A-4147-A177-3AD203B41FA5}">
                      <a16:colId xmlns="" xmlns:a16="http://schemas.microsoft.com/office/drawing/2014/main" val="20001"/>
                    </a:ext>
                  </a:extLst>
                </a:gridCol>
                <a:gridCol w="1623663">
                  <a:extLst>
                    <a:ext uri="{9D8B030D-6E8A-4147-A177-3AD203B41FA5}">
                      <a16:colId xmlns="" xmlns:a16="http://schemas.microsoft.com/office/drawing/2014/main" val="20002"/>
                    </a:ext>
                  </a:extLst>
                </a:gridCol>
                <a:gridCol w="760486">
                  <a:extLst>
                    <a:ext uri="{9D8B030D-6E8A-4147-A177-3AD203B41FA5}">
                      <a16:colId xmlns="" xmlns:a16="http://schemas.microsoft.com/office/drawing/2014/main" val="20003"/>
                    </a:ext>
                  </a:extLst>
                </a:gridCol>
              </a:tblGrid>
              <a:tr h="1493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3" marR="58433"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3" marR="58433"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3" marR="58433"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3" marR="58433" marT="0" marB="0" anchor="ctr"/>
                </a:tc>
                <a:extLst>
                  <a:ext uri="{0D108BD9-81ED-4DB2-BD59-A6C34878D82A}">
                    <a16:rowId xmlns="" xmlns:a16="http://schemas.microsoft.com/office/drawing/2014/main" val="10000"/>
                  </a:ext>
                </a:extLst>
              </a:tr>
              <a:tr h="157563">
                <a:tc>
                  <a:txBody>
                    <a:bodyPr/>
                    <a:lstStyle/>
                    <a:p>
                      <a:pPr algn="ctr" fontAlgn="b"/>
                      <a:r>
                        <a:rPr lang="es-MX" sz="1000" u="none" strike="noStrike" dirty="0">
                          <a:effectLst/>
                        </a:rPr>
                        <a:t>K24+450</a:t>
                      </a:r>
                      <a:r>
                        <a:rPr lang="es-MX" sz="1000" u="none" strike="noStrike" baseline="0" dirty="0">
                          <a:effectLst/>
                        </a:rPr>
                        <a:t> a K34+657</a:t>
                      </a:r>
                      <a:endParaRPr lang="es-MX" sz="1000" b="0" i="0" u="none" strike="noStrike" dirty="0">
                        <a:solidFill>
                          <a:srgbClr val="000000"/>
                        </a:solidFill>
                        <a:effectLst/>
                        <a:latin typeface="+mn-lt"/>
                      </a:endParaRPr>
                    </a:p>
                  </a:txBody>
                  <a:tcPr marL="8116" marR="8116" marT="8818" marB="0" anchor="ctr"/>
                </a:tc>
                <a:tc>
                  <a:txBody>
                    <a:bodyPr/>
                    <a:lstStyle/>
                    <a:p>
                      <a:pPr algn="ctr" fontAlgn="ctr"/>
                      <a:r>
                        <a:rPr lang="es-MX" sz="1000" u="none" strike="noStrike" dirty="0">
                          <a:effectLst/>
                        </a:rPr>
                        <a:t>1</a:t>
                      </a:r>
                      <a:r>
                        <a:rPr lang="es-MX" sz="1000" u="none" strike="noStrike" kern="1200" dirty="0">
                          <a:effectLst/>
                        </a:rPr>
                        <a:t>1</a:t>
                      </a:r>
                      <a:r>
                        <a:rPr lang="es-MX" sz="1000" u="none" strike="noStrike" kern="1200" baseline="0" dirty="0">
                          <a:effectLst/>
                        </a:rPr>
                        <a:t> </a:t>
                      </a:r>
                      <a:r>
                        <a:rPr lang="es-MX" sz="1000" u="none" strike="noStrike" kern="1200" dirty="0">
                          <a:effectLst/>
                        </a:rPr>
                        <a:t>KM</a:t>
                      </a:r>
                      <a:endParaRPr lang="es-MX" sz="1000" u="none" strike="noStrike" kern="1200" dirty="0">
                        <a:solidFill>
                          <a:schemeClr val="dk1"/>
                        </a:solidFill>
                        <a:effectLst/>
                        <a:latin typeface="+mn-lt"/>
                        <a:ea typeface="+mn-ea"/>
                        <a:cs typeface="+mn-cs"/>
                      </a:endParaRPr>
                    </a:p>
                  </a:txBody>
                  <a:tcPr marL="8116" marR="8116" marT="8818" marB="0" anchor="ctr"/>
                </a:tc>
                <a:tc>
                  <a:txBody>
                    <a:bodyPr/>
                    <a:lstStyle/>
                    <a:p>
                      <a:pPr algn="ctr" fontAlgn="b"/>
                      <a:r>
                        <a:rPr lang="es-MX" sz="1000" u="none" strike="noStrike" dirty="0">
                          <a:effectLst/>
                        </a:rPr>
                        <a:t>Rehabilitación y ampliación</a:t>
                      </a:r>
                      <a:endParaRPr lang="es-MX" sz="1000" b="0" i="0" u="none" strike="noStrike" dirty="0">
                        <a:solidFill>
                          <a:srgbClr val="000000"/>
                        </a:solidFill>
                        <a:effectLst/>
                        <a:latin typeface="+mn-lt"/>
                      </a:endParaRPr>
                    </a:p>
                  </a:txBody>
                  <a:tcPr marL="8116" marR="8116" marT="8818"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6" marR="8116" marT="8818" marB="0" anchor="ctr"/>
                </a:tc>
                <a:extLst>
                  <a:ext uri="{0D108BD9-81ED-4DB2-BD59-A6C34878D82A}">
                    <a16:rowId xmlns="" xmlns:a16="http://schemas.microsoft.com/office/drawing/2014/main" val="10001"/>
                  </a:ext>
                </a:extLst>
              </a:tr>
              <a:tr h="157563">
                <a:tc>
                  <a:txBody>
                    <a:bodyPr/>
                    <a:lstStyle/>
                    <a:p>
                      <a:pPr algn="ctr" fontAlgn="b"/>
                      <a:r>
                        <a:rPr lang="es-MX" sz="1000" u="none" strike="noStrike" kern="1200" baseline="0" dirty="0">
                          <a:effectLst/>
                        </a:rPr>
                        <a:t>K34+657 a K38+600</a:t>
                      </a:r>
                      <a:endParaRPr lang="es-MX" sz="1000" u="none" strike="noStrike" kern="1200" baseline="0" dirty="0">
                        <a:solidFill>
                          <a:schemeClr val="dk1"/>
                        </a:solidFill>
                        <a:effectLst/>
                        <a:latin typeface="+mn-lt"/>
                        <a:ea typeface="+mn-ea"/>
                        <a:cs typeface="+mn-cs"/>
                      </a:endParaRPr>
                    </a:p>
                  </a:txBody>
                  <a:tcPr marL="8116" marR="8116" marT="8818" marB="0" anchor="ctr"/>
                </a:tc>
                <a:tc>
                  <a:txBody>
                    <a:bodyPr/>
                    <a:lstStyle/>
                    <a:p>
                      <a:pPr algn="ctr" fontAlgn="ctr"/>
                      <a:r>
                        <a:rPr lang="es-MX" sz="1000" u="none" strike="noStrike" kern="1200" baseline="0" dirty="0">
                          <a:effectLst/>
                        </a:rPr>
                        <a:t>3 KM</a:t>
                      </a:r>
                      <a:endParaRPr lang="es-MX" sz="1000" u="none" strike="noStrike" kern="1200" baseline="0" dirty="0">
                        <a:solidFill>
                          <a:schemeClr val="dk1"/>
                        </a:solidFill>
                        <a:effectLst/>
                        <a:latin typeface="+mn-lt"/>
                        <a:ea typeface="+mn-ea"/>
                        <a:cs typeface="+mn-cs"/>
                      </a:endParaRPr>
                    </a:p>
                  </a:txBody>
                  <a:tcPr marL="8116" marR="8116" marT="8818" marB="0" anchor="ctr"/>
                </a:tc>
                <a:tc>
                  <a:txBody>
                    <a:bodyPr/>
                    <a:lstStyle/>
                    <a:p>
                      <a:pPr algn="ctr" fontAlgn="b"/>
                      <a:r>
                        <a:rPr lang="es-MX" sz="1000" u="none" strike="noStrike" kern="1200" baseline="0" dirty="0">
                          <a:effectLst/>
                        </a:rPr>
                        <a:t>Reconstrucción y ampliación</a:t>
                      </a:r>
                      <a:endParaRPr lang="es-MX" sz="1000" u="none" strike="noStrike" kern="1200" baseline="0" dirty="0">
                        <a:solidFill>
                          <a:schemeClr val="dk1"/>
                        </a:solidFill>
                        <a:effectLst/>
                        <a:latin typeface="+mn-lt"/>
                        <a:ea typeface="+mn-ea"/>
                        <a:cs typeface="+mn-cs"/>
                      </a:endParaRPr>
                    </a:p>
                  </a:txBody>
                  <a:tcPr marL="8116" marR="8116" marT="8818" marB="0" anchor="ctr"/>
                </a:tc>
                <a:tc>
                  <a:txBody>
                    <a:bodyPr/>
                    <a:lstStyle/>
                    <a:p>
                      <a:pPr algn="ctr" fontAlgn="b"/>
                      <a:r>
                        <a:rPr lang="es-MX" sz="1000" u="none" strike="noStrike" baseline="0" dirty="0">
                          <a:effectLst/>
                        </a:rPr>
                        <a:t>TERMINADO</a:t>
                      </a:r>
                      <a:endParaRPr lang="es-MX" sz="1000" b="0" i="0" u="none" strike="noStrike" dirty="0">
                        <a:solidFill>
                          <a:schemeClr val="tx1"/>
                        </a:solidFill>
                        <a:effectLst/>
                        <a:latin typeface="+mn-lt"/>
                      </a:endParaRPr>
                    </a:p>
                  </a:txBody>
                  <a:tcPr marL="8116" marR="8116" marT="8818" marB="0" anchor="ctr"/>
                </a:tc>
                <a:extLst>
                  <a:ext uri="{0D108BD9-81ED-4DB2-BD59-A6C34878D82A}">
                    <a16:rowId xmlns="" xmlns:a16="http://schemas.microsoft.com/office/drawing/2014/main" val="10002"/>
                  </a:ext>
                </a:extLst>
              </a:tr>
            </a:tbl>
          </a:graphicData>
        </a:graphic>
      </p:graphicFrame>
      <p:pic>
        <p:nvPicPr>
          <p:cNvPr id="218116"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84526" y="698914"/>
            <a:ext cx="4967073" cy="3587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30 CuadroTexto"/>
          <p:cNvSpPr txBox="1">
            <a:spLocks noChangeArrowheads="1"/>
          </p:cNvSpPr>
          <p:nvPr/>
        </p:nvSpPr>
        <p:spPr bwMode="auto">
          <a:xfrm flipH="1">
            <a:off x="7601055" y="525661"/>
            <a:ext cx="4258172"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4250174476"/>
              </p:ext>
            </p:extLst>
          </p:nvPr>
        </p:nvGraphicFramePr>
        <p:xfrm>
          <a:off x="7601055" y="732309"/>
          <a:ext cx="4258172" cy="914400"/>
        </p:xfrm>
        <a:graphic>
          <a:graphicData uri="http://schemas.openxmlformats.org/drawingml/2006/table">
            <a:tbl>
              <a:tblPr firstRow="1" bandRow="1">
                <a:tableStyleId>{5940675A-B579-460E-94D1-54222C63F5DA}</a:tableStyleId>
              </a:tblPr>
              <a:tblGrid>
                <a:gridCol w="2948474">
                  <a:extLst>
                    <a:ext uri="{9D8B030D-6E8A-4147-A177-3AD203B41FA5}">
                      <a16:colId xmlns="" xmlns:a16="http://schemas.microsoft.com/office/drawing/2014/main" val="20000"/>
                    </a:ext>
                  </a:extLst>
                </a:gridCol>
                <a:gridCol w="1309698">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18/09/2015</a:t>
                      </a:r>
                    </a:p>
                    <a:p>
                      <a:pPr algn="ctr" rtl="0" fontAlgn="ctr"/>
                      <a:r>
                        <a:rPr lang="es-MX" sz="1000" u="none" strike="noStrike" dirty="0">
                          <a:effectLst/>
                        </a:rPr>
                        <a:t>01/12/15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05/10/2015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01/12/2015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31/07/2018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(PROGRAMADO/AVANCE)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89 %</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601053" y="2644352"/>
            <a:ext cx="4258170"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CONTRATO OBRA 1388 DE 05/10/2015</a:t>
            </a:r>
          </a:p>
        </p:txBody>
      </p:sp>
      <p:sp>
        <p:nvSpPr>
          <p:cNvPr id="29" name="30 CuadroTexto"/>
          <p:cNvSpPr txBox="1">
            <a:spLocks noChangeArrowheads="1"/>
          </p:cNvSpPr>
          <p:nvPr/>
        </p:nvSpPr>
        <p:spPr bwMode="auto">
          <a:xfrm flipH="1">
            <a:off x="7601055" y="3607569"/>
            <a:ext cx="4243225"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INTERVENTORÍA 1545 DE 04/11/2015</a:t>
            </a:r>
          </a:p>
        </p:txBody>
      </p:sp>
      <p:graphicFrame>
        <p:nvGraphicFramePr>
          <p:cNvPr id="30" name="Tabla 29"/>
          <p:cNvGraphicFramePr>
            <a:graphicFrameLocks noGrp="1"/>
          </p:cNvGraphicFramePr>
          <p:nvPr>
            <p:extLst>
              <p:ext uri="{D42A27DB-BD31-4B8C-83A1-F6EECF244321}">
                <p14:modId xmlns:p14="http://schemas.microsoft.com/office/powerpoint/2010/main" val="2414761233"/>
              </p:ext>
            </p:extLst>
          </p:nvPr>
        </p:nvGraphicFramePr>
        <p:xfrm>
          <a:off x="7601054" y="2843592"/>
          <a:ext cx="4258172" cy="633987"/>
        </p:xfrm>
        <a:graphic>
          <a:graphicData uri="http://schemas.openxmlformats.org/drawingml/2006/table">
            <a:tbl>
              <a:tblPr>
                <a:tableStyleId>{616DA210-FB5B-4158-B5E0-FEB733F419BA}</a:tableStyleId>
              </a:tblPr>
              <a:tblGrid>
                <a:gridCol w="2112143">
                  <a:extLst>
                    <a:ext uri="{9D8B030D-6E8A-4147-A177-3AD203B41FA5}">
                      <a16:colId xmlns="" xmlns:a16="http://schemas.microsoft.com/office/drawing/2014/main" val="20000"/>
                    </a:ext>
                  </a:extLst>
                </a:gridCol>
                <a:gridCol w="580717">
                  <a:extLst>
                    <a:ext uri="{9D8B030D-6E8A-4147-A177-3AD203B41FA5}">
                      <a16:colId xmlns="" xmlns:a16="http://schemas.microsoft.com/office/drawing/2014/main" val="20001"/>
                    </a:ext>
                  </a:extLst>
                </a:gridCol>
                <a:gridCol w="1565312">
                  <a:extLst>
                    <a:ext uri="{9D8B030D-6E8A-4147-A177-3AD203B41FA5}">
                      <a16:colId xmlns="" xmlns:a16="http://schemas.microsoft.com/office/drawing/2014/main" val="20002"/>
                    </a:ext>
                  </a:extLst>
                </a:gridCol>
              </a:tblGrid>
              <a:tr h="15687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SOLARTE NACIONAL DE CONSTRUCCIONES – SONACOL S.A.S</a:t>
                      </a:r>
                    </a:p>
                  </a:txBody>
                  <a:tcPr marL="8117" marR="8117" marT="8129"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56874">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29"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29"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29" marB="0" anchor="ctr"/>
                </a:tc>
                <a:extLst>
                  <a:ext uri="{0D108BD9-81ED-4DB2-BD59-A6C34878D82A}">
                    <a16:rowId xmlns="" xmlns:a16="http://schemas.microsoft.com/office/drawing/2014/main" val="10001"/>
                  </a:ext>
                </a:extLst>
              </a:tr>
              <a:tr h="305619">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SOLARTE NACIONAL DE CONSTRUCCIONES – SONACOL S.A.S</a:t>
                      </a:r>
                    </a:p>
                  </a:txBody>
                  <a:tcPr marL="108016" marR="8117" marT="8129" marB="0" anchor="ctr"/>
                </a:tc>
                <a:tc>
                  <a:txBody>
                    <a:bodyPr/>
                    <a:lstStyle/>
                    <a:p>
                      <a:pPr marL="0" algn="ctr" defTabSz="914400" rtl="0" eaLnBrk="1" fontAlgn="ctr" latinLnBrk="0" hangingPunct="1"/>
                      <a:r>
                        <a:rPr lang="es-MX" sz="1000" u="none" strike="noStrike" kern="1200" dirty="0">
                          <a:effectLst/>
                        </a:rPr>
                        <a:t>100</a:t>
                      </a:r>
                      <a:endParaRPr lang="es-MX" sz="1000" u="none" strike="noStrike" kern="1200" dirty="0">
                        <a:solidFill>
                          <a:schemeClr val="tx1"/>
                        </a:solidFill>
                        <a:effectLst/>
                        <a:latin typeface="+mn-lt"/>
                        <a:ea typeface="+mn-ea"/>
                        <a:cs typeface="+mn-cs"/>
                      </a:endParaRPr>
                    </a:p>
                  </a:txBody>
                  <a:tcPr marL="8117" marR="8117" marT="8129"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29" marB="0" anchor="ctr"/>
                </a:tc>
                <a:extLst>
                  <a:ext uri="{0D108BD9-81ED-4DB2-BD59-A6C34878D82A}">
                    <a16:rowId xmlns="" xmlns:a16="http://schemas.microsoft.com/office/drawing/2014/main" val="10002"/>
                  </a:ext>
                </a:extLst>
              </a:tr>
            </a:tbl>
          </a:graphicData>
        </a:graphic>
      </p:graphicFrame>
      <p:graphicFrame>
        <p:nvGraphicFramePr>
          <p:cNvPr id="31" name="Tabla 30"/>
          <p:cNvGraphicFramePr>
            <a:graphicFrameLocks noGrp="1"/>
          </p:cNvGraphicFramePr>
          <p:nvPr>
            <p:extLst>
              <p:ext uri="{D42A27DB-BD31-4B8C-83A1-F6EECF244321}">
                <p14:modId xmlns:p14="http://schemas.microsoft.com/office/powerpoint/2010/main" val="1855368426"/>
              </p:ext>
            </p:extLst>
          </p:nvPr>
        </p:nvGraphicFramePr>
        <p:xfrm>
          <a:off x="7601055" y="3803326"/>
          <a:ext cx="4258171" cy="642152"/>
        </p:xfrm>
        <a:graphic>
          <a:graphicData uri="http://schemas.openxmlformats.org/drawingml/2006/table">
            <a:tbl>
              <a:tblPr>
                <a:tableStyleId>{616DA210-FB5B-4158-B5E0-FEB733F419BA}</a:tableStyleId>
              </a:tblPr>
              <a:tblGrid>
                <a:gridCol w="1927986">
                  <a:extLst>
                    <a:ext uri="{9D8B030D-6E8A-4147-A177-3AD203B41FA5}">
                      <a16:colId xmlns="" xmlns:a16="http://schemas.microsoft.com/office/drawing/2014/main" val="20000"/>
                    </a:ext>
                  </a:extLst>
                </a:gridCol>
                <a:gridCol w="511011">
                  <a:extLst>
                    <a:ext uri="{9D8B030D-6E8A-4147-A177-3AD203B41FA5}">
                      <a16:colId xmlns="" xmlns:a16="http://schemas.microsoft.com/office/drawing/2014/main" val="20001"/>
                    </a:ext>
                  </a:extLst>
                </a:gridCol>
                <a:gridCol w="1819174">
                  <a:extLst>
                    <a:ext uri="{9D8B030D-6E8A-4147-A177-3AD203B41FA5}">
                      <a16:colId xmlns="" xmlns:a16="http://schemas.microsoft.com/office/drawing/2014/main" val="20002"/>
                    </a:ext>
                  </a:extLst>
                </a:gridCol>
              </a:tblGrid>
              <a:tr h="15688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smtClean="0">
                          <a:ln>
                            <a:noFill/>
                          </a:ln>
                          <a:effectLst/>
                          <a:uLnTx/>
                          <a:uFillTx/>
                        </a:rPr>
                        <a:t>CONSORCIO VIAS </a:t>
                      </a:r>
                      <a:r>
                        <a:rPr kumimoji="0" lang="es-MX" sz="1000" u="none" strike="noStrike" kern="1200" cap="none" spc="0" normalizeH="0" baseline="0" noProof="0" dirty="0">
                          <a:ln>
                            <a:noFill/>
                          </a:ln>
                          <a:effectLst/>
                          <a:uLnTx/>
                          <a:uFillTx/>
                        </a:rPr>
                        <a:t>NACIONALES 2016</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3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8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3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3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38" marB="0" anchor="ctr"/>
                </a:tc>
                <a:extLst>
                  <a:ext uri="{0D108BD9-81ED-4DB2-BD59-A6C34878D82A}">
                    <a16:rowId xmlns="" xmlns:a16="http://schemas.microsoft.com/office/drawing/2014/main" val="10001"/>
                  </a:ext>
                </a:extLst>
              </a:tr>
              <a:tr h="156883">
                <a:tc>
                  <a:txBody>
                    <a:bodyPr/>
                    <a:lstStyle/>
                    <a:p>
                      <a:pPr marL="0" algn="l" defTabSz="914400" rtl="0" eaLnBrk="1" fontAlgn="ctr" latinLnBrk="0" hangingPunct="1"/>
                      <a:r>
                        <a:rPr lang="es-MX" sz="1000" u="none" strike="noStrike" kern="1200" dirty="0">
                          <a:effectLst/>
                        </a:rPr>
                        <a:t>HACE INGENIEROS</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95" marR="8116" marT="8138"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3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38" marB="0" anchor="ctr"/>
                </a:tc>
                <a:extLst>
                  <a:ext uri="{0D108BD9-81ED-4DB2-BD59-A6C34878D82A}">
                    <a16:rowId xmlns="" xmlns:a16="http://schemas.microsoft.com/office/drawing/2014/main" val="10002"/>
                  </a:ext>
                </a:extLst>
              </a:tr>
              <a:tr h="156883">
                <a:tc>
                  <a:txBody>
                    <a:bodyPr/>
                    <a:lstStyle/>
                    <a:p>
                      <a:pPr marL="0" algn="l" defTabSz="914400" rtl="0" eaLnBrk="1" fontAlgn="ctr" latinLnBrk="0" hangingPunct="1"/>
                      <a:r>
                        <a:rPr lang="es-MX" sz="1000" u="none" strike="noStrike" kern="1200" dirty="0">
                          <a:effectLst/>
                        </a:rPr>
                        <a:t>CEMOSA INGENIERIA S.A.S</a:t>
                      </a:r>
                      <a:endParaRPr lang="es-MX" sz="1000" u="none" strike="noStrike" kern="1200" dirty="0">
                        <a:solidFill>
                          <a:schemeClr val="tx1"/>
                        </a:solidFill>
                        <a:effectLst/>
                        <a:latin typeface="+mn-lt"/>
                        <a:ea typeface="+mn-ea"/>
                        <a:cs typeface="+mn-cs"/>
                      </a:endParaRPr>
                    </a:p>
                  </a:txBody>
                  <a:tcPr marL="107995" marR="8116" marT="8138"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38" marB="0" anchor="ctr"/>
                </a:tc>
                <a:tc>
                  <a:txBody>
                    <a:bodyPr/>
                    <a:lstStyle/>
                    <a:p>
                      <a:pPr marL="0" algn="ctr" defTabSz="914400" rtl="0" eaLnBrk="1" fontAlgn="ctr" latinLnBrk="0" hangingPunct="1"/>
                      <a:r>
                        <a:rPr lang="es-MX" sz="1000" u="none" strike="noStrike" kern="1200" dirty="0">
                          <a:effectLst/>
                        </a:rPr>
                        <a:t>ESPAÑA – SUCURSAL COLOMBIA</a:t>
                      </a:r>
                      <a:endParaRPr lang="es-MX" sz="1000" u="none" strike="noStrike" kern="1200" dirty="0">
                        <a:solidFill>
                          <a:schemeClr val="tx1"/>
                        </a:solidFill>
                        <a:effectLst/>
                        <a:latin typeface="+mn-lt"/>
                        <a:ea typeface="+mn-ea"/>
                        <a:cs typeface="+mn-cs"/>
                      </a:endParaRPr>
                    </a:p>
                  </a:txBody>
                  <a:tcPr marL="8116" marR="8116" marT="8138" marB="0" anchor="ctr"/>
                </a:tc>
                <a:extLst>
                  <a:ext uri="{0D108BD9-81ED-4DB2-BD59-A6C34878D82A}">
                    <a16:rowId xmlns="" xmlns:a16="http://schemas.microsoft.com/office/drawing/2014/main" val="10003"/>
                  </a:ext>
                </a:extLst>
              </a:tr>
            </a:tbl>
          </a:graphicData>
        </a:graphic>
      </p:graphicFrame>
      <p:sp>
        <p:nvSpPr>
          <p:cNvPr id="36" name="30 CuadroTexto"/>
          <p:cNvSpPr txBox="1">
            <a:spLocks noChangeArrowheads="1"/>
          </p:cNvSpPr>
          <p:nvPr/>
        </p:nvSpPr>
        <p:spPr bwMode="auto">
          <a:xfrm flipH="1">
            <a:off x="7601054" y="1768363"/>
            <a:ext cx="425816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ALCANCE</a:t>
            </a:r>
          </a:p>
        </p:txBody>
      </p:sp>
      <p:sp>
        <p:nvSpPr>
          <p:cNvPr id="41" name="30 CuadroTexto"/>
          <p:cNvSpPr txBox="1">
            <a:spLocks noChangeArrowheads="1"/>
          </p:cNvSpPr>
          <p:nvPr/>
        </p:nvSpPr>
        <p:spPr bwMode="auto">
          <a:xfrm flipH="1">
            <a:off x="3716552" y="4541225"/>
            <a:ext cx="3595570"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42" name="3 Tabla"/>
          <p:cNvGraphicFramePr>
            <a:graphicFrameLocks noGrp="1"/>
          </p:cNvGraphicFramePr>
          <p:nvPr>
            <p:extLst>
              <p:ext uri="{D42A27DB-BD31-4B8C-83A1-F6EECF244321}">
                <p14:modId xmlns:p14="http://schemas.microsoft.com/office/powerpoint/2010/main" val="1870852507"/>
              </p:ext>
            </p:extLst>
          </p:nvPr>
        </p:nvGraphicFramePr>
        <p:xfrm>
          <a:off x="3716552" y="4751204"/>
          <a:ext cx="3595571" cy="1234440"/>
        </p:xfrm>
        <a:graphic>
          <a:graphicData uri="http://schemas.openxmlformats.org/drawingml/2006/table">
            <a:tbl>
              <a:tblPr firstRow="1" bandRow="1">
                <a:tableStyleId>{5940675A-B579-460E-94D1-54222C63F5DA}</a:tableStyleId>
              </a:tblPr>
              <a:tblGrid>
                <a:gridCol w="2191657">
                  <a:extLst>
                    <a:ext uri="{9D8B030D-6E8A-4147-A177-3AD203B41FA5}">
                      <a16:colId xmlns="" xmlns:a16="http://schemas.microsoft.com/office/drawing/2014/main" val="20000"/>
                    </a:ext>
                  </a:extLst>
                </a:gridCol>
                <a:gridCol w="1403914">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3" marR="36003" marT="0" marB="0"/>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O" sz="1000" u="none" strike="noStrike" kern="1200" baseline="0" dirty="0">
                          <a:effectLst/>
                        </a:rPr>
                        <a:t>$ </a:t>
                      </a:r>
                      <a:r>
                        <a:rPr lang="es-ES" sz="1000" u="none" strike="noStrike" kern="1200" baseline="0" dirty="0">
                          <a:effectLst/>
                        </a:rPr>
                        <a:t>44.390</a:t>
                      </a:r>
                      <a:endParaRPr lang="es-ES" sz="1000" u="none" strike="noStrike" kern="1200" baseline="0" dirty="0">
                        <a:solidFill>
                          <a:schemeClr val="tx1"/>
                        </a:solidFill>
                        <a:effectLst/>
                        <a:latin typeface="+mn-lt"/>
                        <a:ea typeface="+mn-ea"/>
                        <a:cs typeface="+mn-cs"/>
                      </a:endParaRPr>
                    </a:p>
                  </a:txBody>
                  <a:tcPr marL="36003" marR="36003"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$ 4.495</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1"/>
                  </a:ext>
                </a:extLst>
              </a:tr>
              <a:tr h="777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$19.393</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$2.880</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$18.130</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$3.986</a:t>
                      </a:r>
                      <a:endParaRPr lang="es-CO" sz="1000" b="1" i="1" kern="1200" baseline="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$ 44.390</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dirty="0">
                          <a:effectLst/>
                        </a:rPr>
                        <a:t> $48.885</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3"/>
                  </a:ext>
                </a:extLst>
              </a:tr>
            </a:tbl>
          </a:graphicData>
        </a:graphic>
      </p:graphicFrame>
      <p:sp>
        <p:nvSpPr>
          <p:cNvPr id="218210" name="CuadroTexto 42"/>
          <p:cNvSpPr txBox="1">
            <a:spLocks noChangeArrowheads="1"/>
          </p:cNvSpPr>
          <p:nvPr/>
        </p:nvSpPr>
        <p:spPr bwMode="auto">
          <a:xfrm>
            <a:off x="4819891" y="6036349"/>
            <a:ext cx="3155847" cy="24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73" tIns="45548" rIns="91073" bIns="4554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47"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2110009422"/>
              </p:ext>
            </p:extLst>
          </p:nvPr>
        </p:nvGraphicFramePr>
        <p:xfrm>
          <a:off x="3883122" y="4298441"/>
          <a:ext cx="3160981" cy="183071"/>
        </p:xfrm>
        <a:graphic>
          <a:graphicData uri="http://schemas.openxmlformats.org/drawingml/2006/table">
            <a:tbl>
              <a:tblPr firstRow="1" bandRow="1">
                <a:tableStyleId>{5940675A-B579-460E-94D1-54222C63F5DA}</a:tableStyleId>
              </a:tblPr>
              <a:tblGrid>
                <a:gridCol w="316098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65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3688080054"/>
              </p:ext>
            </p:extLst>
          </p:nvPr>
        </p:nvGraphicFramePr>
        <p:xfrm>
          <a:off x="7601053" y="4771225"/>
          <a:ext cx="4258169" cy="820080"/>
        </p:xfrm>
        <a:graphic>
          <a:graphicData uri="http://schemas.openxmlformats.org/drawingml/2006/table">
            <a:tbl>
              <a:tblPr bandRow="1">
                <a:tableStyleId>{5940675A-B579-460E-94D1-54222C63F5DA}</a:tableStyleId>
              </a:tblPr>
              <a:tblGrid>
                <a:gridCol w="3192566">
                  <a:extLst>
                    <a:ext uri="{9D8B030D-6E8A-4147-A177-3AD203B41FA5}">
                      <a16:colId xmlns="" xmlns:a16="http://schemas.microsoft.com/office/drawing/2014/main" val="20000"/>
                    </a:ext>
                  </a:extLst>
                </a:gridCol>
                <a:gridCol w="1065603">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1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6"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14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10001"/>
                  </a:ext>
                </a:extLst>
              </a:tr>
              <a:tr h="1611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11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246497866"/>
                  </a:ext>
                </a:extLst>
              </a:tr>
              <a:tr h="184056">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13,7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2"/>
                  </a:ext>
                </a:extLst>
              </a:tr>
              <a:tr h="16119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25,3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601053" y="4573110"/>
            <a:ext cx="425816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ESTADO DEL CORREDOR</a:t>
            </a:r>
          </a:p>
        </p:txBody>
      </p:sp>
      <p:sp>
        <p:nvSpPr>
          <p:cNvPr id="24" name="Pentágono 23"/>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3" name="CuadroTexto 32"/>
          <p:cNvSpPr txBox="1"/>
          <p:nvPr/>
        </p:nvSpPr>
        <p:spPr>
          <a:xfrm>
            <a:off x="194709" y="26882"/>
            <a:ext cx="2015092"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Córdoba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4" name="Rectángulo 5"/>
          <p:cNvSpPr>
            <a:spLocks noChangeArrowheads="1"/>
          </p:cNvSpPr>
          <p:nvPr/>
        </p:nvSpPr>
        <p:spPr bwMode="auto">
          <a:xfrm>
            <a:off x="2654299" y="53680"/>
            <a:ext cx="338945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K15 </a:t>
            </a:r>
            <a:r>
              <a:rPr lang="mr-IN" altLang="es-CO" sz="2778" dirty="0" smtClean="0">
                <a:solidFill>
                  <a:srgbClr val="2DAAE1"/>
                </a:solidFill>
                <a:latin typeface="Tw Cen MT" panose="020B0602020104020603" pitchFamily="34" charset="0"/>
                <a:ea typeface="MS PGothic" pitchFamily="34" charset="-128"/>
                <a:sym typeface="Helvetica Neue Bold Condensed"/>
              </a:rPr>
              <a:t>–</a:t>
            </a:r>
            <a:r>
              <a:rPr lang="es-ES" altLang="es-CO" sz="2778" dirty="0" smtClean="0">
                <a:solidFill>
                  <a:srgbClr val="2DAAE1"/>
                </a:solidFill>
                <a:latin typeface="Tw Cen MT" panose="020B0602020104020603" pitchFamily="34" charset="0"/>
                <a:ea typeface="MS PGothic" pitchFamily="34" charset="-128"/>
                <a:sym typeface="Helvetica Neue Bold Condensed"/>
              </a:rPr>
              <a:t> TIERRALTA</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3348999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3 Tabla"/>
          <p:cNvGraphicFramePr>
            <a:graphicFrameLocks noGrp="1"/>
          </p:cNvGraphicFramePr>
          <p:nvPr>
            <p:extLst>
              <p:ext uri="{D42A27DB-BD31-4B8C-83A1-F6EECF244321}">
                <p14:modId xmlns:p14="http://schemas.microsoft.com/office/powerpoint/2010/main" val="979691459"/>
              </p:ext>
            </p:extLst>
          </p:nvPr>
        </p:nvGraphicFramePr>
        <p:xfrm>
          <a:off x="3706600" y="4708765"/>
          <a:ext cx="3579726" cy="1668344"/>
        </p:xfrm>
        <a:graphic>
          <a:graphicData uri="http://schemas.openxmlformats.org/drawingml/2006/table">
            <a:tbl>
              <a:tblPr>
                <a:tableStyleId>{616DA210-FB5B-4158-B5E0-FEB733F419BA}</a:tableStyleId>
              </a:tblPr>
              <a:tblGrid>
                <a:gridCol w="1927829">
                  <a:extLst>
                    <a:ext uri="{9D8B030D-6E8A-4147-A177-3AD203B41FA5}">
                      <a16:colId xmlns="" xmlns:a16="http://schemas.microsoft.com/office/drawing/2014/main" val="20000"/>
                    </a:ext>
                  </a:extLst>
                </a:gridCol>
                <a:gridCol w="1651897">
                  <a:extLst>
                    <a:ext uri="{9D8B030D-6E8A-4147-A177-3AD203B41FA5}">
                      <a16:colId xmlns="" xmlns:a16="http://schemas.microsoft.com/office/drawing/2014/main" val="20001"/>
                    </a:ext>
                  </a:extLst>
                </a:gridCol>
              </a:tblGrid>
              <a:tr h="239644">
                <a:tc>
                  <a:txBody>
                    <a:bodyPr/>
                    <a:lstStyle/>
                    <a:p>
                      <a:pPr marL="0" algn="l" defTabSz="914400" rtl="0" eaLnBrk="1" latinLnBrk="0" hangingPunct="1"/>
                      <a:r>
                        <a:rPr lang="es-ES" sz="1100" kern="1200" dirty="0"/>
                        <a:t>Total Contrato Obra</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dirty="0">
                          <a:effectLst/>
                        </a:rPr>
                        <a:t>$ 21.929</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0"/>
                  </a:ext>
                </a:extLst>
              </a:tr>
              <a:tr h="239644">
                <a:tc>
                  <a:txBody>
                    <a:bodyPr/>
                    <a:lstStyle/>
                    <a:p>
                      <a:pPr marL="0" algn="l" defTabSz="914400" rtl="0" eaLnBrk="1" latinLnBrk="0" hangingPunct="1"/>
                      <a:r>
                        <a:rPr lang="es-ES" sz="1100" kern="1200" dirty="0"/>
                        <a:t>Total Contrato Interventoría</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baseline="0" dirty="0">
                          <a:effectLst/>
                        </a:rPr>
                        <a:t> </a:t>
                      </a:r>
                      <a:r>
                        <a:rPr lang="es-CO" sz="1100" u="none" strike="noStrike" dirty="0">
                          <a:effectLst/>
                        </a:rPr>
                        <a:t>$ 2.100</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1"/>
                  </a:ext>
                </a:extLst>
              </a:tr>
              <a:tr h="548604">
                <a:tc>
                  <a:txBody>
                    <a:bodyPr/>
                    <a:lstStyle/>
                    <a:p>
                      <a:pPr marL="0" algn="l" defTabSz="914400" rtl="0" eaLnBrk="1" latinLnBrk="0" hangingPunct="1"/>
                      <a:r>
                        <a:rPr lang="es-CO" sz="1100" kern="1200" dirty="0"/>
                        <a:t>Total Vigencias</a:t>
                      </a:r>
                      <a:r>
                        <a:rPr lang="es-CO" sz="1100" kern="1200" baseline="0" dirty="0"/>
                        <a:t/>
                      </a:r>
                      <a:br>
                        <a:rPr lang="es-CO" sz="1100" kern="1200" baseline="0" dirty="0"/>
                      </a:br>
                      <a:r>
                        <a:rPr lang="es-CO" sz="1100" kern="1200" baseline="0" dirty="0" smtClean="0"/>
                        <a:t>  </a:t>
                      </a:r>
                      <a:r>
                        <a:rPr lang="es-CO" sz="1100" kern="1200" baseline="0" dirty="0" smtClean="0"/>
                        <a:t>Vigencia </a:t>
                      </a:r>
                      <a:r>
                        <a:rPr lang="es-CO" sz="1100" kern="1200" baseline="0" dirty="0"/>
                        <a:t>2017 = $10.132</a:t>
                      </a:r>
                      <a:endParaRPr lang="es-CO" sz="1100" kern="120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smtClean="0"/>
                        <a:t>  </a:t>
                      </a:r>
                      <a:r>
                        <a:rPr lang="es-CO" sz="1100" kern="1200" baseline="0" dirty="0" smtClean="0"/>
                        <a:t>Vigencia </a:t>
                      </a:r>
                      <a:r>
                        <a:rPr lang="es-CO" sz="1100" kern="1200" baseline="0" dirty="0"/>
                        <a:t>2018 = $11.796</a:t>
                      </a:r>
                      <a:endParaRPr lang="es-CO" sz="1100" b="0" i="1"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baseline="0" dirty="0">
                          <a:effectLst/>
                        </a:rPr>
                        <a:t> $ 21.929</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2"/>
                  </a:ext>
                </a:extLst>
              </a:tr>
              <a:tr h="213484">
                <a:tc>
                  <a:txBody>
                    <a:bodyPr/>
                    <a:lstStyle/>
                    <a:p>
                      <a:pPr marL="0" algn="l" defTabSz="914400" rtl="0" eaLnBrk="1" latinLnBrk="0" hangingPunct="1"/>
                      <a:r>
                        <a:rPr lang="es-ES" sz="1100" kern="1200" dirty="0"/>
                        <a:t>Total</a:t>
                      </a:r>
                      <a:r>
                        <a:rPr lang="es-ES" sz="1100" kern="1200" baseline="0" dirty="0"/>
                        <a:t> Inversión</a:t>
                      </a:r>
                      <a:endParaRPr lang="es-CO" sz="1100" b="1"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dirty="0">
                          <a:effectLst/>
                        </a:rPr>
                        <a:t> $ 24.029</a:t>
                      </a:r>
                      <a:endParaRPr lang="es-CO" sz="1100" b="1"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3"/>
                  </a:ext>
                </a:extLst>
              </a:tr>
              <a:tr h="213484">
                <a:tc>
                  <a:txBody>
                    <a:bodyPr/>
                    <a:lstStyle/>
                    <a:p>
                      <a:pPr marL="0" algn="l" defTabSz="914400" rtl="0" eaLnBrk="1" latinLnBrk="0" hangingPunct="1"/>
                      <a:r>
                        <a:rPr lang="es-CO" sz="1100" kern="1200" dirty="0"/>
                        <a:t>Inversión</a:t>
                      </a:r>
                      <a:r>
                        <a:rPr lang="es-CO" sz="1100" kern="1200" baseline="0" dirty="0"/>
                        <a:t> </a:t>
                      </a:r>
                      <a:r>
                        <a:rPr lang="es-CO" sz="1100" kern="1200" dirty="0"/>
                        <a:t>estimada Córdoba</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100" u="none" strike="noStrike" dirty="0">
                          <a:effectLst/>
                        </a:rPr>
                        <a:t>$ 8.879</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4"/>
                  </a:ext>
                </a:extLst>
              </a:tr>
              <a:tr h="213484">
                <a:tc>
                  <a:txBody>
                    <a:bodyPr/>
                    <a:lstStyle/>
                    <a:p>
                      <a:pPr marL="0" algn="l" defTabSz="914400" rtl="0" eaLnBrk="1" latinLnBrk="0" hangingPunct="1"/>
                      <a:r>
                        <a:rPr lang="es-CO" sz="1100" kern="1200" dirty="0"/>
                        <a:t>Inversión</a:t>
                      </a:r>
                      <a:r>
                        <a:rPr lang="es-CO" sz="1100" kern="1200" baseline="0" dirty="0"/>
                        <a:t> </a:t>
                      </a:r>
                      <a:r>
                        <a:rPr lang="es-CO" sz="1100" kern="1200" dirty="0"/>
                        <a:t>estimada Sucre</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100" u="none" strike="noStrike" dirty="0">
                          <a:effectLst/>
                        </a:rPr>
                        <a:t>$ 15.150</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5"/>
                  </a:ext>
                </a:extLst>
              </a:tr>
            </a:tbl>
          </a:graphicData>
        </a:graphic>
      </p:graphicFrame>
      <p:graphicFrame>
        <p:nvGraphicFramePr>
          <p:cNvPr id="25" name="10 Tabla"/>
          <p:cNvGraphicFramePr>
            <a:graphicFrameLocks noGrp="1"/>
          </p:cNvGraphicFramePr>
          <p:nvPr>
            <p:extLst>
              <p:ext uri="{D42A27DB-BD31-4B8C-83A1-F6EECF244321}">
                <p14:modId xmlns:p14="http://schemas.microsoft.com/office/powerpoint/2010/main" val="879713760"/>
              </p:ext>
            </p:extLst>
          </p:nvPr>
        </p:nvGraphicFramePr>
        <p:xfrm>
          <a:off x="7438312" y="5401853"/>
          <a:ext cx="4547512" cy="897010"/>
        </p:xfrm>
        <a:graphic>
          <a:graphicData uri="http://schemas.openxmlformats.org/drawingml/2006/table">
            <a:tbl>
              <a:tblPr>
                <a:tableStyleId>{5940675A-B579-460E-94D1-54222C63F5DA}</a:tableStyleId>
              </a:tblPr>
              <a:tblGrid>
                <a:gridCol w="3409500">
                  <a:extLst>
                    <a:ext uri="{9D8B030D-6E8A-4147-A177-3AD203B41FA5}">
                      <a16:colId xmlns="" xmlns:a16="http://schemas.microsoft.com/office/drawing/2014/main" val="20000"/>
                    </a:ext>
                  </a:extLst>
                </a:gridCol>
                <a:gridCol w="1138012">
                  <a:extLst>
                    <a:ext uri="{9D8B030D-6E8A-4147-A177-3AD203B41FA5}">
                      <a16:colId xmlns="" xmlns:a16="http://schemas.microsoft.com/office/drawing/2014/main" val="20001"/>
                    </a:ext>
                  </a:extLst>
                </a:gridCol>
              </a:tblGrid>
              <a:tr h="171629">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ESTADO</a:t>
                      </a:r>
                      <a:endParaRPr lang="es-CO" sz="11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CANTIDAD</a:t>
                      </a:r>
                      <a:endParaRPr lang="es-CO" sz="11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8043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VÍAS</a:t>
                      </a:r>
                      <a:r>
                        <a:rPr lang="es-MX" sz="1100" u="none" strike="noStrike" kern="1200" baseline="0" dirty="0">
                          <a:effectLst/>
                        </a:rPr>
                        <a:t> PARA LA EQUIDAD</a:t>
                      </a:r>
                      <a:endParaRPr lang="es-MX" sz="11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18,7 KM</a:t>
                      </a:r>
                      <a:endParaRPr lang="es-MX" sz="11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8043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0 KM</a:t>
                      </a:r>
                      <a:endParaRPr lang="es-MX" sz="11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100" u="none" strike="noStrike" kern="1200" dirty="0">
                          <a:effectLst/>
                        </a:rPr>
                        <a:t>4,9 KM</a:t>
                      </a:r>
                      <a:endParaRPr lang="es-MX" sz="11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8043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100" u="none" strike="noStrike" kern="1200" dirty="0">
                          <a:effectLst/>
                        </a:rPr>
                        <a:t>0 KM</a:t>
                      </a:r>
                      <a:endParaRPr lang="es-MX" sz="11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21" name="30 CuadroTexto"/>
          <p:cNvSpPr txBox="1">
            <a:spLocks noChangeArrowheads="1"/>
          </p:cNvSpPr>
          <p:nvPr/>
        </p:nvSpPr>
        <p:spPr bwMode="auto">
          <a:xfrm flipH="1">
            <a:off x="3706599" y="4477020"/>
            <a:ext cx="3579727" cy="196567"/>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tIns="1351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91" indent="-457191" defTabSz="914382">
              <a:defRPr/>
            </a:pPr>
            <a:r>
              <a:rPr lang="es-CO" sz="1100" kern="0" dirty="0">
                <a:solidFill>
                  <a:prstClr val="white"/>
                </a:solidFill>
                <a:latin typeface="+mn-lt"/>
                <a:cs typeface="Arial" pitchFamily="34" charset="0"/>
              </a:rPr>
              <a:t>INVERSIONES (Millones)</a:t>
            </a:r>
          </a:p>
        </p:txBody>
      </p:sp>
      <p:graphicFrame>
        <p:nvGraphicFramePr>
          <p:cNvPr id="31" name="10 Tabla"/>
          <p:cNvGraphicFramePr>
            <a:graphicFrameLocks noGrp="1"/>
          </p:cNvGraphicFramePr>
          <p:nvPr>
            <p:extLst>
              <p:ext uri="{D42A27DB-BD31-4B8C-83A1-F6EECF244321}">
                <p14:modId xmlns:p14="http://schemas.microsoft.com/office/powerpoint/2010/main" val="3028128822"/>
              </p:ext>
            </p:extLst>
          </p:nvPr>
        </p:nvGraphicFramePr>
        <p:xfrm>
          <a:off x="7438311" y="2197495"/>
          <a:ext cx="4547516" cy="569805"/>
        </p:xfrm>
        <a:graphic>
          <a:graphicData uri="http://schemas.openxmlformats.org/drawingml/2006/table">
            <a:tbl>
              <a:tblPr bandRow="1">
                <a:tableStyleId>{5940675A-B579-460E-94D1-54222C63F5DA}</a:tableStyleId>
              </a:tblPr>
              <a:tblGrid>
                <a:gridCol w="1453846">
                  <a:extLst>
                    <a:ext uri="{9D8B030D-6E8A-4147-A177-3AD203B41FA5}">
                      <a16:colId xmlns="" xmlns:a16="http://schemas.microsoft.com/office/drawing/2014/main" val="20000"/>
                    </a:ext>
                  </a:extLst>
                </a:gridCol>
                <a:gridCol w="783057">
                  <a:extLst>
                    <a:ext uri="{9D8B030D-6E8A-4147-A177-3AD203B41FA5}">
                      <a16:colId xmlns="" xmlns:a16="http://schemas.microsoft.com/office/drawing/2014/main" val="20001"/>
                    </a:ext>
                  </a:extLst>
                </a:gridCol>
                <a:gridCol w="1673381">
                  <a:extLst>
                    <a:ext uri="{9D8B030D-6E8A-4147-A177-3AD203B41FA5}">
                      <a16:colId xmlns="" xmlns:a16="http://schemas.microsoft.com/office/drawing/2014/main" val="20002"/>
                    </a:ext>
                  </a:extLst>
                </a:gridCol>
                <a:gridCol w="637232">
                  <a:extLst>
                    <a:ext uri="{9D8B030D-6E8A-4147-A177-3AD203B41FA5}">
                      <a16:colId xmlns="" xmlns:a16="http://schemas.microsoft.com/office/drawing/2014/main" val="20003"/>
                    </a:ext>
                  </a:extLst>
                </a:gridCol>
              </a:tblGrid>
              <a:tr h="183231">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dirty="0">
                          <a:effectLst/>
                        </a:rPr>
                        <a:t>SECTOR</a:t>
                      </a:r>
                      <a:endParaRPr lang="es-CO" sz="1100" b="0" dirty="0">
                        <a:effectLst/>
                        <a:latin typeface="+mn-lt"/>
                        <a:ea typeface="Times New Roman"/>
                      </a:endParaRPr>
                    </a:p>
                  </a:txBody>
                  <a:tcPr marL="58431" marR="5843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dirty="0">
                          <a:effectLst/>
                        </a:rPr>
                        <a:t>CANTIDAD</a:t>
                      </a:r>
                      <a:endParaRPr lang="es-CO" sz="1100" b="0" dirty="0">
                        <a:effectLst/>
                        <a:latin typeface="+mn-lt"/>
                        <a:ea typeface="Times New Roman"/>
                      </a:endParaRPr>
                    </a:p>
                  </a:txBody>
                  <a:tcPr marL="58431" marR="5843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dirty="0">
                          <a:effectLst/>
                        </a:rPr>
                        <a:t>INTERVENCIÓN PREVISTA</a:t>
                      </a:r>
                      <a:endParaRPr lang="es-CO" sz="1100" b="0" dirty="0">
                        <a:effectLst/>
                        <a:latin typeface="+mn-lt"/>
                        <a:ea typeface="Times New Roman"/>
                      </a:endParaRPr>
                    </a:p>
                  </a:txBody>
                  <a:tcPr marL="58431" marR="58431" marT="0" marB="0" anchor="ctr"/>
                </a:tc>
                <a:tc>
                  <a:txBody>
                    <a:bodyPr/>
                    <a:lstStyle/>
                    <a:p>
                      <a:pPr algn="ctr">
                        <a:spcAft>
                          <a:spcPts val="0"/>
                        </a:spcAft>
                      </a:pPr>
                      <a:r>
                        <a:rPr lang="es-CO" sz="1100" dirty="0">
                          <a:effectLst/>
                        </a:rPr>
                        <a:t>AVANCE</a:t>
                      </a:r>
                      <a:endParaRPr lang="es-CO" sz="1100" b="0" dirty="0">
                        <a:effectLst/>
                        <a:latin typeface="+mn-lt"/>
                        <a:ea typeface="Times New Roman"/>
                      </a:endParaRPr>
                    </a:p>
                  </a:txBody>
                  <a:tcPr marL="58431" marR="58431" marT="0" marB="0" anchor="ctr"/>
                </a:tc>
                <a:extLst>
                  <a:ext uri="{0D108BD9-81ED-4DB2-BD59-A6C34878D82A}">
                    <a16:rowId xmlns="" xmlns:a16="http://schemas.microsoft.com/office/drawing/2014/main" val="10000"/>
                  </a:ext>
                </a:extLst>
              </a:tr>
              <a:tr h="193287">
                <a:tc>
                  <a:txBody>
                    <a:bodyPr/>
                    <a:lstStyle/>
                    <a:p>
                      <a:pPr algn="ctr" fontAlgn="b"/>
                      <a:r>
                        <a:rPr lang="es-MX" sz="1100" u="none" strike="noStrike" dirty="0">
                          <a:effectLst/>
                        </a:rPr>
                        <a:t>MOMIL - SABANETA</a:t>
                      </a:r>
                      <a:endParaRPr lang="es-MX" sz="1100" b="0" i="0" u="none" strike="noStrike" dirty="0">
                        <a:solidFill>
                          <a:srgbClr val="000000"/>
                        </a:solidFill>
                        <a:effectLst/>
                        <a:latin typeface="+mn-lt"/>
                      </a:endParaRPr>
                    </a:p>
                  </a:txBody>
                  <a:tcPr marL="8116" marR="8116" marT="8792" marB="0" anchor="ctr"/>
                </a:tc>
                <a:tc>
                  <a:txBody>
                    <a:bodyPr/>
                    <a:lstStyle/>
                    <a:p>
                      <a:pPr algn="ctr" fontAlgn="ctr"/>
                      <a:r>
                        <a:rPr lang="es-MX" sz="1100" u="none" strike="noStrike" dirty="0">
                          <a:effectLst/>
                        </a:rPr>
                        <a:t>6</a:t>
                      </a:r>
                      <a:r>
                        <a:rPr lang="es-MX" sz="1100" u="none" strike="noStrike" baseline="0" dirty="0">
                          <a:effectLst/>
                        </a:rPr>
                        <a:t> Km</a:t>
                      </a:r>
                      <a:endParaRPr lang="es-MX" sz="1100" b="0" i="0" u="none" strike="noStrike" dirty="0">
                        <a:solidFill>
                          <a:srgbClr val="000000"/>
                        </a:solidFill>
                        <a:effectLst/>
                        <a:latin typeface="+mn-lt"/>
                      </a:endParaRPr>
                    </a:p>
                  </a:txBody>
                  <a:tcPr marL="8116" marR="8116" marT="8792" marB="0" anchor="ctr"/>
                </a:tc>
                <a:tc>
                  <a:txBody>
                    <a:bodyPr/>
                    <a:lstStyle/>
                    <a:p>
                      <a:pPr algn="ctr" fontAlgn="b"/>
                      <a:r>
                        <a:rPr lang="es-MX" sz="1100" u="none" strike="noStrike" dirty="0">
                          <a:effectLst/>
                        </a:rPr>
                        <a:t>Rehabilitación</a:t>
                      </a:r>
                      <a:endParaRPr lang="es-MX" sz="1100" b="0" i="0" u="none" strike="noStrike" dirty="0">
                        <a:solidFill>
                          <a:srgbClr val="000000"/>
                        </a:solidFill>
                        <a:effectLst/>
                        <a:latin typeface="+mn-lt"/>
                      </a:endParaRPr>
                    </a:p>
                  </a:txBody>
                  <a:tcPr marL="8116" marR="8116" marT="8792" marB="0" anchor="ctr"/>
                </a:tc>
                <a:tc>
                  <a:txBody>
                    <a:bodyPr/>
                    <a:lstStyle/>
                    <a:p>
                      <a:pPr algn="ctr" fontAlgn="b"/>
                      <a:r>
                        <a:rPr lang="es-MX" sz="1100" u="none" strike="noStrike" kern="1200" dirty="0">
                          <a:effectLst/>
                        </a:rPr>
                        <a:t>4</a:t>
                      </a:r>
                      <a:r>
                        <a:rPr lang="es-MX" sz="1100" u="none" strike="noStrike" kern="1200" baseline="0" dirty="0">
                          <a:effectLst/>
                        </a:rPr>
                        <a:t> Km</a:t>
                      </a:r>
                      <a:endParaRPr lang="es-MX" sz="1100" b="0" i="0" u="none" strike="noStrike" kern="120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0001"/>
                  </a:ext>
                </a:extLst>
              </a:tr>
              <a:tr h="193287">
                <a:tc>
                  <a:txBody>
                    <a:bodyPr/>
                    <a:lstStyle/>
                    <a:p>
                      <a:pPr algn="ctr" fontAlgn="b"/>
                      <a:r>
                        <a:rPr lang="es-MX" sz="1100" u="none" strike="noStrike" kern="1200" dirty="0">
                          <a:effectLst/>
                        </a:rPr>
                        <a:t>SABANETA - COVEÑAS</a:t>
                      </a:r>
                      <a:endParaRPr lang="es-MX" sz="1100" u="none" strike="noStrike" kern="1200" dirty="0">
                        <a:solidFill>
                          <a:schemeClr val="dk1"/>
                        </a:solidFill>
                        <a:effectLst/>
                        <a:latin typeface="+mn-lt"/>
                        <a:ea typeface="+mn-ea"/>
                        <a:cs typeface="+mn-cs"/>
                      </a:endParaRPr>
                    </a:p>
                  </a:txBody>
                  <a:tcPr marL="8116" marR="8116" marT="8792" marB="0" anchor="ctr"/>
                </a:tc>
                <a:tc>
                  <a:txBody>
                    <a:bodyPr/>
                    <a:lstStyle/>
                    <a:p>
                      <a:pPr algn="ctr" fontAlgn="ctr"/>
                      <a:r>
                        <a:rPr lang="es-MX" sz="1100" u="none" strike="noStrike" dirty="0">
                          <a:effectLst/>
                        </a:rPr>
                        <a:t>12,7</a:t>
                      </a:r>
                      <a:r>
                        <a:rPr lang="es-MX" sz="1100" u="none" strike="noStrike" baseline="0" dirty="0">
                          <a:effectLst/>
                        </a:rPr>
                        <a:t> Km</a:t>
                      </a:r>
                      <a:endParaRPr lang="es-MX" sz="1100" b="0" i="0" u="none" strike="noStrike" dirty="0">
                        <a:solidFill>
                          <a:srgbClr val="000000"/>
                        </a:solidFill>
                        <a:effectLst/>
                        <a:latin typeface="+mn-lt"/>
                      </a:endParaRPr>
                    </a:p>
                  </a:txBody>
                  <a:tcPr marL="8116" marR="8116" marT="8792" marB="0" anchor="ctr"/>
                </a:tc>
                <a:tc>
                  <a:txBody>
                    <a:bodyPr/>
                    <a:lstStyle/>
                    <a:p>
                      <a:pPr marL="0" algn="ctr" defTabSz="914400" rtl="0" eaLnBrk="1" fontAlgn="b" latinLnBrk="0" hangingPunct="1"/>
                      <a:r>
                        <a:rPr lang="es-MX" sz="1100" u="none" strike="noStrike" kern="1200" dirty="0">
                          <a:effectLst/>
                        </a:rPr>
                        <a:t>Rehabilitación</a:t>
                      </a:r>
                      <a:endParaRPr lang="es-MX" sz="1100" u="none" strike="noStrike" kern="1200" dirty="0">
                        <a:solidFill>
                          <a:schemeClr val="dk1"/>
                        </a:solidFill>
                        <a:effectLst/>
                        <a:latin typeface="+mn-lt"/>
                        <a:ea typeface="+mn-ea"/>
                        <a:cs typeface="+mn-cs"/>
                      </a:endParaRPr>
                    </a:p>
                  </a:txBody>
                  <a:tcPr marL="8116" marR="8116" marT="8792" marB="0" anchor="ctr"/>
                </a:tc>
                <a:tc>
                  <a:txBody>
                    <a:bodyPr/>
                    <a:lstStyle/>
                    <a:p>
                      <a:pPr marL="0" algn="ctr" defTabSz="914400" rtl="0" eaLnBrk="1" fontAlgn="b" latinLnBrk="0" hangingPunct="1"/>
                      <a:r>
                        <a:rPr lang="es-MX" sz="1100" u="none" strike="noStrike" kern="1200" dirty="0">
                          <a:effectLst/>
                        </a:rPr>
                        <a:t>1,4 Km</a:t>
                      </a:r>
                      <a:endParaRPr lang="es-MX" sz="1100" u="none" strike="noStrike" kern="120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0002"/>
                  </a:ext>
                </a:extLst>
              </a:tr>
            </a:tbl>
          </a:graphicData>
        </a:graphic>
      </p:graphicFrame>
      <p:sp>
        <p:nvSpPr>
          <p:cNvPr id="32" name="30 CuadroTexto"/>
          <p:cNvSpPr txBox="1">
            <a:spLocks noChangeArrowheads="1"/>
          </p:cNvSpPr>
          <p:nvPr/>
        </p:nvSpPr>
        <p:spPr bwMode="auto">
          <a:xfrm flipH="1">
            <a:off x="7438309" y="1968984"/>
            <a:ext cx="4547515" cy="19656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tIns="1351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91" indent="-457191" defTabSz="914382">
              <a:defRPr/>
            </a:pPr>
            <a:r>
              <a:rPr lang="es-CO" sz="1100" kern="0" dirty="0">
                <a:solidFill>
                  <a:prstClr val="white"/>
                </a:solidFill>
                <a:latin typeface="+mn-lt"/>
                <a:cs typeface="Arial" pitchFamily="34" charset="0"/>
              </a:rPr>
              <a:t>ALCANCE</a:t>
            </a:r>
          </a:p>
        </p:txBody>
      </p:sp>
      <p:grpSp>
        <p:nvGrpSpPr>
          <p:cNvPr id="7" name="Grupo 6"/>
          <p:cNvGrpSpPr/>
          <p:nvPr/>
        </p:nvGrpSpPr>
        <p:grpSpPr>
          <a:xfrm>
            <a:off x="842829" y="712317"/>
            <a:ext cx="5443671" cy="3405890"/>
            <a:chOff x="749951" y="1692726"/>
            <a:chExt cx="5259073" cy="4068860"/>
          </a:xfrm>
        </p:grpSpPr>
        <p:pic>
          <p:nvPicPr>
            <p:cNvPr id="2" name="Imagen 1"/>
            <p:cNvPicPr>
              <a:picLocks noChangeAspect="1"/>
            </p:cNvPicPr>
            <p:nvPr/>
          </p:nvPicPr>
          <p:blipFill rotWithShape="1">
            <a:blip r:embed="rId2"/>
            <a:srcRect l="25530" t="32221" r="31288" b="8384"/>
            <a:stretch/>
          </p:blipFill>
          <p:spPr>
            <a:xfrm>
              <a:off x="749951" y="1692726"/>
              <a:ext cx="5259073" cy="4068860"/>
            </a:xfrm>
            <a:prstGeom prst="rect">
              <a:avLst/>
            </a:prstGeom>
          </p:spPr>
        </p:pic>
        <p:sp>
          <p:nvSpPr>
            <p:cNvPr id="19" name="CuadroTexto 8"/>
            <p:cNvSpPr txBox="1"/>
            <p:nvPr/>
          </p:nvSpPr>
          <p:spPr>
            <a:xfrm>
              <a:off x="3379487" y="2816125"/>
              <a:ext cx="968724" cy="245973"/>
            </a:xfrm>
            <a:prstGeom prst="rect">
              <a:avLst/>
            </a:prstGeom>
            <a:solidFill>
              <a:schemeClr val="bg1"/>
            </a:solidFill>
          </p:spPr>
          <p:txBody>
            <a:bodyPr wrap="square" lIns="0" tIns="0" rIns="0" bIns="0" rtlCol="0" anchor="ctr">
              <a:spAutoFit/>
            </a:bodyPr>
            <a:lstStyle>
              <a:defPPr>
                <a:defRPr lang="es-CO"/>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solidFill>
                    <a:prstClr val="black"/>
                  </a:solidFill>
                  <a:effectLst/>
                  <a:uLnTx/>
                  <a:uFillTx/>
                </a:defRPr>
              </a:lvl1pPr>
            </a:lstStyle>
            <a:p>
              <a:pPr defTabSz="914382">
                <a:defRPr/>
              </a:pPr>
              <a:r>
                <a:rPr lang="es-CO" dirty="0"/>
                <a:t>COVEÑAS</a:t>
              </a:r>
            </a:p>
          </p:txBody>
        </p:sp>
        <p:sp>
          <p:nvSpPr>
            <p:cNvPr id="22" name="CuadroTexto 8"/>
            <p:cNvSpPr txBox="1"/>
            <p:nvPr/>
          </p:nvSpPr>
          <p:spPr>
            <a:xfrm>
              <a:off x="4300764" y="4115357"/>
              <a:ext cx="783964" cy="163982"/>
            </a:xfrm>
            <a:prstGeom prst="rect">
              <a:avLst/>
            </a:prstGeom>
            <a:solidFill>
              <a:schemeClr val="bg1"/>
            </a:solidFill>
          </p:spPr>
          <p:txBody>
            <a:bodyPr wrap="square" lIns="0" tIns="0" rIns="0" bIns="0" rtlCol="0" anchor="ctr">
              <a:spAutoFit/>
            </a:bodyPr>
            <a:lstStyle>
              <a:defPPr>
                <a:defRPr lang="es-CO"/>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solidFill>
                    <a:prstClr val="black"/>
                  </a:solidFill>
                  <a:effectLst/>
                  <a:uLnTx/>
                  <a:uFillTx/>
                </a:defRPr>
              </a:lvl1pPr>
            </a:lstStyle>
            <a:p>
              <a:pPr defTabSz="914382">
                <a:defRPr/>
              </a:pPr>
              <a:r>
                <a:rPr lang="es-CO" sz="800" dirty="0"/>
                <a:t>SABANETA</a:t>
              </a:r>
            </a:p>
          </p:txBody>
        </p:sp>
        <p:sp>
          <p:nvSpPr>
            <p:cNvPr id="5" name="Forma libre 4"/>
            <p:cNvSpPr/>
            <p:nvPr/>
          </p:nvSpPr>
          <p:spPr>
            <a:xfrm>
              <a:off x="3773913" y="3157566"/>
              <a:ext cx="484388" cy="1320299"/>
            </a:xfrm>
            <a:custGeom>
              <a:avLst/>
              <a:gdLst>
                <a:gd name="connsiteX0" fmla="*/ 0 w 363682"/>
                <a:gd name="connsiteY0" fmla="*/ 0 h 991289"/>
                <a:gd name="connsiteX1" fmla="*/ 41563 w 363682"/>
                <a:gd name="connsiteY1" fmla="*/ 83127 h 991289"/>
                <a:gd name="connsiteX2" fmla="*/ 72736 w 363682"/>
                <a:gd name="connsiteY2" fmla="*/ 124691 h 991289"/>
                <a:gd name="connsiteX3" fmla="*/ 72736 w 363682"/>
                <a:gd name="connsiteY3" fmla="*/ 187036 h 991289"/>
                <a:gd name="connsiteX4" fmla="*/ 41563 w 363682"/>
                <a:gd name="connsiteY4" fmla="*/ 259773 h 991289"/>
                <a:gd name="connsiteX5" fmla="*/ 51954 w 363682"/>
                <a:gd name="connsiteY5" fmla="*/ 311727 h 991289"/>
                <a:gd name="connsiteX6" fmla="*/ 62345 w 363682"/>
                <a:gd name="connsiteY6" fmla="*/ 374073 h 991289"/>
                <a:gd name="connsiteX7" fmla="*/ 103909 w 363682"/>
                <a:gd name="connsiteY7" fmla="*/ 394855 h 991289"/>
                <a:gd name="connsiteX8" fmla="*/ 114300 w 363682"/>
                <a:gd name="connsiteY8" fmla="*/ 405246 h 991289"/>
                <a:gd name="connsiteX9" fmla="*/ 176645 w 363682"/>
                <a:gd name="connsiteY9" fmla="*/ 426027 h 991289"/>
                <a:gd name="connsiteX10" fmla="*/ 238991 w 363682"/>
                <a:gd name="connsiteY10" fmla="*/ 436418 h 991289"/>
                <a:gd name="connsiteX11" fmla="*/ 280554 w 363682"/>
                <a:gd name="connsiteY11" fmla="*/ 467591 h 991289"/>
                <a:gd name="connsiteX12" fmla="*/ 322118 w 363682"/>
                <a:gd name="connsiteY12" fmla="*/ 488373 h 991289"/>
                <a:gd name="connsiteX13" fmla="*/ 342900 w 363682"/>
                <a:gd name="connsiteY13" fmla="*/ 540327 h 991289"/>
                <a:gd name="connsiteX14" fmla="*/ 353291 w 363682"/>
                <a:gd name="connsiteY14" fmla="*/ 592282 h 991289"/>
                <a:gd name="connsiteX15" fmla="*/ 363682 w 363682"/>
                <a:gd name="connsiteY15" fmla="*/ 644236 h 991289"/>
                <a:gd name="connsiteX16" fmla="*/ 353291 w 363682"/>
                <a:gd name="connsiteY16" fmla="*/ 685800 h 991289"/>
                <a:gd name="connsiteX17" fmla="*/ 322118 w 363682"/>
                <a:gd name="connsiteY17" fmla="*/ 706582 h 991289"/>
                <a:gd name="connsiteX18" fmla="*/ 249382 w 363682"/>
                <a:gd name="connsiteY18" fmla="*/ 779318 h 991289"/>
                <a:gd name="connsiteX19" fmla="*/ 187036 w 363682"/>
                <a:gd name="connsiteY19" fmla="*/ 831273 h 991289"/>
                <a:gd name="connsiteX20" fmla="*/ 155863 w 363682"/>
                <a:gd name="connsiteY20" fmla="*/ 883227 h 991289"/>
                <a:gd name="connsiteX21" fmla="*/ 103909 w 363682"/>
                <a:gd name="connsiteY21" fmla="*/ 966355 h 99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3682" h="991289">
                  <a:moveTo>
                    <a:pt x="0" y="0"/>
                  </a:moveTo>
                  <a:cubicBezTo>
                    <a:pt x="14720" y="31172"/>
                    <a:pt x="29440" y="62345"/>
                    <a:pt x="41563" y="83127"/>
                  </a:cubicBezTo>
                  <a:cubicBezTo>
                    <a:pt x="53686" y="103909"/>
                    <a:pt x="67541" y="107373"/>
                    <a:pt x="72736" y="124691"/>
                  </a:cubicBezTo>
                  <a:cubicBezTo>
                    <a:pt x="77931" y="142009"/>
                    <a:pt x="77931" y="164522"/>
                    <a:pt x="72736" y="187036"/>
                  </a:cubicBezTo>
                  <a:cubicBezTo>
                    <a:pt x="67541" y="209550"/>
                    <a:pt x="45027" y="238991"/>
                    <a:pt x="41563" y="259773"/>
                  </a:cubicBezTo>
                  <a:cubicBezTo>
                    <a:pt x="38099" y="280555"/>
                    <a:pt x="48490" y="292677"/>
                    <a:pt x="51954" y="311727"/>
                  </a:cubicBezTo>
                  <a:cubicBezTo>
                    <a:pt x="55418" y="330777"/>
                    <a:pt x="53686" y="360218"/>
                    <a:pt x="62345" y="374073"/>
                  </a:cubicBezTo>
                  <a:cubicBezTo>
                    <a:pt x="71004" y="387928"/>
                    <a:pt x="95250" y="389660"/>
                    <a:pt x="103909" y="394855"/>
                  </a:cubicBezTo>
                  <a:cubicBezTo>
                    <a:pt x="112568" y="400051"/>
                    <a:pt x="102177" y="400051"/>
                    <a:pt x="114300" y="405246"/>
                  </a:cubicBezTo>
                  <a:cubicBezTo>
                    <a:pt x="126423" y="410441"/>
                    <a:pt x="155863" y="420832"/>
                    <a:pt x="176645" y="426027"/>
                  </a:cubicBezTo>
                  <a:cubicBezTo>
                    <a:pt x="197427" y="431222"/>
                    <a:pt x="221673" y="429491"/>
                    <a:pt x="238991" y="436418"/>
                  </a:cubicBezTo>
                  <a:cubicBezTo>
                    <a:pt x="256309" y="443345"/>
                    <a:pt x="266700" y="458932"/>
                    <a:pt x="280554" y="467591"/>
                  </a:cubicBezTo>
                  <a:cubicBezTo>
                    <a:pt x="294408" y="476250"/>
                    <a:pt x="311727" y="476250"/>
                    <a:pt x="322118" y="488373"/>
                  </a:cubicBezTo>
                  <a:cubicBezTo>
                    <a:pt x="332509" y="500496"/>
                    <a:pt x="337705" y="523009"/>
                    <a:pt x="342900" y="540327"/>
                  </a:cubicBezTo>
                  <a:cubicBezTo>
                    <a:pt x="348095" y="557645"/>
                    <a:pt x="353291" y="592282"/>
                    <a:pt x="353291" y="592282"/>
                  </a:cubicBezTo>
                  <a:cubicBezTo>
                    <a:pt x="356755" y="609600"/>
                    <a:pt x="363682" y="628650"/>
                    <a:pt x="363682" y="644236"/>
                  </a:cubicBezTo>
                  <a:cubicBezTo>
                    <a:pt x="363682" y="659822"/>
                    <a:pt x="360218" y="675409"/>
                    <a:pt x="353291" y="685800"/>
                  </a:cubicBezTo>
                  <a:cubicBezTo>
                    <a:pt x="346364" y="696191"/>
                    <a:pt x="339436" y="690996"/>
                    <a:pt x="322118" y="706582"/>
                  </a:cubicBezTo>
                  <a:cubicBezTo>
                    <a:pt x="304800" y="722168"/>
                    <a:pt x="271896" y="758536"/>
                    <a:pt x="249382" y="779318"/>
                  </a:cubicBezTo>
                  <a:cubicBezTo>
                    <a:pt x="226868" y="800100"/>
                    <a:pt x="202623" y="813955"/>
                    <a:pt x="187036" y="831273"/>
                  </a:cubicBezTo>
                  <a:cubicBezTo>
                    <a:pt x="171450" y="848591"/>
                    <a:pt x="169717" y="860713"/>
                    <a:pt x="155863" y="883227"/>
                  </a:cubicBezTo>
                  <a:cubicBezTo>
                    <a:pt x="142009" y="905741"/>
                    <a:pt x="166254" y="1047750"/>
                    <a:pt x="103909" y="966355"/>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defRPr/>
              </a:pPr>
              <a:endParaRPr lang="es-CO" kern="0" dirty="0">
                <a:solidFill>
                  <a:prstClr val="white"/>
                </a:solidFill>
              </a:endParaRPr>
            </a:p>
          </p:txBody>
        </p:sp>
        <p:sp>
          <p:nvSpPr>
            <p:cNvPr id="28" name="Elipse 16"/>
            <p:cNvSpPr/>
            <p:nvPr/>
          </p:nvSpPr>
          <p:spPr>
            <a:xfrm>
              <a:off x="3709887" y="3075042"/>
              <a:ext cx="137535" cy="115369"/>
            </a:xfrm>
            <a:prstGeom prst="ellipse">
              <a:avLst/>
            </a:prstGeom>
            <a:solidFill>
              <a:sysClr val="window" lastClr="FFFFFF"/>
            </a:solidFill>
            <a:ln w="25400" cap="flat" cmpd="sng" algn="ctr">
              <a:solidFill>
                <a:sysClr val="windowText" lastClr="000000"/>
              </a:solidFill>
              <a:prstDash val="solid"/>
            </a:ln>
            <a:effectLst/>
          </p:spPr>
          <p:txBody>
            <a:bodyPr rtlCol="0" anchor="ctr"/>
            <a:lstStyle/>
            <a:p>
              <a:pPr algn="ctr" defTabSz="914382">
                <a:defRPr/>
              </a:pPr>
              <a:endParaRPr lang="es-CO" kern="0" dirty="0">
                <a:solidFill>
                  <a:prstClr val="white"/>
                </a:solidFill>
              </a:endParaRPr>
            </a:p>
          </p:txBody>
        </p:sp>
        <p:sp>
          <p:nvSpPr>
            <p:cNvPr id="29" name="Elipse 16"/>
            <p:cNvSpPr/>
            <p:nvPr/>
          </p:nvSpPr>
          <p:spPr>
            <a:xfrm>
              <a:off x="4194861" y="4034974"/>
              <a:ext cx="137535" cy="115369"/>
            </a:xfrm>
            <a:prstGeom prst="ellipse">
              <a:avLst/>
            </a:prstGeom>
            <a:solidFill>
              <a:sysClr val="window" lastClr="FFFFFF"/>
            </a:solidFill>
            <a:ln w="25400" cap="flat" cmpd="sng" algn="ctr">
              <a:solidFill>
                <a:sysClr val="windowText" lastClr="000000"/>
              </a:solidFill>
              <a:prstDash val="solid"/>
            </a:ln>
            <a:effectLst/>
          </p:spPr>
          <p:txBody>
            <a:bodyPr rtlCol="0" anchor="ctr"/>
            <a:lstStyle/>
            <a:p>
              <a:pPr algn="ctr" defTabSz="914382">
                <a:defRPr/>
              </a:pPr>
              <a:endParaRPr lang="es-CO" kern="0" dirty="0">
                <a:solidFill>
                  <a:prstClr val="white"/>
                </a:solidFill>
              </a:endParaRPr>
            </a:p>
          </p:txBody>
        </p:sp>
        <p:sp>
          <p:nvSpPr>
            <p:cNvPr id="30" name="CuadroTexto 8"/>
            <p:cNvSpPr txBox="1"/>
            <p:nvPr/>
          </p:nvSpPr>
          <p:spPr>
            <a:xfrm>
              <a:off x="3078970" y="4112509"/>
              <a:ext cx="815374" cy="245973"/>
            </a:xfrm>
            <a:prstGeom prst="rect">
              <a:avLst/>
            </a:prstGeom>
            <a:solidFill>
              <a:schemeClr val="bg1"/>
            </a:solidFill>
          </p:spPr>
          <p:txBody>
            <a:bodyPr wrap="square" lIns="0" tIns="0" rIns="0" bIns="0" rtlCol="0" anchor="ctr">
              <a:spAutoFit/>
            </a:bodyPr>
            <a:lstStyle>
              <a:defPPr>
                <a:defRPr lang="es-CO"/>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solidFill>
                    <a:prstClr val="black"/>
                  </a:solidFill>
                  <a:effectLst/>
                  <a:uLnTx/>
                  <a:uFillTx/>
                </a:defRPr>
              </a:lvl1pPr>
            </a:lstStyle>
            <a:p>
              <a:pPr defTabSz="914382">
                <a:defRPr/>
              </a:pPr>
              <a:r>
                <a:rPr lang="es-CO" dirty="0"/>
                <a:t>MOMIL</a:t>
              </a:r>
            </a:p>
          </p:txBody>
        </p:sp>
        <p:sp>
          <p:nvSpPr>
            <p:cNvPr id="40" name="Elipse 16"/>
            <p:cNvSpPr/>
            <p:nvPr/>
          </p:nvSpPr>
          <p:spPr>
            <a:xfrm>
              <a:off x="3863238" y="4360693"/>
              <a:ext cx="137535" cy="115369"/>
            </a:xfrm>
            <a:prstGeom prst="ellipse">
              <a:avLst/>
            </a:prstGeom>
            <a:solidFill>
              <a:sysClr val="window" lastClr="FFFFFF"/>
            </a:solidFill>
            <a:ln w="25400" cap="flat" cmpd="sng" algn="ctr">
              <a:solidFill>
                <a:sysClr val="windowText" lastClr="000000"/>
              </a:solidFill>
              <a:prstDash val="solid"/>
            </a:ln>
            <a:effectLst/>
          </p:spPr>
          <p:txBody>
            <a:bodyPr rtlCol="0" anchor="ctr"/>
            <a:lstStyle/>
            <a:p>
              <a:pPr algn="ctr" defTabSz="914382">
                <a:defRPr/>
              </a:pPr>
              <a:endParaRPr lang="es-CO" kern="0" dirty="0">
                <a:solidFill>
                  <a:prstClr val="white"/>
                </a:solidFill>
              </a:endParaRPr>
            </a:p>
          </p:txBody>
        </p:sp>
      </p:grpSp>
      <p:sp>
        <p:nvSpPr>
          <p:cNvPr id="23" name="CuadroTexto 25"/>
          <p:cNvSpPr txBox="1">
            <a:spLocks noChangeArrowheads="1"/>
          </p:cNvSpPr>
          <p:nvPr/>
        </p:nvSpPr>
        <p:spPr bwMode="auto">
          <a:xfrm>
            <a:off x="3595495" y="6354618"/>
            <a:ext cx="2609930" cy="26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44" tIns="45534" rIns="91044" bIns="4553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79" fontAlgn="base">
              <a:spcBef>
                <a:spcPct val="0"/>
              </a:spcBef>
              <a:spcAft>
                <a:spcPct val="0"/>
              </a:spcAft>
              <a:defRPr/>
            </a:pPr>
            <a:r>
              <a:rPr lang="es-MX" altLang="es-CO" sz="1100" kern="0" dirty="0">
                <a:latin typeface="+mn-lt"/>
              </a:rPr>
              <a:t>* Cifras </a:t>
            </a:r>
            <a:r>
              <a:rPr lang="es-MX" altLang="es-CO" sz="1100" kern="0" dirty="0" smtClean="0">
                <a:latin typeface="+mn-lt"/>
              </a:rPr>
              <a:t>en millones </a:t>
            </a:r>
            <a:r>
              <a:rPr lang="es-MX" altLang="es-CO" sz="1100" kern="0" dirty="0">
                <a:latin typeface="+mn-lt"/>
              </a:rPr>
              <a:t>a diciembre de 2015</a:t>
            </a:r>
          </a:p>
        </p:txBody>
      </p:sp>
      <p:graphicFrame>
        <p:nvGraphicFramePr>
          <p:cNvPr id="24" name="Tabla 33"/>
          <p:cNvGraphicFramePr>
            <a:graphicFrameLocks noGrp="1"/>
          </p:cNvGraphicFramePr>
          <p:nvPr>
            <p:extLst>
              <p:ext uri="{D42A27DB-BD31-4B8C-83A1-F6EECF244321}">
                <p14:modId xmlns:p14="http://schemas.microsoft.com/office/powerpoint/2010/main" val="3539702251"/>
              </p:ext>
            </p:extLst>
          </p:nvPr>
        </p:nvGraphicFramePr>
        <p:xfrm>
          <a:off x="3706600" y="4227664"/>
          <a:ext cx="3472516" cy="183071"/>
        </p:xfrm>
        <a:graphic>
          <a:graphicData uri="http://schemas.openxmlformats.org/drawingml/2006/table">
            <a:tbl>
              <a:tblPr firstRow="1" bandRow="1">
                <a:tableStyleId>{5940675A-B579-460E-94D1-54222C63F5DA}</a:tableStyleId>
              </a:tblPr>
              <a:tblGrid>
                <a:gridCol w="3472516">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23,6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sp>
        <p:nvSpPr>
          <p:cNvPr id="26" name="30 CuadroTexto"/>
          <p:cNvSpPr txBox="1">
            <a:spLocks noChangeArrowheads="1"/>
          </p:cNvSpPr>
          <p:nvPr/>
        </p:nvSpPr>
        <p:spPr bwMode="auto">
          <a:xfrm flipH="1">
            <a:off x="7438308" y="5193083"/>
            <a:ext cx="454751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defRPr/>
            </a:pPr>
            <a:r>
              <a:rPr lang="es-CO" sz="1100" kern="0" dirty="0">
                <a:latin typeface="+mn-lt"/>
              </a:rPr>
              <a:t>ESTADO DEL CORREDOR</a:t>
            </a:r>
          </a:p>
        </p:txBody>
      </p:sp>
      <p:sp>
        <p:nvSpPr>
          <p:cNvPr id="35" name="30 CuadroTexto"/>
          <p:cNvSpPr txBox="1">
            <a:spLocks noChangeArrowheads="1"/>
          </p:cNvSpPr>
          <p:nvPr/>
        </p:nvSpPr>
        <p:spPr bwMode="auto">
          <a:xfrm flipH="1">
            <a:off x="7438311" y="751278"/>
            <a:ext cx="4547515" cy="200542"/>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tIns="13513"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87" indent="-457187" defTabSz="914373">
              <a:defRPr/>
            </a:pPr>
            <a:r>
              <a:rPr lang="es-CO" sz="1100" kern="0" dirty="0">
                <a:latin typeface="+mn-lt"/>
              </a:rPr>
              <a:t>INFORMACIÓN GENERAL</a:t>
            </a:r>
          </a:p>
        </p:txBody>
      </p:sp>
      <p:sp>
        <p:nvSpPr>
          <p:cNvPr id="44" name="30 CuadroTexto"/>
          <p:cNvSpPr txBox="1">
            <a:spLocks noChangeArrowheads="1"/>
          </p:cNvSpPr>
          <p:nvPr/>
        </p:nvSpPr>
        <p:spPr bwMode="auto">
          <a:xfrm flipH="1">
            <a:off x="7438309" y="2916792"/>
            <a:ext cx="454751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latin typeface="+mn-lt"/>
              </a:rPr>
              <a:t>OBRA 1192 DE 14/09/2016</a:t>
            </a:r>
          </a:p>
        </p:txBody>
      </p:sp>
      <p:graphicFrame>
        <p:nvGraphicFramePr>
          <p:cNvPr id="46" name="Tabla 45"/>
          <p:cNvGraphicFramePr>
            <a:graphicFrameLocks noGrp="1"/>
          </p:cNvGraphicFramePr>
          <p:nvPr>
            <p:extLst>
              <p:ext uri="{D42A27DB-BD31-4B8C-83A1-F6EECF244321}">
                <p14:modId xmlns:p14="http://schemas.microsoft.com/office/powerpoint/2010/main" val="2423912548"/>
              </p:ext>
            </p:extLst>
          </p:nvPr>
        </p:nvGraphicFramePr>
        <p:xfrm>
          <a:off x="7438453" y="3116573"/>
          <a:ext cx="4547379" cy="762000"/>
        </p:xfrm>
        <a:graphic>
          <a:graphicData uri="http://schemas.openxmlformats.org/drawingml/2006/table">
            <a:tbl>
              <a:tblPr>
                <a:tableStyleId>{616DA210-FB5B-4158-B5E0-FEB733F419BA}</a:tableStyleId>
              </a:tblPr>
              <a:tblGrid>
                <a:gridCol w="2258669">
                  <a:extLst>
                    <a:ext uri="{9D8B030D-6E8A-4147-A177-3AD203B41FA5}">
                      <a16:colId xmlns="" xmlns:a16="http://schemas.microsoft.com/office/drawing/2014/main" val="20000"/>
                    </a:ext>
                  </a:extLst>
                </a:gridCol>
                <a:gridCol w="619864">
                  <a:extLst>
                    <a:ext uri="{9D8B030D-6E8A-4147-A177-3AD203B41FA5}">
                      <a16:colId xmlns="" xmlns:a16="http://schemas.microsoft.com/office/drawing/2014/main" val="20001"/>
                    </a:ext>
                  </a:extLst>
                </a:gridCol>
                <a:gridCol w="1668846">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COLOMBIANO PAVICAR</a:t>
                      </a:r>
                    </a:p>
                  </a:txBody>
                  <a:tcPr marL="35995" marR="3599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dirty="0">
                          <a:effectLst/>
                        </a:rPr>
                        <a:t>SOFÁN INGENIERÍA S.A.S</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dirty="0">
                          <a:effectLst/>
                        </a:rPr>
                        <a:t>DUMAR INGENIEROS S.A.S </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25</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fontAlgn="ctr" latinLnBrk="0" hangingPunct="1"/>
                      <a:r>
                        <a:rPr lang="es-MX" sz="1000" u="none" strike="noStrike" kern="1200" dirty="0">
                          <a:effectLst/>
                        </a:rPr>
                        <a:t>ANDRÉS GABRIEL SOFÁN SÁNCHEZ </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5</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graphicFrame>
        <p:nvGraphicFramePr>
          <p:cNvPr id="48" name="3 Tabla"/>
          <p:cNvGraphicFramePr>
            <a:graphicFrameLocks noGrp="1"/>
          </p:cNvGraphicFramePr>
          <p:nvPr>
            <p:extLst>
              <p:ext uri="{D42A27DB-BD31-4B8C-83A1-F6EECF244321}">
                <p14:modId xmlns:p14="http://schemas.microsoft.com/office/powerpoint/2010/main" val="1868384227"/>
              </p:ext>
            </p:extLst>
          </p:nvPr>
        </p:nvGraphicFramePr>
        <p:xfrm>
          <a:off x="7438447" y="991934"/>
          <a:ext cx="4547379" cy="914400"/>
        </p:xfrm>
        <a:graphic>
          <a:graphicData uri="http://schemas.openxmlformats.org/drawingml/2006/table">
            <a:tbl>
              <a:tblPr firstRow="1" bandRow="1">
                <a:tableStyleId>{5940675A-B579-460E-94D1-54222C63F5DA}</a:tableStyleId>
              </a:tblPr>
              <a:tblGrid>
                <a:gridCol w="2747896">
                  <a:extLst>
                    <a:ext uri="{9D8B030D-6E8A-4147-A177-3AD203B41FA5}">
                      <a16:colId xmlns="" xmlns:a16="http://schemas.microsoft.com/office/drawing/2014/main" val="20000"/>
                    </a:ext>
                  </a:extLst>
                </a:gridCol>
                <a:gridCol w="1799483">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a:t>
                      </a:r>
                    </a:p>
                    <a:p>
                      <a:pPr marL="0" algn="l" defTabSz="914400" rtl="0" eaLnBrk="1" latinLnBrk="0" hangingPunct="1"/>
                      <a:r>
                        <a:rPr lang="es-ES" sz="1000" kern="1200" baseline="0" dirty="0"/>
                        <a:t>INICIO DE OBRAS </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23/08/2016</a:t>
                      </a:r>
                    </a:p>
                    <a:p>
                      <a:pPr algn="ctr" rtl="0" fontAlgn="ctr"/>
                      <a:r>
                        <a:rPr lang="es-MX" sz="1000" u="none" strike="noStrike" dirty="0">
                          <a:effectLst/>
                        </a:rPr>
                        <a:t>17/04/2017</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14/09/2016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16/01/2017</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16/07/2018</a:t>
                      </a:r>
                      <a:endParaRPr lang="es-MX" sz="1000" b="0" i="0" u="none" strike="noStrike" kern="1200" dirty="0">
                        <a:solidFill>
                          <a:schemeClr val="bg2">
                            <a:lumMod val="50000"/>
                          </a:schemeClr>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48,8 %</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33" name="30 CuadroTexto"/>
          <p:cNvSpPr txBox="1">
            <a:spLocks noChangeArrowheads="1"/>
          </p:cNvSpPr>
          <p:nvPr/>
        </p:nvSpPr>
        <p:spPr bwMode="auto">
          <a:xfrm flipH="1">
            <a:off x="7438309" y="3958484"/>
            <a:ext cx="454751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latin typeface="+mn-lt"/>
              </a:rPr>
              <a:t>INTERVENTORÍA 1587 DE 05/10/2016</a:t>
            </a:r>
          </a:p>
        </p:txBody>
      </p:sp>
      <p:graphicFrame>
        <p:nvGraphicFramePr>
          <p:cNvPr id="34" name="Tabla 33"/>
          <p:cNvGraphicFramePr>
            <a:graphicFrameLocks noGrp="1"/>
          </p:cNvGraphicFramePr>
          <p:nvPr>
            <p:extLst>
              <p:ext uri="{D42A27DB-BD31-4B8C-83A1-F6EECF244321}">
                <p14:modId xmlns:p14="http://schemas.microsoft.com/office/powerpoint/2010/main" val="3835963649"/>
              </p:ext>
            </p:extLst>
          </p:nvPr>
        </p:nvGraphicFramePr>
        <p:xfrm>
          <a:off x="7438453" y="4158265"/>
          <a:ext cx="4547379" cy="914400"/>
        </p:xfrm>
        <a:graphic>
          <a:graphicData uri="http://schemas.openxmlformats.org/drawingml/2006/table">
            <a:tbl>
              <a:tblPr>
                <a:tableStyleId>{616DA210-FB5B-4158-B5E0-FEB733F419BA}</a:tableStyleId>
              </a:tblPr>
              <a:tblGrid>
                <a:gridCol w="2258669">
                  <a:extLst>
                    <a:ext uri="{9D8B030D-6E8A-4147-A177-3AD203B41FA5}">
                      <a16:colId xmlns="" xmlns:a16="http://schemas.microsoft.com/office/drawing/2014/main" val="20000"/>
                    </a:ext>
                  </a:extLst>
                </a:gridCol>
                <a:gridCol w="619864">
                  <a:extLst>
                    <a:ext uri="{9D8B030D-6E8A-4147-A177-3AD203B41FA5}">
                      <a16:colId xmlns="" xmlns:a16="http://schemas.microsoft.com/office/drawing/2014/main" val="20001"/>
                    </a:ext>
                  </a:extLst>
                </a:gridCol>
                <a:gridCol w="1668846">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CÓRDOBA SDM-049</a:t>
                      </a:r>
                    </a:p>
                  </a:txBody>
                  <a:tcPr marL="35995" marR="3599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1"/>
                  </a:ext>
                </a:extLst>
              </a:tr>
              <a:tr h="304790">
                <a:tc>
                  <a:txBody>
                    <a:bodyPr/>
                    <a:lstStyle/>
                    <a:p>
                      <a:pPr algn="l" fontAlgn="ctr"/>
                      <a:r>
                        <a:rPr lang="es-CO" sz="1000" u="none" strike="noStrike" dirty="0">
                          <a:effectLst/>
                        </a:rPr>
                        <a:t>SEG GEO TÉCNICA Y CONTROL DE CALIDAD SAS</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dirty="0">
                          <a:effectLst/>
                        </a:rPr>
                        <a:t>DUDPC INGENIEROS SAS</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fontAlgn="ctr" latinLnBrk="0" hangingPunct="1"/>
                      <a:r>
                        <a:rPr lang="es-MX" sz="1000" u="none" strike="noStrike" kern="1200" dirty="0">
                          <a:effectLst/>
                        </a:rPr>
                        <a:t>ANDRMSINGE SAS10 10%.</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10</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36" name="Pentágono 35"/>
          <p:cNvSpPr/>
          <p:nvPr/>
        </p:nvSpPr>
        <p:spPr>
          <a:xfrm>
            <a:off x="0" y="0"/>
            <a:ext cx="36068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9" name="CuadroTexto 38"/>
          <p:cNvSpPr txBox="1"/>
          <p:nvPr/>
        </p:nvSpPr>
        <p:spPr>
          <a:xfrm>
            <a:off x="194707" y="26882"/>
            <a:ext cx="3058891"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Córdoba - Sucre</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45" name="Rectángulo 5"/>
          <p:cNvSpPr>
            <a:spLocks noChangeArrowheads="1"/>
          </p:cNvSpPr>
          <p:nvPr/>
        </p:nvSpPr>
        <p:spPr bwMode="auto">
          <a:xfrm>
            <a:off x="3606800" y="-8498"/>
            <a:ext cx="4833238"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COVEÑAS - MOMIL</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9229250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0 CuadroTexto"/>
          <p:cNvSpPr txBox="1">
            <a:spLocks noChangeArrowheads="1"/>
          </p:cNvSpPr>
          <p:nvPr/>
        </p:nvSpPr>
        <p:spPr bwMode="auto">
          <a:xfrm flipH="1">
            <a:off x="7707868" y="578560"/>
            <a:ext cx="4268677"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488">
              <a:defRPr/>
            </a:pPr>
            <a:r>
              <a:rPr lang="es-CO" sz="1100" dirty="0">
                <a:latin typeface="+mn-lt"/>
              </a:rPr>
              <a:t>INFORMACIÓN GENERAL</a:t>
            </a:r>
          </a:p>
        </p:txBody>
      </p:sp>
      <p:graphicFrame>
        <p:nvGraphicFramePr>
          <p:cNvPr id="20" name="3 Tabla"/>
          <p:cNvGraphicFramePr>
            <a:graphicFrameLocks noGrp="1"/>
          </p:cNvGraphicFramePr>
          <p:nvPr>
            <p:extLst>
              <p:ext uri="{D42A27DB-BD31-4B8C-83A1-F6EECF244321}">
                <p14:modId xmlns:p14="http://schemas.microsoft.com/office/powerpoint/2010/main" val="90059714"/>
              </p:ext>
            </p:extLst>
          </p:nvPr>
        </p:nvGraphicFramePr>
        <p:xfrm>
          <a:off x="7707869" y="795870"/>
          <a:ext cx="4268677" cy="964707"/>
        </p:xfrm>
        <a:graphic>
          <a:graphicData uri="http://schemas.openxmlformats.org/drawingml/2006/table">
            <a:tbl>
              <a:tblPr>
                <a:tableStyleId>{616DA210-FB5B-4158-B5E0-FEB733F419BA}</a:tableStyleId>
              </a:tblPr>
              <a:tblGrid>
                <a:gridCol w="2208884">
                  <a:extLst>
                    <a:ext uri="{9D8B030D-6E8A-4147-A177-3AD203B41FA5}">
                      <a16:colId xmlns="" xmlns:a16="http://schemas.microsoft.com/office/drawing/2014/main" val="20000"/>
                    </a:ext>
                  </a:extLst>
                </a:gridCol>
                <a:gridCol w="2059793">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09/11/2015</a:t>
                      </a:r>
                    </a:p>
                    <a:p>
                      <a:pPr algn="ctr" rtl="0" fontAlgn="ctr"/>
                      <a:r>
                        <a:rPr lang="es-MX" sz="1000" u="none" strike="noStrike" dirty="0">
                          <a:effectLst/>
                        </a:rPr>
                        <a:t>22/04/2016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11/12/2015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28/01/2016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27/01/2020</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202707">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28 %</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1" name="30 CuadroTexto"/>
          <p:cNvSpPr txBox="1">
            <a:spLocks noChangeArrowheads="1"/>
          </p:cNvSpPr>
          <p:nvPr/>
        </p:nvSpPr>
        <p:spPr bwMode="auto">
          <a:xfrm flipH="1">
            <a:off x="7735590" y="3141263"/>
            <a:ext cx="426867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CONTRATO OBRA 1696 DE 11/12/2015</a:t>
            </a:r>
          </a:p>
        </p:txBody>
      </p:sp>
      <p:sp>
        <p:nvSpPr>
          <p:cNvPr id="22" name="30 CuadroTexto"/>
          <p:cNvSpPr txBox="1">
            <a:spLocks noChangeArrowheads="1"/>
          </p:cNvSpPr>
          <p:nvPr/>
        </p:nvSpPr>
        <p:spPr bwMode="auto">
          <a:xfrm flipH="1">
            <a:off x="7735590" y="4329426"/>
            <a:ext cx="427034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INTERVENTORÍA 1736 DE 22/12/2015</a:t>
            </a:r>
          </a:p>
        </p:txBody>
      </p:sp>
      <p:graphicFrame>
        <p:nvGraphicFramePr>
          <p:cNvPr id="23" name="Tabla 22"/>
          <p:cNvGraphicFramePr>
            <a:graphicFrameLocks noGrp="1"/>
          </p:cNvGraphicFramePr>
          <p:nvPr>
            <p:extLst>
              <p:ext uri="{D42A27DB-BD31-4B8C-83A1-F6EECF244321}">
                <p14:modId xmlns:p14="http://schemas.microsoft.com/office/powerpoint/2010/main" val="311694499"/>
              </p:ext>
            </p:extLst>
          </p:nvPr>
        </p:nvGraphicFramePr>
        <p:xfrm>
          <a:off x="7735591" y="3323731"/>
          <a:ext cx="4270349" cy="962832"/>
        </p:xfrm>
        <a:graphic>
          <a:graphicData uri="http://schemas.openxmlformats.org/drawingml/2006/table">
            <a:tbl>
              <a:tblPr>
                <a:tableStyleId>{616DA210-FB5B-4158-B5E0-FEB733F419BA}</a:tableStyleId>
              </a:tblPr>
              <a:tblGrid>
                <a:gridCol w="2795645">
                  <a:extLst>
                    <a:ext uri="{9D8B030D-6E8A-4147-A177-3AD203B41FA5}">
                      <a16:colId xmlns="" xmlns:a16="http://schemas.microsoft.com/office/drawing/2014/main" val="20000"/>
                    </a:ext>
                  </a:extLst>
                </a:gridCol>
                <a:gridCol w="475412">
                  <a:extLst>
                    <a:ext uri="{9D8B030D-6E8A-4147-A177-3AD203B41FA5}">
                      <a16:colId xmlns="" xmlns:a16="http://schemas.microsoft.com/office/drawing/2014/main" val="20001"/>
                    </a:ext>
                  </a:extLst>
                </a:gridCol>
                <a:gridCol w="999292">
                  <a:extLst>
                    <a:ext uri="{9D8B030D-6E8A-4147-A177-3AD203B41FA5}">
                      <a16:colId xmlns="" xmlns:a16="http://schemas.microsoft.com/office/drawing/2014/main" val="20002"/>
                    </a:ext>
                  </a:extLst>
                </a:gridCol>
              </a:tblGrid>
              <a:tr h="160472">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EL VIAJANO</a:t>
                      </a:r>
                    </a:p>
                  </a:txBody>
                  <a:tcPr marL="8117" marR="8117" marT="807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72">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72"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72"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72" marB="0" anchor="ctr"/>
                </a:tc>
                <a:extLst>
                  <a:ext uri="{0D108BD9-81ED-4DB2-BD59-A6C34878D82A}">
                    <a16:rowId xmlns="" xmlns:a16="http://schemas.microsoft.com/office/drawing/2014/main" val="10001"/>
                  </a:ext>
                </a:extLst>
              </a:tr>
              <a:tr h="160472">
                <a:tc>
                  <a:txBody>
                    <a:bodyPr/>
                    <a:lstStyle/>
                    <a:p>
                      <a:pPr algn="l" fontAlgn="ctr"/>
                      <a:r>
                        <a:rPr lang="es-MX" sz="1000" u="none" strike="noStrike" kern="1200" dirty="0">
                          <a:effectLst/>
                        </a:rPr>
                        <a:t>INGEVIAS S.A.S</a:t>
                      </a:r>
                      <a:endParaRPr lang="es-MX" sz="1000" u="none" strike="noStrike" kern="1200" dirty="0">
                        <a:solidFill>
                          <a:schemeClr val="tx1"/>
                        </a:solidFill>
                        <a:effectLst/>
                        <a:latin typeface="+mn-lt"/>
                        <a:ea typeface="+mn-ea"/>
                        <a:cs typeface="+mn-cs"/>
                      </a:endParaRPr>
                    </a:p>
                  </a:txBody>
                  <a:tcPr marL="108004" marR="8117" marT="8072" marB="0" anchor="ctr"/>
                </a:tc>
                <a:tc>
                  <a:txBody>
                    <a:bodyPr/>
                    <a:lstStyle/>
                    <a:p>
                      <a:pPr algn="ctr" fontAlgn="ctr"/>
                      <a:r>
                        <a:rPr lang="es-MX" sz="1000" u="none" strike="noStrike" dirty="0">
                          <a:effectLst/>
                        </a:rPr>
                        <a:t>27,5</a:t>
                      </a:r>
                      <a:endParaRPr lang="es-MX" sz="1000" b="0" i="0" u="none" strike="noStrike" dirty="0">
                        <a:solidFill>
                          <a:srgbClr val="000000"/>
                        </a:solidFill>
                        <a:effectLst/>
                        <a:latin typeface="Calibri" panose="020F0502020204030204" pitchFamily="34" charset="0"/>
                      </a:endParaRPr>
                    </a:p>
                  </a:txBody>
                  <a:tcPr marL="8117" marR="8117" marT="8072"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72" marB="0" anchor="ctr"/>
                </a:tc>
                <a:extLst>
                  <a:ext uri="{0D108BD9-81ED-4DB2-BD59-A6C34878D82A}">
                    <a16:rowId xmlns="" xmlns:a16="http://schemas.microsoft.com/office/drawing/2014/main" val="10002"/>
                  </a:ext>
                </a:extLst>
              </a:tr>
              <a:tr h="160472">
                <a:tc>
                  <a:txBody>
                    <a:bodyPr/>
                    <a:lstStyle/>
                    <a:p>
                      <a:pPr algn="l" fontAlgn="ctr"/>
                      <a:r>
                        <a:rPr lang="es-MX" sz="1000" u="none" strike="noStrike" kern="1200" dirty="0">
                          <a:effectLst/>
                        </a:rPr>
                        <a:t>EXPLANAN</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8004" marR="8117" marT="8072" marB="0" anchor="ctr"/>
                </a:tc>
                <a:tc>
                  <a:txBody>
                    <a:bodyPr/>
                    <a:lstStyle/>
                    <a:p>
                      <a:pPr algn="ctr" fontAlgn="ctr"/>
                      <a:r>
                        <a:rPr lang="es-MX" sz="1000" u="none" strike="noStrike" kern="1200" dirty="0">
                          <a:effectLst/>
                        </a:rPr>
                        <a:t>27,5</a:t>
                      </a:r>
                      <a:endParaRPr lang="es-MX" sz="1000" u="none" strike="noStrike" kern="1200" dirty="0">
                        <a:solidFill>
                          <a:schemeClr val="tx1"/>
                        </a:solidFill>
                        <a:effectLst/>
                        <a:latin typeface="+mn-lt"/>
                        <a:ea typeface="+mn-ea"/>
                        <a:cs typeface="+mn-cs"/>
                      </a:endParaRPr>
                    </a:p>
                  </a:txBody>
                  <a:tcPr marL="8117" marR="8117" marT="8072"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72" marB="0" anchor="ctr"/>
                </a:tc>
                <a:extLst>
                  <a:ext uri="{0D108BD9-81ED-4DB2-BD59-A6C34878D82A}">
                    <a16:rowId xmlns="" xmlns:a16="http://schemas.microsoft.com/office/drawing/2014/main" val="10003"/>
                  </a:ext>
                </a:extLst>
              </a:tr>
              <a:tr h="160472">
                <a:tc>
                  <a:txBody>
                    <a:bodyPr/>
                    <a:lstStyle/>
                    <a:p>
                      <a:pPr algn="l" fontAlgn="ctr"/>
                      <a:r>
                        <a:rPr lang="es-MX" sz="1000" u="none" strike="noStrike" kern="1200" dirty="0">
                          <a:effectLst/>
                        </a:rPr>
                        <a:t>DELTA</a:t>
                      </a:r>
                      <a:r>
                        <a:rPr lang="es-MX" sz="1000" u="none" strike="noStrike" kern="1200" baseline="0" dirty="0">
                          <a:effectLst/>
                        </a:rPr>
                        <a:t> PROYECTOS CIVILES S.A.S</a:t>
                      </a:r>
                      <a:endParaRPr lang="es-MX" sz="1000" u="none" strike="noStrike" kern="1200" dirty="0">
                        <a:solidFill>
                          <a:schemeClr val="tx1"/>
                        </a:solidFill>
                        <a:effectLst/>
                        <a:latin typeface="+mn-lt"/>
                        <a:ea typeface="+mn-ea"/>
                        <a:cs typeface="+mn-cs"/>
                      </a:endParaRPr>
                    </a:p>
                  </a:txBody>
                  <a:tcPr marL="108004" marR="8117" marT="8072" marB="0" anchor="ctr"/>
                </a:tc>
                <a:tc>
                  <a:txBody>
                    <a:bodyPr/>
                    <a:lstStyle/>
                    <a:p>
                      <a:pPr algn="ctr" fontAlgn="ctr"/>
                      <a:r>
                        <a:rPr lang="es-MX" sz="1000" u="none" strike="noStrike" kern="1200" dirty="0">
                          <a:effectLst/>
                        </a:rPr>
                        <a:t>25</a:t>
                      </a:r>
                      <a:endParaRPr lang="es-MX" sz="1000" u="none" strike="noStrike" kern="1200" dirty="0">
                        <a:solidFill>
                          <a:schemeClr val="tx1"/>
                        </a:solidFill>
                        <a:effectLst/>
                        <a:latin typeface="+mn-lt"/>
                        <a:ea typeface="+mn-ea"/>
                        <a:cs typeface="+mn-cs"/>
                      </a:endParaRPr>
                    </a:p>
                  </a:txBody>
                  <a:tcPr marL="8117" marR="8117" marT="8072"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72" marB="0" anchor="ctr"/>
                </a:tc>
                <a:extLst>
                  <a:ext uri="{0D108BD9-81ED-4DB2-BD59-A6C34878D82A}">
                    <a16:rowId xmlns="" xmlns:a16="http://schemas.microsoft.com/office/drawing/2014/main" val="10004"/>
                  </a:ext>
                </a:extLst>
              </a:tr>
              <a:tr h="160472">
                <a:tc>
                  <a:txBody>
                    <a:bodyPr/>
                    <a:lstStyle/>
                    <a:p>
                      <a:pPr algn="l" fontAlgn="ctr"/>
                      <a:r>
                        <a:rPr lang="es-MX" sz="1000" u="none" strike="noStrike" kern="1200" dirty="0">
                          <a:effectLst/>
                        </a:rPr>
                        <a:t>CONSTRUCTORA </a:t>
                      </a:r>
                      <a:r>
                        <a:rPr lang="es-MX" sz="1000" u="none" strike="noStrike" kern="1200" dirty="0" smtClean="0">
                          <a:effectLst/>
                        </a:rPr>
                        <a:t>C.R.D S.A</a:t>
                      </a:r>
                      <a:endParaRPr lang="es-MX" sz="1000" u="none" strike="noStrike" kern="1200" dirty="0">
                        <a:solidFill>
                          <a:schemeClr val="tx1"/>
                        </a:solidFill>
                        <a:effectLst/>
                        <a:latin typeface="+mn-lt"/>
                        <a:ea typeface="+mn-ea"/>
                        <a:cs typeface="+mn-cs"/>
                      </a:endParaRPr>
                    </a:p>
                  </a:txBody>
                  <a:tcPr marL="108004" marR="8117" marT="8072" marB="0" anchor="ctr"/>
                </a:tc>
                <a:tc>
                  <a:txBody>
                    <a:bodyPr/>
                    <a:lstStyle/>
                    <a:p>
                      <a:pPr algn="ctr" fontAlgn="ctr"/>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72" marB="0" anchor="ctr"/>
                </a:tc>
                <a:tc>
                  <a:txBody>
                    <a:bodyPr/>
                    <a:lstStyle/>
                    <a:p>
                      <a:pPr algn="ctr" fontAlgn="ctr"/>
                      <a:r>
                        <a:rPr lang="es-MX" sz="1000" u="none" strike="noStrike" kern="1200" dirty="0">
                          <a:effectLst/>
                        </a:rPr>
                        <a:t>COLOMBIA</a:t>
                      </a:r>
                      <a:endParaRPr lang="es-MX" sz="1000" b="0" i="0" u="none" strike="noStrike" dirty="0">
                        <a:solidFill>
                          <a:srgbClr val="000000"/>
                        </a:solidFill>
                        <a:effectLst/>
                        <a:latin typeface="Calibri" panose="020F0502020204030204" pitchFamily="34" charset="0"/>
                      </a:endParaRPr>
                    </a:p>
                  </a:txBody>
                  <a:tcPr marL="8117" marR="8117" marT="8072" marB="0" anchor="ctr"/>
                </a:tc>
                <a:extLst>
                  <a:ext uri="{0D108BD9-81ED-4DB2-BD59-A6C34878D82A}">
                    <a16:rowId xmlns="" xmlns:a16="http://schemas.microsoft.com/office/drawing/2014/main" val="10005"/>
                  </a:ext>
                </a:extLst>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2625806048"/>
              </p:ext>
            </p:extLst>
          </p:nvPr>
        </p:nvGraphicFramePr>
        <p:xfrm>
          <a:off x="7735591" y="4525211"/>
          <a:ext cx="4258648" cy="802445"/>
        </p:xfrm>
        <a:graphic>
          <a:graphicData uri="http://schemas.openxmlformats.org/drawingml/2006/table">
            <a:tbl>
              <a:tblPr>
                <a:tableStyleId>{616DA210-FB5B-4158-B5E0-FEB733F419BA}</a:tableStyleId>
              </a:tblPr>
              <a:tblGrid>
                <a:gridCol w="2760173">
                  <a:extLst>
                    <a:ext uri="{9D8B030D-6E8A-4147-A177-3AD203B41FA5}">
                      <a16:colId xmlns="" xmlns:a16="http://schemas.microsoft.com/office/drawing/2014/main" val="20000"/>
                    </a:ext>
                  </a:extLst>
                </a:gridCol>
                <a:gridCol w="558608">
                  <a:extLst>
                    <a:ext uri="{9D8B030D-6E8A-4147-A177-3AD203B41FA5}">
                      <a16:colId xmlns="" xmlns:a16="http://schemas.microsoft.com/office/drawing/2014/main" val="20001"/>
                    </a:ext>
                  </a:extLst>
                </a:gridCol>
                <a:gridCol w="939867">
                  <a:extLst>
                    <a:ext uri="{9D8B030D-6E8A-4147-A177-3AD203B41FA5}">
                      <a16:colId xmlns="" xmlns:a16="http://schemas.microsoft.com/office/drawing/2014/main" val="20002"/>
                    </a:ext>
                  </a:extLst>
                </a:gridCol>
              </a:tblGrid>
              <a:tr h="16048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SUPERVISIÓN EQUIDAD 115</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7" marR="8117" marT="8089"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89">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89"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89"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89" marB="0" anchor="ctr"/>
                </a:tc>
                <a:extLst>
                  <a:ext uri="{0D108BD9-81ED-4DB2-BD59-A6C34878D82A}">
                    <a16:rowId xmlns="" xmlns:a16="http://schemas.microsoft.com/office/drawing/2014/main" val="10001"/>
                  </a:ext>
                </a:extLst>
              </a:tr>
              <a:tr h="160489">
                <a:tc>
                  <a:txBody>
                    <a:bodyPr/>
                    <a:lstStyle/>
                    <a:p>
                      <a:pPr marL="0" algn="l" defTabSz="914400" rtl="0" eaLnBrk="1" fontAlgn="ctr" latinLnBrk="0" hangingPunct="1"/>
                      <a:r>
                        <a:rPr lang="es-ES" sz="1000" u="none" strike="noStrike" kern="1200" dirty="0">
                          <a:effectLst/>
                        </a:rPr>
                        <a:t>CONSULTORÍA COLOMBIANA S.A.</a:t>
                      </a:r>
                      <a:endParaRPr lang="es-MX" sz="1000" u="none" strike="noStrike" kern="1200" dirty="0">
                        <a:solidFill>
                          <a:schemeClr val="tx1"/>
                        </a:solidFill>
                        <a:effectLst/>
                        <a:latin typeface="+mn-lt"/>
                        <a:ea typeface="+mn-ea"/>
                        <a:cs typeface="+mn-cs"/>
                      </a:endParaRPr>
                    </a:p>
                  </a:txBody>
                  <a:tcPr marL="108023" marR="8117" marT="8089"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7" marR="8117" marT="8089"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89" marB="0" anchor="ctr"/>
                </a:tc>
                <a:extLst>
                  <a:ext uri="{0D108BD9-81ED-4DB2-BD59-A6C34878D82A}">
                    <a16:rowId xmlns="" xmlns:a16="http://schemas.microsoft.com/office/drawing/2014/main" val="10002"/>
                  </a:ext>
                </a:extLst>
              </a:tr>
              <a:tr h="160489">
                <a:tc>
                  <a:txBody>
                    <a:bodyPr/>
                    <a:lstStyle/>
                    <a:p>
                      <a:pPr marL="0" algn="l" defTabSz="914400" rtl="0" eaLnBrk="1" fontAlgn="ctr" latinLnBrk="0" hangingPunct="1"/>
                      <a:r>
                        <a:rPr lang="es-ES" sz="1000" u="none" strike="noStrike" kern="1200" dirty="0">
                          <a:effectLst/>
                        </a:rPr>
                        <a:t>HMV SUPERVISIÓN S.A.S.</a:t>
                      </a:r>
                      <a:endParaRPr lang="es-MX" sz="1000" u="none" strike="noStrike" kern="1200" dirty="0">
                        <a:solidFill>
                          <a:schemeClr val="tx1"/>
                        </a:solidFill>
                        <a:effectLst/>
                        <a:latin typeface="+mn-lt"/>
                        <a:ea typeface="+mn-ea"/>
                        <a:cs typeface="+mn-cs"/>
                      </a:endParaRPr>
                    </a:p>
                  </a:txBody>
                  <a:tcPr marL="108023" marR="8117" marT="8089"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89"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89" marB="0" anchor="ctr"/>
                </a:tc>
                <a:extLst>
                  <a:ext uri="{0D108BD9-81ED-4DB2-BD59-A6C34878D82A}">
                    <a16:rowId xmlns="" xmlns:a16="http://schemas.microsoft.com/office/drawing/2014/main" val="10003"/>
                  </a:ext>
                </a:extLst>
              </a:tr>
              <a:tr h="160489">
                <a:tc>
                  <a:txBody>
                    <a:bodyPr/>
                    <a:lstStyle/>
                    <a:p>
                      <a:pPr marL="0" algn="l" defTabSz="914400" rtl="0" eaLnBrk="1" fontAlgn="ctr" latinLnBrk="0" hangingPunct="1"/>
                      <a:r>
                        <a:rPr lang="es-CO" sz="1000" u="none" strike="noStrike" kern="1200" dirty="0">
                          <a:effectLst/>
                        </a:rPr>
                        <a:t>PAULO EMILIO BRAVO CONSULTORES S.A.S.</a:t>
                      </a:r>
                      <a:endParaRPr lang="es-MX" sz="1000" u="none" strike="noStrike" kern="1200" dirty="0">
                        <a:solidFill>
                          <a:schemeClr val="tx1"/>
                        </a:solidFill>
                        <a:effectLst/>
                        <a:latin typeface="+mn-lt"/>
                        <a:ea typeface="+mn-ea"/>
                        <a:cs typeface="+mn-cs"/>
                      </a:endParaRPr>
                    </a:p>
                  </a:txBody>
                  <a:tcPr marL="108023" marR="8117" marT="8089"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89"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89"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707868" y="1779630"/>
            <a:ext cx="425864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ALCANCE</a:t>
            </a:r>
          </a:p>
        </p:txBody>
      </p:sp>
      <p:graphicFrame>
        <p:nvGraphicFramePr>
          <p:cNvPr id="26" name="10 Tabla"/>
          <p:cNvGraphicFramePr>
            <a:graphicFrameLocks noGrp="1"/>
          </p:cNvGraphicFramePr>
          <p:nvPr>
            <p:extLst>
              <p:ext uri="{D42A27DB-BD31-4B8C-83A1-F6EECF244321}">
                <p14:modId xmlns:p14="http://schemas.microsoft.com/office/powerpoint/2010/main" val="2107560632"/>
              </p:ext>
            </p:extLst>
          </p:nvPr>
        </p:nvGraphicFramePr>
        <p:xfrm>
          <a:off x="7707868" y="1985788"/>
          <a:ext cx="4298072" cy="1066800"/>
        </p:xfrm>
        <a:graphic>
          <a:graphicData uri="http://schemas.openxmlformats.org/drawingml/2006/table">
            <a:tbl>
              <a:tblPr>
                <a:tableStyleId>{616DA210-FB5B-4158-B5E0-FEB733F419BA}</a:tableStyleId>
              </a:tblPr>
              <a:tblGrid>
                <a:gridCol w="1530921">
                  <a:extLst>
                    <a:ext uri="{9D8B030D-6E8A-4147-A177-3AD203B41FA5}">
                      <a16:colId xmlns="" xmlns:a16="http://schemas.microsoft.com/office/drawing/2014/main" val="20000"/>
                    </a:ext>
                  </a:extLst>
                </a:gridCol>
                <a:gridCol w="628731">
                  <a:extLst>
                    <a:ext uri="{9D8B030D-6E8A-4147-A177-3AD203B41FA5}">
                      <a16:colId xmlns="" xmlns:a16="http://schemas.microsoft.com/office/drawing/2014/main" val="20001"/>
                    </a:ext>
                  </a:extLst>
                </a:gridCol>
                <a:gridCol w="1492047">
                  <a:extLst>
                    <a:ext uri="{9D8B030D-6E8A-4147-A177-3AD203B41FA5}">
                      <a16:colId xmlns="" xmlns:a16="http://schemas.microsoft.com/office/drawing/2014/main" val="20002"/>
                    </a:ext>
                  </a:extLst>
                </a:gridCol>
                <a:gridCol w="646373">
                  <a:extLst>
                    <a:ext uri="{9D8B030D-6E8A-4147-A177-3AD203B41FA5}">
                      <a16:colId xmlns="" xmlns:a16="http://schemas.microsoft.com/office/drawing/2014/main" val="20003"/>
                    </a:ext>
                  </a:extLst>
                </a:gridCol>
              </a:tblGrid>
              <a:tr h="151873">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8" marR="2702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8" marR="2702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8" marR="27028"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27028" marR="27028" marT="0" marB="0" anchor="ctr"/>
                </a:tc>
                <a:extLst>
                  <a:ext uri="{0D108BD9-81ED-4DB2-BD59-A6C34878D82A}">
                    <a16:rowId xmlns="" xmlns:a16="http://schemas.microsoft.com/office/drawing/2014/main" val="10000"/>
                  </a:ext>
                </a:extLst>
              </a:tr>
              <a:tr h="148745">
                <a:tc>
                  <a:txBody>
                    <a:bodyPr/>
                    <a:lstStyle/>
                    <a:p>
                      <a:pPr algn="ctr" fontAlgn="b"/>
                      <a:r>
                        <a:rPr lang="es-MX" sz="1000" u="none" strike="noStrike" dirty="0">
                          <a:effectLst/>
                        </a:rPr>
                        <a:t> EL</a:t>
                      </a:r>
                      <a:r>
                        <a:rPr lang="es-MX" sz="1000" u="none" strike="noStrike" baseline="0" dirty="0">
                          <a:effectLst/>
                        </a:rPr>
                        <a:t> VIAJANO – SAN MARCOS</a:t>
                      </a:r>
                      <a:endParaRPr lang="es-MX" sz="1000" b="0" i="0" u="none" strike="noStrike" dirty="0">
                        <a:solidFill>
                          <a:srgbClr val="000000"/>
                        </a:solidFill>
                        <a:effectLst/>
                        <a:latin typeface="+mn-lt"/>
                      </a:endParaRPr>
                    </a:p>
                  </a:txBody>
                  <a:tcPr marL="27028" marR="27028" marT="0" marB="0" anchor="ctr"/>
                </a:tc>
                <a:tc>
                  <a:txBody>
                    <a:bodyPr/>
                    <a:lstStyle/>
                    <a:p>
                      <a:pPr algn="ctr" fontAlgn="ctr"/>
                      <a:r>
                        <a:rPr lang="es-MX" sz="1000" u="none" strike="noStrike" dirty="0">
                          <a:effectLst/>
                        </a:rPr>
                        <a:t>43 KM</a:t>
                      </a:r>
                      <a:endParaRPr lang="es-MX" sz="1000" b="0" i="0" u="none" strike="noStrike" dirty="0">
                        <a:solidFill>
                          <a:srgbClr val="000000"/>
                        </a:solidFill>
                        <a:effectLst/>
                        <a:latin typeface="+mn-lt"/>
                      </a:endParaRPr>
                    </a:p>
                  </a:txBody>
                  <a:tcPr marL="27028" marR="27028" marT="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27028" marR="27028" marT="0" marB="0" anchor="ctr"/>
                </a:tc>
                <a:tc>
                  <a:txBody>
                    <a:bodyPr/>
                    <a:lstStyle/>
                    <a:p>
                      <a:pPr algn="ctr" fontAlgn="b"/>
                      <a:r>
                        <a:rPr lang="es-MX" sz="1000" u="none" strike="noStrike" baseline="0" dirty="0">
                          <a:effectLst/>
                        </a:rPr>
                        <a:t>11,6 Km</a:t>
                      </a:r>
                      <a:endParaRPr lang="es-MX" sz="1000" b="0" i="0" u="none" strike="noStrike" dirty="0">
                        <a:solidFill>
                          <a:schemeClr val="tx1"/>
                        </a:solidFill>
                        <a:effectLst/>
                        <a:latin typeface="+mn-lt"/>
                      </a:endParaRPr>
                    </a:p>
                  </a:txBody>
                  <a:tcPr marL="27028" marR="27028" marT="0" marB="0" anchor="ctr"/>
                </a:tc>
                <a:extLst>
                  <a:ext uri="{0D108BD9-81ED-4DB2-BD59-A6C34878D82A}">
                    <a16:rowId xmlns="" xmlns:a16="http://schemas.microsoft.com/office/drawing/2014/main" val="10001"/>
                  </a:ext>
                </a:extLst>
              </a:tr>
              <a:tr h="446235">
                <a:tc>
                  <a:txBody>
                    <a:bodyPr/>
                    <a:lstStyle/>
                    <a:p>
                      <a:pPr algn="ctr" fontAlgn="b"/>
                      <a:r>
                        <a:rPr lang="es-MX" sz="1000" u="none" strike="noStrike" kern="1200" dirty="0">
                          <a:effectLst/>
                        </a:rPr>
                        <a:t>PUENTE SAN JORGE (GUAYEPO)</a:t>
                      </a:r>
                      <a:endParaRPr lang="es-MX" sz="1000" u="none" strike="noStrike" kern="1200" dirty="0">
                        <a:solidFill>
                          <a:schemeClr val="dk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2</a:t>
                      </a:r>
                      <a:r>
                        <a:rPr lang="es-MX" sz="1000" u="none" strike="noStrike" kern="1200" baseline="0" dirty="0">
                          <a:effectLst/>
                        </a:rPr>
                        <a:t> UN</a:t>
                      </a:r>
                      <a:endParaRPr lang="es-MX" sz="1000" b="0" i="0" u="none" strike="noStrike" kern="1200" dirty="0">
                        <a:solidFill>
                          <a:schemeClr val="dk1"/>
                        </a:solidFill>
                        <a:effectLst/>
                        <a:latin typeface="+mn-lt"/>
                        <a:ea typeface="+mn-ea"/>
                        <a:cs typeface="+mn-cs"/>
                      </a:endParaRPr>
                    </a:p>
                  </a:txBody>
                  <a:tcPr marL="27028" marR="27028" marT="0" marB="0" anchor="ctr"/>
                </a:tc>
                <a:tc>
                  <a:txBody>
                    <a:bodyPr/>
                    <a:lstStyle/>
                    <a:p>
                      <a:pPr algn="ctr" fontAlgn="b"/>
                      <a:r>
                        <a:rPr lang="es-MX" sz="1000" u="none" strike="noStrike" dirty="0">
                          <a:effectLst/>
                        </a:rPr>
                        <a:t>Accesos (A. DER=190</a:t>
                      </a:r>
                      <a:r>
                        <a:rPr lang="es-MX" sz="1000" u="none" strike="noStrike" baseline="0" dirty="0">
                          <a:effectLst/>
                        </a:rPr>
                        <a:t> m y </a:t>
                      </a:r>
                    </a:p>
                    <a:p>
                      <a:pPr algn="ctr" fontAlgn="b"/>
                      <a:r>
                        <a:rPr lang="es-MX" sz="1000" u="none" strike="noStrike" baseline="0" dirty="0">
                          <a:effectLst/>
                        </a:rPr>
                        <a:t>A. IZQ= 170 m)</a:t>
                      </a:r>
                      <a:endParaRPr lang="es-MX" sz="1000" u="none" strike="noStrike" dirty="0">
                        <a:effectLst/>
                      </a:endParaRPr>
                    </a:p>
                    <a:p>
                      <a:pPr marL="0" algn="ctr" defTabSz="1217021" rtl="0" eaLnBrk="1" fontAlgn="b" latinLnBrk="0" hangingPunct="1"/>
                      <a:r>
                        <a:rPr lang="es-MX" sz="1000" u="none" strike="noStrike" kern="1200" dirty="0">
                          <a:effectLst/>
                        </a:rPr>
                        <a:t>L= 113 m</a:t>
                      </a:r>
                      <a:endParaRPr lang="es-MX" sz="1000" u="none" strike="noStrike" kern="1200" dirty="0">
                        <a:solidFill>
                          <a:schemeClr val="dk1"/>
                        </a:solidFill>
                        <a:effectLst/>
                        <a:latin typeface="+mn-lt"/>
                        <a:ea typeface="+mn-ea"/>
                        <a:cs typeface="+mn-cs"/>
                      </a:endParaRPr>
                    </a:p>
                  </a:txBody>
                  <a:tcPr marL="27028" marR="27028" marT="0"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27028" marR="27028" marT="0" marB="0" anchor="ctr"/>
                </a:tc>
                <a:extLst>
                  <a:ext uri="{0D108BD9-81ED-4DB2-BD59-A6C34878D82A}">
                    <a16:rowId xmlns="" xmlns:a16="http://schemas.microsoft.com/office/drawing/2014/main" val="10002"/>
                  </a:ext>
                </a:extLst>
              </a:tr>
              <a:tr h="297490">
                <a:tc>
                  <a:txBody>
                    <a:bodyPr/>
                    <a:lstStyle/>
                    <a:p>
                      <a:pPr algn="ctr" fontAlgn="b"/>
                      <a:r>
                        <a:rPr lang="es-MX" sz="1000" u="none" strike="noStrike" kern="1200" dirty="0">
                          <a:effectLst/>
                        </a:rPr>
                        <a:t>PASO NACIONAL POR SAN MARCOS</a:t>
                      </a:r>
                      <a:endParaRPr lang="es-MX" sz="1000" u="none" strike="noStrike" kern="1200" dirty="0">
                        <a:solidFill>
                          <a:schemeClr val="dk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6 KM</a:t>
                      </a:r>
                      <a:endParaRPr lang="es-MX" sz="1000" b="0" i="0" u="none" strike="noStrike" kern="1200" dirty="0">
                        <a:solidFill>
                          <a:schemeClr val="dk1"/>
                        </a:solidFill>
                        <a:effectLst/>
                        <a:latin typeface="+mn-lt"/>
                        <a:ea typeface="+mn-ea"/>
                        <a:cs typeface="+mn-cs"/>
                      </a:endParaRPr>
                    </a:p>
                  </a:txBody>
                  <a:tcPr marL="27028" marR="27028" marT="0" marB="0" anchor="ctr"/>
                </a:tc>
                <a:tc>
                  <a:txBody>
                    <a:bodyPr/>
                    <a:lstStyle/>
                    <a:p>
                      <a:pPr marL="0" algn="ctr" defTabSz="1217021" rtl="0" eaLnBrk="1" fontAlgn="b" latinLnBrk="0" hangingPunct="1"/>
                      <a:r>
                        <a:rPr lang="es-MX" sz="1000" u="none" strike="noStrike" kern="1200" dirty="0">
                          <a:effectLst/>
                        </a:rPr>
                        <a:t>EYD VARIANTE</a:t>
                      </a:r>
                      <a:endParaRPr lang="es-MX" sz="1000" u="none" strike="noStrike" kern="1200" dirty="0">
                        <a:solidFill>
                          <a:schemeClr val="dk1"/>
                        </a:solidFill>
                        <a:effectLst/>
                        <a:latin typeface="+mn-lt"/>
                        <a:ea typeface="+mn-ea"/>
                        <a:cs typeface="+mn-cs"/>
                      </a:endParaRPr>
                    </a:p>
                  </a:txBody>
                  <a:tcPr marL="27028" marR="27028" marT="0" marB="0" anchor="ctr"/>
                </a:tc>
                <a:tc>
                  <a:txBody>
                    <a:bodyPr/>
                    <a:lstStyle/>
                    <a:p>
                      <a:pPr algn="ctr" fontAlgn="b"/>
                      <a:r>
                        <a:rPr lang="es-MX" sz="1000" u="none" strike="noStrike" dirty="0">
                          <a:effectLst/>
                        </a:rPr>
                        <a:t>0 %</a:t>
                      </a:r>
                      <a:endParaRPr lang="es-MX" sz="1000" b="0" i="0" u="none" strike="noStrike" dirty="0">
                        <a:solidFill>
                          <a:schemeClr val="tx1"/>
                        </a:solidFill>
                        <a:effectLst/>
                        <a:latin typeface="+mn-lt"/>
                      </a:endParaRPr>
                    </a:p>
                  </a:txBody>
                  <a:tcPr marL="27028" marR="27028" marT="0" marB="0" anchor="ctr"/>
                </a:tc>
                <a:extLst>
                  <a:ext uri="{0D108BD9-81ED-4DB2-BD59-A6C34878D82A}">
                    <a16:rowId xmlns="" xmlns:a16="http://schemas.microsoft.com/office/drawing/2014/main" val="10003"/>
                  </a:ext>
                </a:extLst>
              </a:tr>
            </a:tbl>
          </a:graphicData>
        </a:graphic>
      </p:graphicFrame>
      <p:pic>
        <p:nvPicPr>
          <p:cNvPr id="210948"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541" y="713653"/>
            <a:ext cx="5006877" cy="349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30 CuadroTexto"/>
          <p:cNvSpPr txBox="1">
            <a:spLocks noChangeArrowheads="1"/>
          </p:cNvSpPr>
          <p:nvPr/>
        </p:nvSpPr>
        <p:spPr bwMode="auto">
          <a:xfrm flipH="1">
            <a:off x="4011980" y="4667609"/>
            <a:ext cx="3562234"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sp>
        <p:nvSpPr>
          <p:cNvPr id="211045" name="CuadroTexto 28"/>
          <p:cNvSpPr txBox="1">
            <a:spLocks noChangeArrowheads="1"/>
          </p:cNvSpPr>
          <p:nvPr/>
        </p:nvSpPr>
        <p:spPr bwMode="auto">
          <a:xfrm>
            <a:off x="3919909" y="6456543"/>
            <a:ext cx="3155847" cy="24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47" tIns="45536" rIns="91047" bIns="4553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88"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31" name="3 Tabla"/>
          <p:cNvGraphicFramePr>
            <a:graphicFrameLocks noGrp="1"/>
          </p:cNvGraphicFramePr>
          <p:nvPr>
            <p:extLst>
              <p:ext uri="{D42A27DB-BD31-4B8C-83A1-F6EECF244321}">
                <p14:modId xmlns:p14="http://schemas.microsoft.com/office/powerpoint/2010/main" val="1848901383"/>
              </p:ext>
            </p:extLst>
          </p:nvPr>
        </p:nvGraphicFramePr>
        <p:xfrm>
          <a:off x="4011980" y="4858528"/>
          <a:ext cx="3562234" cy="1539240"/>
        </p:xfrm>
        <a:graphic>
          <a:graphicData uri="http://schemas.openxmlformats.org/drawingml/2006/table">
            <a:tbl>
              <a:tblPr>
                <a:tableStyleId>{616DA210-FB5B-4158-B5E0-FEB733F419BA}</a:tableStyleId>
              </a:tblPr>
              <a:tblGrid>
                <a:gridCol w="2024098">
                  <a:extLst>
                    <a:ext uri="{9D8B030D-6E8A-4147-A177-3AD203B41FA5}">
                      <a16:colId xmlns="" xmlns:a16="http://schemas.microsoft.com/office/drawing/2014/main" val="20000"/>
                    </a:ext>
                  </a:extLst>
                </a:gridCol>
                <a:gridCol w="1538136">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fontAlgn="b"/>
                      <a:r>
                        <a:rPr lang="es-CO" sz="1000" u="none" strike="noStrike" dirty="0">
                          <a:effectLst/>
                        </a:rPr>
                        <a:t>$ 119.039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$ 9.849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1"/>
                  </a:ext>
                </a:extLst>
              </a:tr>
              <a:tr h="777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$4.088</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$36.882</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$27.100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2019= $50.969</a:t>
                      </a:r>
                      <a:endParaRPr lang="es-CO" sz="1000" b="1" i="1" kern="1200" baseline="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$ 119.039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$ 128.888</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 Córdoba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$ 43.939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4"/>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smtClean="0"/>
                        <a:t>estimada Sucre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$ 84.949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5"/>
                  </a:ext>
                </a:extLst>
              </a:tr>
            </a:tbl>
          </a:graphicData>
        </a:graphic>
      </p:graphicFrame>
      <p:graphicFrame>
        <p:nvGraphicFramePr>
          <p:cNvPr id="32" name="Tabla 33"/>
          <p:cNvGraphicFramePr>
            <a:graphicFrameLocks noGrp="1"/>
          </p:cNvGraphicFramePr>
          <p:nvPr>
            <p:extLst>
              <p:ext uri="{D42A27DB-BD31-4B8C-83A1-F6EECF244321}">
                <p14:modId xmlns:p14="http://schemas.microsoft.com/office/powerpoint/2010/main" val="105509655"/>
              </p:ext>
            </p:extLst>
          </p:nvPr>
        </p:nvGraphicFramePr>
        <p:xfrm>
          <a:off x="4011980" y="4399844"/>
          <a:ext cx="3562234" cy="183071"/>
        </p:xfrm>
        <a:graphic>
          <a:graphicData uri="http://schemas.openxmlformats.org/drawingml/2006/table">
            <a:tbl>
              <a:tblPr>
                <a:tableStyleId>{616DA210-FB5B-4158-B5E0-FEB733F419BA}</a:tableStyleId>
              </a:tblPr>
              <a:tblGrid>
                <a:gridCol w="3562234">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49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33" name="10 Tabla"/>
          <p:cNvGraphicFramePr>
            <a:graphicFrameLocks noGrp="1"/>
          </p:cNvGraphicFramePr>
          <p:nvPr>
            <p:extLst>
              <p:ext uri="{D42A27DB-BD31-4B8C-83A1-F6EECF244321}">
                <p14:modId xmlns:p14="http://schemas.microsoft.com/office/powerpoint/2010/main" val="3662049165"/>
              </p:ext>
            </p:extLst>
          </p:nvPr>
        </p:nvGraphicFramePr>
        <p:xfrm>
          <a:off x="7735591" y="5627020"/>
          <a:ext cx="4268675" cy="820080"/>
        </p:xfrm>
        <a:graphic>
          <a:graphicData uri="http://schemas.openxmlformats.org/drawingml/2006/table">
            <a:tbl>
              <a:tblPr>
                <a:tableStyleId>{616DA210-FB5B-4158-B5E0-FEB733F419BA}</a:tableStyleId>
              </a:tblPr>
              <a:tblGrid>
                <a:gridCol w="2952548">
                  <a:extLst>
                    <a:ext uri="{9D8B030D-6E8A-4147-A177-3AD203B41FA5}">
                      <a16:colId xmlns="" xmlns:a16="http://schemas.microsoft.com/office/drawing/2014/main" val="20000"/>
                    </a:ext>
                  </a:extLst>
                </a:gridCol>
                <a:gridCol w="1316127">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1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6"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43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10001"/>
                  </a:ext>
                </a:extLst>
              </a:tr>
              <a:tr h="1611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796" marB="0" anchor="ctr"/>
                </a:tc>
                <a:extLst>
                  <a:ext uri="{0D108BD9-81ED-4DB2-BD59-A6C34878D82A}">
                    <a16:rowId xmlns="" xmlns:a16="http://schemas.microsoft.com/office/drawing/2014/main" val="246497866"/>
                  </a:ext>
                </a:extLst>
              </a:tr>
              <a:tr h="175868">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 (ANI)</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6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2"/>
                  </a:ext>
                </a:extLst>
              </a:tr>
              <a:tr h="13970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796"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735589" y="5442505"/>
            <a:ext cx="4268675"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latin typeface="+mn-lt"/>
              </a:rPr>
              <a:t>ESTADO DEL CORREDOR</a:t>
            </a:r>
          </a:p>
        </p:txBody>
      </p:sp>
      <p:sp>
        <p:nvSpPr>
          <p:cNvPr id="27" name="Pentágono 26"/>
          <p:cNvSpPr/>
          <p:nvPr/>
        </p:nvSpPr>
        <p:spPr>
          <a:xfrm>
            <a:off x="0" y="0"/>
            <a:ext cx="34734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9" name="CuadroTexto 28"/>
          <p:cNvSpPr txBox="1"/>
          <p:nvPr/>
        </p:nvSpPr>
        <p:spPr>
          <a:xfrm>
            <a:off x="194708" y="26882"/>
            <a:ext cx="316680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Córdoba - Sucre</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6" name="Rectángulo 5"/>
          <p:cNvSpPr>
            <a:spLocks noChangeArrowheads="1"/>
          </p:cNvSpPr>
          <p:nvPr/>
        </p:nvSpPr>
        <p:spPr bwMode="auto">
          <a:xfrm>
            <a:off x="3668108" y="53680"/>
            <a:ext cx="8124238"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EL VIAJANO </a:t>
            </a:r>
            <a:r>
              <a:rPr lang="mr-IN" altLang="es-CO" sz="2778" dirty="0" smtClean="0">
                <a:solidFill>
                  <a:srgbClr val="2DAAE1"/>
                </a:solidFill>
                <a:latin typeface="Tw Cen MT" panose="020B0602020104020603" pitchFamily="34" charset="0"/>
                <a:ea typeface="MS PGothic" pitchFamily="34" charset="-128"/>
                <a:sym typeface="Helvetica Neue Bold Condensed"/>
              </a:rPr>
              <a:t>–</a:t>
            </a:r>
            <a:r>
              <a:rPr lang="es-ES" altLang="es-CO" sz="2778" dirty="0" smtClean="0">
                <a:solidFill>
                  <a:srgbClr val="2DAAE1"/>
                </a:solidFill>
                <a:latin typeface="Tw Cen MT" panose="020B0602020104020603" pitchFamily="34" charset="0"/>
                <a:ea typeface="MS PGothic" pitchFamily="34" charset="-128"/>
                <a:sym typeface="Helvetica Neue Bold Condensed"/>
              </a:rPr>
              <a:t> SAN MARCOS</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268257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a:solidFill>
            <a:srgbClr val="1267A7"/>
          </a:solidFill>
        </p:spPr>
      </p:pic>
      <p:sp>
        <p:nvSpPr>
          <p:cNvPr id="2" name="Título 1"/>
          <p:cNvSpPr>
            <a:spLocks noGrp="1"/>
          </p:cNvSpPr>
          <p:nvPr>
            <p:ph type="ctrTitle"/>
          </p:nvPr>
        </p:nvSpPr>
        <p:spPr>
          <a:xfrm>
            <a:off x="5148074" y="4654834"/>
            <a:ext cx="6532450" cy="837065"/>
          </a:xfrm>
        </p:spPr>
        <p:txBody>
          <a:bodyPr>
            <a:noAutofit/>
          </a:bodyPr>
          <a:lstStyle/>
          <a:p>
            <a:pPr lvl="0" algn="l"/>
            <a:r>
              <a:rPr lang="es-MX" sz="1600" b="1" dirty="0" smtClean="0">
                <a:latin typeface="Tw Cen MT" panose="020B0602020104020603" pitchFamily="34" charset="0"/>
              </a:rPr>
              <a:t>30 de abril al 31 de julio de 2018 *</a:t>
            </a:r>
            <a:br>
              <a:rPr lang="es-MX" sz="1600" b="1" dirty="0" smtClean="0">
                <a:latin typeface="Tw Cen MT" panose="020B0602020104020603" pitchFamily="34" charset="0"/>
              </a:rPr>
            </a:br>
            <a:r>
              <a:rPr lang="es-MX" sz="1600" b="1" dirty="0" smtClean="0">
                <a:latin typeface="Tw Cen MT" panose="020B0602020104020603" pitchFamily="34" charset="0"/>
              </a:rPr>
              <a:t/>
            </a:r>
            <a:br>
              <a:rPr lang="es-MX" sz="1600" b="1" dirty="0" smtClean="0">
                <a:latin typeface="Tw Cen MT" panose="020B0602020104020603" pitchFamily="34" charset="0"/>
              </a:rPr>
            </a:br>
            <a:r>
              <a:rPr lang="es-MX" sz="1600" b="1" dirty="0">
                <a:latin typeface="Tw Cen MT" panose="020B0602020104020603" pitchFamily="34" charset="0"/>
              </a:rPr>
              <a:t/>
            </a:r>
            <a:br>
              <a:rPr lang="es-MX" sz="1600" b="1" dirty="0">
                <a:latin typeface="Tw Cen MT" panose="020B0602020104020603" pitchFamily="34" charset="0"/>
              </a:rPr>
            </a:br>
            <a:r>
              <a:rPr lang="es-MX" sz="1600" b="1" dirty="0" smtClean="0">
                <a:latin typeface="Tw Cen MT" panose="020B0602020104020603" pitchFamily="34" charset="0"/>
              </a:rPr>
              <a:t>Podrán seguir las 2 cápsulas informativas a </a:t>
            </a:r>
            <a:r>
              <a:rPr lang="es-MX" sz="1600" b="1" dirty="0">
                <a:latin typeface="Tw Cen MT" panose="020B0602020104020603" pitchFamily="34" charset="0"/>
              </a:rPr>
              <a:t>través de la página </a:t>
            </a:r>
            <a:r>
              <a:rPr lang="es-MX" sz="1600" b="1" dirty="0" smtClean="0">
                <a:latin typeface="Tw Cen MT" panose="020B0602020104020603" pitchFamily="34" charset="0"/>
              </a:rPr>
              <a:t>web </a:t>
            </a:r>
            <a:r>
              <a:rPr lang="es-CO" sz="1600" b="1" dirty="0" smtClean="0">
                <a:latin typeface="Tw Cen MT" panose="020B0602020104020603" pitchFamily="34" charset="0"/>
                <a:hlinkClick r:id="rId3"/>
              </a:rPr>
              <a:t>http://www.invias.gov.co/</a:t>
            </a:r>
            <a:r>
              <a:rPr lang="es-CO" sz="1600" b="1" dirty="0" smtClean="0">
                <a:latin typeface="Tw Cen MT" panose="020B0602020104020603" pitchFamily="34" charset="0"/>
              </a:rPr>
              <a:t> y </a:t>
            </a:r>
            <a:r>
              <a:rPr lang="es-CO" sz="1600" b="1" dirty="0">
                <a:latin typeface="Tw Cen MT" panose="020B0602020104020603" pitchFamily="34" charset="0"/>
              </a:rPr>
              <a:t>por Facebook Live</a:t>
            </a:r>
            <a:r>
              <a:rPr lang="es-CO" sz="1600" b="1" dirty="0" smtClean="0">
                <a:latin typeface="Tw Cen MT" panose="020B0602020104020603" pitchFamily="34" charset="0"/>
              </a:rPr>
              <a:t>*. </a:t>
            </a:r>
            <a:br>
              <a:rPr lang="es-CO" sz="1600" b="1" dirty="0" smtClean="0">
                <a:latin typeface="Tw Cen MT" panose="020B0602020104020603" pitchFamily="34" charset="0"/>
              </a:rPr>
            </a:br>
            <a:r>
              <a:rPr lang="es-CO" sz="1600" b="1" dirty="0">
                <a:latin typeface="Tw Cen MT" panose="020B0602020104020603" pitchFamily="34" charset="0"/>
              </a:rPr>
              <a:t/>
            </a:r>
            <a:br>
              <a:rPr lang="es-CO" sz="1600" b="1" dirty="0">
                <a:latin typeface="Tw Cen MT" panose="020B0602020104020603" pitchFamily="34" charset="0"/>
              </a:rPr>
            </a:br>
            <a:r>
              <a:rPr lang="es-CO" sz="1600" b="1" dirty="0" smtClean="0">
                <a:latin typeface="Tw Cen MT" panose="020B0602020104020603" pitchFamily="34" charset="0"/>
              </a:rPr>
              <a:t>La Audiencia Pública de Rendición de Cuentas (por definir lugar), podrán seguirla en la página </a:t>
            </a:r>
            <a:r>
              <a:rPr lang="es-MX" sz="1600" b="1" dirty="0">
                <a:latin typeface="Tw Cen MT" panose="020B0602020104020603" pitchFamily="34" charset="0"/>
              </a:rPr>
              <a:t>web </a:t>
            </a:r>
            <a:r>
              <a:rPr lang="es-CO" sz="1600" b="1" dirty="0">
                <a:latin typeface="Tw Cen MT" panose="020B0602020104020603" pitchFamily="34" charset="0"/>
                <a:hlinkClick r:id="rId3"/>
              </a:rPr>
              <a:t>http://www.invias.gov.co</a:t>
            </a:r>
            <a:r>
              <a:rPr lang="es-CO" sz="1600" b="1" dirty="0" smtClean="0">
                <a:latin typeface="Tw Cen MT" panose="020B0602020104020603" pitchFamily="34" charset="0"/>
                <a:hlinkClick r:id="rId3"/>
              </a:rPr>
              <a:t>/</a:t>
            </a:r>
            <a:r>
              <a:rPr lang="es-CO" sz="1600" b="1" dirty="0" smtClean="0">
                <a:latin typeface="Tw Cen MT" panose="020B0602020104020603" pitchFamily="34" charset="0"/>
              </a:rPr>
              <a:t>.</a:t>
            </a:r>
            <a:br>
              <a:rPr lang="es-CO" sz="1600" b="1" dirty="0" smtClean="0">
                <a:latin typeface="Tw Cen MT" panose="020B0602020104020603" pitchFamily="34" charset="0"/>
              </a:rPr>
            </a:br>
            <a:r>
              <a:rPr lang="es-CO" sz="1600" b="1" dirty="0">
                <a:latin typeface="Tw Cen MT" panose="020B0602020104020603" pitchFamily="34" charset="0"/>
              </a:rPr>
              <a:t/>
            </a:r>
            <a:br>
              <a:rPr lang="es-CO" sz="1600" b="1" dirty="0">
                <a:latin typeface="Tw Cen MT" panose="020B0602020104020603" pitchFamily="34" charset="0"/>
              </a:rPr>
            </a:br>
            <a:r>
              <a:rPr lang="es-CO" sz="1600" b="1" dirty="0" smtClean="0">
                <a:latin typeface="Tw Cen MT" panose="020B0602020104020603" pitchFamily="34" charset="0"/>
              </a:rPr>
              <a:t> </a:t>
            </a:r>
            <a:r>
              <a:rPr lang="es-CO" sz="1600" b="1" dirty="0">
                <a:latin typeface="Tw Cen MT" panose="020B0602020104020603" pitchFamily="34" charset="0"/>
              </a:rPr>
              <a:t/>
            </a:r>
            <a:br>
              <a:rPr lang="es-CO" sz="1600" b="1" dirty="0">
                <a:latin typeface="Tw Cen MT" panose="020B0602020104020603" pitchFamily="34" charset="0"/>
              </a:rPr>
            </a:br>
            <a:r>
              <a:rPr lang="es-CO" sz="1600" b="1" dirty="0">
                <a:latin typeface="Tw Cen MT" panose="020B0602020104020603" pitchFamily="34" charset="0"/>
              </a:rPr>
              <a:t>Se encuentra habilitado el correo electrónico </a:t>
            </a:r>
            <a:r>
              <a:rPr lang="es-CO" sz="1600" b="1" dirty="0">
                <a:latin typeface="Tw Cen MT" panose="020B0602020104020603" pitchFamily="34" charset="0"/>
                <a:hlinkClick r:id="rId4"/>
              </a:rPr>
              <a:t>rcuentas@invias.gov.co</a:t>
            </a:r>
            <a:r>
              <a:rPr lang="es-CO" sz="1600" b="1" dirty="0">
                <a:latin typeface="Tw Cen MT" panose="020B0602020104020603" pitchFamily="34" charset="0"/>
              </a:rPr>
              <a:t> para recibir preguntas e inquietudes de forma permanente sobre la rendición </a:t>
            </a:r>
            <a:r>
              <a:rPr lang="es-CO" sz="1600" b="1" dirty="0" smtClean="0">
                <a:latin typeface="Tw Cen MT" panose="020B0602020104020603" pitchFamily="34" charset="0"/>
              </a:rPr>
              <a:t>de cuentas</a:t>
            </a:r>
            <a:r>
              <a:rPr lang="es-CO" sz="1600" b="1" dirty="0">
                <a:latin typeface="Tw Cen MT" panose="020B0602020104020603" pitchFamily="34" charset="0"/>
              </a:rPr>
              <a:t>. </a:t>
            </a:r>
            <a:br>
              <a:rPr lang="es-CO" sz="1600" b="1" dirty="0">
                <a:latin typeface="Tw Cen MT" panose="020B0602020104020603" pitchFamily="34" charset="0"/>
              </a:rPr>
            </a:br>
            <a:r>
              <a:rPr lang="es-ES" sz="1600" b="1" dirty="0">
                <a:latin typeface="Tw Cen MT" panose="020B0602020104020603" pitchFamily="34" charset="0"/>
              </a:rPr>
              <a:t/>
            </a:r>
            <a:br>
              <a:rPr lang="es-ES" sz="1600" b="1" dirty="0">
                <a:latin typeface="Tw Cen MT" panose="020B0602020104020603" pitchFamily="34" charset="0"/>
              </a:rPr>
            </a:br>
            <a:r>
              <a:rPr lang="es-CO" sz="1600" b="1" dirty="0">
                <a:latin typeface="Tw Cen MT" panose="020B0602020104020603" pitchFamily="34" charset="0"/>
              </a:rPr>
              <a:t>Para la interacción y diálogo en las cápsulas informativas se dispondrán los </a:t>
            </a:r>
            <a:r>
              <a:rPr lang="es-CO" sz="1600" b="1" dirty="0" smtClean="0">
                <a:latin typeface="Tw Cen MT" panose="020B0602020104020603" pitchFamily="34" charset="0"/>
              </a:rPr>
              <a:t>canales: Línea telefónica, Chat ciudadano, Redes </a:t>
            </a:r>
            <a:r>
              <a:rPr lang="es-CO" sz="1600" b="1" dirty="0">
                <a:latin typeface="Tw Cen MT" panose="020B0602020104020603" pitchFamily="34" charset="0"/>
              </a:rPr>
              <a:t>sociales: Facebook y </a:t>
            </a:r>
            <a:r>
              <a:rPr lang="es-CO" sz="1600" b="1" dirty="0" smtClean="0">
                <a:latin typeface="Tw Cen MT" panose="020B0602020104020603" pitchFamily="34" charset="0"/>
              </a:rPr>
              <a:t>twitter.</a:t>
            </a:r>
            <a:r>
              <a:rPr lang="es-CO" sz="1600" b="1" dirty="0">
                <a:latin typeface="Tw Cen MT" panose="020B0602020104020603" pitchFamily="34" charset="0"/>
              </a:rPr>
              <a:t/>
            </a:r>
            <a:br>
              <a:rPr lang="es-CO" sz="1600" b="1" dirty="0">
                <a:latin typeface="Tw Cen MT" panose="020B0602020104020603" pitchFamily="34" charset="0"/>
              </a:rPr>
            </a:br>
            <a:r>
              <a:rPr lang="es-CO" sz="1600" b="1" dirty="0">
                <a:latin typeface="Tw Cen MT" panose="020B0602020104020603" pitchFamily="34" charset="0"/>
              </a:rPr>
              <a:t/>
            </a:r>
            <a:br>
              <a:rPr lang="es-CO" sz="1600" b="1" dirty="0">
                <a:latin typeface="Tw Cen MT" panose="020B0602020104020603" pitchFamily="34" charset="0"/>
              </a:rPr>
            </a:br>
            <a:endParaRPr lang="es-CO" sz="1600" b="1" dirty="0">
              <a:latin typeface="Tw Cen MT" panose="020B0602020104020603" pitchFamily="34" charset="0"/>
            </a:endParaRPr>
          </a:p>
        </p:txBody>
      </p:sp>
      <p:sp>
        <p:nvSpPr>
          <p:cNvPr id="5" name="Título 1"/>
          <p:cNvSpPr txBox="1">
            <a:spLocks/>
          </p:cNvSpPr>
          <p:nvPr/>
        </p:nvSpPr>
        <p:spPr>
          <a:xfrm>
            <a:off x="3934047" y="197919"/>
            <a:ext cx="8257953" cy="7511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4800" b="1" dirty="0" smtClean="0">
                <a:solidFill>
                  <a:srgbClr val="F59A12"/>
                </a:solidFill>
                <a:effectLst>
                  <a:outerShdw blurRad="38100" dist="38100" dir="2700000" algn="tl">
                    <a:srgbClr val="000000">
                      <a:alpha val="43137"/>
                    </a:srgbClr>
                  </a:outerShdw>
                </a:effectLst>
                <a:latin typeface="Tw Cen MT" panose="020B0602020104020603" pitchFamily="34" charset="0"/>
              </a:rPr>
              <a:t>Cuando y como participar</a:t>
            </a:r>
            <a:endParaRPr lang="es-CO" sz="4800" b="1" dirty="0" smtClean="0">
              <a:solidFill>
                <a:srgbClr val="F59A12"/>
              </a:solidFill>
              <a:latin typeface="Tw Cen MT" panose="020B0602020104020603" pitchFamily="34" charset="0"/>
            </a:endParaRPr>
          </a:p>
        </p:txBody>
      </p:sp>
      <p:sp>
        <p:nvSpPr>
          <p:cNvPr id="7" name="Título 1"/>
          <p:cNvSpPr txBox="1">
            <a:spLocks/>
          </p:cNvSpPr>
          <p:nvPr/>
        </p:nvSpPr>
        <p:spPr>
          <a:xfrm>
            <a:off x="911355" y="1619084"/>
            <a:ext cx="4236719" cy="33437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4000" b="1" dirty="0" smtClean="0">
                <a:solidFill>
                  <a:srgbClr val="F59A12"/>
                </a:solidFill>
                <a:effectLst>
                  <a:outerShdw blurRad="38100" dist="38100" dir="2700000" algn="tl">
                    <a:srgbClr val="000000">
                      <a:alpha val="43137"/>
                    </a:srgbClr>
                  </a:outerShdw>
                </a:effectLst>
                <a:latin typeface="Tw Cen MT" panose="020B0602020104020603" pitchFamily="34" charset="0"/>
              </a:rPr>
              <a:t>Fecha:</a:t>
            </a:r>
          </a:p>
          <a:p>
            <a:endParaRPr lang="es-CO" sz="4000" b="1" dirty="0">
              <a:solidFill>
                <a:srgbClr val="F59A12"/>
              </a:solidFill>
              <a:effectLst>
                <a:outerShdw blurRad="38100" dist="38100" dir="2700000" algn="tl">
                  <a:srgbClr val="000000">
                    <a:alpha val="43137"/>
                  </a:srgbClr>
                </a:outerShdw>
              </a:effectLst>
              <a:latin typeface="Tw Cen MT" panose="020B0602020104020603" pitchFamily="34" charset="0"/>
            </a:endParaRPr>
          </a:p>
          <a:p>
            <a:r>
              <a:rPr lang="es-CO" sz="4000" b="1" dirty="0" smtClean="0">
                <a:solidFill>
                  <a:srgbClr val="F59A12"/>
                </a:solidFill>
                <a:effectLst>
                  <a:outerShdw blurRad="38100" dist="38100" dir="2700000" algn="tl">
                    <a:srgbClr val="000000">
                      <a:alpha val="43137"/>
                    </a:srgbClr>
                  </a:outerShdw>
                </a:effectLst>
                <a:latin typeface="Tw Cen MT" panose="020B0602020104020603" pitchFamily="34" charset="0"/>
              </a:rPr>
              <a:t>Lugar:</a:t>
            </a:r>
          </a:p>
          <a:p>
            <a:endParaRPr lang="es-CO" sz="4000" b="1" dirty="0" smtClean="0">
              <a:solidFill>
                <a:srgbClr val="F59A12"/>
              </a:solidFill>
              <a:effectLst>
                <a:outerShdw blurRad="38100" dist="38100" dir="2700000" algn="tl">
                  <a:srgbClr val="000000">
                    <a:alpha val="43137"/>
                  </a:srgbClr>
                </a:outerShdw>
              </a:effectLst>
              <a:latin typeface="Tw Cen MT" panose="020B0602020104020603" pitchFamily="34" charset="0"/>
            </a:endParaRPr>
          </a:p>
          <a:p>
            <a:endParaRPr lang="es-CO" sz="4000" b="1" dirty="0">
              <a:solidFill>
                <a:srgbClr val="F59A12"/>
              </a:solidFill>
              <a:effectLst>
                <a:outerShdw blurRad="38100" dist="38100" dir="2700000" algn="tl">
                  <a:srgbClr val="000000">
                    <a:alpha val="43137"/>
                  </a:srgbClr>
                </a:outerShdw>
              </a:effectLst>
              <a:latin typeface="Tw Cen MT" panose="020B0602020104020603" pitchFamily="34" charset="0"/>
            </a:endParaRPr>
          </a:p>
          <a:p>
            <a:r>
              <a:rPr lang="es-CO" sz="4000" b="1" dirty="0" smtClean="0">
                <a:solidFill>
                  <a:srgbClr val="F59A12"/>
                </a:solidFill>
                <a:effectLst>
                  <a:outerShdw blurRad="38100" dist="38100" dir="2700000" algn="tl">
                    <a:srgbClr val="000000">
                      <a:alpha val="43137"/>
                    </a:srgbClr>
                  </a:outerShdw>
                </a:effectLst>
                <a:latin typeface="Tw Cen MT" panose="020B0602020104020603" pitchFamily="34" charset="0"/>
              </a:rPr>
              <a:t>Mecanismos de diálogo:</a:t>
            </a:r>
            <a:endParaRPr lang="es-CO" sz="2400" b="1" dirty="0" smtClean="0">
              <a:solidFill>
                <a:srgbClr val="F59A12"/>
              </a:solidFill>
              <a:effectLst>
                <a:outerShdw blurRad="38100" dist="38100" dir="2700000" algn="tl">
                  <a:srgbClr val="000000">
                    <a:alpha val="43137"/>
                  </a:srgbClr>
                </a:outerShdw>
              </a:effectLst>
              <a:latin typeface="Tw Cen MT" panose="020B0602020104020603" pitchFamily="34" charset="0"/>
            </a:endParaRPr>
          </a:p>
        </p:txBody>
      </p:sp>
    </p:spTree>
    <p:extLst>
      <p:ext uri="{BB962C8B-B14F-4D97-AF65-F5344CB8AC3E}">
        <p14:creationId xmlns:p14="http://schemas.microsoft.com/office/powerpoint/2010/main" val="3543446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3 Tabla"/>
          <p:cNvGraphicFramePr>
            <a:graphicFrameLocks noGrp="1"/>
          </p:cNvGraphicFramePr>
          <p:nvPr>
            <p:extLst>
              <p:ext uri="{D42A27DB-BD31-4B8C-83A1-F6EECF244321}">
                <p14:modId xmlns:p14="http://schemas.microsoft.com/office/powerpoint/2010/main" val="3149184897"/>
              </p:ext>
            </p:extLst>
          </p:nvPr>
        </p:nvGraphicFramePr>
        <p:xfrm>
          <a:off x="4094667" y="4413457"/>
          <a:ext cx="3273319" cy="1234440"/>
        </p:xfrm>
        <a:graphic>
          <a:graphicData uri="http://schemas.openxmlformats.org/drawingml/2006/table">
            <a:tbl>
              <a:tblPr>
                <a:tableStyleId>{616DA210-FB5B-4158-B5E0-FEB733F419BA}</a:tableStyleId>
              </a:tblPr>
              <a:tblGrid>
                <a:gridCol w="2136067">
                  <a:extLst>
                    <a:ext uri="{9D8B030D-6E8A-4147-A177-3AD203B41FA5}">
                      <a16:colId xmlns="" xmlns:a16="http://schemas.microsoft.com/office/drawing/2014/main" val="20000"/>
                    </a:ext>
                  </a:extLst>
                </a:gridCol>
                <a:gridCol w="1137252">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1" marR="36001" marT="0" marB="0"/>
                </a:tc>
                <a:tc>
                  <a:txBody>
                    <a:bodyPr/>
                    <a:lstStyle/>
                    <a:p>
                      <a:pPr algn="ctr" fontAlgn="b"/>
                      <a:r>
                        <a:rPr lang="es-CO" sz="1000" u="none" strike="noStrike" dirty="0">
                          <a:effectLst/>
                        </a:rPr>
                        <a:t>$51.995</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algn="ctr" fontAlgn="b"/>
                      <a:r>
                        <a:rPr lang="es-CO" sz="1000" u="none" strike="noStrike" baseline="0" dirty="0">
                          <a:effectLst/>
                        </a:rPr>
                        <a:t> </a:t>
                      </a:r>
                      <a:r>
                        <a:rPr lang="es-CO" sz="1000" u="none" strike="noStrike" dirty="0">
                          <a:effectLst/>
                        </a:rPr>
                        <a:t>$5.519</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1"/>
                  </a:ext>
                </a:extLst>
              </a:tr>
              <a:tr h="777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smtClean="0"/>
                        <a:t>  </a:t>
                      </a:r>
                      <a:r>
                        <a:rPr lang="es-CO" sz="1000" kern="1200" baseline="0" dirty="0"/>
                        <a:t>Vigencia 2015= $20.240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$340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$13.747</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$17.667</a:t>
                      </a:r>
                      <a:endParaRPr lang="es-CO" sz="1000" b="1" i="1" kern="1200" baseline="0" dirty="0">
                        <a:solidFill>
                          <a:schemeClr val="dk1"/>
                        </a:solidFill>
                        <a:latin typeface="+mn-lt"/>
                        <a:ea typeface="+mn-ea"/>
                        <a:cs typeface="Arial" panose="020B0604020202020204" pitchFamily="34" charset="0"/>
                      </a:endParaRPr>
                    </a:p>
                  </a:txBody>
                  <a:tcPr marL="36001" marR="36001" marT="0" marB="0" anchor="ctr"/>
                </a:tc>
                <a:tc>
                  <a:txBody>
                    <a:bodyPr/>
                    <a:lstStyle/>
                    <a:p>
                      <a:pPr algn="ctr" fontAlgn="b"/>
                      <a:r>
                        <a:rPr lang="es-CO" sz="1000" u="none" strike="noStrike" dirty="0">
                          <a:effectLst/>
                        </a:rPr>
                        <a:t>$51.995</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algn="ctr" fontAlgn="b"/>
                      <a:r>
                        <a:rPr lang="es-CO" sz="1000" u="none" strike="noStrike" dirty="0">
                          <a:effectLst/>
                        </a:rPr>
                        <a:t> $57.514</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3"/>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3081486706"/>
              </p:ext>
            </p:extLst>
          </p:nvPr>
        </p:nvGraphicFramePr>
        <p:xfrm>
          <a:off x="7690182" y="5074940"/>
          <a:ext cx="4097200" cy="820096"/>
        </p:xfrm>
        <a:graphic>
          <a:graphicData uri="http://schemas.openxmlformats.org/drawingml/2006/table">
            <a:tbl>
              <a:tblPr>
                <a:tableStyleId>{616DA210-FB5B-4158-B5E0-FEB733F419BA}</a:tableStyleId>
              </a:tblPr>
              <a:tblGrid>
                <a:gridCol w="3071879">
                  <a:extLst>
                    <a:ext uri="{9D8B030D-6E8A-4147-A177-3AD203B41FA5}">
                      <a16:colId xmlns="" xmlns:a16="http://schemas.microsoft.com/office/drawing/2014/main" val="20000"/>
                    </a:ext>
                  </a:extLst>
                </a:gridCol>
                <a:gridCol w="1025321">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33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22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pic>
        <p:nvPicPr>
          <p:cNvPr id="220164" name="Picture 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700" y="672211"/>
            <a:ext cx="4978120" cy="330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30 CuadroTexto"/>
          <p:cNvSpPr txBox="1">
            <a:spLocks noChangeArrowheads="1"/>
          </p:cNvSpPr>
          <p:nvPr/>
        </p:nvSpPr>
        <p:spPr bwMode="auto">
          <a:xfrm flipH="1">
            <a:off x="7690183" y="573502"/>
            <a:ext cx="4097204"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747">
              <a:defRPr/>
            </a:pPr>
            <a:r>
              <a:rPr lang="es-CO" sz="1100" dirty="0"/>
              <a:t>INFORMACIÓN GENERAL</a:t>
            </a:r>
          </a:p>
        </p:txBody>
      </p:sp>
      <p:graphicFrame>
        <p:nvGraphicFramePr>
          <p:cNvPr id="14" name="3 Tabla"/>
          <p:cNvGraphicFramePr>
            <a:graphicFrameLocks noGrp="1"/>
          </p:cNvGraphicFramePr>
          <p:nvPr>
            <p:extLst>
              <p:ext uri="{D42A27DB-BD31-4B8C-83A1-F6EECF244321}">
                <p14:modId xmlns:p14="http://schemas.microsoft.com/office/powerpoint/2010/main" val="869114998"/>
              </p:ext>
            </p:extLst>
          </p:nvPr>
        </p:nvGraphicFramePr>
        <p:xfrm>
          <a:off x="7690184" y="792294"/>
          <a:ext cx="4097204" cy="1175575"/>
        </p:xfrm>
        <a:graphic>
          <a:graphicData uri="http://schemas.openxmlformats.org/drawingml/2006/table">
            <a:tbl>
              <a:tblPr>
                <a:tableStyleId>{616DA210-FB5B-4158-B5E0-FEB733F419BA}</a:tableStyleId>
              </a:tblPr>
              <a:tblGrid>
                <a:gridCol w="2475865">
                  <a:extLst>
                    <a:ext uri="{9D8B030D-6E8A-4147-A177-3AD203B41FA5}">
                      <a16:colId xmlns="" xmlns:a16="http://schemas.microsoft.com/office/drawing/2014/main" val="20000"/>
                    </a:ext>
                  </a:extLst>
                </a:gridCol>
                <a:gridCol w="1621339">
                  <a:extLst>
                    <a:ext uri="{9D8B030D-6E8A-4147-A177-3AD203B41FA5}">
                      <a16:colId xmlns="" xmlns:a16="http://schemas.microsoft.com/office/drawing/2014/main" val="20001"/>
                    </a:ext>
                  </a:extLst>
                </a:gridCol>
              </a:tblGrid>
              <a:tr h="391859">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21/09/20015</a:t>
                      </a:r>
                    </a:p>
                    <a:p>
                      <a:pPr algn="ctr" rtl="0" fontAlgn="ctr"/>
                      <a:r>
                        <a:rPr lang="es-MX" sz="1000" u="none" strike="noStrike" dirty="0">
                          <a:effectLst/>
                        </a:rPr>
                        <a:t>22/04/2016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9592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06/10/2015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9592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30/12/2015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95929">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29/12/2018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9592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56,7 %</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17" name="30 CuadroTexto"/>
          <p:cNvSpPr txBox="1">
            <a:spLocks noChangeArrowheads="1"/>
          </p:cNvSpPr>
          <p:nvPr/>
        </p:nvSpPr>
        <p:spPr bwMode="auto">
          <a:xfrm flipH="1">
            <a:off x="7690182" y="2962294"/>
            <a:ext cx="4097202"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1391 </a:t>
            </a:r>
            <a:r>
              <a:rPr lang="es-CO" sz="1100" dirty="0" smtClean="0"/>
              <a:t>DE 06/10/2015</a:t>
            </a:r>
            <a:endParaRPr lang="es-CO" sz="1100" dirty="0"/>
          </a:p>
        </p:txBody>
      </p:sp>
      <p:sp>
        <p:nvSpPr>
          <p:cNvPr id="18" name="30 CuadroTexto"/>
          <p:cNvSpPr txBox="1">
            <a:spLocks noChangeArrowheads="1"/>
          </p:cNvSpPr>
          <p:nvPr/>
        </p:nvSpPr>
        <p:spPr bwMode="auto">
          <a:xfrm flipH="1">
            <a:off x="7690180" y="3817069"/>
            <a:ext cx="4097202"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1618 DE 24/11/2015</a:t>
            </a:r>
          </a:p>
        </p:txBody>
      </p:sp>
      <p:graphicFrame>
        <p:nvGraphicFramePr>
          <p:cNvPr id="19" name="Tabla 22"/>
          <p:cNvGraphicFramePr>
            <a:graphicFrameLocks noGrp="1"/>
          </p:cNvGraphicFramePr>
          <p:nvPr>
            <p:extLst>
              <p:ext uri="{D42A27DB-BD31-4B8C-83A1-F6EECF244321}">
                <p14:modId xmlns:p14="http://schemas.microsoft.com/office/powerpoint/2010/main" val="41870609"/>
              </p:ext>
            </p:extLst>
          </p:nvPr>
        </p:nvGraphicFramePr>
        <p:xfrm>
          <a:off x="7690181" y="3161272"/>
          <a:ext cx="4097204" cy="591825"/>
        </p:xfrm>
        <a:graphic>
          <a:graphicData uri="http://schemas.openxmlformats.org/drawingml/2006/table">
            <a:tbl>
              <a:tblPr>
                <a:tableStyleId>{616DA210-FB5B-4158-B5E0-FEB733F419BA}</a:tableStyleId>
              </a:tblPr>
              <a:tblGrid>
                <a:gridCol w="2032299">
                  <a:extLst>
                    <a:ext uri="{9D8B030D-6E8A-4147-A177-3AD203B41FA5}">
                      <a16:colId xmlns="" xmlns:a16="http://schemas.microsoft.com/office/drawing/2014/main" val="20000"/>
                    </a:ext>
                  </a:extLst>
                </a:gridCol>
                <a:gridCol w="558766">
                  <a:extLst>
                    <a:ext uri="{9D8B030D-6E8A-4147-A177-3AD203B41FA5}">
                      <a16:colId xmlns="" xmlns:a16="http://schemas.microsoft.com/office/drawing/2014/main" val="20001"/>
                    </a:ext>
                  </a:extLst>
                </a:gridCol>
                <a:gridCol w="1506139">
                  <a:extLst>
                    <a:ext uri="{9D8B030D-6E8A-4147-A177-3AD203B41FA5}">
                      <a16:colId xmlns="" xmlns:a16="http://schemas.microsoft.com/office/drawing/2014/main" val="20002"/>
                    </a:ext>
                  </a:extLst>
                </a:gridCol>
              </a:tblGrid>
              <a:tr h="19727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VALORES Y CONTRATOS S.A - VALORCON</a:t>
                      </a:r>
                    </a:p>
                  </a:txBody>
                  <a:tcPr marL="8117" marR="8117" marT="807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9727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7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7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77" marB="0" anchor="ctr"/>
                </a:tc>
                <a:extLst>
                  <a:ext uri="{0D108BD9-81ED-4DB2-BD59-A6C34878D82A}">
                    <a16:rowId xmlns="" xmlns:a16="http://schemas.microsoft.com/office/drawing/2014/main" val="10001"/>
                  </a:ext>
                </a:extLst>
              </a:tr>
              <a:tr h="197275">
                <a:tc>
                  <a:txBody>
                    <a:bodyPr/>
                    <a:lstStyle/>
                    <a:p>
                      <a:pPr algn="l" fontAlgn="ctr"/>
                      <a:r>
                        <a:rPr lang="es-MX" sz="1000" u="none" strike="noStrike" dirty="0">
                          <a:effectLst/>
                        </a:rPr>
                        <a:t>VALORES Y</a:t>
                      </a:r>
                      <a:r>
                        <a:rPr lang="es-MX" sz="1000" u="none" strike="noStrike" baseline="0" dirty="0">
                          <a:effectLst/>
                        </a:rPr>
                        <a:t> CONTRATOS</a:t>
                      </a:r>
                      <a:endParaRPr lang="es-MX" sz="1000" b="0" i="0" u="none" strike="noStrike" dirty="0">
                        <a:solidFill>
                          <a:srgbClr val="000000"/>
                        </a:solidFill>
                        <a:effectLst/>
                        <a:latin typeface="Calibri" panose="020F0502020204030204" pitchFamily="34" charset="0"/>
                      </a:endParaRPr>
                    </a:p>
                  </a:txBody>
                  <a:tcPr marL="108016" marR="8117" marT="8077"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807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77" marB="0" anchor="ctr"/>
                </a:tc>
                <a:extLst>
                  <a:ext uri="{0D108BD9-81ED-4DB2-BD59-A6C34878D82A}">
                    <a16:rowId xmlns="" xmlns:a16="http://schemas.microsoft.com/office/drawing/2014/main" val="10002"/>
                  </a:ext>
                </a:extLst>
              </a:tr>
            </a:tbl>
          </a:graphicData>
        </a:graphic>
      </p:graphicFrame>
      <p:graphicFrame>
        <p:nvGraphicFramePr>
          <p:cNvPr id="20" name="Tabla 23"/>
          <p:cNvGraphicFramePr>
            <a:graphicFrameLocks noGrp="1"/>
          </p:cNvGraphicFramePr>
          <p:nvPr>
            <p:extLst>
              <p:ext uri="{D42A27DB-BD31-4B8C-83A1-F6EECF244321}">
                <p14:modId xmlns:p14="http://schemas.microsoft.com/office/powerpoint/2010/main" val="2966968367"/>
              </p:ext>
            </p:extLst>
          </p:nvPr>
        </p:nvGraphicFramePr>
        <p:xfrm>
          <a:off x="7690180" y="4009973"/>
          <a:ext cx="4097204" cy="762000"/>
        </p:xfrm>
        <a:graphic>
          <a:graphicData uri="http://schemas.openxmlformats.org/drawingml/2006/table">
            <a:tbl>
              <a:tblPr>
                <a:tableStyleId>{616DA210-FB5B-4158-B5E0-FEB733F419BA}</a:tableStyleId>
              </a:tblPr>
              <a:tblGrid>
                <a:gridCol w="2375105">
                  <a:extLst>
                    <a:ext uri="{9D8B030D-6E8A-4147-A177-3AD203B41FA5}">
                      <a16:colId xmlns="" xmlns:a16="http://schemas.microsoft.com/office/drawing/2014/main" val="20000"/>
                    </a:ext>
                  </a:extLst>
                </a:gridCol>
                <a:gridCol w="327563">
                  <a:extLst>
                    <a:ext uri="{9D8B030D-6E8A-4147-A177-3AD203B41FA5}">
                      <a16:colId xmlns="" xmlns:a16="http://schemas.microsoft.com/office/drawing/2014/main" val="20001"/>
                    </a:ext>
                  </a:extLst>
                </a:gridCol>
                <a:gridCol w="1394536">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LSD 088-1</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35998" marR="35998"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8" marR="35998"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8" marR="35998"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8" marR="35998" marT="0" marB="0" anchor="ctr"/>
                </a:tc>
                <a:extLst>
                  <a:ext uri="{0D108BD9-81ED-4DB2-BD59-A6C34878D82A}">
                    <a16:rowId xmlns="" xmlns:a16="http://schemas.microsoft.com/office/drawing/2014/main" val="10001"/>
                  </a:ext>
                </a:extLst>
              </a:tr>
              <a:tr h="152400">
                <a:tc>
                  <a:txBody>
                    <a:bodyPr/>
                    <a:lstStyle/>
                    <a:p>
                      <a:pPr marL="0" algn="l" defTabSz="914400" rtl="0" eaLnBrk="1" fontAlgn="ctr" latinLnBrk="0" hangingPunct="1"/>
                      <a:r>
                        <a:rPr lang="es-MX" sz="1000" u="none" strike="noStrike" kern="1200" dirty="0">
                          <a:effectLst/>
                        </a:rPr>
                        <a:t>LKS COLOMBIA SAS</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fontAlgn="ctr" latinLnBrk="0" hangingPunct="1"/>
                      <a:r>
                        <a:rPr lang="es-MX" sz="1000" u="none" strike="noStrike" kern="1200" dirty="0">
                          <a:effectLst/>
                        </a:rPr>
                        <a:t>DIEGO F. FONSECA CHAVES</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fontAlgn="ctr" latinLnBrk="0" hangingPunct="1"/>
                      <a:r>
                        <a:rPr lang="es-CO" sz="1000" u="none" strike="noStrike" kern="1200" dirty="0">
                          <a:effectLst/>
                        </a:rPr>
                        <a:t>SONDEOS ESTRUCTURAS Y GEOTECNIA</a:t>
                      </a:r>
                      <a:r>
                        <a:rPr lang="es-CO" sz="1000" u="none" strike="noStrike" kern="1200" baseline="0" dirty="0">
                          <a:effectLst/>
                        </a:rPr>
                        <a:t> </a:t>
                      </a:r>
                      <a:r>
                        <a:rPr lang="es-CO" sz="1000" u="none" strike="noStrike" kern="1200" dirty="0">
                          <a:effectLst/>
                        </a:rPr>
                        <a:t>S.A</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ESPAÑA-</a:t>
                      </a:r>
                      <a:r>
                        <a:rPr lang="es-CO" sz="1000" u="none" strike="noStrike" kern="1200" dirty="0">
                          <a:effectLst/>
                        </a:rPr>
                        <a:t>SUC.</a:t>
                      </a:r>
                      <a:r>
                        <a:rPr lang="es-CO" sz="1000" u="none" strike="noStrike" kern="1200" baseline="0" dirty="0">
                          <a:effectLst/>
                        </a:rPr>
                        <a:t> </a:t>
                      </a:r>
                      <a:r>
                        <a:rPr lang="es-CO" sz="1000" u="none" strike="noStrike" kern="1200" dirty="0">
                          <a:effectLst/>
                        </a:rPr>
                        <a:t>COLOMBIA </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1" name="30 CuadroTexto"/>
          <p:cNvSpPr txBox="1">
            <a:spLocks noChangeArrowheads="1"/>
          </p:cNvSpPr>
          <p:nvPr/>
        </p:nvSpPr>
        <p:spPr bwMode="auto">
          <a:xfrm flipH="1">
            <a:off x="7690181" y="2079606"/>
            <a:ext cx="409720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22" name="10 Tabla"/>
          <p:cNvGraphicFramePr>
            <a:graphicFrameLocks noGrp="1"/>
          </p:cNvGraphicFramePr>
          <p:nvPr>
            <p:extLst>
              <p:ext uri="{D42A27DB-BD31-4B8C-83A1-F6EECF244321}">
                <p14:modId xmlns:p14="http://schemas.microsoft.com/office/powerpoint/2010/main" val="363407347"/>
              </p:ext>
            </p:extLst>
          </p:nvPr>
        </p:nvGraphicFramePr>
        <p:xfrm>
          <a:off x="7690182" y="2271955"/>
          <a:ext cx="4097205" cy="585231"/>
        </p:xfrm>
        <a:graphic>
          <a:graphicData uri="http://schemas.openxmlformats.org/drawingml/2006/table">
            <a:tbl>
              <a:tblPr>
                <a:tableStyleId>{616DA210-FB5B-4158-B5E0-FEB733F419BA}</a:tableStyleId>
              </a:tblPr>
              <a:tblGrid>
                <a:gridCol w="1043298">
                  <a:extLst>
                    <a:ext uri="{9D8B030D-6E8A-4147-A177-3AD203B41FA5}">
                      <a16:colId xmlns="" xmlns:a16="http://schemas.microsoft.com/office/drawing/2014/main" val="20000"/>
                    </a:ext>
                  </a:extLst>
                </a:gridCol>
                <a:gridCol w="774390">
                  <a:extLst>
                    <a:ext uri="{9D8B030D-6E8A-4147-A177-3AD203B41FA5}">
                      <a16:colId xmlns="" xmlns:a16="http://schemas.microsoft.com/office/drawing/2014/main" val="20001"/>
                    </a:ext>
                  </a:extLst>
                </a:gridCol>
                <a:gridCol w="1526965">
                  <a:extLst>
                    <a:ext uri="{9D8B030D-6E8A-4147-A177-3AD203B41FA5}">
                      <a16:colId xmlns="" xmlns:a16="http://schemas.microsoft.com/office/drawing/2014/main" val="20002"/>
                    </a:ext>
                  </a:extLst>
                </a:gridCol>
                <a:gridCol w="752552">
                  <a:extLst>
                    <a:ext uri="{9D8B030D-6E8A-4147-A177-3AD203B41FA5}">
                      <a16:colId xmlns="" xmlns:a16="http://schemas.microsoft.com/office/drawing/2014/main" val="20003"/>
                    </a:ext>
                  </a:extLst>
                </a:gridCol>
              </a:tblGrid>
              <a:tr h="191389">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393842">
                <a:tc>
                  <a:txBody>
                    <a:bodyPr/>
                    <a:lstStyle/>
                    <a:p>
                      <a:pPr algn="ctr" fontAlgn="b"/>
                      <a:r>
                        <a:rPr lang="es-MX" sz="1000" u="none" strike="noStrike" dirty="0" smtClean="0">
                          <a:effectLst/>
                        </a:rPr>
                        <a:t>MAYAPO- MANAURE</a:t>
                      </a:r>
                      <a:endParaRPr lang="es-MX" sz="1000" b="0" i="0" u="none" strike="noStrike" dirty="0">
                        <a:solidFill>
                          <a:srgbClr val="000000"/>
                        </a:solidFill>
                        <a:effectLst/>
                        <a:latin typeface="+mn-lt"/>
                      </a:endParaRPr>
                    </a:p>
                  </a:txBody>
                  <a:tcPr marL="8116" marR="8116" marT="8810" marB="0" anchor="ctr"/>
                </a:tc>
                <a:tc>
                  <a:txBody>
                    <a:bodyPr/>
                    <a:lstStyle/>
                    <a:p>
                      <a:pPr algn="ctr" fontAlgn="ctr"/>
                      <a:r>
                        <a:rPr lang="es-MX" sz="1000" u="none" strike="noStrike" dirty="0">
                          <a:effectLst/>
                        </a:rPr>
                        <a:t>33 KM</a:t>
                      </a:r>
                      <a:endParaRPr lang="es-MX" sz="1000" b="0" i="0" u="none" strike="noStrike" dirty="0">
                        <a:solidFill>
                          <a:srgbClr val="000000"/>
                        </a:solidFill>
                        <a:effectLst/>
                        <a:latin typeface="+mn-lt"/>
                      </a:endParaRPr>
                    </a:p>
                  </a:txBody>
                  <a:tcPr marL="8116" marR="8116" marT="881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8810" marB="0" anchor="ctr"/>
                </a:tc>
                <a:tc>
                  <a:txBody>
                    <a:bodyPr/>
                    <a:lstStyle/>
                    <a:p>
                      <a:pPr algn="ctr" fontAlgn="b"/>
                      <a:r>
                        <a:rPr lang="es-MX" sz="1000" u="none" strike="noStrike" dirty="0">
                          <a:effectLst/>
                        </a:rPr>
                        <a:t>14,8 Km</a:t>
                      </a:r>
                      <a:endParaRPr lang="es-MX" sz="1000" b="0" i="0" u="none" strike="noStrike" dirty="0">
                        <a:solidFill>
                          <a:schemeClr val="tx1"/>
                        </a:solidFill>
                        <a:effectLst/>
                        <a:latin typeface="+mn-lt"/>
                      </a:endParaRPr>
                    </a:p>
                  </a:txBody>
                  <a:tcPr marL="8116" marR="8116" marT="8810" marB="0" anchor="ctr"/>
                </a:tc>
                <a:extLst>
                  <a:ext uri="{0D108BD9-81ED-4DB2-BD59-A6C34878D82A}">
                    <a16:rowId xmlns="" xmlns:a16="http://schemas.microsoft.com/office/drawing/2014/main" val="10001"/>
                  </a:ext>
                </a:extLst>
              </a:tr>
            </a:tbl>
          </a:graphicData>
        </a:graphic>
      </p:graphicFrame>
      <p:sp>
        <p:nvSpPr>
          <p:cNvPr id="24" name="30 CuadroTexto"/>
          <p:cNvSpPr txBox="1">
            <a:spLocks noChangeArrowheads="1"/>
          </p:cNvSpPr>
          <p:nvPr/>
        </p:nvSpPr>
        <p:spPr bwMode="auto">
          <a:xfrm flipH="1">
            <a:off x="4094667" y="4214783"/>
            <a:ext cx="327331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sp>
        <p:nvSpPr>
          <p:cNvPr id="220262" name="CuadroTexto 26"/>
          <p:cNvSpPr txBox="1">
            <a:spLocks noChangeArrowheads="1"/>
          </p:cNvSpPr>
          <p:nvPr/>
        </p:nvSpPr>
        <p:spPr bwMode="auto">
          <a:xfrm>
            <a:off x="3985133" y="5694121"/>
            <a:ext cx="3155847" cy="26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73" tIns="45548" rIns="91073" bIns="4554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47" fontAlgn="base">
              <a:spcBef>
                <a:spcPct val="0"/>
              </a:spcBef>
              <a:spcAft>
                <a:spcPct val="0"/>
              </a:spcAft>
              <a:defRPr/>
            </a:pPr>
            <a:r>
              <a:rPr lang="es-MX" altLang="es-CO" sz="1100" dirty="0"/>
              <a:t>* Cifras </a:t>
            </a:r>
            <a:r>
              <a:rPr lang="es-MX" altLang="es-CO" sz="1100" dirty="0" smtClean="0"/>
              <a:t>en millones </a:t>
            </a:r>
            <a:r>
              <a:rPr lang="es-MX" altLang="es-CO" sz="1100" dirty="0"/>
              <a:t>a diciembre de 2015</a:t>
            </a:r>
          </a:p>
        </p:txBody>
      </p:sp>
      <p:graphicFrame>
        <p:nvGraphicFramePr>
          <p:cNvPr id="26" name="Tabla 33"/>
          <p:cNvGraphicFramePr>
            <a:graphicFrameLocks noGrp="1"/>
          </p:cNvGraphicFramePr>
          <p:nvPr>
            <p:extLst>
              <p:ext uri="{D42A27DB-BD31-4B8C-83A1-F6EECF244321}">
                <p14:modId xmlns:p14="http://schemas.microsoft.com/office/powerpoint/2010/main" val="1258830675"/>
              </p:ext>
            </p:extLst>
          </p:nvPr>
        </p:nvGraphicFramePr>
        <p:xfrm>
          <a:off x="4094667" y="4010213"/>
          <a:ext cx="3198045" cy="183071"/>
        </p:xfrm>
        <a:graphic>
          <a:graphicData uri="http://schemas.openxmlformats.org/drawingml/2006/table">
            <a:tbl>
              <a:tblPr>
                <a:tableStyleId>{616DA210-FB5B-4158-B5E0-FEB733F419BA}</a:tableStyleId>
              </a:tblPr>
              <a:tblGrid>
                <a:gridCol w="3198045">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55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sp>
        <p:nvSpPr>
          <p:cNvPr id="30" name="30 CuadroTexto"/>
          <p:cNvSpPr txBox="1">
            <a:spLocks noChangeArrowheads="1"/>
          </p:cNvSpPr>
          <p:nvPr/>
        </p:nvSpPr>
        <p:spPr bwMode="auto">
          <a:xfrm flipH="1">
            <a:off x="7690179" y="4879738"/>
            <a:ext cx="4097200"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73" tIns="0" rIns="9107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3" name="Pentágono 22"/>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9" y="26882"/>
            <a:ext cx="2015092"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Guajira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8" name="Rectángulo 5"/>
          <p:cNvSpPr>
            <a:spLocks noChangeArrowheads="1"/>
          </p:cNvSpPr>
          <p:nvPr/>
        </p:nvSpPr>
        <p:spPr bwMode="auto">
          <a:xfrm>
            <a:off x="2654299" y="53680"/>
            <a:ext cx="3911601"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MAYAPO - MANAURE</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6372496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10 Tabla"/>
          <p:cNvGraphicFramePr>
            <a:graphicFrameLocks noGrp="1"/>
          </p:cNvGraphicFramePr>
          <p:nvPr>
            <p:extLst>
              <p:ext uri="{D42A27DB-BD31-4B8C-83A1-F6EECF244321}">
                <p14:modId xmlns:p14="http://schemas.microsoft.com/office/powerpoint/2010/main" val="2532975885"/>
              </p:ext>
            </p:extLst>
          </p:nvPr>
        </p:nvGraphicFramePr>
        <p:xfrm>
          <a:off x="7172689" y="2162497"/>
          <a:ext cx="4511305" cy="655967"/>
        </p:xfrm>
        <a:graphic>
          <a:graphicData uri="http://schemas.openxmlformats.org/drawingml/2006/table">
            <a:tbl>
              <a:tblPr>
                <a:tableStyleId>{616DA210-FB5B-4158-B5E0-FEB733F419BA}</a:tableStyleId>
              </a:tblPr>
              <a:tblGrid>
                <a:gridCol w="2045837">
                  <a:extLst>
                    <a:ext uri="{9D8B030D-6E8A-4147-A177-3AD203B41FA5}">
                      <a16:colId xmlns="" xmlns:a16="http://schemas.microsoft.com/office/drawing/2014/main" val="20000"/>
                    </a:ext>
                  </a:extLst>
                </a:gridCol>
                <a:gridCol w="908903">
                  <a:extLst>
                    <a:ext uri="{9D8B030D-6E8A-4147-A177-3AD203B41FA5}">
                      <a16:colId xmlns="" xmlns:a16="http://schemas.microsoft.com/office/drawing/2014/main" val="20001"/>
                    </a:ext>
                  </a:extLst>
                </a:gridCol>
                <a:gridCol w="1556565">
                  <a:extLst>
                    <a:ext uri="{9D8B030D-6E8A-4147-A177-3AD203B41FA5}">
                      <a16:colId xmlns="" xmlns:a16="http://schemas.microsoft.com/office/drawing/2014/main" val="20002"/>
                    </a:ext>
                  </a:extLst>
                </a:gridCol>
              </a:tblGrid>
              <a:tr h="31126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4" marR="58434" marT="0" marB="0" anchor="ctr"/>
                </a:tc>
                <a:extLst>
                  <a:ext uri="{0D108BD9-81ED-4DB2-BD59-A6C34878D82A}">
                    <a16:rowId xmlns="" xmlns:a16="http://schemas.microsoft.com/office/drawing/2014/main" val="10000"/>
                  </a:ext>
                </a:extLst>
              </a:tr>
              <a:tr h="344702">
                <a:tc>
                  <a:txBody>
                    <a:bodyPr/>
                    <a:lstStyle/>
                    <a:p>
                      <a:pPr algn="ctr" fontAlgn="b"/>
                      <a:r>
                        <a:rPr lang="es-MX" sz="1000" u="none" strike="noStrike" dirty="0">
                          <a:effectLst/>
                        </a:rPr>
                        <a:t> URIBIA</a:t>
                      </a:r>
                      <a:r>
                        <a:rPr lang="es-MX" sz="1000" u="none" strike="noStrike" baseline="0" dirty="0">
                          <a:effectLst/>
                        </a:rPr>
                        <a:t> - NAZAREH</a:t>
                      </a:r>
                      <a:endParaRPr lang="es-MX" sz="1000" b="0" i="0" u="none" strike="noStrike" dirty="0">
                        <a:solidFill>
                          <a:srgbClr val="000000"/>
                        </a:solidFill>
                        <a:effectLst/>
                        <a:latin typeface="+mj-lt"/>
                      </a:endParaRPr>
                    </a:p>
                  </a:txBody>
                  <a:tcPr marL="8117" marR="8117" marT="8810" marB="0" anchor="ctr"/>
                </a:tc>
                <a:tc>
                  <a:txBody>
                    <a:bodyPr/>
                    <a:lstStyle/>
                    <a:p>
                      <a:pPr algn="ctr" fontAlgn="ctr"/>
                      <a:r>
                        <a:rPr lang="es-MX" sz="1000" u="none" strike="noStrike" dirty="0">
                          <a:effectLst/>
                        </a:rPr>
                        <a:t>157 KM</a:t>
                      </a:r>
                      <a:endParaRPr lang="es-MX" sz="1000" b="0" i="0" u="none" strike="noStrike" dirty="0">
                        <a:solidFill>
                          <a:srgbClr val="000000"/>
                        </a:solidFill>
                        <a:effectLst/>
                        <a:latin typeface="+mj-lt"/>
                      </a:endParaRPr>
                    </a:p>
                  </a:txBody>
                  <a:tcPr marL="8117" marR="8117" marT="8810"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8117" marR="8117" marT="8810" marB="0" anchor="ctr"/>
                </a:tc>
                <a:extLst>
                  <a:ext uri="{0D108BD9-81ED-4DB2-BD59-A6C34878D82A}">
                    <a16:rowId xmlns="" xmlns:a16="http://schemas.microsoft.com/office/drawing/2014/main" val="10001"/>
                  </a:ext>
                </a:extLst>
              </a:tr>
            </a:tbl>
          </a:graphicData>
        </a:graphic>
      </p:graphicFrame>
      <p:pic>
        <p:nvPicPr>
          <p:cNvPr id="251908" name="Picture 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8202" y="757888"/>
            <a:ext cx="4905498" cy="3660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30 CuadroTexto"/>
          <p:cNvSpPr txBox="1">
            <a:spLocks noChangeArrowheads="1"/>
          </p:cNvSpPr>
          <p:nvPr/>
        </p:nvSpPr>
        <p:spPr bwMode="auto">
          <a:xfrm flipH="1">
            <a:off x="7172691" y="757888"/>
            <a:ext cx="4511302" cy="200545"/>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latin typeface="+mn-lt"/>
              </a:rPr>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83938483"/>
              </p:ext>
            </p:extLst>
          </p:nvPr>
        </p:nvGraphicFramePr>
        <p:xfrm>
          <a:off x="7172691" y="982720"/>
          <a:ext cx="4511305" cy="858145"/>
        </p:xfrm>
        <a:graphic>
          <a:graphicData uri="http://schemas.openxmlformats.org/drawingml/2006/table">
            <a:tbl>
              <a:tblPr>
                <a:tableStyleId>{616DA210-FB5B-4158-B5E0-FEB733F419BA}</a:tableStyleId>
              </a:tblPr>
              <a:tblGrid>
                <a:gridCol w="2726097">
                  <a:extLst>
                    <a:ext uri="{9D8B030D-6E8A-4147-A177-3AD203B41FA5}">
                      <a16:colId xmlns="" xmlns:a16="http://schemas.microsoft.com/office/drawing/2014/main" val="20000"/>
                    </a:ext>
                  </a:extLst>
                </a:gridCol>
                <a:gridCol w="1785208">
                  <a:extLst>
                    <a:ext uri="{9D8B030D-6E8A-4147-A177-3AD203B41FA5}">
                      <a16:colId xmlns="" xmlns:a16="http://schemas.microsoft.com/office/drawing/2014/main" val="20001"/>
                    </a:ext>
                  </a:extLst>
                </a:gridCol>
              </a:tblGrid>
              <a:tr h="171629">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10/11/2015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7162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25/11/2015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7162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71629">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30/07/2018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7162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68</a:t>
                      </a:r>
                      <a:r>
                        <a:rPr lang="es-MX" sz="1000" u="none" strike="noStrike" kern="1200" baseline="0" dirty="0">
                          <a:effectLst/>
                        </a:rPr>
                        <a:t>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172687" y="2927536"/>
            <a:ext cx="4511304" cy="196569"/>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latin typeface="+mn-lt"/>
              </a:rPr>
              <a:t>CONTRATO CONSULTORÍA 1630 DE 25/11/2015</a:t>
            </a:r>
          </a:p>
        </p:txBody>
      </p:sp>
      <p:sp>
        <p:nvSpPr>
          <p:cNvPr id="29" name="30 CuadroTexto"/>
          <p:cNvSpPr txBox="1">
            <a:spLocks noChangeArrowheads="1"/>
          </p:cNvSpPr>
          <p:nvPr/>
        </p:nvSpPr>
        <p:spPr bwMode="auto">
          <a:xfrm flipH="1">
            <a:off x="7172686" y="4116658"/>
            <a:ext cx="4511305" cy="196569"/>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latin typeface="+mn-lt"/>
              </a:rPr>
              <a:t>INTERVENTORÍA 1649 DE 30/11/2015</a:t>
            </a:r>
          </a:p>
        </p:txBody>
      </p:sp>
      <p:graphicFrame>
        <p:nvGraphicFramePr>
          <p:cNvPr id="30" name="Tabla 22"/>
          <p:cNvGraphicFramePr>
            <a:graphicFrameLocks noGrp="1"/>
          </p:cNvGraphicFramePr>
          <p:nvPr>
            <p:extLst>
              <p:ext uri="{D42A27DB-BD31-4B8C-83A1-F6EECF244321}">
                <p14:modId xmlns:p14="http://schemas.microsoft.com/office/powerpoint/2010/main" val="781010291"/>
              </p:ext>
            </p:extLst>
          </p:nvPr>
        </p:nvGraphicFramePr>
        <p:xfrm>
          <a:off x="7172686" y="3153134"/>
          <a:ext cx="4511306" cy="821684"/>
        </p:xfrm>
        <a:graphic>
          <a:graphicData uri="http://schemas.openxmlformats.org/drawingml/2006/table">
            <a:tbl>
              <a:tblPr>
                <a:tableStyleId>{616DA210-FB5B-4158-B5E0-FEB733F419BA}</a:tableStyleId>
              </a:tblPr>
              <a:tblGrid>
                <a:gridCol w="2521466">
                  <a:extLst>
                    <a:ext uri="{9D8B030D-6E8A-4147-A177-3AD203B41FA5}">
                      <a16:colId xmlns="" xmlns:a16="http://schemas.microsoft.com/office/drawing/2014/main" val="20000"/>
                    </a:ext>
                  </a:extLst>
                </a:gridCol>
                <a:gridCol w="841793">
                  <a:extLst>
                    <a:ext uri="{9D8B030D-6E8A-4147-A177-3AD203B41FA5}">
                      <a16:colId xmlns="" xmlns:a16="http://schemas.microsoft.com/office/drawing/2014/main" val="20001"/>
                    </a:ext>
                  </a:extLst>
                </a:gridCol>
                <a:gridCol w="1148047">
                  <a:extLst>
                    <a:ext uri="{9D8B030D-6E8A-4147-A177-3AD203B41FA5}">
                      <a16:colId xmlns="" xmlns:a16="http://schemas.microsoft.com/office/drawing/2014/main" val="20002"/>
                    </a:ext>
                  </a:extLst>
                </a:gridCol>
              </a:tblGrid>
              <a:tr h="17972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DESARROLLO VIAL GUAJIRA</a:t>
                      </a:r>
                    </a:p>
                  </a:txBody>
                  <a:tcPr marL="8117" marR="8117" marT="8091"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9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91"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91"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91" marB="0" anchor="ctr"/>
                </a:tc>
                <a:extLst>
                  <a:ext uri="{0D108BD9-81ED-4DB2-BD59-A6C34878D82A}">
                    <a16:rowId xmlns="" xmlns:a16="http://schemas.microsoft.com/office/drawing/2014/main" val="10001"/>
                  </a:ext>
                </a:extLst>
              </a:tr>
              <a:tr h="160491">
                <a:tc>
                  <a:txBody>
                    <a:bodyPr/>
                    <a:lstStyle/>
                    <a:p>
                      <a:pPr algn="l" fontAlgn="ctr"/>
                      <a:r>
                        <a:rPr lang="es-MX" sz="1000" u="none" strike="noStrike" baseline="0" dirty="0">
                          <a:effectLst/>
                        </a:rPr>
                        <a:t>ECNOCONSULTAS S.A.S.</a:t>
                      </a:r>
                      <a:endParaRPr lang="es-MX" sz="1000" b="0" i="0" u="none" strike="noStrike" dirty="0">
                        <a:solidFill>
                          <a:srgbClr val="000000"/>
                        </a:solidFill>
                        <a:effectLst/>
                        <a:latin typeface="Calibri" panose="020F0502020204030204" pitchFamily="34" charset="0"/>
                      </a:endParaRPr>
                    </a:p>
                  </a:txBody>
                  <a:tcPr marL="108025" marR="8117" marT="8091"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09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1" marB="0" anchor="ctr"/>
                </a:tc>
                <a:extLst>
                  <a:ext uri="{0D108BD9-81ED-4DB2-BD59-A6C34878D82A}">
                    <a16:rowId xmlns="" xmlns:a16="http://schemas.microsoft.com/office/drawing/2014/main" val="10002"/>
                  </a:ext>
                </a:extLst>
              </a:tr>
              <a:tr h="16049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GINPROSA COLOMBIA S.A.S.</a:t>
                      </a:r>
                      <a:endParaRPr lang="es-MX" sz="1000" b="0" i="0" u="none" strike="noStrike" dirty="0">
                        <a:solidFill>
                          <a:srgbClr val="000000"/>
                        </a:solidFill>
                        <a:effectLst/>
                        <a:latin typeface="Calibri" panose="020F0502020204030204" pitchFamily="34" charset="0"/>
                      </a:endParaRPr>
                    </a:p>
                  </a:txBody>
                  <a:tcPr marL="108025" marR="8117" marT="8091"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9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1" marB="0" anchor="ctr"/>
                </a:tc>
                <a:extLst>
                  <a:ext uri="{0D108BD9-81ED-4DB2-BD59-A6C34878D82A}">
                    <a16:rowId xmlns="" xmlns:a16="http://schemas.microsoft.com/office/drawing/2014/main" val="10003"/>
                  </a:ext>
                </a:extLst>
              </a:tr>
              <a:tr h="160491">
                <a:tc>
                  <a:txBody>
                    <a:bodyPr/>
                    <a:lstStyle/>
                    <a:p>
                      <a:pPr algn="l" fontAlgn="ctr"/>
                      <a:r>
                        <a:rPr lang="es-MX" sz="1000" u="none" strike="noStrike" dirty="0">
                          <a:effectLst/>
                        </a:rPr>
                        <a:t>IVIICSA S.A.S.</a:t>
                      </a:r>
                      <a:endParaRPr lang="es-MX" sz="1000" b="0" i="0" u="none" strike="noStrike" dirty="0">
                        <a:solidFill>
                          <a:srgbClr val="000000"/>
                        </a:solidFill>
                        <a:effectLst/>
                        <a:latin typeface="Calibri" panose="020F0502020204030204" pitchFamily="34" charset="0"/>
                      </a:endParaRPr>
                    </a:p>
                  </a:txBody>
                  <a:tcPr marL="108025" marR="8117" marT="8091"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7" marR="8117" marT="8091"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091" marB="0" anchor="ctr"/>
                </a:tc>
                <a:extLst>
                  <a:ext uri="{0D108BD9-81ED-4DB2-BD59-A6C34878D82A}">
                    <a16:rowId xmlns="" xmlns:a16="http://schemas.microsoft.com/office/drawing/2014/main" val="10004"/>
                  </a:ext>
                </a:extLst>
              </a:tr>
            </a:tbl>
          </a:graphicData>
        </a:graphic>
      </p:graphicFrame>
      <p:graphicFrame>
        <p:nvGraphicFramePr>
          <p:cNvPr id="31" name="Tabla 23"/>
          <p:cNvGraphicFramePr>
            <a:graphicFrameLocks noGrp="1"/>
          </p:cNvGraphicFramePr>
          <p:nvPr>
            <p:extLst>
              <p:ext uri="{D42A27DB-BD31-4B8C-83A1-F6EECF244321}">
                <p14:modId xmlns:p14="http://schemas.microsoft.com/office/powerpoint/2010/main" val="1317436759"/>
              </p:ext>
            </p:extLst>
          </p:nvPr>
        </p:nvGraphicFramePr>
        <p:xfrm>
          <a:off x="7172686" y="4333904"/>
          <a:ext cx="4511305" cy="653248"/>
        </p:xfrm>
        <a:graphic>
          <a:graphicData uri="http://schemas.openxmlformats.org/drawingml/2006/table">
            <a:tbl>
              <a:tblPr>
                <a:tableStyleId>{616DA210-FB5B-4158-B5E0-FEB733F419BA}</a:tableStyleId>
              </a:tblPr>
              <a:tblGrid>
                <a:gridCol w="2677340">
                  <a:extLst>
                    <a:ext uri="{9D8B030D-6E8A-4147-A177-3AD203B41FA5}">
                      <a16:colId xmlns="" xmlns:a16="http://schemas.microsoft.com/office/drawing/2014/main" val="20000"/>
                    </a:ext>
                  </a:extLst>
                </a:gridCol>
                <a:gridCol w="621843">
                  <a:extLst>
                    <a:ext uri="{9D8B030D-6E8A-4147-A177-3AD203B41FA5}">
                      <a16:colId xmlns="" xmlns:a16="http://schemas.microsoft.com/office/drawing/2014/main" val="20001"/>
                    </a:ext>
                  </a:extLst>
                </a:gridCol>
                <a:gridCol w="1212122">
                  <a:extLst>
                    <a:ext uri="{9D8B030D-6E8A-4147-A177-3AD203B41FA5}">
                      <a16:colId xmlns="" xmlns:a16="http://schemas.microsoft.com/office/drawing/2014/main" val="20002"/>
                    </a:ext>
                  </a:extLst>
                </a:gridCol>
              </a:tblGrid>
              <a:tr h="179742">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INGENIERIA, CONSULORIA Y PLAEACION (INCOPLAN S.A.)</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3"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6" marB="0" anchor="ctr"/>
                </a:tc>
                <a:extLst>
                  <a:ext uri="{0D108BD9-81ED-4DB2-BD59-A6C34878D82A}">
                    <a16:rowId xmlns="" xmlns:a16="http://schemas.microsoft.com/office/drawing/2014/main" val="10000"/>
                  </a:ext>
                </a:extLst>
              </a:tr>
              <a:tr h="16054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13"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13"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13" marB="0" anchor="ctr"/>
                </a:tc>
                <a:extLst>
                  <a:ext uri="{0D108BD9-81ED-4DB2-BD59-A6C34878D82A}">
                    <a16:rowId xmlns="" xmlns:a16="http://schemas.microsoft.com/office/drawing/2014/main" val="10001"/>
                  </a:ext>
                </a:extLst>
              </a:tr>
              <a:tr h="31296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INGENIERIA, CONSULORIA Y PLAEACION (INCOPLAN S.A.)</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107995" marR="8116" marT="8113"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6" marR="8116" marT="8113"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13" marB="0" anchor="ctr"/>
                </a:tc>
                <a:extLst>
                  <a:ext uri="{0D108BD9-81ED-4DB2-BD59-A6C34878D82A}">
                    <a16:rowId xmlns="" xmlns:a16="http://schemas.microsoft.com/office/drawing/2014/main" val="10002"/>
                  </a:ext>
                </a:extLst>
              </a:tr>
            </a:tbl>
          </a:graphicData>
        </a:graphic>
      </p:graphicFrame>
      <p:sp>
        <p:nvSpPr>
          <p:cNvPr id="32" name="30 CuadroTexto"/>
          <p:cNvSpPr txBox="1">
            <a:spLocks noChangeArrowheads="1"/>
          </p:cNvSpPr>
          <p:nvPr/>
        </p:nvSpPr>
        <p:spPr bwMode="auto">
          <a:xfrm flipH="1">
            <a:off x="7172689" y="1952188"/>
            <a:ext cx="4511303" cy="196569"/>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mn-lt"/>
                <a:cs typeface="Arial" pitchFamily="34" charset="0"/>
              </a:rPr>
              <a:t>ALCANCE</a:t>
            </a:r>
          </a:p>
        </p:txBody>
      </p:sp>
      <p:sp>
        <p:nvSpPr>
          <p:cNvPr id="37" name="30 CuadroTexto"/>
          <p:cNvSpPr txBox="1">
            <a:spLocks noChangeArrowheads="1"/>
          </p:cNvSpPr>
          <p:nvPr/>
        </p:nvSpPr>
        <p:spPr bwMode="auto">
          <a:xfrm flipH="1">
            <a:off x="7172684" y="5109940"/>
            <a:ext cx="4511308" cy="196569"/>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mn-lt"/>
                <a:cs typeface="Arial" pitchFamily="34" charset="0"/>
              </a:rPr>
              <a:t>INVERSIONES (Millones)</a:t>
            </a:r>
          </a:p>
        </p:txBody>
      </p:sp>
      <p:graphicFrame>
        <p:nvGraphicFramePr>
          <p:cNvPr id="38" name="3 Tabla"/>
          <p:cNvGraphicFramePr>
            <a:graphicFrameLocks noGrp="1"/>
          </p:cNvGraphicFramePr>
          <p:nvPr>
            <p:extLst>
              <p:ext uri="{D42A27DB-BD31-4B8C-83A1-F6EECF244321}">
                <p14:modId xmlns:p14="http://schemas.microsoft.com/office/powerpoint/2010/main" val="1551602189"/>
              </p:ext>
            </p:extLst>
          </p:nvPr>
        </p:nvGraphicFramePr>
        <p:xfrm>
          <a:off x="7172687" y="5333560"/>
          <a:ext cx="4511308" cy="1066800"/>
        </p:xfrm>
        <a:graphic>
          <a:graphicData uri="http://schemas.openxmlformats.org/drawingml/2006/table">
            <a:tbl>
              <a:tblPr>
                <a:tableStyleId>{616DA210-FB5B-4158-B5E0-FEB733F419BA}</a:tableStyleId>
              </a:tblPr>
              <a:tblGrid>
                <a:gridCol w="2943941">
                  <a:extLst>
                    <a:ext uri="{9D8B030D-6E8A-4147-A177-3AD203B41FA5}">
                      <a16:colId xmlns="" xmlns:a16="http://schemas.microsoft.com/office/drawing/2014/main" val="20000"/>
                    </a:ext>
                  </a:extLst>
                </a:gridCol>
                <a:gridCol w="1567367">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fontAlgn="b"/>
                      <a:r>
                        <a:rPr lang="es-CO" sz="1000" u="none" strike="noStrike" dirty="0">
                          <a:effectLst/>
                        </a:rPr>
                        <a:t>$4.863</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baseline="0" dirty="0">
                          <a:effectLst/>
                        </a:rPr>
                        <a:t> </a:t>
                      </a:r>
                      <a:r>
                        <a:rPr lang="es-CO" sz="1000" u="none" strike="noStrike" dirty="0">
                          <a:effectLst/>
                        </a:rPr>
                        <a:t>$1.116</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1"/>
                  </a:ext>
                </a:extLst>
              </a:tr>
              <a:tr h="609600">
                <a:tc>
                  <a:txBody>
                    <a:bodyPr/>
                    <a:lstStyle/>
                    <a:p>
                      <a:pPr marL="0" algn="l" defTabSz="914400" rtl="0" eaLnBrk="1" latinLnBrk="0" hangingPunct="1"/>
                      <a:r>
                        <a:rPr lang="es-CO" sz="1000" kern="1200" dirty="0"/>
                        <a:t>Total Vigencias de la consultoría</a:t>
                      </a:r>
                    </a:p>
                    <a:p>
                      <a:pPr marL="177800" indent="0" algn="l" defTabSz="914400" rtl="0" eaLnBrk="1" latinLnBrk="0" hangingPunct="1"/>
                      <a:r>
                        <a:rPr lang="es-CO" sz="1000" kern="1200" baseline="0" dirty="0"/>
                        <a:t>Vigencia 2015= $940</a:t>
                      </a:r>
                      <a:endParaRPr lang="es-CO" sz="1000" kern="1200" dirty="0"/>
                    </a:p>
                    <a:p>
                      <a:pPr marL="0" algn="l" defTabSz="914400" rtl="0" eaLnBrk="1" latinLnBrk="0" hangingPunct="1"/>
                      <a:r>
                        <a:rPr lang="es-CO" sz="1000" kern="1200" baseline="0" dirty="0" smtClean="0"/>
                        <a:t>  </a:t>
                      </a:r>
                      <a:r>
                        <a:rPr lang="es-CO" sz="1000" kern="1200" baseline="0" dirty="0"/>
                        <a:t>Vigencia 2016= $2.550</a:t>
                      </a:r>
                    </a:p>
                    <a:p>
                      <a:pPr marL="0" algn="l" defTabSz="914400" rtl="0" eaLnBrk="1" latinLnBrk="0" hangingPunct="1"/>
                      <a:r>
                        <a:rPr lang="es-CO" sz="1000" kern="1200" baseline="0" dirty="0" smtClean="0"/>
                        <a:t>  </a:t>
                      </a:r>
                      <a:r>
                        <a:rPr lang="es-CO" sz="1000" kern="1200" baseline="0" dirty="0"/>
                        <a:t>Vigencia 2017= $1.374</a:t>
                      </a:r>
                      <a:endParaRPr lang="es-CO" sz="1000" b="1" i="1" kern="1200" baseline="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baseline="0" dirty="0">
                          <a:effectLst/>
                        </a:rPr>
                        <a:t> </a:t>
                      </a:r>
                      <a:r>
                        <a:rPr lang="es-CO" sz="1000" u="none" strike="noStrike" dirty="0">
                          <a:effectLst/>
                        </a:rPr>
                        <a:t>$4.863</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$5.979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3"/>
                  </a:ext>
                </a:extLst>
              </a:tr>
            </a:tbl>
          </a:graphicData>
        </a:graphic>
      </p:graphicFrame>
      <p:sp>
        <p:nvSpPr>
          <p:cNvPr id="252006" name="CuadroTexto 26"/>
          <p:cNvSpPr txBox="1">
            <a:spLocks noChangeArrowheads="1"/>
          </p:cNvSpPr>
          <p:nvPr/>
        </p:nvSpPr>
        <p:spPr bwMode="auto">
          <a:xfrm>
            <a:off x="7063154" y="6422160"/>
            <a:ext cx="4936508" cy="26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59" tIns="45681" rIns="91359" bIns="45681">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609" fontAlgn="base">
              <a:spcBef>
                <a:spcPct val="0"/>
              </a:spcBef>
              <a:spcAft>
                <a:spcPct val="0"/>
              </a:spcAft>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40" name="Tabla 33"/>
          <p:cNvGraphicFramePr>
            <a:graphicFrameLocks noGrp="1"/>
          </p:cNvGraphicFramePr>
          <p:nvPr>
            <p:extLst>
              <p:ext uri="{D42A27DB-BD31-4B8C-83A1-F6EECF244321}">
                <p14:modId xmlns:p14="http://schemas.microsoft.com/office/powerpoint/2010/main" val="10261715"/>
              </p:ext>
            </p:extLst>
          </p:nvPr>
        </p:nvGraphicFramePr>
        <p:xfrm>
          <a:off x="2028702" y="4621140"/>
          <a:ext cx="4359398" cy="183071"/>
        </p:xfrm>
        <a:graphic>
          <a:graphicData uri="http://schemas.openxmlformats.org/drawingml/2006/table">
            <a:tbl>
              <a:tblPr>
                <a:tableStyleId>{616DA210-FB5B-4158-B5E0-FEB733F419BA}</a:tableStyleId>
              </a:tblPr>
              <a:tblGrid>
                <a:gridCol w="4359398">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157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sp>
        <p:nvSpPr>
          <p:cNvPr id="18" name="Pentágono 17"/>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19" name="CuadroTexto 18"/>
          <p:cNvSpPr txBox="1"/>
          <p:nvPr/>
        </p:nvSpPr>
        <p:spPr>
          <a:xfrm>
            <a:off x="194709" y="26882"/>
            <a:ext cx="2015092"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Guajira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0" name="Rectángulo 5"/>
          <p:cNvSpPr>
            <a:spLocks noChangeArrowheads="1"/>
          </p:cNvSpPr>
          <p:nvPr/>
        </p:nvSpPr>
        <p:spPr bwMode="auto">
          <a:xfrm>
            <a:off x="2654299" y="53680"/>
            <a:ext cx="91380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ESTUDIOS Y DISEÑOS URIBIA - NAZARETH</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6122045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3 Tabla"/>
          <p:cNvGraphicFramePr>
            <a:graphicFrameLocks noGrp="1"/>
          </p:cNvGraphicFramePr>
          <p:nvPr>
            <p:extLst>
              <p:ext uri="{D42A27DB-BD31-4B8C-83A1-F6EECF244321}">
                <p14:modId xmlns:p14="http://schemas.microsoft.com/office/powerpoint/2010/main" val="370767097"/>
              </p:ext>
            </p:extLst>
          </p:nvPr>
        </p:nvGraphicFramePr>
        <p:xfrm>
          <a:off x="7112003" y="1128109"/>
          <a:ext cx="4855133" cy="858145"/>
        </p:xfrm>
        <a:graphic>
          <a:graphicData uri="http://schemas.openxmlformats.org/drawingml/2006/table">
            <a:tbl>
              <a:tblPr>
                <a:tableStyleId>{616DA210-FB5B-4158-B5E0-FEB733F419BA}</a:tableStyleId>
              </a:tblPr>
              <a:tblGrid>
                <a:gridCol w="2933866">
                  <a:extLst>
                    <a:ext uri="{9D8B030D-6E8A-4147-A177-3AD203B41FA5}">
                      <a16:colId xmlns="" xmlns:a16="http://schemas.microsoft.com/office/drawing/2014/main" val="20000"/>
                    </a:ext>
                  </a:extLst>
                </a:gridCol>
                <a:gridCol w="1921267">
                  <a:extLst>
                    <a:ext uri="{9D8B030D-6E8A-4147-A177-3AD203B41FA5}">
                      <a16:colId xmlns="" xmlns:a16="http://schemas.microsoft.com/office/drawing/2014/main" val="20001"/>
                    </a:ext>
                  </a:extLst>
                </a:gridCol>
              </a:tblGrid>
              <a:tr h="171629">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10/11/2015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7162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24/11/2015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7162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71629">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30/07/2018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7162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46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graphicFrame>
        <p:nvGraphicFramePr>
          <p:cNvPr id="33" name="3 Tabla"/>
          <p:cNvGraphicFramePr>
            <a:graphicFrameLocks noGrp="1"/>
          </p:cNvGraphicFramePr>
          <p:nvPr>
            <p:extLst>
              <p:ext uri="{D42A27DB-BD31-4B8C-83A1-F6EECF244321}">
                <p14:modId xmlns:p14="http://schemas.microsoft.com/office/powerpoint/2010/main" val="3188906970"/>
              </p:ext>
            </p:extLst>
          </p:nvPr>
        </p:nvGraphicFramePr>
        <p:xfrm>
          <a:off x="7111996" y="5402702"/>
          <a:ext cx="4855133" cy="1150249"/>
        </p:xfrm>
        <a:graphic>
          <a:graphicData uri="http://schemas.openxmlformats.org/drawingml/2006/table">
            <a:tbl>
              <a:tblPr>
                <a:tableStyleId>{616DA210-FB5B-4158-B5E0-FEB733F419BA}</a:tableStyleId>
              </a:tblPr>
              <a:tblGrid>
                <a:gridCol w="3168310">
                  <a:extLst>
                    <a:ext uri="{9D8B030D-6E8A-4147-A177-3AD203B41FA5}">
                      <a16:colId xmlns="" xmlns:a16="http://schemas.microsoft.com/office/drawing/2014/main" val="20000"/>
                    </a:ext>
                  </a:extLst>
                </a:gridCol>
                <a:gridCol w="1686823">
                  <a:extLst>
                    <a:ext uri="{9D8B030D-6E8A-4147-A177-3AD203B41FA5}">
                      <a16:colId xmlns="" xmlns:a16="http://schemas.microsoft.com/office/drawing/2014/main" val="20001"/>
                    </a:ext>
                  </a:extLst>
                </a:gridCol>
              </a:tblGrid>
              <a:tr h="164321">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fontAlgn="b"/>
                      <a:r>
                        <a:rPr lang="es-CO" sz="1000" u="none" strike="noStrike" dirty="0">
                          <a:effectLst/>
                        </a:rPr>
                        <a:t>$4.800</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0"/>
                  </a:ext>
                </a:extLst>
              </a:tr>
              <a:tr h="164321">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baseline="0" dirty="0">
                          <a:effectLst/>
                        </a:rPr>
                        <a:t> </a:t>
                      </a:r>
                      <a:r>
                        <a:rPr lang="es-CO" sz="1000" u="none" strike="noStrike" dirty="0">
                          <a:effectLst/>
                        </a:rPr>
                        <a:t>$1.199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1"/>
                  </a:ext>
                </a:extLst>
              </a:tr>
              <a:tr h="657286">
                <a:tc>
                  <a:txBody>
                    <a:bodyPr/>
                    <a:lstStyle/>
                    <a:p>
                      <a:pPr marL="0" algn="l" defTabSz="914400" rtl="0" eaLnBrk="1" latinLnBrk="0" hangingPunct="1"/>
                      <a:r>
                        <a:rPr lang="es-CO" sz="1000" kern="1200" dirty="0"/>
                        <a:t>Total Vigencias de la consultoría</a:t>
                      </a:r>
                    </a:p>
                    <a:p>
                      <a:pPr marL="177800" indent="0" algn="l" defTabSz="914400" rtl="0" eaLnBrk="1" latinLnBrk="0" hangingPunct="1"/>
                      <a:r>
                        <a:rPr lang="es-CO" sz="1000" kern="1200" baseline="0" dirty="0"/>
                        <a:t>Vigencia 2015= $700</a:t>
                      </a:r>
                      <a:endParaRPr lang="es-CO" sz="1000" kern="1200" dirty="0"/>
                    </a:p>
                    <a:p>
                      <a:pPr marL="0" algn="l" defTabSz="914400" rtl="0" eaLnBrk="1" latinLnBrk="0" hangingPunct="1"/>
                      <a:r>
                        <a:rPr lang="es-CO" sz="1000" kern="1200" baseline="0" dirty="0" smtClean="0"/>
                        <a:t>  </a:t>
                      </a:r>
                      <a:r>
                        <a:rPr lang="es-CO" sz="1000" kern="1200" baseline="0" dirty="0"/>
                        <a:t>Vigencia 2016= $2.779</a:t>
                      </a:r>
                    </a:p>
                    <a:p>
                      <a:pPr marL="0" algn="l" defTabSz="914400" rtl="0" eaLnBrk="1" latinLnBrk="0" hangingPunct="1"/>
                      <a:r>
                        <a:rPr lang="es-CO" sz="1000" kern="1200" baseline="0" dirty="0" smtClean="0"/>
                        <a:t>  </a:t>
                      </a:r>
                      <a:r>
                        <a:rPr lang="es-CO" sz="1000" kern="1200" baseline="0" dirty="0"/>
                        <a:t>Vigencia 2017= $1.321</a:t>
                      </a:r>
                      <a:endParaRPr lang="es-CO" sz="1000" b="1" i="1" kern="1200" baseline="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baseline="0" dirty="0">
                          <a:effectLst/>
                        </a:rPr>
                        <a:t> </a:t>
                      </a:r>
                      <a:r>
                        <a:rPr lang="es-CO" sz="1000" u="none" strike="noStrike" dirty="0">
                          <a:effectLst/>
                        </a:rPr>
                        <a:t>$4.800</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2"/>
                  </a:ext>
                </a:extLst>
              </a:tr>
              <a:tr h="164321">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$5.999</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3"/>
                  </a:ext>
                </a:extLst>
              </a:tr>
            </a:tbl>
          </a:graphicData>
        </a:graphic>
      </p:graphicFrame>
      <p:pic>
        <p:nvPicPr>
          <p:cNvPr id="252932" name="Picture 7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9225" y="912441"/>
            <a:ext cx="4803619" cy="367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30 CuadroTexto"/>
          <p:cNvSpPr txBox="1">
            <a:spLocks noChangeArrowheads="1"/>
          </p:cNvSpPr>
          <p:nvPr/>
        </p:nvSpPr>
        <p:spPr bwMode="auto">
          <a:xfrm flipH="1">
            <a:off x="7112001" y="895366"/>
            <a:ext cx="4855131" cy="200545"/>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t>INFORMACIÓN GENERAL</a:t>
            </a:r>
          </a:p>
        </p:txBody>
      </p:sp>
      <p:sp>
        <p:nvSpPr>
          <p:cNvPr id="25" name="30 CuadroTexto"/>
          <p:cNvSpPr txBox="1">
            <a:spLocks noChangeArrowheads="1"/>
          </p:cNvSpPr>
          <p:nvPr/>
        </p:nvSpPr>
        <p:spPr bwMode="auto">
          <a:xfrm flipH="1">
            <a:off x="7111999" y="3197428"/>
            <a:ext cx="4855132" cy="196569"/>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t>CONTRATO CONSULTORÍA 1620 DE 24/11/2015</a:t>
            </a:r>
          </a:p>
        </p:txBody>
      </p:sp>
      <p:sp>
        <p:nvSpPr>
          <p:cNvPr id="26" name="30 CuadroTexto"/>
          <p:cNvSpPr txBox="1">
            <a:spLocks noChangeArrowheads="1"/>
          </p:cNvSpPr>
          <p:nvPr/>
        </p:nvSpPr>
        <p:spPr bwMode="auto">
          <a:xfrm flipH="1">
            <a:off x="7111996" y="4359257"/>
            <a:ext cx="4855133" cy="196569"/>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t>INTERVENTORÍA 1594 DE 17/11/2015</a:t>
            </a:r>
          </a:p>
        </p:txBody>
      </p:sp>
      <p:graphicFrame>
        <p:nvGraphicFramePr>
          <p:cNvPr id="27" name="Tabla 22"/>
          <p:cNvGraphicFramePr>
            <a:graphicFrameLocks noGrp="1"/>
          </p:cNvGraphicFramePr>
          <p:nvPr>
            <p:extLst>
              <p:ext uri="{D42A27DB-BD31-4B8C-83A1-F6EECF244321}">
                <p14:modId xmlns:p14="http://schemas.microsoft.com/office/powerpoint/2010/main" val="2148300667"/>
              </p:ext>
            </p:extLst>
          </p:nvPr>
        </p:nvGraphicFramePr>
        <p:xfrm>
          <a:off x="7112000" y="3429635"/>
          <a:ext cx="4855133" cy="822870"/>
        </p:xfrm>
        <a:graphic>
          <a:graphicData uri="http://schemas.openxmlformats.org/drawingml/2006/table">
            <a:tbl>
              <a:tblPr>
                <a:tableStyleId>{616DA210-FB5B-4158-B5E0-FEB733F419BA}</a:tableStyleId>
              </a:tblPr>
              <a:tblGrid>
                <a:gridCol w="2713639">
                  <a:extLst>
                    <a:ext uri="{9D8B030D-6E8A-4147-A177-3AD203B41FA5}">
                      <a16:colId xmlns="" xmlns:a16="http://schemas.microsoft.com/office/drawing/2014/main" val="20000"/>
                    </a:ext>
                  </a:extLst>
                </a:gridCol>
                <a:gridCol w="905949">
                  <a:extLst>
                    <a:ext uri="{9D8B030D-6E8A-4147-A177-3AD203B41FA5}">
                      <a16:colId xmlns="" xmlns:a16="http://schemas.microsoft.com/office/drawing/2014/main" val="20001"/>
                    </a:ext>
                  </a:extLst>
                </a:gridCol>
                <a:gridCol w="1235545">
                  <a:extLst>
                    <a:ext uri="{9D8B030D-6E8A-4147-A177-3AD203B41FA5}">
                      <a16:colId xmlns="" xmlns:a16="http://schemas.microsoft.com/office/drawing/2014/main" val="20002"/>
                    </a:ext>
                  </a:extLst>
                </a:gridCol>
              </a:tblGrid>
              <a:tr h="179762">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dirty="0">
                          <a:ln>
                            <a:noFill/>
                          </a:ln>
                          <a:effectLst/>
                          <a:uLnTx/>
                          <a:uFillTx/>
                        </a:rPr>
                        <a:t>CONSORCIO ESTUDIOS Y DISEÑOS PCH 098 </a:t>
                      </a:r>
                      <a:endParaRPr kumimoji="0" lang="es-CO" sz="1000" b="1" u="none" strike="noStrike" kern="1200" cap="none" spc="0" normalizeH="0" baseline="0" dirty="0">
                        <a:ln>
                          <a:noFill/>
                        </a:ln>
                        <a:solidFill>
                          <a:schemeClr val="tx1"/>
                        </a:solidFill>
                        <a:effectLst/>
                        <a:uLnTx/>
                        <a:uFillTx/>
                        <a:latin typeface="+mn-lt"/>
                        <a:ea typeface="+mn-ea"/>
                        <a:cs typeface="+mn-cs"/>
                      </a:endParaRPr>
                    </a:p>
                  </a:txBody>
                  <a:tcPr marL="8117" marR="8117" marT="8133"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777">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33"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33"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33" marB="0" anchor="ctr"/>
                </a:tc>
                <a:extLst>
                  <a:ext uri="{0D108BD9-81ED-4DB2-BD59-A6C34878D82A}">
                    <a16:rowId xmlns="" xmlns:a16="http://schemas.microsoft.com/office/drawing/2014/main" val="10001"/>
                  </a:ext>
                </a:extLst>
              </a:tr>
              <a:tr h="160777">
                <a:tc>
                  <a:txBody>
                    <a:bodyPr/>
                    <a:lstStyle/>
                    <a:p>
                      <a:pPr algn="l" fontAlgn="ctr"/>
                      <a:r>
                        <a:rPr lang="es-CO" sz="1000" u="none" strike="noStrike" kern="1200" baseline="0" dirty="0">
                          <a:effectLst/>
                        </a:rPr>
                        <a:t>CONSULTORÍA COLOMBIANA SA </a:t>
                      </a:r>
                      <a:endParaRPr lang="es-MX" sz="1000" u="none" strike="noStrike" kern="1200" baseline="0" dirty="0">
                        <a:solidFill>
                          <a:schemeClr val="tx1"/>
                        </a:solidFill>
                        <a:effectLst/>
                        <a:latin typeface="+mn-lt"/>
                        <a:ea typeface="+mn-ea"/>
                        <a:cs typeface="+mn-cs"/>
                      </a:endParaRPr>
                    </a:p>
                  </a:txBody>
                  <a:tcPr marL="108025" marR="8117" marT="8133"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133"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33" marB="0" anchor="ctr"/>
                </a:tc>
                <a:extLst>
                  <a:ext uri="{0D108BD9-81ED-4DB2-BD59-A6C34878D82A}">
                    <a16:rowId xmlns="" xmlns:a16="http://schemas.microsoft.com/office/drawing/2014/main" val="10002"/>
                  </a:ext>
                </a:extLst>
              </a:tr>
              <a:tr h="16077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kern="1200" baseline="0" dirty="0">
                          <a:effectLst/>
                        </a:rPr>
                        <a:t>HMV SUPERVISIÓN SAS </a:t>
                      </a:r>
                      <a:endParaRPr lang="es-MX" sz="1000" u="none" strike="noStrike" kern="1200" baseline="0" dirty="0">
                        <a:solidFill>
                          <a:schemeClr val="tx1"/>
                        </a:solidFill>
                        <a:effectLst/>
                        <a:latin typeface="+mn-lt"/>
                        <a:ea typeface="+mn-ea"/>
                        <a:cs typeface="+mn-cs"/>
                      </a:endParaRPr>
                    </a:p>
                  </a:txBody>
                  <a:tcPr marL="108025" marR="8117" marT="8133"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133"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33" marB="0" anchor="ctr"/>
                </a:tc>
                <a:extLst>
                  <a:ext uri="{0D108BD9-81ED-4DB2-BD59-A6C34878D82A}">
                    <a16:rowId xmlns="" xmlns:a16="http://schemas.microsoft.com/office/drawing/2014/main" val="10003"/>
                  </a:ext>
                </a:extLst>
              </a:tr>
              <a:tr h="160777">
                <a:tc>
                  <a:txBody>
                    <a:bodyPr/>
                    <a:lstStyle/>
                    <a:p>
                      <a:pPr algn="l" fontAlgn="ctr"/>
                      <a:r>
                        <a:rPr lang="es-CO" sz="1000" u="none" strike="noStrike" kern="1200" baseline="0" dirty="0">
                          <a:effectLst/>
                        </a:rPr>
                        <a:t>PAULO EMILIO BRAVO CONSULTORES </a:t>
                      </a:r>
                      <a:endParaRPr lang="es-MX" sz="1000" u="none" strike="noStrike" kern="1200" baseline="0" dirty="0">
                        <a:solidFill>
                          <a:schemeClr val="tx1"/>
                        </a:solidFill>
                        <a:effectLst/>
                        <a:latin typeface="+mn-lt"/>
                        <a:ea typeface="+mn-ea"/>
                        <a:cs typeface="+mn-cs"/>
                      </a:endParaRPr>
                    </a:p>
                  </a:txBody>
                  <a:tcPr marL="108025" marR="8117" marT="8133"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7" marR="8117" marT="8133"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33" marB="0" anchor="ctr"/>
                </a:tc>
                <a:extLst>
                  <a:ext uri="{0D108BD9-81ED-4DB2-BD59-A6C34878D82A}">
                    <a16:rowId xmlns="" xmlns:a16="http://schemas.microsoft.com/office/drawing/2014/main" val="10004"/>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391368721"/>
              </p:ext>
            </p:extLst>
          </p:nvPr>
        </p:nvGraphicFramePr>
        <p:xfrm>
          <a:off x="7111998" y="4592266"/>
          <a:ext cx="4855132" cy="500851"/>
        </p:xfrm>
        <a:graphic>
          <a:graphicData uri="http://schemas.openxmlformats.org/drawingml/2006/table">
            <a:tbl>
              <a:tblPr>
                <a:tableStyleId>{616DA210-FB5B-4158-B5E0-FEB733F419BA}</a:tableStyleId>
              </a:tblPr>
              <a:tblGrid>
                <a:gridCol w="3390013">
                  <a:extLst>
                    <a:ext uri="{9D8B030D-6E8A-4147-A177-3AD203B41FA5}">
                      <a16:colId xmlns="" xmlns:a16="http://schemas.microsoft.com/office/drawing/2014/main" val="20000"/>
                    </a:ext>
                  </a:extLst>
                </a:gridCol>
                <a:gridCol w="562159">
                  <a:extLst>
                    <a:ext uri="{9D8B030D-6E8A-4147-A177-3AD203B41FA5}">
                      <a16:colId xmlns="" xmlns:a16="http://schemas.microsoft.com/office/drawing/2014/main" val="20001"/>
                    </a:ext>
                  </a:extLst>
                </a:gridCol>
                <a:gridCol w="902960">
                  <a:extLst>
                    <a:ext uri="{9D8B030D-6E8A-4147-A177-3AD203B41FA5}">
                      <a16:colId xmlns="" xmlns:a16="http://schemas.microsoft.com/office/drawing/2014/main" val="20002"/>
                    </a:ext>
                  </a:extLst>
                </a:gridCol>
              </a:tblGrid>
              <a:tr h="17975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effectLst/>
                        </a:rPr>
                        <a:t>DISEÑOS INTERVENTORÍAS Y </a:t>
                      </a:r>
                      <a:r>
                        <a:rPr lang="es-CO" sz="1000" kern="1200" dirty="0">
                          <a:effectLst/>
                        </a:rPr>
                        <a:t>SERVICIOS - </a:t>
                      </a:r>
                      <a:r>
                        <a:rPr lang="es-ES" sz="1000" kern="1200" dirty="0">
                          <a:effectLst/>
                        </a:rPr>
                        <a:t>DIS SAS</a:t>
                      </a:r>
                      <a:endParaRPr lang="es-ES" sz="1000" b="1" kern="1200" dirty="0">
                        <a:solidFill>
                          <a:schemeClr val="tx1"/>
                        </a:solidFill>
                        <a:effectLst/>
                        <a:latin typeface="+mn-lt"/>
                        <a:ea typeface="+mn-ea"/>
                        <a:cs typeface="+mn-cs"/>
                      </a:endParaRPr>
                    </a:p>
                  </a:txBody>
                  <a:tcPr marL="8116" marR="8116" marT="8124"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s-ES" sz="1100" kern="1200" dirty="0">
                        <a:solidFill>
                          <a:schemeClr val="tx1"/>
                        </a:solidFill>
                        <a:effectLst/>
                        <a:latin typeface="+mn-lt"/>
                        <a:ea typeface="+mn-ea"/>
                        <a:cs typeface="+mn-cs"/>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s-ES" sz="1100" kern="1200" dirty="0">
                        <a:solidFill>
                          <a:schemeClr val="tx1"/>
                        </a:solidFill>
                        <a:effectLst/>
                        <a:latin typeface="+mn-lt"/>
                        <a:ea typeface="+mn-ea"/>
                        <a:cs typeface="+mn-cs"/>
                      </a:endParaRPr>
                    </a:p>
                  </a:txBody>
                  <a:tcPr marL="8116" marR="8116" marT="8116" marB="0" anchor="ctr"/>
                </a:tc>
                <a:extLst>
                  <a:ext uri="{0D108BD9-81ED-4DB2-BD59-A6C34878D82A}">
                    <a16:rowId xmlns="" xmlns:a16="http://schemas.microsoft.com/office/drawing/2014/main" val="10000"/>
                  </a:ext>
                </a:extLst>
              </a:tr>
              <a:tr h="160549">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24"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24"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24" marB="0" anchor="ctr"/>
                </a:tc>
                <a:extLst>
                  <a:ext uri="{0D108BD9-81ED-4DB2-BD59-A6C34878D82A}">
                    <a16:rowId xmlns="" xmlns:a16="http://schemas.microsoft.com/office/drawing/2014/main" val="10001"/>
                  </a:ext>
                </a:extLst>
              </a:tr>
              <a:tr h="160549">
                <a:tc>
                  <a:txBody>
                    <a:bodyPr/>
                    <a:lstStyle/>
                    <a:p>
                      <a:pPr algn="l" fontAlgn="ctr"/>
                      <a:r>
                        <a:rPr lang="es-CO" sz="1000" u="none" strike="noStrike" kern="1200" baseline="0" dirty="0">
                          <a:effectLst/>
                        </a:rPr>
                        <a:t>DISEÑOS INTERVENTORÍAS Y SERVICIOS - DIS SAS</a:t>
                      </a:r>
                      <a:endParaRPr lang="es-CO" sz="1000" u="none" strike="noStrike" kern="1200" baseline="0" dirty="0">
                        <a:solidFill>
                          <a:schemeClr val="tx1"/>
                        </a:solidFill>
                        <a:effectLst/>
                        <a:latin typeface="+mn-lt"/>
                        <a:ea typeface="+mn-ea"/>
                        <a:cs typeface="+mn-cs"/>
                      </a:endParaRPr>
                    </a:p>
                  </a:txBody>
                  <a:tcPr marL="107995" marR="8116" marT="8124"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6" marR="8116" marT="8124"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24" marB="0" anchor="ctr"/>
                </a:tc>
                <a:extLst>
                  <a:ext uri="{0D108BD9-81ED-4DB2-BD59-A6C34878D82A}">
                    <a16:rowId xmlns="" xmlns:a16="http://schemas.microsoft.com/office/drawing/2014/main" val="10002"/>
                  </a:ext>
                </a:extLst>
              </a:tr>
            </a:tbl>
          </a:graphicData>
        </a:graphic>
      </p:graphicFrame>
      <p:sp>
        <p:nvSpPr>
          <p:cNvPr id="29" name="30 CuadroTexto"/>
          <p:cNvSpPr txBox="1">
            <a:spLocks noChangeArrowheads="1"/>
          </p:cNvSpPr>
          <p:nvPr/>
        </p:nvSpPr>
        <p:spPr bwMode="auto">
          <a:xfrm flipH="1">
            <a:off x="7111998" y="2098291"/>
            <a:ext cx="4855131" cy="196569"/>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Calibri"/>
                <a:cs typeface="Arial" pitchFamily="34" charset="0"/>
              </a:rPr>
              <a:t>ALCANCE</a:t>
            </a:r>
          </a:p>
        </p:txBody>
      </p:sp>
      <p:graphicFrame>
        <p:nvGraphicFramePr>
          <p:cNvPr id="30" name="10 Tabla"/>
          <p:cNvGraphicFramePr>
            <a:graphicFrameLocks noGrp="1"/>
          </p:cNvGraphicFramePr>
          <p:nvPr>
            <p:extLst>
              <p:ext uri="{D42A27DB-BD31-4B8C-83A1-F6EECF244321}">
                <p14:modId xmlns:p14="http://schemas.microsoft.com/office/powerpoint/2010/main" val="2824684910"/>
              </p:ext>
            </p:extLst>
          </p:nvPr>
        </p:nvGraphicFramePr>
        <p:xfrm>
          <a:off x="7112000" y="2340385"/>
          <a:ext cx="4855133" cy="742179"/>
        </p:xfrm>
        <a:graphic>
          <a:graphicData uri="http://schemas.openxmlformats.org/drawingml/2006/table">
            <a:tbl>
              <a:tblPr>
                <a:tableStyleId>{616DA210-FB5B-4158-B5E0-FEB733F419BA}</a:tableStyleId>
              </a:tblPr>
              <a:tblGrid>
                <a:gridCol w="2411484">
                  <a:extLst>
                    <a:ext uri="{9D8B030D-6E8A-4147-A177-3AD203B41FA5}">
                      <a16:colId xmlns="" xmlns:a16="http://schemas.microsoft.com/office/drawing/2014/main" val="20000"/>
                    </a:ext>
                  </a:extLst>
                </a:gridCol>
                <a:gridCol w="878595">
                  <a:extLst>
                    <a:ext uri="{9D8B030D-6E8A-4147-A177-3AD203B41FA5}">
                      <a16:colId xmlns="" xmlns:a16="http://schemas.microsoft.com/office/drawing/2014/main" val="20001"/>
                    </a:ext>
                  </a:extLst>
                </a:gridCol>
                <a:gridCol w="1565054">
                  <a:extLst>
                    <a:ext uri="{9D8B030D-6E8A-4147-A177-3AD203B41FA5}">
                      <a16:colId xmlns="" xmlns:a16="http://schemas.microsoft.com/office/drawing/2014/main" val="20002"/>
                    </a:ext>
                  </a:extLst>
                </a:gridCol>
              </a:tblGrid>
              <a:tr h="2974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4" marR="58434" marT="0" marB="0" anchor="ctr"/>
                </a:tc>
                <a:extLst>
                  <a:ext uri="{0D108BD9-81ED-4DB2-BD59-A6C34878D82A}">
                    <a16:rowId xmlns="" xmlns:a16="http://schemas.microsoft.com/office/drawing/2014/main" val="10000"/>
                  </a:ext>
                </a:extLst>
              </a:tr>
              <a:tr h="221638">
                <a:tc>
                  <a:txBody>
                    <a:bodyPr/>
                    <a:lstStyle/>
                    <a:p>
                      <a:pPr algn="ctr" fontAlgn="b"/>
                      <a:r>
                        <a:rPr lang="es-MX" sz="1000" u="none" strike="noStrike" dirty="0">
                          <a:effectLst/>
                        </a:rPr>
                        <a:t> DISTRACCIÓN</a:t>
                      </a:r>
                      <a:r>
                        <a:rPr lang="es-MX" sz="1000" u="none" strike="noStrike" baseline="0" dirty="0">
                          <a:effectLst/>
                        </a:rPr>
                        <a:t> </a:t>
                      </a:r>
                      <a:r>
                        <a:rPr lang="es-MX" sz="1000" u="none" strike="noStrike" baseline="0" dirty="0" smtClean="0">
                          <a:effectLst/>
                        </a:rPr>
                        <a:t>- TOMARRAZÓN</a:t>
                      </a:r>
                      <a:endParaRPr lang="es-MX" sz="1000" b="0" i="0" u="none" strike="noStrike" dirty="0">
                        <a:solidFill>
                          <a:srgbClr val="000000"/>
                        </a:solidFill>
                        <a:effectLst/>
                        <a:latin typeface="+mj-lt"/>
                      </a:endParaRPr>
                    </a:p>
                  </a:txBody>
                  <a:tcPr marL="8117" marR="8117" marT="8799" marB="0" anchor="ctr"/>
                </a:tc>
                <a:tc>
                  <a:txBody>
                    <a:bodyPr/>
                    <a:lstStyle/>
                    <a:p>
                      <a:pPr algn="ctr" fontAlgn="ctr"/>
                      <a:r>
                        <a:rPr lang="es-MX" sz="1000" u="none" strike="noStrike" dirty="0">
                          <a:effectLst/>
                        </a:rPr>
                        <a:t>35 KM</a:t>
                      </a:r>
                      <a:endParaRPr lang="es-MX" sz="1000" b="0" i="0" u="none" strike="noStrike" dirty="0">
                        <a:solidFill>
                          <a:srgbClr val="000000"/>
                        </a:solidFill>
                        <a:effectLst/>
                        <a:latin typeface="+mj-lt"/>
                      </a:endParaRPr>
                    </a:p>
                  </a:txBody>
                  <a:tcPr marL="8117" marR="8117" marT="8799"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8117" marR="8117" marT="8799" marB="0" anchor="ctr"/>
                </a:tc>
                <a:extLst>
                  <a:ext uri="{0D108BD9-81ED-4DB2-BD59-A6C34878D82A}">
                    <a16:rowId xmlns="" xmlns:a16="http://schemas.microsoft.com/office/drawing/2014/main" val="10001"/>
                  </a:ext>
                </a:extLst>
              </a:tr>
              <a:tr h="223051">
                <a:tc>
                  <a:txBody>
                    <a:bodyPr/>
                    <a:lstStyle/>
                    <a:p>
                      <a:pPr algn="ctr" fontAlgn="b"/>
                      <a:r>
                        <a:rPr lang="es-MX" sz="1000" u="none" strike="noStrike" kern="1200" dirty="0">
                          <a:effectLst/>
                        </a:rPr>
                        <a:t>TOMARRAZÓN – LA FLORIDA</a:t>
                      </a:r>
                      <a:endParaRPr lang="es-MX" sz="1000" u="none" strike="noStrike" kern="1200" dirty="0">
                        <a:solidFill>
                          <a:schemeClr val="dk1"/>
                        </a:solidFill>
                        <a:effectLst/>
                        <a:latin typeface="+mj-lt"/>
                        <a:ea typeface="+mn-ea"/>
                        <a:cs typeface="+mn-cs"/>
                      </a:endParaRPr>
                    </a:p>
                  </a:txBody>
                  <a:tcPr marL="8117" marR="8117" marT="8799" marB="0" anchor="ctr"/>
                </a:tc>
                <a:tc>
                  <a:txBody>
                    <a:bodyPr/>
                    <a:lstStyle/>
                    <a:p>
                      <a:pPr algn="ctr" fontAlgn="ctr"/>
                      <a:r>
                        <a:rPr lang="es-MX" sz="1000" u="none" strike="noStrike" dirty="0">
                          <a:effectLst/>
                        </a:rPr>
                        <a:t>13 KM</a:t>
                      </a:r>
                      <a:endParaRPr lang="es-MX" sz="1000" b="0" i="0" u="none" strike="noStrike" dirty="0">
                        <a:solidFill>
                          <a:srgbClr val="000000"/>
                        </a:solidFill>
                        <a:effectLst/>
                        <a:latin typeface="+mj-lt"/>
                      </a:endParaRPr>
                    </a:p>
                  </a:txBody>
                  <a:tcPr marL="8117" marR="8117" marT="8799"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8117" marR="8117" marT="8799" marB="0" anchor="ctr"/>
                </a:tc>
                <a:extLst>
                  <a:ext uri="{0D108BD9-81ED-4DB2-BD59-A6C34878D82A}">
                    <a16:rowId xmlns="" xmlns:a16="http://schemas.microsoft.com/office/drawing/2014/main" val="10002"/>
                  </a:ext>
                </a:extLst>
              </a:tr>
            </a:tbl>
          </a:graphicData>
        </a:graphic>
      </p:graphicFrame>
      <p:sp>
        <p:nvSpPr>
          <p:cNvPr id="32" name="30 CuadroTexto"/>
          <p:cNvSpPr txBox="1">
            <a:spLocks noChangeArrowheads="1"/>
          </p:cNvSpPr>
          <p:nvPr/>
        </p:nvSpPr>
        <p:spPr bwMode="auto">
          <a:xfrm flipH="1">
            <a:off x="7111995" y="5163825"/>
            <a:ext cx="4855133" cy="196569"/>
          </a:xfrm>
          <a:prstGeom prst="rect">
            <a:avLst/>
          </a:prstGeom>
          <a:solidFill>
            <a:srgbClr val="2DAAE1"/>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Calibri"/>
                <a:cs typeface="Arial" pitchFamily="34" charset="0"/>
              </a:rPr>
              <a:t>INVERSIONES (Millones)</a:t>
            </a:r>
          </a:p>
        </p:txBody>
      </p:sp>
      <p:sp>
        <p:nvSpPr>
          <p:cNvPr id="253034" name="CuadroTexto 26"/>
          <p:cNvSpPr txBox="1">
            <a:spLocks noChangeArrowheads="1"/>
          </p:cNvSpPr>
          <p:nvPr/>
        </p:nvSpPr>
        <p:spPr bwMode="auto">
          <a:xfrm>
            <a:off x="7163991" y="6552951"/>
            <a:ext cx="3822575" cy="261531"/>
          </a:xfrm>
          <a:prstGeom prst="rect">
            <a:avLst/>
          </a:prstGeom>
          <a:noFill/>
          <a:ln>
            <a:noFill/>
          </a:ln>
          <a:extLst/>
        </p:spPr>
        <p:txBody>
          <a:bodyPr wrap="square" lIns="91359" tIns="45681" rIns="91359" bIns="45681">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609"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37" name="Tabla 33"/>
          <p:cNvGraphicFramePr>
            <a:graphicFrameLocks noGrp="1"/>
          </p:cNvGraphicFramePr>
          <p:nvPr>
            <p:extLst>
              <p:ext uri="{D42A27DB-BD31-4B8C-83A1-F6EECF244321}">
                <p14:modId xmlns:p14="http://schemas.microsoft.com/office/powerpoint/2010/main" val="1121692880"/>
              </p:ext>
            </p:extLst>
          </p:nvPr>
        </p:nvGraphicFramePr>
        <p:xfrm>
          <a:off x="2029224" y="4621657"/>
          <a:ext cx="4803619" cy="183071"/>
        </p:xfrm>
        <a:graphic>
          <a:graphicData uri="http://schemas.openxmlformats.org/drawingml/2006/table">
            <a:tbl>
              <a:tblPr>
                <a:tableStyleId>{616DA210-FB5B-4158-B5E0-FEB733F419BA}</a:tableStyleId>
              </a:tblPr>
              <a:tblGrid>
                <a:gridCol w="4803619">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48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sp>
        <p:nvSpPr>
          <p:cNvPr id="19" name="Pentágono 18"/>
          <p:cNvSpPr/>
          <p:nvPr/>
        </p:nvSpPr>
        <p:spPr>
          <a:xfrm>
            <a:off x="0" y="0"/>
            <a:ext cx="26543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0" name="CuadroTexto 19"/>
          <p:cNvSpPr txBox="1"/>
          <p:nvPr/>
        </p:nvSpPr>
        <p:spPr>
          <a:xfrm>
            <a:off x="194709" y="26882"/>
            <a:ext cx="2015092"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Guajira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1" name="Rectángulo 5"/>
          <p:cNvSpPr>
            <a:spLocks noChangeArrowheads="1"/>
          </p:cNvSpPr>
          <p:nvPr/>
        </p:nvSpPr>
        <p:spPr bwMode="auto">
          <a:xfrm>
            <a:off x="2654299" y="53680"/>
            <a:ext cx="91380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ESTUDIOS Y DISEÑOS DISTRACCIÓN </a:t>
            </a:r>
            <a:r>
              <a:rPr lang="mr-IN" altLang="es-CO" sz="2778" dirty="0" smtClean="0">
                <a:solidFill>
                  <a:srgbClr val="2DAAE1"/>
                </a:solidFill>
                <a:latin typeface="Tw Cen MT" panose="020B0602020104020603" pitchFamily="34" charset="0"/>
                <a:ea typeface="MS PGothic" pitchFamily="34" charset="-128"/>
                <a:sym typeface="Helvetica Neue Bold Condensed"/>
              </a:rPr>
              <a:t>–</a:t>
            </a:r>
            <a:r>
              <a:rPr lang="es-ES" altLang="es-CO" sz="2778" dirty="0" smtClean="0">
                <a:solidFill>
                  <a:srgbClr val="2DAAE1"/>
                </a:solidFill>
                <a:latin typeface="Tw Cen MT" panose="020B0602020104020603" pitchFamily="34" charset="0"/>
                <a:ea typeface="MS PGothic" pitchFamily="34" charset="-128"/>
                <a:sym typeface="Helvetica Neue Bold Condensed"/>
              </a:rPr>
              <a:t> LA FLORIDA</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8503762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10 Tabla"/>
          <p:cNvGraphicFramePr>
            <a:graphicFrameLocks noGrp="1"/>
          </p:cNvGraphicFramePr>
          <p:nvPr>
            <p:extLst>
              <p:ext uri="{D42A27DB-BD31-4B8C-83A1-F6EECF244321}">
                <p14:modId xmlns:p14="http://schemas.microsoft.com/office/powerpoint/2010/main" val="3802496"/>
              </p:ext>
            </p:extLst>
          </p:nvPr>
        </p:nvGraphicFramePr>
        <p:xfrm>
          <a:off x="7165141" y="2079259"/>
          <a:ext cx="4687959" cy="627220"/>
        </p:xfrm>
        <a:graphic>
          <a:graphicData uri="http://schemas.openxmlformats.org/drawingml/2006/table">
            <a:tbl>
              <a:tblPr>
                <a:tableStyleId>{616DA210-FB5B-4158-B5E0-FEB733F419BA}</a:tableStyleId>
              </a:tblPr>
              <a:tblGrid>
                <a:gridCol w="1365088">
                  <a:extLst>
                    <a:ext uri="{9D8B030D-6E8A-4147-A177-3AD203B41FA5}">
                      <a16:colId xmlns="" xmlns:a16="http://schemas.microsoft.com/office/drawing/2014/main" val="20000"/>
                    </a:ext>
                  </a:extLst>
                </a:gridCol>
                <a:gridCol w="825963">
                  <a:extLst>
                    <a:ext uri="{9D8B030D-6E8A-4147-A177-3AD203B41FA5}">
                      <a16:colId xmlns="" xmlns:a16="http://schemas.microsoft.com/office/drawing/2014/main" val="20001"/>
                    </a:ext>
                  </a:extLst>
                </a:gridCol>
                <a:gridCol w="1902849">
                  <a:extLst>
                    <a:ext uri="{9D8B030D-6E8A-4147-A177-3AD203B41FA5}">
                      <a16:colId xmlns="" xmlns:a16="http://schemas.microsoft.com/office/drawing/2014/main" val="20002"/>
                    </a:ext>
                  </a:extLst>
                </a:gridCol>
                <a:gridCol w="594059">
                  <a:extLst>
                    <a:ext uri="{9D8B030D-6E8A-4147-A177-3AD203B41FA5}">
                      <a16:colId xmlns="" xmlns:a16="http://schemas.microsoft.com/office/drawing/2014/main" val="20003"/>
                    </a:ext>
                  </a:extLst>
                </a:gridCol>
              </a:tblGrid>
              <a:tr h="3048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61210">
                <a:tc>
                  <a:txBody>
                    <a:bodyPr/>
                    <a:lstStyle/>
                    <a:p>
                      <a:pPr algn="ctr" fontAlgn="b"/>
                      <a:r>
                        <a:rPr lang="es-MX" sz="1000" u="none" strike="noStrike" dirty="0">
                          <a:effectLst/>
                        </a:rPr>
                        <a:t> SALAMINA – PIVIJAY</a:t>
                      </a:r>
                      <a:endParaRPr lang="es-MX" sz="1000" b="0" i="0" u="none" strike="noStrike" dirty="0">
                        <a:solidFill>
                          <a:srgbClr val="000000"/>
                        </a:solidFill>
                        <a:effectLst/>
                        <a:latin typeface="+mn-lt"/>
                      </a:endParaRPr>
                    </a:p>
                  </a:txBody>
                  <a:tcPr marL="8116" marR="8116" marT="8810" marB="0" anchor="ctr"/>
                </a:tc>
                <a:tc>
                  <a:txBody>
                    <a:bodyPr/>
                    <a:lstStyle/>
                    <a:p>
                      <a:pPr algn="ctr" fontAlgn="ctr"/>
                      <a:r>
                        <a:rPr lang="es-MX" sz="1000" u="none" strike="noStrike" dirty="0">
                          <a:effectLst/>
                        </a:rPr>
                        <a:t>19 KM</a:t>
                      </a:r>
                      <a:endParaRPr lang="es-MX" sz="1000" b="0" i="0" u="none" strike="noStrike" dirty="0">
                        <a:solidFill>
                          <a:srgbClr val="000000"/>
                        </a:solidFill>
                        <a:effectLst/>
                        <a:latin typeface="+mn-lt"/>
                      </a:endParaRPr>
                    </a:p>
                  </a:txBody>
                  <a:tcPr marL="8116" marR="8116" marT="881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8810" marB="0" anchor="ctr"/>
                </a:tc>
                <a:tc>
                  <a:txBody>
                    <a:bodyPr/>
                    <a:lstStyle/>
                    <a:p>
                      <a:pPr algn="ctr" fontAlgn="b"/>
                      <a:r>
                        <a:rPr lang="es-MX" sz="1000" u="none" strike="noStrike" dirty="0">
                          <a:effectLst/>
                        </a:rPr>
                        <a:t>6,95 Km</a:t>
                      </a:r>
                      <a:endParaRPr lang="es-MX" sz="1000" b="0" i="0" u="none" strike="noStrike" dirty="0">
                        <a:solidFill>
                          <a:schemeClr val="tx1"/>
                        </a:solidFill>
                        <a:effectLst/>
                        <a:latin typeface="+mn-lt"/>
                      </a:endParaRPr>
                    </a:p>
                  </a:txBody>
                  <a:tcPr marL="8116" marR="8116" marT="8810" marB="0" anchor="ctr"/>
                </a:tc>
                <a:extLst>
                  <a:ext uri="{0D108BD9-81ED-4DB2-BD59-A6C34878D82A}">
                    <a16:rowId xmlns="" xmlns:a16="http://schemas.microsoft.com/office/drawing/2014/main" val="10001"/>
                  </a:ext>
                </a:extLst>
              </a:tr>
              <a:tr h="161210">
                <a:tc>
                  <a:txBody>
                    <a:bodyPr/>
                    <a:lstStyle/>
                    <a:p>
                      <a:pPr algn="ctr" fontAlgn="b"/>
                      <a:r>
                        <a:rPr lang="es-MX" sz="1000" u="none" strike="noStrike" kern="1200" dirty="0">
                          <a:effectLst/>
                        </a:rPr>
                        <a:t>Construcción de Puente</a:t>
                      </a:r>
                      <a:endParaRPr lang="es-MX" sz="1000" u="none" strike="noStrike" kern="1200" dirty="0">
                        <a:solidFill>
                          <a:schemeClr val="dk1"/>
                        </a:solidFill>
                        <a:effectLst/>
                        <a:latin typeface="+mn-lt"/>
                        <a:ea typeface="+mn-ea"/>
                        <a:cs typeface="+mn-cs"/>
                      </a:endParaRPr>
                    </a:p>
                  </a:txBody>
                  <a:tcPr marL="8116" marR="8116" marT="8810" marB="0" anchor="ctr"/>
                </a:tc>
                <a:tc>
                  <a:txBody>
                    <a:bodyPr/>
                    <a:lstStyle/>
                    <a:p>
                      <a:pPr algn="ctr" fontAlgn="ctr"/>
                      <a:r>
                        <a:rPr lang="es-MX" sz="1000" u="none" strike="noStrike" kern="1200" dirty="0">
                          <a:effectLst/>
                        </a:rPr>
                        <a:t>1 UN</a:t>
                      </a:r>
                      <a:endParaRPr lang="es-MX" sz="1000" u="none" strike="noStrike" kern="1200" dirty="0">
                        <a:solidFill>
                          <a:schemeClr val="dk1"/>
                        </a:solidFill>
                        <a:effectLst/>
                        <a:latin typeface="+mn-lt"/>
                        <a:ea typeface="+mn-ea"/>
                        <a:cs typeface="+mn-cs"/>
                      </a:endParaRPr>
                    </a:p>
                  </a:txBody>
                  <a:tcPr marL="8116" marR="8116" marT="8810" marB="0" anchor="ctr"/>
                </a:tc>
                <a:tc>
                  <a:txBody>
                    <a:bodyPr/>
                    <a:lstStyle/>
                    <a:p>
                      <a:pPr algn="ctr" fontAlgn="b"/>
                      <a:r>
                        <a:rPr lang="es-MX" sz="1000" u="none" strike="noStrike" kern="1200" dirty="0">
                          <a:effectLst/>
                        </a:rPr>
                        <a:t>Puente Martinica L=31m PR9+090</a:t>
                      </a:r>
                      <a:endParaRPr lang="es-MX" sz="1000" u="none" strike="noStrike" kern="1200" dirty="0">
                        <a:solidFill>
                          <a:schemeClr val="dk1"/>
                        </a:solidFill>
                        <a:effectLst/>
                        <a:latin typeface="+mn-lt"/>
                        <a:ea typeface="+mn-ea"/>
                        <a:cs typeface="+mn-cs"/>
                      </a:endParaRPr>
                    </a:p>
                  </a:txBody>
                  <a:tcPr marL="8116" marR="8116" marT="8810" marB="0" anchor="ctr"/>
                </a:tc>
                <a:tc>
                  <a:txBody>
                    <a:bodyPr/>
                    <a:lstStyle/>
                    <a:p>
                      <a:pPr algn="ctr" fontAlgn="b"/>
                      <a:r>
                        <a:rPr lang="es-MX" sz="1000" u="none" strike="noStrike" kern="1200" dirty="0">
                          <a:effectLst/>
                        </a:rPr>
                        <a:t>80 %</a:t>
                      </a:r>
                      <a:endParaRPr lang="es-MX" sz="1000" u="none" strike="noStrike" kern="1200" dirty="0">
                        <a:solidFill>
                          <a:schemeClr val="dk1"/>
                        </a:solidFill>
                        <a:effectLst/>
                        <a:latin typeface="+mn-lt"/>
                        <a:ea typeface="+mn-ea"/>
                        <a:cs typeface="+mn-cs"/>
                      </a:endParaRPr>
                    </a:p>
                  </a:txBody>
                  <a:tcPr marL="8116" marR="8116" marT="8810" marB="0" anchor="ctr"/>
                </a:tc>
                <a:extLst>
                  <a:ext uri="{0D108BD9-81ED-4DB2-BD59-A6C34878D82A}">
                    <a16:rowId xmlns="" xmlns:a16="http://schemas.microsoft.com/office/drawing/2014/main" val="3397401832"/>
                  </a:ext>
                </a:extLst>
              </a:tr>
            </a:tbl>
          </a:graphicData>
        </a:graphic>
      </p:graphicFrame>
      <p:pic>
        <p:nvPicPr>
          <p:cNvPr id="233476" name="Picture 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623" y="718516"/>
            <a:ext cx="4065068" cy="3525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30 CuadroTexto"/>
          <p:cNvSpPr txBox="1">
            <a:spLocks noChangeArrowheads="1"/>
          </p:cNvSpPr>
          <p:nvPr/>
        </p:nvSpPr>
        <p:spPr bwMode="auto">
          <a:xfrm flipH="1">
            <a:off x="7165140" y="719046"/>
            <a:ext cx="4687957"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37">
              <a:defRPr/>
            </a:pPr>
            <a:r>
              <a:rPr lang="es-CO" sz="1100" dirty="0"/>
              <a:t>INFORMACIÓN GENERAL</a:t>
            </a:r>
          </a:p>
        </p:txBody>
      </p:sp>
      <p:graphicFrame>
        <p:nvGraphicFramePr>
          <p:cNvPr id="23" name="3 Tabla"/>
          <p:cNvGraphicFramePr>
            <a:graphicFrameLocks noGrp="1"/>
          </p:cNvGraphicFramePr>
          <p:nvPr>
            <p:extLst>
              <p:ext uri="{D42A27DB-BD31-4B8C-83A1-F6EECF244321}">
                <p14:modId xmlns:p14="http://schemas.microsoft.com/office/powerpoint/2010/main" val="2558745220"/>
              </p:ext>
            </p:extLst>
          </p:nvPr>
        </p:nvGraphicFramePr>
        <p:xfrm>
          <a:off x="7165140" y="930465"/>
          <a:ext cx="4687957" cy="914400"/>
        </p:xfrm>
        <a:graphic>
          <a:graphicData uri="http://schemas.openxmlformats.org/drawingml/2006/table">
            <a:tbl>
              <a:tblPr>
                <a:tableStyleId>{616DA210-FB5B-4158-B5E0-FEB733F419BA}</a:tableStyleId>
              </a:tblPr>
              <a:tblGrid>
                <a:gridCol w="2832845">
                  <a:extLst>
                    <a:ext uri="{9D8B030D-6E8A-4147-A177-3AD203B41FA5}">
                      <a16:colId xmlns="" xmlns:a16="http://schemas.microsoft.com/office/drawing/2014/main" val="20000"/>
                    </a:ext>
                  </a:extLst>
                </a:gridCol>
                <a:gridCol w="1855112">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23/10/2015</a:t>
                      </a:r>
                    </a:p>
                    <a:p>
                      <a:pPr algn="ctr" rtl="0" fontAlgn="ctr"/>
                      <a:r>
                        <a:rPr lang="es-MX" sz="1000" u="none" strike="noStrike" dirty="0">
                          <a:effectLst/>
                        </a:rPr>
                        <a:t>16/05/2016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fontAlgn="ctr" latinLnBrk="0" hangingPunct="1"/>
                      <a:r>
                        <a:rPr lang="es-CO" sz="1000" u="none" strike="noStrike" kern="1200" dirty="0">
                          <a:effectLst/>
                        </a:rPr>
                        <a:t>FECHA DE FIRMA DE CONTRATO</a:t>
                      </a:r>
                      <a:endParaRPr lang="es-CO"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09/11/2015</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1"/>
                  </a:ext>
                </a:extLst>
              </a:tr>
              <a:tr h="152400">
                <a:tc>
                  <a:txBody>
                    <a:bodyPr/>
                    <a:lstStyle/>
                    <a:p>
                      <a:pPr marL="0" algn="l" defTabSz="914400" rtl="0" eaLnBrk="1" fontAlgn="ctr" latinLnBrk="0" hangingPunct="1"/>
                      <a:r>
                        <a:rPr lang="es-CO" sz="1000" u="none" strike="noStrike" kern="1200" dirty="0">
                          <a:effectLst/>
                        </a:rPr>
                        <a:t>ACTA DE INICIO</a:t>
                      </a:r>
                      <a:endParaRPr lang="es-CO" sz="1000" u="none" strike="noStrike" kern="1200" dirty="0">
                        <a:solidFill>
                          <a:schemeClr val="tx1"/>
                        </a:solidFill>
                        <a:effectLst/>
                        <a:latin typeface="+mn-lt"/>
                        <a:ea typeface="+mn-ea"/>
                        <a:cs typeface="+mn-cs"/>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26/01/2016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marL="0" algn="ctr" defTabSz="914400" rtl="0" eaLnBrk="1" fontAlgn="ctr" latinLnBrk="0" hangingPunct="1"/>
                      <a:r>
                        <a:rPr lang="es-MX" sz="1000" u="none" strike="noStrike" kern="1200" dirty="0">
                          <a:effectLst/>
                        </a:rPr>
                        <a:t>09/09/2018</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fontAlgn="ctr" latinLnBrk="0" hangingPunct="1"/>
                      <a:r>
                        <a:rPr lang="es-CO" sz="1000" u="none" strike="noStrike" kern="1200" dirty="0">
                          <a:effectLst/>
                        </a:rPr>
                        <a:t>FASE DEL PROYECTO (AVANCE)</a:t>
                      </a:r>
                      <a:endParaRPr lang="es-CO"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baseline="0" dirty="0">
                          <a:effectLst/>
                        </a:rPr>
                        <a:t>62,3 </a:t>
                      </a:r>
                      <a:r>
                        <a:rPr lang="es-MX" sz="1000" u="none" strike="noStrike" kern="1200" dirty="0">
                          <a:effectLst/>
                        </a:rPr>
                        <a:t>%</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4" name="30 CuadroTexto"/>
          <p:cNvSpPr txBox="1">
            <a:spLocks noChangeArrowheads="1"/>
          </p:cNvSpPr>
          <p:nvPr/>
        </p:nvSpPr>
        <p:spPr bwMode="auto">
          <a:xfrm flipH="1">
            <a:off x="7165141" y="2790792"/>
            <a:ext cx="4687959"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1561 DE 09/11/2015</a:t>
            </a:r>
          </a:p>
        </p:txBody>
      </p:sp>
      <p:sp>
        <p:nvSpPr>
          <p:cNvPr id="25" name="30 CuadroTexto"/>
          <p:cNvSpPr txBox="1">
            <a:spLocks noChangeArrowheads="1"/>
          </p:cNvSpPr>
          <p:nvPr/>
        </p:nvSpPr>
        <p:spPr bwMode="auto">
          <a:xfrm flipH="1">
            <a:off x="7165140" y="3863360"/>
            <a:ext cx="4676527"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1717 DE 18/12/2015</a:t>
            </a:r>
          </a:p>
        </p:txBody>
      </p:sp>
      <p:graphicFrame>
        <p:nvGraphicFramePr>
          <p:cNvPr id="26" name="Tabla 22"/>
          <p:cNvGraphicFramePr>
            <a:graphicFrameLocks noGrp="1"/>
          </p:cNvGraphicFramePr>
          <p:nvPr>
            <p:extLst>
              <p:ext uri="{D42A27DB-BD31-4B8C-83A1-F6EECF244321}">
                <p14:modId xmlns:p14="http://schemas.microsoft.com/office/powerpoint/2010/main" val="1852030828"/>
              </p:ext>
            </p:extLst>
          </p:nvPr>
        </p:nvGraphicFramePr>
        <p:xfrm>
          <a:off x="7165140" y="2985500"/>
          <a:ext cx="4688983" cy="802595"/>
        </p:xfrm>
        <a:graphic>
          <a:graphicData uri="http://schemas.openxmlformats.org/drawingml/2006/table">
            <a:tbl>
              <a:tblPr>
                <a:tableStyleId>{616DA210-FB5B-4158-B5E0-FEB733F419BA}</a:tableStyleId>
              </a:tblPr>
              <a:tblGrid>
                <a:gridCol w="2620774">
                  <a:extLst>
                    <a:ext uri="{9D8B030D-6E8A-4147-A177-3AD203B41FA5}">
                      <a16:colId xmlns="" xmlns:a16="http://schemas.microsoft.com/office/drawing/2014/main" val="20000"/>
                    </a:ext>
                  </a:extLst>
                </a:gridCol>
                <a:gridCol w="874946">
                  <a:extLst>
                    <a:ext uri="{9D8B030D-6E8A-4147-A177-3AD203B41FA5}">
                      <a16:colId xmlns="" xmlns:a16="http://schemas.microsoft.com/office/drawing/2014/main" val="20001"/>
                    </a:ext>
                  </a:extLst>
                </a:gridCol>
                <a:gridCol w="1193263">
                  <a:extLst>
                    <a:ext uri="{9D8B030D-6E8A-4147-A177-3AD203B41FA5}">
                      <a16:colId xmlns="" xmlns:a16="http://schemas.microsoft.com/office/drawing/2014/main" val="20002"/>
                    </a:ext>
                  </a:extLst>
                </a:gridCol>
              </a:tblGrid>
              <a:tr h="16051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VIAS PARA LA EQUIDAD </a:t>
                      </a:r>
                      <a:endParaRPr kumimoji="0" lang="es-MX" sz="1000" b="0" u="none" strike="noStrike" kern="1200" cap="none" spc="0" normalizeH="0" baseline="0" noProof="0" dirty="0">
                        <a:ln>
                          <a:noFill/>
                        </a:ln>
                        <a:effectLst/>
                        <a:uLnTx/>
                        <a:uFillTx/>
                      </a:endParaRPr>
                    </a:p>
                  </a:txBody>
                  <a:tcPr marL="8114" marR="8114" marT="8119"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19">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8119"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8119"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8119" marB="0" anchor="ctr"/>
                </a:tc>
                <a:extLst>
                  <a:ext uri="{0D108BD9-81ED-4DB2-BD59-A6C34878D82A}">
                    <a16:rowId xmlns="" xmlns:a16="http://schemas.microsoft.com/office/drawing/2014/main" val="10001"/>
                  </a:ext>
                </a:extLst>
              </a:tr>
              <a:tr h="160519">
                <a:tc>
                  <a:txBody>
                    <a:bodyPr/>
                    <a:lstStyle/>
                    <a:p>
                      <a:pPr algn="l" fontAlgn="ctr"/>
                      <a:r>
                        <a:rPr lang="es-MX" sz="1000" u="none" strike="noStrike" dirty="0">
                          <a:effectLst/>
                        </a:rPr>
                        <a:t>TRAINCO S.A.S. </a:t>
                      </a:r>
                      <a:endParaRPr lang="es-MX" sz="1000" b="0" i="0" u="none" strike="noStrike" dirty="0">
                        <a:solidFill>
                          <a:schemeClr val="tx1"/>
                        </a:solidFill>
                        <a:effectLst/>
                        <a:latin typeface="+mn-lt"/>
                      </a:endParaRPr>
                    </a:p>
                  </a:txBody>
                  <a:tcPr marL="107962" marR="8114" marT="8119"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4" marR="8114" marT="8119"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19" marB="0" anchor="ctr"/>
                </a:tc>
                <a:extLst>
                  <a:ext uri="{0D108BD9-81ED-4DB2-BD59-A6C34878D82A}">
                    <a16:rowId xmlns="" xmlns:a16="http://schemas.microsoft.com/office/drawing/2014/main" val="10002"/>
                  </a:ext>
                </a:extLst>
              </a:tr>
              <a:tr h="160519">
                <a:tc>
                  <a:txBody>
                    <a:bodyPr/>
                    <a:lstStyle/>
                    <a:p>
                      <a:pPr marL="0" algn="l" defTabSz="914400" rtl="0" eaLnBrk="1" fontAlgn="ctr" latinLnBrk="0" hangingPunct="1"/>
                      <a:r>
                        <a:rPr lang="es-MX" sz="1000" u="none" strike="noStrike" dirty="0" smtClean="0">
                          <a:effectLst/>
                        </a:rPr>
                        <a:t>FUREL</a:t>
                      </a:r>
                      <a:r>
                        <a:rPr lang="es-MX" sz="1000" u="none" strike="noStrike" baseline="0" dirty="0" smtClean="0">
                          <a:effectLst/>
                        </a:rPr>
                        <a:t> S.A</a:t>
                      </a:r>
                      <a:r>
                        <a:rPr lang="es-MX" sz="1000" u="none" strike="noStrike" baseline="0" dirty="0">
                          <a:effectLst/>
                        </a:rPr>
                        <a:t>. </a:t>
                      </a:r>
                      <a:endParaRPr lang="es-MX" sz="1000" u="none" strike="noStrike" kern="1200" dirty="0">
                        <a:solidFill>
                          <a:schemeClr val="tx1"/>
                        </a:solidFill>
                        <a:effectLst/>
                        <a:latin typeface="+mn-lt"/>
                        <a:ea typeface="+mn-ea"/>
                        <a:cs typeface="+mn-cs"/>
                      </a:endParaRPr>
                    </a:p>
                  </a:txBody>
                  <a:tcPr marL="107962" marR="8114" marT="8119"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4" marR="8114" marT="8119"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4" marR="8114" marT="8119" marB="0" anchor="ctr"/>
                </a:tc>
                <a:extLst>
                  <a:ext uri="{0D108BD9-81ED-4DB2-BD59-A6C34878D82A}">
                    <a16:rowId xmlns="" xmlns:a16="http://schemas.microsoft.com/office/drawing/2014/main" val="10003"/>
                  </a:ext>
                </a:extLst>
              </a:tr>
              <a:tr h="160519">
                <a:tc>
                  <a:txBody>
                    <a:bodyPr/>
                    <a:lstStyle/>
                    <a:p>
                      <a:pPr marL="0" algn="l" defTabSz="914400" rtl="0" eaLnBrk="1" fontAlgn="ctr" latinLnBrk="0" hangingPunct="1"/>
                      <a:r>
                        <a:rPr lang="es-MX" sz="1000" u="none" strike="noStrike" baseline="0" dirty="0">
                          <a:effectLst/>
                        </a:rPr>
                        <a:t>FERNADO LEÓN DIEZ CARDONA </a:t>
                      </a:r>
                      <a:endParaRPr lang="es-MX" sz="1000" u="none" strike="noStrike" kern="1200" dirty="0">
                        <a:solidFill>
                          <a:schemeClr val="tx1"/>
                        </a:solidFill>
                        <a:effectLst/>
                        <a:latin typeface="+mn-lt"/>
                        <a:ea typeface="+mn-ea"/>
                        <a:cs typeface="+mn-cs"/>
                      </a:endParaRPr>
                    </a:p>
                  </a:txBody>
                  <a:tcPr marL="107962" marR="8114" marT="8119" marB="0" anchor="ctr"/>
                </a:tc>
                <a:tc>
                  <a:txBody>
                    <a:bodyPr/>
                    <a:lstStyle/>
                    <a:p>
                      <a:pPr marL="0" algn="ctr" defTabSz="914400" rtl="0" eaLnBrk="1" fontAlgn="ctr" latinLnBrk="0" hangingPunct="1"/>
                      <a:r>
                        <a:rPr lang="es-MX" sz="1000" u="none" strike="noStrike" kern="1200" dirty="0">
                          <a:effectLst/>
                        </a:rPr>
                        <a:t>20</a:t>
                      </a:r>
                      <a:endParaRPr lang="es-MX" sz="1000" b="0" i="0" u="none" strike="noStrike" kern="1200" dirty="0">
                        <a:solidFill>
                          <a:schemeClr val="tx1"/>
                        </a:solidFill>
                        <a:effectLst/>
                        <a:latin typeface="+mn-lt"/>
                        <a:ea typeface="+mn-ea"/>
                        <a:cs typeface="+mn-cs"/>
                      </a:endParaRPr>
                    </a:p>
                  </a:txBody>
                  <a:tcPr marL="8114" marR="8114" marT="8119"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19" marB="0" anchor="ctr"/>
                </a:tc>
                <a:extLst>
                  <a:ext uri="{0D108BD9-81ED-4DB2-BD59-A6C34878D82A}">
                    <a16:rowId xmlns="" xmlns:a16="http://schemas.microsoft.com/office/drawing/2014/main" val="10004"/>
                  </a:ext>
                </a:extLst>
              </a:tr>
            </a:tbl>
          </a:graphicData>
        </a:graphic>
      </p:graphicFrame>
      <p:graphicFrame>
        <p:nvGraphicFramePr>
          <p:cNvPr id="27" name="Tabla 23"/>
          <p:cNvGraphicFramePr>
            <a:graphicFrameLocks noGrp="1"/>
          </p:cNvGraphicFramePr>
          <p:nvPr>
            <p:extLst>
              <p:ext uri="{D42A27DB-BD31-4B8C-83A1-F6EECF244321}">
                <p14:modId xmlns:p14="http://schemas.microsoft.com/office/powerpoint/2010/main" val="2029620653"/>
              </p:ext>
            </p:extLst>
          </p:nvPr>
        </p:nvGraphicFramePr>
        <p:xfrm>
          <a:off x="7165140" y="4058865"/>
          <a:ext cx="4676527" cy="642040"/>
        </p:xfrm>
        <a:graphic>
          <a:graphicData uri="http://schemas.openxmlformats.org/drawingml/2006/table">
            <a:tbl>
              <a:tblPr>
                <a:tableStyleId>{616DA210-FB5B-4158-B5E0-FEB733F419BA}</a:tableStyleId>
              </a:tblPr>
              <a:tblGrid>
                <a:gridCol w="2504656">
                  <a:extLst>
                    <a:ext uri="{9D8B030D-6E8A-4147-A177-3AD203B41FA5}">
                      <a16:colId xmlns="" xmlns:a16="http://schemas.microsoft.com/office/drawing/2014/main" val="20000"/>
                    </a:ext>
                  </a:extLst>
                </a:gridCol>
                <a:gridCol w="580156">
                  <a:extLst>
                    <a:ext uri="{9D8B030D-6E8A-4147-A177-3AD203B41FA5}">
                      <a16:colId xmlns="" xmlns:a16="http://schemas.microsoft.com/office/drawing/2014/main" val="20001"/>
                    </a:ext>
                  </a:extLst>
                </a:gridCol>
                <a:gridCol w="1591715">
                  <a:extLst>
                    <a:ext uri="{9D8B030D-6E8A-4147-A177-3AD203B41FA5}">
                      <a16:colId xmlns="" xmlns:a16="http://schemas.microsoft.com/office/drawing/2014/main" val="20002"/>
                    </a:ext>
                  </a:extLst>
                </a:gridCol>
              </a:tblGrid>
              <a:tr h="16051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smtClean="0">
                          <a:ln>
                            <a:noFill/>
                          </a:ln>
                          <a:effectLst/>
                          <a:uLnTx/>
                          <a:uFillTx/>
                        </a:rPr>
                        <a:t>CONSORCIO SAITEC </a:t>
                      </a:r>
                      <a:r>
                        <a:rPr kumimoji="0" lang="es-MX" sz="1000" u="none" strike="noStrike" kern="1200" cap="none" spc="0" normalizeH="0" baseline="0" noProof="0" dirty="0">
                          <a:ln>
                            <a:noFill/>
                          </a:ln>
                          <a:effectLst/>
                          <a:uLnTx/>
                          <a:uFillTx/>
                        </a:rPr>
                        <a:t>JOYCO</a:t>
                      </a:r>
                      <a:endParaRPr kumimoji="0" lang="es-MX" sz="1000" b="0" u="none" strike="noStrike" kern="1200" cap="none" spc="0" normalizeH="0" baseline="0" noProof="0" dirty="0">
                        <a:ln>
                          <a:noFill/>
                        </a:ln>
                        <a:effectLst/>
                        <a:uLnTx/>
                        <a:uFillTx/>
                      </a:endParaRPr>
                    </a:p>
                  </a:txBody>
                  <a:tcPr marL="8116" marR="8116" marT="811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1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1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1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10" marB="0" anchor="ctr"/>
                </a:tc>
                <a:extLst>
                  <a:ext uri="{0D108BD9-81ED-4DB2-BD59-A6C34878D82A}">
                    <a16:rowId xmlns="" xmlns:a16="http://schemas.microsoft.com/office/drawing/2014/main" val="10001"/>
                  </a:ext>
                </a:extLst>
              </a:tr>
              <a:tr h="160510">
                <a:tc>
                  <a:txBody>
                    <a:bodyPr/>
                    <a:lstStyle/>
                    <a:p>
                      <a:pPr algn="l" fontAlgn="ctr"/>
                      <a:r>
                        <a:rPr lang="es-MX" sz="1000" u="none" strike="noStrike" kern="1200" dirty="0">
                          <a:effectLst/>
                        </a:rPr>
                        <a:t>SAITEC</a:t>
                      </a:r>
                      <a:endParaRPr lang="es-MX" sz="1000" b="0" i="0" u="none" strike="noStrike" dirty="0">
                        <a:solidFill>
                          <a:schemeClr val="tx1"/>
                        </a:solidFill>
                        <a:effectLst/>
                        <a:latin typeface="+mn-lt"/>
                      </a:endParaRPr>
                    </a:p>
                  </a:txBody>
                  <a:tcPr marL="107995" marR="8116" marT="811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6" marR="8116" marT="811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10" marB="0" anchor="ctr"/>
                </a:tc>
                <a:extLst>
                  <a:ext uri="{0D108BD9-81ED-4DB2-BD59-A6C34878D82A}">
                    <a16:rowId xmlns="" xmlns:a16="http://schemas.microsoft.com/office/drawing/2014/main" val="10002"/>
                  </a:ext>
                </a:extLst>
              </a:tr>
              <a:tr h="160510">
                <a:tc>
                  <a:txBody>
                    <a:bodyPr/>
                    <a:lstStyle/>
                    <a:p>
                      <a:pPr marL="0" algn="l" defTabSz="914400" rtl="0" eaLnBrk="1" fontAlgn="ctr" latinLnBrk="0" hangingPunct="1"/>
                      <a:r>
                        <a:rPr lang="es-MX" sz="1000" u="none" strike="noStrike" kern="1200" dirty="0">
                          <a:effectLst/>
                        </a:rPr>
                        <a:t>JOYCO</a:t>
                      </a:r>
                      <a:endParaRPr lang="es-MX" sz="1000" u="none" strike="noStrike" kern="1200" dirty="0">
                        <a:solidFill>
                          <a:schemeClr val="tx1"/>
                        </a:solidFill>
                        <a:effectLst/>
                        <a:latin typeface="+mn-lt"/>
                        <a:ea typeface="+mn-ea"/>
                        <a:cs typeface="+mn-cs"/>
                      </a:endParaRPr>
                    </a:p>
                  </a:txBody>
                  <a:tcPr marL="107995" marR="8116" marT="8110" marB="0" anchor="ctr"/>
                </a:tc>
                <a:tc>
                  <a:txBody>
                    <a:bodyPr/>
                    <a:lstStyle/>
                    <a:p>
                      <a:pPr marL="0" algn="ctr" defTabSz="914400" rtl="0" eaLnBrk="1" fontAlgn="ctr" latinLnBrk="0" hangingPunct="1"/>
                      <a:r>
                        <a:rPr lang="es-MX" sz="1000" u="none" strike="noStrike" kern="1200" dirty="0">
                          <a:effectLst/>
                        </a:rPr>
                        <a:t>40</a:t>
                      </a:r>
                      <a:endParaRPr lang="es-MX" sz="1000" b="0" i="0" u="none" strike="noStrike" kern="1200" dirty="0">
                        <a:solidFill>
                          <a:schemeClr val="tx1"/>
                        </a:solidFill>
                        <a:effectLst/>
                        <a:latin typeface="+mn-lt"/>
                        <a:ea typeface="+mn-ea"/>
                        <a:cs typeface="+mn-cs"/>
                      </a:endParaRPr>
                    </a:p>
                  </a:txBody>
                  <a:tcPr marL="8116" marR="8116" marT="811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10" marB="0" anchor="ctr"/>
                </a:tc>
                <a:extLst>
                  <a:ext uri="{0D108BD9-81ED-4DB2-BD59-A6C34878D82A}">
                    <a16:rowId xmlns="" xmlns:a16="http://schemas.microsoft.com/office/drawing/2014/main" val="10003"/>
                  </a:ext>
                </a:extLst>
              </a:tr>
            </a:tbl>
          </a:graphicData>
        </a:graphic>
      </p:graphicFrame>
      <p:sp>
        <p:nvSpPr>
          <p:cNvPr id="28" name="30 CuadroTexto"/>
          <p:cNvSpPr txBox="1">
            <a:spLocks noChangeArrowheads="1"/>
          </p:cNvSpPr>
          <p:nvPr/>
        </p:nvSpPr>
        <p:spPr bwMode="auto">
          <a:xfrm flipH="1">
            <a:off x="7165140" y="1889145"/>
            <a:ext cx="4687958"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sp>
        <p:nvSpPr>
          <p:cNvPr id="37" name="36 CuadroTexto"/>
          <p:cNvSpPr txBox="1">
            <a:spLocks noChangeArrowheads="1"/>
          </p:cNvSpPr>
          <p:nvPr/>
        </p:nvSpPr>
        <p:spPr bwMode="auto">
          <a:xfrm flipH="1">
            <a:off x="3676157" y="4552990"/>
            <a:ext cx="3309830"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38" name="3 Tabla"/>
          <p:cNvGraphicFramePr>
            <a:graphicFrameLocks noGrp="1"/>
          </p:cNvGraphicFramePr>
          <p:nvPr>
            <p:extLst>
              <p:ext uri="{D42A27DB-BD31-4B8C-83A1-F6EECF244321}">
                <p14:modId xmlns:p14="http://schemas.microsoft.com/office/powerpoint/2010/main" val="3187859340"/>
              </p:ext>
            </p:extLst>
          </p:nvPr>
        </p:nvGraphicFramePr>
        <p:xfrm>
          <a:off x="3676157" y="4737921"/>
          <a:ext cx="3309831" cy="1066800"/>
        </p:xfrm>
        <a:graphic>
          <a:graphicData uri="http://schemas.openxmlformats.org/drawingml/2006/table">
            <a:tbl>
              <a:tblPr>
                <a:tableStyleId>{616DA210-FB5B-4158-B5E0-FEB733F419BA}</a:tableStyleId>
              </a:tblPr>
              <a:tblGrid>
                <a:gridCol w="2159893">
                  <a:extLst>
                    <a:ext uri="{9D8B030D-6E8A-4147-A177-3AD203B41FA5}">
                      <a16:colId xmlns="" xmlns:a16="http://schemas.microsoft.com/office/drawing/2014/main" val="20000"/>
                    </a:ext>
                  </a:extLst>
                </a:gridCol>
                <a:gridCol w="1149938">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77948" marR="0" marT="0" marB="0" anchor="ctr"/>
                </a:tc>
                <a:tc>
                  <a:txBody>
                    <a:bodyPr/>
                    <a:lstStyle/>
                    <a:p>
                      <a:pPr algn="ctr" fontAlgn="b"/>
                      <a:r>
                        <a:rPr lang="es-CO" sz="1000" u="none" strike="noStrike" dirty="0">
                          <a:effectLst/>
                        </a:rPr>
                        <a:t>$ 62.640</a:t>
                      </a:r>
                      <a:endParaRPr lang="es-CO" sz="1000" b="0" i="0" u="none" strike="noStrike" dirty="0">
                        <a:solidFill>
                          <a:srgbClr val="000000"/>
                        </a:solidFill>
                        <a:effectLst/>
                        <a:latin typeface="+mn-lt"/>
                      </a:endParaRPr>
                    </a:p>
                  </a:txBody>
                  <a:tcPr marL="8795" marR="0"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77948" marR="0" marT="0" marB="0" anchor="ctr"/>
                </a:tc>
                <a:tc>
                  <a:txBody>
                    <a:bodyPr/>
                    <a:lstStyle/>
                    <a:p>
                      <a:pPr algn="ctr" fontAlgn="b"/>
                      <a:r>
                        <a:rPr lang="es-CO" sz="1000" u="none" strike="noStrike" dirty="0">
                          <a:effectLst/>
                        </a:rPr>
                        <a:t>$ 5.451</a:t>
                      </a:r>
                      <a:endParaRPr lang="es-CO" sz="1000" b="0" i="0" u="none" strike="noStrike" dirty="0">
                        <a:solidFill>
                          <a:srgbClr val="000000"/>
                        </a:solidFill>
                        <a:effectLst/>
                        <a:latin typeface="+mn-lt"/>
                      </a:endParaRPr>
                    </a:p>
                  </a:txBody>
                  <a:tcPr marL="8795" marR="0" marT="0" marB="0" anchor="ctr"/>
                </a:tc>
                <a:extLst>
                  <a:ext uri="{0D108BD9-81ED-4DB2-BD59-A6C34878D82A}">
                    <a16:rowId xmlns="" xmlns:a16="http://schemas.microsoft.com/office/drawing/2014/main" val="10001"/>
                  </a:ext>
                </a:extLst>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indent="0" algn="l" defTabSz="914400" rtl="0" eaLnBrk="1" latinLnBrk="0" hangingPunct="1"/>
                      <a:r>
                        <a:rPr lang="es-CO" sz="1000" kern="1200" baseline="0" dirty="0"/>
                        <a:t>Vigencia 2016= $14.290</a:t>
                      </a:r>
                    </a:p>
                    <a:p>
                      <a:pPr marL="173038" indent="0" algn="l" defTabSz="914400" rtl="0" eaLnBrk="1" latinLnBrk="0" hangingPunct="1"/>
                      <a:r>
                        <a:rPr lang="es-CO" sz="1000" kern="1200" baseline="0" dirty="0"/>
                        <a:t>Vigencia 2017= $28.488</a:t>
                      </a:r>
                    </a:p>
                    <a:p>
                      <a:pPr marL="173038" indent="0" algn="l" defTabSz="914400" rtl="0" eaLnBrk="1" latinLnBrk="0" hangingPunct="1"/>
                      <a:r>
                        <a:rPr lang="es-CO" sz="1000" kern="1200" baseline="0" dirty="0"/>
                        <a:t>Vigencia 2018= $19.861</a:t>
                      </a:r>
                      <a:endParaRPr lang="es-CO" sz="1000" b="1" i="1" kern="1200" baseline="0" dirty="0">
                        <a:solidFill>
                          <a:schemeClr val="dk1"/>
                        </a:solidFill>
                        <a:latin typeface="+mn-lt"/>
                        <a:ea typeface="+mn-ea"/>
                        <a:cs typeface="Arial" panose="020B0604020202020204" pitchFamily="34" charset="0"/>
                      </a:endParaRPr>
                    </a:p>
                  </a:txBody>
                  <a:tcPr marL="77948" marR="0" marT="0" marB="0" anchor="ctr"/>
                </a:tc>
                <a:tc>
                  <a:txBody>
                    <a:bodyPr/>
                    <a:lstStyle/>
                    <a:p>
                      <a:pPr algn="ctr" fontAlgn="b"/>
                      <a:r>
                        <a:rPr lang="es-CO" sz="1000" u="none" strike="noStrike" dirty="0">
                          <a:effectLst/>
                        </a:rPr>
                        <a:t>$ 62.640</a:t>
                      </a:r>
                      <a:endParaRPr lang="es-CO" sz="1000" b="0" i="0" u="none" strike="noStrike" dirty="0">
                        <a:solidFill>
                          <a:srgbClr val="000000"/>
                        </a:solidFill>
                        <a:effectLst/>
                        <a:latin typeface="+mn-lt"/>
                      </a:endParaRPr>
                    </a:p>
                  </a:txBody>
                  <a:tcPr marL="8795" marR="0"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77948" marR="0" marT="0" marB="0" anchor="ctr"/>
                </a:tc>
                <a:tc>
                  <a:txBody>
                    <a:bodyPr/>
                    <a:lstStyle/>
                    <a:p>
                      <a:pPr algn="ctr" fontAlgn="b"/>
                      <a:r>
                        <a:rPr lang="es-CO" sz="1000" u="none" strike="noStrike" dirty="0">
                          <a:effectLst/>
                        </a:rPr>
                        <a:t>$ 68.091</a:t>
                      </a:r>
                      <a:endParaRPr lang="es-CO" sz="1000" b="0" i="0" u="none" strike="noStrike" dirty="0">
                        <a:solidFill>
                          <a:srgbClr val="000000"/>
                        </a:solidFill>
                        <a:effectLst/>
                        <a:latin typeface="+mn-lt"/>
                      </a:endParaRPr>
                    </a:p>
                  </a:txBody>
                  <a:tcPr marL="8795" marR="0" marT="0" marB="0" anchor="ctr"/>
                </a:tc>
                <a:extLst>
                  <a:ext uri="{0D108BD9-81ED-4DB2-BD59-A6C34878D82A}">
                    <a16:rowId xmlns="" xmlns:a16="http://schemas.microsoft.com/office/drawing/2014/main" val="10003"/>
                  </a:ext>
                </a:extLst>
              </a:tr>
            </a:tbl>
          </a:graphicData>
        </a:graphic>
      </p:graphicFrame>
      <p:sp>
        <p:nvSpPr>
          <p:cNvPr id="233578" name="CuadroTexto 26"/>
          <p:cNvSpPr txBox="1">
            <a:spLocks noChangeArrowheads="1"/>
          </p:cNvSpPr>
          <p:nvPr/>
        </p:nvSpPr>
        <p:spPr bwMode="auto">
          <a:xfrm>
            <a:off x="3753149" y="5830371"/>
            <a:ext cx="3155847" cy="261299"/>
          </a:xfrm>
          <a:prstGeom prst="rect">
            <a:avLst/>
          </a:prstGeom>
          <a:noFill/>
          <a:ln>
            <a:noFill/>
          </a:ln>
          <a:extLst/>
        </p:spPr>
        <p:txBody>
          <a:bodyPr lIns="91112" tIns="45566" rIns="91112" bIns="4556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37"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1515644487"/>
              </p:ext>
            </p:extLst>
          </p:nvPr>
        </p:nvGraphicFramePr>
        <p:xfrm>
          <a:off x="2003672" y="4303599"/>
          <a:ext cx="3019326" cy="183071"/>
        </p:xfrm>
        <a:graphic>
          <a:graphicData uri="http://schemas.openxmlformats.org/drawingml/2006/table">
            <a:tbl>
              <a:tblPr>
                <a:tableStyleId>{616DA210-FB5B-4158-B5E0-FEB733F419BA}</a:tableStyleId>
              </a:tblPr>
              <a:tblGrid>
                <a:gridCol w="3019326">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78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31" name="10 Tabla"/>
          <p:cNvGraphicFramePr>
            <a:graphicFrameLocks noGrp="1"/>
          </p:cNvGraphicFramePr>
          <p:nvPr>
            <p:extLst>
              <p:ext uri="{D42A27DB-BD31-4B8C-83A1-F6EECF244321}">
                <p14:modId xmlns:p14="http://schemas.microsoft.com/office/powerpoint/2010/main" val="1094390226"/>
              </p:ext>
            </p:extLst>
          </p:nvPr>
        </p:nvGraphicFramePr>
        <p:xfrm>
          <a:off x="7165140" y="5034287"/>
          <a:ext cx="4687957" cy="820096"/>
        </p:xfrm>
        <a:graphic>
          <a:graphicData uri="http://schemas.openxmlformats.org/drawingml/2006/table">
            <a:tbl>
              <a:tblPr>
                <a:tableStyleId>{616DA210-FB5B-4158-B5E0-FEB733F419BA}</a:tableStyleId>
              </a:tblPr>
              <a:tblGrid>
                <a:gridCol w="3514799">
                  <a:extLst>
                    <a:ext uri="{9D8B030D-6E8A-4147-A177-3AD203B41FA5}">
                      <a16:colId xmlns="" xmlns:a16="http://schemas.microsoft.com/office/drawing/2014/main" val="20000"/>
                    </a:ext>
                  </a:extLst>
                </a:gridCol>
                <a:gridCol w="1173158">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19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51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8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165139" y="4844092"/>
            <a:ext cx="4687957"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30" name="Pentágono 29"/>
          <p:cNvSpPr/>
          <p:nvPr/>
        </p:nvSpPr>
        <p:spPr>
          <a:xfrm>
            <a:off x="0" y="0"/>
            <a:ext cx="33655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3" name="CuadroTexto 32"/>
          <p:cNvSpPr txBox="1"/>
          <p:nvPr/>
        </p:nvSpPr>
        <p:spPr>
          <a:xfrm>
            <a:off x="194708" y="26882"/>
            <a:ext cx="2688191"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Magdalena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6" name="Rectángulo 5"/>
          <p:cNvSpPr>
            <a:spLocks noChangeArrowheads="1"/>
          </p:cNvSpPr>
          <p:nvPr/>
        </p:nvSpPr>
        <p:spPr bwMode="auto">
          <a:xfrm>
            <a:off x="3365500" y="54337"/>
            <a:ext cx="91380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778" dirty="0" smtClean="0">
                <a:solidFill>
                  <a:srgbClr val="2DAAE1"/>
                </a:solidFill>
                <a:latin typeface="Tw Cen MT" panose="020B0602020104020603" pitchFamily="34" charset="0"/>
                <a:ea typeface="MS PGothic" pitchFamily="34" charset="-128"/>
                <a:sym typeface="Helvetica Neue Bold Condensed"/>
              </a:rPr>
              <a:t>SALAMINA </a:t>
            </a:r>
            <a:r>
              <a:rPr lang="mr-IN" altLang="es-CO" sz="2778" dirty="0" smtClean="0">
                <a:solidFill>
                  <a:srgbClr val="2DAAE1"/>
                </a:solidFill>
                <a:latin typeface="Tw Cen MT" panose="020B0602020104020603" pitchFamily="34" charset="0"/>
                <a:ea typeface="MS PGothic" pitchFamily="34" charset="-128"/>
                <a:sym typeface="Helvetica Neue Bold Condensed"/>
              </a:rPr>
              <a:t>–</a:t>
            </a:r>
            <a:r>
              <a:rPr lang="es-ES" altLang="es-CO" sz="2778" dirty="0" smtClean="0">
                <a:solidFill>
                  <a:srgbClr val="2DAAE1"/>
                </a:solidFill>
                <a:latin typeface="Tw Cen MT" panose="020B0602020104020603" pitchFamily="34" charset="0"/>
                <a:ea typeface="MS PGothic" pitchFamily="34" charset="-128"/>
                <a:sym typeface="Helvetica Neue Bold Condensed"/>
              </a:rPr>
              <a:t> FUNDACIÓN</a:t>
            </a:r>
            <a:endParaRPr lang="es-ES" altLang="es-CO" sz="1427"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5067840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3 Tabla"/>
          <p:cNvGraphicFramePr>
            <a:graphicFrameLocks noGrp="1"/>
          </p:cNvGraphicFramePr>
          <p:nvPr>
            <p:extLst>
              <p:ext uri="{D42A27DB-BD31-4B8C-83A1-F6EECF244321}">
                <p14:modId xmlns:p14="http://schemas.microsoft.com/office/powerpoint/2010/main" val="4003202415"/>
              </p:ext>
            </p:extLst>
          </p:nvPr>
        </p:nvGraphicFramePr>
        <p:xfrm>
          <a:off x="6725115" y="3943658"/>
          <a:ext cx="5204043" cy="1066800"/>
        </p:xfrm>
        <a:graphic>
          <a:graphicData uri="http://schemas.openxmlformats.org/drawingml/2006/table">
            <a:tbl>
              <a:tblPr>
                <a:tableStyleId>{616DA210-FB5B-4158-B5E0-FEB733F419BA}</a:tableStyleId>
              </a:tblPr>
              <a:tblGrid>
                <a:gridCol w="3395998">
                  <a:extLst>
                    <a:ext uri="{9D8B030D-6E8A-4147-A177-3AD203B41FA5}">
                      <a16:colId xmlns="" xmlns:a16="http://schemas.microsoft.com/office/drawing/2014/main" val="20000"/>
                    </a:ext>
                  </a:extLst>
                </a:gridCol>
                <a:gridCol w="1808045">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Aporte INVIAS</a:t>
                      </a:r>
                      <a:endParaRPr lang="es-CO" sz="1000" b="0" kern="1200" dirty="0">
                        <a:solidFill>
                          <a:schemeClr val="dk1"/>
                        </a:solidFill>
                        <a:latin typeface="+mn-lt"/>
                        <a:ea typeface="+mn-ea"/>
                        <a:cs typeface="Arial" panose="020B0604020202020204" pitchFamily="34" charset="0"/>
                      </a:endParaRPr>
                    </a:p>
                  </a:txBody>
                  <a:tcPr marL="27000" marR="27000" marT="0" marB="0"/>
                </a:tc>
                <a:tc>
                  <a:txBody>
                    <a:bodyPr/>
                    <a:lstStyle/>
                    <a:p>
                      <a:pPr algn="ctr" fontAlgn="b"/>
                      <a:r>
                        <a:rPr lang="es-CO" sz="1000" u="none" strike="noStrike" dirty="0">
                          <a:effectLst/>
                        </a:rPr>
                        <a:t>$ 266.900</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Aporte</a:t>
                      </a:r>
                      <a:r>
                        <a:rPr lang="es-ES" sz="1000" kern="1200" baseline="0" dirty="0"/>
                        <a:t> Departamento</a:t>
                      </a:r>
                      <a:endParaRPr lang="es-CO" sz="1000" b="0" kern="1200" dirty="0">
                        <a:solidFill>
                          <a:schemeClr val="tx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$ 200.000</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1"/>
                  </a:ext>
                </a:extLst>
              </a:tr>
              <a:tr h="609580">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2014= $70.000</a:t>
                      </a:r>
                    </a:p>
                    <a:p>
                      <a:pPr marL="177800" indent="0" algn="l" defTabSz="914400" rtl="0" eaLnBrk="1" latinLnBrk="0" hangingPunct="1"/>
                      <a:r>
                        <a:rPr lang="es-CO" sz="1000" kern="1200" baseline="0" dirty="0"/>
                        <a:t>Vigencia 2015= $70.000</a:t>
                      </a:r>
                    </a:p>
                    <a:p>
                      <a:pPr marL="177800" indent="0" algn="l" defTabSz="914400" rtl="0" eaLnBrk="1" latinLnBrk="0" hangingPunct="1"/>
                      <a:r>
                        <a:rPr lang="es-CO" sz="1000" kern="1200" baseline="0" dirty="0"/>
                        <a:t>Vigencia 2016= $126.900</a:t>
                      </a:r>
                      <a:endParaRPr lang="es-CO" sz="1000" b="1" i="1" kern="1200" baseline="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$ 266.900</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$ 466.900</a:t>
                      </a:r>
                      <a:endParaRPr lang="es-CO" sz="1000" b="1"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3"/>
                  </a:ext>
                </a:extLst>
              </a:tr>
            </a:tbl>
          </a:graphicData>
        </a:graphic>
      </p:graphicFrame>
      <p:graphicFrame>
        <p:nvGraphicFramePr>
          <p:cNvPr id="24" name="3 Tabla"/>
          <p:cNvGraphicFramePr>
            <a:graphicFrameLocks noGrp="1"/>
          </p:cNvGraphicFramePr>
          <p:nvPr>
            <p:extLst>
              <p:ext uri="{D42A27DB-BD31-4B8C-83A1-F6EECF244321}">
                <p14:modId xmlns:p14="http://schemas.microsoft.com/office/powerpoint/2010/main" val="785753611"/>
              </p:ext>
            </p:extLst>
          </p:nvPr>
        </p:nvGraphicFramePr>
        <p:xfrm>
          <a:off x="6717230" y="1363841"/>
          <a:ext cx="5211930" cy="384612"/>
        </p:xfrm>
        <a:graphic>
          <a:graphicData uri="http://schemas.openxmlformats.org/drawingml/2006/table">
            <a:tbl>
              <a:tblPr>
                <a:tableStyleId>{616DA210-FB5B-4158-B5E0-FEB733F419BA}</a:tableStyleId>
              </a:tblPr>
              <a:tblGrid>
                <a:gridCol w="2022723">
                  <a:extLst>
                    <a:ext uri="{9D8B030D-6E8A-4147-A177-3AD203B41FA5}">
                      <a16:colId xmlns="" xmlns:a16="http://schemas.microsoft.com/office/drawing/2014/main" val="20000"/>
                    </a:ext>
                  </a:extLst>
                </a:gridCol>
                <a:gridCol w="3189207">
                  <a:extLst>
                    <a:ext uri="{9D8B030D-6E8A-4147-A177-3AD203B41FA5}">
                      <a16:colId xmlns="" xmlns:a16="http://schemas.microsoft.com/office/drawing/2014/main" val="20001"/>
                    </a:ext>
                  </a:extLst>
                </a:gridCol>
              </a:tblGrid>
              <a:tr h="1923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dirty="0"/>
                        <a:t>FECHA </a:t>
                      </a:r>
                      <a:r>
                        <a:rPr lang="es-CO" sz="1100" kern="1200" dirty="0" smtClean="0"/>
                        <a:t>DE INICIO</a:t>
                      </a:r>
                      <a:endParaRPr lang="es-CO" sz="11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100" u="none" strike="noStrike" dirty="0">
                          <a:effectLst/>
                        </a:rPr>
                        <a:t>17 SEP 12</a:t>
                      </a:r>
                      <a:endParaRPr lang="es-MX" sz="1100" b="0" i="0" u="none" strike="noStrike" dirty="0">
                        <a:solidFill>
                          <a:schemeClr val="tx1"/>
                        </a:solidFill>
                        <a:effectLst/>
                        <a:latin typeface="+mn-lt"/>
                      </a:endParaRPr>
                    </a:p>
                  </a:txBody>
                  <a:tcPr marL="27000" marR="27000" marT="0" marB="0" anchor="ctr"/>
                </a:tc>
                <a:extLst>
                  <a:ext uri="{0D108BD9-81ED-4DB2-BD59-A6C34878D82A}">
                    <a16:rowId xmlns="" xmlns:a16="http://schemas.microsoft.com/office/drawing/2014/main" val="10002"/>
                  </a:ext>
                </a:extLst>
              </a:tr>
              <a:tr h="192306">
                <a:tc>
                  <a:txBody>
                    <a:bodyPr/>
                    <a:lstStyle/>
                    <a:p>
                      <a:pPr marL="0" algn="l" defTabSz="914400" rtl="0" eaLnBrk="1" latinLnBrk="0" hangingPunct="1"/>
                      <a:r>
                        <a:rPr lang="es-CO" sz="1100" kern="1200" dirty="0"/>
                        <a:t>TERMINACIÓN</a:t>
                      </a:r>
                      <a:endParaRPr lang="es-CO" sz="11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rtl="0" fontAlgn="ctr"/>
                      <a:r>
                        <a:rPr lang="es-MX" sz="1100" u="none" strike="noStrike" kern="1200" baseline="0" dirty="0">
                          <a:effectLst/>
                        </a:rPr>
                        <a:t>15 JUL 18</a:t>
                      </a:r>
                      <a:endParaRPr lang="es-MX" sz="1100" b="0" i="0" u="none" strike="noStrike" kern="1200" baseline="0" dirty="0">
                        <a:solidFill>
                          <a:schemeClr val="tx1"/>
                        </a:solidFill>
                        <a:effectLst/>
                        <a:latin typeface="+mn-lt"/>
                        <a:ea typeface="+mn-ea"/>
                        <a:cs typeface="+mn-cs"/>
                      </a:endParaRPr>
                    </a:p>
                  </a:txBody>
                  <a:tcPr marL="27000" marR="27000" marT="0" marB="0" anchor="ctr"/>
                </a:tc>
                <a:extLst>
                  <a:ext uri="{0D108BD9-81ED-4DB2-BD59-A6C34878D82A}">
                    <a16:rowId xmlns="" xmlns:a16="http://schemas.microsoft.com/office/drawing/2014/main" val="10005"/>
                  </a:ext>
                </a:extLst>
              </a:tr>
            </a:tbl>
          </a:graphicData>
        </a:graphic>
      </p:graphicFrame>
      <p:sp>
        <p:nvSpPr>
          <p:cNvPr id="32" name="30 CuadroTexto"/>
          <p:cNvSpPr txBox="1">
            <a:spLocks noChangeArrowheads="1"/>
          </p:cNvSpPr>
          <p:nvPr/>
        </p:nvSpPr>
        <p:spPr bwMode="auto">
          <a:xfrm flipH="1">
            <a:off x="6725112" y="3747938"/>
            <a:ext cx="5204043" cy="169277"/>
          </a:xfrm>
          <a:prstGeom prst="rect">
            <a:avLst/>
          </a:prstGeom>
          <a:solidFill>
            <a:srgbClr val="2DAAE1"/>
          </a:solidFill>
          <a:ln w="28575"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INVERSIONES CONVENIO (Millones)</a:t>
            </a:r>
          </a:p>
        </p:txBody>
      </p:sp>
      <p:sp>
        <p:nvSpPr>
          <p:cNvPr id="395370" name="CuadroTexto 26"/>
          <p:cNvSpPr txBox="1">
            <a:spLocks noChangeArrowheads="1"/>
          </p:cNvSpPr>
          <p:nvPr/>
        </p:nvSpPr>
        <p:spPr bwMode="auto">
          <a:xfrm>
            <a:off x="6869156" y="5071446"/>
            <a:ext cx="4096743" cy="261584"/>
          </a:xfrm>
          <a:prstGeom prst="rect">
            <a:avLst/>
          </a:prstGeom>
          <a:noFill/>
          <a:ln>
            <a:noFill/>
          </a:ln>
          <a:extLst/>
        </p:spPr>
        <p:txBody>
          <a:bodyPr wrap="square" lIns="91415" tIns="45707" rIns="91415" bIns="45707">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721"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39" name="Tabla 33"/>
          <p:cNvGraphicFramePr>
            <a:graphicFrameLocks noGrp="1"/>
          </p:cNvGraphicFramePr>
          <p:nvPr>
            <p:extLst>
              <p:ext uri="{D42A27DB-BD31-4B8C-83A1-F6EECF244321}">
                <p14:modId xmlns:p14="http://schemas.microsoft.com/office/powerpoint/2010/main" val="1096515727"/>
              </p:ext>
            </p:extLst>
          </p:nvPr>
        </p:nvGraphicFramePr>
        <p:xfrm>
          <a:off x="3440353" y="4821300"/>
          <a:ext cx="2744547" cy="189158"/>
        </p:xfrm>
        <a:graphic>
          <a:graphicData uri="http://schemas.openxmlformats.org/drawingml/2006/table">
            <a:tbl>
              <a:tblPr>
                <a:tableStyleId>{616DA210-FB5B-4158-B5E0-FEB733F419BA}</a:tableStyleId>
              </a:tblPr>
              <a:tblGrid>
                <a:gridCol w="2744547">
                  <a:extLst>
                    <a:ext uri="{9D8B030D-6E8A-4147-A177-3AD203B41FA5}">
                      <a16:colId xmlns="" xmlns:a16="http://schemas.microsoft.com/office/drawing/2014/main" val="20000"/>
                    </a:ext>
                  </a:extLst>
                </a:gridCol>
              </a:tblGrid>
              <a:tr h="18915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26,3 Km</a:t>
                      </a:r>
                      <a:endParaRPr lang="es-CO" sz="1200" b="0" i="0" u="none" strike="noStrike" dirty="0">
                        <a:solidFill>
                          <a:schemeClr val="bg1"/>
                        </a:solidFill>
                        <a:latin typeface="+mn-lt"/>
                        <a:cs typeface="Arial" panose="020B0604020202020204" pitchFamily="34" charset="0"/>
                      </a:endParaRPr>
                    </a:p>
                  </a:txBody>
                  <a:tcPr marL="27000" marR="27000" marT="0" marB="0" anchor="ctr"/>
                </a:tc>
                <a:extLst>
                  <a:ext uri="{0D108BD9-81ED-4DB2-BD59-A6C34878D82A}">
                    <a16:rowId xmlns="" xmlns:a16="http://schemas.microsoft.com/office/drawing/2014/main" val="10000"/>
                  </a:ext>
                </a:extLst>
              </a:tr>
            </a:tbl>
          </a:graphicData>
        </a:graphic>
      </p:graphicFrame>
      <p:sp>
        <p:nvSpPr>
          <p:cNvPr id="41" name="30 CuadroTexto"/>
          <p:cNvSpPr txBox="1">
            <a:spLocks noChangeArrowheads="1"/>
          </p:cNvSpPr>
          <p:nvPr/>
        </p:nvSpPr>
        <p:spPr bwMode="auto">
          <a:xfrm flipH="1">
            <a:off x="6715372" y="2505591"/>
            <a:ext cx="5226189" cy="169277"/>
          </a:xfrm>
          <a:prstGeom prst="rect">
            <a:avLst/>
          </a:prstGeom>
          <a:solidFill>
            <a:srgbClr val="2DAAE1"/>
          </a:solidFill>
          <a:ln w="28575"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57" indent="-343257" defTabSz="686514">
              <a:spcBef>
                <a:spcPts val="450"/>
              </a:spcBef>
              <a:defRPr/>
            </a:pPr>
            <a:r>
              <a:rPr lang="es-CO" sz="1100" kern="0" dirty="0"/>
              <a:t>ESTADO DEL CORREDOR</a:t>
            </a:r>
          </a:p>
        </p:txBody>
      </p:sp>
      <p:graphicFrame>
        <p:nvGraphicFramePr>
          <p:cNvPr id="47" name="10 Tabla"/>
          <p:cNvGraphicFramePr>
            <a:graphicFrameLocks noGrp="1"/>
          </p:cNvGraphicFramePr>
          <p:nvPr>
            <p:extLst>
              <p:ext uri="{D42A27DB-BD31-4B8C-83A1-F6EECF244321}">
                <p14:modId xmlns:p14="http://schemas.microsoft.com/office/powerpoint/2010/main" val="1668316284"/>
              </p:ext>
            </p:extLst>
          </p:nvPr>
        </p:nvGraphicFramePr>
        <p:xfrm>
          <a:off x="6717231" y="2725583"/>
          <a:ext cx="5211927" cy="902571"/>
        </p:xfrm>
        <a:graphic>
          <a:graphicData uri="http://schemas.openxmlformats.org/drawingml/2006/table">
            <a:tbl>
              <a:tblPr>
                <a:tableStyleId>{616DA210-FB5B-4158-B5E0-FEB733F419BA}</a:tableStyleId>
              </a:tblPr>
              <a:tblGrid>
                <a:gridCol w="3783382">
                  <a:extLst>
                    <a:ext uri="{9D8B030D-6E8A-4147-A177-3AD203B41FA5}">
                      <a16:colId xmlns="" xmlns:a16="http://schemas.microsoft.com/office/drawing/2014/main" val="20000"/>
                    </a:ext>
                  </a:extLst>
                </a:gridCol>
                <a:gridCol w="1428545">
                  <a:extLst>
                    <a:ext uri="{9D8B030D-6E8A-4147-A177-3AD203B41FA5}">
                      <a16:colId xmlns="" xmlns:a16="http://schemas.microsoft.com/office/drawing/2014/main" val="20001"/>
                    </a:ext>
                  </a:extLst>
                </a:gridCol>
              </a:tblGrid>
              <a:tr h="160406">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ESTADO</a:t>
                      </a:r>
                      <a:endParaRPr lang="es-CO" sz="1100" b="1" dirty="0">
                        <a:effectLst/>
                        <a:latin typeface="+mj-lt"/>
                        <a:ea typeface="Times New Roman"/>
                      </a:endParaRPr>
                    </a:p>
                  </a:txBody>
                  <a:tcPr marL="77870" marR="77870"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CANTIDAD</a:t>
                      </a:r>
                      <a:endParaRPr lang="es-CO" sz="1100" b="1" dirty="0">
                        <a:effectLst/>
                        <a:latin typeface="+mj-lt"/>
                        <a:ea typeface="Times New Roman"/>
                      </a:endParaRPr>
                    </a:p>
                  </a:txBody>
                  <a:tcPr marL="77870" marR="77870" marT="0" marB="0" anchor="ctr"/>
                </a:tc>
                <a:extLst>
                  <a:ext uri="{0D108BD9-81ED-4DB2-BD59-A6C34878D82A}">
                    <a16:rowId xmlns="" xmlns:a16="http://schemas.microsoft.com/office/drawing/2014/main" val="10000"/>
                  </a:ext>
                </a:extLst>
              </a:tr>
              <a:tr h="17275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VÍAS</a:t>
                      </a:r>
                      <a:r>
                        <a:rPr lang="es-MX" sz="1100" u="none" strike="noStrike" kern="1200" baseline="0" dirty="0">
                          <a:effectLst/>
                        </a:rPr>
                        <a:t> PARA LA PROSPERIDAD</a:t>
                      </a:r>
                      <a:endParaRPr lang="es-MX" sz="1100" u="none" strike="noStrike" kern="1200" dirty="0">
                        <a:solidFill>
                          <a:schemeClr val="tx1"/>
                        </a:solidFill>
                        <a:effectLst/>
                        <a:latin typeface="+mj-lt"/>
                        <a:ea typeface="+mn-ea"/>
                        <a:cs typeface="+mn-cs"/>
                      </a:endParaRPr>
                    </a:p>
                  </a:txBody>
                  <a:tcPr marL="10815" marR="10815" marT="11732"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17,9 M</a:t>
                      </a:r>
                      <a:endParaRPr lang="es-MX" sz="1100" b="0" i="0" u="none" strike="noStrike" dirty="0">
                        <a:solidFill>
                          <a:srgbClr val="000000"/>
                        </a:solidFill>
                        <a:effectLst/>
                        <a:latin typeface="+mj-lt"/>
                      </a:endParaRPr>
                    </a:p>
                  </a:txBody>
                  <a:tcPr marL="10815" marR="10815" marT="11732" marB="0" anchor="ctr"/>
                </a:tc>
                <a:extLst>
                  <a:ext uri="{0D108BD9-81ED-4DB2-BD59-A6C34878D82A}">
                    <a16:rowId xmlns="" xmlns:a16="http://schemas.microsoft.com/office/drawing/2014/main" val="10001"/>
                  </a:ext>
                </a:extLst>
              </a:tr>
              <a:tr h="17275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EN EJECUCIÓN OTROS</a:t>
                      </a:r>
                      <a:r>
                        <a:rPr lang="es-MX" sz="1100" u="none" strike="noStrike" kern="1200" baseline="0" dirty="0">
                          <a:effectLst/>
                        </a:rPr>
                        <a:t> PROYECTOS</a:t>
                      </a:r>
                      <a:endParaRPr lang="es-MX" sz="1100" u="none" strike="noStrike" kern="1200" dirty="0">
                        <a:solidFill>
                          <a:schemeClr val="tx1"/>
                        </a:solidFill>
                        <a:effectLst/>
                        <a:latin typeface="+mj-lt"/>
                        <a:ea typeface="+mn-ea"/>
                        <a:cs typeface="+mn-cs"/>
                      </a:endParaRPr>
                    </a:p>
                  </a:txBody>
                  <a:tcPr marL="10815" marR="10815" marT="11732"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baseline="0" dirty="0">
                          <a:effectLst/>
                        </a:rPr>
                        <a:t>0 </a:t>
                      </a:r>
                      <a:r>
                        <a:rPr lang="es-MX" sz="1100" u="none" strike="noStrike" dirty="0">
                          <a:effectLst/>
                        </a:rPr>
                        <a:t>KM</a:t>
                      </a:r>
                      <a:endParaRPr lang="es-MX" sz="1100" b="0" i="0" u="none" strike="noStrike" dirty="0">
                        <a:solidFill>
                          <a:srgbClr val="000000"/>
                        </a:solidFill>
                        <a:effectLst/>
                        <a:latin typeface="+mj-lt"/>
                      </a:endParaRPr>
                    </a:p>
                  </a:txBody>
                  <a:tcPr marL="10815" marR="10815" marT="11732" marB="0" anchor="ctr"/>
                </a:tc>
                <a:extLst>
                  <a:ext uri="{0D108BD9-81ED-4DB2-BD59-A6C34878D82A}">
                    <a16:rowId xmlns="" xmlns:a16="http://schemas.microsoft.com/office/drawing/2014/main" val="246497866"/>
                  </a:ext>
                </a:extLst>
              </a:tr>
              <a:tr h="19681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100" kern="1200" dirty="0">
                          <a:effectLst/>
                        </a:rPr>
                        <a:t>EJECUTADOS POR OTROS PROGRAMAS</a:t>
                      </a:r>
                      <a:endParaRPr lang="es-MX" sz="1100" kern="1200" dirty="0">
                        <a:solidFill>
                          <a:schemeClr val="tx1"/>
                        </a:solidFill>
                        <a:effectLst/>
                        <a:latin typeface="+mj-lt"/>
                        <a:ea typeface="+mn-ea"/>
                        <a:cs typeface="+mn-cs"/>
                      </a:endParaRPr>
                    </a:p>
                  </a:txBody>
                  <a:tcPr marL="10815" marR="10815" marT="11732" marB="0" anchor="ctr"/>
                </a:tc>
                <a:tc>
                  <a:txBody>
                    <a:bodyPr/>
                    <a:lstStyle/>
                    <a:p>
                      <a:pPr marL="0" algn="ctr" defTabSz="914400" rtl="0" eaLnBrk="1" fontAlgn="ctr" latinLnBrk="0" hangingPunct="1"/>
                      <a:r>
                        <a:rPr lang="es-MX" sz="1100" u="none" strike="noStrike" kern="1200" dirty="0">
                          <a:effectLst/>
                        </a:rPr>
                        <a:t>0 KM</a:t>
                      </a:r>
                      <a:endParaRPr lang="es-MX" sz="1100" b="0" i="0" u="none" strike="noStrike" kern="1200" dirty="0">
                        <a:solidFill>
                          <a:schemeClr val="dk1"/>
                        </a:solidFill>
                        <a:effectLst/>
                        <a:latin typeface="+mj-lt"/>
                        <a:ea typeface="+mn-ea"/>
                        <a:cs typeface="+mn-cs"/>
                      </a:endParaRPr>
                    </a:p>
                  </a:txBody>
                  <a:tcPr marL="10815" marR="10815" marT="11732" marB="0" anchor="ctr"/>
                </a:tc>
                <a:extLst>
                  <a:ext uri="{0D108BD9-81ED-4DB2-BD59-A6C34878D82A}">
                    <a16:rowId xmlns="" xmlns:a16="http://schemas.microsoft.com/office/drawing/2014/main" val="10002"/>
                  </a:ext>
                </a:extLst>
              </a:tr>
              <a:tr h="17275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100" kern="1200" dirty="0">
                          <a:effectLst/>
                        </a:rPr>
                        <a:t>SIN INTERVENIR – SIN FINANCIACIÓN</a:t>
                      </a:r>
                      <a:endParaRPr lang="es-CO" sz="1100" kern="1200" dirty="0">
                        <a:solidFill>
                          <a:schemeClr val="tx1"/>
                        </a:solidFill>
                        <a:effectLst/>
                        <a:latin typeface="+mj-lt"/>
                        <a:ea typeface="+mn-ea"/>
                        <a:cs typeface="+mn-cs"/>
                      </a:endParaRPr>
                    </a:p>
                  </a:txBody>
                  <a:tcPr marL="10815" marR="10815" marT="11732" marB="0" anchor="ctr"/>
                </a:tc>
                <a:tc>
                  <a:txBody>
                    <a:bodyPr/>
                    <a:lstStyle/>
                    <a:p>
                      <a:pPr marL="0" algn="ctr" defTabSz="914400" rtl="0" eaLnBrk="1" fontAlgn="ctr" latinLnBrk="0" hangingPunct="1"/>
                      <a:r>
                        <a:rPr lang="es-MX" sz="1100" u="none" strike="noStrike" kern="1200" dirty="0">
                          <a:effectLst/>
                        </a:rPr>
                        <a:t>0 KM</a:t>
                      </a:r>
                      <a:endParaRPr lang="es-MX" sz="1100" b="0" i="0" u="none" strike="noStrike" kern="1200" dirty="0">
                        <a:solidFill>
                          <a:schemeClr val="dk1"/>
                        </a:solidFill>
                        <a:effectLst/>
                        <a:latin typeface="+mj-lt"/>
                        <a:ea typeface="+mn-ea"/>
                        <a:cs typeface="+mn-cs"/>
                      </a:endParaRPr>
                    </a:p>
                  </a:txBody>
                  <a:tcPr marL="10815" marR="10815" marT="11732" marB="0" anchor="ctr"/>
                </a:tc>
                <a:extLst>
                  <a:ext uri="{0D108BD9-81ED-4DB2-BD59-A6C34878D82A}">
                    <a16:rowId xmlns="" xmlns:a16="http://schemas.microsoft.com/office/drawing/2014/main" val="10003"/>
                  </a:ext>
                </a:extLst>
              </a:tr>
            </a:tbl>
          </a:graphicData>
        </a:graphic>
      </p:graphicFrame>
      <p:grpSp>
        <p:nvGrpSpPr>
          <p:cNvPr id="5" name="Grupo 4"/>
          <p:cNvGrpSpPr/>
          <p:nvPr/>
        </p:nvGrpSpPr>
        <p:grpSpPr>
          <a:xfrm>
            <a:off x="1825585" y="665422"/>
            <a:ext cx="3617708" cy="3984311"/>
            <a:chOff x="890468" y="1113583"/>
            <a:chExt cx="3617944" cy="3984571"/>
          </a:xfrm>
        </p:grpSpPr>
        <p:pic>
          <p:nvPicPr>
            <p:cNvPr id="75" name="Imagen 74"/>
            <p:cNvPicPr>
              <a:picLocks noChangeAspect="1"/>
            </p:cNvPicPr>
            <p:nvPr/>
          </p:nvPicPr>
          <p:blipFill rotWithShape="1">
            <a:blip r:embed="rId2"/>
            <a:srcRect t="2015"/>
            <a:stretch/>
          </p:blipFill>
          <p:spPr>
            <a:xfrm>
              <a:off x="890468" y="1113583"/>
              <a:ext cx="3617944" cy="3984571"/>
            </a:xfrm>
            <a:prstGeom prst="rect">
              <a:avLst/>
            </a:prstGeom>
          </p:spPr>
        </p:pic>
        <p:sp>
          <p:nvSpPr>
            <p:cNvPr id="4" name="Rectángulo 3"/>
            <p:cNvSpPr/>
            <p:nvPr/>
          </p:nvSpPr>
          <p:spPr>
            <a:xfrm>
              <a:off x="3002603" y="2665262"/>
              <a:ext cx="632137" cy="114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900" dirty="0">
                  <a:solidFill>
                    <a:srgbClr val="D9D9D9">
                      <a:lumMod val="10000"/>
                    </a:srgbClr>
                  </a:solidFill>
                </a:rPr>
                <a:t>SITIONUEVO</a:t>
              </a:r>
            </a:p>
          </p:txBody>
        </p:sp>
        <p:sp>
          <p:nvSpPr>
            <p:cNvPr id="3" name="Elipse 2"/>
            <p:cNvSpPr/>
            <p:nvPr/>
          </p:nvSpPr>
          <p:spPr>
            <a:xfrm>
              <a:off x="2947046" y="2778803"/>
              <a:ext cx="111114" cy="111114"/>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sp>
          <p:nvSpPr>
            <p:cNvPr id="78" name="Rectángulo 77"/>
            <p:cNvSpPr/>
            <p:nvPr/>
          </p:nvSpPr>
          <p:spPr>
            <a:xfrm>
              <a:off x="3053455" y="3007759"/>
              <a:ext cx="563505" cy="114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900" dirty="0">
                  <a:solidFill>
                    <a:srgbClr val="D9D9D9">
                      <a:lumMod val="10000"/>
                    </a:srgbClr>
                  </a:solidFill>
                </a:rPr>
                <a:t>REMOLINO</a:t>
              </a:r>
            </a:p>
          </p:txBody>
        </p:sp>
        <p:sp>
          <p:nvSpPr>
            <p:cNvPr id="77" name="Elipse 76"/>
            <p:cNvSpPr/>
            <p:nvPr/>
          </p:nvSpPr>
          <p:spPr>
            <a:xfrm>
              <a:off x="2953702" y="3032412"/>
              <a:ext cx="111114" cy="111114"/>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grpSp>
      <p:sp>
        <p:nvSpPr>
          <p:cNvPr id="23" name="30 CuadroTexto"/>
          <p:cNvSpPr txBox="1">
            <a:spLocks noChangeArrowheads="1"/>
          </p:cNvSpPr>
          <p:nvPr/>
        </p:nvSpPr>
        <p:spPr bwMode="auto">
          <a:xfrm flipH="1">
            <a:off x="6717229" y="1166161"/>
            <a:ext cx="5211930" cy="173253"/>
          </a:xfrm>
          <a:prstGeom prst="rect">
            <a:avLst/>
          </a:prstGeom>
          <a:solidFill>
            <a:srgbClr val="2DAAE1"/>
          </a:solidFill>
          <a:ln w="28575"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defRPr/>
            </a:pPr>
            <a:r>
              <a:rPr lang="es-CO" sz="1100" dirty="0"/>
              <a:t>CONVENIO INTERADMINISTRATIVO 1266 DE 2012</a:t>
            </a:r>
          </a:p>
        </p:txBody>
      </p:sp>
      <p:graphicFrame>
        <p:nvGraphicFramePr>
          <p:cNvPr id="79" name="3 Tabla"/>
          <p:cNvGraphicFramePr>
            <a:graphicFrameLocks noGrp="1"/>
          </p:cNvGraphicFramePr>
          <p:nvPr>
            <p:extLst>
              <p:ext uri="{D42A27DB-BD31-4B8C-83A1-F6EECF244321}">
                <p14:modId xmlns:p14="http://schemas.microsoft.com/office/powerpoint/2010/main" val="302525749"/>
              </p:ext>
            </p:extLst>
          </p:nvPr>
        </p:nvGraphicFramePr>
        <p:xfrm>
          <a:off x="6717230" y="2054124"/>
          <a:ext cx="5211930" cy="384612"/>
        </p:xfrm>
        <a:graphic>
          <a:graphicData uri="http://schemas.openxmlformats.org/drawingml/2006/table">
            <a:tbl>
              <a:tblPr>
                <a:tableStyleId>{616DA210-FB5B-4158-B5E0-FEB733F419BA}</a:tableStyleId>
              </a:tblPr>
              <a:tblGrid>
                <a:gridCol w="2022723">
                  <a:extLst>
                    <a:ext uri="{9D8B030D-6E8A-4147-A177-3AD203B41FA5}">
                      <a16:colId xmlns="" xmlns:a16="http://schemas.microsoft.com/office/drawing/2014/main" val="20000"/>
                    </a:ext>
                  </a:extLst>
                </a:gridCol>
                <a:gridCol w="3189207">
                  <a:extLst>
                    <a:ext uri="{9D8B030D-6E8A-4147-A177-3AD203B41FA5}">
                      <a16:colId xmlns="" xmlns:a16="http://schemas.microsoft.com/office/drawing/2014/main" val="20001"/>
                    </a:ext>
                  </a:extLst>
                </a:gridCol>
              </a:tblGrid>
              <a:tr h="1923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dirty="0"/>
                        <a:t>FECHA </a:t>
                      </a:r>
                      <a:r>
                        <a:rPr lang="es-CO" sz="1100" kern="1200" dirty="0" smtClean="0"/>
                        <a:t>DE INICIO</a:t>
                      </a:r>
                      <a:endParaRPr lang="es-CO" sz="11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100" u="none" strike="noStrike" dirty="0">
                          <a:effectLst/>
                        </a:rPr>
                        <a:t>31 DIC 13</a:t>
                      </a:r>
                      <a:endParaRPr lang="es-MX" sz="1100" b="0" i="0" u="none" strike="noStrike" dirty="0">
                        <a:solidFill>
                          <a:schemeClr val="tx1"/>
                        </a:solidFill>
                        <a:effectLst/>
                        <a:latin typeface="+mn-lt"/>
                      </a:endParaRPr>
                    </a:p>
                  </a:txBody>
                  <a:tcPr marL="27000" marR="27000" marT="0" marB="0" anchor="ctr"/>
                </a:tc>
                <a:extLst>
                  <a:ext uri="{0D108BD9-81ED-4DB2-BD59-A6C34878D82A}">
                    <a16:rowId xmlns="" xmlns:a16="http://schemas.microsoft.com/office/drawing/2014/main" val="10002"/>
                  </a:ext>
                </a:extLst>
              </a:tr>
              <a:tr h="192306">
                <a:tc>
                  <a:txBody>
                    <a:bodyPr/>
                    <a:lstStyle/>
                    <a:p>
                      <a:pPr marL="0" algn="l" defTabSz="914400" rtl="0" eaLnBrk="1" latinLnBrk="0" hangingPunct="1"/>
                      <a:r>
                        <a:rPr lang="es-CO" sz="1100" kern="1200" dirty="0"/>
                        <a:t>FECHA FINALIZACIÓN</a:t>
                      </a:r>
                      <a:endParaRPr lang="es-CO" sz="11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rtl="0" fontAlgn="ctr"/>
                      <a:r>
                        <a:rPr lang="es-MX" sz="1100" u="none" strike="noStrike" kern="1200" baseline="0" dirty="0">
                          <a:effectLst/>
                        </a:rPr>
                        <a:t>15 JUL 18</a:t>
                      </a:r>
                      <a:endParaRPr lang="es-MX" sz="1100" b="0" i="0" u="none" strike="noStrike" kern="1200" baseline="0" dirty="0">
                        <a:solidFill>
                          <a:schemeClr val="tx1"/>
                        </a:solidFill>
                        <a:effectLst/>
                        <a:latin typeface="+mn-lt"/>
                        <a:ea typeface="+mn-ea"/>
                        <a:cs typeface="+mn-cs"/>
                      </a:endParaRPr>
                    </a:p>
                  </a:txBody>
                  <a:tcPr marL="27000" marR="27000" marT="0" marB="0" anchor="ctr"/>
                </a:tc>
                <a:extLst>
                  <a:ext uri="{0D108BD9-81ED-4DB2-BD59-A6C34878D82A}">
                    <a16:rowId xmlns="" xmlns:a16="http://schemas.microsoft.com/office/drawing/2014/main" val="10005"/>
                  </a:ext>
                </a:extLst>
              </a:tr>
            </a:tbl>
          </a:graphicData>
        </a:graphic>
      </p:graphicFrame>
      <p:sp>
        <p:nvSpPr>
          <p:cNvPr id="80" name="30 CuadroTexto"/>
          <p:cNvSpPr txBox="1">
            <a:spLocks noChangeArrowheads="1"/>
          </p:cNvSpPr>
          <p:nvPr/>
        </p:nvSpPr>
        <p:spPr bwMode="auto">
          <a:xfrm flipH="1">
            <a:off x="6717229" y="1856444"/>
            <a:ext cx="5211930" cy="173253"/>
          </a:xfrm>
          <a:prstGeom prst="rect">
            <a:avLst/>
          </a:prstGeom>
          <a:solidFill>
            <a:srgbClr val="2DAAE1"/>
          </a:solidFill>
          <a:ln w="28575"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defRPr/>
            </a:pPr>
            <a:r>
              <a:rPr lang="es-CO" sz="1100" dirty="0"/>
              <a:t>CONVENIO ESPECÍFICO DE COOPERACIÓN 649 DE 2013</a:t>
            </a:r>
          </a:p>
        </p:txBody>
      </p:sp>
      <p:sp>
        <p:nvSpPr>
          <p:cNvPr id="25" name="Pentágono 24"/>
          <p:cNvSpPr/>
          <p:nvPr/>
        </p:nvSpPr>
        <p:spPr>
          <a:xfrm>
            <a:off x="0" y="0"/>
            <a:ext cx="32004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CuadroTexto 25"/>
          <p:cNvSpPr txBox="1"/>
          <p:nvPr/>
        </p:nvSpPr>
        <p:spPr>
          <a:xfrm>
            <a:off x="194709" y="26882"/>
            <a:ext cx="2704138"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Magdalena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7" name="Rectángulo 5"/>
          <p:cNvSpPr>
            <a:spLocks noChangeArrowheads="1"/>
          </p:cNvSpPr>
          <p:nvPr/>
        </p:nvSpPr>
        <p:spPr bwMode="auto">
          <a:xfrm>
            <a:off x="3200400" y="88437"/>
            <a:ext cx="91380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400" dirty="0" smtClean="0">
                <a:solidFill>
                  <a:srgbClr val="2DAAE1"/>
                </a:solidFill>
                <a:latin typeface="Tw Cen MT" panose="020B0602020104020603" pitchFamily="34" charset="0"/>
                <a:ea typeface="MS PGothic" pitchFamily="34" charset="-128"/>
                <a:sym typeface="Helvetica Neue Bold Condensed"/>
              </a:rPr>
              <a:t>SECTOR PALERMO </a:t>
            </a:r>
            <a:r>
              <a:rPr lang="mr-IN" altLang="es-CO" sz="2400" dirty="0" smtClean="0">
                <a:solidFill>
                  <a:srgbClr val="2DAAE1"/>
                </a:solidFill>
                <a:latin typeface="Tw Cen MT" panose="020B0602020104020603" pitchFamily="34" charset="0"/>
                <a:ea typeface="MS PGothic" pitchFamily="34" charset="-128"/>
                <a:sym typeface="Helvetica Neue Bold Condensed"/>
              </a:rPr>
              <a:t>–</a:t>
            </a:r>
            <a:r>
              <a:rPr lang="es-ES" altLang="es-CO" sz="2400" dirty="0" smtClean="0">
                <a:solidFill>
                  <a:srgbClr val="2DAAE1"/>
                </a:solidFill>
                <a:latin typeface="Tw Cen MT" panose="020B0602020104020603" pitchFamily="34" charset="0"/>
                <a:ea typeface="MS PGothic" pitchFamily="34" charset="-128"/>
                <a:sym typeface="Helvetica Neue Bold Condensed"/>
              </a:rPr>
              <a:t> SITIONUEVO </a:t>
            </a:r>
            <a:r>
              <a:rPr lang="mr-IN" altLang="es-CO" sz="2400" dirty="0" smtClean="0">
                <a:solidFill>
                  <a:srgbClr val="2DAAE1"/>
                </a:solidFill>
                <a:latin typeface="Tw Cen MT" panose="020B0602020104020603" pitchFamily="34" charset="0"/>
                <a:ea typeface="MS PGothic" pitchFamily="34" charset="-128"/>
                <a:sym typeface="Helvetica Neue Bold Condensed"/>
              </a:rPr>
              <a:t>–</a:t>
            </a:r>
            <a:r>
              <a:rPr lang="es-ES" altLang="es-CO" sz="2400" dirty="0" smtClean="0">
                <a:solidFill>
                  <a:srgbClr val="2DAAE1"/>
                </a:solidFill>
                <a:latin typeface="Tw Cen MT" panose="020B0602020104020603" pitchFamily="34" charset="0"/>
                <a:ea typeface="MS PGothic" pitchFamily="34" charset="-128"/>
                <a:sym typeface="Helvetica Neue Bold Condensed"/>
              </a:rPr>
              <a:t>REMOLINO - GUAIMARO</a:t>
            </a:r>
            <a:endParaRPr lang="es-ES" altLang="es-CO" sz="1400"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9676478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 name="3 Tabla"/>
          <p:cNvGraphicFramePr>
            <a:graphicFrameLocks noGrp="1"/>
          </p:cNvGraphicFramePr>
          <p:nvPr>
            <p:extLst>
              <p:ext uri="{D42A27DB-BD31-4B8C-83A1-F6EECF244321}">
                <p14:modId xmlns:p14="http://schemas.microsoft.com/office/powerpoint/2010/main" val="4224716553"/>
              </p:ext>
            </p:extLst>
          </p:nvPr>
        </p:nvGraphicFramePr>
        <p:xfrm>
          <a:off x="3442696" y="4592191"/>
          <a:ext cx="3254863" cy="1219200"/>
        </p:xfrm>
        <a:graphic>
          <a:graphicData uri="http://schemas.openxmlformats.org/drawingml/2006/table">
            <a:tbl>
              <a:tblPr>
                <a:tableStyleId>{616DA210-FB5B-4158-B5E0-FEB733F419BA}</a:tableStyleId>
              </a:tblPr>
              <a:tblGrid>
                <a:gridCol w="2528683">
                  <a:extLst>
                    <a:ext uri="{9D8B030D-6E8A-4147-A177-3AD203B41FA5}">
                      <a16:colId xmlns="" xmlns:a16="http://schemas.microsoft.com/office/drawing/2014/main" val="20000"/>
                    </a:ext>
                  </a:extLst>
                </a:gridCol>
                <a:gridCol w="726180">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58" marR="35958" marT="0" marB="0"/>
                </a:tc>
                <a:tc>
                  <a:txBody>
                    <a:bodyPr/>
                    <a:lstStyle/>
                    <a:p>
                      <a:pPr algn="ctr" fontAlgn="b"/>
                      <a:r>
                        <a:rPr lang="es-CO" sz="1000" u="none" strike="noStrike" dirty="0">
                          <a:effectLst/>
                        </a:rPr>
                        <a:t>$ 332.158</a:t>
                      </a:r>
                      <a:endParaRPr lang="es-CO" sz="1000" b="0" i="0" u="none" strike="noStrike" dirty="0">
                        <a:solidFill>
                          <a:srgbClr val="000000"/>
                        </a:solidFill>
                        <a:effectLst/>
                        <a:latin typeface="+mn-lt"/>
                      </a:endParaRPr>
                    </a:p>
                  </a:txBody>
                  <a:tcPr marL="35958" marR="35958"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35958" marR="35958" marT="0" marB="0" anchor="ctr"/>
                </a:tc>
                <a:tc>
                  <a:txBody>
                    <a:bodyPr/>
                    <a:lstStyle/>
                    <a:p>
                      <a:pPr algn="ctr" fontAlgn="b"/>
                      <a:r>
                        <a:rPr lang="es-CO" sz="1000" u="none" strike="noStrike" baseline="0" dirty="0">
                          <a:effectLst/>
                        </a:rPr>
                        <a:t> </a:t>
                      </a:r>
                      <a:r>
                        <a:rPr lang="es-CO" sz="1000" u="none" strike="noStrike" dirty="0">
                          <a:effectLst/>
                        </a:rPr>
                        <a:t>$ 18.011</a:t>
                      </a:r>
                      <a:endParaRPr lang="es-CO" sz="1000" b="0" i="0" u="none" strike="noStrike" dirty="0">
                        <a:solidFill>
                          <a:srgbClr val="000000"/>
                        </a:solidFill>
                        <a:effectLst/>
                        <a:latin typeface="+mn-lt"/>
                      </a:endParaRPr>
                    </a:p>
                  </a:txBody>
                  <a:tcPr marL="35958" marR="35958" marT="0" marB="0" anchor="ctr"/>
                </a:tc>
                <a:extLst>
                  <a:ext uri="{0D108BD9-81ED-4DB2-BD59-A6C34878D82A}">
                    <a16:rowId xmlns="" xmlns:a16="http://schemas.microsoft.com/office/drawing/2014/main" val="10001"/>
                  </a:ext>
                </a:extLst>
              </a:tr>
              <a:tr h="60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 – APORTES INVIAS</a:t>
                      </a:r>
                      <a:endParaRPr lang="es-CO" sz="1000" kern="1200" baseline="0" dirty="0"/>
                    </a:p>
                    <a:p>
                      <a:pPr marL="173038" indent="0" algn="l" defTabSz="914400" rtl="0" eaLnBrk="1" latinLnBrk="0" hangingPunct="1"/>
                      <a:r>
                        <a:rPr lang="es-CO" sz="1000" kern="1200" baseline="0" dirty="0"/>
                        <a:t>Vigencia 2014= $63.058 </a:t>
                      </a:r>
                      <a:br>
                        <a:rPr lang="es-CO" sz="1000" kern="1200" baseline="0" dirty="0"/>
                      </a:br>
                      <a:r>
                        <a:rPr lang="es-CO" sz="1000" kern="1200" baseline="0" dirty="0"/>
                        <a:t>Vigencia 2015= $63.660</a:t>
                      </a:r>
                      <a:br>
                        <a:rPr lang="es-CO" sz="1000" kern="1200" baseline="0" dirty="0"/>
                      </a:br>
                      <a:r>
                        <a:rPr lang="es-CO" sz="1000" kern="1200" baseline="0" dirty="0"/>
                        <a:t>Vigencia 2016= $113.600</a:t>
                      </a:r>
                      <a:endParaRPr lang="es-CO" sz="1000" b="1" i="1" kern="1200" baseline="0" dirty="0">
                        <a:solidFill>
                          <a:schemeClr val="dk1"/>
                        </a:solidFill>
                        <a:latin typeface="+mn-lt"/>
                        <a:ea typeface="+mn-ea"/>
                        <a:cs typeface="Arial" panose="020B0604020202020204" pitchFamily="34" charset="0"/>
                      </a:endParaRPr>
                    </a:p>
                  </a:txBody>
                  <a:tcPr marL="35958" marR="35958" marT="0" marB="0" anchor="ctr"/>
                </a:tc>
                <a:tc>
                  <a:txBody>
                    <a:bodyPr/>
                    <a:lstStyle/>
                    <a:p>
                      <a:pPr algn="ctr" fontAlgn="b"/>
                      <a:r>
                        <a:rPr lang="es-CO" sz="1000" u="none" strike="noStrike" dirty="0">
                          <a:effectLst/>
                        </a:rPr>
                        <a:t>$ 240.318</a:t>
                      </a:r>
                      <a:endParaRPr lang="es-CO" sz="1000" b="0" i="0" u="none" strike="noStrike" dirty="0">
                        <a:solidFill>
                          <a:srgbClr val="000000"/>
                        </a:solidFill>
                        <a:effectLst/>
                        <a:latin typeface="+mn-lt"/>
                      </a:endParaRPr>
                    </a:p>
                  </a:txBody>
                  <a:tcPr marL="35958" marR="35958"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Total</a:t>
                      </a:r>
                      <a:r>
                        <a:rPr lang="es-CO" sz="1000" kern="1200" baseline="0" dirty="0"/>
                        <a:t> Vigencias de obra (DEPTO MAGDALENA)</a:t>
                      </a:r>
                      <a:endParaRPr lang="es-CO" sz="1000" b="0" kern="1200" dirty="0">
                        <a:solidFill>
                          <a:schemeClr val="dk1"/>
                        </a:solidFill>
                        <a:latin typeface="+mn-lt"/>
                        <a:ea typeface="+mn-ea"/>
                        <a:cs typeface="Arial" panose="020B0604020202020204" pitchFamily="34" charset="0"/>
                      </a:endParaRPr>
                    </a:p>
                  </a:txBody>
                  <a:tcPr marL="35958" marR="35958" marT="0" marB="0" anchor="ctr"/>
                </a:tc>
                <a:tc>
                  <a:txBody>
                    <a:bodyPr/>
                    <a:lstStyle/>
                    <a:p>
                      <a:pPr algn="ctr" fontAlgn="b"/>
                      <a:r>
                        <a:rPr lang="es-CO" sz="1000" u="none" strike="noStrike" kern="1200" dirty="0">
                          <a:effectLst/>
                        </a:rPr>
                        <a:t>$ 191.692</a:t>
                      </a:r>
                      <a:endParaRPr lang="es-CO" sz="1000" b="1" u="none" strike="noStrike" kern="1200" dirty="0">
                        <a:solidFill>
                          <a:schemeClr val="tx1"/>
                        </a:solidFill>
                        <a:effectLst/>
                        <a:latin typeface="+mn-lt"/>
                        <a:ea typeface="+mn-ea"/>
                        <a:cs typeface="+mn-cs"/>
                      </a:endParaRPr>
                    </a:p>
                  </a:txBody>
                  <a:tcPr marL="35958" marR="35958"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Total</a:t>
                      </a:r>
                      <a:r>
                        <a:rPr lang="es-CO" sz="1000" kern="1200" baseline="0" dirty="0"/>
                        <a:t> Inversión – CONVENIO 649-2013</a:t>
                      </a:r>
                      <a:endParaRPr lang="es-CO" sz="1000" b="0" kern="1200" dirty="0">
                        <a:solidFill>
                          <a:schemeClr val="dk1"/>
                        </a:solidFill>
                        <a:latin typeface="+mn-lt"/>
                        <a:ea typeface="+mn-ea"/>
                        <a:cs typeface="Arial" panose="020B0604020202020204" pitchFamily="34" charset="0"/>
                      </a:endParaRPr>
                    </a:p>
                  </a:txBody>
                  <a:tcPr marL="35958" marR="35958" marT="0" marB="0" anchor="ctr"/>
                </a:tc>
                <a:tc>
                  <a:txBody>
                    <a:bodyPr/>
                    <a:lstStyle/>
                    <a:p>
                      <a:pPr algn="ctr" fontAlgn="b"/>
                      <a:r>
                        <a:rPr lang="es-CO" sz="1000" u="none" strike="noStrike" kern="1200" dirty="0">
                          <a:effectLst/>
                        </a:rPr>
                        <a:t>$ 449.521</a:t>
                      </a:r>
                      <a:endParaRPr lang="es-CO" sz="1000" b="1" u="none" strike="noStrike" kern="1200" dirty="0">
                        <a:solidFill>
                          <a:schemeClr val="tx1"/>
                        </a:solidFill>
                        <a:effectLst/>
                        <a:latin typeface="+mn-lt"/>
                        <a:ea typeface="+mn-ea"/>
                        <a:cs typeface="+mn-cs"/>
                      </a:endParaRPr>
                    </a:p>
                  </a:txBody>
                  <a:tcPr marL="35958" marR="35958" marT="0" marB="0" anchor="ctr"/>
                </a:tc>
                <a:extLst>
                  <a:ext uri="{0D108BD9-81ED-4DB2-BD59-A6C34878D82A}">
                    <a16:rowId xmlns="" xmlns:a16="http://schemas.microsoft.com/office/drawing/2014/main" val="10004"/>
                  </a:ext>
                </a:extLst>
              </a:tr>
            </a:tbl>
          </a:graphicData>
        </a:graphic>
      </p:graphicFrame>
      <p:sp>
        <p:nvSpPr>
          <p:cNvPr id="395370" name="CuadroTexto 26"/>
          <p:cNvSpPr txBox="1">
            <a:spLocks noChangeArrowheads="1"/>
          </p:cNvSpPr>
          <p:nvPr/>
        </p:nvSpPr>
        <p:spPr bwMode="auto">
          <a:xfrm>
            <a:off x="4094595" y="5869845"/>
            <a:ext cx="2570432" cy="261584"/>
          </a:xfrm>
          <a:prstGeom prst="rect">
            <a:avLst/>
          </a:prstGeom>
          <a:noFill/>
          <a:ln>
            <a:noFill/>
          </a:ln>
          <a:extLst/>
        </p:spPr>
        <p:txBody>
          <a:bodyPr wrap="square" lIns="91415" tIns="45707" rIns="91415" bIns="45707">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721"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2015</a:t>
            </a:r>
          </a:p>
        </p:txBody>
      </p:sp>
      <p:grpSp>
        <p:nvGrpSpPr>
          <p:cNvPr id="5" name="Grupo 4"/>
          <p:cNvGrpSpPr/>
          <p:nvPr/>
        </p:nvGrpSpPr>
        <p:grpSpPr>
          <a:xfrm>
            <a:off x="2233415" y="1002862"/>
            <a:ext cx="3964185" cy="3298173"/>
            <a:chOff x="890468" y="1113583"/>
            <a:chExt cx="3617944" cy="3984571"/>
          </a:xfrm>
          <a:solidFill>
            <a:srgbClr val="2DAAE1"/>
          </a:solidFill>
        </p:grpSpPr>
        <p:pic>
          <p:nvPicPr>
            <p:cNvPr id="75" name="Imagen 74"/>
            <p:cNvPicPr>
              <a:picLocks noChangeAspect="1"/>
            </p:cNvPicPr>
            <p:nvPr/>
          </p:nvPicPr>
          <p:blipFill rotWithShape="1">
            <a:blip r:embed="rId2"/>
            <a:srcRect t="2015"/>
            <a:stretch/>
          </p:blipFill>
          <p:spPr>
            <a:xfrm>
              <a:off x="890468" y="1113583"/>
              <a:ext cx="3617944" cy="3984571"/>
            </a:xfrm>
            <a:prstGeom prst="rect">
              <a:avLst/>
            </a:prstGeom>
            <a:grpFill/>
          </p:spPr>
        </p:pic>
        <p:sp>
          <p:nvSpPr>
            <p:cNvPr id="4" name="Rectángulo 3"/>
            <p:cNvSpPr/>
            <p:nvPr/>
          </p:nvSpPr>
          <p:spPr>
            <a:xfrm>
              <a:off x="3002603" y="2665262"/>
              <a:ext cx="632137" cy="1142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900" dirty="0">
                  <a:solidFill>
                    <a:srgbClr val="D9D9D9">
                      <a:lumMod val="10000"/>
                    </a:srgbClr>
                  </a:solidFill>
                </a:rPr>
                <a:t>SITIONUEVO</a:t>
              </a:r>
            </a:p>
          </p:txBody>
        </p:sp>
        <p:sp>
          <p:nvSpPr>
            <p:cNvPr id="3" name="Elipse 2"/>
            <p:cNvSpPr/>
            <p:nvPr/>
          </p:nvSpPr>
          <p:spPr>
            <a:xfrm>
              <a:off x="2947046" y="2778803"/>
              <a:ext cx="111114" cy="111114"/>
            </a:xfrm>
            <a:prstGeom prst="ellipse">
              <a:avLst/>
            </a:prstGeom>
            <a:grp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sp>
          <p:nvSpPr>
            <p:cNvPr id="78" name="Rectángulo 77"/>
            <p:cNvSpPr/>
            <p:nvPr/>
          </p:nvSpPr>
          <p:spPr>
            <a:xfrm>
              <a:off x="3053455" y="3007759"/>
              <a:ext cx="563505" cy="1142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900" dirty="0">
                  <a:solidFill>
                    <a:srgbClr val="D9D9D9">
                      <a:lumMod val="10000"/>
                    </a:srgbClr>
                  </a:solidFill>
                </a:rPr>
                <a:t>REMOLINO</a:t>
              </a:r>
            </a:p>
          </p:txBody>
        </p:sp>
        <p:sp>
          <p:nvSpPr>
            <p:cNvPr id="77" name="Elipse 76"/>
            <p:cNvSpPr/>
            <p:nvPr/>
          </p:nvSpPr>
          <p:spPr>
            <a:xfrm>
              <a:off x="2953702" y="3032412"/>
              <a:ext cx="111114" cy="111114"/>
            </a:xfrm>
            <a:prstGeom prst="ellipse">
              <a:avLst/>
            </a:prstGeom>
            <a:grp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grpSp>
      <p:graphicFrame>
        <p:nvGraphicFramePr>
          <p:cNvPr id="81" name="Tabla 22"/>
          <p:cNvGraphicFramePr>
            <a:graphicFrameLocks noGrp="1"/>
          </p:cNvGraphicFramePr>
          <p:nvPr>
            <p:extLst>
              <p:ext uri="{D42A27DB-BD31-4B8C-83A1-F6EECF244321}">
                <p14:modId xmlns:p14="http://schemas.microsoft.com/office/powerpoint/2010/main" val="3878892698"/>
              </p:ext>
            </p:extLst>
          </p:nvPr>
        </p:nvGraphicFramePr>
        <p:xfrm>
          <a:off x="6978240" y="3674193"/>
          <a:ext cx="4849926" cy="1089660"/>
        </p:xfrm>
        <a:graphic>
          <a:graphicData uri="http://schemas.openxmlformats.org/drawingml/2006/table">
            <a:tbl>
              <a:tblPr>
                <a:tableStyleId>{616DA210-FB5B-4158-B5E0-FEB733F419BA}</a:tableStyleId>
              </a:tblPr>
              <a:tblGrid>
                <a:gridCol w="3399050">
                  <a:extLst>
                    <a:ext uri="{9D8B030D-6E8A-4147-A177-3AD203B41FA5}">
                      <a16:colId xmlns="" xmlns:a16="http://schemas.microsoft.com/office/drawing/2014/main" val="20000"/>
                    </a:ext>
                  </a:extLst>
                </a:gridCol>
                <a:gridCol w="643153">
                  <a:extLst>
                    <a:ext uri="{9D8B030D-6E8A-4147-A177-3AD203B41FA5}">
                      <a16:colId xmlns="" xmlns:a16="http://schemas.microsoft.com/office/drawing/2014/main" val="20001"/>
                    </a:ext>
                  </a:extLst>
                </a:gridCol>
                <a:gridCol w="807723">
                  <a:extLst>
                    <a:ext uri="{9D8B030D-6E8A-4147-A177-3AD203B41FA5}">
                      <a16:colId xmlns="" xmlns:a16="http://schemas.microsoft.com/office/drawing/2014/main" val="20002"/>
                    </a:ext>
                  </a:extLst>
                </a:gridCol>
              </a:tblGrid>
              <a:tr h="175254">
                <a:tc gridSpan="3">
                  <a:txBody>
                    <a:bodyPr/>
                    <a:lstStyle/>
                    <a:p>
                      <a:pPr algn="ctr">
                        <a:lnSpc>
                          <a:spcPct val="115000"/>
                        </a:lnSpc>
                        <a:spcAft>
                          <a:spcPts val="0"/>
                        </a:spcAft>
                      </a:pPr>
                      <a:r>
                        <a:rPr lang="es-CO" sz="1000" kern="1200" dirty="0">
                          <a:effectLst/>
                        </a:rPr>
                        <a:t>CONSORCIO RIBERA</a:t>
                      </a:r>
                      <a:r>
                        <a:rPr lang="es-CO" sz="1000" kern="1200" baseline="0" dirty="0">
                          <a:effectLst/>
                        </a:rPr>
                        <a:t> ESTE</a:t>
                      </a:r>
                      <a:endParaRPr lang="es-CO" sz="1000" b="0" kern="1200" dirty="0">
                        <a:solidFill>
                          <a:schemeClr val="tx1"/>
                        </a:solidFill>
                        <a:effectLst/>
                        <a:latin typeface="+mn-lt"/>
                        <a:ea typeface="Calibri"/>
                        <a:cs typeface="Times New Roman"/>
                      </a:endParaRPr>
                    </a:p>
                  </a:txBody>
                  <a:tcPr marL="27025" marR="2702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5" marR="2702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5" marR="2702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5" marR="27025" marT="0" marB="0" anchor="ctr"/>
                </a:tc>
                <a:extLst>
                  <a:ext uri="{0D108BD9-81ED-4DB2-BD59-A6C34878D82A}">
                    <a16:rowId xmlns="" xmlns:a16="http://schemas.microsoft.com/office/drawing/2014/main" val="10001"/>
                  </a:ext>
                </a:extLst>
              </a:tr>
              <a:tr h="1523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kumimoji="0" lang="es-CO" sz="1000" u="none" strike="noStrike" kern="1200" cap="none" normalizeH="0" baseline="0" dirty="0">
                          <a:ln>
                            <a:noFill/>
                          </a:ln>
                          <a:effectLst/>
                        </a:rPr>
                        <a:t>ASSIGNIA INFRAESTRUCTURAS S.A. SUC. COL</a:t>
                      </a:r>
                      <a:endParaRPr lang="es-MX" sz="1000" b="0" i="0" u="none" strike="noStrike" dirty="0">
                        <a:solidFill>
                          <a:srgbClr val="000000"/>
                        </a:solidFill>
                        <a:effectLst/>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35</a:t>
                      </a:r>
                      <a:endParaRPr lang="es-MX" sz="1000" b="0" i="0" u="none" strike="noStrike" dirty="0">
                        <a:solidFill>
                          <a:srgbClr val="000000"/>
                        </a:solidFill>
                        <a:effectLst/>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2"/>
                  </a:ext>
                </a:extLst>
              </a:tr>
              <a:tr h="3047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normalizeH="0" baseline="0" dirty="0">
                          <a:ln>
                            <a:noFill/>
                          </a:ln>
                          <a:effectLst/>
                        </a:rPr>
                        <a:t>COMPAÑÍA DE INGENIERIA NEGOCIOS Y SERVICIOS S.A. COINSES S.A </a:t>
                      </a:r>
                      <a:endParaRPr lang="es-MX" sz="1000" b="0" i="0" u="none" strike="noStrike" dirty="0">
                        <a:solidFill>
                          <a:srgbClr val="000000"/>
                        </a:solidFill>
                        <a:effectLst/>
                        <a:latin typeface="+mn-lt"/>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35</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3"/>
                  </a:ext>
                </a:extLst>
              </a:tr>
              <a:tr h="15239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normalizeH="0" baseline="0" dirty="0">
                          <a:ln>
                            <a:noFill/>
                          </a:ln>
                          <a:effectLst/>
                        </a:rPr>
                        <a:t>CONSTRUCTORA FG S.A.</a:t>
                      </a:r>
                      <a:endParaRPr lang="es-MX" sz="1000" b="0" i="0" u="none" strike="noStrike" dirty="0">
                        <a:solidFill>
                          <a:srgbClr val="000000"/>
                        </a:solidFill>
                        <a:effectLst/>
                        <a:latin typeface="+mn-lt"/>
                      </a:endParaRPr>
                    </a:p>
                  </a:txBody>
                  <a:tcPr marL="27025" marR="27025"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4"/>
                  </a:ext>
                </a:extLst>
              </a:tr>
              <a:tr h="15239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normalizeH="0" baseline="0" dirty="0">
                          <a:ln>
                            <a:noFill/>
                          </a:ln>
                          <a:effectLst/>
                        </a:rPr>
                        <a:t>CONSULTORES DEL DESARROLLO S.A. CONDESA S.A.</a:t>
                      </a:r>
                      <a:endParaRPr lang="es-MX" sz="1000" b="0" i="0" u="none" strike="noStrike" dirty="0">
                        <a:solidFill>
                          <a:srgbClr val="000000"/>
                        </a:solidFill>
                        <a:effectLst/>
                        <a:latin typeface="+mn-lt"/>
                      </a:endParaRPr>
                    </a:p>
                  </a:txBody>
                  <a:tcPr marL="27025" marR="27025" marT="0"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5"/>
                  </a:ext>
                </a:extLst>
              </a:tr>
            </a:tbl>
          </a:graphicData>
        </a:graphic>
      </p:graphicFrame>
      <p:sp>
        <p:nvSpPr>
          <p:cNvPr id="82" name="30 CuadroTexto"/>
          <p:cNvSpPr txBox="1">
            <a:spLocks noChangeArrowheads="1"/>
          </p:cNvSpPr>
          <p:nvPr/>
        </p:nvSpPr>
        <p:spPr bwMode="auto">
          <a:xfrm flipH="1">
            <a:off x="6978546" y="3476100"/>
            <a:ext cx="4845150"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CONTRATO OBRA 617 DE 2013</a:t>
            </a:r>
          </a:p>
        </p:txBody>
      </p:sp>
      <p:sp>
        <p:nvSpPr>
          <p:cNvPr id="83" name="30 CuadroTexto"/>
          <p:cNvSpPr txBox="1">
            <a:spLocks noChangeArrowheads="1"/>
          </p:cNvSpPr>
          <p:nvPr/>
        </p:nvSpPr>
        <p:spPr bwMode="auto">
          <a:xfrm flipH="1">
            <a:off x="6978546" y="4789251"/>
            <a:ext cx="4845150"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INTERVENTORÍA 3795 </a:t>
            </a:r>
            <a:r>
              <a:rPr lang="es-CO" sz="1100" dirty="0" smtClean="0"/>
              <a:t>DE 2013</a:t>
            </a:r>
            <a:endParaRPr lang="es-CO" sz="1100" dirty="0"/>
          </a:p>
        </p:txBody>
      </p:sp>
      <p:graphicFrame>
        <p:nvGraphicFramePr>
          <p:cNvPr id="84" name="Tabla 23"/>
          <p:cNvGraphicFramePr>
            <a:graphicFrameLocks noGrp="1"/>
          </p:cNvGraphicFramePr>
          <p:nvPr>
            <p:extLst>
              <p:ext uri="{D42A27DB-BD31-4B8C-83A1-F6EECF244321}">
                <p14:modId xmlns:p14="http://schemas.microsoft.com/office/powerpoint/2010/main" val="2330543196"/>
              </p:ext>
            </p:extLst>
          </p:nvPr>
        </p:nvGraphicFramePr>
        <p:xfrm>
          <a:off x="6978548" y="4980811"/>
          <a:ext cx="4845150" cy="830580"/>
        </p:xfrm>
        <a:graphic>
          <a:graphicData uri="http://schemas.openxmlformats.org/drawingml/2006/table">
            <a:tbl>
              <a:tblPr>
                <a:tableStyleId>{616DA210-FB5B-4158-B5E0-FEB733F419BA}</a:tableStyleId>
              </a:tblPr>
              <a:tblGrid>
                <a:gridCol w="3387231">
                  <a:extLst>
                    <a:ext uri="{9D8B030D-6E8A-4147-A177-3AD203B41FA5}">
                      <a16:colId xmlns="" xmlns:a16="http://schemas.microsoft.com/office/drawing/2014/main" val="20000"/>
                    </a:ext>
                  </a:extLst>
                </a:gridCol>
                <a:gridCol w="634746">
                  <a:extLst>
                    <a:ext uri="{9D8B030D-6E8A-4147-A177-3AD203B41FA5}">
                      <a16:colId xmlns="" xmlns:a16="http://schemas.microsoft.com/office/drawing/2014/main" val="20001"/>
                    </a:ext>
                  </a:extLst>
                </a:gridCol>
                <a:gridCol w="823173">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es-CO" altLang="es-CO" sz="1000" u="none" strike="noStrike" kern="1200" cap="none" normalizeH="0" baseline="0" dirty="0">
                          <a:ln>
                            <a:noFill/>
                          </a:ln>
                          <a:effectLst/>
                        </a:rPr>
                        <a:t>CONSORCIO ICI</a:t>
                      </a:r>
                      <a:endParaRPr kumimoji="0" lang="es-CO" altLang="es-CO" sz="1000" b="0" i="0" u="none" strike="noStrike" kern="1200" cap="none" normalizeH="0" baseline="0" dirty="0">
                        <a:ln>
                          <a:noFill/>
                        </a:ln>
                        <a:solidFill>
                          <a:schemeClr val="tx1"/>
                        </a:solidFill>
                        <a:effectLst/>
                        <a:latin typeface="+mn-lt"/>
                        <a:ea typeface="MS PGothic" pitchFamily="34" charset="-128"/>
                        <a:cs typeface="+mn-cs"/>
                      </a:endParaRPr>
                    </a:p>
                  </a:txBody>
                  <a:tcPr marL="27025" marR="2702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5" marR="2702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5" marR="2702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5" marR="27025" marT="0" marB="0" anchor="ctr"/>
                </a:tc>
                <a:extLst>
                  <a:ext uri="{0D108BD9-81ED-4DB2-BD59-A6C34878D82A}">
                    <a16:rowId xmlns="" xmlns:a16="http://schemas.microsoft.com/office/drawing/2014/main" val="10001"/>
                  </a:ext>
                </a:extLst>
              </a:tr>
              <a:tr h="175254">
                <a:tc>
                  <a:txBody>
                    <a:bodyPr/>
                    <a:lstStyle/>
                    <a:p>
                      <a:pPr>
                        <a:lnSpc>
                          <a:spcPct val="115000"/>
                        </a:lnSpc>
                        <a:spcAft>
                          <a:spcPts val="0"/>
                        </a:spcAft>
                      </a:pPr>
                      <a:r>
                        <a:rPr kumimoji="0" lang="es-CO" sz="1000" u="none" strike="noStrike" kern="1200" cap="none" normalizeH="0" baseline="0" dirty="0">
                          <a:ln>
                            <a:noFill/>
                          </a:ln>
                          <a:effectLst/>
                        </a:rPr>
                        <a:t>COPEBA LTDA</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marL="0" algn="ctr" defTabSz="914400" rtl="0" eaLnBrk="1" fontAlgn="ctr" latinLnBrk="0" hangingPunct="1"/>
                      <a:r>
                        <a:rPr lang="es-MX" sz="1000" u="none" strike="noStrike" kern="1200" dirty="0">
                          <a:effectLst/>
                        </a:rPr>
                        <a:t>40</a:t>
                      </a:r>
                      <a:endParaRPr lang="es-MX" sz="1000" b="0" i="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2"/>
                  </a:ext>
                </a:extLst>
              </a:tr>
              <a:tr h="17525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nSpc>
                          <a:spcPct val="115000"/>
                        </a:lnSpc>
                        <a:spcAft>
                          <a:spcPts val="0"/>
                        </a:spcAft>
                      </a:pPr>
                      <a:r>
                        <a:rPr kumimoji="0" lang="es-CO" sz="1000" u="none" strike="noStrike" kern="1200" cap="none" normalizeH="0" baseline="0" dirty="0">
                          <a:ln>
                            <a:noFill/>
                          </a:ln>
                          <a:effectLst/>
                        </a:rPr>
                        <a:t>ICEACSA CONSULTORES SUCURSAL COLOMBIA</a:t>
                      </a:r>
                      <a:endParaRPr lang="es-CO" sz="1000" b="0" kern="1200" dirty="0">
                        <a:solidFill>
                          <a:schemeClr val="tx1"/>
                        </a:solidFill>
                        <a:effectLst/>
                        <a:latin typeface="+mn-lt"/>
                        <a:ea typeface="Calibri"/>
                        <a:cs typeface="Times New Roman"/>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kern="1200" dirty="0">
                          <a:effectLst/>
                        </a:rPr>
                        <a:t>30</a:t>
                      </a:r>
                      <a:endParaRPr lang="es-MX" sz="1000" b="0" i="0" u="none" strike="noStrike" kern="1200" dirty="0">
                        <a:solidFill>
                          <a:schemeClr val="tx1"/>
                        </a:solidFill>
                        <a:effectLst/>
                        <a:latin typeface="+mn-lt"/>
                        <a:ea typeface="+mn-ea"/>
                        <a:cs typeface="+mn-cs"/>
                      </a:endParaRPr>
                    </a:p>
                  </a:txBody>
                  <a:tcPr marL="27025" marR="27025"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3"/>
                  </a:ext>
                </a:extLst>
              </a:tr>
              <a:tr h="175254">
                <a:tc>
                  <a:txBody>
                    <a:bodyPr/>
                    <a:lstStyle/>
                    <a:p>
                      <a:pPr>
                        <a:lnSpc>
                          <a:spcPct val="115000"/>
                        </a:lnSpc>
                        <a:spcAft>
                          <a:spcPts val="0"/>
                        </a:spcAft>
                      </a:pPr>
                      <a:r>
                        <a:rPr kumimoji="0" lang="es-CO" sz="1000" u="none" strike="noStrike" kern="1200" cap="none" normalizeH="0" baseline="0" dirty="0">
                          <a:ln>
                            <a:noFill/>
                          </a:ln>
                          <a:effectLst/>
                        </a:rPr>
                        <a:t>GEOTECNIA Y CIMIENTOS INGEOCIM LTDA </a:t>
                      </a:r>
                      <a:endParaRPr lang="es-CO" sz="1000" b="0" kern="1200" dirty="0">
                        <a:solidFill>
                          <a:schemeClr val="tx1"/>
                        </a:solidFill>
                        <a:effectLst/>
                        <a:latin typeface="+mn-lt"/>
                        <a:ea typeface="Calibri"/>
                        <a:cs typeface="Times New Roman"/>
                      </a:endParaRPr>
                    </a:p>
                  </a:txBody>
                  <a:tcPr marL="27025" marR="27025" marT="0" marB="0" anchor="ctr"/>
                </a:tc>
                <a:tc>
                  <a:txBody>
                    <a:bodyPr/>
                    <a:lstStyle/>
                    <a:p>
                      <a:pPr algn="ctr" fontAlgn="ctr"/>
                      <a:r>
                        <a:rPr lang="es-MX" sz="1000" u="none" strike="noStrike" kern="1200" dirty="0">
                          <a:effectLst/>
                        </a:rPr>
                        <a:t>30</a:t>
                      </a:r>
                      <a:endParaRPr lang="es-MX" sz="1000" b="0" i="0" u="none" strike="noStrike" kern="1200" dirty="0">
                        <a:solidFill>
                          <a:schemeClr val="tx1"/>
                        </a:solidFill>
                        <a:effectLst/>
                        <a:latin typeface="+mn-lt"/>
                        <a:ea typeface="+mn-ea"/>
                        <a:cs typeface="+mn-cs"/>
                      </a:endParaRPr>
                    </a:p>
                  </a:txBody>
                  <a:tcPr marL="27025" marR="2702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5" marR="27025" marT="0" marB="0" anchor="ctr"/>
                </a:tc>
                <a:extLst>
                  <a:ext uri="{0D108BD9-81ED-4DB2-BD59-A6C34878D82A}">
                    <a16:rowId xmlns="" xmlns:a16="http://schemas.microsoft.com/office/drawing/2014/main" val="10004"/>
                  </a:ext>
                </a:extLst>
              </a:tr>
            </a:tbl>
          </a:graphicData>
        </a:graphic>
      </p:graphicFrame>
      <p:sp>
        <p:nvSpPr>
          <p:cNvPr id="85" name="30 CuadroTexto"/>
          <p:cNvSpPr txBox="1">
            <a:spLocks noChangeArrowheads="1"/>
          </p:cNvSpPr>
          <p:nvPr/>
        </p:nvSpPr>
        <p:spPr bwMode="auto">
          <a:xfrm flipH="1">
            <a:off x="6978546" y="1957816"/>
            <a:ext cx="4845150"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spcBef>
                <a:spcPts val="450"/>
              </a:spcBef>
              <a:defRPr/>
            </a:pPr>
            <a:r>
              <a:rPr lang="es-CO" sz="1100" dirty="0"/>
              <a:t>ALCANCE</a:t>
            </a:r>
          </a:p>
        </p:txBody>
      </p:sp>
      <p:graphicFrame>
        <p:nvGraphicFramePr>
          <p:cNvPr id="86" name="10 Tabla"/>
          <p:cNvGraphicFramePr>
            <a:graphicFrameLocks noGrp="1"/>
          </p:cNvGraphicFramePr>
          <p:nvPr>
            <p:extLst>
              <p:ext uri="{D42A27DB-BD31-4B8C-83A1-F6EECF244321}">
                <p14:modId xmlns:p14="http://schemas.microsoft.com/office/powerpoint/2010/main" val="4036052853"/>
              </p:ext>
            </p:extLst>
          </p:nvPr>
        </p:nvGraphicFramePr>
        <p:xfrm>
          <a:off x="6978545" y="2153005"/>
          <a:ext cx="4845149" cy="1238991"/>
        </p:xfrm>
        <a:graphic>
          <a:graphicData uri="http://schemas.openxmlformats.org/drawingml/2006/table">
            <a:tbl>
              <a:tblPr>
                <a:tableStyleId>{616DA210-FB5B-4158-B5E0-FEB733F419BA}</a:tableStyleId>
              </a:tblPr>
              <a:tblGrid>
                <a:gridCol w="1477764">
                  <a:extLst>
                    <a:ext uri="{9D8B030D-6E8A-4147-A177-3AD203B41FA5}">
                      <a16:colId xmlns="" xmlns:a16="http://schemas.microsoft.com/office/drawing/2014/main" val="20000"/>
                    </a:ext>
                  </a:extLst>
                </a:gridCol>
                <a:gridCol w="716540">
                  <a:extLst>
                    <a:ext uri="{9D8B030D-6E8A-4147-A177-3AD203B41FA5}">
                      <a16:colId xmlns="" xmlns:a16="http://schemas.microsoft.com/office/drawing/2014/main" val="20001"/>
                    </a:ext>
                  </a:extLst>
                </a:gridCol>
                <a:gridCol w="1806350">
                  <a:extLst>
                    <a:ext uri="{9D8B030D-6E8A-4147-A177-3AD203B41FA5}">
                      <a16:colId xmlns="" xmlns:a16="http://schemas.microsoft.com/office/drawing/2014/main" val="20002"/>
                    </a:ext>
                  </a:extLst>
                </a:gridCol>
                <a:gridCol w="844495">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1" marR="4382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1" marR="4382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1" marR="43821"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43821" marR="43821" marT="0" marB="0" anchor="ctr"/>
                </a:tc>
                <a:extLst>
                  <a:ext uri="{0D108BD9-81ED-4DB2-BD59-A6C34878D82A}">
                    <a16:rowId xmlns="" xmlns:a16="http://schemas.microsoft.com/office/drawing/2014/main" val="10000"/>
                  </a:ext>
                </a:extLst>
              </a:tr>
              <a:tr h="152395">
                <a:tc rowSpan="6">
                  <a:txBody>
                    <a:bodyPr/>
                    <a:lstStyle/>
                    <a:p>
                      <a:pPr algn="ctr" fontAlgn="b"/>
                      <a:r>
                        <a:rPr lang="es-MX" sz="1000" u="none" strike="noStrike" dirty="0">
                          <a:effectLst/>
                        </a:rPr>
                        <a:t>PALERMO – SITIO NUEVO</a:t>
                      </a:r>
                      <a:endParaRPr lang="es-MX" sz="1000" b="0" i="0" u="none" strike="noStrike" dirty="0">
                        <a:solidFill>
                          <a:schemeClr val="accent6"/>
                        </a:solidFill>
                        <a:effectLst/>
                        <a:latin typeface="+mn-lt"/>
                      </a:endParaRPr>
                    </a:p>
                  </a:txBody>
                  <a:tcPr marL="6087" marR="6087" marT="6597" marB="0" anchor="ctr"/>
                </a:tc>
                <a:tc rowSpan="4">
                  <a:txBody>
                    <a:bodyPr/>
                    <a:lstStyle/>
                    <a:p>
                      <a:pPr algn="ctr" fontAlgn="ctr"/>
                      <a:r>
                        <a:rPr lang="es-MX" sz="1000" u="none" strike="noStrike" kern="1200" dirty="0">
                          <a:effectLst/>
                        </a:rPr>
                        <a:t>17,9 Km</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Explanación</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Terminado</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2"/>
                  </a:ext>
                </a:extLst>
              </a:tr>
              <a:tr h="152395">
                <a:tc vMerge="1">
                  <a:txBody>
                    <a:bodyPr/>
                    <a:lstStyle/>
                    <a:p>
                      <a:pPr algn="ctr" fontAlgn="b"/>
                      <a:endParaRPr lang="es-MX" sz="1300" b="0" i="0" u="none" strike="noStrike" dirty="0">
                        <a:solidFill>
                          <a:schemeClr val="accent6"/>
                        </a:solidFill>
                        <a:effectLst/>
                        <a:latin typeface="+mn-lt"/>
                      </a:endParaRPr>
                    </a:p>
                  </a:txBody>
                  <a:tcPr marL="8107" marR="8107" marT="8787" marB="0" anchor="ctr">
                    <a:noFill/>
                  </a:tcPr>
                </a:tc>
                <a:tc vMerge="1">
                  <a:txBody>
                    <a:bodyPr/>
                    <a:lstStyle/>
                    <a:p>
                      <a:pPr algn="ctr" fontAlgn="ctr"/>
                      <a:endParaRPr lang="es-MX" sz="1300" b="0" u="none" strike="noStrike" kern="1200" dirty="0">
                        <a:solidFill>
                          <a:schemeClr val="tx1"/>
                        </a:solidFill>
                        <a:effectLst/>
                        <a:latin typeface="+mn-lt"/>
                        <a:ea typeface="+mn-ea"/>
                        <a:cs typeface="+mn-cs"/>
                      </a:endParaRPr>
                    </a:p>
                  </a:txBody>
                  <a:tcPr marL="8107" marR="8107" marT="8787" marB="0" anchor="ctr">
                    <a:noFill/>
                  </a:tcPr>
                </a:tc>
                <a:tc>
                  <a:txBody>
                    <a:bodyPr/>
                    <a:lstStyle/>
                    <a:p>
                      <a:pPr marL="0" algn="ctr" defTabSz="914400" rtl="0" eaLnBrk="1" fontAlgn="ctr" latinLnBrk="0" hangingPunct="1"/>
                      <a:r>
                        <a:rPr lang="es-MX" sz="1000" u="none" strike="noStrike" kern="1200" dirty="0">
                          <a:effectLst/>
                        </a:rPr>
                        <a:t>Mejoramiento de subrasante</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Terminado</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3"/>
                  </a:ext>
                </a:extLst>
              </a:tr>
              <a:tr h="152395">
                <a:tc vMerge="1">
                  <a:txBody>
                    <a:bodyPr/>
                    <a:lstStyle/>
                    <a:p>
                      <a:pPr algn="ctr" fontAlgn="b"/>
                      <a:endParaRPr lang="es-MX" sz="1300" b="0" i="0" u="none" strike="noStrike" dirty="0">
                        <a:solidFill>
                          <a:schemeClr val="accent6"/>
                        </a:solidFill>
                        <a:effectLst/>
                        <a:latin typeface="+mn-lt"/>
                      </a:endParaRPr>
                    </a:p>
                  </a:txBody>
                  <a:tcPr marL="8107" marR="8107" marT="8787" marB="0" anchor="ctr">
                    <a:noFill/>
                  </a:tcPr>
                </a:tc>
                <a:tc vMerge="1">
                  <a:txBody>
                    <a:bodyPr/>
                    <a:lstStyle/>
                    <a:p>
                      <a:pPr algn="ctr" fontAlgn="ctr"/>
                      <a:endParaRPr lang="es-MX" sz="1300" b="0" u="none" strike="noStrike" kern="1200" dirty="0">
                        <a:solidFill>
                          <a:schemeClr val="tx1"/>
                        </a:solidFill>
                        <a:effectLst/>
                        <a:latin typeface="+mn-lt"/>
                        <a:ea typeface="+mn-ea"/>
                        <a:cs typeface="+mn-cs"/>
                      </a:endParaRPr>
                    </a:p>
                  </a:txBody>
                  <a:tcPr marL="8107" marR="8107" marT="8787" marB="0" anchor="ctr">
                    <a:noFill/>
                  </a:tcPr>
                </a:tc>
                <a:tc>
                  <a:txBody>
                    <a:bodyPr/>
                    <a:lstStyle/>
                    <a:p>
                      <a:pPr marL="0" algn="ctr" defTabSz="914400" rtl="0" eaLnBrk="1" fontAlgn="ctr" latinLnBrk="0" hangingPunct="1"/>
                      <a:r>
                        <a:rPr lang="es-MX" sz="1000" u="none" strike="noStrike" kern="1200" dirty="0">
                          <a:effectLst/>
                        </a:rPr>
                        <a:t>Terraplén</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17,1 Km</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4"/>
                  </a:ext>
                </a:extLst>
              </a:tr>
              <a:tr h="152395">
                <a:tc vMerge="1">
                  <a:txBody>
                    <a:bodyPr/>
                    <a:lstStyle/>
                    <a:p>
                      <a:endParaRPr lang="es-CO"/>
                    </a:p>
                  </a:txBody>
                  <a:tcPr/>
                </a:tc>
                <a:tc vMerge="1">
                  <a:txBody>
                    <a:bodyPr/>
                    <a:lstStyle/>
                    <a:p>
                      <a:pPr algn="ctr" fontAlgn="ctr"/>
                      <a:endParaRPr lang="es-MX" sz="1300" b="0" u="none" strike="noStrike" kern="1200" dirty="0">
                        <a:solidFill>
                          <a:schemeClr val="tx1"/>
                        </a:solidFill>
                        <a:effectLst/>
                        <a:latin typeface="+mn-lt"/>
                        <a:ea typeface="+mn-ea"/>
                        <a:cs typeface="+mn-cs"/>
                      </a:endParaRPr>
                    </a:p>
                  </a:txBody>
                  <a:tcPr marL="8107" marR="8107" marT="8787" marB="0" anchor="ctr">
                    <a:noFill/>
                  </a:tcPr>
                </a:tc>
                <a:tc>
                  <a:txBody>
                    <a:bodyPr/>
                    <a:lstStyle/>
                    <a:p>
                      <a:pPr marL="0" algn="ctr" defTabSz="914400" rtl="0" eaLnBrk="1" fontAlgn="ctr" latinLnBrk="0" hangingPunct="1"/>
                      <a:r>
                        <a:rPr lang="es-MX" sz="1000" u="none" strike="noStrike" kern="1200" dirty="0">
                          <a:effectLst/>
                        </a:rPr>
                        <a:t>Pavimentación</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7,8 Km</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6"/>
                  </a:ext>
                </a:extLst>
              </a:tr>
              <a:tr h="158992">
                <a:tc vMerge="1">
                  <a:txBody>
                    <a:bodyPr/>
                    <a:lstStyle/>
                    <a:p>
                      <a:pPr algn="ctr" fontAlgn="b"/>
                      <a:endParaRPr lang="es-MX" sz="1300" b="0" i="0" u="none" strike="noStrike" dirty="0">
                        <a:solidFill>
                          <a:schemeClr val="accent6"/>
                        </a:solidFill>
                        <a:effectLst/>
                        <a:latin typeface="+mn-lt"/>
                      </a:endParaRPr>
                    </a:p>
                  </a:txBody>
                  <a:tcPr marL="8107" marR="8107" marT="8787" marB="0" anchor="ctr">
                    <a:noFill/>
                  </a:tcPr>
                </a:tc>
                <a:tc>
                  <a:txBody>
                    <a:bodyPr/>
                    <a:lstStyle/>
                    <a:p>
                      <a:pPr algn="ctr" fontAlgn="ctr"/>
                      <a:r>
                        <a:rPr lang="es-MX" sz="1000" u="none" strike="noStrike" kern="1200" dirty="0">
                          <a:effectLst/>
                        </a:rPr>
                        <a:t>69 UN</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Obras de drenaje</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TERMINADO</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5"/>
                  </a:ext>
                </a:extLst>
              </a:tr>
              <a:tr h="158992">
                <a:tc vMerge="1">
                  <a:txBody>
                    <a:bodyPr/>
                    <a:lstStyle/>
                    <a:p>
                      <a:pPr algn="ctr" fontAlgn="b"/>
                      <a:endParaRPr lang="es-MX" sz="1300" b="0" i="0" u="none" strike="noStrike" dirty="0">
                        <a:solidFill>
                          <a:schemeClr val="accent6"/>
                        </a:solidFill>
                        <a:effectLst/>
                        <a:latin typeface="+mn-lt"/>
                      </a:endParaRPr>
                    </a:p>
                  </a:txBody>
                  <a:tcPr marL="8107" marR="8107" marT="8787" marB="0" anchor="ctr">
                    <a:noFill/>
                  </a:tcPr>
                </a:tc>
                <a:tc>
                  <a:txBody>
                    <a:bodyPr/>
                    <a:lstStyle/>
                    <a:p>
                      <a:pPr algn="ctr" fontAlgn="ctr"/>
                      <a:r>
                        <a:rPr lang="es-MX" sz="1000" u="none" strike="noStrike" kern="1200" dirty="0">
                          <a:effectLst/>
                        </a:rPr>
                        <a:t>1 UN</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Estudios y Diseños</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TERMINADO</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7"/>
                  </a:ext>
                </a:extLst>
              </a:tr>
              <a:tr h="158992">
                <a:tc>
                  <a:txBody>
                    <a:bodyPr/>
                    <a:lstStyle/>
                    <a:p>
                      <a:pPr algn="ctr" fontAlgn="b"/>
                      <a:endParaRPr lang="es-MX" sz="1000" b="0" i="0" u="none" strike="noStrike" dirty="0">
                        <a:solidFill>
                          <a:schemeClr val="accent6"/>
                        </a:solidFill>
                        <a:effectLst/>
                        <a:latin typeface="+mn-lt"/>
                      </a:endParaRPr>
                    </a:p>
                  </a:txBody>
                  <a:tcPr marL="6087" marR="6087" marT="6597" marB="0" anchor="ctr"/>
                </a:tc>
                <a:tc>
                  <a:txBody>
                    <a:bodyPr/>
                    <a:lstStyle/>
                    <a:p>
                      <a:pPr algn="ctr" fontAlgn="ctr"/>
                      <a:r>
                        <a:rPr lang="es-MX" sz="1000" u="none" strike="noStrike" kern="1200" dirty="0">
                          <a:effectLst/>
                        </a:rPr>
                        <a:t>1 UN</a:t>
                      </a:r>
                      <a:endParaRPr lang="es-MX" sz="1000" b="0" u="none" strike="noStrike" kern="1200" dirty="0">
                        <a:solidFill>
                          <a:schemeClr val="tx1"/>
                        </a:solidFill>
                        <a:effectLst/>
                        <a:latin typeface="+mn-lt"/>
                        <a:ea typeface="+mn-ea"/>
                        <a:cs typeface="+mn-cs"/>
                      </a:endParaRPr>
                    </a:p>
                  </a:txBody>
                  <a:tcPr marL="6087" marR="6087" marT="6597" marB="0" anchor="ctr"/>
                </a:tc>
                <a:tc>
                  <a:txBody>
                    <a:bodyPr/>
                    <a:lstStyle/>
                    <a:p>
                      <a:pPr marL="0" algn="ctr" defTabSz="914400" rtl="0" eaLnBrk="1" fontAlgn="ctr" latinLnBrk="0" hangingPunct="1"/>
                      <a:r>
                        <a:rPr lang="es-MX" sz="1000" u="none" strike="noStrike" kern="1200" dirty="0">
                          <a:effectLst/>
                        </a:rPr>
                        <a:t>Puente Caño</a:t>
                      </a:r>
                      <a:r>
                        <a:rPr lang="es-MX" sz="1000" u="none" strike="noStrike" kern="1200" baseline="0" dirty="0">
                          <a:effectLst/>
                        </a:rPr>
                        <a:t> Clarín L=30M</a:t>
                      </a:r>
                      <a:endParaRPr lang="es-MX" sz="1000" b="0" u="none" strike="noStrike" kern="1200" dirty="0">
                        <a:solidFill>
                          <a:schemeClr val="tx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dirty="0">
                          <a:effectLst/>
                        </a:rPr>
                        <a:t>5 %</a:t>
                      </a:r>
                      <a:endParaRPr lang="es-MX" sz="1000" b="0" u="none" strike="noStrike" kern="1200" dirty="0">
                        <a:solidFill>
                          <a:schemeClr val="dk1"/>
                        </a:solidFill>
                        <a:effectLst/>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8"/>
                  </a:ext>
                </a:extLst>
              </a:tr>
            </a:tbl>
          </a:graphicData>
        </a:graphic>
      </p:graphicFrame>
      <p:sp>
        <p:nvSpPr>
          <p:cNvPr id="101" name="30 CuadroTexto"/>
          <p:cNvSpPr txBox="1">
            <a:spLocks noChangeArrowheads="1"/>
          </p:cNvSpPr>
          <p:nvPr/>
        </p:nvSpPr>
        <p:spPr bwMode="auto">
          <a:xfrm flipH="1">
            <a:off x="3442695" y="4418983"/>
            <a:ext cx="3254861" cy="169277"/>
          </a:xfrm>
          <a:prstGeom prst="rect">
            <a:avLst/>
          </a:prstGeom>
          <a:solidFill>
            <a:srgbClr val="2DAAE1"/>
          </a:solidFill>
          <a:ln w="28575" cap="flat" cmpd="sng" algn="ctr">
            <a:solidFill>
              <a:sysClr val="window" lastClr="FFFFFF"/>
            </a:solidFill>
            <a:prstDash val="solid"/>
          </a:ln>
          <a:effectLst>
            <a:outerShdw blurRad="40000" dist="20000" dir="5400000" rotWithShape="0">
              <a:srgbClr val="000000">
                <a:alpha val="38000"/>
              </a:srgbClr>
            </a:outerShdw>
          </a:effectLst>
        </p:spPr>
        <p:txBody>
          <a:bodyPr wrap="square" lIns="121344" tIns="0" rIns="1213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457187" indent="-457187" defTabSz="914375">
              <a:spcBef>
                <a:spcPts val="599"/>
              </a:spcBef>
              <a:defRPr/>
            </a:pPr>
            <a:r>
              <a:rPr lang="es-CO" sz="1100" dirty="0"/>
              <a:t>INVERSIONES CONTRATO DERIVADO (Millones)</a:t>
            </a:r>
          </a:p>
        </p:txBody>
      </p:sp>
      <p:graphicFrame>
        <p:nvGraphicFramePr>
          <p:cNvPr id="105" name="3 Tabla"/>
          <p:cNvGraphicFramePr>
            <a:graphicFrameLocks noGrp="1"/>
          </p:cNvGraphicFramePr>
          <p:nvPr>
            <p:extLst>
              <p:ext uri="{D42A27DB-BD31-4B8C-83A1-F6EECF244321}">
                <p14:modId xmlns:p14="http://schemas.microsoft.com/office/powerpoint/2010/main" val="1136534311"/>
              </p:ext>
            </p:extLst>
          </p:nvPr>
        </p:nvGraphicFramePr>
        <p:xfrm>
          <a:off x="6954507" y="1410638"/>
          <a:ext cx="4869187" cy="457200"/>
        </p:xfrm>
        <a:graphic>
          <a:graphicData uri="http://schemas.openxmlformats.org/drawingml/2006/table">
            <a:tbl>
              <a:tblPr>
                <a:tableStyleId>{616DA210-FB5B-4158-B5E0-FEB733F419BA}</a:tableStyleId>
              </a:tblPr>
              <a:tblGrid>
                <a:gridCol w="2942361">
                  <a:extLst>
                    <a:ext uri="{9D8B030D-6E8A-4147-A177-3AD203B41FA5}">
                      <a16:colId xmlns="" xmlns:a16="http://schemas.microsoft.com/office/drawing/2014/main" val="20000"/>
                    </a:ext>
                  </a:extLst>
                </a:gridCol>
                <a:gridCol w="1926826">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CO" sz="1000" kern="1200" dirty="0"/>
                        <a:t>FECHA DE INICIO</a:t>
                      </a:r>
                      <a:endParaRPr lang="es-CO" sz="1000" b="0" kern="1200" dirty="0">
                        <a:solidFill>
                          <a:schemeClr val="dk1"/>
                        </a:solidFill>
                        <a:latin typeface="+mn-lt"/>
                        <a:ea typeface="+mn-ea"/>
                        <a:cs typeface="Arial" panose="020B0604020202020204" pitchFamily="34" charset="0"/>
                      </a:endParaRPr>
                    </a:p>
                  </a:txBody>
                  <a:tcPr marL="35958" marR="3595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31/12/2013</a:t>
                      </a:r>
                      <a:endParaRPr lang="es-MX" sz="1000" b="0" i="0" u="none" strike="noStrike" dirty="0">
                        <a:solidFill>
                          <a:schemeClr val="tx1"/>
                        </a:solidFill>
                        <a:effectLst/>
                        <a:latin typeface="+mn-lt"/>
                      </a:endParaRPr>
                    </a:p>
                  </a:txBody>
                  <a:tcPr marL="35958" marR="35958"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35958" marR="35958" marT="0" marB="0" anchor="ctr"/>
                </a:tc>
                <a:tc>
                  <a:txBody>
                    <a:bodyPr/>
                    <a:lstStyle/>
                    <a:p>
                      <a:pPr algn="ctr" rtl="0" fontAlgn="ctr"/>
                      <a:r>
                        <a:rPr lang="es-MX" sz="1000" u="none" strike="noStrike" kern="1200" baseline="0" dirty="0">
                          <a:effectLst/>
                        </a:rPr>
                        <a:t>15/07/2018</a:t>
                      </a:r>
                      <a:endParaRPr lang="es-MX" sz="1000" b="0" i="0" u="none" strike="noStrike" kern="1200" baseline="0" dirty="0">
                        <a:solidFill>
                          <a:schemeClr val="tx1"/>
                        </a:solidFill>
                        <a:effectLst/>
                        <a:latin typeface="+mn-lt"/>
                        <a:ea typeface="+mn-ea"/>
                        <a:cs typeface="+mn-cs"/>
                      </a:endParaRPr>
                    </a:p>
                  </a:txBody>
                  <a:tcPr marL="35958" marR="35958" marT="0" marB="0" anchor="ctr"/>
                </a:tc>
                <a:extLst>
                  <a:ext uri="{0D108BD9-81ED-4DB2-BD59-A6C34878D82A}">
                    <a16:rowId xmlns="" xmlns:a16="http://schemas.microsoft.com/office/drawing/2014/main" val="10005"/>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58" marR="35958" marT="0" marB="0" anchor="ctr"/>
                </a:tc>
                <a:tc>
                  <a:txBody>
                    <a:bodyPr/>
                    <a:lstStyle/>
                    <a:p>
                      <a:pPr algn="ctr" rtl="0" fontAlgn="ctr"/>
                      <a:r>
                        <a:rPr lang="es-MX" sz="1000" u="none" strike="noStrike" kern="1200" baseline="0" dirty="0">
                          <a:effectLst/>
                        </a:rPr>
                        <a:t>67 </a:t>
                      </a:r>
                      <a:r>
                        <a:rPr lang="es-MX" sz="1000" u="none" strike="noStrike" kern="1200" dirty="0">
                          <a:effectLst/>
                        </a:rPr>
                        <a:t>%</a:t>
                      </a:r>
                      <a:endParaRPr lang="es-MX" sz="1000" b="0" i="0" u="none" strike="noStrike" kern="1200" baseline="0" dirty="0">
                        <a:solidFill>
                          <a:schemeClr val="tx1"/>
                        </a:solidFill>
                        <a:effectLst/>
                        <a:latin typeface="+mn-lt"/>
                        <a:ea typeface="+mn-ea"/>
                        <a:cs typeface="+mn-cs"/>
                      </a:endParaRPr>
                    </a:p>
                  </a:txBody>
                  <a:tcPr marL="35958" marR="35958" marT="0" marB="0" anchor="ctr"/>
                </a:tc>
                <a:extLst>
                  <a:ext uri="{0D108BD9-81ED-4DB2-BD59-A6C34878D82A}">
                    <a16:rowId xmlns="" xmlns:a16="http://schemas.microsoft.com/office/drawing/2014/main" val="10004"/>
                  </a:ext>
                </a:extLst>
              </a:tr>
            </a:tbl>
          </a:graphicData>
        </a:graphic>
      </p:graphicFrame>
      <p:sp>
        <p:nvSpPr>
          <p:cNvPr id="106" name="30 CuadroTexto"/>
          <p:cNvSpPr txBox="1">
            <a:spLocks noChangeArrowheads="1"/>
          </p:cNvSpPr>
          <p:nvPr/>
        </p:nvSpPr>
        <p:spPr bwMode="auto">
          <a:xfrm flipH="1">
            <a:off x="6954506" y="1209405"/>
            <a:ext cx="4869188" cy="169277"/>
          </a:xfrm>
          <a:prstGeom prst="rect">
            <a:avLst/>
          </a:prstGeom>
          <a:solidFill>
            <a:srgbClr val="2DAAE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121344" tIns="0" rIns="1213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457187" indent="-457187" defTabSz="914375">
              <a:spcBef>
                <a:spcPts val="599"/>
              </a:spcBef>
              <a:defRPr/>
            </a:pPr>
            <a:r>
              <a:rPr lang="es-CO" sz="1100" dirty="0"/>
              <a:t>INFORMACIÓN GENERAL</a:t>
            </a:r>
          </a:p>
        </p:txBody>
      </p:sp>
      <p:sp>
        <p:nvSpPr>
          <p:cNvPr id="107" name="Rectángulo 106"/>
          <p:cNvSpPr/>
          <p:nvPr/>
        </p:nvSpPr>
        <p:spPr>
          <a:xfrm>
            <a:off x="4360935" y="514314"/>
            <a:ext cx="7462759" cy="461665"/>
          </a:xfrm>
          <a:prstGeom prst="rect">
            <a:avLst/>
          </a:prstGeom>
          <a:solidFill>
            <a:srgbClr val="2DAAE1"/>
          </a:solidFill>
        </p:spPr>
        <p:txBody>
          <a:bodyPr wrap="square">
            <a:spAutoFit/>
          </a:bodyPr>
          <a:lstStyle/>
          <a:p>
            <a:pPr defTabSz="914382">
              <a:defRPr/>
            </a:pPr>
            <a:r>
              <a:rPr lang="es-CO" sz="1200" kern="0" dirty="0">
                <a:solidFill>
                  <a:sysClr val="windowText" lastClr="000000"/>
                </a:solidFill>
                <a:latin typeface="Tw Cen MT" panose="020B0602020104020603" pitchFamily="34" charset="0"/>
              </a:rPr>
              <a:t>Para la ejecución de la obra, el Departamento del Magdalena adelantó bajo su responsabilidad el proceso licitatorio, contratación y suscripción del contrato de obra correspondiente, cuya información básica es la siguiente:</a:t>
            </a:r>
          </a:p>
        </p:txBody>
      </p:sp>
      <p:sp>
        <p:nvSpPr>
          <p:cNvPr id="28" name="Pentágono 27"/>
          <p:cNvSpPr/>
          <p:nvPr/>
        </p:nvSpPr>
        <p:spPr>
          <a:xfrm>
            <a:off x="0" y="0"/>
            <a:ext cx="3200400"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9" name="CuadroTexto 28"/>
          <p:cNvSpPr txBox="1"/>
          <p:nvPr/>
        </p:nvSpPr>
        <p:spPr>
          <a:xfrm>
            <a:off x="194709" y="26882"/>
            <a:ext cx="2704138"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Magdalena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0" name="Rectángulo 5"/>
          <p:cNvSpPr>
            <a:spLocks noChangeArrowheads="1"/>
          </p:cNvSpPr>
          <p:nvPr/>
        </p:nvSpPr>
        <p:spPr bwMode="auto">
          <a:xfrm>
            <a:off x="3200400" y="88437"/>
            <a:ext cx="91380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400" dirty="0" smtClean="0">
                <a:solidFill>
                  <a:srgbClr val="2DAAE1"/>
                </a:solidFill>
                <a:latin typeface="Tw Cen MT" panose="020B0602020104020603" pitchFamily="34" charset="0"/>
                <a:ea typeface="MS PGothic" pitchFamily="34" charset="-128"/>
                <a:sym typeface="Helvetica Neue Bold Condensed"/>
              </a:rPr>
              <a:t>SECTOR PALERMO </a:t>
            </a:r>
            <a:r>
              <a:rPr lang="mr-IN" altLang="es-CO" sz="2400" dirty="0" smtClean="0">
                <a:solidFill>
                  <a:srgbClr val="2DAAE1"/>
                </a:solidFill>
                <a:latin typeface="Tw Cen MT" panose="020B0602020104020603" pitchFamily="34" charset="0"/>
                <a:ea typeface="MS PGothic" pitchFamily="34" charset="-128"/>
                <a:sym typeface="Helvetica Neue Bold Condensed"/>
              </a:rPr>
              <a:t>–</a:t>
            </a:r>
            <a:r>
              <a:rPr lang="es-ES" altLang="es-CO" sz="2400" dirty="0" smtClean="0">
                <a:solidFill>
                  <a:srgbClr val="2DAAE1"/>
                </a:solidFill>
                <a:latin typeface="Tw Cen MT" panose="020B0602020104020603" pitchFamily="34" charset="0"/>
                <a:ea typeface="MS PGothic" pitchFamily="34" charset="-128"/>
                <a:sym typeface="Helvetica Neue Bold Condensed"/>
              </a:rPr>
              <a:t> SITIONUEVO </a:t>
            </a:r>
            <a:r>
              <a:rPr lang="mr-IN" altLang="es-CO" sz="2400" dirty="0" smtClean="0">
                <a:solidFill>
                  <a:srgbClr val="2DAAE1"/>
                </a:solidFill>
                <a:latin typeface="Tw Cen MT" panose="020B0602020104020603" pitchFamily="34" charset="0"/>
                <a:ea typeface="MS PGothic" pitchFamily="34" charset="-128"/>
                <a:sym typeface="Helvetica Neue Bold Condensed"/>
              </a:rPr>
              <a:t>–</a:t>
            </a:r>
            <a:r>
              <a:rPr lang="es-ES" altLang="es-CO" sz="2400" dirty="0" smtClean="0">
                <a:solidFill>
                  <a:srgbClr val="2DAAE1"/>
                </a:solidFill>
                <a:latin typeface="Tw Cen MT" panose="020B0602020104020603" pitchFamily="34" charset="0"/>
                <a:ea typeface="MS PGothic" pitchFamily="34" charset="-128"/>
                <a:sym typeface="Helvetica Neue Bold Condensed"/>
              </a:rPr>
              <a:t>REMOLINO - GUAIMARO</a:t>
            </a:r>
            <a:endParaRPr lang="es-ES" altLang="es-CO" sz="1400"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8009527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30 CuadroTexto"/>
          <p:cNvSpPr txBox="1">
            <a:spLocks noChangeArrowheads="1"/>
          </p:cNvSpPr>
          <p:nvPr/>
        </p:nvSpPr>
        <p:spPr bwMode="auto">
          <a:xfrm flipH="1">
            <a:off x="3294684" y="4516219"/>
            <a:ext cx="3470162"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138" tIns="0" rIns="91138" bIns="0" anchor="ctr">
            <a:spAutoFit/>
          </a:bodyPr>
          <a:lstStyle>
            <a:defPPr>
              <a:defRPr lang="es-ES"/>
            </a:defPPr>
            <a:lvl1pPr marL="457200" indent="-457200" algn="ctr" defTabSz="914400" eaLnBrk="1" hangingPunct="1">
              <a:spcBef>
                <a:spcPts val="600"/>
              </a:spcBef>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fontAlgn="base">
              <a:spcAft>
                <a:spcPct val="0"/>
              </a:spcAft>
              <a:defRPr/>
            </a:pPr>
            <a:r>
              <a:rPr lang="es-CO" sz="1100" dirty="0"/>
              <a:t>INVERSIONES (Millones) </a:t>
            </a:r>
          </a:p>
        </p:txBody>
      </p:sp>
      <p:graphicFrame>
        <p:nvGraphicFramePr>
          <p:cNvPr id="23" name="3 Tabla"/>
          <p:cNvGraphicFramePr>
            <a:graphicFrameLocks noGrp="1"/>
          </p:cNvGraphicFramePr>
          <p:nvPr>
            <p:extLst>
              <p:ext uri="{D42A27DB-BD31-4B8C-83A1-F6EECF244321}">
                <p14:modId xmlns:p14="http://schemas.microsoft.com/office/powerpoint/2010/main" val="2909472003"/>
              </p:ext>
            </p:extLst>
          </p:nvPr>
        </p:nvGraphicFramePr>
        <p:xfrm>
          <a:off x="3324822" y="4726019"/>
          <a:ext cx="3440000" cy="1219200"/>
        </p:xfrm>
        <a:graphic>
          <a:graphicData uri="http://schemas.openxmlformats.org/drawingml/2006/table">
            <a:tbl>
              <a:tblPr>
                <a:tableStyleId>{616DA210-FB5B-4158-B5E0-FEB733F419BA}</a:tableStyleId>
              </a:tblPr>
              <a:tblGrid>
                <a:gridCol w="2393807">
                  <a:extLst>
                    <a:ext uri="{9D8B030D-6E8A-4147-A177-3AD203B41FA5}">
                      <a16:colId xmlns="" xmlns:a16="http://schemas.microsoft.com/office/drawing/2014/main" val="20000"/>
                    </a:ext>
                  </a:extLst>
                </a:gridCol>
                <a:gridCol w="1046193">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dirty="0">
                          <a:effectLst/>
                        </a:rPr>
                        <a:t>$ 160.242</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dirty="0">
                          <a:effectLst/>
                        </a:rPr>
                        <a:t>$ 7.989</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1"/>
                  </a:ext>
                </a:extLst>
              </a:tr>
              <a:tr h="76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a:t>
                      </a:r>
                      <a:r>
                        <a:rPr lang="es-CO" sz="1000" kern="1200" dirty="0" smtClean="0"/>
                        <a:t>Vigencias de </a:t>
                      </a:r>
                      <a:r>
                        <a:rPr lang="es-CO" sz="1000" kern="1200" dirty="0"/>
                        <a:t>obra </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smtClean="0"/>
                        <a:t>  </a:t>
                      </a:r>
                      <a:r>
                        <a:rPr lang="es-CO" sz="1000" kern="1200" baseline="0" dirty="0" smtClean="0"/>
                        <a:t>Vigencia </a:t>
                      </a:r>
                      <a:r>
                        <a:rPr lang="es-CO" sz="1000" kern="1200" baseline="0" dirty="0"/>
                        <a:t>2016 = $610</a:t>
                      </a:r>
                      <a:endParaRPr lang="es-CO" sz="1000" kern="1200" dirty="0"/>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2017 = $3.913</a:t>
                      </a:r>
                      <a:br>
                        <a:rPr lang="es-CO" sz="1000" kern="1200" baseline="0" dirty="0"/>
                      </a:br>
                      <a:r>
                        <a:rPr lang="es-CO" sz="1000" kern="1200" baseline="0" dirty="0" smtClean="0"/>
                        <a:t>  </a:t>
                      </a:r>
                      <a:r>
                        <a:rPr lang="es-CO" sz="1000" kern="1200" baseline="0" dirty="0" smtClean="0"/>
                        <a:t>Vigencia </a:t>
                      </a:r>
                      <a:r>
                        <a:rPr lang="es-CO" sz="1000" kern="1200" baseline="0" dirty="0"/>
                        <a:t>2018 = $35.266</a:t>
                      </a:r>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2019 = $120.452</a:t>
                      </a:r>
                      <a:endParaRPr lang="es-CO" sz="1000" b="0" i="1" kern="1200" dirty="0">
                        <a:solidFill>
                          <a:schemeClr val="dk1"/>
                        </a:solidFill>
                        <a:latin typeface="+mn-lt"/>
                        <a:ea typeface="+mn-ea"/>
                        <a:cs typeface="Arial" panose="020B0604020202020204" pitchFamily="34" charset="0"/>
                      </a:endParaRPr>
                    </a:p>
                  </a:txBody>
                  <a:tcPr marL="35989" marR="35989" marT="0" marB="0" anchor="ctr"/>
                </a:tc>
                <a:tc>
                  <a:txBody>
                    <a:bodyPr/>
                    <a:lstStyle/>
                    <a:p>
                      <a:pPr marL="0" algn="ctr" defTabSz="1217021" rtl="0" eaLnBrk="1" fontAlgn="b" latinLnBrk="0" hangingPunct="1"/>
                      <a:r>
                        <a:rPr lang="en-US" sz="1000" u="none" strike="noStrike" kern="1200" dirty="0">
                          <a:effectLst/>
                        </a:rPr>
                        <a:t>$ 160.242</a:t>
                      </a:r>
                      <a:endParaRPr lang="es-CO" sz="1000" u="none" strike="noStrike" kern="1200" dirty="0">
                        <a:solidFill>
                          <a:schemeClr val="tx1"/>
                        </a:solidFill>
                        <a:effectLst/>
                        <a:latin typeface="+mn-lt"/>
                        <a:ea typeface="+mn-ea"/>
                        <a:cs typeface="+mn-cs"/>
                      </a:endParaRPr>
                    </a:p>
                  </a:txBody>
                  <a:tcPr marL="35989" marR="35989"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dirty="0" smtClean="0">
                          <a:effectLst/>
                        </a:rPr>
                        <a:t>$ 168.231</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3"/>
                  </a:ext>
                </a:extLst>
              </a:tr>
            </a:tbl>
          </a:graphicData>
        </a:graphic>
      </p:graphicFrame>
      <p:sp>
        <p:nvSpPr>
          <p:cNvPr id="244785" name="CuadroTexto 24"/>
          <p:cNvSpPr txBox="1">
            <a:spLocks noChangeArrowheads="1"/>
          </p:cNvSpPr>
          <p:nvPr/>
        </p:nvSpPr>
        <p:spPr bwMode="auto">
          <a:xfrm>
            <a:off x="4319888" y="5995066"/>
            <a:ext cx="3054251" cy="261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38" tIns="45578" rIns="91138" bIns="4557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398" fontAlgn="base">
              <a:spcBef>
                <a:spcPct val="0"/>
              </a:spcBef>
              <a:spcAft>
                <a:spcPct val="0"/>
              </a:spcAft>
              <a:defRPr/>
            </a:pPr>
            <a:r>
              <a:rPr lang="es-MX" altLang="es-CO" sz="1100" dirty="0"/>
              <a:t>* Cifras </a:t>
            </a:r>
            <a:r>
              <a:rPr lang="es-MX" altLang="es-CO" sz="1100" dirty="0" smtClean="0"/>
              <a:t>en millones </a:t>
            </a:r>
            <a:r>
              <a:rPr lang="es-MX" altLang="es-CO" sz="1100" dirty="0"/>
              <a:t>a diciembre de 2015</a:t>
            </a:r>
          </a:p>
        </p:txBody>
      </p:sp>
      <p:pic>
        <p:nvPicPr>
          <p:cNvPr id="2448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4263" y="733824"/>
            <a:ext cx="4559635" cy="3419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2" name="Tabla 33"/>
          <p:cNvGraphicFramePr>
            <a:graphicFrameLocks noGrp="1"/>
          </p:cNvGraphicFramePr>
          <p:nvPr>
            <p:extLst>
              <p:ext uri="{D42A27DB-BD31-4B8C-83A1-F6EECF244321}">
                <p14:modId xmlns:p14="http://schemas.microsoft.com/office/powerpoint/2010/main" val="408220236"/>
              </p:ext>
            </p:extLst>
          </p:nvPr>
        </p:nvGraphicFramePr>
        <p:xfrm>
          <a:off x="3147109" y="4307953"/>
          <a:ext cx="3019326" cy="182880"/>
        </p:xfrm>
        <a:graphic>
          <a:graphicData uri="http://schemas.openxmlformats.org/drawingml/2006/table">
            <a:tbl>
              <a:tblPr>
                <a:tableStyleId>{616DA210-FB5B-4158-B5E0-FEB733F419BA}</a:tableStyleId>
              </a:tblPr>
              <a:tblGrid>
                <a:gridCol w="3019326">
                  <a:extLst>
                    <a:ext uri="{9D8B030D-6E8A-4147-A177-3AD203B41FA5}">
                      <a16:colId xmlns="" xmlns:a16="http://schemas.microsoft.com/office/drawing/2014/main" val="20000"/>
                    </a:ext>
                  </a:extLst>
                </a:gridCol>
              </a:tblGrid>
              <a:tr h="1497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12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4" name="10 Tabla"/>
          <p:cNvGraphicFramePr>
            <a:graphicFrameLocks noGrp="1"/>
          </p:cNvGraphicFramePr>
          <p:nvPr>
            <p:extLst>
              <p:ext uri="{D42A27DB-BD31-4B8C-83A1-F6EECF244321}">
                <p14:modId xmlns:p14="http://schemas.microsoft.com/office/powerpoint/2010/main" val="492923297"/>
              </p:ext>
            </p:extLst>
          </p:nvPr>
        </p:nvGraphicFramePr>
        <p:xfrm>
          <a:off x="7113308" y="5183205"/>
          <a:ext cx="4696656" cy="820096"/>
        </p:xfrm>
        <a:graphic>
          <a:graphicData uri="http://schemas.openxmlformats.org/drawingml/2006/table">
            <a:tbl>
              <a:tblPr bandRow="1">
                <a:tableStyleId>{5940675A-B579-460E-94D1-54222C63F5DA}</a:tableStyleId>
              </a:tblPr>
              <a:tblGrid>
                <a:gridCol w="3521321">
                  <a:extLst>
                    <a:ext uri="{9D8B030D-6E8A-4147-A177-3AD203B41FA5}">
                      <a16:colId xmlns="" xmlns:a16="http://schemas.microsoft.com/office/drawing/2014/main" val="20000"/>
                    </a:ext>
                  </a:extLst>
                </a:gridCol>
                <a:gridCol w="1175335">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3 KM</a:t>
                      </a:r>
                      <a:endParaRPr lang="es-MX" sz="1000" b="0" i="0" u="none" strike="noStrike" dirty="0">
                        <a:solidFill>
                          <a:srgbClr val="386295"/>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386295"/>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rgbClr val="386295"/>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9 KM</a:t>
                      </a:r>
                      <a:endParaRPr lang="es-MX" sz="1000" b="0" i="0" u="none" strike="noStrike" kern="1200" dirty="0">
                        <a:solidFill>
                          <a:srgbClr val="386295"/>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25" name="30 CuadroTexto"/>
          <p:cNvSpPr txBox="1">
            <a:spLocks noChangeArrowheads="1"/>
          </p:cNvSpPr>
          <p:nvPr/>
        </p:nvSpPr>
        <p:spPr bwMode="auto">
          <a:xfrm flipH="1">
            <a:off x="7113307" y="4973635"/>
            <a:ext cx="4696656"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138" tIns="0" rIns="91138" bIns="0" anchor="ctr">
            <a:spAutoFit/>
          </a:bodyPr>
          <a:lstStyle>
            <a:defPPr>
              <a:defRPr lang="es-ES"/>
            </a:defPPr>
            <a:lvl1pPr marL="457200" indent="-457200" algn="ctr" defTabSz="914400" eaLnBrk="1" hangingPunct="1">
              <a:spcBef>
                <a:spcPts val="600"/>
              </a:spcBef>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fontAlgn="base">
              <a:spcAft>
                <a:spcPct val="0"/>
              </a:spcAft>
              <a:defRPr/>
            </a:pPr>
            <a:r>
              <a:rPr lang="es-CO" sz="1100" dirty="0"/>
              <a:t>ESTADO DEL CORREDOR</a:t>
            </a:r>
          </a:p>
        </p:txBody>
      </p:sp>
      <p:sp>
        <p:nvSpPr>
          <p:cNvPr id="20" name="30 CuadroTexto"/>
          <p:cNvSpPr txBox="1">
            <a:spLocks noChangeArrowheads="1"/>
          </p:cNvSpPr>
          <p:nvPr/>
        </p:nvSpPr>
        <p:spPr bwMode="auto">
          <a:xfrm flipH="1">
            <a:off x="7113308" y="733823"/>
            <a:ext cx="4696657" cy="200542"/>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tIns="13513"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91" indent="-457191" defTabSz="914382">
              <a:defRPr/>
            </a:pPr>
            <a:r>
              <a:rPr lang="es-CO" sz="1100" kern="0" dirty="0"/>
              <a:t>INFORMACIÓN GENERAL</a:t>
            </a:r>
          </a:p>
        </p:txBody>
      </p:sp>
      <p:graphicFrame>
        <p:nvGraphicFramePr>
          <p:cNvPr id="29" name="10 Tabla"/>
          <p:cNvGraphicFramePr>
            <a:graphicFrameLocks noGrp="1"/>
          </p:cNvGraphicFramePr>
          <p:nvPr>
            <p:extLst>
              <p:ext uri="{D42A27DB-BD31-4B8C-83A1-F6EECF244321}">
                <p14:modId xmlns:p14="http://schemas.microsoft.com/office/powerpoint/2010/main" val="455104517"/>
              </p:ext>
            </p:extLst>
          </p:nvPr>
        </p:nvGraphicFramePr>
        <p:xfrm>
          <a:off x="7113308" y="2172101"/>
          <a:ext cx="4696658" cy="930511"/>
        </p:xfrm>
        <a:graphic>
          <a:graphicData uri="http://schemas.openxmlformats.org/drawingml/2006/table">
            <a:tbl>
              <a:tblPr bandRow="1">
                <a:tableStyleId>{5940675A-B579-460E-94D1-54222C63F5DA}</a:tableStyleId>
              </a:tblPr>
              <a:tblGrid>
                <a:gridCol w="1837137">
                  <a:extLst>
                    <a:ext uri="{9D8B030D-6E8A-4147-A177-3AD203B41FA5}">
                      <a16:colId xmlns="" xmlns:a16="http://schemas.microsoft.com/office/drawing/2014/main" val="20000"/>
                    </a:ext>
                  </a:extLst>
                </a:gridCol>
                <a:gridCol w="1359190">
                  <a:extLst>
                    <a:ext uri="{9D8B030D-6E8A-4147-A177-3AD203B41FA5}">
                      <a16:colId xmlns="" xmlns:a16="http://schemas.microsoft.com/office/drawing/2014/main" val="20001"/>
                    </a:ext>
                  </a:extLst>
                </a:gridCol>
                <a:gridCol w="1500331">
                  <a:extLst>
                    <a:ext uri="{9D8B030D-6E8A-4147-A177-3AD203B41FA5}">
                      <a16:colId xmlns="" xmlns:a16="http://schemas.microsoft.com/office/drawing/2014/main" val="20002"/>
                    </a:ext>
                  </a:extLst>
                </a:gridCol>
              </a:tblGrid>
              <a:tr h="176216">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900" u="none" strike="noStrike" kern="1200" baseline="0" dirty="0">
                          <a:effectLst/>
                        </a:rPr>
                        <a:t>SECTOR</a:t>
                      </a:r>
                      <a:endParaRPr lang="es-CO" sz="900" u="none" strike="noStrike" kern="1200" baseline="0" dirty="0">
                        <a:solidFill>
                          <a:schemeClr val="dk1"/>
                        </a:solidFill>
                        <a:effectLst/>
                        <a:latin typeface="+mn-lt"/>
                        <a:ea typeface="+mn-ea"/>
                        <a:cs typeface="+mn-cs"/>
                      </a:endParaRPr>
                    </a:p>
                  </a:txBody>
                  <a:tcPr marL="58431" marR="5843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900" u="none" strike="noStrike" kern="1200" baseline="0" dirty="0">
                          <a:effectLst/>
                        </a:rPr>
                        <a:t>CANTIDAD</a:t>
                      </a:r>
                      <a:endParaRPr lang="es-CO" sz="900" u="none" strike="noStrike" kern="1200" baseline="0" dirty="0">
                        <a:solidFill>
                          <a:schemeClr val="dk1"/>
                        </a:solidFill>
                        <a:effectLst/>
                        <a:latin typeface="+mn-lt"/>
                        <a:ea typeface="+mn-ea"/>
                        <a:cs typeface="+mn-cs"/>
                      </a:endParaRPr>
                    </a:p>
                  </a:txBody>
                  <a:tcPr marL="58431" marR="5843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900" u="none" strike="noStrike" kern="1200" baseline="0" dirty="0">
                          <a:effectLst/>
                        </a:rPr>
                        <a:t>INTERVENCIÓN PREVISTA</a:t>
                      </a:r>
                      <a:endParaRPr lang="es-CO" sz="900" u="none" strike="noStrike" kern="1200" baseline="0" dirty="0">
                        <a:solidFill>
                          <a:schemeClr val="dk1"/>
                        </a:solidFill>
                        <a:effectLst/>
                        <a:latin typeface="+mn-lt"/>
                        <a:ea typeface="+mn-ea"/>
                        <a:cs typeface="+mn-cs"/>
                      </a:endParaRPr>
                    </a:p>
                  </a:txBody>
                  <a:tcPr marL="58431" marR="58431" marT="0" marB="0" anchor="ctr"/>
                </a:tc>
                <a:extLst>
                  <a:ext uri="{0D108BD9-81ED-4DB2-BD59-A6C34878D82A}">
                    <a16:rowId xmlns="" xmlns:a16="http://schemas.microsoft.com/office/drawing/2014/main" val="10000"/>
                  </a:ext>
                </a:extLst>
              </a:tr>
              <a:tr h="187499">
                <a:tc>
                  <a:txBody>
                    <a:bodyPr/>
                    <a:lstStyle/>
                    <a:p>
                      <a:pPr algn="ctr" fontAlgn="b"/>
                      <a:r>
                        <a:rPr lang="es-MX" sz="900" u="none" strike="noStrike" kern="1200" baseline="0" dirty="0">
                          <a:effectLst/>
                        </a:rPr>
                        <a:t>SEVILLANO – Y DE CIÉNAGA</a:t>
                      </a:r>
                      <a:endParaRPr lang="es-MX" sz="9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ctr"/>
                      <a:r>
                        <a:rPr lang="es-MX" sz="900" u="none" strike="noStrike" kern="1200" baseline="0" dirty="0">
                          <a:effectLst/>
                        </a:rPr>
                        <a:t>3 KM</a:t>
                      </a:r>
                      <a:endParaRPr lang="es-MX" sz="9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b"/>
                      <a:r>
                        <a:rPr lang="es-MX" sz="900" u="none" strike="noStrike" kern="1200" baseline="0" dirty="0">
                          <a:effectLst/>
                        </a:rPr>
                        <a:t>Construcción</a:t>
                      </a:r>
                      <a:endParaRPr lang="es-MX" sz="900" u="none" strike="noStrike" kern="1200" baseline="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569179928"/>
                  </a:ext>
                </a:extLst>
              </a:tr>
              <a:tr h="283398">
                <a:tc>
                  <a:txBody>
                    <a:bodyPr/>
                    <a:lstStyle/>
                    <a:p>
                      <a:pPr algn="ctr" fontAlgn="b"/>
                      <a:r>
                        <a:rPr lang="es-MX" sz="900" u="none" strike="noStrike" kern="1200" baseline="0" dirty="0">
                          <a:effectLst/>
                        </a:rPr>
                        <a:t>PUENTE FERROCARRIL ZONA URBANA (YE DE CIENAGA - PUEBLO VIEJO)</a:t>
                      </a:r>
                      <a:endParaRPr lang="es-MX" sz="9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ctr"/>
                      <a:r>
                        <a:rPr lang="es-MX" sz="900" u="none" strike="noStrike" kern="1200" baseline="0" dirty="0">
                          <a:effectLst/>
                        </a:rPr>
                        <a:t>K13+017 L=508m</a:t>
                      </a:r>
                      <a:endParaRPr lang="es-MX" sz="9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b"/>
                      <a:r>
                        <a:rPr lang="es-MX" sz="900" u="none" strike="noStrike" kern="1200" baseline="0" dirty="0">
                          <a:effectLst/>
                        </a:rPr>
                        <a:t>Construcción</a:t>
                      </a:r>
                      <a:endParaRPr lang="es-MX" sz="900" u="none" strike="noStrike" kern="1200" baseline="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121560554"/>
                  </a:ext>
                </a:extLst>
              </a:tr>
              <a:tr h="283398">
                <a:tc>
                  <a:txBody>
                    <a:bodyPr/>
                    <a:lstStyle/>
                    <a:p>
                      <a:pPr algn="ctr" fontAlgn="b"/>
                      <a:r>
                        <a:rPr lang="es-MX" sz="900" u="none" strike="noStrike" kern="1200" baseline="0" dirty="0">
                          <a:effectLst/>
                        </a:rPr>
                        <a:t>PUENTE PESCADORES (ZONA RURAL (YE DE CIENAGA - PUEBLO VIEJO)</a:t>
                      </a:r>
                      <a:endParaRPr lang="es-MX" sz="900" u="none" strike="noStrike" kern="1200" baseline="0" dirty="0">
                        <a:solidFill>
                          <a:schemeClr val="dk1"/>
                        </a:solidFill>
                        <a:effectLst/>
                        <a:latin typeface="+mn-lt"/>
                        <a:ea typeface="+mn-ea"/>
                        <a:cs typeface="+mn-cs"/>
                      </a:endParaRPr>
                    </a:p>
                  </a:txBody>
                  <a:tcPr marL="8116" marR="8116" marT="8792" marB="0" anchor="ctr"/>
                </a:tc>
                <a:tc>
                  <a:txBody>
                    <a:bodyPr/>
                    <a:lstStyle/>
                    <a:p>
                      <a:pPr marL="0" marR="0" lvl="0" indent="0" algn="ctr" defTabSz="1217021" rtl="0" eaLnBrk="1" fontAlgn="ctr" latinLnBrk="0" hangingPunct="1">
                        <a:lnSpc>
                          <a:spcPct val="100000"/>
                        </a:lnSpc>
                        <a:spcBef>
                          <a:spcPts val="0"/>
                        </a:spcBef>
                        <a:spcAft>
                          <a:spcPts val="0"/>
                        </a:spcAft>
                        <a:buClrTx/>
                        <a:buSzTx/>
                        <a:buFontTx/>
                        <a:buNone/>
                        <a:tabLst/>
                        <a:defRPr/>
                      </a:pPr>
                      <a:r>
                        <a:rPr lang="es-MX" sz="900" u="none" strike="noStrike" kern="1200" baseline="0" dirty="0">
                          <a:effectLst/>
                        </a:rPr>
                        <a:t>K9+115 L=90m</a:t>
                      </a:r>
                      <a:endParaRPr lang="es-MX" sz="9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b"/>
                      <a:r>
                        <a:rPr lang="es-MX" sz="900" u="none" strike="noStrike" kern="1200" baseline="0" dirty="0">
                          <a:effectLst/>
                        </a:rPr>
                        <a:t>Construcción</a:t>
                      </a:r>
                      <a:endParaRPr lang="es-MX" sz="900" u="none" strike="noStrike" kern="1200" baseline="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3796864690"/>
                  </a:ext>
                </a:extLst>
              </a:tr>
            </a:tbl>
          </a:graphicData>
        </a:graphic>
      </p:graphicFrame>
      <p:sp>
        <p:nvSpPr>
          <p:cNvPr id="30" name="30 CuadroTexto"/>
          <p:cNvSpPr txBox="1">
            <a:spLocks noChangeArrowheads="1"/>
          </p:cNvSpPr>
          <p:nvPr/>
        </p:nvSpPr>
        <p:spPr bwMode="auto">
          <a:xfrm flipH="1">
            <a:off x="7113309" y="1946305"/>
            <a:ext cx="4696656" cy="200542"/>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tIns="1351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91" indent="-457191" defTabSz="914382">
              <a:defRPr/>
            </a:pPr>
            <a:r>
              <a:rPr lang="es-CO" sz="1100" kern="0" dirty="0">
                <a:solidFill>
                  <a:prstClr val="white"/>
                </a:solidFill>
                <a:latin typeface="Calibri"/>
                <a:cs typeface="Arial" pitchFamily="34" charset="0"/>
              </a:rPr>
              <a:t>ALCANCE</a:t>
            </a:r>
          </a:p>
        </p:txBody>
      </p:sp>
      <p:sp>
        <p:nvSpPr>
          <p:cNvPr id="34" name="30 CuadroTexto"/>
          <p:cNvSpPr txBox="1">
            <a:spLocks noChangeArrowheads="1"/>
          </p:cNvSpPr>
          <p:nvPr/>
        </p:nvSpPr>
        <p:spPr bwMode="auto">
          <a:xfrm flipH="1">
            <a:off x="7113308" y="3106376"/>
            <a:ext cx="4696660"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OBRA 1200 DE 2016</a:t>
            </a:r>
          </a:p>
        </p:txBody>
      </p:sp>
      <p:sp>
        <p:nvSpPr>
          <p:cNvPr id="35" name="30 CuadroTexto"/>
          <p:cNvSpPr txBox="1">
            <a:spLocks noChangeArrowheads="1"/>
          </p:cNvSpPr>
          <p:nvPr/>
        </p:nvSpPr>
        <p:spPr bwMode="auto">
          <a:xfrm flipH="1">
            <a:off x="7113452" y="3935384"/>
            <a:ext cx="469651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INTERVENTORÍA</a:t>
            </a:r>
          </a:p>
        </p:txBody>
      </p:sp>
      <p:graphicFrame>
        <p:nvGraphicFramePr>
          <p:cNvPr id="37" name="Tabla 36"/>
          <p:cNvGraphicFramePr>
            <a:graphicFrameLocks noGrp="1"/>
          </p:cNvGraphicFramePr>
          <p:nvPr>
            <p:extLst>
              <p:ext uri="{D42A27DB-BD31-4B8C-83A1-F6EECF244321}">
                <p14:modId xmlns:p14="http://schemas.microsoft.com/office/powerpoint/2010/main" val="1383967154"/>
              </p:ext>
            </p:extLst>
          </p:nvPr>
        </p:nvGraphicFramePr>
        <p:xfrm>
          <a:off x="7113456" y="3306161"/>
          <a:ext cx="4696516" cy="609600"/>
        </p:xfrm>
        <a:graphic>
          <a:graphicData uri="http://schemas.openxmlformats.org/drawingml/2006/table">
            <a:tbl>
              <a:tblPr>
                <a:tableStyleId>{616DA210-FB5B-4158-B5E0-FEB733F419BA}</a:tableStyleId>
              </a:tblPr>
              <a:tblGrid>
                <a:gridCol w="2332745">
                  <a:extLst>
                    <a:ext uri="{9D8B030D-6E8A-4147-A177-3AD203B41FA5}">
                      <a16:colId xmlns="" xmlns:a16="http://schemas.microsoft.com/office/drawing/2014/main" val="20000"/>
                    </a:ext>
                  </a:extLst>
                </a:gridCol>
                <a:gridCol w="640194">
                  <a:extLst>
                    <a:ext uri="{9D8B030D-6E8A-4147-A177-3AD203B41FA5}">
                      <a16:colId xmlns="" xmlns:a16="http://schemas.microsoft.com/office/drawing/2014/main" val="20001"/>
                    </a:ext>
                  </a:extLst>
                </a:gridCol>
                <a:gridCol w="1723577">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it-IT" sz="1000" u="none" strike="noStrike" kern="1200" cap="none" spc="0" normalizeH="0" baseline="0" noProof="0" dirty="0">
                          <a:ln>
                            <a:noFill/>
                          </a:ln>
                          <a:effectLst/>
                          <a:uLnTx/>
                          <a:uFillTx/>
                        </a:rPr>
                        <a:t>CONSORCIO MECO MAGDALENA 039 S.A.S.</a:t>
                      </a:r>
                      <a:endParaRPr kumimoji="0" lang="es-MX" sz="1000" u="none" strike="noStrike" kern="1200" cap="none" spc="0" normalizeH="0" baseline="0" noProof="0" dirty="0">
                        <a:ln>
                          <a:noFill/>
                        </a:ln>
                        <a:effectLst/>
                        <a:uLnTx/>
                        <a:uFillTx/>
                      </a:endParaRPr>
                    </a:p>
                  </a:txBody>
                  <a:tcPr marL="35997" marR="3599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7" marR="35997"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dirty="0">
                          <a:effectLst/>
                        </a:rPr>
                        <a:t>CONSTRUCTORA MECO S.A. </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marL="0" algn="ctr" defTabSz="914400" rtl="0" eaLnBrk="1" fontAlgn="ctr" latinLnBrk="0" hangingPunct="1"/>
                      <a:r>
                        <a:rPr lang="es-MX" sz="1000" u="none" strike="noStrike" kern="1200" dirty="0">
                          <a:effectLst/>
                        </a:rPr>
                        <a:t>COSTARICA</a:t>
                      </a:r>
                      <a:endParaRPr lang="es-MX" sz="100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dirty="0">
                          <a:effectLst/>
                        </a:rPr>
                        <a:t>MECO INFRAESTRUCTURA S.A.S</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35997" marR="35997" marT="0" marB="0" anchor="ctr"/>
                </a:tc>
                <a:extLst>
                  <a:ext uri="{0D108BD9-81ED-4DB2-BD59-A6C34878D82A}">
                    <a16:rowId xmlns="" xmlns:a16="http://schemas.microsoft.com/office/drawing/2014/main" val="10003"/>
                  </a:ext>
                </a:extLst>
              </a:tr>
            </a:tbl>
          </a:graphicData>
        </a:graphic>
      </p:graphicFrame>
      <p:graphicFrame>
        <p:nvGraphicFramePr>
          <p:cNvPr id="41" name="3 Tabla"/>
          <p:cNvGraphicFramePr>
            <a:graphicFrameLocks noGrp="1"/>
          </p:cNvGraphicFramePr>
          <p:nvPr>
            <p:extLst>
              <p:ext uri="{D42A27DB-BD31-4B8C-83A1-F6EECF244321}">
                <p14:modId xmlns:p14="http://schemas.microsoft.com/office/powerpoint/2010/main" val="3911517401"/>
              </p:ext>
            </p:extLst>
          </p:nvPr>
        </p:nvGraphicFramePr>
        <p:xfrm>
          <a:off x="7113449" y="974483"/>
          <a:ext cx="4696515" cy="914400"/>
        </p:xfrm>
        <a:graphic>
          <a:graphicData uri="http://schemas.openxmlformats.org/drawingml/2006/table">
            <a:tbl>
              <a:tblPr firstRow="1" bandRow="1">
                <a:tableStyleId>{5940675A-B579-460E-94D1-54222C63F5DA}</a:tableStyleId>
              </a:tblPr>
              <a:tblGrid>
                <a:gridCol w="1726778">
                  <a:extLst>
                    <a:ext uri="{9D8B030D-6E8A-4147-A177-3AD203B41FA5}">
                      <a16:colId xmlns="" xmlns:a16="http://schemas.microsoft.com/office/drawing/2014/main" val="20000"/>
                    </a:ext>
                  </a:extLst>
                </a:gridCol>
                <a:gridCol w="2969737">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a:t>
                      </a:r>
                    </a:p>
                    <a:p>
                      <a:pPr marL="0" algn="l" defTabSz="914400" rtl="0" eaLnBrk="1" latinLnBrk="0" hangingPunct="1"/>
                      <a:r>
                        <a:rPr lang="es-ES" sz="1000" kern="1200" baseline="0" dirty="0"/>
                        <a:t>ACTA DE INICIO </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30/08/2016</a:t>
                      </a:r>
                    </a:p>
                    <a:p>
                      <a:pPr algn="ctr" rtl="0" fontAlgn="ctr"/>
                      <a:r>
                        <a:rPr lang="es-MX" sz="1000" u="none" strike="noStrike" dirty="0">
                          <a:effectLst/>
                        </a:rPr>
                        <a:t>17/11/2016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14/09/2016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31/12/2019</a:t>
                      </a:r>
                      <a:endParaRPr lang="es-MX" sz="1000" b="0" i="0" u="none" strike="noStrike" kern="1200" dirty="0">
                        <a:solidFill>
                          <a:schemeClr val="bg2">
                            <a:lumMod val="50000"/>
                          </a:schemeClr>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ESTUDIOS Y DISEÑOS</a:t>
                      </a:r>
                      <a:endParaRPr lang="es-MX" sz="1000" b="0" i="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graphicFrame>
        <p:nvGraphicFramePr>
          <p:cNvPr id="26" name="Tabla 25"/>
          <p:cNvGraphicFramePr>
            <a:graphicFrameLocks noGrp="1"/>
          </p:cNvGraphicFramePr>
          <p:nvPr>
            <p:extLst>
              <p:ext uri="{D42A27DB-BD31-4B8C-83A1-F6EECF244321}">
                <p14:modId xmlns:p14="http://schemas.microsoft.com/office/powerpoint/2010/main" val="1053952435"/>
              </p:ext>
            </p:extLst>
          </p:nvPr>
        </p:nvGraphicFramePr>
        <p:xfrm>
          <a:off x="7113449" y="4120842"/>
          <a:ext cx="4696516" cy="762000"/>
        </p:xfrm>
        <a:graphic>
          <a:graphicData uri="http://schemas.openxmlformats.org/drawingml/2006/table">
            <a:tbl>
              <a:tblPr>
                <a:tableStyleId>{616DA210-FB5B-4158-B5E0-FEB733F419BA}</a:tableStyleId>
              </a:tblPr>
              <a:tblGrid>
                <a:gridCol w="2332745">
                  <a:extLst>
                    <a:ext uri="{9D8B030D-6E8A-4147-A177-3AD203B41FA5}">
                      <a16:colId xmlns="" xmlns:a16="http://schemas.microsoft.com/office/drawing/2014/main" val="20000"/>
                    </a:ext>
                  </a:extLst>
                </a:gridCol>
                <a:gridCol w="640194">
                  <a:extLst>
                    <a:ext uri="{9D8B030D-6E8A-4147-A177-3AD203B41FA5}">
                      <a16:colId xmlns="" xmlns:a16="http://schemas.microsoft.com/office/drawing/2014/main" val="20001"/>
                    </a:ext>
                  </a:extLst>
                </a:gridCol>
                <a:gridCol w="1723577">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CIÉNAGA</a:t>
                      </a:r>
                    </a:p>
                  </a:txBody>
                  <a:tcPr marL="35997" marR="3599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7" marR="35997" marT="0" marB="0" anchor="ctr"/>
                </a:tc>
                <a:extLst>
                  <a:ext uri="{0D108BD9-81ED-4DB2-BD59-A6C34878D82A}">
                    <a16:rowId xmlns="" xmlns:a16="http://schemas.microsoft.com/office/drawing/2014/main" val="10001"/>
                  </a:ext>
                </a:extLst>
              </a:tr>
              <a:tr h="152395">
                <a:tc>
                  <a:txBody>
                    <a:bodyPr/>
                    <a:lstStyle/>
                    <a:p>
                      <a:r>
                        <a:rPr lang="es-CO" sz="1000" dirty="0"/>
                        <a:t>MAB</a:t>
                      </a:r>
                    </a:p>
                  </a:txBody>
                  <a:tcPr marL="35997" marR="35997" marT="0" marB="0" anchor="ctr"/>
                </a:tc>
                <a:tc>
                  <a:txBody>
                    <a:bodyPr/>
                    <a:lstStyle/>
                    <a:p>
                      <a:pPr algn="ctr"/>
                      <a:r>
                        <a:rPr lang="es-CO" sz="1000" dirty="0"/>
                        <a:t>60</a:t>
                      </a:r>
                    </a:p>
                  </a:txBody>
                  <a:tcPr marL="35997" marR="35997" marT="0" marB="0" anchor="ctr"/>
                </a:tc>
                <a:tc>
                  <a:txBody>
                    <a:bodyPr/>
                    <a:lstStyle/>
                    <a:p>
                      <a:pPr algn="ctr"/>
                      <a:r>
                        <a:rPr lang="es-CO" sz="1000" dirty="0"/>
                        <a:t>COLOMBIA</a:t>
                      </a:r>
                    </a:p>
                  </a:txBody>
                  <a:tcPr marL="35997" marR="35997" marT="0" marB="0" anchor="ctr"/>
                </a:tc>
                <a:extLst>
                  <a:ext uri="{0D108BD9-81ED-4DB2-BD59-A6C34878D82A}">
                    <a16:rowId xmlns="" xmlns:a16="http://schemas.microsoft.com/office/drawing/2014/main" val="10002"/>
                  </a:ext>
                </a:extLst>
              </a:tr>
              <a:tr h="152395">
                <a:tc>
                  <a:txBody>
                    <a:bodyPr/>
                    <a:lstStyle/>
                    <a:p>
                      <a:r>
                        <a:rPr lang="es-CO" sz="1000" dirty="0"/>
                        <a:t>INTERPRO SAS</a:t>
                      </a:r>
                    </a:p>
                  </a:txBody>
                  <a:tcPr marL="35997" marR="35997" marT="0" marB="0" anchor="ctr"/>
                </a:tc>
                <a:tc>
                  <a:txBody>
                    <a:bodyPr/>
                    <a:lstStyle/>
                    <a:p>
                      <a:pPr algn="ctr"/>
                      <a:r>
                        <a:rPr lang="es-CO" sz="1000" dirty="0"/>
                        <a:t>20</a:t>
                      </a:r>
                    </a:p>
                  </a:txBody>
                  <a:tcPr marL="35997" marR="35997" marT="0" marB="0" anchor="ctr"/>
                </a:tc>
                <a:tc>
                  <a:txBody>
                    <a:bodyPr/>
                    <a:lstStyle/>
                    <a:p>
                      <a:pPr marL="0" marR="0" indent="0" algn="ctr" defTabSz="1217021" rtl="0" eaLnBrk="1" fontAlgn="auto" latinLnBrk="0" hangingPunct="1">
                        <a:lnSpc>
                          <a:spcPct val="100000"/>
                        </a:lnSpc>
                        <a:spcBef>
                          <a:spcPts val="0"/>
                        </a:spcBef>
                        <a:spcAft>
                          <a:spcPts val="0"/>
                        </a:spcAft>
                        <a:buClrTx/>
                        <a:buSzTx/>
                        <a:buFontTx/>
                        <a:buNone/>
                        <a:tabLst/>
                        <a:defRPr/>
                      </a:pPr>
                      <a:r>
                        <a:rPr lang="es-CO" sz="1000" dirty="0"/>
                        <a:t>COLOMBIA</a:t>
                      </a:r>
                    </a:p>
                  </a:txBody>
                  <a:tcPr marL="35997" marR="35997" marT="0" marB="0" anchor="ctr"/>
                </a:tc>
                <a:extLst>
                  <a:ext uri="{0D108BD9-81ED-4DB2-BD59-A6C34878D82A}">
                    <a16:rowId xmlns="" xmlns:a16="http://schemas.microsoft.com/office/drawing/2014/main" val="10003"/>
                  </a:ext>
                </a:extLst>
              </a:tr>
              <a:tr h="152395">
                <a:tc>
                  <a:txBody>
                    <a:bodyPr/>
                    <a:lstStyle/>
                    <a:p>
                      <a:r>
                        <a:rPr lang="es-CO" sz="1000" dirty="0"/>
                        <a:t>JUAN AMADO LLIZARAZO</a:t>
                      </a:r>
                    </a:p>
                  </a:txBody>
                  <a:tcPr marL="35997" marR="35997" marT="0" marB="0" anchor="ctr"/>
                </a:tc>
                <a:tc>
                  <a:txBody>
                    <a:bodyPr/>
                    <a:lstStyle/>
                    <a:p>
                      <a:pPr algn="ctr"/>
                      <a:r>
                        <a:rPr lang="es-CO" sz="1000" dirty="0"/>
                        <a:t>20</a:t>
                      </a:r>
                    </a:p>
                  </a:txBody>
                  <a:tcPr marL="35997" marR="35997" marT="0" marB="0" anchor="ctr"/>
                </a:tc>
                <a:tc>
                  <a:txBody>
                    <a:bodyPr/>
                    <a:lstStyle/>
                    <a:p>
                      <a:pPr marL="0" marR="0" indent="0" algn="ctr" defTabSz="1217021" rtl="0" eaLnBrk="1" fontAlgn="auto" latinLnBrk="0" hangingPunct="1">
                        <a:lnSpc>
                          <a:spcPct val="100000"/>
                        </a:lnSpc>
                        <a:spcBef>
                          <a:spcPts val="0"/>
                        </a:spcBef>
                        <a:spcAft>
                          <a:spcPts val="0"/>
                        </a:spcAft>
                        <a:buClrTx/>
                        <a:buSzTx/>
                        <a:buFontTx/>
                        <a:buNone/>
                        <a:tabLst/>
                        <a:defRPr/>
                      </a:pPr>
                      <a:r>
                        <a:rPr lang="es-CO" sz="1000" dirty="0"/>
                        <a:t>COLOMBIA</a:t>
                      </a:r>
                    </a:p>
                  </a:txBody>
                  <a:tcPr marL="35997" marR="35997" marT="0" marB="0" anchor="ctr"/>
                </a:tc>
                <a:extLst>
                  <a:ext uri="{0D108BD9-81ED-4DB2-BD59-A6C34878D82A}">
                    <a16:rowId xmlns="" xmlns:a16="http://schemas.microsoft.com/office/drawing/2014/main" val="2321828282"/>
                  </a:ext>
                </a:extLst>
              </a:tr>
            </a:tbl>
          </a:graphicData>
        </a:graphic>
      </p:graphicFrame>
      <p:sp>
        <p:nvSpPr>
          <p:cNvPr id="31" name="Pentágono 30"/>
          <p:cNvSpPr/>
          <p:nvPr/>
        </p:nvSpPr>
        <p:spPr>
          <a:xfrm>
            <a:off x="0" y="-9603"/>
            <a:ext cx="2786743"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2" name="CuadroTexto 31"/>
          <p:cNvSpPr txBox="1"/>
          <p:nvPr/>
        </p:nvSpPr>
        <p:spPr>
          <a:xfrm>
            <a:off x="194709" y="17280"/>
            <a:ext cx="2130480" cy="523220"/>
          </a:xfrm>
          <a:prstGeom prst="rect">
            <a:avLst/>
          </a:prstGeom>
          <a:solidFill>
            <a:srgbClr val="2DAAE1"/>
          </a:solid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Magdalena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3" name="Rectángulo 5"/>
          <p:cNvSpPr>
            <a:spLocks noChangeArrowheads="1"/>
          </p:cNvSpPr>
          <p:nvPr/>
        </p:nvSpPr>
        <p:spPr bwMode="auto">
          <a:xfrm>
            <a:off x="2924608" y="25700"/>
            <a:ext cx="91380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400" dirty="0" smtClean="0">
                <a:solidFill>
                  <a:srgbClr val="2DAAE1"/>
                </a:solidFill>
                <a:latin typeface="Tw Cen MT" panose="020B0602020104020603" pitchFamily="34" charset="0"/>
                <a:ea typeface="MS PGothic" pitchFamily="34" charset="-128"/>
                <a:sym typeface="Helvetica Neue Bold Condensed"/>
              </a:rPr>
              <a:t>Y DE CIÉNAGA - TASAJERA</a:t>
            </a:r>
            <a:endParaRPr lang="es-ES" altLang="es-CO" sz="1400"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5362749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6"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5151" y="692366"/>
            <a:ext cx="4282149"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30 CuadroTexto"/>
          <p:cNvSpPr txBox="1">
            <a:spLocks noChangeArrowheads="1"/>
          </p:cNvSpPr>
          <p:nvPr/>
        </p:nvSpPr>
        <p:spPr bwMode="auto">
          <a:xfrm flipH="1">
            <a:off x="7394563" y="953887"/>
            <a:ext cx="4421043"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567">
              <a:defRPr/>
            </a:pPr>
            <a:r>
              <a:rPr lang="es-CO" sz="1100" dirty="0"/>
              <a:t>INFORMACIÓN GENERAL</a:t>
            </a:r>
          </a:p>
        </p:txBody>
      </p:sp>
      <p:graphicFrame>
        <p:nvGraphicFramePr>
          <p:cNvPr id="31" name="3 Tabla"/>
          <p:cNvGraphicFramePr>
            <a:graphicFrameLocks noGrp="1"/>
          </p:cNvGraphicFramePr>
          <p:nvPr>
            <p:extLst>
              <p:ext uri="{D42A27DB-BD31-4B8C-83A1-F6EECF244321}">
                <p14:modId xmlns:p14="http://schemas.microsoft.com/office/powerpoint/2010/main" val="3316665552"/>
              </p:ext>
            </p:extLst>
          </p:nvPr>
        </p:nvGraphicFramePr>
        <p:xfrm>
          <a:off x="7383491" y="1165117"/>
          <a:ext cx="4421043" cy="914400"/>
        </p:xfrm>
        <a:graphic>
          <a:graphicData uri="http://schemas.openxmlformats.org/drawingml/2006/table">
            <a:tbl>
              <a:tblPr firstRow="1" bandRow="1">
                <a:tableStyleId>{5940675A-B579-460E-94D1-54222C63F5DA}</a:tableStyleId>
              </a:tblPr>
              <a:tblGrid>
                <a:gridCol w="2671554">
                  <a:extLst>
                    <a:ext uri="{9D8B030D-6E8A-4147-A177-3AD203B41FA5}">
                      <a16:colId xmlns="" xmlns:a16="http://schemas.microsoft.com/office/drawing/2014/main" val="20000"/>
                    </a:ext>
                  </a:extLst>
                </a:gridCol>
                <a:gridCol w="1749489">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endParaRPr lang="es-CO" sz="1000" kern="1200" baseline="0" dirty="0"/>
                    </a:p>
                    <a:p>
                      <a:pPr marL="0" algn="l" defTabSz="914400" rtl="0" eaLnBrk="1" latinLnBrk="0" hangingPunct="1"/>
                      <a:r>
                        <a:rPr lang="en-U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6008" marR="36008" marT="0" marB="0"/>
                </a:tc>
                <a:tc>
                  <a:txBody>
                    <a:bodyPr/>
                    <a:lstStyle/>
                    <a:p>
                      <a:pPr algn="ctr" rtl="0" fontAlgn="ctr"/>
                      <a:r>
                        <a:rPr lang="es-MX" sz="1000" u="none" strike="noStrike" dirty="0">
                          <a:effectLst/>
                        </a:rPr>
                        <a:t>15/10/2015</a:t>
                      </a:r>
                    </a:p>
                    <a:p>
                      <a:pPr algn="ctr" rtl="0" fontAlgn="ctr"/>
                      <a:r>
                        <a:rPr lang="es-MX" sz="1000" u="none" strike="noStrike" dirty="0">
                          <a:effectLst/>
                        </a:rPr>
                        <a:t>25/04/2016</a:t>
                      </a:r>
                      <a:endParaRPr lang="es-MX" sz="1000" b="0" i="0" u="none" strike="noStrike" dirty="0">
                        <a:solidFill>
                          <a:schemeClr val="tx1"/>
                        </a:solidFill>
                        <a:effectLst/>
                        <a:latin typeface="+mn-lt"/>
                      </a:endParaRPr>
                    </a:p>
                  </a:txBody>
                  <a:tcPr marL="36008" marR="3600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6008" marR="36008" marT="0" marB="0" anchor="ctr"/>
                </a:tc>
                <a:tc>
                  <a:txBody>
                    <a:bodyPr/>
                    <a:lstStyle/>
                    <a:p>
                      <a:pPr algn="ctr" rtl="0" fontAlgn="ctr"/>
                      <a:r>
                        <a:rPr lang="es-MX" sz="1000" u="none" strike="noStrike" dirty="0">
                          <a:effectLst/>
                        </a:rPr>
                        <a:t>29/10/2015</a:t>
                      </a:r>
                      <a:endParaRPr lang="es-MX" sz="1000" b="0" i="0" u="none" strike="noStrike" dirty="0">
                        <a:solidFill>
                          <a:schemeClr val="tx1"/>
                        </a:solidFill>
                        <a:effectLst/>
                        <a:latin typeface="+mn-lt"/>
                      </a:endParaRPr>
                    </a:p>
                  </a:txBody>
                  <a:tcPr marL="36008" marR="36008" marT="0" marB="0" anchor="ctr"/>
                </a:tc>
                <a:extLst>
                  <a:ext uri="{0D108BD9-81ED-4DB2-BD59-A6C34878D82A}">
                    <a16:rowId xmlns="" xmlns:a16="http://schemas.microsoft.com/office/drawing/2014/main" val="10001"/>
                  </a:ext>
                </a:extLst>
              </a:tr>
              <a:tr h="15240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6008" marR="3600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6008" marR="3600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6008" marR="36008" marT="0" marB="0" anchor="ctr"/>
                </a:tc>
                <a:tc>
                  <a:txBody>
                    <a:bodyPr/>
                    <a:lstStyle/>
                    <a:p>
                      <a:pPr algn="ctr" rtl="0" fontAlgn="ctr"/>
                      <a:r>
                        <a:rPr lang="es-MX" sz="1000" u="none" strike="noStrike" kern="1200" dirty="0">
                          <a:effectLst/>
                        </a:rPr>
                        <a:t>24/01/2018</a:t>
                      </a:r>
                      <a:endParaRPr lang="es-MX" sz="1000" b="0" i="0" u="none" strike="noStrike" kern="1200" dirty="0">
                        <a:solidFill>
                          <a:srgbClr val="082754"/>
                        </a:solidFill>
                        <a:effectLst/>
                        <a:latin typeface="+mn-lt"/>
                        <a:ea typeface="+mn-ea"/>
                        <a:cs typeface="+mn-cs"/>
                      </a:endParaRPr>
                    </a:p>
                  </a:txBody>
                  <a:tcPr marL="36008" marR="36008"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6008" marR="36008" marT="0" marB="0" anchor="ctr"/>
                </a:tc>
                <a:tc>
                  <a:txBody>
                    <a:bodyPr/>
                    <a:lstStyle/>
                    <a:p>
                      <a:pPr algn="ctr" rtl="0" fontAlgn="ctr"/>
                      <a:r>
                        <a:rPr lang="es-MX" sz="1000" u="none" strike="noStrike" kern="1200" baseline="0" dirty="0">
                          <a:effectLst/>
                        </a:rPr>
                        <a:t>97 </a:t>
                      </a:r>
                      <a:r>
                        <a:rPr lang="es-MX" sz="1000" u="none" strike="noStrike" kern="1200" dirty="0">
                          <a:effectLst/>
                        </a:rPr>
                        <a:t>%</a:t>
                      </a:r>
                    </a:p>
                  </a:txBody>
                  <a:tcPr marL="36008" marR="36008" marT="0" marB="0" anchor="ctr"/>
                </a:tc>
                <a:extLst>
                  <a:ext uri="{0D108BD9-81ED-4DB2-BD59-A6C34878D82A}">
                    <a16:rowId xmlns="" xmlns:a16="http://schemas.microsoft.com/office/drawing/2014/main" val="10004"/>
                  </a:ext>
                </a:extLst>
              </a:tr>
            </a:tbl>
          </a:graphicData>
        </a:graphic>
      </p:graphicFrame>
      <p:sp>
        <p:nvSpPr>
          <p:cNvPr id="32" name="30 CuadroTexto"/>
          <p:cNvSpPr txBox="1">
            <a:spLocks noChangeArrowheads="1"/>
          </p:cNvSpPr>
          <p:nvPr/>
        </p:nvSpPr>
        <p:spPr bwMode="auto">
          <a:xfrm flipH="1">
            <a:off x="7394564" y="3103138"/>
            <a:ext cx="442104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1528 DE 29/10/2015</a:t>
            </a:r>
          </a:p>
        </p:txBody>
      </p:sp>
      <p:sp>
        <p:nvSpPr>
          <p:cNvPr id="45" name="30 CuadroTexto"/>
          <p:cNvSpPr txBox="1">
            <a:spLocks noChangeArrowheads="1"/>
          </p:cNvSpPr>
          <p:nvPr/>
        </p:nvSpPr>
        <p:spPr bwMode="auto">
          <a:xfrm flipH="1">
            <a:off x="7394564" y="3946893"/>
            <a:ext cx="442104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1653 DE 01/12/2015</a:t>
            </a:r>
          </a:p>
        </p:txBody>
      </p:sp>
      <p:graphicFrame>
        <p:nvGraphicFramePr>
          <p:cNvPr id="46" name="Tabla 45"/>
          <p:cNvGraphicFramePr>
            <a:graphicFrameLocks noGrp="1"/>
          </p:cNvGraphicFramePr>
          <p:nvPr>
            <p:extLst>
              <p:ext uri="{D42A27DB-BD31-4B8C-83A1-F6EECF244321}">
                <p14:modId xmlns:p14="http://schemas.microsoft.com/office/powerpoint/2010/main" val="1189817982"/>
              </p:ext>
            </p:extLst>
          </p:nvPr>
        </p:nvGraphicFramePr>
        <p:xfrm>
          <a:off x="7394563" y="3288556"/>
          <a:ext cx="4424219" cy="609600"/>
        </p:xfrm>
        <a:graphic>
          <a:graphicData uri="http://schemas.openxmlformats.org/drawingml/2006/table">
            <a:tbl>
              <a:tblPr>
                <a:tableStyleId>{616DA210-FB5B-4158-B5E0-FEB733F419BA}</a:tableStyleId>
              </a:tblPr>
              <a:tblGrid>
                <a:gridCol w="1948234">
                  <a:extLst>
                    <a:ext uri="{9D8B030D-6E8A-4147-A177-3AD203B41FA5}">
                      <a16:colId xmlns="" xmlns:a16="http://schemas.microsoft.com/office/drawing/2014/main" val="20000"/>
                    </a:ext>
                  </a:extLst>
                </a:gridCol>
                <a:gridCol w="566422">
                  <a:extLst>
                    <a:ext uri="{9D8B030D-6E8A-4147-A177-3AD203B41FA5}">
                      <a16:colId xmlns="" xmlns:a16="http://schemas.microsoft.com/office/drawing/2014/main" val="20001"/>
                    </a:ext>
                  </a:extLst>
                </a:gridCol>
                <a:gridCol w="1909563">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MECO SAN ANDR</a:t>
                      </a:r>
                      <a:r>
                        <a:rPr kumimoji="0" lang="es-CO" sz="1000" u="none" strike="noStrike" kern="1200" cap="none" spc="0" normalizeH="0" baseline="0" noProof="0" dirty="0">
                          <a:ln>
                            <a:noFill/>
                          </a:ln>
                          <a:effectLst/>
                          <a:uLnTx/>
                          <a:uFillTx/>
                        </a:rPr>
                        <a:t>ÉS 054</a:t>
                      </a:r>
                      <a:endParaRPr kumimoji="0" lang="es-MX" sz="1000" u="none" strike="noStrike" kern="1200" cap="none" spc="0" normalizeH="0" baseline="0" noProof="0" dirty="0">
                        <a:ln>
                          <a:noFill/>
                        </a:ln>
                        <a:effectLst/>
                        <a:uLnTx/>
                        <a:uFillTx/>
                      </a:endParaRPr>
                    </a:p>
                  </a:txBody>
                  <a:tcPr marL="8119" marR="8119"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9" marR="8119"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9" marR="8119"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9" marR="8119" marT="0" marB="0" anchor="ctr"/>
                </a:tc>
                <a:extLst>
                  <a:ext uri="{0D108BD9-81ED-4DB2-BD59-A6C34878D82A}">
                    <a16:rowId xmlns="" xmlns:a16="http://schemas.microsoft.com/office/drawing/2014/main" val="10001"/>
                  </a:ext>
                </a:extLst>
              </a:tr>
              <a:tr h="1524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CONSTRUCTORA MECO S.A </a:t>
                      </a:r>
                    </a:p>
                  </a:txBody>
                  <a:tcPr marL="108046" marR="8119"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9" marR="8119" marT="0" marB="0" anchor="ctr"/>
                </a:tc>
                <a:tc>
                  <a:txBody>
                    <a:bodyPr/>
                    <a:lstStyle/>
                    <a:p>
                      <a:pPr algn="ctr" fontAlgn="ctr"/>
                      <a:r>
                        <a:rPr lang="es-MX" sz="1000" u="none" strike="noStrike" dirty="0">
                          <a:effectLst/>
                        </a:rPr>
                        <a:t>COSTA RICA - SUC. COLOMBIA</a:t>
                      </a:r>
                      <a:endParaRPr lang="es-MX" sz="1000" b="0" i="0" u="none" strike="noStrike" dirty="0">
                        <a:solidFill>
                          <a:srgbClr val="000000"/>
                        </a:solidFill>
                        <a:effectLst/>
                        <a:latin typeface="Calibri" panose="020F0502020204030204" pitchFamily="34" charset="0"/>
                      </a:endParaRPr>
                    </a:p>
                  </a:txBody>
                  <a:tcPr marL="8119" marR="8119" marT="0" marB="0" anchor="ctr"/>
                </a:tc>
                <a:extLst>
                  <a:ext uri="{0D108BD9-81ED-4DB2-BD59-A6C34878D82A}">
                    <a16:rowId xmlns="" xmlns:a16="http://schemas.microsoft.com/office/drawing/2014/main" val="10002"/>
                  </a:ext>
                </a:extLst>
              </a:tr>
              <a:tr h="1524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MECO INFRAESTRUCTURA SAS</a:t>
                      </a:r>
                    </a:p>
                  </a:txBody>
                  <a:tcPr marL="108046" marR="8119" marT="0" marB="0" anchor="ctr"/>
                </a:tc>
                <a:tc>
                  <a:txBody>
                    <a:bodyPr/>
                    <a:lstStyle/>
                    <a:p>
                      <a:pPr algn="ctr" fontAlgn="ctr"/>
                      <a:r>
                        <a:rPr kumimoji="0" lang="es-MX" sz="1000" u="none" strike="noStrike" kern="1200" cap="none" spc="0" normalizeH="0" baseline="0" dirty="0">
                          <a:ln>
                            <a:noFill/>
                          </a:ln>
                          <a:effectLst/>
                          <a:uLnTx/>
                          <a:uFillTx/>
                        </a:rPr>
                        <a:t>50</a:t>
                      </a:r>
                      <a:endParaRPr kumimoji="0" lang="es-MX" sz="1000" u="none" strike="noStrike" kern="1200" cap="none" spc="0" normalizeH="0" baseline="0" dirty="0">
                        <a:ln>
                          <a:noFill/>
                        </a:ln>
                        <a:solidFill>
                          <a:schemeClr val="tx1"/>
                        </a:solidFill>
                        <a:effectLst/>
                        <a:uLnTx/>
                        <a:uFillTx/>
                        <a:latin typeface="+mn-lt"/>
                        <a:ea typeface="+mn-ea"/>
                        <a:cs typeface="+mn-cs"/>
                      </a:endParaRPr>
                    </a:p>
                  </a:txBody>
                  <a:tcPr marL="8119" marR="8119" marT="0" marB="0" anchor="ctr"/>
                </a:tc>
                <a:tc>
                  <a:txBody>
                    <a:bodyPr/>
                    <a:lstStyle/>
                    <a:p>
                      <a:pPr algn="ctr" fontAlgn="ctr"/>
                      <a:r>
                        <a:rPr kumimoji="0" lang="es-MX" sz="1000" u="none" strike="noStrike" kern="1200" cap="none" spc="0" normalizeH="0" baseline="0" dirty="0">
                          <a:ln>
                            <a:noFill/>
                          </a:ln>
                          <a:effectLst/>
                          <a:uLnTx/>
                          <a:uFillTx/>
                        </a:rPr>
                        <a:t>COLOMBIA</a:t>
                      </a:r>
                      <a:endParaRPr kumimoji="0" lang="es-MX" sz="1000" u="none" strike="noStrike" kern="1200" cap="none" spc="0" normalizeH="0" baseline="0" dirty="0">
                        <a:ln>
                          <a:noFill/>
                        </a:ln>
                        <a:solidFill>
                          <a:schemeClr val="tx1"/>
                        </a:solidFill>
                        <a:effectLst/>
                        <a:uLnTx/>
                        <a:uFillTx/>
                        <a:latin typeface="+mn-lt"/>
                        <a:ea typeface="+mn-ea"/>
                        <a:cs typeface="+mn-cs"/>
                      </a:endParaRPr>
                    </a:p>
                  </a:txBody>
                  <a:tcPr marL="8119" marR="8119" marT="0" marB="0" anchor="ctr"/>
                </a:tc>
                <a:extLst>
                  <a:ext uri="{0D108BD9-81ED-4DB2-BD59-A6C34878D82A}">
                    <a16:rowId xmlns="" xmlns:a16="http://schemas.microsoft.com/office/drawing/2014/main" val="10003"/>
                  </a:ext>
                </a:extLst>
              </a:tr>
            </a:tbl>
          </a:graphicData>
        </a:graphic>
      </p:graphicFrame>
      <p:graphicFrame>
        <p:nvGraphicFramePr>
          <p:cNvPr id="47" name="Tabla 46"/>
          <p:cNvGraphicFramePr>
            <a:graphicFrameLocks noGrp="1"/>
          </p:cNvGraphicFramePr>
          <p:nvPr>
            <p:extLst>
              <p:ext uri="{D42A27DB-BD31-4B8C-83A1-F6EECF244321}">
                <p14:modId xmlns:p14="http://schemas.microsoft.com/office/powerpoint/2010/main" val="4050316939"/>
              </p:ext>
            </p:extLst>
          </p:nvPr>
        </p:nvGraphicFramePr>
        <p:xfrm>
          <a:off x="7394563" y="4134707"/>
          <a:ext cx="4421042" cy="457200"/>
        </p:xfrm>
        <a:graphic>
          <a:graphicData uri="http://schemas.openxmlformats.org/drawingml/2006/table">
            <a:tbl>
              <a:tblPr>
                <a:tableStyleId>{616DA210-FB5B-4158-B5E0-FEB733F419BA}</a:tableStyleId>
              </a:tblPr>
              <a:tblGrid>
                <a:gridCol w="2310194">
                  <a:extLst>
                    <a:ext uri="{9D8B030D-6E8A-4147-A177-3AD203B41FA5}">
                      <a16:colId xmlns="" xmlns:a16="http://schemas.microsoft.com/office/drawing/2014/main" val="20000"/>
                    </a:ext>
                  </a:extLst>
                </a:gridCol>
                <a:gridCol w="493540">
                  <a:extLst>
                    <a:ext uri="{9D8B030D-6E8A-4147-A177-3AD203B41FA5}">
                      <a16:colId xmlns="" xmlns:a16="http://schemas.microsoft.com/office/drawing/2014/main" val="20001"/>
                    </a:ext>
                  </a:extLst>
                </a:gridCol>
                <a:gridCol w="1617308">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t>INTERVENTORIAS Y DISEÑOS LTDA. - INTERDISEÑOS</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4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CO" sz="1000" dirty="0"/>
                        <a:t>INTERDISEÑOS</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108026" marR="8117" marT="0" marB="0" anchor="ctr"/>
                </a:tc>
                <a:tc>
                  <a:txBody>
                    <a:bodyPr/>
                    <a:lstStyle/>
                    <a:p>
                      <a:pPr marL="0" algn="ctr" defTabSz="914400" rtl="0" eaLnBrk="1" fontAlgn="ctr" latinLnBrk="0" hangingPunct="1"/>
                      <a:r>
                        <a:rPr lang="es-MX" sz="1000" u="none" strike="noStrike" kern="1200" dirty="0">
                          <a:effectLst/>
                        </a:rPr>
                        <a:t>100</a:t>
                      </a:r>
                      <a:endParaRPr lang="es-MX" sz="1000" u="none" strike="noStrike" kern="1200" dirty="0">
                        <a:solidFill>
                          <a:schemeClr val="tx1"/>
                        </a:solidFill>
                        <a:effectLst/>
                        <a:latin typeface="+mn-lt"/>
                        <a:ea typeface="+mn-ea"/>
                        <a:cs typeface="+mn-cs"/>
                      </a:endParaRPr>
                    </a:p>
                  </a:txBody>
                  <a:tcPr marL="8117" marR="811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bl>
          </a:graphicData>
        </a:graphic>
      </p:graphicFrame>
      <p:sp>
        <p:nvSpPr>
          <p:cNvPr id="48" name="30 CuadroTexto"/>
          <p:cNvSpPr txBox="1">
            <a:spLocks noChangeArrowheads="1"/>
          </p:cNvSpPr>
          <p:nvPr/>
        </p:nvSpPr>
        <p:spPr bwMode="auto">
          <a:xfrm flipH="1">
            <a:off x="7394564" y="2254515"/>
            <a:ext cx="442104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49" name="10 Tabla"/>
          <p:cNvGraphicFramePr>
            <a:graphicFrameLocks noGrp="1"/>
          </p:cNvGraphicFramePr>
          <p:nvPr>
            <p:extLst>
              <p:ext uri="{D42A27DB-BD31-4B8C-83A1-F6EECF244321}">
                <p14:modId xmlns:p14="http://schemas.microsoft.com/office/powerpoint/2010/main" val="894362509"/>
              </p:ext>
            </p:extLst>
          </p:nvPr>
        </p:nvGraphicFramePr>
        <p:xfrm>
          <a:off x="7394563" y="2476471"/>
          <a:ext cx="4421045" cy="457200"/>
        </p:xfrm>
        <a:graphic>
          <a:graphicData uri="http://schemas.openxmlformats.org/drawingml/2006/table">
            <a:tbl>
              <a:tblPr bandRow="1">
                <a:tableStyleId>{5940675A-B579-460E-94D1-54222C63F5DA}</a:tableStyleId>
              </a:tblPr>
              <a:tblGrid>
                <a:gridCol w="1663369">
                  <a:extLst>
                    <a:ext uri="{9D8B030D-6E8A-4147-A177-3AD203B41FA5}">
                      <a16:colId xmlns="" xmlns:a16="http://schemas.microsoft.com/office/drawing/2014/main" val="20000"/>
                    </a:ext>
                  </a:extLst>
                </a:gridCol>
                <a:gridCol w="718695">
                  <a:extLst>
                    <a:ext uri="{9D8B030D-6E8A-4147-A177-3AD203B41FA5}">
                      <a16:colId xmlns="" xmlns:a16="http://schemas.microsoft.com/office/drawing/2014/main" val="20001"/>
                    </a:ext>
                  </a:extLst>
                </a:gridCol>
                <a:gridCol w="1448119">
                  <a:extLst>
                    <a:ext uri="{9D8B030D-6E8A-4147-A177-3AD203B41FA5}">
                      <a16:colId xmlns="" xmlns:a16="http://schemas.microsoft.com/office/drawing/2014/main" val="20002"/>
                    </a:ext>
                  </a:extLst>
                </a:gridCol>
                <a:gridCol w="590862">
                  <a:extLst>
                    <a:ext uri="{9D8B030D-6E8A-4147-A177-3AD203B41FA5}">
                      <a16:colId xmlns="" xmlns:a16="http://schemas.microsoft.com/office/drawing/2014/main" val="3816429278"/>
                    </a:ext>
                  </a:extLst>
                </a:gridCol>
              </a:tblGrid>
              <a:tr h="1524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48" marR="5844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48" marR="5844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48" marR="58448"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48" marR="58448" marT="0" marB="0" anchor="ctr"/>
                </a:tc>
                <a:extLst>
                  <a:ext uri="{0D108BD9-81ED-4DB2-BD59-A6C34878D82A}">
                    <a16:rowId xmlns="" xmlns:a16="http://schemas.microsoft.com/office/drawing/2014/main" val="10000"/>
                  </a:ext>
                </a:extLst>
              </a:tr>
              <a:tr h="304800">
                <a:tc>
                  <a:txBody>
                    <a:bodyPr/>
                    <a:lstStyle/>
                    <a:p>
                      <a:pPr algn="ctr" fontAlgn="b"/>
                      <a:r>
                        <a:rPr lang="es-MX" sz="1000" u="none" strike="noStrike" dirty="0">
                          <a:effectLst/>
                        </a:rPr>
                        <a:t>CIRCUNVALAR</a:t>
                      </a:r>
                      <a:r>
                        <a:rPr lang="es-MX" sz="1000" u="none" strike="noStrike" baseline="0" dirty="0">
                          <a:effectLst/>
                        </a:rPr>
                        <a:t> DE SAN ANDRÉS</a:t>
                      </a:r>
                      <a:endParaRPr lang="es-MX" sz="1000" b="0" i="0" u="none" strike="noStrike" dirty="0">
                        <a:solidFill>
                          <a:srgbClr val="000000"/>
                        </a:solidFill>
                        <a:effectLst/>
                        <a:latin typeface="+mn-lt"/>
                      </a:endParaRPr>
                    </a:p>
                  </a:txBody>
                  <a:tcPr marL="8117" marR="8117" marT="0" marB="0" anchor="ctr"/>
                </a:tc>
                <a:tc>
                  <a:txBody>
                    <a:bodyPr/>
                    <a:lstStyle/>
                    <a:p>
                      <a:pPr algn="ctr" fontAlgn="ctr"/>
                      <a:r>
                        <a:rPr lang="es-MX" sz="1000" kern="1200" baseline="0" dirty="0"/>
                        <a:t>8 </a:t>
                      </a:r>
                      <a:r>
                        <a:rPr lang="es-MX" sz="1000" kern="1200" dirty="0"/>
                        <a:t>KM</a:t>
                      </a:r>
                      <a:endParaRPr lang="es-MX" sz="1000" b="0" kern="1200" dirty="0">
                        <a:solidFill>
                          <a:schemeClr val="dk1"/>
                        </a:solidFill>
                        <a:latin typeface="+mn-lt"/>
                        <a:ea typeface="+mn-ea"/>
                        <a:cs typeface="Arial" panose="020B0604020202020204" pitchFamily="34" charset="0"/>
                      </a:endParaRPr>
                    </a:p>
                  </a:txBody>
                  <a:tcPr marL="8117" marR="8117" marT="0" marB="0" anchor="ctr"/>
                </a:tc>
                <a:tc>
                  <a:txBody>
                    <a:bodyPr/>
                    <a:lstStyle/>
                    <a:p>
                      <a:pPr algn="ctr" fontAlgn="b"/>
                      <a:r>
                        <a:rPr lang="es-MX" sz="1000" kern="1200" dirty="0"/>
                        <a:t> Estudios y Diseños - Rehabilitación</a:t>
                      </a:r>
                      <a:endParaRPr lang="es-MX" sz="1000" b="0" kern="1200" dirty="0">
                        <a:solidFill>
                          <a:schemeClr val="dk1"/>
                        </a:solidFill>
                        <a:latin typeface="+mn-lt"/>
                        <a:ea typeface="+mn-ea"/>
                        <a:cs typeface="Arial" panose="020B0604020202020204" pitchFamily="34" charset="0"/>
                      </a:endParaRPr>
                    </a:p>
                  </a:txBody>
                  <a:tcPr marL="8117" marR="8117" marT="0" marB="0" anchor="ctr"/>
                </a:tc>
                <a:tc>
                  <a:txBody>
                    <a:bodyPr/>
                    <a:lstStyle/>
                    <a:p>
                      <a:pPr algn="ctr" fontAlgn="b"/>
                      <a:r>
                        <a:rPr lang="es-MX" sz="1000" kern="1200" dirty="0"/>
                        <a:t>100% - </a:t>
                      </a:r>
                      <a:br>
                        <a:rPr lang="es-MX" sz="1000" kern="1200" dirty="0"/>
                      </a:br>
                      <a:r>
                        <a:rPr lang="es-MX" sz="1000" kern="1200" dirty="0"/>
                        <a:t>7,8 Km</a:t>
                      </a:r>
                      <a:endParaRPr lang="es-MX" sz="1000" b="0" kern="1200" dirty="0">
                        <a:solidFill>
                          <a:schemeClr val="dk1"/>
                        </a:solidFill>
                        <a:latin typeface="+mn-lt"/>
                        <a:ea typeface="+mn-ea"/>
                        <a:cs typeface="Arial" panose="020B0604020202020204" pitchFamily="34" charset="0"/>
                      </a:endParaRPr>
                    </a:p>
                  </a:txBody>
                  <a:tcPr marL="8117" marR="8117" marT="0" marB="0" anchor="ctr"/>
                </a:tc>
                <a:extLst>
                  <a:ext uri="{0D108BD9-81ED-4DB2-BD59-A6C34878D82A}">
                    <a16:rowId xmlns="" xmlns:a16="http://schemas.microsoft.com/office/drawing/2014/main" val="10001"/>
                  </a:ext>
                </a:extLst>
              </a:tr>
            </a:tbl>
          </a:graphicData>
        </a:graphic>
      </p:graphicFrame>
      <p:sp>
        <p:nvSpPr>
          <p:cNvPr id="51" name="30 CuadroTexto"/>
          <p:cNvSpPr txBox="1">
            <a:spLocks noChangeArrowheads="1"/>
          </p:cNvSpPr>
          <p:nvPr/>
        </p:nvSpPr>
        <p:spPr bwMode="auto">
          <a:xfrm flipH="1">
            <a:off x="3818125" y="4972487"/>
            <a:ext cx="3357452"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52" name="3 Tabla"/>
          <p:cNvGraphicFramePr>
            <a:graphicFrameLocks noGrp="1"/>
          </p:cNvGraphicFramePr>
          <p:nvPr>
            <p:extLst>
              <p:ext uri="{D42A27DB-BD31-4B8C-83A1-F6EECF244321}">
                <p14:modId xmlns:p14="http://schemas.microsoft.com/office/powerpoint/2010/main" val="3074618288"/>
              </p:ext>
            </p:extLst>
          </p:nvPr>
        </p:nvGraphicFramePr>
        <p:xfrm>
          <a:off x="3818125" y="5185649"/>
          <a:ext cx="3357453" cy="993774"/>
        </p:xfrm>
        <a:graphic>
          <a:graphicData uri="http://schemas.openxmlformats.org/drawingml/2006/table">
            <a:tbl>
              <a:tblPr>
                <a:tableStyleId>{616DA210-FB5B-4158-B5E0-FEB733F419BA}</a:tableStyleId>
              </a:tblPr>
              <a:tblGrid>
                <a:gridCol w="2190971">
                  <a:extLst>
                    <a:ext uri="{9D8B030D-6E8A-4147-A177-3AD203B41FA5}">
                      <a16:colId xmlns="" xmlns:a16="http://schemas.microsoft.com/office/drawing/2014/main" val="20000"/>
                    </a:ext>
                  </a:extLst>
                </a:gridCol>
                <a:gridCol w="1166482">
                  <a:extLst>
                    <a:ext uri="{9D8B030D-6E8A-4147-A177-3AD203B41FA5}">
                      <a16:colId xmlns="" xmlns:a16="http://schemas.microsoft.com/office/drawing/2014/main" val="20001"/>
                    </a:ext>
                  </a:extLst>
                </a:gridCol>
              </a:tblGrid>
              <a:tr h="165629">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2" marR="35992" marT="0" marB="0"/>
                </a:tc>
                <a:tc>
                  <a:txBody>
                    <a:bodyPr/>
                    <a:lstStyle/>
                    <a:p>
                      <a:pPr algn="ctr" fontAlgn="b"/>
                      <a:r>
                        <a:rPr lang="es-CO" sz="1000" u="none" strike="noStrike" dirty="0">
                          <a:effectLst/>
                        </a:rPr>
                        <a:t>$44.457</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0"/>
                  </a:ext>
                </a:extLst>
              </a:tr>
              <a:tr h="165629">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$4.580</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1"/>
                  </a:ext>
                </a:extLst>
              </a:tr>
              <a:tr h="4968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$16.857</a:t>
                      </a:r>
                    </a:p>
                    <a:p>
                      <a:pPr marL="177800" indent="0" algn="l" defTabSz="914400" rtl="0" eaLnBrk="1" latinLnBrk="0" hangingPunct="1"/>
                      <a:r>
                        <a:rPr lang="es-CO" sz="1000" kern="1200" baseline="0" dirty="0"/>
                        <a:t>Vigencia 2017= $27.600</a:t>
                      </a:r>
                      <a:endParaRPr lang="es-CO" sz="1000" b="1" i="1"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$44.457</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2"/>
                  </a:ext>
                </a:extLst>
              </a:tr>
              <a:tr h="1656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$49.037</a:t>
                      </a:r>
                      <a:endParaRPr lang="es-CO" sz="1000" u="none" strike="noStrike" kern="1200" dirty="0">
                        <a:solidFill>
                          <a:schemeClr val="tx1"/>
                        </a:solidFill>
                        <a:effectLst/>
                        <a:latin typeface="+mn-lt"/>
                        <a:ea typeface="+mn-ea"/>
                        <a:cs typeface="+mn-cs"/>
                      </a:endParaRPr>
                    </a:p>
                  </a:txBody>
                  <a:tcPr marL="35992" marR="35992" marT="0" marB="0" anchor="ctr"/>
                </a:tc>
                <a:extLst>
                  <a:ext uri="{0D108BD9-81ED-4DB2-BD59-A6C34878D82A}">
                    <a16:rowId xmlns="" xmlns:a16="http://schemas.microsoft.com/office/drawing/2014/main" val="10003"/>
                  </a:ext>
                </a:extLst>
              </a:tr>
            </a:tbl>
          </a:graphicData>
        </a:graphic>
      </p:graphicFrame>
      <p:sp>
        <p:nvSpPr>
          <p:cNvPr id="197737" name="CuadroTexto 52"/>
          <p:cNvSpPr txBox="1">
            <a:spLocks noChangeArrowheads="1"/>
          </p:cNvSpPr>
          <p:nvPr/>
        </p:nvSpPr>
        <p:spPr bwMode="auto">
          <a:xfrm>
            <a:off x="4483107" y="6179423"/>
            <a:ext cx="3155847" cy="26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55" tIns="45633" rIns="91255" bIns="4563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67"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4183662215"/>
              </p:ext>
            </p:extLst>
          </p:nvPr>
        </p:nvGraphicFramePr>
        <p:xfrm>
          <a:off x="3818125" y="4689292"/>
          <a:ext cx="3019326" cy="182880"/>
        </p:xfrm>
        <a:graphic>
          <a:graphicData uri="http://schemas.openxmlformats.org/drawingml/2006/table">
            <a:tbl>
              <a:tblPr firstRow="1" bandRow="1">
                <a:tableStyleId>{BC89EF96-8CEA-46FF-86C4-4CE0E7609802}</a:tableStyleId>
              </a:tblPr>
              <a:tblGrid>
                <a:gridCol w="3019326">
                  <a:extLst>
                    <a:ext uri="{9D8B030D-6E8A-4147-A177-3AD203B41FA5}">
                      <a16:colId xmlns="" xmlns:a16="http://schemas.microsoft.com/office/drawing/2014/main" val="20000"/>
                    </a:ext>
                  </a:extLst>
                </a:gridCol>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solidFill>
                            <a:schemeClr val="bg1"/>
                          </a:solidFill>
                          <a:effectLst/>
                        </a:rPr>
                        <a:t>Longitud</a:t>
                      </a:r>
                      <a:r>
                        <a:rPr lang="es-ES" sz="1200" u="none" strike="noStrike" baseline="0" dirty="0">
                          <a:solidFill>
                            <a:schemeClr val="bg1"/>
                          </a:solidFill>
                          <a:effectLst/>
                        </a:rPr>
                        <a:t> de Proyecto 27,9 Km</a:t>
                      </a:r>
                      <a:endParaRPr lang="es-CO" sz="1200" b="0" i="0" u="none" strike="noStrike" dirty="0">
                        <a:solidFill>
                          <a:schemeClr val="bg1"/>
                        </a:solidFill>
                        <a:latin typeface="+mn-lt"/>
                        <a:cs typeface="Arial" panose="020B0604020202020204" pitchFamily="34" charset="0"/>
                      </a:endParaRPr>
                    </a:p>
                  </a:txBody>
                  <a:tcPr marL="35998" marR="35998" marT="0" marB="0" anchor="ctr">
                    <a:solidFill>
                      <a:schemeClr val="accent5"/>
                    </a:solidFill>
                  </a:tcP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2679840203"/>
              </p:ext>
            </p:extLst>
          </p:nvPr>
        </p:nvGraphicFramePr>
        <p:xfrm>
          <a:off x="7394564" y="4953279"/>
          <a:ext cx="4421042" cy="811284"/>
        </p:xfrm>
        <a:graphic>
          <a:graphicData uri="http://schemas.openxmlformats.org/drawingml/2006/table">
            <a:tbl>
              <a:tblPr bandRow="1">
                <a:tableStyleId>{5940675A-B579-460E-94D1-54222C63F5DA}</a:tableStyleId>
              </a:tblPr>
              <a:tblGrid>
                <a:gridCol w="3314679">
                  <a:extLst>
                    <a:ext uri="{9D8B030D-6E8A-4147-A177-3AD203B41FA5}">
                      <a16:colId xmlns="" xmlns:a16="http://schemas.microsoft.com/office/drawing/2014/main" val="20000"/>
                    </a:ext>
                  </a:extLst>
                </a:gridCol>
                <a:gridCol w="1106363">
                  <a:extLst>
                    <a:ext uri="{9D8B030D-6E8A-4147-A177-3AD203B41FA5}">
                      <a16:colId xmlns="" xmlns:a16="http://schemas.microsoft.com/office/drawing/2014/main" val="20001"/>
                    </a:ext>
                  </a:extLst>
                </a:gridCol>
              </a:tblGrid>
              <a:tr h="14874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4874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8 KM</a:t>
                      </a:r>
                      <a:endParaRPr lang="es-MX" sz="1000" b="0" i="0" u="none" strike="noStrike" dirty="0">
                        <a:solidFill>
                          <a:srgbClr val="000000"/>
                        </a:solidFill>
                        <a:effectLst/>
                        <a:latin typeface="+mj-lt"/>
                      </a:endParaRPr>
                    </a:p>
                  </a:txBody>
                  <a:tcPr marL="8120" marR="8120" marT="0" marB="0" anchor="ctr"/>
                </a:tc>
                <a:extLst>
                  <a:ext uri="{0D108BD9-81ED-4DB2-BD59-A6C34878D82A}">
                    <a16:rowId xmlns="" xmlns:a16="http://schemas.microsoft.com/office/drawing/2014/main" val="10001"/>
                  </a:ext>
                </a:extLst>
              </a:tr>
              <a:tr h="15755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0" marB="0" anchor="ctr"/>
                </a:tc>
                <a:extLst>
                  <a:ext uri="{0D108BD9-81ED-4DB2-BD59-A6C34878D82A}">
                    <a16:rowId xmlns="" xmlns:a16="http://schemas.microsoft.com/office/drawing/2014/main" val="246497866"/>
                  </a:ext>
                </a:extLst>
              </a:tr>
              <a:tr h="17986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9,7 KM</a:t>
                      </a:r>
                      <a:endParaRPr lang="es-MX" sz="1000" b="0" i="0" u="none" strike="noStrike" kern="1200" dirty="0">
                        <a:solidFill>
                          <a:schemeClr val="dk1"/>
                        </a:solidFill>
                        <a:effectLst/>
                        <a:latin typeface="+mj-lt"/>
                        <a:ea typeface="+mn-ea"/>
                        <a:cs typeface="+mn-cs"/>
                      </a:endParaRPr>
                    </a:p>
                  </a:txBody>
                  <a:tcPr marL="8120" marR="8120" marT="0" marB="0" anchor="ctr"/>
                </a:tc>
                <a:extLst>
                  <a:ext uri="{0D108BD9-81ED-4DB2-BD59-A6C34878D82A}">
                    <a16:rowId xmlns="" xmlns:a16="http://schemas.microsoft.com/office/drawing/2014/main" val="10002"/>
                  </a:ext>
                </a:extLst>
              </a:tr>
              <a:tr h="15755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10,8 KM</a:t>
                      </a:r>
                      <a:endParaRPr lang="es-MX" sz="1000" b="0" i="0" u="none" strike="noStrike" kern="1200" dirty="0">
                        <a:solidFill>
                          <a:schemeClr val="dk1"/>
                        </a:solidFill>
                        <a:effectLst/>
                        <a:latin typeface="+mj-lt"/>
                        <a:ea typeface="+mn-ea"/>
                        <a:cs typeface="+mn-cs"/>
                      </a:endParaRPr>
                    </a:p>
                  </a:txBody>
                  <a:tcPr marL="8120" marR="8120" marT="0"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394563" y="4715460"/>
            <a:ext cx="4421041"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6" name="Pentágono 25"/>
          <p:cNvSpPr/>
          <p:nvPr/>
        </p:nvSpPr>
        <p:spPr>
          <a:xfrm>
            <a:off x="0" y="0"/>
            <a:ext cx="5347063"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8" y="26882"/>
            <a:ext cx="53932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San Andrés y Providencia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8" name="Rectángulo 5"/>
          <p:cNvSpPr>
            <a:spLocks noChangeArrowheads="1"/>
          </p:cNvSpPr>
          <p:nvPr/>
        </p:nvSpPr>
        <p:spPr bwMode="auto">
          <a:xfrm>
            <a:off x="5496851" y="58829"/>
            <a:ext cx="42799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2DAAE1"/>
                </a:solidFill>
                <a:latin typeface="Tw Cen MT" panose="020B0602020104020603" pitchFamily="34" charset="0"/>
                <a:ea typeface="MS PGothic" pitchFamily="34" charset="-128"/>
                <a:sym typeface="Helvetica Neue Bold Condensed"/>
              </a:rPr>
              <a:t>ISLA DE SAN ANDRÉS</a:t>
            </a:r>
            <a:endParaRPr lang="es-ES" altLang="es-CO" sz="2800"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6586912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60" name="Imagen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2448" y="655224"/>
            <a:ext cx="3027252" cy="36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0 CuadroTexto"/>
          <p:cNvSpPr txBox="1">
            <a:spLocks noChangeArrowheads="1"/>
          </p:cNvSpPr>
          <p:nvPr/>
        </p:nvSpPr>
        <p:spPr bwMode="auto">
          <a:xfrm flipH="1">
            <a:off x="7350089" y="731758"/>
            <a:ext cx="4401994" cy="173253"/>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567">
              <a:defRPr/>
            </a:pPr>
            <a:r>
              <a:rPr lang="es-CO" sz="1100" dirty="0"/>
              <a:t>INFORMACIÓN GENERAL</a:t>
            </a:r>
          </a:p>
        </p:txBody>
      </p:sp>
      <p:graphicFrame>
        <p:nvGraphicFramePr>
          <p:cNvPr id="36" name="3 Tabla"/>
          <p:cNvGraphicFramePr>
            <a:graphicFrameLocks noGrp="1"/>
          </p:cNvGraphicFramePr>
          <p:nvPr>
            <p:extLst>
              <p:ext uri="{D42A27DB-BD31-4B8C-83A1-F6EECF244321}">
                <p14:modId xmlns:p14="http://schemas.microsoft.com/office/powerpoint/2010/main" val="1437794053"/>
              </p:ext>
            </p:extLst>
          </p:nvPr>
        </p:nvGraphicFramePr>
        <p:xfrm>
          <a:off x="7350090" y="950234"/>
          <a:ext cx="4403581" cy="914400"/>
        </p:xfrm>
        <a:graphic>
          <a:graphicData uri="http://schemas.openxmlformats.org/drawingml/2006/table">
            <a:tbl>
              <a:tblPr firstRow="1" bandRow="1">
                <a:tableStyleId>{5940675A-B579-460E-94D1-54222C63F5DA}</a:tableStyleId>
              </a:tblPr>
              <a:tblGrid>
                <a:gridCol w="2661001">
                  <a:extLst>
                    <a:ext uri="{9D8B030D-6E8A-4147-A177-3AD203B41FA5}">
                      <a16:colId xmlns="" xmlns:a16="http://schemas.microsoft.com/office/drawing/2014/main" val="20000"/>
                    </a:ext>
                  </a:extLst>
                </a:gridCol>
                <a:gridCol w="1742580">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6001" marR="36001" marT="0" marB="0"/>
                </a:tc>
                <a:tc>
                  <a:txBody>
                    <a:bodyPr/>
                    <a:lstStyle/>
                    <a:p>
                      <a:pPr algn="ctr" rtl="0" fontAlgn="ctr"/>
                      <a:r>
                        <a:rPr lang="es-MX" sz="1000" u="none" strike="noStrike" dirty="0">
                          <a:effectLst/>
                        </a:rPr>
                        <a:t>15/10/2015</a:t>
                      </a:r>
                    </a:p>
                    <a:p>
                      <a:pPr algn="ctr" rtl="0" fontAlgn="ctr"/>
                      <a:r>
                        <a:rPr lang="es-MX" sz="1000" u="none" strike="noStrike" dirty="0">
                          <a:effectLst/>
                        </a:rPr>
                        <a:t>25/04/2016</a:t>
                      </a:r>
                      <a:endParaRPr lang="es-MX" sz="1000" b="0" i="0" u="none" strike="noStrike" dirty="0">
                        <a:solidFill>
                          <a:schemeClr val="tx1"/>
                        </a:solidFill>
                        <a:effectLst/>
                        <a:latin typeface="+mn-lt"/>
                      </a:endParaRPr>
                    </a:p>
                  </a:txBody>
                  <a:tcPr marL="36001" marR="36001"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algn="ctr" rtl="0" fontAlgn="ctr"/>
                      <a:r>
                        <a:rPr lang="es-MX" sz="1000" u="none" strike="noStrike" dirty="0">
                          <a:effectLst/>
                        </a:rPr>
                        <a:t>04/11/2015</a:t>
                      </a:r>
                      <a:endParaRPr lang="es-MX" sz="1000" b="0" i="0" u="none" strike="noStrike" dirty="0">
                        <a:solidFill>
                          <a:schemeClr val="tx1"/>
                        </a:solidFill>
                        <a:effectLst/>
                        <a:latin typeface="+mn-lt"/>
                      </a:endParaRPr>
                    </a:p>
                  </a:txBody>
                  <a:tcPr marL="36001" marR="36001"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6001" marR="36001"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6001" marR="36001" marT="0" marB="0" anchor="ctr"/>
                </a:tc>
                <a:tc>
                  <a:txBody>
                    <a:bodyPr/>
                    <a:lstStyle/>
                    <a:p>
                      <a:pPr algn="ctr" rtl="0" fontAlgn="ctr"/>
                      <a:r>
                        <a:rPr lang="es-MX" sz="1000" u="none" strike="noStrike" kern="1200" dirty="0">
                          <a:effectLst/>
                        </a:rPr>
                        <a:t>24/01/2018</a:t>
                      </a:r>
                      <a:endParaRPr lang="es-MX" sz="1000" b="0" i="0" u="none" strike="noStrike" kern="1200" dirty="0">
                        <a:solidFill>
                          <a:srgbClr val="082754"/>
                        </a:solidFill>
                        <a:effectLst/>
                        <a:latin typeface="+mn-lt"/>
                        <a:ea typeface="+mn-ea"/>
                        <a:cs typeface="+mn-cs"/>
                      </a:endParaRPr>
                    </a:p>
                  </a:txBody>
                  <a:tcPr marL="36001" marR="36001"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algn="ctr" rtl="0" fontAlgn="ctr"/>
                      <a:r>
                        <a:rPr lang="es-MX" sz="1000" u="none" strike="noStrike" kern="1200" baseline="0" dirty="0">
                          <a:effectLst/>
                        </a:rPr>
                        <a:t>93 </a:t>
                      </a:r>
                      <a:r>
                        <a:rPr lang="es-MX" sz="1000" u="none" strike="noStrike" kern="1200" dirty="0">
                          <a:effectLst/>
                        </a:rPr>
                        <a:t>%</a:t>
                      </a:r>
                    </a:p>
                  </a:txBody>
                  <a:tcPr marL="36001" marR="36001" marT="0" marB="0" anchor="ctr"/>
                </a:tc>
                <a:extLst>
                  <a:ext uri="{0D108BD9-81ED-4DB2-BD59-A6C34878D82A}">
                    <a16:rowId xmlns="" xmlns:a16="http://schemas.microsoft.com/office/drawing/2014/main" val="10004"/>
                  </a:ext>
                </a:extLst>
              </a:tr>
            </a:tbl>
          </a:graphicData>
        </a:graphic>
      </p:graphicFrame>
      <p:sp>
        <p:nvSpPr>
          <p:cNvPr id="37" name="30 CuadroTexto"/>
          <p:cNvSpPr txBox="1">
            <a:spLocks noChangeArrowheads="1"/>
          </p:cNvSpPr>
          <p:nvPr/>
        </p:nvSpPr>
        <p:spPr bwMode="auto">
          <a:xfrm flipH="1">
            <a:off x="7350089" y="2835653"/>
            <a:ext cx="4401994"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1542 DE 04/11/2015</a:t>
            </a:r>
          </a:p>
        </p:txBody>
      </p:sp>
      <p:sp>
        <p:nvSpPr>
          <p:cNvPr id="38" name="30 CuadroTexto"/>
          <p:cNvSpPr txBox="1">
            <a:spLocks noChangeArrowheads="1"/>
          </p:cNvSpPr>
          <p:nvPr/>
        </p:nvSpPr>
        <p:spPr bwMode="auto">
          <a:xfrm flipH="1">
            <a:off x="7350089" y="3594105"/>
            <a:ext cx="4406756"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1690 DE 10/12/2015</a:t>
            </a:r>
          </a:p>
        </p:txBody>
      </p:sp>
      <p:graphicFrame>
        <p:nvGraphicFramePr>
          <p:cNvPr id="59" name="Tabla 58"/>
          <p:cNvGraphicFramePr>
            <a:graphicFrameLocks noGrp="1"/>
          </p:cNvGraphicFramePr>
          <p:nvPr>
            <p:extLst>
              <p:ext uri="{D42A27DB-BD31-4B8C-83A1-F6EECF244321}">
                <p14:modId xmlns:p14="http://schemas.microsoft.com/office/powerpoint/2010/main" val="277520751"/>
              </p:ext>
            </p:extLst>
          </p:nvPr>
        </p:nvGraphicFramePr>
        <p:xfrm>
          <a:off x="7350090" y="3033784"/>
          <a:ext cx="4401994" cy="457200"/>
        </p:xfrm>
        <a:graphic>
          <a:graphicData uri="http://schemas.openxmlformats.org/drawingml/2006/table">
            <a:tbl>
              <a:tblPr>
                <a:tableStyleId>{616DA210-FB5B-4158-B5E0-FEB733F419BA}</a:tableStyleId>
              </a:tblPr>
              <a:tblGrid>
                <a:gridCol w="2587785">
                  <a:extLst>
                    <a:ext uri="{9D8B030D-6E8A-4147-A177-3AD203B41FA5}">
                      <a16:colId xmlns="" xmlns:a16="http://schemas.microsoft.com/office/drawing/2014/main" val="20000"/>
                    </a:ext>
                  </a:extLst>
                </a:gridCol>
                <a:gridCol w="502319">
                  <a:extLst>
                    <a:ext uri="{9D8B030D-6E8A-4147-A177-3AD203B41FA5}">
                      <a16:colId xmlns="" xmlns:a16="http://schemas.microsoft.com/office/drawing/2014/main" val="20001"/>
                    </a:ext>
                  </a:extLst>
                </a:gridCol>
                <a:gridCol w="1311890">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noProof="0" dirty="0">
                          <a:ln>
                            <a:noFill/>
                          </a:ln>
                          <a:effectLst/>
                          <a:uLnTx/>
                          <a:uFillTx/>
                        </a:rPr>
                        <a:t>PROCOPAL S.A</a:t>
                      </a:r>
                      <a:endParaRPr kumimoji="0" lang="es-MX" sz="1000" u="none" strike="noStrike" kern="1200" cap="none" spc="0" normalizeH="0" baseline="0" noProof="0" dirty="0">
                        <a:ln>
                          <a:noFill/>
                        </a:ln>
                        <a:effectLst/>
                        <a:uLnTx/>
                        <a:uFillTx/>
                      </a:endParaRP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48745">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PROCOPAL S.A </a:t>
                      </a:r>
                    </a:p>
                  </a:txBody>
                  <a:tcPr marL="108031" marR="8117" marT="0"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2"/>
                  </a:ext>
                </a:extLst>
              </a:tr>
            </a:tbl>
          </a:graphicData>
        </a:graphic>
      </p:graphicFrame>
      <p:graphicFrame>
        <p:nvGraphicFramePr>
          <p:cNvPr id="60" name="Tabla 59"/>
          <p:cNvGraphicFramePr>
            <a:graphicFrameLocks noGrp="1"/>
          </p:cNvGraphicFramePr>
          <p:nvPr>
            <p:extLst>
              <p:ext uri="{D42A27DB-BD31-4B8C-83A1-F6EECF244321}">
                <p14:modId xmlns:p14="http://schemas.microsoft.com/office/powerpoint/2010/main" val="619704911"/>
              </p:ext>
            </p:extLst>
          </p:nvPr>
        </p:nvGraphicFramePr>
        <p:xfrm>
          <a:off x="7350090" y="3781905"/>
          <a:ext cx="4406757" cy="762000"/>
        </p:xfrm>
        <a:graphic>
          <a:graphicData uri="http://schemas.openxmlformats.org/drawingml/2006/table">
            <a:tbl>
              <a:tblPr>
                <a:tableStyleId>{616DA210-FB5B-4158-B5E0-FEB733F419BA}</a:tableStyleId>
              </a:tblPr>
              <a:tblGrid>
                <a:gridCol w="2794674">
                  <a:extLst>
                    <a:ext uri="{9D8B030D-6E8A-4147-A177-3AD203B41FA5}">
                      <a16:colId xmlns="" xmlns:a16="http://schemas.microsoft.com/office/drawing/2014/main" val="20000"/>
                    </a:ext>
                  </a:extLst>
                </a:gridCol>
                <a:gridCol w="553439">
                  <a:extLst>
                    <a:ext uri="{9D8B030D-6E8A-4147-A177-3AD203B41FA5}">
                      <a16:colId xmlns="" xmlns:a16="http://schemas.microsoft.com/office/drawing/2014/main" val="20001"/>
                    </a:ext>
                  </a:extLst>
                </a:gridCol>
                <a:gridCol w="1058644">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t>CONSORCIO ICINCO</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148745">
                <a:tc>
                  <a:txBody>
                    <a:bodyPr/>
                    <a:lstStyle/>
                    <a:p>
                      <a:pPr marL="0" algn="l" defTabSz="914400" rtl="0" eaLnBrk="1" fontAlgn="ctr" latinLnBrk="0" hangingPunct="1"/>
                      <a:r>
                        <a:rPr lang="es-CO" sz="1000" dirty="0"/>
                        <a:t>COPEBA LTDA</a:t>
                      </a:r>
                      <a:endParaRPr lang="es-MX" sz="1000" u="none" strike="noStrike" kern="1200" dirty="0">
                        <a:solidFill>
                          <a:schemeClr val="tx1"/>
                        </a:solidFill>
                        <a:effectLst/>
                        <a:latin typeface="+mn-lt"/>
                        <a:ea typeface="+mn-ea"/>
                        <a:cs typeface="+mn-cs"/>
                      </a:endParaRPr>
                    </a:p>
                  </a:txBody>
                  <a:tcPr marL="107995"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48745">
                <a:tc>
                  <a:txBody>
                    <a:bodyPr/>
                    <a:lstStyle/>
                    <a:p>
                      <a:pPr marL="0" algn="l" defTabSz="914400" rtl="0" eaLnBrk="1" fontAlgn="ctr" latinLnBrk="0" hangingPunct="1"/>
                      <a:r>
                        <a:rPr lang="es-CO" sz="1000" dirty="0"/>
                        <a:t>ICEACSA CONSULTORES SUCURSAL COLOMBIA</a:t>
                      </a:r>
                      <a:endParaRPr lang="es-MX" sz="1000" u="none" strike="noStrike" kern="1200" dirty="0">
                        <a:solidFill>
                          <a:schemeClr val="tx1"/>
                        </a:solidFill>
                        <a:effectLst/>
                        <a:latin typeface="+mn-lt"/>
                        <a:ea typeface="+mn-ea"/>
                        <a:cs typeface="+mn-cs"/>
                      </a:endParaRPr>
                    </a:p>
                  </a:txBody>
                  <a:tcPr marL="107995" marR="8116"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r h="148745">
                <a:tc>
                  <a:txBody>
                    <a:bodyPr/>
                    <a:lstStyle/>
                    <a:p>
                      <a:pPr marL="0" algn="l" defTabSz="914400" rtl="0" eaLnBrk="1" fontAlgn="ctr" latinLnBrk="0" hangingPunct="1"/>
                      <a:r>
                        <a:rPr lang="es-CO" sz="1000" dirty="0"/>
                        <a:t>GEOTECNIA Y CIMIENTOS INGEOCIM S.A.S</a:t>
                      </a:r>
                      <a:endParaRPr lang="es-MX" sz="1000" u="none" strike="noStrike" kern="1200" dirty="0">
                        <a:solidFill>
                          <a:schemeClr val="tx1"/>
                        </a:solidFill>
                        <a:effectLst/>
                        <a:latin typeface="+mn-lt"/>
                        <a:ea typeface="+mn-ea"/>
                        <a:cs typeface="+mn-cs"/>
                      </a:endParaRPr>
                    </a:p>
                  </a:txBody>
                  <a:tcPr marL="107995"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4"/>
                  </a:ext>
                </a:extLst>
              </a:tr>
            </a:tbl>
          </a:graphicData>
        </a:graphic>
      </p:graphicFrame>
      <p:sp>
        <p:nvSpPr>
          <p:cNvPr id="61" name="30 CuadroTexto"/>
          <p:cNvSpPr txBox="1">
            <a:spLocks noChangeArrowheads="1"/>
          </p:cNvSpPr>
          <p:nvPr/>
        </p:nvSpPr>
        <p:spPr bwMode="auto">
          <a:xfrm flipH="1">
            <a:off x="7350090" y="1941404"/>
            <a:ext cx="440199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62" name="10 Tabla"/>
          <p:cNvGraphicFramePr>
            <a:graphicFrameLocks noGrp="1"/>
          </p:cNvGraphicFramePr>
          <p:nvPr>
            <p:extLst>
              <p:ext uri="{D42A27DB-BD31-4B8C-83A1-F6EECF244321}">
                <p14:modId xmlns:p14="http://schemas.microsoft.com/office/powerpoint/2010/main" val="3035672568"/>
              </p:ext>
            </p:extLst>
          </p:nvPr>
        </p:nvGraphicFramePr>
        <p:xfrm>
          <a:off x="7350090" y="2150648"/>
          <a:ext cx="4406757" cy="618382"/>
        </p:xfrm>
        <a:graphic>
          <a:graphicData uri="http://schemas.openxmlformats.org/drawingml/2006/table">
            <a:tbl>
              <a:tblPr bandRow="1">
                <a:tableStyleId>{5940675A-B579-460E-94D1-54222C63F5DA}</a:tableStyleId>
              </a:tblPr>
              <a:tblGrid>
                <a:gridCol w="1817985">
                  <a:extLst>
                    <a:ext uri="{9D8B030D-6E8A-4147-A177-3AD203B41FA5}">
                      <a16:colId xmlns="" xmlns:a16="http://schemas.microsoft.com/office/drawing/2014/main" val="20000"/>
                    </a:ext>
                  </a:extLst>
                </a:gridCol>
                <a:gridCol w="707638">
                  <a:extLst>
                    <a:ext uri="{9D8B030D-6E8A-4147-A177-3AD203B41FA5}">
                      <a16:colId xmlns="" xmlns:a16="http://schemas.microsoft.com/office/drawing/2014/main" val="20001"/>
                    </a:ext>
                  </a:extLst>
                </a:gridCol>
                <a:gridCol w="1194816">
                  <a:extLst>
                    <a:ext uri="{9D8B030D-6E8A-4147-A177-3AD203B41FA5}">
                      <a16:colId xmlns="" xmlns:a16="http://schemas.microsoft.com/office/drawing/2014/main" val="20002"/>
                    </a:ext>
                  </a:extLst>
                </a:gridCol>
                <a:gridCol w="686318">
                  <a:extLst>
                    <a:ext uri="{9D8B030D-6E8A-4147-A177-3AD203B41FA5}">
                      <a16:colId xmlns="" xmlns:a16="http://schemas.microsoft.com/office/drawing/2014/main" val="1536709592"/>
                    </a:ext>
                  </a:extLst>
                </a:gridCol>
              </a:tblGrid>
              <a:tr h="2974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1" marR="5843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1" marR="58431"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1" marR="58431"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1" marR="58431" marT="0" marB="0" anchor="ctr"/>
                </a:tc>
                <a:extLst>
                  <a:ext uri="{0D108BD9-81ED-4DB2-BD59-A6C34878D82A}">
                    <a16:rowId xmlns="" xmlns:a16="http://schemas.microsoft.com/office/drawing/2014/main" val="10000"/>
                  </a:ext>
                </a:extLst>
              </a:tr>
              <a:tr h="306272">
                <a:tc>
                  <a:txBody>
                    <a:bodyPr/>
                    <a:lstStyle/>
                    <a:p>
                      <a:pPr algn="ctr" fontAlgn="b"/>
                      <a:r>
                        <a:rPr lang="es-MX" sz="1000" u="none" strike="noStrike" dirty="0">
                          <a:effectLst/>
                        </a:rPr>
                        <a:t>CIRCUNVALAR</a:t>
                      </a:r>
                      <a:r>
                        <a:rPr lang="es-MX" sz="1000" u="none" strike="noStrike" baseline="0" dirty="0">
                          <a:effectLst/>
                        </a:rPr>
                        <a:t> DE PROVIDENCIA (K11-K13 Y K13-16)</a:t>
                      </a:r>
                      <a:endParaRPr lang="es-MX" sz="1000" b="0" i="0" u="none" strike="noStrike" dirty="0">
                        <a:solidFill>
                          <a:srgbClr val="000000"/>
                        </a:solidFill>
                        <a:effectLst/>
                        <a:latin typeface="+mn-lt"/>
                      </a:endParaRPr>
                    </a:p>
                  </a:txBody>
                  <a:tcPr marL="8116" marR="8116" marT="8782" marB="0" anchor="ctr"/>
                </a:tc>
                <a:tc>
                  <a:txBody>
                    <a:bodyPr/>
                    <a:lstStyle/>
                    <a:p>
                      <a:pPr algn="ctr" fontAlgn="ctr"/>
                      <a:r>
                        <a:rPr lang="es-MX" sz="1000" kern="1200" dirty="0"/>
                        <a:t>3,3 KM</a:t>
                      </a:r>
                      <a:endParaRPr lang="es-MX" sz="1000" b="0" kern="1200" dirty="0">
                        <a:solidFill>
                          <a:schemeClr val="dk1"/>
                        </a:solidFill>
                        <a:latin typeface="+mn-lt"/>
                        <a:ea typeface="+mn-ea"/>
                        <a:cs typeface="Arial" panose="020B0604020202020204" pitchFamily="34" charset="0"/>
                      </a:endParaRPr>
                    </a:p>
                  </a:txBody>
                  <a:tcPr marL="8116" marR="8116" marT="8782" marB="0" anchor="ctr"/>
                </a:tc>
                <a:tc>
                  <a:txBody>
                    <a:bodyPr/>
                    <a:lstStyle/>
                    <a:p>
                      <a:pPr algn="ctr" fontAlgn="b"/>
                      <a:r>
                        <a:rPr lang="es-MX" sz="1000" kern="1200" dirty="0"/>
                        <a:t>Estudios y Diseños- Rehabilitación</a:t>
                      </a:r>
                      <a:endParaRPr lang="es-MX" sz="1000" b="0" kern="1200" dirty="0">
                        <a:solidFill>
                          <a:schemeClr val="dk1"/>
                        </a:solidFill>
                        <a:latin typeface="+mn-lt"/>
                        <a:ea typeface="+mn-ea"/>
                        <a:cs typeface="Arial" panose="020B0604020202020204" pitchFamily="34" charset="0"/>
                      </a:endParaRPr>
                    </a:p>
                  </a:txBody>
                  <a:tcPr marL="8116" marR="8116" marT="8782" marB="0" anchor="ctr"/>
                </a:tc>
                <a:tc>
                  <a:txBody>
                    <a:bodyPr/>
                    <a:lstStyle/>
                    <a:p>
                      <a:pPr algn="ctr" fontAlgn="b"/>
                      <a:r>
                        <a:rPr lang="es-MX" sz="1000" kern="1200" dirty="0"/>
                        <a:t>100% - </a:t>
                      </a:r>
                    </a:p>
                    <a:p>
                      <a:pPr algn="ctr" fontAlgn="b"/>
                      <a:r>
                        <a:rPr lang="es-MX" sz="1000" kern="1200" dirty="0"/>
                        <a:t>3,12 Km</a:t>
                      </a:r>
                      <a:endParaRPr lang="es-MX" sz="1000" b="0" kern="1200" dirty="0">
                        <a:solidFill>
                          <a:schemeClr val="dk1"/>
                        </a:solidFill>
                        <a:latin typeface="+mn-lt"/>
                        <a:ea typeface="+mn-ea"/>
                        <a:cs typeface="Arial" panose="020B0604020202020204" pitchFamily="34" charset="0"/>
                      </a:endParaRPr>
                    </a:p>
                  </a:txBody>
                  <a:tcPr marL="8116" marR="8116" marT="8782" marB="0" anchor="ctr"/>
                </a:tc>
                <a:extLst>
                  <a:ext uri="{0D108BD9-81ED-4DB2-BD59-A6C34878D82A}">
                    <a16:rowId xmlns="" xmlns:a16="http://schemas.microsoft.com/office/drawing/2014/main" val="10001"/>
                  </a:ext>
                </a:extLst>
              </a:tr>
            </a:tbl>
          </a:graphicData>
        </a:graphic>
      </p:graphicFrame>
      <p:sp>
        <p:nvSpPr>
          <p:cNvPr id="64" name="30 CuadroTexto"/>
          <p:cNvSpPr txBox="1">
            <a:spLocks noChangeArrowheads="1"/>
          </p:cNvSpPr>
          <p:nvPr/>
        </p:nvSpPr>
        <p:spPr bwMode="auto">
          <a:xfrm flipH="1">
            <a:off x="3927565" y="4714779"/>
            <a:ext cx="318918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65" name="3 Tabla"/>
          <p:cNvGraphicFramePr>
            <a:graphicFrameLocks noGrp="1"/>
          </p:cNvGraphicFramePr>
          <p:nvPr>
            <p:extLst>
              <p:ext uri="{D42A27DB-BD31-4B8C-83A1-F6EECF244321}">
                <p14:modId xmlns:p14="http://schemas.microsoft.com/office/powerpoint/2010/main" val="148794823"/>
              </p:ext>
            </p:extLst>
          </p:nvPr>
        </p:nvGraphicFramePr>
        <p:xfrm>
          <a:off x="3927552" y="4929592"/>
          <a:ext cx="3189183" cy="1000124"/>
        </p:xfrm>
        <a:graphic>
          <a:graphicData uri="http://schemas.openxmlformats.org/drawingml/2006/table">
            <a:tbl>
              <a:tblPr firstRow="1" bandRow="1">
                <a:tableStyleId>{5940675A-B579-460E-94D1-54222C63F5DA}</a:tableStyleId>
              </a:tblPr>
              <a:tblGrid>
                <a:gridCol w="2081162">
                  <a:extLst>
                    <a:ext uri="{9D8B030D-6E8A-4147-A177-3AD203B41FA5}">
                      <a16:colId xmlns="" xmlns:a16="http://schemas.microsoft.com/office/drawing/2014/main" val="20000"/>
                    </a:ext>
                  </a:extLst>
                </a:gridCol>
                <a:gridCol w="1108021">
                  <a:extLst>
                    <a:ext uri="{9D8B030D-6E8A-4147-A177-3AD203B41FA5}">
                      <a16:colId xmlns="" xmlns:a16="http://schemas.microsoft.com/office/drawing/2014/main" val="20001"/>
                    </a:ext>
                  </a:extLst>
                </a:gridCol>
              </a:tblGrid>
              <a:tr h="166687">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4" marR="36004" marT="0" marB="0"/>
                </a:tc>
                <a:tc>
                  <a:txBody>
                    <a:bodyPr/>
                    <a:lstStyle/>
                    <a:p>
                      <a:pPr algn="ctr" fontAlgn="b"/>
                      <a:r>
                        <a:rPr lang="es-CO" sz="1000" u="none" strike="noStrike" dirty="0">
                          <a:effectLst/>
                        </a:rPr>
                        <a:t>$21.837</a:t>
                      </a:r>
                      <a:endParaRPr lang="es-CO" sz="1000" b="0" i="0" u="none" strike="noStrike" dirty="0">
                        <a:solidFill>
                          <a:srgbClr val="000000"/>
                        </a:solidFill>
                        <a:effectLst/>
                        <a:latin typeface="+mn-lt"/>
                      </a:endParaRPr>
                    </a:p>
                  </a:txBody>
                  <a:tcPr marL="36004" marR="36004" marT="0" marB="0" anchor="ctr"/>
                </a:tc>
                <a:extLst>
                  <a:ext uri="{0D108BD9-81ED-4DB2-BD59-A6C34878D82A}">
                    <a16:rowId xmlns="" xmlns:a16="http://schemas.microsoft.com/office/drawing/2014/main" val="10000"/>
                  </a:ext>
                </a:extLst>
              </a:tr>
              <a:tr h="166687">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4" marR="36004" marT="0" marB="0" anchor="ctr"/>
                </a:tc>
                <a:tc>
                  <a:txBody>
                    <a:bodyPr/>
                    <a:lstStyle/>
                    <a:p>
                      <a:pPr algn="ctr" fontAlgn="b"/>
                      <a:r>
                        <a:rPr lang="es-CO" sz="1000" u="none" strike="noStrike" baseline="0" dirty="0">
                          <a:effectLst/>
                        </a:rPr>
                        <a:t> </a:t>
                      </a:r>
                      <a:r>
                        <a:rPr lang="es-CO" sz="1000" u="none" strike="noStrike" dirty="0">
                          <a:effectLst/>
                        </a:rPr>
                        <a:t>$2.770</a:t>
                      </a:r>
                      <a:endParaRPr lang="es-CO" sz="1000" b="0" i="0" u="none" strike="noStrike" dirty="0">
                        <a:solidFill>
                          <a:srgbClr val="000000"/>
                        </a:solidFill>
                        <a:effectLst/>
                        <a:latin typeface="+mn-lt"/>
                      </a:endParaRPr>
                    </a:p>
                  </a:txBody>
                  <a:tcPr marL="36004" marR="36004" marT="0" marB="0" anchor="ctr"/>
                </a:tc>
                <a:extLst>
                  <a:ext uri="{0D108BD9-81ED-4DB2-BD59-A6C34878D82A}">
                    <a16:rowId xmlns="" xmlns:a16="http://schemas.microsoft.com/office/drawing/2014/main" val="10001"/>
                  </a:ext>
                </a:extLst>
              </a:tr>
              <a:tr h="5000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smtClean="0"/>
                        <a:t> Vigencia </a:t>
                      </a:r>
                      <a:r>
                        <a:rPr lang="es-CO" sz="1000" kern="1200" dirty="0"/>
                        <a:t>2016= $9.105</a:t>
                      </a:r>
                    </a:p>
                    <a:p>
                      <a:pPr marL="0" algn="l" defTabSz="914400" rtl="0" eaLnBrk="1" latinLnBrk="0" hangingPunct="1"/>
                      <a:r>
                        <a:rPr lang="es-CO" sz="1000" kern="1200" dirty="0" smtClean="0"/>
                        <a:t> Vigencia </a:t>
                      </a:r>
                      <a:r>
                        <a:rPr lang="es-CO" sz="1000" kern="1200" dirty="0"/>
                        <a:t>2017= $12.732</a:t>
                      </a:r>
                      <a:endParaRPr lang="es-CO" sz="1000" b="1" i="1" kern="1200" dirty="0">
                        <a:solidFill>
                          <a:schemeClr val="dk1"/>
                        </a:solidFill>
                        <a:latin typeface="+mn-lt"/>
                        <a:ea typeface="+mn-ea"/>
                        <a:cs typeface="Arial" panose="020B0604020202020204" pitchFamily="34" charset="0"/>
                      </a:endParaRPr>
                    </a:p>
                  </a:txBody>
                  <a:tcPr marL="36004" marR="36004" marT="0" marB="0" anchor="ctr"/>
                </a:tc>
                <a:tc>
                  <a:txBody>
                    <a:bodyPr/>
                    <a:lstStyle/>
                    <a:p>
                      <a:pPr algn="ctr" fontAlgn="b"/>
                      <a:r>
                        <a:rPr lang="es-CO" sz="1000" u="none" strike="noStrike" baseline="0" dirty="0">
                          <a:effectLst/>
                        </a:rPr>
                        <a:t> </a:t>
                      </a:r>
                      <a:r>
                        <a:rPr lang="es-CO" sz="1000" u="none" strike="noStrike" dirty="0">
                          <a:effectLst/>
                        </a:rPr>
                        <a:t>$21.837</a:t>
                      </a:r>
                      <a:endParaRPr lang="es-CO" sz="1000" b="0" i="0" u="none" strike="noStrike" dirty="0">
                        <a:solidFill>
                          <a:srgbClr val="000000"/>
                        </a:solidFill>
                        <a:effectLst/>
                        <a:latin typeface="+mn-lt"/>
                      </a:endParaRPr>
                    </a:p>
                  </a:txBody>
                  <a:tcPr marL="36004" marR="36004" marT="0" marB="0" anchor="ctr"/>
                </a:tc>
                <a:extLst>
                  <a:ext uri="{0D108BD9-81ED-4DB2-BD59-A6C34878D82A}">
                    <a16:rowId xmlns="" xmlns:a16="http://schemas.microsoft.com/office/drawing/2014/main" val="10002"/>
                  </a:ext>
                </a:extLst>
              </a:tr>
              <a:tr h="166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4" marR="36004" marT="0" marB="0" anchor="ctr"/>
                </a:tc>
                <a:tc>
                  <a:txBody>
                    <a:bodyPr/>
                    <a:lstStyle/>
                    <a:p>
                      <a:pPr algn="ctr" fontAlgn="b"/>
                      <a:r>
                        <a:rPr lang="es-CO" sz="1000" u="none" strike="noStrike" baseline="0" dirty="0">
                          <a:effectLst/>
                        </a:rPr>
                        <a:t> </a:t>
                      </a:r>
                      <a:r>
                        <a:rPr lang="es-CO" sz="1000" u="none" strike="noStrike" dirty="0">
                          <a:effectLst/>
                        </a:rPr>
                        <a:t>$</a:t>
                      </a:r>
                      <a:r>
                        <a:rPr lang="es-CO" sz="1000" u="none" strike="noStrike" kern="1200" dirty="0">
                          <a:effectLst/>
                        </a:rPr>
                        <a:t>24.607</a:t>
                      </a:r>
                      <a:endParaRPr lang="es-CO" sz="1000" u="none" strike="noStrike" kern="1200" dirty="0">
                        <a:solidFill>
                          <a:schemeClr val="tx1"/>
                        </a:solidFill>
                        <a:effectLst/>
                        <a:latin typeface="+mn-lt"/>
                        <a:ea typeface="+mn-ea"/>
                        <a:cs typeface="+mn-cs"/>
                      </a:endParaRPr>
                    </a:p>
                  </a:txBody>
                  <a:tcPr marL="36004" marR="36004" marT="0" marB="0" anchor="ctr"/>
                </a:tc>
                <a:extLst>
                  <a:ext uri="{0D108BD9-81ED-4DB2-BD59-A6C34878D82A}">
                    <a16:rowId xmlns="" xmlns:a16="http://schemas.microsoft.com/office/drawing/2014/main" val="10003"/>
                  </a:ext>
                </a:extLst>
              </a:tr>
            </a:tbl>
          </a:graphicData>
        </a:graphic>
      </p:graphicFrame>
      <p:sp>
        <p:nvSpPr>
          <p:cNvPr id="198760" name="CuadroTexto 65"/>
          <p:cNvSpPr txBox="1">
            <a:spLocks noChangeArrowheads="1"/>
          </p:cNvSpPr>
          <p:nvPr/>
        </p:nvSpPr>
        <p:spPr bwMode="auto">
          <a:xfrm>
            <a:off x="3818016" y="5910667"/>
            <a:ext cx="3155847" cy="26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55" tIns="45633" rIns="91255" bIns="4563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67"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1987121042"/>
              </p:ext>
            </p:extLst>
          </p:nvPr>
        </p:nvGraphicFramePr>
        <p:xfrm>
          <a:off x="3830730" y="4446414"/>
          <a:ext cx="3286018" cy="184150"/>
        </p:xfrm>
        <a:graphic>
          <a:graphicData uri="http://schemas.openxmlformats.org/drawingml/2006/table">
            <a:tbl>
              <a:tblPr firstRow="1" bandRow="1">
                <a:tableStyleId>{5940675A-B579-460E-94D1-54222C63F5DA}</a:tableStyleId>
              </a:tblPr>
              <a:tblGrid>
                <a:gridCol w="3286018">
                  <a:extLst>
                    <a:ext uri="{9D8B030D-6E8A-4147-A177-3AD203B41FA5}">
                      <a16:colId xmlns="" xmlns:a16="http://schemas.microsoft.com/office/drawing/2014/main" val="20000"/>
                    </a:ext>
                  </a:extLst>
                </a:gridCol>
              </a:tblGrid>
              <a:tr h="18415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17 Km</a:t>
                      </a:r>
                      <a:endParaRPr lang="es-CO" sz="1200" b="0" i="0" u="none" strike="noStrike" dirty="0">
                        <a:solidFill>
                          <a:schemeClr val="bg1"/>
                        </a:solidFill>
                        <a:latin typeface="+mn-lt"/>
                        <a:cs typeface="Arial" panose="020B0604020202020204" pitchFamily="34" charset="0"/>
                      </a:endParaRPr>
                    </a:p>
                  </a:txBody>
                  <a:tcPr marL="36008" marR="36008" marT="0" marB="0" anchor="ct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30167476"/>
              </p:ext>
            </p:extLst>
          </p:nvPr>
        </p:nvGraphicFramePr>
        <p:xfrm>
          <a:off x="7350089" y="4913666"/>
          <a:ext cx="4401994" cy="820083"/>
        </p:xfrm>
        <a:graphic>
          <a:graphicData uri="http://schemas.openxmlformats.org/drawingml/2006/table">
            <a:tbl>
              <a:tblPr bandRow="1">
                <a:tableStyleId>{5940675A-B579-460E-94D1-54222C63F5DA}</a:tableStyleId>
              </a:tblPr>
              <a:tblGrid>
                <a:gridCol w="3300397">
                  <a:extLst>
                    <a:ext uri="{9D8B030D-6E8A-4147-A177-3AD203B41FA5}">
                      <a16:colId xmlns="" xmlns:a16="http://schemas.microsoft.com/office/drawing/2014/main" val="20000"/>
                    </a:ext>
                  </a:extLst>
                </a:gridCol>
                <a:gridCol w="1101597">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89" marR="58489"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89" marR="58489" marT="0" marB="0" anchor="ctr"/>
                </a:tc>
                <a:extLst>
                  <a:ext uri="{0D108BD9-81ED-4DB2-BD59-A6C34878D82A}">
                    <a16:rowId xmlns="" xmlns:a16="http://schemas.microsoft.com/office/drawing/2014/main" val="10000"/>
                  </a:ext>
                </a:extLst>
              </a:tr>
              <a:tr h="16119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3" marR="8123" marT="879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baseline="0" dirty="0">
                          <a:effectLst/>
                        </a:rPr>
                        <a:t>3,9 </a:t>
                      </a:r>
                      <a:r>
                        <a:rPr lang="es-MX" sz="1000" u="none" strike="noStrike" dirty="0">
                          <a:effectLst/>
                        </a:rPr>
                        <a:t>KM</a:t>
                      </a:r>
                      <a:endParaRPr lang="es-MX" sz="1000" b="0" i="0" u="none" strike="noStrike" dirty="0">
                        <a:solidFill>
                          <a:srgbClr val="000000"/>
                        </a:solidFill>
                        <a:effectLst/>
                        <a:latin typeface="+mj-lt"/>
                      </a:endParaRPr>
                    </a:p>
                  </a:txBody>
                  <a:tcPr marL="8123" marR="8123" marT="8799" marB="0" anchor="ctr"/>
                </a:tc>
                <a:extLst>
                  <a:ext uri="{0D108BD9-81ED-4DB2-BD59-A6C34878D82A}">
                    <a16:rowId xmlns="" xmlns:a16="http://schemas.microsoft.com/office/drawing/2014/main" val="10001"/>
                  </a:ext>
                </a:extLst>
              </a:tr>
              <a:tr h="16119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3" marR="8123" marT="8799" marB="0" anchor="ctr"/>
                </a:tc>
                <a:extLst>
                  <a:ext uri="{0D108BD9-81ED-4DB2-BD59-A6C34878D82A}">
                    <a16:rowId xmlns="" xmlns:a16="http://schemas.microsoft.com/office/drawing/2014/main" val="246497866"/>
                  </a:ext>
                </a:extLst>
              </a:tr>
              <a:tr h="18405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4 KM</a:t>
                      </a:r>
                      <a:endParaRPr lang="es-MX" sz="1000" b="0" i="0" u="none" strike="noStrike" kern="1200" dirty="0">
                        <a:solidFill>
                          <a:schemeClr val="dk1"/>
                        </a:solidFill>
                        <a:effectLst/>
                        <a:latin typeface="+mj-lt"/>
                        <a:ea typeface="+mn-ea"/>
                        <a:cs typeface="+mn-cs"/>
                      </a:endParaRPr>
                    </a:p>
                  </a:txBody>
                  <a:tcPr marL="8123" marR="8123" marT="8799" marB="0" anchor="ctr"/>
                </a:tc>
                <a:extLst>
                  <a:ext uri="{0D108BD9-81ED-4DB2-BD59-A6C34878D82A}">
                    <a16:rowId xmlns="" xmlns:a16="http://schemas.microsoft.com/office/drawing/2014/main" val="10002"/>
                  </a:ext>
                </a:extLst>
              </a:tr>
              <a:tr h="16119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3,5 KM</a:t>
                      </a:r>
                      <a:endParaRPr lang="es-MX" sz="1000" b="0" i="0" u="none" strike="noStrike" kern="1200" dirty="0">
                        <a:solidFill>
                          <a:schemeClr val="dk1"/>
                        </a:solidFill>
                        <a:effectLst/>
                        <a:latin typeface="+mj-lt"/>
                        <a:ea typeface="+mn-ea"/>
                        <a:cs typeface="+mn-cs"/>
                      </a:endParaRPr>
                    </a:p>
                  </a:txBody>
                  <a:tcPr marL="8123" marR="8123" marT="8799"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350088" y="4699672"/>
            <a:ext cx="4401993" cy="169277"/>
          </a:xfrm>
          <a:prstGeom prst="rect">
            <a:avLst/>
          </a:prstGeom>
          <a:solidFill>
            <a:srgbClr val="2DAAE1"/>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6" name="Pentágono 25"/>
          <p:cNvSpPr/>
          <p:nvPr/>
        </p:nvSpPr>
        <p:spPr>
          <a:xfrm>
            <a:off x="0" y="0"/>
            <a:ext cx="5042263" cy="576985"/>
          </a:xfrm>
          <a:prstGeom prst="homePlate">
            <a:avLst/>
          </a:prstGeom>
          <a:solidFill>
            <a:srgbClr val="2D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8" y="26882"/>
            <a:ext cx="53932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San Andrés y Providencia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8" name="Rectángulo 5"/>
          <p:cNvSpPr>
            <a:spLocks noChangeArrowheads="1"/>
          </p:cNvSpPr>
          <p:nvPr/>
        </p:nvSpPr>
        <p:spPr bwMode="auto">
          <a:xfrm>
            <a:off x="5219700" y="16526"/>
            <a:ext cx="68167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2DAAE1"/>
                </a:solidFill>
                <a:latin typeface="Tw Cen MT" panose="020B0602020104020603" pitchFamily="34" charset="0"/>
                <a:ea typeface="MS PGothic" pitchFamily="34" charset="-128"/>
                <a:sym typeface="Helvetica Neue Bold Condensed"/>
              </a:rPr>
              <a:t>CIRCUNVALAR DE PROVIDENCIA</a:t>
            </a:r>
            <a:endParaRPr lang="es-ES" altLang="es-CO" sz="2800" dirty="0">
              <a:solidFill>
                <a:srgbClr val="2DAAE1"/>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9811211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402084" y="2955616"/>
            <a:ext cx="6071191" cy="7511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6600" b="1" dirty="0" smtClean="0">
                <a:solidFill>
                  <a:srgbClr val="2FAC66"/>
                </a:solidFill>
                <a:effectLst>
                  <a:outerShdw blurRad="38100" dist="38100" dir="2700000" algn="tl">
                    <a:srgbClr val="000000">
                      <a:alpha val="43137"/>
                    </a:srgbClr>
                  </a:outerShdw>
                </a:effectLst>
                <a:latin typeface="Tw Cen MT" panose="020B0602020104020603" pitchFamily="34" charset="0"/>
              </a:rPr>
              <a:t>Región Pacífico</a:t>
            </a:r>
            <a:endParaRPr lang="es-CO" sz="4000" b="1" dirty="0" smtClean="0">
              <a:solidFill>
                <a:srgbClr val="2FAC66"/>
              </a:solidFill>
              <a:latin typeface="Tw Cen MT" panose="020B0602020104020603"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3275" y="480319"/>
            <a:ext cx="4513286" cy="5897361"/>
          </a:xfrm>
          <a:prstGeom prst="rect">
            <a:avLst/>
          </a:prstGeom>
        </p:spPr>
      </p:pic>
    </p:spTree>
    <p:extLst>
      <p:ext uri="{BB962C8B-B14F-4D97-AF65-F5344CB8AC3E}">
        <p14:creationId xmlns:p14="http://schemas.microsoft.com/office/powerpoint/2010/main" val="2540060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402084" y="2955616"/>
            <a:ext cx="6071191" cy="7511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6600" b="1" dirty="0" smtClean="0">
                <a:solidFill>
                  <a:srgbClr val="E94E1B"/>
                </a:solidFill>
                <a:effectLst>
                  <a:outerShdw blurRad="38100" dist="38100" dir="2700000" algn="tl">
                    <a:srgbClr val="000000">
                      <a:alpha val="43137"/>
                    </a:srgbClr>
                  </a:outerShdw>
                </a:effectLst>
                <a:latin typeface="Tw Cen MT" panose="020B0602020104020603" pitchFamily="34" charset="0"/>
              </a:rPr>
              <a:t>Región Centro Andina</a:t>
            </a:r>
            <a:endParaRPr lang="es-CO" sz="4000" b="1" dirty="0" smtClean="0">
              <a:solidFill>
                <a:srgbClr val="E94E1B"/>
              </a:solidFill>
              <a:latin typeface="Tw Cen MT" panose="020B0602020104020603" pitchFamily="34" charset="0"/>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3275" y="421041"/>
            <a:ext cx="4520250" cy="5820269"/>
          </a:xfrm>
          <a:prstGeom prst="rect">
            <a:avLst/>
          </a:prstGeom>
        </p:spPr>
      </p:pic>
    </p:spTree>
    <p:extLst>
      <p:ext uri="{BB962C8B-B14F-4D97-AF65-F5344CB8AC3E}">
        <p14:creationId xmlns:p14="http://schemas.microsoft.com/office/powerpoint/2010/main" val="37626805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30 CuadroTexto"/>
          <p:cNvSpPr txBox="1">
            <a:spLocks noChangeArrowheads="1"/>
          </p:cNvSpPr>
          <p:nvPr/>
        </p:nvSpPr>
        <p:spPr bwMode="auto">
          <a:xfrm flipH="1">
            <a:off x="7649412" y="571698"/>
            <a:ext cx="4249640" cy="200542"/>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tIns="13513"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87" indent="-457187" defTabSz="914373">
              <a:defRPr/>
            </a:pPr>
            <a:r>
              <a:rPr lang="es-CO" sz="1100" kern="0" dirty="0"/>
              <a:t>INFORMACIÓN GENERAL</a:t>
            </a:r>
          </a:p>
        </p:txBody>
      </p:sp>
      <p:sp>
        <p:nvSpPr>
          <p:cNvPr id="42" name="30 CuadroTexto"/>
          <p:cNvSpPr txBox="1">
            <a:spLocks noChangeArrowheads="1"/>
          </p:cNvSpPr>
          <p:nvPr/>
        </p:nvSpPr>
        <p:spPr bwMode="auto">
          <a:xfrm flipH="1">
            <a:off x="4058057" y="4633786"/>
            <a:ext cx="3403699" cy="200542"/>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tIns="1351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87" indent="-457187" defTabSz="914373">
              <a:defRPr/>
            </a:pPr>
            <a:r>
              <a:rPr lang="es-CO" sz="1100" kern="0" dirty="0">
                <a:solidFill>
                  <a:prstClr val="white"/>
                </a:solidFill>
                <a:latin typeface="Calibri"/>
                <a:cs typeface="Arial" pitchFamily="34" charset="0"/>
              </a:rPr>
              <a:t>INVERSIONES VPE (Millones)</a:t>
            </a:r>
          </a:p>
        </p:txBody>
      </p:sp>
      <p:graphicFrame>
        <p:nvGraphicFramePr>
          <p:cNvPr id="43" name="3 Tabla"/>
          <p:cNvGraphicFramePr>
            <a:graphicFrameLocks noGrp="1"/>
          </p:cNvGraphicFramePr>
          <p:nvPr>
            <p:extLst>
              <p:ext uri="{D42A27DB-BD31-4B8C-83A1-F6EECF244321}">
                <p14:modId xmlns:p14="http://schemas.microsoft.com/office/powerpoint/2010/main" val="526035630"/>
              </p:ext>
            </p:extLst>
          </p:nvPr>
        </p:nvGraphicFramePr>
        <p:xfrm>
          <a:off x="4051703" y="4873048"/>
          <a:ext cx="3411457" cy="1491942"/>
        </p:xfrm>
        <a:graphic>
          <a:graphicData uri="http://schemas.openxmlformats.org/drawingml/2006/table">
            <a:tbl>
              <a:tblPr firstRow="1" bandRow="1">
                <a:tableStyleId>{5940675A-B579-460E-94D1-54222C63F5DA}</a:tableStyleId>
              </a:tblPr>
              <a:tblGrid>
                <a:gridCol w="2258790">
                  <a:extLst>
                    <a:ext uri="{9D8B030D-6E8A-4147-A177-3AD203B41FA5}">
                      <a16:colId xmlns="" xmlns:a16="http://schemas.microsoft.com/office/drawing/2014/main" val="20000"/>
                    </a:ext>
                  </a:extLst>
                </a:gridCol>
                <a:gridCol w="1152667">
                  <a:extLst>
                    <a:ext uri="{9D8B030D-6E8A-4147-A177-3AD203B41FA5}">
                      <a16:colId xmlns="" xmlns:a16="http://schemas.microsoft.com/office/drawing/2014/main" val="20001"/>
                    </a:ext>
                  </a:extLst>
                </a:gridCol>
              </a:tblGrid>
              <a:tr h="239213">
                <a:tc>
                  <a:txBody>
                    <a:bodyPr/>
                    <a:lstStyle/>
                    <a:p>
                      <a:pPr marL="0" algn="l" defTabSz="914400" rtl="0" eaLnBrk="1" latinLnBrk="0" hangingPunct="1"/>
                      <a:r>
                        <a:rPr lang="es-ES" sz="1100" kern="1200" dirty="0"/>
                        <a:t>Total Contrato Obra</a:t>
                      </a:r>
                      <a:endParaRPr lang="es-CO" sz="1100" b="0" kern="1200" dirty="0">
                        <a:solidFill>
                          <a:schemeClr val="dk1"/>
                        </a:solidFill>
                        <a:latin typeface="+mn-lt"/>
                        <a:ea typeface="+mn-ea"/>
                        <a:cs typeface="Arial" panose="020B0604020202020204" pitchFamily="34" charset="0"/>
                      </a:endParaRPr>
                    </a:p>
                  </a:txBody>
                  <a:tcPr marL="77904" marR="0" marT="0" marB="0" anchor="ctr"/>
                </a:tc>
                <a:tc>
                  <a:txBody>
                    <a:bodyPr/>
                    <a:lstStyle/>
                    <a:p>
                      <a:pPr algn="ctr" fontAlgn="b"/>
                      <a:r>
                        <a:rPr lang="es-CO" sz="1100" u="none" strike="noStrike" dirty="0">
                          <a:effectLst/>
                        </a:rPr>
                        <a:t>$ 18.253</a:t>
                      </a:r>
                      <a:endParaRPr lang="es-CO" sz="1100" b="0" i="0" u="none" strike="noStrike" dirty="0">
                        <a:solidFill>
                          <a:srgbClr val="000000"/>
                        </a:solidFill>
                        <a:effectLst/>
                        <a:latin typeface="+mn-lt"/>
                      </a:endParaRPr>
                    </a:p>
                  </a:txBody>
                  <a:tcPr marL="8792" marR="0" marT="0" marB="0" anchor="ctr"/>
                </a:tc>
                <a:extLst>
                  <a:ext uri="{0D108BD9-81ED-4DB2-BD59-A6C34878D82A}">
                    <a16:rowId xmlns="" xmlns:a16="http://schemas.microsoft.com/office/drawing/2014/main" val="10000"/>
                  </a:ext>
                </a:extLst>
              </a:tr>
              <a:tr h="239213">
                <a:tc>
                  <a:txBody>
                    <a:bodyPr/>
                    <a:lstStyle/>
                    <a:p>
                      <a:pPr marL="0" algn="l" defTabSz="914400" rtl="0" eaLnBrk="1" latinLnBrk="0" hangingPunct="1"/>
                      <a:r>
                        <a:rPr lang="es-ES" sz="1100" kern="1200" dirty="0"/>
                        <a:t>Total Contrato Interventoría</a:t>
                      </a:r>
                      <a:endParaRPr lang="es-CO" sz="1100" b="0" kern="1200" dirty="0">
                        <a:solidFill>
                          <a:schemeClr val="dk1"/>
                        </a:solidFill>
                        <a:latin typeface="+mn-lt"/>
                        <a:ea typeface="+mn-ea"/>
                        <a:cs typeface="Arial" panose="020B0604020202020204" pitchFamily="34" charset="0"/>
                      </a:endParaRPr>
                    </a:p>
                  </a:txBody>
                  <a:tcPr marL="77904" marR="0" marT="0" marB="0" anchor="ctr"/>
                </a:tc>
                <a:tc>
                  <a:txBody>
                    <a:bodyPr/>
                    <a:lstStyle/>
                    <a:p>
                      <a:pPr algn="ctr" fontAlgn="b"/>
                      <a:r>
                        <a:rPr lang="es-CO" sz="1100" u="none" strike="noStrike" dirty="0">
                          <a:effectLst/>
                        </a:rPr>
                        <a:t>$ 1.210</a:t>
                      </a:r>
                      <a:endParaRPr lang="es-CO" sz="1100" b="0" i="0" u="none" strike="noStrike" dirty="0">
                        <a:solidFill>
                          <a:srgbClr val="000000"/>
                        </a:solidFill>
                        <a:effectLst/>
                        <a:latin typeface="+mn-lt"/>
                      </a:endParaRPr>
                    </a:p>
                  </a:txBody>
                  <a:tcPr marL="8792" marR="0" marT="0" marB="0" anchor="ctr"/>
                </a:tc>
                <a:extLst>
                  <a:ext uri="{0D108BD9-81ED-4DB2-BD59-A6C34878D82A}">
                    <a16:rowId xmlns="" xmlns:a16="http://schemas.microsoft.com/office/drawing/2014/main" val="10001"/>
                  </a:ext>
                </a:extLst>
              </a:tr>
              <a:tr h="491977">
                <a:tc>
                  <a:txBody>
                    <a:bodyPr/>
                    <a:lstStyle/>
                    <a:p>
                      <a:pPr marL="0" algn="l" defTabSz="914400" rtl="0" eaLnBrk="1" latinLnBrk="0" hangingPunct="1"/>
                      <a:r>
                        <a:rPr lang="es-CO" sz="1100" kern="1200" dirty="0"/>
                        <a:t>Total Vigencias </a:t>
                      </a:r>
                    </a:p>
                    <a:p>
                      <a:pPr marL="177800" indent="0" algn="l" defTabSz="914400" rtl="0" eaLnBrk="1" latinLnBrk="0" hangingPunct="1"/>
                      <a:r>
                        <a:rPr lang="es-CO" sz="1100" kern="1200" baseline="0" dirty="0"/>
                        <a:t>Vigencia 2017 = $2.209</a:t>
                      </a:r>
                      <a:br>
                        <a:rPr lang="es-CO" sz="1100" kern="1200" baseline="0" dirty="0"/>
                      </a:br>
                      <a:r>
                        <a:rPr lang="es-CO" sz="1100" kern="1200" baseline="0" dirty="0"/>
                        <a:t>Vigencia 2018 = $16.044</a:t>
                      </a:r>
                      <a:endParaRPr lang="es-CO" sz="1100" b="0" i="1" kern="1200" baseline="0" dirty="0">
                        <a:solidFill>
                          <a:schemeClr val="dk1"/>
                        </a:solidFill>
                        <a:latin typeface="+mn-lt"/>
                        <a:ea typeface="+mn-ea"/>
                        <a:cs typeface="Arial" panose="020B0604020202020204" pitchFamily="34" charset="0"/>
                      </a:endParaRPr>
                    </a:p>
                  </a:txBody>
                  <a:tcPr marL="77904" marR="77904" marT="42198" marB="42198" anchor="ctr"/>
                </a:tc>
                <a:tc>
                  <a:txBody>
                    <a:bodyPr/>
                    <a:lstStyle/>
                    <a:p>
                      <a:pPr algn="ctr" fontAlgn="b"/>
                      <a:r>
                        <a:rPr lang="es-CO" sz="1100" u="none" strike="noStrike" baseline="0" dirty="0">
                          <a:effectLst/>
                        </a:rPr>
                        <a:t>$ 18.253</a:t>
                      </a:r>
                      <a:endParaRPr lang="es-CO" sz="1100" b="0" i="0" u="none" strike="noStrike" dirty="0">
                        <a:solidFill>
                          <a:srgbClr val="000000"/>
                        </a:solidFill>
                        <a:effectLst/>
                        <a:latin typeface="+mn-lt"/>
                      </a:endParaRPr>
                    </a:p>
                  </a:txBody>
                  <a:tcPr marL="8792" marR="8792" marT="9524" marB="0" anchor="ctr"/>
                </a:tc>
                <a:extLst>
                  <a:ext uri="{0D108BD9-81ED-4DB2-BD59-A6C34878D82A}">
                    <a16:rowId xmlns="" xmlns:a16="http://schemas.microsoft.com/office/drawing/2014/main" val="10002"/>
                  </a:ext>
                </a:extLst>
              </a:tr>
              <a:tr h="213100">
                <a:tc>
                  <a:txBody>
                    <a:bodyPr/>
                    <a:lstStyle/>
                    <a:p>
                      <a:pPr marL="0" algn="l" defTabSz="914400" rtl="0" eaLnBrk="1" latinLnBrk="0" hangingPunct="1"/>
                      <a:r>
                        <a:rPr lang="es-ES" sz="1100" kern="1200" dirty="0"/>
                        <a:t>Total</a:t>
                      </a:r>
                      <a:r>
                        <a:rPr lang="es-ES" sz="1100" kern="1200" baseline="0" dirty="0"/>
                        <a:t> Inversión</a:t>
                      </a:r>
                      <a:endParaRPr lang="es-CO" sz="1100" b="1" kern="1200" dirty="0">
                        <a:solidFill>
                          <a:schemeClr val="dk1"/>
                        </a:solidFill>
                        <a:latin typeface="+mn-lt"/>
                        <a:ea typeface="+mn-ea"/>
                        <a:cs typeface="Arial" panose="020B0604020202020204" pitchFamily="34" charset="0"/>
                      </a:endParaRPr>
                    </a:p>
                  </a:txBody>
                  <a:tcPr marL="77904" marR="0" marT="0" marB="0" anchor="ctr"/>
                </a:tc>
                <a:tc>
                  <a:txBody>
                    <a:bodyPr/>
                    <a:lstStyle/>
                    <a:p>
                      <a:pPr algn="ctr" fontAlgn="b"/>
                      <a:r>
                        <a:rPr lang="es-CO" sz="1100" u="none" strike="noStrike" dirty="0" smtClean="0">
                          <a:effectLst/>
                        </a:rPr>
                        <a:t>$ 19.463</a:t>
                      </a:r>
                      <a:endParaRPr lang="es-CO" sz="1100" b="1" i="0" u="none" strike="noStrike" dirty="0">
                        <a:solidFill>
                          <a:srgbClr val="000000"/>
                        </a:solidFill>
                        <a:effectLst/>
                        <a:latin typeface="+mn-lt"/>
                      </a:endParaRPr>
                    </a:p>
                  </a:txBody>
                  <a:tcPr marL="8792" marR="0" marT="0" marB="0" anchor="ctr"/>
                </a:tc>
                <a:extLst>
                  <a:ext uri="{0D108BD9-81ED-4DB2-BD59-A6C34878D82A}">
                    <a16:rowId xmlns="" xmlns:a16="http://schemas.microsoft.com/office/drawing/2014/main" val="10003"/>
                  </a:ext>
                </a:extLst>
              </a:tr>
              <a:tr h="213100">
                <a:tc>
                  <a:txBody>
                    <a:bodyPr/>
                    <a:lstStyle/>
                    <a:p>
                      <a:pPr marL="0" algn="l" defTabSz="914400" rtl="0" eaLnBrk="1" latinLnBrk="0" hangingPunct="1"/>
                      <a:r>
                        <a:rPr lang="es-CO" sz="1100" kern="1200" dirty="0"/>
                        <a:t>Inversión</a:t>
                      </a:r>
                      <a:r>
                        <a:rPr lang="es-CO" sz="1100" kern="1200" baseline="0" dirty="0"/>
                        <a:t> </a:t>
                      </a:r>
                      <a:r>
                        <a:rPr lang="es-CO" sz="1100" kern="1200" dirty="0"/>
                        <a:t>estimada Dpto. Cauca</a:t>
                      </a:r>
                      <a:endParaRPr lang="es-CO" sz="1100" b="0" kern="1200" dirty="0">
                        <a:solidFill>
                          <a:schemeClr val="dk1"/>
                        </a:solidFill>
                        <a:latin typeface="+mn-lt"/>
                        <a:ea typeface="+mn-ea"/>
                        <a:cs typeface="Arial" panose="020B0604020202020204" pitchFamily="34" charset="0"/>
                      </a:endParaRPr>
                    </a:p>
                  </a:txBody>
                  <a:tcPr marL="77904" marR="0" marT="0" marB="0" anchor="ctr"/>
                </a:tc>
                <a:tc>
                  <a:txBody>
                    <a:bodyPr/>
                    <a:lstStyle/>
                    <a:p>
                      <a:pPr algn="ctr" fontAlgn="b"/>
                      <a:r>
                        <a:rPr lang="es-CO" sz="1100" u="none" strike="noStrike" dirty="0" smtClean="0">
                          <a:effectLst/>
                        </a:rPr>
                        <a:t>$ 19.463</a:t>
                      </a:r>
                      <a:endParaRPr lang="es-CO" sz="1100" b="0" i="0" u="none" strike="noStrike" dirty="0">
                        <a:solidFill>
                          <a:srgbClr val="000000"/>
                        </a:solidFill>
                        <a:effectLst/>
                        <a:latin typeface="+mn-lt"/>
                      </a:endParaRPr>
                    </a:p>
                  </a:txBody>
                  <a:tcPr marL="8792" marR="0" marT="0" marB="0" anchor="ctr"/>
                </a:tc>
                <a:extLst>
                  <a:ext uri="{0D108BD9-81ED-4DB2-BD59-A6C34878D82A}">
                    <a16:rowId xmlns="" xmlns:a16="http://schemas.microsoft.com/office/drawing/2014/main" val="10004"/>
                  </a:ext>
                </a:extLst>
              </a:tr>
            </a:tbl>
          </a:graphicData>
        </a:graphic>
      </p:graphicFrame>
      <p:graphicFrame>
        <p:nvGraphicFramePr>
          <p:cNvPr id="45" name="10 Tabla"/>
          <p:cNvGraphicFramePr>
            <a:graphicFrameLocks noGrp="1"/>
          </p:cNvGraphicFramePr>
          <p:nvPr>
            <p:extLst>
              <p:ext uri="{D42A27DB-BD31-4B8C-83A1-F6EECF244321}">
                <p14:modId xmlns:p14="http://schemas.microsoft.com/office/powerpoint/2010/main" val="378030514"/>
              </p:ext>
            </p:extLst>
          </p:nvPr>
        </p:nvGraphicFramePr>
        <p:xfrm>
          <a:off x="7649412" y="2067613"/>
          <a:ext cx="4249642" cy="532469"/>
        </p:xfrm>
        <a:graphic>
          <a:graphicData uri="http://schemas.openxmlformats.org/drawingml/2006/table">
            <a:tbl>
              <a:tblPr bandRow="1">
                <a:tableStyleId>{5940675A-B579-460E-94D1-54222C63F5DA}</a:tableStyleId>
              </a:tblPr>
              <a:tblGrid>
                <a:gridCol w="1111103">
                  <a:extLst>
                    <a:ext uri="{9D8B030D-6E8A-4147-A177-3AD203B41FA5}">
                      <a16:colId xmlns="" xmlns:a16="http://schemas.microsoft.com/office/drawing/2014/main" val="20000"/>
                    </a:ext>
                  </a:extLst>
                </a:gridCol>
                <a:gridCol w="771010">
                  <a:extLst>
                    <a:ext uri="{9D8B030D-6E8A-4147-A177-3AD203B41FA5}">
                      <a16:colId xmlns="" xmlns:a16="http://schemas.microsoft.com/office/drawing/2014/main" val="20001"/>
                    </a:ext>
                  </a:extLst>
                </a:gridCol>
                <a:gridCol w="1615951">
                  <a:extLst>
                    <a:ext uri="{9D8B030D-6E8A-4147-A177-3AD203B41FA5}">
                      <a16:colId xmlns="" xmlns:a16="http://schemas.microsoft.com/office/drawing/2014/main" val="20002"/>
                    </a:ext>
                  </a:extLst>
                </a:gridCol>
                <a:gridCol w="751578">
                  <a:extLst>
                    <a:ext uri="{9D8B030D-6E8A-4147-A177-3AD203B41FA5}">
                      <a16:colId xmlns="" xmlns:a16="http://schemas.microsoft.com/office/drawing/2014/main" val="20003"/>
                    </a:ext>
                  </a:extLst>
                </a:gridCol>
              </a:tblGrid>
              <a:tr h="171629">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u="none" strike="noStrike" kern="1200" baseline="0" dirty="0">
                          <a:effectLst/>
                        </a:rPr>
                        <a:t>SECTOR</a:t>
                      </a:r>
                      <a:endParaRPr lang="es-CO" sz="1100" u="none" strike="noStrike" kern="1200" baseline="0" dirty="0">
                        <a:solidFill>
                          <a:schemeClr val="dk1"/>
                        </a:solidFill>
                        <a:effectLst/>
                        <a:latin typeface="+mn-lt"/>
                        <a:ea typeface="+mn-ea"/>
                        <a:cs typeface="+mn-cs"/>
                      </a:endParaRPr>
                    </a:p>
                  </a:txBody>
                  <a:tcPr marL="58429" marR="58429"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u="none" strike="noStrike" kern="1200" baseline="0" dirty="0">
                          <a:effectLst/>
                        </a:rPr>
                        <a:t>CANTIDAD</a:t>
                      </a:r>
                      <a:endParaRPr lang="es-CO" sz="1100" u="none" strike="noStrike" kern="1200" baseline="0" dirty="0">
                        <a:solidFill>
                          <a:schemeClr val="dk1"/>
                        </a:solidFill>
                        <a:effectLst/>
                        <a:latin typeface="+mn-lt"/>
                        <a:ea typeface="+mn-ea"/>
                        <a:cs typeface="+mn-cs"/>
                      </a:endParaRPr>
                    </a:p>
                  </a:txBody>
                  <a:tcPr marL="58429" marR="58429"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u="none" strike="noStrike" kern="1200" baseline="0" dirty="0">
                          <a:effectLst/>
                        </a:rPr>
                        <a:t>INTERVENCIÓN PREVISTA</a:t>
                      </a:r>
                      <a:endParaRPr lang="es-CO" sz="1100" u="none" strike="noStrike" kern="1200" baseline="0" dirty="0">
                        <a:solidFill>
                          <a:schemeClr val="dk1"/>
                        </a:solidFill>
                        <a:effectLst/>
                        <a:latin typeface="+mn-lt"/>
                        <a:ea typeface="+mn-ea"/>
                        <a:cs typeface="+mn-cs"/>
                      </a:endParaRPr>
                    </a:p>
                  </a:txBody>
                  <a:tcPr marL="58429" marR="58429" marT="0" marB="0" anchor="ctr"/>
                </a:tc>
                <a:tc>
                  <a:txBody>
                    <a:bodyPr/>
                    <a:lstStyle/>
                    <a:p>
                      <a:pPr algn="ctr">
                        <a:spcAft>
                          <a:spcPts val="0"/>
                        </a:spcAft>
                      </a:pPr>
                      <a:r>
                        <a:rPr lang="es-CO" sz="1100" u="none" strike="noStrike" kern="1200" baseline="0" dirty="0">
                          <a:effectLst/>
                        </a:rPr>
                        <a:t>AVANCE</a:t>
                      </a:r>
                      <a:endParaRPr lang="es-CO" sz="1100" u="none" strike="noStrike" kern="1200" baseline="0" dirty="0">
                        <a:solidFill>
                          <a:schemeClr val="dk1"/>
                        </a:solidFill>
                        <a:effectLst/>
                        <a:latin typeface="+mn-lt"/>
                        <a:ea typeface="+mn-ea"/>
                        <a:cs typeface="+mn-cs"/>
                      </a:endParaRPr>
                    </a:p>
                  </a:txBody>
                  <a:tcPr marL="58429" marR="58429" marT="0" marB="0" anchor="ctr"/>
                </a:tc>
                <a:extLst>
                  <a:ext uri="{0D108BD9-81ED-4DB2-BD59-A6C34878D82A}">
                    <a16:rowId xmlns="" xmlns:a16="http://schemas.microsoft.com/office/drawing/2014/main" val="10000"/>
                  </a:ext>
                </a:extLst>
              </a:tr>
              <a:tr h="180420">
                <a:tc>
                  <a:txBody>
                    <a:bodyPr/>
                    <a:lstStyle/>
                    <a:p>
                      <a:pPr algn="ctr" fontAlgn="b"/>
                      <a:r>
                        <a:rPr lang="es-MX" sz="1100" u="none" strike="noStrike" kern="1200" baseline="0" dirty="0">
                          <a:effectLst/>
                        </a:rPr>
                        <a:t> Totoró - Silvia</a:t>
                      </a:r>
                      <a:endParaRPr lang="es-MX" sz="11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ctr"/>
                      <a:r>
                        <a:rPr lang="es-MX" sz="1100" u="none" strike="noStrike" kern="1200" baseline="0" dirty="0">
                          <a:effectLst/>
                        </a:rPr>
                        <a:t>6 KM</a:t>
                      </a:r>
                      <a:endParaRPr lang="es-MX" sz="11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b"/>
                      <a:r>
                        <a:rPr lang="es-MX" sz="1100" u="none" strike="noStrike" kern="1200" baseline="0" dirty="0">
                          <a:effectLst/>
                        </a:rPr>
                        <a:t>Pavimentación</a:t>
                      </a:r>
                      <a:endParaRPr lang="es-MX" sz="1100" u="none" strike="noStrike" kern="1200" baseline="0" dirty="0">
                        <a:solidFill>
                          <a:schemeClr val="dk1"/>
                        </a:solidFill>
                        <a:effectLst/>
                        <a:latin typeface="+mn-lt"/>
                        <a:ea typeface="+mn-ea"/>
                        <a:cs typeface="+mn-cs"/>
                      </a:endParaRPr>
                    </a:p>
                  </a:txBody>
                  <a:tcPr marL="8116" marR="8116" marT="8792" marB="0" anchor="ctr"/>
                </a:tc>
                <a:tc>
                  <a:txBody>
                    <a:bodyPr/>
                    <a:lstStyle/>
                    <a:p>
                      <a:pPr algn="ctr" fontAlgn="b"/>
                      <a:r>
                        <a:rPr lang="es-MX" sz="1100" u="none" strike="noStrike" kern="1200" baseline="0" dirty="0">
                          <a:effectLst/>
                        </a:rPr>
                        <a:t>1 KM</a:t>
                      </a:r>
                      <a:endParaRPr lang="es-MX" sz="1100" u="none" strike="noStrike" kern="1200" baseline="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0001"/>
                  </a:ext>
                </a:extLst>
              </a:tr>
              <a:tr h="180420">
                <a:tc>
                  <a:txBody>
                    <a:bodyPr/>
                    <a:lstStyle/>
                    <a:p>
                      <a:pPr algn="ctr" fontAlgn="b"/>
                      <a:r>
                        <a:rPr lang="es-MX" sz="1100" u="none" strike="noStrike" kern="1200" baseline="0" dirty="0">
                          <a:effectLst/>
                        </a:rPr>
                        <a:t>Silvia – La Estrella</a:t>
                      </a:r>
                      <a:endParaRPr lang="es-MX" sz="1100" u="none" strike="noStrike" kern="1200" baseline="0" dirty="0">
                        <a:solidFill>
                          <a:schemeClr val="dk1"/>
                        </a:solidFill>
                        <a:effectLst/>
                        <a:latin typeface="+mn-lt"/>
                        <a:ea typeface="+mn-ea"/>
                        <a:cs typeface="+mn-cs"/>
                      </a:endParaRPr>
                    </a:p>
                  </a:txBody>
                  <a:tcPr marL="8116" marR="8116" marT="8792" marB="0" anchor="ctr"/>
                </a:tc>
                <a:tc>
                  <a:txBody>
                    <a:bodyPr/>
                    <a:lstStyle/>
                    <a:p>
                      <a:pPr marL="0" algn="ctr" defTabSz="914400" rtl="0" eaLnBrk="1" fontAlgn="ctr" latinLnBrk="0" hangingPunct="1"/>
                      <a:r>
                        <a:rPr lang="es-MX" sz="1100" u="none" strike="noStrike" kern="1200" baseline="0" dirty="0">
                          <a:effectLst/>
                        </a:rPr>
                        <a:t>1 KM</a:t>
                      </a:r>
                      <a:endParaRPr lang="es-MX" sz="1100" u="none" strike="noStrike" kern="1200" baseline="0" dirty="0">
                        <a:solidFill>
                          <a:schemeClr val="dk1"/>
                        </a:solidFill>
                        <a:effectLst/>
                        <a:latin typeface="+mn-lt"/>
                        <a:ea typeface="+mn-ea"/>
                        <a:cs typeface="+mn-cs"/>
                      </a:endParaRPr>
                    </a:p>
                  </a:txBody>
                  <a:tcPr marL="8116" marR="8116" marT="8792" marB="0" anchor="ctr"/>
                </a:tc>
                <a:tc>
                  <a:txBody>
                    <a:bodyPr/>
                    <a:lstStyle/>
                    <a:p>
                      <a:pPr marL="0" algn="ctr" defTabSz="1217021" rtl="0" eaLnBrk="1" fontAlgn="b" latinLnBrk="0" hangingPunct="1"/>
                      <a:r>
                        <a:rPr lang="es-MX" sz="1100" u="none" strike="noStrike" kern="1200" baseline="0" dirty="0">
                          <a:effectLst/>
                        </a:rPr>
                        <a:t>Pavimentación</a:t>
                      </a:r>
                      <a:endParaRPr lang="es-MX" sz="1100" u="none" strike="noStrike" kern="1200" baseline="0" dirty="0">
                        <a:solidFill>
                          <a:schemeClr val="dk1"/>
                        </a:solidFill>
                        <a:effectLst/>
                        <a:latin typeface="+mn-lt"/>
                        <a:ea typeface="+mn-ea"/>
                        <a:cs typeface="+mn-cs"/>
                      </a:endParaRPr>
                    </a:p>
                  </a:txBody>
                  <a:tcPr marL="8116" marR="8116" marT="8792" marB="0" anchor="ctr"/>
                </a:tc>
                <a:tc>
                  <a:txBody>
                    <a:bodyPr/>
                    <a:lstStyle/>
                    <a:p>
                      <a:pPr marL="0" algn="ctr" defTabSz="1217021" rtl="0" eaLnBrk="1" fontAlgn="b" latinLnBrk="0" hangingPunct="1"/>
                      <a:r>
                        <a:rPr lang="es-MX" sz="1100" u="none" strike="noStrike" kern="1200" baseline="0" dirty="0">
                          <a:effectLst/>
                        </a:rPr>
                        <a:t>TERMINADO</a:t>
                      </a:r>
                      <a:endParaRPr lang="es-MX" sz="1100" u="none" strike="noStrike" kern="1200" baseline="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0002"/>
                  </a:ext>
                </a:extLst>
              </a:tr>
            </a:tbl>
          </a:graphicData>
        </a:graphic>
      </p:graphicFrame>
      <p:sp>
        <p:nvSpPr>
          <p:cNvPr id="46" name="30 CuadroTexto"/>
          <p:cNvSpPr txBox="1">
            <a:spLocks noChangeArrowheads="1"/>
          </p:cNvSpPr>
          <p:nvPr/>
        </p:nvSpPr>
        <p:spPr bwMode="auto">
          <a:xfrm flipH="1">
            <a:off x="7649413" y="1825059"/>
            <a:ext cx="4249640" cy="19656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tIns="1351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87" indent="-457187" defTabSz="914373">
              <a:defRPr/>
            </a:pPr>
            <a:r>
              <a:rPr lang="es-CO" sz="1100" kern="0" dirty="0">
                <a:solidFill>
                  <a:prstClr val="white"/>
                </a:solidFill>
                <a:latin typeface="Calibri"/>
                <a:cs typeface="Arial" pitchFamily="34" charset="0"/>
              </a:rPr>
              <a:t>ALCANCE</a:t>
            </a:r>
          </a:p>
        </p:txBody>
      </p:sp>
      <p:graphicFrame>
        <p:nvGraphicFramePr>
          <p:cNvPr id="23" name="Tabla 33"/>
          <p:cNvGraphicFramePr>
            <a:graphicFrameLocks noGrp="1"/>
          </p:cNvGraphicFramePr>
          <p:nvPr>
            <p:extLst>
              <p:ext uri="{D42A27DB-BD31-4B8C-83A1-F6EECF244321}">
                <p14:modId xmlns:p14="http://schemas.microsoft.com/office/powerpoint/2010/main" val="1694437434"/>
              </p:ext>
            </p:extLst>
          </p:nvPr>
        </p:nvGraphicFramePr>
        <p:xfrm>
          <a:off x="3988857" y="4360740"/>
          <a:ext cx="3537147" cy="183071"/>
        </p:xfrm>
        <a:graphic>
          <a:graphicData uri="http://schemas.openxmlformats.org/drawingml/2006/table">
            <a:tbl>
              <a:tblPr firstRow="1" bandRow="1">
                <a:tableStyleId>{5940675A-B579-460E-94D1-54222C63F5DA}</a:tableStyleId>
              </a:tblPr>
              <a:tblGrid>
                <a:gridCol w="3537147">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17 Km</a:t>
                      </a:r>
                      <a:endParaRPr lang="es-CO" sz="1200" b="0" i="0" u="none" strike="noStrike" dirty="0">
                        <a:solidFill>
                          <a:schemeClr val="bg1"/>
                        </a:solidFill>
                        <a:latin typeface="+mn-lt"/>
                        <a:cs typeface="Arial" panose="020B0604020202020204" pitchFamily="34" charset="0"/>
                      </a:endParaRPr>
                    </a:p>
                  </a:txBody>
                  <a:tcPr marL="35995" marR="35995" marT="0" marB="0" anchor="ctr"/>
                </a:tc>
                <a:extLst>
                  <a:ext uri="{0D108BD9-81ED-4DB2-BD59-A6C34878D82A}">
                    <a16:rowId xmlns="" xmlns:a16="http://schemas.microsoft.com/office/drawing/2014/main" val="10000"/>
                  </a:ext>
                </a:extLst>
              </a:tr>
            </a:tbl>
          </a:graphicData>
        </a:graphic>
      </p:graphicFrame>
      <p:graphicFrame>
        <p:nvGraphicFramePr>
          <p:cNvPr id="26" name="10 Tabla"/>
          <p:cNvGraphicFramePr>
            <a:graphicFrameLocks noGrp="1"/>
          </p:cNvGraphicFramePr>
          <p:nvPr>
            <p:extLst>
              <p:ext uri="{D42A27DB-BD31-4B8C-83A1-F6EECF244321}">
                <p14:modId xmlns:p14="http://schemas.microsoft.com/office/powerpoint/2010/main" val="1332840786"/>
              </p:ext>
            </p:extLst>
          </p:nvPr>
        </p:nvGraphicFramePr>
        <p:xfrm>
          <a:off x="7649410" y="5134566"/>
          <a:ext cx="4249641" cy="897010"/>
        </p:xfrm>
        <a:graphic>
          <a:graphicData uri="http://schemas.openxmlformats.org/drawingml/2006/table">
            <a:tbl>
              <a:tblPr bandRow="1">
                <a:tableStyleId>{5940675A-B579-460E-94D1-54222C63F5DA}</a:tableStyleId>
              </a:tblPr>
              <a:tblGrid>
                <a:gridCol w="3186172">
                  <a:extLst>
                    <a:ext uri="{9D8B030D-6E8A-4147-A177-3AD203B41FA5}">
                      <a16:colId xmlns="" xmlns:a16="http://schemas.microsoft.com/office/drawing/2014/main" val="20000"/>
                    </a:ext>
                  </a:extLst>
                </a:gridCol>
                <a:gridCol w="1063469">
                  <a:extLst>
                    <a:ext uri="{9D8B030D-6E8A-4147-A177-3AD203B41FA5}">
                      <a16:colId xmlns="" xmlns:a16="http://schemas.microsoft.com/office/drawing/2014/main" val="20001"/>
                    </a:ext>
                  </a:extLst>
                </a:gridCol>
              </a:tblGrid>
              <a:tr h="171629">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ESTADO</a:t>
                      </a:r>
                      <a:endParaRPr lang="es-CO" sz="1100" b="1" dirty="0">
                        <a:effectLst/>
                        <a:latin typeface="+mj-lt"/>
                        <a:ea typeface="Times New Roman"/>
                      </a:endParaRPr>
                    </a:p>
                  </a:txBody>
                  <a:tcPr marL="58463" marR="58463"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CANTIDAD</a:t>
                      </a:r>
                      <a:endParaRPr lang="es-CO" sz="1100" b="1" dirty="0">
                        <a:effectLst/>
                        <a:latin typeface="+mj-lt"/>
                        <a:ea typeface="Times New Roman"/>
                      </a:endParaRPr>
                    </a:p>
                  </a:txBody>
                  <a:tcPr marL="58463" marR="58463" marT="0" marB="0" anchor="ctr"/>
                </a:tc>
                <a:extLst>
                  <a:ext uri="{0D108BD9-81ED-4DB2-BD59-A6C34878D82A}">
                    <a16:rowId xmlns="" xmlns:a16="http://schemas.microsoft.com/office/drawing/2014/main" val="10000"/>
                  </a:ext>
                </a:extLst>
              </a:tr>
              <a:tr h="18043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VÍAS</a:t>
                      </a:r>
                      <a:r>
                        <a:rPr lang="es-MX" sz="1100" u="none" strike="noStrike" kern="1200" baseline="0" dirty="0">
                          <a:effectLst/>
                        </a:rPr>
                        <a:t> PARA LA EQUIDAD</a:t>
                      </a:r>
                      <a:endParaRPr lang="es-MX" sz="11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7 KM</a:t>
                      </a:r>
                      <a:endParaRPr lang="es-MX" sz="11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8043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0 KM</a:t>
                      </a:r>
                      <a:endParaRPr lang="es-MX" sz="11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100" u="none" strike="noStrike" kern="1200" dirty="0">
                          <a:effectLst/>
                        </a:rPr>
                        <a:t>0 KM</a:t>
                      </a:r>
                      <a:endParaRPr lang="es-MX" sz="11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8043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100" u="none" strike="noStrike" kern="1200" dirty="0">
                          <a:effectLst/>
                        </a:rPr>
                        <a:t>10 KM</a:t>
                      </a:r>
                      <a:endParaRPr lang="es-MX" sz="11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27" name="30 CuadroTexto"/>
          <p:cNvSpPr txBox="1">
            <a:spLocks noChangeArrowheads="1"/>
          </p:cNvSpPr>
          <p:nvPr/>
        </p:nvSpPr>
        <p:spPr bwMode="auto">
          <a:xfrm flipH="1">
            <a:off x="7649409" y="4967581"/>
            <a:ext cx="4249641" cy="19656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1" tIns="13513" rIns="91041" bIns="13513"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sp>
        <p:nvSpPr>
          <p:cNvPr id="30" name="CuadroTexto 25"/>
          <p:cNvSpPr txBox="1">
            <a:spLocks noChangeArrowheads="1"/>
          </p:cNvSpPr>
          <p:nvPr/>
        </p:nvSpPr>
        <p:spPr bwMode="auto">
          <a:xfrm>
            <a:off x="4901723" y="6443400"/>
            <a:ext cx="3521007" cy="261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41" tIns="45533" rIns="91041" bIns="4553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70"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2015</a:t>
            </a:r>
          </a:p>
        </p:txBody>
      </p:sp>
      <p:pic>
        <p:nvPicPr>
          <p:cNvPr id="4" name="Imagen 3"/>
          <p:cNvPicPr>
            <a:picLocks noChangeAspect="1"/>
          </p:cNvPicPr>
          <p:nvPr/>
        </p:nvPicPr>
        <p:blipFill>
          <a:blip r:embed="rId2"/>
          <a:stretch>
            <a:fillRect/>
          </a:stretch>
        </p:blipFill>
        <p:spPr>
          <a:xfrm>
            <a:off x="1595954" y="772239"/>
            <a:ext cx="4042846" cy="3498527"/>
          </a:xfrm>
          <a:prstGeom prst="rect">
            <a:avLst/>
          </a:prstGeom>
        </p:spPr>
      </p:pic>
      <p:sp>
        <p:nvSpPr>
          <p:cNvPr id="34" name="30 CuadroTexto"/>
          <p:cNvSpPr txBox="1">
            <a:spLocks noChangeArrowheads="1"/>
          </p:cNvSpPr>
          <p:nvPr/>
        </p:nvSpPr>
        <p:spPr bwMode="auto">
          <a:xfrm flipH="1">
            <a:off x="7649410" y="2721907"/>
            <a:ext cx="4249643"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OBRA 1102 DE 19/08/2016</a:t>
            </a:r>
          </a:p>
        </p:txBody>
      </p:sp>
      <p:sp>
        <p:nvSpPr>
          <p:cNvPr id="35" name="30 CuadroTexto"/>
          <p:cNvSpPr txBox="1">
            <a:spLocks noChangeArrowheads="1"/>
          </p:cNvSpPr>
          <p:nvPr/>
        </p:nvSpPr>
        <p:spPr bwMode="auto">
          <a:xfrm flipH="1">
            <a:off x="7649541" y="3942341"/>
            <a:ext cx="424951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INTERVENTORÍA 1440 DE 23/09/2016</a:t>
            </a:r>
          </a:p>
        </p:txBody>
      </p:sp>
      <p:graphicFrame>
        <p:nvGraphicFramePr>
          <p:cNvPr id="37" name="Tabla 36"/>
          <p:cNvGraphicFramePr>
            <a:graphicFrameLocks noGrp="1"/>
          </p:cNvGraphicFramePr>
          <p:nvPr>
            <p:extLst>
              <p:ext uri="{D42A27DB-BD31-4B8C-83A1-F6EECF244321}">
                <p14:modId xmlns:p14="http://schemas.microsoft.com/office/powerpoint/2010/main" val="2899465268"/>
              </p:ext>
            </p:extLst>
          </p:nvPr>
        </p:nvGraphicFramePr>
        <p:xfrm>
          <a:off x="7649545" y="2921688"/>
          <a:ext cx="4249513" cy="914400"/>
        </p:xfrm>
        <a:graphic>
          <a:graphicData uri="http://schemas.openxmlformats.org/drawingml/2006/table">
            <a:tbl>
              <a:tblPr>
                <a:tableStyleId>{616DA210-FB5B-4158-B5E0-FEB733F419BA}</a:tableStyleId>
              </a:tblPr>
              <a:tblGrid>
                <a:gridCol w="2110720">
                  <a:extLst>
                    <a:ext uri="{9D8B030D-6E8A-4147-A177-3AD203B41FA5}">
                      <a16:colId xmlns="" xmlns:a16="http://schemas.microsoft.com/office/drawing/2014/main" val="20000"/>
                    </a:ext>
                  </a:extLst>
                </a:gridCol>
                <a:gridCol w="579262">
                  <a:extLst>
                    <a:ext uri="{9D8B030D-6E8A-4147-A177-3AD203B41FA5}">
                      <a16:colId xmlns="" xmlns:a16="http://schemas.microsoft.com/office/drawing/2014/main" val="20001"/>
                    </a:ext>
                  </a:extLst>
                </a:gridCol>
                <a:gridCol w="1559531">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INFRAESTRUCTURA VIAL 036</a:t>
                      </a:r>
                    </a:p>
                  </a:txBody>
                  <a:tcPr marL="35995" marR="3599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dirty="0">
                          <a:effectLst/>
                        </a:rPr>
                        <a:t>VNF SAS.</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dirty="0">
                          <a:effectLst/>
                        </a:rPr>
                        <a:t>HORACIO VEGA CARDENAS </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25</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fontAlgn="ctr" latinLnBrk="0" hangingPunct="1"/>
                      <a:r>
                        <a:rPr lang="es-MX" sz="1000" u="none" strike="noStrike" kern="1200" dirty="0">
                          <a:effectLst/>
                        </a:rPr>
                        <a:t>SERPEL SAS </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20</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r h="152395">
                <a:tc>
                  <a:txBody>
                    <a:bodyPr/>
                    <a:lstStyle/>
                    <a:p>
                      <a:pPr marL="0" algn="l" defTabSz="914400" rtl="0" eaLnBrk="1" fontAlgn="ctr" latinLnBrk="0" hangingPunct="1"/>
                      <a:r>
                        <a:rPr lang="es-MX" sz="1000" u="none" strike="noStrike" kern="1200" dirty="0">
                          <a:effectLst/>
                        </a:rPr>
                        <a:t>NTC CONSTRUCCIONES SAS </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25</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816929936"/>
                  </a:ext>
                </a:extLst>
              </a:tr>
            </a:tbl>
          </a:graphicData>
        </a:graphic>
      </p:graphicFrame>
      <p:graphicFrame>
        <p:nvGraphicFramePr>
          <p:cNvPr id="38" name="Tabla 37"/>
          <p:cNvGraphicFramePr>
            <a:graphicFrameLocks noGrp="1"/>
          </p:cNvGraphicFramePr>
          <p:nvPr>
            <p:extLst>
              <p:ext uri="{D42A27DB-BD31-4B8C-83A1-F6EECF244321}">
                <p14:modId xmlns:p14="http://schemas.microsoft.com/office/powerpoint/2010/main" val="935896986"/>
              </p:ext>
            </p:extLst>
          </p:nvPr>
        </p:nvGraphicFramePr>
        <p:xfrm>
          <a:off x="7649544" y="4164317"/>
          <a:ext cx="4249513" cy="642020"/>
        </p:xfrm>
        <a:graphic>
          <a:graphicData uri="http://schemas.openxmlformats.org/drawingml/2006/table">
            <a:tbl>
              <a:tblPr>
                <a:tableStyleId>{616DA210-FB5B-4158-B5E0-FEB733F419BA}</a:tableStyleId>
              </a:tblPr>
              <a:tblGrid>
                <a:gridCol w="2092981">
                  <a:extLst>
                    <a:ext uri="{9D8B030D-6E8A-4147-A177-3AD203B41FA5}">
                      <a16:colId xmlns="" xmlns:a16="http://schemas.microsoft.com/office/drawing/2014/main" val="20000"/>
                    </a:ext>
                  </a:extLst>
                </a:gridCol>
                <a:gridCol w="612543">
                  <a:extLst>
                    <a:ext uri="{9D8B030D-6E8A-4147-A177-3AD203B41FA5}">
                      <a16:colId xmlns="" xmlns:a16="http://schemas.microsoft.com/office/drawing/2014/main" val="20001"/>
                    </a:ext>
                  </a:extLst>
                </a:gridCol>
                <a:gridCol w="1543989">
                  <a:extLst>
                    <a:ext uri="{9D8B030D-6E8A-4147-A177-3AD203B41FA5}">
                      <a16:colId xmlns="" xmlns:a16="http://schemas.microsoft.com/office/drawing/2014/main" val="20002"/>
                    </a:ext>
                  </a:extLst>
                </a:gridCol>
              </a:tblGrid>
              <a:tr h="160500">
                <a:tc gridSpan="3">
                  <a:txBody>
                    <a:bodyPr/>
                    <a:lstStyle/>
                    <a:p>
                      <a:pPr marL="0" marR="0" lvl="0" indent="0" algn="ctr" defTabSz="913739" rtl="0" eaLnBrk="1" fontAlgn="ctr" latinLnBrk="0" hangingPunct="1">
                        <a:lnSpc>
                          <a:spcPct val="100000"/>
                        </a:lnSpc>
                        <a:spcBef>
                          <a:spcPts val="0"/>
                        </a:spcBef>
                        <a:spcAft>
                          <a:spcPts val="0"/>
                        </a:spcAft>
                        <a:buClrTx/>
                        <a:buSzTx/>
                        <a:buFontTx/>
                        <a:buNone/>
                        <a:tabLst/>
                        <a:defRPr/>
                      </a:pPr>
                      <a:r>
                        <a:rPr lang="es-MX" sz="1000" u="none" strike="noStrike" kern="1200" noProof="0" dirty="0">
                          <a:effectLst/>
                        </a:rPr>
                        <a:t>CONSORCIO UG21-PEB CAUCA</a:t>
                      </a:r>
                      <a:endParaRPr lang="es-MX" sz="1000" u="none" strike="noStrike" kern="1200" noProof="0" dirty="0">
                        <a:solidFill>
                          <a:schemeClr val="tx1"/>
                        </a:solidFill>
                        <a:effectLst/>
                        <a:latin typeface="+mn-lt"/>
                        <a:ea typeface="+mn-ea"/>
                        <a:cs typeface="+mn-cs"/>
                      </a:endParaRPr>
                    </a:p>
                  </a:txBody>
                  <a:tcPr marL="8116" marR="8116"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5" marB="0" anchor="ctr"/>
                </a:tc>
                <a:extLst>
                  <a:ext uri="{0D108BD9-81ED-4DB2-BD59-A6C34878D82A}">
                    <a16:rowId xmlns="" xmlns:a16="http://schemas.microsoft.com/office/drawing/2014/main" val="10001"/>
                  </a:ext>
                </a:extLst>
              </a:tr>
              <a:tr h="160500">
                <a:tc>
                  <a:txBody>
                    <a:bodyPr/>
                    <a:lstStyle/>
                    <a:p>
                      <a:pPr marL="0" algn="l" defTabSz="914400" rtl="0" eaLnBrk="1" fontAlgn="ctr" latinLnBrk="0" hangingPunct="1"/>
                      <a:r>
                        <a:rPr lang="es-MX" sz="1000" u="none" strike="noStrike" kern="1200" dirty="0">
                          <a:effectLst/>
                        </a:rPr>
                        <a:t>PEB CONSULTORES</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89" marR="8116" marT="8105"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2"/>
                  </a:ext>
                </a:extLst>
              </a:tr>
              <a:tr h="160500">
                <a:tc>
                  <a:txBody>
                    <a:bodyPr/>
                    <a:lstStyle/>
                    <a:p>
                      <a:pPr marL="0" algn="l" defTabSz="914400" rtl="0" eaLnBrk="1" fontAlgn="ctr" latinLnBrk="0" hangingPunct="1"/>
                      <a:r>
                        <a:rPr lang="es-MX" sz="1000" u="none" strike="noStrike" kern="1200" dirty="0">
                          <a:effectLst/>
                        </a:rPr>
                        <a:t>CONSULTORES</a:t>
                      </a:r>
                      <a:r>
                        <a:rPr lang="es-MX" sz="1000" u="none" strike="noStrike" kern="1200" baseline="0" dirty="0">
                          <a:effectLst/>
                        </a:rPr>
                        <a:t> DE INGENIERÍA</a:t>
                      </a:r>
                      <a:endParaRPr lang="es-MX" sz="1000" u="none" strike="noStrike" kern="1200" dirty="0">
                        <a:solidFill>
                          <a:schemeClr val="tx1"/>
                        </a:solidFill>
                        <a:effectLst/>
                        <a:latin typeface="+mn-lt"/>
                        <a:ea typeface="+mn-ea"/>
                        <a:cs typeface="+mn-cs"/>
                      </a:endParaRPr>
                    </a:p>
                  </a:txBody>
                  <a:tcPr marL="107989" marR="8116" marT="8105"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3"/>
                  </a:ext>
                </a:extLst>
              </a:tr>
            </a:tbl>
          </a:graphicData>
        </a:graphic>
      </p:graphicFrame>
      <p:graphicFrame>
        <p:nvGraphicFramePr>
          <p:cNvPr id="44" name="3 Tabla"/>
          <p:cNvGraphicFramePr>
            <a:graphicFrameLocks noGrp="1"/>
          </p:cNvGraphicFramePr>
          <p:nvPr>
            <p:extLst>
              <p:ext uri="{D42A27DB-BD31-4B8C-83A1-F6EECF244321}">
                <p14:modId xmlns:p14="http://schemas.microsoft.com/office/powerpoint/2010/main" val="2781017526"/>
              </p:ext>
            </p:extLst>
          </p:nvPr>
        </p:nvGraphicFramePr>
        <p:xfrm>
          <a:off x="7649537" y="812354"/>
          <a:ext cx="4249514" cy="914400"/>
        </p:xfrm>
        <a:graphic>
          <a:graphicData uri="http://schemas.openxmlformats.org/drawingml/2006/table">
            <a:tbl>
              <a:tblPr firstRow="1" bandRow="1">
                <a:tableStyleId>{5940675A-B579-460E-94D1-54222C63F5DA}</a:tableStyleId>
              </a:tblPr>
              <a:tblGrid>
                <a:gridCol w="2438005">
                  <a:extLst>
                    <a:ext uri="{9D8B030D-6E8A-4147-A177-3AD203B41FA5}">
                      <a16:colId xmlns="" xmlns:a16="http://schemas.microsoft.com/office/drawing/2014/main" val="20000"/>
                    </a:ext>
                  </a:extLst>
                </a:gridCol>
                <a:gridCol w="1811509">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04/08/2016</a:t>
                      </a:r>
                    </a:p>
                    <a:p>
                      <a:pPr algn="ctr" rtl="0" fontAlgn="ctr"/>
                      <a:r>
                        <a:rPr lang="es-MX" sz="1000" u="none" strike="noStrike" dirty="0">
                          <a:effectLst/>
                        </a:rPr>
                        <a:t>02/05/2017</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25/08/2016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16/01/2017</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15/08/2018</a:t>
                      </a:r>
                      <a:endParaRPr lang="es-MX" sz="1000" b="0" i="0" u="none" strike="noStrike" kern="1200" dirty="0">
                        <a:solidFill>
                          <a:schemeClr val="bg2">
                            <a:lumMod val="50000"/>
                          </a:schemeClr>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28 %</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22" name="Pentágono 21"/>
          <p:cNvSpPr/>
          <p:nvPr/>
        </p:nvSpPr>
        <p:spPr>
          <a:xfrm>
            <a:off x="0" y="0"/>
            <a:ext cx="3314700"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5" name="CuadroTexto 24"/>
          <p:cNvSpPr txBox="1"/>
          <p:nvPr/>
        </p:nvSpPr>
        <p:spPr>
          <a:xfrm>
            <a:off x="194708" y="26882"/>
            <a:ext cx="28024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Cauca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28" name="Rectángulo 5"/>
          <p:cNvSpPr>
            <a:spLocks noChangeArrowheads="1"/>
          </p:cNvSpPr>
          <p:nvPr/>
        </p:nvSpPr>
        <p:spPr bwMode="auto">
          <a:xfrm>
            <a:off x="3314700" y="3491"/>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2FAC66"/>
                </a:solidFill>
                <a:latin typeface="Tw Cen MT" panose="020B0602020104020603" pitchFamily="34" charset="0"/>
                <a:ea typeface="MS PGothic" pitchFamily="34" charset="-128"/>
                <a:sym typeface="Helvetica Neue Bold Condensed"/>
              </a:rPr>
              <a:t>SILVIA </a:t>
            </a:r>
            <a:r>
              <a:rPr lang="mr-IN" altLang="es-CO" sz="2800" dirty="0" smtClean="0">
                <a:solidFill>
                  <a:srgbClr val="2FAC66"/>
                </a:solidFill>
                <a:latin typeface="Tw Cen MT" panose="020B0602020104020603" pitchFamily="34" charset="0"/>
                <a:ea typeface="MS PGothic" pitchFamily="34" charset="-128"/>
                <a:sym typeface="Helvetica Neue Bold Condensed"/>
              </a:rPr>
              <a:t>–</a:t>
            </a:r>
            <a:r>
              <a:rPr lang="es-ES" altLang="es-CO" sz="2800" dirty="0" smtClean="0">
                <a:solidFill>
                  <a:srgbClr val="2FAC66"/>
                </a:solidFill>
                <a:latin typeface="Tw Cen MT" panose="020B0602020104020603" pitchFamily="34" charset="0"/>
                <a:ea typeface="MS PGothic" pitchFamily="34" charset="-128"/>
                <a:sym typeface="Helvetica Neue Bold Condensed"/>
              </a:rPr>
              <a:t> TOTORÓ</a:t>
            </a:r>
            <a:endParaRPr lang="es-ES" altLang="es-CO" sz="2800" dirty="0">
              <a:solidFill>
                <a:srgbClr val="2FAC66"/>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9502811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6697" y="702031"/>
            <a:ext cx="5209836" cy="3660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30 CuadroTexto"/>
          <p:cNvSpPr txBox="1">
            <a:spLocks noChangeArrowheads="1"/>
          </p:cNvSpPr>
          <p:nvPr/>
        </p:nvSpPr>
        <p:spPr bwMode="auto">
          <a:xfrm flipH="1">
            <a:off x="7778654" y="702031"/>
            <a:ext cx="4076435"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0" tIns="0" rIns="91200"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038">
              <a:defRPr/>
            </a:pPr>
            <a:r>
              <a:rPr lang="es-CO" sz="1100" dirty="0">
                <a:latin typeface="+mn-lt"/>
              </a:rPr>
              <a:t>INFORMACIÓN GENERAL</a:t>
            </a:r>
          </a:p>
        </p:txBody>
      </p:sp>
      <p:graphicFrame>
        <p:nvGraphicFramePr>
          <p:cNvPr id="22" name="3 Tabla"/>
          <p:cNvGraphicFramePr>
            <a:graphicFrameLocks noGrp="1"/>
          </p:cNvGraphicFramePr>
          <p:nvPr>
            <p:extLst>
              <p:ext uri="{D42A27DB-BD31-4B8C-83A1-F6EECF244321}">
                <p14:modId xmlns:p14="http://schemas.microsoft.com/office/powerpoint/2010/main" val="543009426"/>
              </p:ext>
            </p:extLst>
          </p:nvPr>
        </p:nvGraphicFramePr>
        <p:xfrm>
          <a:off x="7778654" y="913272"/>
          <a:ext cx="4076435" cy="989167"/>
        </p:xfrm>
        <a:graphic>
          <a:graphicData uri="http://schemas.openxmlformats.org/drawingml/2006/table">
            <a:tbl>
              <a:tblPr firstRow="1" bandRow="1">
                <a:tableStyleId>{5940675A-B579-460E-94D1-54222C63F5DA}</a:tableStyleId>
              </a:tblPr>
              <a:tblGrid>
                <a:gridCol w="2463316">
                  <a:extLst>
                    <a:ext uri="{9D8B030D-6E8A-4147-A177-3AD203B41FA5}">
                      <a16:colId xmlns="" xmlns:a16="http://schemas.microsoft.com/office/drawing/2014/main" val="20000"/>
                    </a:ext>
                  </a:extLst>
                </a:gridCol>
                <a:gridCol w="1613119">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06/10/2015</a:t>
                      </a:r>
                    </a:p>
                    <a:p>
                      <a:pPr algn="ctr" rtl="0" fontAlgn="ctr"/>
                      <a:r>
                        <a:rPr lang="es-MX" sz="1000" u="none" strike="noStrike" dirty="0">
                          <a:effectLst/>
                        </a:rPr>
                        <a:t>16/01/2016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81481">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26/10/2015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9638">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71624">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24/08/2018</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71624">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81.32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23" name="30 CuadroTexto"/>
          <p:cNvSpPr txBox="1">
            <a:spLocks noChangeArrowheads="1"/>
          </p:cNvSpPr>
          <p:nvPr/>
        </p:nvSpPr>
        <p:spPr bwMode="auto">
          <a:xfrm flipH="1">
            <a:off x="7778654" y="2810530"/>
            <a:ext cx="4076435"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0" tIns="0" rIns="9120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CONTRATO OBRA 1515 DE 26/10/2015</a:t>
            </a:r>
          </a:p>
        </p:txBody>
      </p:sp>
      <p:sp>
        <p:nvSpPr>
          <p:cNvPr id="26" name="30 CuadroTexto"/>
          <p:cNvSpPr txBox="1">
            <a:spLocks noChangeArrowheads="1"/>
          </p:cNvSpPr>
          <p:nvPr/>
        </p:nvSpPr>
        <p:spPr bwMode="auto">
          <a:xfrm flipH="1">
            <a:off x="7778654" y="3539963"/>
            <a:ext cx="4076435"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0" tIns="0" rIns="9120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INTERVENTORÍA 1607 DE 19/11/2015</a:t>
            </a:r>
          </a:p>
        </p:txBody>
      </p:sp>
      <p:graphicFrame>
        <p:nvGraphicFramePr>
          <p:cNvPr id="27" name="Tabla 26"/>
          <p:cNvGraphicFramePr>
            <a:graphicFrameLocks noGrp="1"/>
          </p:cNvGraphicFramePr>
          <p:nvPr>
            <p:extLst>
              <p:ext uri="{D42A27DB-BD31-4B8C-83A1-F6EECF244321}">
                <p14:modId xmlns:p14="http://schemas.microsoft.com/office/powerpoint/2010/main" val="2472763351"/>
              </p:ext>
            </p:extLst>
          </p:nvPr>
        </p:nvGraphicFramePr>
        <p:xfrm>
          <a:off x="7778654" y="3011482"/>
          <a:ext cx="4076436" cy="476829"/>
        </p:xfrm>
        <a:graphic>
          <a:graphicData uri="http://schemas.openxmlformats.org/drawingml/2006/table">
            <a:tbl>
              <a:tblPr>
                <a:tableStyleId>{616DA210-FB5B-4158-B5E0-FEB733F419BA}</a:tableStyleId>
              </a:tblPr>
              <a:tblGrid>
                <a:gridCol w="2135452">
                  <a:extLst>
                    <a:ext uri="{9D8B030D-6E8A-4147-A177-3AD203B41FA5}">
                      <a16:colId xmlns="" xmlns:a16="http://schemas.microsoft.com/office/drawing/2014/main" val="20000"/>
                    </a:ext>
                  </a:extLst>
                </a:gridCol>
                <a:gridCol w="465169">
                  <a:extLst>
                    <a:ext uri="{9D8B030D-6E8A-4147-A177-3AD203B41FA5}">
                      <a16:colId xmlns="" xmlns:a16="http://schemas.microsoft.com/office/drawing/2014/main" val="20001"/>
                    </a:ext>
                  </a:extLst>
                </a:gridCol>
                <a:gridCol w="1475815">
                  <a:extLst>
                    <a:ext uri="{9D8B030D-6E8A-4147-A177-3AD203B41FA5}">
                      <a16:colId xmlns="" xmlns:a16="http://schemas.microsoft.com/office/drawing/2014/main" val="20002"/>
                    </a:ext>
                  </a:extLst>
                </a:gridCol>
              </a:tblGrid>
              <a:tr h="17162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MEYAN S.A.</a:t>
                      </a: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6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600">
                <a:tc>
                  <a:txBody>
                    <a:bodyPr/>
                    <a:lstStyle/>
                    <a:p>
                      <a:pPr algn="l" fontAlgn="ctr"/>
                      <a:r>
                        <a:rPr lang="es-MX" sz="1000" u="none" strike="noStrike" dirty="0">
                          <a:effectLst/>
                        </a:rPr>
                        <a:t>MEYAN</a:t>
                      </a:r>
                      <a:r>
                        <a:rPr lang="es-MX" sz="1000" u="none" strike="noStrike" baseline="0" dirty="0">
                          <a:effectLst/>
                        </a:rPr>
                        <a:t> S.A.</a:t>
                      </a:r>
                      <a:endParaRPr lang="es-MX" sz="1000" b="0" i="0" u="none" strike="noStrike" dirty="0">
                        <a:solidFill>
                          <a:srgbClr val="000000"/>
                        </a:solidFill>
                        <a:effectLst/>
                        <a:latin typeface="Calibri" panose="020F0502020204030204" pitchFamily="34" charset="0"/>
                      </a:endParaRPr>
                    </a:p>
                  </a:txBody>
                  <a:tcPr marL="108013" marR="8117" marT="0"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bl>
          </a:graphicData>
        </a:graphic>
      </p:graphicFrame>
      <p:graphicFrame>
        <p:nvGraphicFramePr>
          <p:cNvPr id="28" name="Tabla 27"/>
          <p:cNvGraphicFramePr>
            <a:graphicFrameLocks noGrp="1"/>
          </p:cNvGraphicFramePr>
          <p:nvPr>
            <p:extLst>
              <p:ext uri="{D42A27DB-BD31-4B8C-83A1-F6EECF244321}">
                <p14:modId xmlns:p14="http://schemas.microsoft.com/office/powerpoint/2010/main" val="749768111"/>
              </p:ext>
            </p:extLst>
          </p:nvPr>
        </p:nvGraphicFramePr>
        <p:xfrm>
          <a:off x="7778654" y="3717898"/>
          <a:ext cx="4076435" cy="1086534"/>
        </p:xfrm>
        <a:graphic>
          <a:graphicData uri="http://schemas.openxmlformats.org/drawingml/2006/table">
            <a:tbl>
              <a:tblPr>
                <a:tableStyleId>{616DA210-FB5B-4158-B5E0-FEB733F419BA}</a:tableStyleId>
              </a:tblPr>
              <a:tblGrid>
                <a:gridCol w="2130120">
                  <a:extLst>
                    <a:ext uri="{9D8B030D-6E8A-4147-A177-3AD203B41FA5}">
                      <a16:colId xmlns="" xmlns:a16="http://schemas.microsoft.com/office/drawing/2014/main" val="20000"/>
                    </a:ext>
                  </a:extLst>
                </a:gridCol>
                <a:gridCol w="455070">
                  <a:extLst>
                    <a:ext uri="{9D8B030D-6E8A-4147-A177-3AD203B41FA5}">
                      <a16:colId xmlns="" xmlns:a16="http://schemas.microsoft.com/office/drawing/2014/main" val="20001"/>
                    </a:ext>
                  </a:extLst>
                </a:gridCol>
                <a:gridCol w="1491245">
                  <a:extLst>
                    <a:ext uri="{9D8B030D-6E8A-4147-A177-3AD203B41FA5}">
                      <a16:colId xmlns="" xmlns:a16="http://schemas.microsoft.com/office/drawing/2014/main" val="20002"/>
                    </a:ext>
                  </a:extLst>
                </a:gridCol>
              </a:tblGrid>
              <a:tr h="17162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INTERVIAL 090</a:t>
                      </a: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84">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304969">
                <a:tc>
                  <a:txBody>
                    <a:bodyPr/>
                    <a:lstStyle/>
                    <a:p>
                      <a:pPr marL="0" algn="l" defTabSz="914400" rtl="0" eaLnBrk="1" fontAlgn="ctr" latinLnBrk="0" hangingPunct="1"/>
                      <a:r>
                        <a:rPr lang="es-MX" sz="1000" u="none" strike="noStrike" kern="1200" dirty="0">
                          <a:effectLst/>
                        </a:rPr>
                        <a:t>CULMEN INTERNATIONAL CONSULTING SAS </a:t>
                      </a:r>
                      <a:endParaRPr lang="es-MX" sz="1000" u="none" strike="noStrike" kern="1200" dirty="0">
                        <a:solidFill>
                          <a:schemeClr val="tx1"/>
                        </a:solidFill>
                        <a:effectLst/>
                        <a:latin typeface="+mn-lt"/>
                        <a:ea typeface="+mn-ea"/>
                        <a:cs typeface="+mn-cs"/>
                      </a:endParaRPr>
                    </a:p>
                  </a:txBody>
                  <a:tcPr marL="107992" marR="8116"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52484">
                <a:tc>
                  <a:txBody>
                    <a:bodyPr/>
                    <a:lstStyle/>
                    <a:p>
                      <a:pPr marL="0" algn="l" defTabSz="914400" rtl="0" eaLnBrk="1" fontAlgn="ctr" latinLnBrk="0" hangingPunct="1"/>
                      <a:r>
                        <a:rPr lang="es-MX" sz="1000" u="none" strike="noStrike" kern="1200" dirty="0">
                          <a:effectLst/>
                        </a:rPr>
                        <a:t>VELNEC SA </a:t>
                      </a:r>
                      <a:endParaRPr lang="es-MX" sz="1000" u="none" strike="noStrike" kern="1200" dirty="0">
                        <a:solidFill>
                          <a:schemeClr val="tx1"/>
                        </a:solidFill>
                        <a:effectLst/>
                        <a:latin typeface="+mn-lt"/>
                        <a:ea typeface="+mn-ea"/>
                        <a:cs typeface="+mn-cs"/>
                      </a:endParaRPr>
                    </a:p>
                  </a:txBody>
                  <a:tcPr marL="107992"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r h="152484">
                <a:tc>
                  <a:txBody>
                    <a:bodyPr/>
                    <a:lstStyle/>
                    <a:p>
                      <a:pPr marL="0" algn="l" defTabSz="914400" rtl="0" eaLnBrk="1" fontAlgn="ctr" latinLnBrk="0" hangingPunct="1"/>
                      <a:r>
                        <a:rPr lang="es-MX" sz="1000" u="none" strike="noStrike" kern="1200" dirty="0">
                          <a:effectLst/>
                        </a:rPr>
                        <a:t>MAGDA CAROLINA PUENTES PRIETO </a:t>
                      </a:r>
                      <a:endParaRPr lang="es-MX" sz="1000" u="none" strike="noStrike" kern="1200" dirty="0">
                        <a:solidFill>
                          <a:schemeClr val="tx1"/>
                        </a:solidFill>
                        <a:effectLst/>
                        <a:latin typeface="+mn-lt"/>
                        <a:ea typeface="+mn-ea"/>
                        <a:cs typeface="+mn-cs"/>
                      </a:endParaRPr>
                    </a:p>
                  </a:txBody>
                  <a:tcPr marL="107992" marR="8116" marT="0" marB="0" anchor="ctr"/>
                </a:tc>
                <a:tc>
                  <a:txBody>
                    <a:bodyPr/>
                    <a:lstStyle/>
                    <a:p>
                      <a:pPr marL="0" algn="ctr" defTabSz="914400" rtl="0" eaLnBrk="1" fontAlgn="ctr" latinLnBrk="0" hangingPunct="1"/>
                      <a:r>
                        <a:rPr lang="es-MX" sz="1000" u="none" strike="noStrike" kern="1200" dirty="0">
                          <a:effectLst/>
                        </a:rPr>
                        <a:t>16</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4"/>
                  </a:ext>
                </a:extLst>
              </a:tr>
              <a:tr h="152484">
                <a:tc>
                  <a:txBody>
                    <a:bodyPr/>
                    <a:lstStyle/>
                    <a:p>
                      <a:pPr marL="0" algn="l" defTabSz="914400" rtl="0" eaLnBrk="1" fontAlgn="ctr" latinLnBrk="0" hangingPunct="1"/>
                      <a:r>
                        <a:rPr lang="es-MX" sz="1000" u="none" strike="noStrike" kern="1200" dirty="0">
                          <a:effectLst/>
                        </a:rPr>
                        <a:t>ARCELIA ARIAS DIAZ </a:t>
                      </a:r>
                      <a:endParaRPr lang="es-MX" sz="1000" u="none" strike="noStrike" kern="1200" dirty="0">
                        <a:solidFill>
                          <a:schemeClr val="tx1"/>
                        </a:solidFill>
                        <a:effectLst/>
                        <a:latin typeface="+mn-lt"/>
                        <a:ea typeface="+mn-ea"/>
                        <a:cs typeface="+mn-cs"/>
                      </a:endParaRPr>
                    </a:p>
                  </a:txBody>
                  <a:tcPr marL="107992" marR="8116" marT="0" marB="0" anchor="ctr"/>
                </a:tc>
                <a:tc>
                  <a:txBody>
                    <a:bodyPr/>
                    <a:lstStyle/>
                    <a:p>
                      <a:pPr marL="0" algn="ctr" defTabSz="914400" rtl="0" eaLnBrk="1" fontAlgn="ctr" latinLnBrk="0" hangingPunct="1"/>
                      <a:r>
                        <a:rPr lang="es-MX" sz="1000" u="none" strike="noStrike" kern="1200" dirty="0">
                          <a:effectLst/>
                        </a:rPr>
                        <a:t>4</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5"/>
                  </a:ext>
                </a:extLst>
              </a:tr>
            </a:tbl>
          </a:graphicData>
        </a:graphic>
      </p:graphicFrame>
      <p:sp>
        <p:nvSpPr>
          <p:cNvPr id="31" name="30 CuadroTexto"/>
          <p:cNvSpPr txBox="1">
            <a:spLocks noChangeArrowheads="1"/>
          </p:cNvSpPr>
          <p:nvPr/>
        </p:nvSpPr>
        <p:spPr bwMode="auto">
          <a:xfrm flipH="1">
            <a:off x="7778654" y="1935051"/>
            <a:ext cx="4076435"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0" tIns="0" rIns="9120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ALCANCE</a:t>
            </a:r>
          </a:p>
        </p:txBody>
      </p:sp>
      <p:graphicFrame>
        <p:nvGraphicFramePr>
          <p:cNvPr id="33" name="10 Tabla"/>
          <p:cNvGraphicFramePr>
            <a:graphicFrameLocks noGrp="1"/>
          </p:cNvGraphicFramePr>
          <p:nvPr>
            <p:extLst>
              <p:ext uri="{D42A27DB-BD31-4B8C-83A1-F6EECF244321}">
                <p14:modId xmlns:p14="http://schemas.microsoft.com/office/powerpoint/2010/main" val="3697396081"/>
              </p:ext>
            </p:extLst>
          </p:nvPr>
        </p:nvGraphicFramePr>
        <p:xfrm>
          <a:off x="7778654" y="2144304"/>
          <a:ext cx="4076434" cy="646408"/>
        </p:xfrm>
        <a:graphic>
          <a:graphicData uri="http://schemas.openxmlformats.org/drawingml/2006/table">
            <a:tbl>
              <a:tblPr bandRow="1">
                <a:tableStyleId>{5940675A-B579-460E-94D1-54222C63F5DA}</a:tableStyleId>
              </a:tblPr>
              <a:tblGrid>
                <a:gridCol w="1175415">
                  <a:extLst>
                    <a:ext uri="{9D8B030D-6E8A-4147-A177-3AD203B41FA5}">
                      <a16:colId xmlns="" xmlns:a16="http://schemas.microsoft.com/office/drawing/2014/main" val="20000"/>
                    </a:ext>
                  </a:extLst>
                </a:gridCol>
                <a:gridCol w="679283">
                  <a:extLst>
                    <a:ext uri="{9D8B030D-6E8A-4147-A177-3AD203B41FA5}">
                      <a16:colId xmlns="" xmlns:a16="http://schemas.microsoft.com/office/drawing/2014/main" val="20001"/>
                    </a:ext>
                  </a:extLst>
                </a:gridCol>
                <a:gridCol w="1516255">
                  <a:extLst>
                    <a:ext uri="{9D8B030D-6E8A-4147-A177-3AD203B41FA5}">
                      <a16:colId xmlns="" xmlns:a16="http://schemas.microsoft.com/office/drawing/2014/main" val="20002"/>
                    </a:ext>
                  </a:extLst>
                </a:gridCol>
                <a:gridCol w="705481">
                  <a:extLst>
                    <a:ext uri="{9D8B030D-6E8A-4147-A177-3AD203B41FA5}">
                      <a16:colId xmlns="" xmlns:a16="http://schemas.microsoft.com/office/drawing/2014/main" val="2496717115"/>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j-lt"/>
                        <a:ea typeface="Times New Roman"/>
                      </a:endParaRPr>
                    </a:p>
                  </a:txBody>
                  <a:tcPr marL="58432" marR="58432" marT="0" marB="0" anchor="ctr"/>
                </a:tc>
                <a:extLst>
                  <a:ext uri="{0D108BD9-81ED-4DB2-BD59-A6C34878D82A}">
                    <a16:rowId xmlns="" xmlns:a16="http://schemas.microsoft.com/office/drawing/2014/main" val="10000"/>
                  </a:ext>
                </a:extLst>
              </a:tr>
              <a:tr h="313585">
                <a:tc>
                  <a:txBody>
                    <a:bodyPr/>
                    <a:lstStyle/>
                    <a:p>
                      <a:pPr algn="ctr" fontAlgn="b"/>
                      <a:r>
                        <a:rPr lang="es-MX" sz="1000" u="none" strike="noStrike" dirty="0">
                          <a:effectLst/>
                        </a:rPr>
                        <a:t> CÓRDOBA</a:t>
                      </a:r>
                      <a:r>
                        <a:rPr lang="es-MX" sz="1000" u="none" strike="noStrike" baseline="0" dirty="0">
                          <a:effectLst/>
                        </a:rPr>
                        <a:t> - POPAYÁN</a:t>
                      </a:r>
                      <a:endParaRPr lang="es-MX" sz="1000" b="0" i="0" u="none" strike="noStrike" dirty="0">
                        <a:solidFill>
                          <a:srgbClr val="000000"/>
                        </a:solidFill>
                        <a:effectLst/>
                        <a:latin typeface="+mj-lt"/>
                      </a:endParaRPr>
                    </a:p>
                  </a:txBody>
                  <a:tcPr marL="8116" marR="8116" marT="8795" marB="0" anchor="ctr"/>
                </a:tc>
                <a:tc>
                  <a:txBody>
                    <a:bodyPr/>
                    <a:lstStyle/>
                    <a:p>
                      <a:pPr algn="ctr" fontAlgn="ctr"/>
                      <a:r>
                        <a:rPr lang="es-MX" sz="1000" u="none" strike="noStrike" dirty="0">
                          <a:effectLst/>
                        </a:rPr>
                        <a:t>8 KM</a:t>
                      </a:r>
                      <a:endParaRPr lang="es-MX" sz="1000" b="0" i="0" u="none" strike="noStrike" dirty="0">
                        <a:solidFill>
                          <a:srgbClr val="000000"/>
                        </a:solidFill>
                        <a:effectLst/>
                        <a:latin typeface="+mj-lt"/>
                      </a:endParaRPr>
                    </a:p>
                  </a:txBody>
                  <a:tcPr marL="8116" marR="8116" marT="8795"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j-lt"/>
                      </a:endParaRPr>
                    </a:p>
                  </a:txBody>
                  <a:tcPr marL="8116" marR="8116" marT="8795" marB="0" anchor="ctr"/>
                </a:tc>
                <a:tc>
                  <a:txBody>
                    <a:bodyPr/>
                    <a:lstStyle/>
                    <a:p>
                      <a:pPr marL="0" algn="ctr" defTabSz="1214941" rtl="0" eaLnBrk="1" fontAlgn="ctr" latinLnBrk="0" hangingPunct="1"/>
                      <a:r>
                        <a:rPr lang="es-MX" sz="1100" u="none" strike="noStrike" kern="1200" dirty="0">
                          <a:effectLst/>
                        </a:rPr>
                        <a:t>4,76 Km</a:t>
                      </a:r>
                      <a:endParaRPr lang="es-MX" sz="1100" u="none" strike="noStrike" kern="1200" dirty="0">
                        <a:solidFill>
                          <a:schemeClr val="tx1"/>
                        </a:solidFill>
                        <a:effectLst/>
                        <a:latin typeface="+mj-lt"/>
                        <a:ea typeface="+mn-ea"/>
                        <a:cs typeface="+mn-cs"/>
                      </a:endParaRPr>
                    </a:p>
                  </a:txBody>
                  <a:tcPr marL="8116" marR="8116" marT="8795" marB="0" anchor="ctr"/>
                </a:tc>
                <a:extLst>
                  <a:ext uri="{0D108BD9-81ED-4DB2-BD59-A6C34878D82A}">
                    <a16:rowId xmlns="" xmlns:a16="http://schemas.microsoft.com/office/drawing/2014/main" val="10001"/>
                  </a:ext>
                </a:extLst>
              </a:tr>
              <a:tr h="180423">
                <a:tc>
                  <a:txBody>
                    <a:bodyPr/>
                    <a:lstStyle/>
                    <a:p>
                      <a:pPr algn="ctr" fontAlgn="b"/>
                      <a:r>
                        <a:rPr lang="es-MX" sz="1000" u="none" strike="noStrike" dirty="0">
                          <a:effectLst/>
                        </a:rPr>
                        <a:t>CÓRDOBA</a:t>
                      </a:r>
                      <a:r>
                        <a:rPr lang="es-MX" sz="1000" u="none" strike="noStrike" baseline="0" dirty="0">
                          <a:effectLst/>
                        </a:rPr>
                        <a:t> - POPAYÁN</a:t>
                      </a:r>
                      <a:endParaRPr lang="es-MX" sz="1000" b="0" i="0" u="none" strike="noStrike" dirty="0">
                        <a:solidFill>
                          <a:srgbClr val="000000"/>
                        </a:solidFill>
                        <a:effectLst/>
                        <a:latin typeface="+mj-lt"/>
                      </a:endParaRPr>
                    </a:p>
                  </a:txBody>
                  <a:tcPr marL="8116" marR="8116" marT="8795" marB="0" anchor="ctr"/>
                </a:tc>
                <a:tc>
                  <a:txBody>
                    <a:bodyPr/>
                    <a:lstStyle/>
                    <a:p>
                      <a:pPr algn="ctr" fontAlgn="ctr"/>
                      <a:r>
                        <a:rPr lang="es-MX" sz="1000" u="none" strike="noStrike" kern="1200" dirty="0">
                          <a:effectLst/>
                        </a:rPr>
                        <a:t>5 UN</a:t>
                      </a:r>
                      <a:endParaRPr lang="es-MX" sz="1000" u="none" strike="noStrike" kern="1200" dirty="0">
                        <a:solidFill>
                          <a:schemeClr val="dk1"/>
                        </a:solidFill>
                        <a:effectLst/>
                        <a:latin typeface="+mj-lt"/>
                        <a:ea typeface="+mn-ea"/>
                        <a:cs typeface="+mn-cs"/>
                      </a:endParaRPr>
                    </a:p>
                  </a:txBody>
                  <a:tcPr marL="8116" marR="8116" marT="8795" marB="0" anchor="ctr"/>
                </a:tc>
                <a:tc>
                  <a:txBody>
                    <a:bodyPr/>
                    <a:lstStyle/>
                    <a:p>
                      <a:pPr algn="ctr" fontAlgn="b"/>
                      <a:r>
                        <a:rPr lang="es-MX" sz="1000" u="none" strike="noStrike" dirty="0">
                          <a:effectLst/>
                        </a:rPr>
                        <a:t>Atención</a:t>
                      </a:r>
                      <a:r>
                        <a:rPr lang="es-MX" sz="1000" u="none" strike="noStrike" baseline="0" dirty="0">
                          <a:effectLst/>
                        </a:rPr>
                        <a:t> Puntos Críticos</a:t>
                      </a:r>
                      <a:endParaRPr lang="es-MX" sz="1000" b="0" i="0" u="none" strike="noStrike" dirty="0">
                        <a:solidFill>
                          <a:srgbClr val="000000"/>
                        </a:solidFill>
                        <a:effectLst/>
                        <a:latin typeface="+mj-lt"/>
                      </a:endParaRPr>
                    </a:p>
                  </a:txBody>
                  <a:tcPr marL="8116" marR="8116" marT="8795" marB="0" anchor="ctr"/>
                </a:tc>
                <a:tc>
                  <a:txBody>
                    <a:bodyPr/>
                    <a:lstStyle/>
                    <a:p>
                      <a:pPr marL="0" algn="ctr" defTabSz="1214941" rtl="0" eaLnBrk="1" fontAlgn="ctr" latinLnBrk="0" hangingPunct="1"/>
                      <a:r>
                        <a:rPr lang="es-MX" sz="1100" u="none" strike="noStrike" kern="1200" dirty="0">
                          <a:effectLst/>
                        </a:rPr>
                        <a:t>50 %</a:t>
                      </a:r>
                      <a:endParaRPr lang="es-MX" sz="1100" u="none" strike="noStrike" kern="1200" dirty="0">
                        <a:solidFill>
                          <a:schemeClr val="tx1"/>
                        </a:solidFill>
                        <a:effectLst/>
                        <a:latin typeface="+mj-lt"/>
                        <a:ea typeface="+mn-ea"/>
                        <a:cs typeface="+mn-cs"/>
                      </a:endParaRPr>
                    </a:p>
                  </a:txBody>
                  <a:tcPr marL="8116" marR="8116" marT="8795" marB="0" anchor="ctr"/>
                </a:tc>
                <a:extLst>
                  <a:ext uri="{0D108BD9-81ED-4DB2-BD59-A6C34878D82A}">
                    <a16:rowId xmlns="" xmlns:a16="http://schemas.microsoft.com/office/drawing/2014/main" val="10002"/>
                  </a:ext>
                </a:extLst>
              </a:tr>
            </a:tbl>
          </a:graphicData>
        </a:graphic>
      </p:graphicFrame>
      <p:sp>
        <p:nvSpPr>
          <p:cNvPr id="36" name="30 CuadroTexto"/>
          <p:cNvSpPr txBox="1">
            <a:spLocks noChangeArrowheads="1"/>
          </p:cNvSpPr>
          <p:nvPr/>
        </p:nvSpPr>
        <p:spPr bwMode="auto">
          <a:xfrm flipH="1">
            <a:off x="4053021" y="4726921"/>
            <a:ext cx="3392265" cy="173253"/>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lIns="91200" tIns="0" rIns="91200" bIns="0"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038">
              <a:defRPr/>
            </a:pPr>
            <a:r>
              <a:rPr lang="es-CO" sz="1100" dirty="0">
                <a:solidFill>
                  <a:prstClr val="white"/>
                </a:solidFill>
                <a:latin typeface="+mn-lt"/>
                <a:cs typeface="Arial" pitchFamily="34" charset="0"/>
              </a:rPr>
              <a:t>INVERSIONES (Millones)</a:t>
            </a:r>
          </a:p>
        </p:txBody>
      </p:sp>
      <p:graphicFrame>
        <p:nvGraphicFramePr>
          <p:cNvPr id="37" name="3 Tabla"/>
          <p:cNvGraphicFramePr>
            <a:graphicFrameLocks noGrp="1"/>
          </p:cNvGraphicFramePr>
          <p:nvPr>
            <p:extLst>
              <p:ext uri="{D42A27DB-BD31-4B8C-83A1-F6EECF244321}">
                <p14:modId xmlns:p14="http://schemas.microsoft.com/office/powerpoint/2010/main" val="3760298714"/>
              </p:ext>
            </p:extLst>
          </p:nvPr>
        </p:nvGraphicFramePr>
        <p:xfrm>
          <a:off x="4053022" y="4932886"/>
          <a:ext cx="3392266" cy="1308056"/>
        </p:xfrm>
        <a:graphic>
          <a:graphicData uri="http://schemas.openxmlformats.org/drawingml/2006/table">
            <a:tbl>
              <a:tblPr firstRow="1" bandRow="1">
                <a:tableStyleId>{5940675A-B579-460E-94D1-54222C63F5DA}</a:tableStyleId>
              </a:tblPr>
              <a:tblGrid>
                <a:gridCol w="2213688">
                  <a:extLst>
                    <a:ext uri="{9D8B030D-6E8A-4147-A177-3AD203B41FA5}">
                      <a16:colId xmlns="" xmlns:a16="http://schemas.microsoft.com/office/drawing/2014/main" val="20000"/>
                    </a:ext>
                  </a:extLst>
                </a:gridCol>
                <a:gridCol w="1178578">
                  <a:extLst>
                    <a:ext uri="{9D8B030D-6E8A-4147-A177-3AD203B41FA5}">
                      <a16:colId xmlns="" xmlns:a16="http://schemas.microsoft.com/office/drawing/2014/main" val="20001"/>
                    </a:ext>
                  </a:extLst>
                </a:gridCol>
              </a:tblGrid>
              <a:tr h="18686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3" marR="36003" marT="0" marB="0"/>
                </a:tc>
                <a:tc>
                  <a:txBody>
                    <a:bodyPr/>
                    <a:lstStyle/>
                    <a:p>
                      <a:pPr algn="ctr" fontAlgn="b"/>
                      <a:r>
                        <a:rPr lang="es-CO" sz="1000" u="none" strike="noStrike" dirty="0">
                          <a:effectLst/>
                        </a:rPr>
                        <a:t>$ 81.033</a:t>
                      </a:r>
                    </a:p>
                  </a:txBody>
                  <a:tcPr marL="36003" marR="36003" marT="0" marB="0" anchor="ctr"/>
                </a:tc>
                <a:extLst>
                  <a:ext uri="{0D108BD9-81ED-4DB2-BD59-A6C34878D82A}">
                    <a16:rowId xmlns="" xmlns:a16="http://schemas.microsoft.com/office/drawing/2014/main" val="10000"/>
                  </a:ext>
                </a:extLst>
              </a:tr>
              <a:tr h="18686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$ 5.999</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1"/>
                  </a:ext>
                </a:extLst>
              </a:tr>
              <a:tr h="7474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p>
                    <a:p>
                      <a:pPr marL="0" algn="l" defTabSz="914400" rtl="0" eaLnBrk="1" latinLnBrk="0" hangingPunct="1"/>
                      <a:r>
                        <a:rPr lang="es-CO" sz="1000" kern="1200" baseline="0" dirty="0" smtClean="0"/>
                        <a:t>  </a:t>
                      </a:r>
                      <a:r>
                        <a:rPr lang="es-CO" sz="1000" kern="1200" baseline="0" dirty="0"/>
                        <a:t>Vigencia 2016= $16.875</a:t>
                      </a:r>
                    </a:p>
                    <a:p>
                      <a:pPr marL="177800" indent="0" algn="l" defTabSz="914400" rtl="0" eaLnBrk="1" latinLnBrk="0" hangingPunct="1"/>
                      <a:r>
                        <a:rPr lang="es-CO" sz="1000" kern="1200" baseline="0" dirty="0"/>
                        <a:t>Vigencia 2017= $40.226</a:t>
                      </a:r>
                    </a:p>
                    <a:p>
                      <a:pPr marL="177800" indent="0" algn="l" defTabSz="914400" rtl="0" eaLnBrk="1" latinLnBrk="0" hangingPunct="1"/>
                      <a:r>
                        <a:rPr lang="es-CO" sz="1000" kern="1200" baseline="0" dirty="0"/>
                        <a:t>Vigencia 2018= $23.931</a:t>
                      </a:r>
                      <a:endParaRPr lang="es-CO" sz="1000" b="1" i="1"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$ 81.033</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2"/>
                  </a:ext>
                </a:extLst>
              </a:tr>
              <a:tr h="18686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dirty="0">
                          <a:effectLst/>
                        </a:rPr>
                        <a:t> $ 87.032</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3"/>
                  </a:ext>
                </a:extLst>
              </a:tr>
            </a:tbl>
          </a:graphicData>
        </a:graphic>
      </p:graphicFrame>
      <p:sp>
        <p:nvSpPr>
          <p:cNvPr id="191601" name="CuadroTexto 37"/>
          <p:cNvSpPr txBox="1">
            <a:spLocks noChangeArrowheads="1"/>
          </p:cNvSpPr>
          <p:nvPr/>
        </p:nvSpPr>
        <p:spPr bwMode="auto">
          <a:xfrm>
            <a:off x="4857872" y="6281453"/>
            <a:ext cx="3155744" cy="261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00" tIns="45608" rIns="91200" bIns="4560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38" fontAlgn="base">
              <a:spcBef>
                <a:spcPct val="0"/>
              </a:spcBef>
              <a:spcAft>
                <a:spcPct val="0"/>
              </a:spcAft>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25" name="Tabla 33"/>
          <p:cNvGraphicFramePr>
            <a:graphicFrameLocks noGrp="1"/>
          </p:cNvGraphicFramePr>
          <p:nvPr>
            <p:extLst>
              <p:ext uri="{D42A27DB-BD31-4B8C-83A1-F6EECF244321}">
                <p14:modId xmlns:p14="http://schemas.microsoft.com/office/powerpoint/2010/main" val="739160650"/>
              </p:ext>
            </p:extLst>
          </p:nvPr>
        </p:nvGraphicFramePr>
        <p:xfrm>
          <a:off x="4053022" y="4487733"/>
          <a:ext cx="3212890" cy="183071"/>
        </p:xfrm>
        <a:graphic>
          <a:graphicData uri="http://schemas.openxmlformats.org/drawingml/2006/table">
            <a:tbl>
              <a:tblPr firstRow="1" bandRow="1">
                <a:tableStyleId>{5940675A-B579-460E-94D1-54222C63F5DA}</a:tableStyleId>
              </a:tblPr>
              <a:tblGrid>
                <a:gridCol w="3212890">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107 Km</a:t>
                      </a:r>
                      <a:endParaRPr lang="es-CO" sz="1200" b="0" i="0" u="none" strike="noStrike" dirty="0">
                        <a:solidFill>
                          <a:schemeClr val="bg1"/>
                        </a:solidFill>
                        <a:latin typeface="+mn-lt"/>
                        <a:cs typeface="Arial" panose="020B0604020202020204" pitchFamily="34" charset="0"/>
                      </a:endParaRPr>
                    </a:p>
                  </a:txBody>
                  <a:tcPr marL="36005" marR="36005"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898465107"/>
              </p:ext>
            </p:extLst>
          </p:nvPr>
        </p:nvGraphicFramePr>
        <p:xfrm>
          <a:off x="7765954" y="5080516"/>
          <a:ext cx="4089134" cy="1160426"/>
        </p:xfrm>
        <a:graphic>
          <a:graphicData uri="http://schemas.openxmlformats.org/drawingml/2006/table">
            <a:tbl>
              <a:tblPr bandRow="1">
                <a:tableStyleId>{5940675A-B579-460E-94D1-54222C63F5DA}</a:tableStyleId>
              </a:tblPr>
              <a:tblGrid>
                <a:gridCol w="3065831">
                  <a:extLst>
                    <a:ext uri="{9D8B030D-6E8A-4147-A177-3AD203B41FA5}">
                      <a16:colId xmlns="" xmlns:a16="http://schemas.microsoft.com/office/drawing/2014/main" val="20000"/>
                    </a:ext>
                  </a:extLst>
                </a:gridCol>
                <a:gridCol w="1023303">
                  <a:extLst>
                    <a:ext uri="{9D8B030D-6E8A-4147-A177-3AD203B41FA5}">
                      <a16:colId xmlns="" xmlns:a16="http://schemas.microsoft.com/office/drawing/2014/main" val="20001"/>
                    </a:ext>
                  </a:extLst>
                </a:gridCol>
              </a:tblGrid>
              <a:tr h="215657">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76" marR="58476"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76" marR="58476" marT="0" marB="0" anchor="ctr"/>
                </a:tc>
                <a:extLst>
                  <a:ext uri="{0D108BD9-81ED-4DB2-BD59-A6C34878D82A}">
                    <a16:rowId xmlns="" xmlns:a16="http://schemas.microsoft.com/office/drawing/2014/main" val="10000"/>
                  </a:ext>
                </a:extLst>
              </a:tr>
              <a:tr h="22810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2" marR="8122" marT="8792"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8 KM</a:t>
                      </a:r>
                      <a:endParaRPr lang="es-MX" sz="1000" b="0" i="0" u="none" strike="noStrike" dirty="0">
                        <a:solidFill>
                          <a:srgbClr val="000000"/>
                        </a:solidFill>
                        <a:effectLst/>
                        <a:latin typeface="+mj-lt"/>
                      </a:endParaRPr>
                    </a:p>
                  </a:txBody>
                  <a:tcPr marL="8122" marR="8122" marT="8792" marB="0" anchor="ctr"/>
                </a:tc>
                <a:extLst>
                  <a:ext uri="{0D108BD9-81ED-4DB2-BD59-A6C34878D82A}">
                    <a16:rowId xmlns="" xmlns:a16="http://schemas.microsoft.com/office/drawing/2014/main" val="10001"/>
                  </a:ext>
                </a:extLst>
              </a:tr>
              <a:tr h="22810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21 KM</a:t>
                      </a:r>
                      <a:endParaRPr lang="es-MX" sz="1000" b="0" i="0" u="none" strike="noStrike" dirty="0">
                        <a:solidFill>
                          <a:srgbClr val="000000"/>
                        </a:solidFill>
                        <a:effectLst/>
                        <a:latin typeface="+mj-lt"/>
                      </a:endParaRPr>
                    </a:p>
                  </a:txBody>
                  <a:tcPr marL="8122" marR="8122" marT="8792" marB="0" anchor="ctr"/>
                </a:tc>
                <a:extLst>
                  <a:ext uri="{0D108BD9-81ED-4DB2-BD59-A6C34878D82A}">
                    <a16:rowId xmlns="" xmlns:a16="http://schemas.microsoft.com/office/drawing/2014/main" val="246497866"/>
                  </a:ext>
                </a:extLst>
              </a:tr>
              <a:tr h="260454">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41 KM</a:t>
                      </a:r>
                      <a:endParaRPr lang="es-MX" sz="1000" b="0" i="0" u="none" strike="noStrike" kern="1200" dirty="0">
                        <a:solidFill>
                          <a:schemeClr val="dk1"/>
                        </a:solidFill>
                        <a:effectLst/>
                        <a:latin typeface="+mj-lt"/>
                        <a:ea typeface="+mn-ea"/>
                        <a:cs typeface="+mn-cs"/>
                      </a:endParaRPr>
                    </a:p>
                  </a:txBody>
                  <a:tcPr marL="8122" marR="8122" marT="8792" marB="0" anchor="ctr"/>
                </a:tc>
                <a:extLst>
                  <a:ext uri="{0D108BD9-81ED-4DB2-BD59-A6C34878D82A}">
                    <a16:rowId xmlns="" xmlns:a16="http://schemas.microsoft.com/office/drawing/2014/main" val="10002"/>
                  </a:ext>
                </a:extLst>
              </a:tr>
              <a:tr h="2281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38 KM</a:t>
                      </a:r>
                      <a:endParaRPr lang="es-MX" sz="1000" b="0" i="0" u="none" strike="noStrike" kern="1200" dirty="0">
                        <a:solidFill>
                          <a:schemeClr val="dk1"/>
                        </a:solidFill>
                        <a:effectLst/>
                        <a:latin typeface="+mj-lt"/>
                        <a:ea typeface="+mn-ea"/>
                        <a:cs typeface="+mn-cs"/>
                      </a:endParaRPr>
                    </a:p>
                  </a:txBody>
                  <a:tcPr marL="8122" marR="8122" marT="8792"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7778654" y="4883655"/>
            <a:ext cx="4087110"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0" tIns="0" rIns="9120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latin typeface="+mn-lt"/>
              </a:rPr>
              <a:t>ESTADO DEL CORREDOR</a:t>
            </a:r>
          </a:p>
        </p:txBody>
      </p:sp>
      <p:sp>
        <p:nvSpPr>
          <p:cNvPr id="32" name="Pentágono 31"/>
          <p:cNvSpPr/>
          <p:nvPr/>
        </p:nvSpPr>
        <p:spPr>
          <a:xfrm>
            <a:off x="0" y="0"/>
            <a:ext cx="2046514"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4" name="CuadroTexto 33"/>
          <p:cNvSpPr txBox="1"/>
          <p:nvPr/>
        </p:nvSpPr>
        <p:spPr>
          <a:xfrm>
            <a:off x="194708" y="26882"/>
            <a:ext cx="28024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Cauca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9" name="Rectángulo 5"/>
          <p:cNvSpPr>
            <a:spLocks noChangeArrowheads="1"/>
          </p:cNvSpPr>
          <p:nvPr/>
        </p:nvSpPr>
        <p:spPr bwMode="auto">
          <a:xfrm>
            <a:off x="2046514" y="8221"/>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2FAC66"/>
                </a:solidFill>
                <a:latin typeface="Tw Cen MT" panose="020B0602020104020603" pitchFamily="34" charset="0"/>
                <a:ea typeface="MS PGothic" pitchFamily="34" charset="-128"/>
                <a:sym typeface="Helvetica Neue Bold Condensed"/>
              </a:rPr>
              <a:t> TOTORÓ </a:t>
            </a:r>
            <a:r>
              <a:rPr lang="mr-IN" altLang="es-CO" sz="2800" dirty="0" smtClean="0">
                <a:solidFill>
                  <a:srgbClr val="2FAC66"/>
                </a:solidFill>
                <a:latin typeface="Tw Cen MT" panose="020B0602020104020603" pitchFamily="34" charset="0"/>
                <a:ea typeface="MS PGothic" pitchFamily="34" charset="-128"/>
                <a:sym typeface="Helvetica Neue Bold Condensed"/>
              </a:rPr>
              <a:t>–</a:t>
            </a:r>
            <a:r>
              <a:rPr lang="es-ES" altLang="es-CO" sz="2800" dirty="0" smtClean="0">
                <a:solidFill>
                  <a:srgbClr val="2FAC66"/>
                </a:solidFill>
                <a:latin typeface="Tw Cen MT" panose="020B0602020104020603" pitchFamily="34" charset="0"/>
                <a:ea typeface="MS PGothic" pitchFamily="34" charset="-128"/>
                <a:sym typeface="Helvetica Neue Bold Condensed"/>
              </a:rPr>
              <a:t> LA PLATA</a:t>
            </a:r>
            <a:endParaRPr lang="es-ES" altLang="es-CO" sz="2800" dirty="0">
              <a:solidFill>
                <a:srgbClr val="2FAC66"/>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2256574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10 Tabla"/>
          <p:cNvGraphicFramePr>
            <a:graphicFrameLocks noGrp="1"/>
          </p:cNvGraphicFramePr>
          <p:nvPr>
            <p:extLst>
              <p:ext uri="{D42A27DB-BD31-4B8C-83A1-F6EECF244321}">
                <p14:modId xmlns:p14="http://schemas.microsoft.com/office/powerpoint/2010/main" val="1968931854"/>
              </p:ext>
            </p:extLst>
          </p:nvPr>
        </p:nvGraphicFramePr>
        <p:xfrm>
          <a:off x="7571795" y="1625863"/>
          <a:ext cx="4250074" cy="1847363"/>
        </p:xfrm>
        <a:graphic>
          <a:graphicData uri="http://schemas.openxmlformats.org/drawingml/2006/table">
            <a:tbl>
              <a:tblPr bandRow="1">
                <a:tableStyleId>{5940675A-B579-460E-94D1-54222C63F5DA}</a:tableStyleId>
              </a:tblPr>
              <a:tblGrid>
                <a:gridCol w="982772">
                  <a:extLst>
                    <a:ext uri="{9D8B030D-6E8A-4147-A177-3AD203B41FA5}">
                      <a16:colId xmlns="" xmlns:a16="http://schemas.microsoft.com/office/drawing/2014/main" val="20000"/>
                    </a:ext>
                  </a:extLst>
                </a:gridCol>
                <a:gridCol w="800934">
                  <a:extLst>
                    <a:ext uri="{9D8B030D-6E8A-4147-A177-3AD203B41FA5}">
                      <a16:colId xmlns="" xmlns:a16="http://schemas.microsoft.com/office/drawing/2014/main" val="20001"/>
                    </a:ext>
                  </a:extLst>
                </a:gridCol>
                <a:gridCol w="1487449">
                  <a:extLst>
                    <a:ext uri="{9D8B030D-6E8A-4147-A177-3AD203B41FA5}">
                      <a16:colId xmlns="" xmlns:a16="http://schemas.microsoft.com/office/drawing/2014/main" val="20002"/>
                    </a:ext>
                  </a:extLst>
                </a:gridCol>
                <a:gridCol w="978919">
                  <a:extLst>
                    <a:ext uri="{9D8B030D-6E8A-4147-A177-3AD203B41FA5}">
                      <a16:colId xmlns="" xmlns:a16="http://schemas.microsoft.com/office/drawing/2014/main" val="20003"/>
                    </a:ext>
                  </a:extLst>
                </a:gridCol>
              </a:tblGrid>
              <a:tr h="157773">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5" marR="4382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5" marR="4382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5" marR="43825" marT="0" marB="0" anchor="ctr"/>
                </a:tc>
                <a:tc>
                  <a:txBody>
                    <a:bodyPr/>
                    <a:lstStyle/>
                    <a:p>
                      <a:pPr algn="ctr">
                        <a:spcAft>
                          <a:spcPts val="0"/>
                        </a:spcAft>
                      </a:pPr>
                      <a:r>
                        <a:rPr lang="en-US" sz="1000" dirty="0">
                          <a:effectLst/>
                        </a:rPr>
                        <a:t>AVANCE</a:t>
                      </a:r>
                      <a:endParaRPr lang="es-CO" sz="1000" b="0" dirty="0">
                        <a:effectLst/>
                        <a:latin typeface="+mn-lt"/>
                        <a:ea typeface="Times New Roman"/>
                      </a:endParaRPr>
                    </a:p>
                  </a:txBody>
                  <a:tcPr marL="43825" marR="43825" marT="0" marB="0" anchor="ctr"/>
                </a:tc>
                <a:extLst>
                  <a:ext uri="{0D108BD9-81ED-4DB2-BD59-A6C34878D82A}">
                    <a16:rowId xmlns="" xmlns:a16="http://schemas.microsoft.com/office/drawing/2014/main" val="10000"/>
                  </a:ext>
                </a:extLst>
              </a:tr>
              <a:tr h="158990">
                <a:tc>
                  <a:txBody>
                    <a:bodyPr/>
                    <a:lstStyle/>
                    <a:p>
                      <a:pPr algn="ctr" fontAlgn="b"/>
                      <a:r>
                        <a:rPr lang="es-MX" sz="1000" u="none" strike="noStrike" dirty="0">
                          <a:effectLst/>
                        </a:rPr>
                        <a:t>K71+850 – Inzá</a:t>
                      </a:r>
                      <a:endParaRPr lang="es-MX" sz="1000" b="0" i="0" u="none" strike="noStrike" dirty="0">
                        <a:solidFill>
                          <a:srgbClr val="000000"/>
                        </a:solidFill>
                        <a:effectLst/>
                        <a:latin typeface="+mn-lt"/>
                      </a:endParaRPr>
                    </a:p>
                  </a:txBody>
                  <a:tcPr marL="6087" marR="6087" marT="6595" marB="0" anchor="ctr"/>
                </a:tc>
                <a:tc>
                  <a:txBody>
                    <a:bodyPr/>
                    <a:lstStyle/>
                    <a:p>
                      <a:pPr algn="ctr" fontAlgn="ctr"/>
                      <a:r>
                        <a:rPr lang="es-MX" sz="1000" u="none" strike="noStrike" dirty="0">
                          <a:effectLst/>
                        </a:rPr>
                        <a:t>20</a:t>
                      </a:r>
                      <a:r>
                        <a:rPr lang="es-MX" sz="1000" u="none" strike="noStrike" baseline="0" dirty="0">
                          <a:effectLst/>
                        </a:rPr>
                        <a:t> </a:t>
                      </a:r>
                      <a:r>
                        <a:rPr lang="es-MX" sz="1000" u="none" strike="noStrike" dirty="0">
                          <a:effectLst/>
                        </a:rPr>
                        <a:t>km</a:t>
                      </a:r>
                      <a:endParaRPr lang="es-MX" sz="1000" b="0" i="0" u="none" strike="noStrike" dirty="0">
                        <a:solidFill>
                          <a:srgbClr val="000000"/>
                        </a:solidFill>
                        <a:effectLst/>
                        <a:latin typeface="+mn-lt"/>
                      </a:endParaRPr>
                    </a:p>
                  </a:txBody>
                  <a:tcPr marL="6087" marR="6087" marT="6595" marB="0" anchor="ctr"/>
                </a:tc>
                <a:tc>
                  <a:txBody>
                    <a:bodyPr/>
                    <a:lstStyle/>
                    <a:p>
                      <a:pPr algn="ctr" fontAlgn="b"/>
                      <a:r>
                        <a:rPr lang="es-MX" sz="1000" u="none" strike="noStrike" dirty="0">
                          <a:effectLst/>
                        </a:rPr>
                        <a:t>Pavimentación</a:t>
                      </a:r>
                      <a:endParaRPr lang="es-MX" sz="1000" b="0" i="0" u="none" strike="noStrike" dirty="0">
                        <a:solidFill>
                          <a:srgbClr val="000000"/>
                        </a:solidFill>
                        <a:effectLst/>
                        <a:latin typeface="+mn-lt"/>
                      </a:endParaRPr>
                    </a:p>
                  </a:txBody>
                  <a:tcPr marL="6087" marR="6087" marT="6595" marB="0" anchor="ctr"/>
                </a:tc>
                <a:tc>
                  <a:txBody>
                    <a:bodyPr/>
                    <a:lstStyle/>
                    <a:p>
                      <a:pPr algn="ctr" fontAlgn="b"/>
                      <a:r>
                        <a:rPr lang="es-MX" sz="1000" u="none" strike="noStrike" kern="1200" dirty="0">
                          <a:effectLst/>
                        </a:rPr>
                        <a:t>18 Km</a:t>
                      </a:r>
                      <a:endParaRPr lang="es-MX" sz="1000" u="none" strike="noStrike" kern="1200" dirty="0">
                        <a:solidFill>
                          <a:schemeClr val="dk1"/>
                        </a:solidFill>
                        <a:effectLst/>
                        <a:latin typeface="+mn-lt"/>
                        <a:ea typeface="+mn-ea"/>
                        <a:cs typeface="+mn-cs"/>
                      </a:endParaRPr>
                    </a:p>
                  </a:txBody>
                  <a:tcPr marL="6087" marR="6087" marT="6595" marB="0" anchor="ctr"/>
                </a:tc>
                <a:extLst>
                  <a:ext uri="{0D108BD9-81ED-4DB2-BD59-A6C34878D82A}">
                    <a16:rowId xmlns="" xmlns:a16="http://schemas.microsoft.com/office/drawing/2014/main" val="10001"/>
                  </a:ext>
                </a:extLst>
              </a:tr>
              <a:tr h="1494044">
                <a:tc>
                  <a:txBody>
                    <a:bodyPr/>
                    <a:lstStyle/>
                    <a:p>
                      <a:pPr marL="0" algn="ctr" defTabSz="1217009" rtl="0" eaLnBrk="1" fontAlgn="b" latinLnBrk="0" hangingPunct="1"/>
                      <a:r>
                        <a:rPr lang="es-MX" sz="1000" u="none" strike="noStrike" kern="1200" dirty="0">
                          <a:effectLst/>
                        </a:rPr>
                        <a:t>PUENTES</a:t>
                      </a:r>
                      <a:endParaRPr lang="es-MX" sz="1000" u="none" strike="noStrike" kern="1200" dirty="0">
                        <a:solidFill>
                          <a:schemeClr val="dk1"/>
                        </a:solidFill>
                        <a:effectLst/>
                        <a:latin typeface="+mn-lt"/>
                        <a:ea typeface="+mn-ea"/>
                        <a:cs typeface="+mn-cs"/>
                      </a:endParaRPr>
                    </a:p>
                  </a:txBody>
                  <a:tcPr marL="6087" marR="6087" marT="6595" marB="0" anchor="ctr"/>
                </a:tc>
                <a:tc>
                  <a:txBody>
                    <a:bodyPr/>
                    <a:lstStyle/>
                    <a:p>
                      <a:pPr marL="0" algn="ctr" defTabSz="1217009" rtl="0" eaLnBrk="1" fontAlgn="b" latinLnBrk="0" hangingPunct="1"/>
                      <a:r>
                        <a:rPr lang="es-MX" sz="1000" u="none" strike="noStrike" kern="1200" dirty="0">
                          <a:effectLst/>
                        </a:rPr>
                        <a:t>10</a:t>
                      </a:r>
                      <a:endParaRPr lang="es-MX" sz="1000" u="none" strike="noStrike" kern="1200" dirty="0">
                        <a:solidFill>
                          <a:schemeClr val="dk1"/>
                        </a:solidFill>
                        <a:effectLst/>
                        <a:latin typeface="+mn-lt"/>
                        <a:ea typeface="+mn-ea"/>
                        <a:cs typeface="+mn-cs"/>
                      </a:endParaRPr>
                    </a:p>
                  </a:txBody>
                  <a:tcPr marL="6087" marR="6087" marT="6595" marB="0" anchor="ctr"/>
                </a:tc>
                <a:tc>
                  <a:txBody>
                    <a:bodyPr/>
                    <a:lstStyle/>
                    <a:p>
                      <a:pPr marL="0" algn="ctr" defTabSz="1217009" rtl="0" eaLnBrk="1" fontAlgn="b" latinLnBrk="0" hangingPunct="1"/>
                      <a:r>
                        <a:rPr lang="pt-BR" sz="1000" u="none" strike="noStrike" kern="1200" dirty="0">
                          <a:effectLst/>
                        </a:rPr>
                        <a:t>Nº 05 K94+660 L=20,1</a:t>
                      </a:r>
                    </a:p>
                    <a:p>
                      <a:pPr marL="0" algn="ctr" defTabSz="1217009" rtl="0" eaLnBrk="1" fontAlgn="b" latinLnBrk="0" hangingPunct="1"/>
                      <a:r>
                        <a:rPr lang="pt-BR" sz="1000" u="none" strike="noStrike" kern="1200" dirty="0">
                          <a:effectLst/>
                        </a:rPr>
                        <a:t>N° </a:t>
                      </a:r>
                      <a:r>
                        <a:rPr lang="pt-BR" sz="1000" u="none" strike="noStrike" kern="1200" dirty="0" smtClean="0">
                          <a:effectLst/>
                        </a:rPr>
                        <a:t>09 K77+430 </a:t>
                      </a:r>
                      <a:r>
                        <a:rPr lang="pt-BR" sz="1000" u="none" strike="noStrike" kern="1200" dirty="0">
                          <a:effectLst/>
                        </a:rPr>
                        <a:t>L=25,2</a:t>
                      </a:r>
                    </a:p>
                    <a:p>
                      <a:pPr marL="0" algn="ctr" defTabSz="1217009" rtl="0" eaLnBrk="1" fontAlgn="b" latinLnBrk="0" hangingPunct="1"/>
                      <a:r>
                        <a:rPr lang="pt-BR" sz="1000" u="none" strike="noStrike" kern="1200" dirty="0">
                          <a:effectLst/>
                        </a:rPr>
                        <a:t>Nº 10 </a:t>
                      </a:r>
                      <a:r>
                        <a:rPr lang="pt-BR" sz="1000" u="none" strike="noStrike" kern="1200" dirty="0" smtClean="0">
                          <a:effectLst/>
                        </a:rPr>
                        <a:t>K77+770 L=40</a:t>
                      </a:r>
                      <a:endParaRPr lang="pt-BR" sz="1000" u="none" strike="noStrike" kern="1200" dirty="0">
                        <a:effectLst/>
                      </a:endParaRPr>
                    </a:p>
                    <a:p>
                      <a:pPr marL="0" algn="ctr" defTabSz="1217009" rtl="0" eaLnBrk="1" fontAlgn="b" latinLnBrk="0" hangingPunct="1"/>
                      <a:r>
                        <a:rPr lang="pt-BR" sz="1000" u="none" strike="noStrike" kern="1200" dirty="0">
                          <a:effectLst/>
                        </a:rPr>
                        <a:t>Nº 11 </a:t>
                      </a:r>
                      <a:r>
                        <a:rPr lang="pt-BR" sz="1000" u="none" strike="noStrike" kern="1200" dirty="0" smtClean="0">
                          <a:effectLst/>
                        </a:rPr>
                        <a:t>K77+880 L=25</a:t>
                      </a:r>
                      <a:endParaRPr lang="pt-BR" sz="1000" u="none" strike="noStrike" kern="1200" dirty="0">
                        <a:effectLst/>
                      </a:endParaRPr>
                    </a:p>
                    <a:p>
                      <a:pPr marL="0" algn="ctr" defTabSz="1217009" rtl="0" eaLnBrk="1" fontAlgn="b" latinLnBrk="0" hangingPunct="1"/>
                      <a:r>
                        <a:rPr lang="pt-BR" sz="1000" u="none" strike="noStrike" kern="1200" dirty="0">
                          <a:effectLst/>
                        </a:rPr>
                        <a:t>Nº 12 </a:t>
                      </a:r>
                      <a:r>
                        <a:rPr lang="pt-BR" sz="1000" u="none" strike="noStrike" kern="1200" dirty="0" smtClean="0">
                          <a:effectLst/>
                        </a:rPr>
                        <a:t>K79+450 L=45</a:t>
                      </a:r>
                      <a:endParaRPr lang="pt-BR" sz="1000" u="none" strike="noStrike" kern="1200" dirty="0">
                        <a:effectLst/>
                      </a:endParaRPr>
                    </a:p>
                    <a:p>
                      <a:pPr marL="0" algn="ctr" defTabSz="1217009" rtl="0" eaLnBrk="1" fontAlgn="b" latinLnBrk="0" hangingPunct="1"/>
                      <a:r>
                        <a:rPr lang="pt-BR" sz="1000" u="none" strike="noStrike" kern="1200" dirty="0">
                          <a:effectLst/>
                        </a:rPr>
                        <a:t>Nº 13 </a:t>
                      </a:r>
                      <a:r>
                        <a:rPr lang="pt-BR" sz="1000" u="none" strike="noStrike" kern="1200" dirty="0" smtClean="0">
                          <a:effectLst/>
                        </a:rPr>
                        <a:t>K79+800 L=30</a:t>
                      </a:r>
                      <a:endParaRPr lang="pt-BR" sz="1000" u="none" strike="noStrike" kern="1200" dirty="0">
                        <a:effectLst/>
                      </a:endParaRPr>
                    </a:p>
                    <a:p>
                      <a:pPr marL="0" algn="ctr" defTabSz="1217009" rtl="0" eaLnBrk="1" fontAlgn="b" latinLnBrk="0" hangingPunct="1"/>
                      <a:r>
                        <a:rPr lang="pt-BR" sz="1000" u="none" strike="noStrike" kern="1200" dirty="0">
                          <a:effectLst/>
                        </a:rPr>
                        <a:t>Nº 14 </a:t>
                      </a:r>
                      <a:r>
                        <a:rPr lang="pt-BR" sz="1000" u="none" strike="noStrike" kern="1200" dirty="0" smtClean="0">
                          <a:effectLst/>
                        </a:rPr>
                        <a:t>K80+150 L=33</a:t>
                      </a:r>
                      <a:endParaRPr lang="pt-BR" sz="1000" u="none" strike="noStrike" kern="1200" dirty="0">
                        <a:effectLst/>
                      </a:endParaRPr>
                    </a:p>
                    <a:p>
                      <a:pPr marL="0" algn="ctr" defTabSz="1217009" rtl="0" eaLnBrk="1" fontAlgn="b" latinLnBrk="0" hangingPunct="1"/>
                      <a:r>
                        <a:rPr lang="pt-BR" sz="1000" u="none" strike="noStrike" kern="1200" dirty="0">
                          <a:effectLst/>
                        </a:rPr>
                        <a:t>Nº 15 </a:t>
                      </a:r>
                      <a:r>
                        <a:rPr lang="pt-BR" sz="1000" u="none" strike="noStrike" kern="1200" dirty="0" smtClean="0">
                          <a:effectLst/>
                        </a:rPr>
                        <a:t>K80+450 L=45</a:t>
                      </a:r>
                      <a:endParaRPr lang="pt-BR" sz="1000" u="none" strike="noStrike" kern="1200" dirty="0">
                        <a:effectLst/>
                      </a:endParaRPr>
                    </a:p>
                    <a:p>
                      <a:pPr marL="0" algn="ctr" defTabSz="1217009" rtl="0" eaLnBrk="1" fontAlgn="b" latinLnBrk="0" hangingPunct="1"/>
                      <a:r>
                        <a:rPr lang="pt-BR" sz="1000" u="none" strike="noStrike" kern="1200" dirty="0">
                          <a:effectLst/>
                        </a:rPr>
                        <a:t>Nº 16 </a:t>
                      </a:r>
                      <a:r>
                        <a:rPr lang="pt-BR" sz="1000" u="none" strike="noStrike" kern="1200" dirty="0" smtClean="0">
                          <a:effectLst/>
                        </a:rPr>
                        <a:t>K81+200 L=28</a:t>
                      </a:r>
                      <a:endParaRPr lang="pt-BR" sz="1000" u="none" strike="noStrike" kern="1200" dirty="0">
                        <a:effectLst/>
                      </a:endParaRPr>
                    </a:p>
                    <a:p>
                      <a:pPr marL="0" marR="0" lvl="0" indent="0" algn="ctr" defTabSz="1217009" rtl="0" eaLnBrk="1" fontAlgn="b" latinLnBrk="0" hangingPunct="1">
                        <a:lnSpc>
                          <a:spcPct val="100000"/>
                        </a:lnSpc>
                        <a:spcBef>
                          <a:spcPts val="0"/>
                        </a:spcBef>
                        <a:spcAft>
                          <a:spcPts val="0"/>
                        </a:spcAft>
                        <a:buClrTx/>
                        <a:buSzTx/>
                        <a:buFontTx/>
                        <a:buNone/>
                        <a:tabLst/>
                        <a:defRPr/>
                      </a:pPr>
                      <a:r>
                        <a:rPr lang="pt-BR" sz="1000" u="none" strike="noStrike" kern="1200" dirty="0">
                          <a:effectLst/>
                        </a:rPr>
                        <a:t>Nº 19 </a:t>
                      </a:r>
                      <a:r>
                        <a:rPr lang="pt-BR" sz="1000" u="none" strike="noStrike" kern="1200" dirty="0" smtClean="0">
                          <a:effectLst/>
                        </a:rPr>
                        <a:t>K82+630 L=40,8</a:t>
                      </a:r>
                      <a:endParaRPr lang="pt-BR" sz="1000" u="none" strike="noStrike" kern="1200" dirty="0">
                        <a:solidFill>
                          <a:schemeClr val="dk1"/>
                        </a:solidFill>
                        <a:effectLst/>
                        <a:latin typeface="+mn-lt"/>
                        <a:ea typeface="+mn-ea"/>
                        <a:cs typeface="+mn-cs"/>
                      </a:endParaRPr>
                    </a:p>
                  </a:txBody>
                  <a:tcPr marL="6087" marR="6087" marT="6595" marB="0" anchor="ctr"/>
                </a:tc>
                <a:tc>
                  <a:txBody>
                    <a:bodyPr/>
                    <a:lstStyle/>
                    <a:p>
                      <a:pPr algn="ctr" fontAlgn="b"/>
                      <a:r>
                        <a:rPr lang="pt-BR" sz="1000" u="none" strike="noStrike" kern="1200" dirty="0">
                          <a:effectLst/>
                        </a:rPr>
                        <a:t>100%</a:t>
                      </a:r>
                    </a:p>
                    <a:p>
                      <a:pPr algn="ctr" fontAlgn="b"/>
                      <a:r>
                        <a:rPr lang="pt-BR" sz="1000" u="none" strike="noStrike" kern="1200" dirty="0">
                          <a:effectLst/>
                        </a:rPr>
                        <a:t>50%</a:t>
                      </a:r>
                    </a:p>
                    <a:p>
                      <a:pPr algn="ctr" fontAlgn="b"/>
                      <a:r>
                        <a:rPr lang="pt-BR" sz="1000" u="none" strike="noStrike" kern="1200" dirty="0">
                          <a:effectLst/>
                        </a:rPr>
                        <a:t>100%</a:t>
                      </a:r>
                    </a:p>
                    <a:p>
                      <a:pPr algn="ctr" fontAlgn="b"/>
                      <a:r>
                        <a:rPr lang="pt-BR" sz="1000" u="none" strike="noStrike" kern="1200" dirty="0">
                          <a:effectLst/>
                        </a:rPr>
                        <a:t>100%</a:t>
                      </a:r>
                    </a:p>
                    <a:p>
                      <a:pPr algn="ctr" fontAlgn="b"/>
                      <a:r>
                        <a:rPr lang="pt-BR" sz="1000" u="none" strike="noStrike" kern="1200" dirty="0">
                          <a:effectLst/>
                        </a:rPr>
                        <a:t>72%</a:t>
                      </a:r>
                    </a:p>
                    <a:p>
                      <a:pPr algn="ctr" fontAlgn="b"/>
                      <a:r>
                        <a:rPr lang="pt-BR" sz="1000" u="none" strike="noStrike" kern="1200" dirty="0">
                          <a:effectLst/>
                        </a:rPr>
                        <a:t>70%</a:t>
                      </a:r>
                    </a:p>
                    <a:p>
                      <a:pPr algn="ctr" fontAlgn="b"/>
                      <a:r>
                        <a:rPr lang="pt-BR" sz="1000" u="none" strike="noStrike" kern="1200" dirty="0">
                          <a:effectLst/>
                        </a:rPr>
                        <a:t>70%</a:t>
                      </a:r>
                    </a:p>
                    <a:p>
                      <a:pPr algn="ctr" fontAlgn="b"/>
                      <a:r>
                        <a:rPr lang="pt-BR" sz="1000" u="none" strike="noStrike" kern="1200" dirty="0">
                          <a:effectLst/>
                        </a:rPr>
                        <a:t>80%</a:t>
                      </a:r>
                    </a:p>
                    <a:p>
                      <a:pPr algn="ctr" fontAlgn="b"/>
                      <a:r>
                        <a:rPr lang="pt-BR" sz="1000" u="none" strike="noStrike" kern="1200" dirty="0">
                          <a:effectLst/>
                        </a:rPr>
                        <a:t>100%</a:t>
                      </a:r>
                    </a:p>
                    <a:p>
                      <a:pPr algn="ctr" fontAlgn="b"/>
                      <a:r>
                        <a:rPr lang="es-MX" sz="1000" u="none" strike="noStrike" kern="1200" dirty="0">
                          <a:effectLst/>
                        </a:rPr>
                        <a:t>46%</a:t>
                      </a:r>
                      <a:endParaRPr lang="es-MX" sz="1000" u="none" strike="noStrike" kern="1200" dirty="0">
                        <a:solidFill>
                          <a:schemeClr val="dk1"/>
                        </a:solidFill>
                        <a:effectLst/>
                        <a:latin typeface="+mn-lt"/>
                        <a:ea typeface="+mn-ea"/>
                        <a:cs typeface="+mn-cs"/>
                      </a:endParaRPr>
                    </a:p>
                  </a:txBody>
                  <a:tcPr marL="6087" marR="6087" marT="6595" marB="0" anchor="ctr"/>
                </a:tc>
                <a:extLst>
                  <a:ext uri="{0D108BD9-81ED-4DB2-BD59-A6C34878D82A}">
                    <a16:rowId xmlns="" xmlns:a16="http://schemas.microsoft.com/office/drawing/2014/main" val="10002"/>
                  </a:ext>
                </a:extLst>
              </a:tr>
            </a:tbl>
          </a:graphicData>
        </a:graphic>
      </p:graphicFrame>
      <p:sp>
        <p:nvSpPr>
          <p:cNvPr id="23" name="30 CuadroTexto"/>
          <p:cNvSpPr txBox="1">
            <a:spLocks noChangeArrowheads="1"/>
          </p:cNvSpPr>
          <p:nvPr/>
        </p:nvSpPr>
        <p:spPr bwMode="auto">
          <a:xfrm flipH="1">
            <a:off x="7571795" y="623704"/>
            <a:ext cx="4251324" cy="173253"/>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2973539521"/>
              </p:ext>
            </p:extLst>
          </p:nvPr>
        </p:nvGraphicFramePr>
        <p:xfrm>
          <a:off x="7571795" y="839986"/>
          <a:ext cx="4251325" cy="578337"/>
        </p:xfrm>
        <a:graphic>
          <a:graphicData uri="http://schemas.openxmlformats.org/drawingml/2006/table">
            <a:tbl>
              <a:tblPr firstRow="1" bandRow="1">
                <a:tableStyleId>{5940675A-B579-460E-94D1-54222C63F5DA}</a:tableStyleId>
              </a:tblPr>
              <a:tblGrid>
                <a:gridCol w="2568998">
                  <a:extLst>
                    <a:ext uri="{9D8B030D-6E8A-4147-A177-3AD203B41FA5}">
                      <a16:colId xmlns="" xmlns:a16="http://schemas.microsoft.com/office/drawing/2014/main" val="20000"/>
                    </a:ext>
                  </a:extLst>
                </a:gridCol>
                <a:gridCol w="1682327">
                  <a:extLst>
                    <a:ext uri="{9D8B030D-6E8A-4147-A177-3AD203B41FA5}">
                      <a16:colId xmlns="" xmlns:a16="http://schemas.microsoft.com/office/drawing/2014/main" val="20001"/>
                    </a:ext>
                  </a:extLst>
                </a:gridCol>
              </a:tblGrid>
              <a:tr h="19277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27027" marR="2702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20/09/2012</a:t>
                      </a:r>
                      <a:endParaRPr lang="es-MX" sz="1000" b="0" i="0" u="none" strike="noStrike" dirty="0">
                        <a:solidFill>
                          <a:schemeClr val="tx1"/>
                        </a:solidFill>
                        <a:effectLst/>
                        <a:latin typeface="+mn-lt"/>
                      </a:endParaRPr>
                    </a:p>
                  </a:txBody>
                  <a:tcPr marL="27027" marR="27027" marT="0" marB="0" anchor="ctr"/>
                </a:tc>
                <a:extLst>
                  <a:ext uri="{0D108BD9-81ED-4DB2-BD59-A6C34878D82A}">
                    <a16:rowId xmlns="" xmlns:a16="http://schemas.microsoft.com/office/drawing/2014/main" val="10002"/>
                  </a:ext>
                </a:extLst>
              </a:tr>
              <a:tr h="192779">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7027" marR="27027" marT="0" marB="0" anchor="ctr"/>
                </a:tc>
                <a:tc>
                  <a:txBody>
                    <a:bodyPr/>
                    <a:lstStyle/>
                    <a:p>
                      <a:pPr algn="ctr" rtl="0" fontAlgn="ctr"/>
                      <a:r>
                        <a:rPr lang="es-MX" sz="1000" u="none" strike="noStrike" kern="1200" baseline="0" dirty="0">
                          <a:effectLst/>
                        </a:rPr>
                        <a:t>31/03/2018</a:t>
                      </a:r>
                      <a:endParaRPr lang="es-MX" sz="1000" b="0" i="0" u="none" strike="noStrike" kern="1200" baseline="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5"/>
                  </a:ext>
                </a:extLst>
              </a:tr>
              <a:tr h="19277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27027" marR="27027" marT="0" marB="0" anchor="ctr"/>
                </a:tc>
                <a:tc>
                  <a:txBody>
                    <a:bodyPr/>
                    <a:lstStyle/>
                    <a:p>
                      <a:pPr algn="ctr" rtl="0" fontAlgn="ctr"/>
                      <a:r>
                        <a:rPr lang="es-MX" sz="1000" u="none" strike="noStrike" kern="1200" dirty="0">
                          <a:effectLst/>
                        </a:rPr>
                        <a:t>98,3 %</a:t>
                      </a:r>
                      <a:endParaRPr lang="es-MX" sz="1000" b="0" i="0" u="none" strike="noStrike" kern="1200" baseline="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570544" y="3527327"/>
            <a:ext cx="4251324"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CONTRATO OBRA 518 DE /2012</a:t>
            </a:r>
          </a:p>
        </p:txBody>
      </p:sp>
      <p:sp>
        <p:nvSpPr>
          <p:cNvPr id="26" name="30 CuadroTexto"/>
          <p:cNvSpPr txBox="1">
            <a:spLocks noChangeArrowheads="1"/>
          </p:cNvSpPr>
          <p:nvPr/>
        </p:nvSpPr>
        <p:spPr bwMode="auto">
          <a:xfrm flipH="1">
            <a:off x="7570545" y="4465129"/>
            <a:ext cx="4251322"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INTERVENTORÍA 1097 </a:t>
            </a:r>
            <a:r>
              <a:rPr lang="es-CO" sz="1100" dirty="0" smtClean="0">
                <a:latin typeface="+mn-lt"/>
              </a:rPr>
              <a:t>DE 2012</a:t>
            </a:r>
            <a:endParaRPr lang="es-CO" sz="1100" dirty="0">
              <a:latin typeface="+mn-lt"/>
            </a:endParaRPr>
          </a:p>
        </p:txBody>
      </p:sp>
      <p:graphicFrame>
        <p:nvGraphicFramePr>
          <p:cNvPr id="27" name="Tabla 22"/>
          <p:cNvGraphicFramePr>
            <a:graphicFrameLocks noGrp="1"/>
          </p:cNvGraphicFramePr>
          <p:nvPr>
            <p:extLst>
              <p:ext uri="{D42A27DB-BD31-4B8C-83A1-F6EECF244321}">
                <p14:modId xmlns:p14="http://schemas.microsoft.com/office/powerpoint/2010/main" val="2731625405"/>
              </p:ext>
            </p:extLst>
          </p:nvPr>
        </p:nvGraphicFramePr>
        <p:xfrm>
          <a:off x="7570545" y="3718979"/>
          <a:ext cx="4251324" cy="609600"/>
        </p:xfrm>
        <a:graphic>
          <a:graphicData uri="http://schemas.openxmlformats.org/drawingml/2006/table">
            <a:tbl>
              <a:tblPr>
                <a:tableStyleId>{616DA210-FB5B-4158-B5E0-FEB733F419BA}</a:tableStyleId>
              </a:tblPr>
              <a:tblGrid>
                <a:gridCol w="2979524">
                  <a:extLst>
                    <a:ext uri="{9D8B030D-6E8A-4147-A177-3AD203B41FA5}">
                      <a16:colId xmlns="" xmlns:a16="http://schemas.microsoft.com/office/drawing/2014/main" val="20000"/>
                    </a:ext>
                  </a:extLst>
                </a:gridCol>
                <a:gridCol w="563771">
                  <a:extLst>
                    <a:ext uri="{9D8B030D-6E8A-4147-A177-3AD203B41FA5}">
                      <a16:colId xmlns="" xmlns:a16="http://schemas.microsoft.com/office/drawing/2014/main" val="20001"/>
                    </a:ext>
                  </a:extLst>
                </a:gridCol>
                <a:gridCol w="708029">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PCP</a:t>
                      </a: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7" marR="27027" marT="0" marB="0" anchor="ctr"/>
                </a:tc>
                <a:extLst>
                  <a:ext uri="{0D108BD9-81ED-4DB2-BD59-A6C34878D82A}">
                    <a16:rowId xmlns="" xmlns:a16="http://schemas.microsoft.com/office/drawing/2014/main" val="10001"/>
                  </a:ext>
                </a:extLst>
              </a:tr>
              <a:tr h="152395">
                <a:tc>
                  <a:txBody>
                    <a:bodyPr/>
                    <a:lstStyle/>
                    <a:p>
                      <a:pPr algn="l" fontAlgn="ctr"/>
                      <a:r>
                        <a:rPr lang="es-MX" sz="1000" u="none" strike="noStrike" dirty="0">
                          <a:effectLst/>
                        </a:rPr>
                        <a:t>GRODCO S EN C.A INGENIEROS</a:t>
                      </a:r>
                      <a:r>
                        <a:rPr lang="es-MX" sz="1000" u="none" strike="noStrike" baseline="0" dirty="0">
                          <a:effectLst/>
                        </a:rPr>
                        <a:t> CIVILES</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dirty="0">
                          <a:effectLst/>
                        </a:rPr>
                        <a:t>CONSTRUCTORA OAS LTDA</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COLOMBIA</a:t>
                      </a:r>
                    </a:p>
                  </a:txBody>
                  <a:tcPr marL="27027" marR="27027" marT="0" marB="0" anchor="ctr"/>
                </a:tc>
                <a:extLst>
                  <a:ext uri="{0D108BD9-81ED-4DB2-BD59-A6C34878D82A}">
                    <a16:rowId xmlns="" xmlns:a16="http://schemas.microsoft.com/office/drawing/2014/main" val="10003"/>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663797362"/>
              </p:ext>
            </p:extLst>
          </p:nvPr>
        </p:nvGraphicFramePr>
        <p:xfrm>
          <a:off x="7570544" y="4653042"/>
          <a:ext cx="4251323" cy="609600"/>
        </p:xfrm>
        <a:graphic>
          <a:graphicData uri="http://schemas.openxmlformats.org/drawingml/2006/table">
            <a:tbl>
              <a:tblPr>
                <a:tableStyleId>{616DA210-FB5B-4158-B5E0-FEB733F419BA}</a:tableStyleId>
              </a:tblPr>
              <a:tblGrid>
                <a:gridCol w="2971894">
                  <a:extLst>
                    <a:ext uri="{9D8B030D-6E8A-4147-A177-3AD203B41FA5}">
                      <a16:colId xmlns="" xmlns:a16="http://schemas.microsoft.com/office/drawing/2014/main" val="20000"/>
                    </a:ext>
                  </a:extLst>
                </a:gridCol>
                <a:gridCol w="447667">
                  <a:extLst>
                    <a:ext uri="{9D8B030D-6E8A-4147-A177-3AD203B41FA5}">
                      <a16:colId xmlns="" xmlns:a16="http://schemas.microsoft.com/office/drawing/2014/main" val="20001"/>
                    </a:ext>
                  </a:extLst>
                </a:gridCol>
                <a:gridCol w="831762">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PRIORITARIO 003</a:t>
                      </a:r>
                    </a:p>
                  </a:txBody>
                  <a:tcPr marL="27027" marR="2702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27027" marR="27027" marT="0" marB="0" anchor="ctr"/>
                </a:tc>
                <a:extLst>
                  <a:ext uri="{0D108BD9-81ED-4DB2-BD59-A6C34878D82A}">
                    <a16:rowId xmlns="" xmlns:a16="http://schemas.microsoft.com/office/drawing/2014/main" val="10001"/>
                  </a:ext>
                </a:extLst>
              </a:tr>
              <a:tr h="152395">
                <a:tc>
                  <a:txBody>
                    <a:bodyPr/>
                    <a:lstStyle/>
                    <a:p>
                      <a:pPr algn="l" fontAlgn="ctr"/>
                      <a:r>
                        <a:rPr lang="es-MX" sz="1000" u="none" strike="noStrike" dirty="0">
                          <a:effectLst/>
                        </a:rPr>
                        <a:t>COMPAÑÍA</a:t>
                      </a:r>
                      <a:r>
                        <a:rPr lang="es-MX" sz="1000" u="none" strike="noStrike" baseline="0" dirty="0">
                          <a:effectLst/>
                        </a:rPr>
                        <a:t> COLOMBIA DE CONSULTORES</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7" marR="27027" marT="0" marB="0" anchor="ctr"/>
                </a:tc>
                <a:extLst>
                  <a:ext uri="{0D108BD9-81ED-4DB2-BD59-A6C34878D82A}">
                    <a16:rowId xmlns="" xmlns:a16="http://schemas.microsoft.com/office/drawing/2014/main" val="10002"/>
                  </a:ext>
                </a:extLst>
              </a:tr>
              <a:tr h="152395">
                <a:tc>
                  <a:txBody>
                    <a:bodyPr/>
                    <a:lstStyle/>
                    <a:p>
                      <a:pPr algn="l" fontAlgn="ctr"/>
                      <a:r>
                        <a:rPr lang="es-MX" sz="1000" u="none" strike="noStrike" dirty="0">
                          <a:effectLst/>
                        </a:rPr>
                        <a:t>ARREODO MADRID</a:t>
                      </a:r>
                      <a:r>
                        <a:rPr lang="es-MX" sz="1000" u="none" strike="noStrike" baseline="0" dirty="0">
                          <a:effectLst/>
                        </a:rPr>
                        <a:t> INGENIEROS CIVILES – AIM LTDA</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27027" marR="2702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COLOMBIA</a:t>
                      </a:r>
                      <a:endParaRPr lang="es-MX" sz="1000" b="0" i="0" u="none" strike="noStrike" dirty="0">
                        <a:solidFill>
                          <a:srgbClr val="000000"/>
                        </a:solidFill>
                        <a:effectLst/>
                        <a:latin typeface="Calibri" panose="020F0502020204030204" pitchFamily="34" charset="0"/>
                      </a:endParaRPr>
                    </a:p>
                  </a:txBody>
                  <a:tcPr marL="27027" marR="27027" marT="0"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571796" y="1453414"/>
            <a:ext cx="4251322"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ALCANCE</a:t>
            </a:r>
          </a:p>
        </p:txBody>
      </p:sp>
      <p:sp>
        <p:nvSpPr>
          <p:cNvPr id="32" name="30 CuadroTexto"/>
          <p:cNvSpPr txBox="1">
            <a:spLocks noChangeArrowheads="1"/>
          </p:cNvSpPr>
          <p:nvPr/>
        </p:nvSpPr>
        <p:spPr bwMode="auto">
          <a:xfrm flipH="1">
            <a:off x="3841489" y="3834659"/>
            <a:ext cx="3237281"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latin typeface="+mn-lt"/>
              </a:rPr>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691339877"/>
              </p:ext>
            </p:extLst>
          </p:nvPr>
        </p:nvGraphicFramePr>
        <p:xfrm>
          <a:off x="3841489" y="4083059"/>
          <a:ext cx="3237280" cy="1676400"/>
        </p:xfrm>
        <a:graphic>
          <a:graphicData uri="http://schemas.openxmlformats.org/drawingml/2006/table">
            <a:tbl>
              <a:tblPr firstRow="1" bandRow="1">
                <a:tableStyleId>{5940675A-B579-460E-94D1-54222C63F5DA}</a:tableStyleId>
              </a:tblPr>
              <a:tblGrid>
                <a:gridCol w="2112549">
                  <a:extLst>
                    <a:ext uri="{9D8B030D-6E8A-4147-A177-3AD203B41FA5}">
                      <a16:colId xmlns="" xmlns:a16="http://schemas.microsoft.com/office/drawing/2014/main" val="20000"/>
                    </a:ext>
                  </a:extLst>
                </a:gridCol>
                <a:gridCol w="1124731">
                  <a:extLst>
                    <a:ext uri="{9D8B030D-6E8A-4147-A177-3AD203B41FA5}">
                      <a16:colId xmlns="" xmlns:a16="http://schemas.microsoft.com/office/drawing/2014/main" val="20001"/>
                    </a:ext>
                  </a:extLst>
                </a:gridCol>
              </a:tblGrid>
              <a:tr h="137303">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6999" marR="26999" marT="0" marB="0"/>
                </a:tc>
                <a:tc>
                  <a:txBody>
                    <a:bodyPr/>
                    <a:lstStyle/>
                    <a:p>
                      <a:pPr algn="ctr" fontAlgn="b"/>
                      <a:r>
                        <a:rPr lang="es-CO" sz="1000" u="none" strike="noStrike" dirty="0">
                          <a:effectLst/>
                        </a:rPr>
                        <a:t>$ 236.337</a:t>
                      </a:r>
                      <a:endParaRPr lang="es-CO" sz="1000" b="0" i="0" u="none" strike="noStrike" dirty="0">
                        <a:solidFill>
                          <a:srgbClr val="000000"/>
                        </a:solidFill>
                        <a:effectLst/>
                        <a:latin typeface="+mn-lt"/>
                      </a:endParaRPr>
                    </a:p>
                  </a:txBody>
                  <a:tcPr marL="26999" marR="26999" marT="0" marB="0" anchor="ctr"/>
                </a:tc>
                <a:extLst>
                  <a:ext uri="{0D108BD9-81ED-4DB2-BD59-A6C34878D82A}">
                    <a16:rowId xmlns="" xmlns:a16="http://schemas.microsoft.com/office/drawing/2014/main" val="10000"/>
                  </a:ext>
                </a:extLst>
              </a:tr>
              <a:tr h="137303">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6999" marR="26999" marT="0" marB="0" anchor="ctr"/>
                </a:tc>
                <a:tc>
                  <a:txBody>
                    <a:bodyPr/>
                    <a:lstStyle/>
                    <a:p>
                      <a:pPr algn="ctr" fontAlgn="b"/>
                      <a:r>
                        <a:rPr lang="es-CO" sz="1000" u="none" strike="noStrike" baseline="0" dirty="0">
                          <a:effectLst/>
                        </a:rPr>
                        <a:t> </a:t>
                      </a:r>
                      <a:r>
                        <a:rPr lang="es-CO" sz="1000" u="none" strike="noStrike" dirty="0">
                          <a:effectLst/>
                        </a:rPr>
                        <a:t>$ 8.106</a:t>
                      </a:r>
                      <a:endParaRPr lang="es-CO" sz="1000" b="0" i="0" u="none" strike="noStrike" dirty="0">
                        <a:solidFill>
                          <a:srgbClr val="000000"/>
                        </a:solidFill>
                        <a:effectLst/>
                        <a:latin typeface="+mn-lt"/>
                      </a:endParaRPr>
                    </a:p>
                  </a:txBody>
                  <a:tcPr marL="26999" marR="26999" marT="0" marB="0" anchor="ctr"/>
                </a:tc>
                <a:extLst>
                  <a:ext uri="{0D108BD9-81ED-4DB2-BD59-A6C34878D82A}">
                    <a16:rowId xmlns="" xmlns:a16="http://schemas.microsoft.com/office/drawing/2014/main" val="10001"/>
                  </a:ext>
                </a:extLst>
              </a:tr>
              <a:tr h="1098424">
                <a:tc>
                  <a:txBody>
                    <a:bodyPr/>
                    <a:lstStyle/>
                    <a:p>
                      <a:pPr marL="0" algn="l" defTabSz="914400" rtl="0" eaLnBrk="1" latinLnBrk="0" hangingPunct="1"/>
                      <a:r>
                        <a:rPr lang="es-CO" sz="1000" kern="1200" dirty="0"/>
                        <a:t>Total Vigencias de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2012= $2.907</a:t>
                      </a:r>
                    </a:p>
                    <a:p>
                      <a:pPr marL="173038" indent="0" algn="l" defTabSz="914400" rtl="0" eaLnBrk="1" latinLnBrk="0" hangingPunct="1"/>
                      <a:r>
                        <a:rPr lang="es-CO" sz="1000" kern="1200" baseline="0" dirty="0"/>
                        <a:t>Vigencia 2013= $25.578</a:t>
                      </a:r>
                    </a:p>
                    <a:p>
                      <a:pPr marL="173038" indent="0" algn="l" defTabSz="914400" rtl="0" eaLnBrk="1" latinLnBrk="0" hangingPunct="1"/>
                      <a:r>
                        <a:rPr lang="es-CO" sz="1000" kern="1200" baseline="0" dirty="0"/>
                        <a:t>Vigencia 2014= $47.753</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$85.778</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$65.119</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$9.000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$201</a:t>
                      </a:r>
                      <a:endParaRPr lang="es-CO" sz="1000" b="1" i="1" kern="1200" dirty="0">
                        <a:solidFill>
                          <a:schemeClr val="dk1"/>
                        </a:solidFill>
                        <a:latin typeface="+mn-lt"/>
                        <a:ea typeface="+mn-ea"/>
                        <a:cs typeface="Arial" panose="020B0604020202020204" pitchFamily="34" charset="0"/>
                      </a:endParaRPr>
                    </a:p>
                  </a:txBody>
                  <a:tcPr marL="26999" marR="26999" marT="0" marB="0" anchor="ctr"/>
                </a:tc>
                <a:tc>
                  <a:txBody>
                    <a:bodyPr/>
                    <a:lstStyle/>
                    <a:p>
                      <a:pPr algn="ctr" fontAlgn="b"/>
                      <a:r>
                        <a:rPr lang="es-CO" sz="1000" u="none" strike="noStrike" baseline="0" dirty="0">
                          <a:effectLst/>
                        </a:rPr>
                        <a:t> </a:t>
                      </a:r>
                      <a:r>
                        <a:rPr lang="es-CO" sz="1000" u="none" strike="noStrike" dirty="0">
                          <a:effectLst/>
                        </a:rPr>
                        <a:t>$ 236.337</a:t>
                      </a:r>
                      <a:endParaRPr lang="es-CO" sz="1000" b="0" i="0" u="none" strike="noStrike" dirty="0">
                        <a:solidFill>
                          <a:srgbClr val="000000"/>
                        </a:solidFill>
                        <a:effectLst/>
                        <a:latin typeface="+mn-lt"/>
                      </a:endParaRPr>
                    </a:p>
                  </a:txBody>
                  <a:tcPr marL="26999" marR="26999" marT="0" marB="0" anchor="ctr"/>
                </a:tc>
                <a:extLst>
                  <a:ext uri="{0D108BD9-81ED-4DB2-BD59-A6C34878D82A}">
                    <a16:rowId xmlns="" xmlns:a16="http://schemas.microsoft.com/office/drawing/2014/main" val="10002"/>
                  </a:ext>
                </a:extLst>
              </a:tr>
              <a:tr h="138693">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6999" marR="26999" marT="0" marB="0" anchor="ctr"/>
                </a:tc>
                <a:tc>
                  <a:txBody>
                    <a:bodyPr/>
                    <a:lstStyle/>
                    <a:p>
                      <a:pPr algn="ctr" fontAlgn="b"/>
                      <a:r>
                        <a:rPr lang="es-CO" sz="1000" u="none" strike="noStrike" dirty="0">
                          <a:effectLst/>
                        </a:rPr>
                        <a:t> $ 244.443</a:t>
                      </a:r>
                      <a:endParaRPr lang="es-CO" sz="1000" b="0" i="0" u="none" strike="noStrike" dirty="0">
                        <a:solidFill>
                          <a:srgbClr val="000000"/>
                        </a:solidFill>
                        <a:effectLst/>
                        <a:latin typeface="+mn-lt"/>
                      </a:endParaRPr>
                    </a:p>
                  </a:txBody>
                  <a:tcPr marL="26999" marR="26999"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4898040" y="5782111"/>
            <a:ext cx="23668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9" fontAlgn="base">
              <a:spcBef>
                <a:spcPct val="0"/>
              </a:spcBef>
              <a:spcAft>
                <a:spcPct val="0"/>
              </a:spcAft>
              <a:defRPr/>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pic>
        <p:nvPicPr>
          <p:cNvPr id="3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73315" y="654037"/>
            <a:ext cx="4540020" cy="2840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3" name="Tabla 33"/>
          <p:cNvGraphicFramePr>
            <a:graphicFrameLocks noGrp="1"/>
          </p:cNvGraphicFramePr>
          <p:nvPr>
            <p:extLst>
              <p:ext uri="{D42A27DB-BD31-4B8C-83A1-F6EECF244321}">
                <p14:modId xmlns:p14="http://schemas.microsoft.com/office/powerpoint/2010/main" val="373953654"/>
              </p:ext>
            </p:extLst>
          </p:nvPr>
        </p:nvGraphicFramePr>
        <p:xfrm>
          <a:off x="4043325" y="3535908"/>
          <a:ext cx="3035444" cy="183071"/>
        </p:xfrm>
        <a:graphic>
          <a:graphicData uri="http://schemas.openxmlformats.org/drawingml/2006/table">
            <a:tbl>
              <a:tblPr firstRow="1" bandRow="1">
                <a:tableStyleId>{5940675A-B579-460E-94D1-54222C63F5DA}</a:tableStyleId>
              </a:tblPr>
              <a:tblGrid>
                <a:gridCol w="3035444">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107 Km</a:t>
                      </a:r>
                      <a:endParaRPr lang="es-CO" sz="1200" b="0" i="0" u="none" strike="noStrike" dirty="0">
                        <a:solidFill>
                          <a:schemeClr val="bg1"/>
                        </a:solidFill>
                        <a:latin typeface="+mn-lt"/>
                        <a:cs typeface="Arial" panose="020B0604020202020204" pitchFamily="34" charset="0"/>
                      </a:endParaRPr>
                    </a:p>
                  </a:txBody>
                  <a:tcPr marL="27002" marR="27002" marT="0" marB="0" anchor="ctr"/>
                </a:tc>
                <a:extLst>
                  <a:ext uri="{0D108BD9-81ED-4DB2-BD59-A6C34878D82A}">
                    <a16:rowId xmlns="" xmlns:a16="http://schemas.microsoft.com/office/drawing/2014/main" val="10000"/>
                  </a:ext>
                </a:extLst>
              </a:tr>
            </a:tbl>
          </a:graphicData>
        </a:graphic>
      </p:graphicFrame>
      <p:graphicFrame>
        <p:nvGraphicFramePr>
          <p:cNvPr id="44" name="10 Tabla"/>
          <p:cNvGraphicFramePr>
            <a:graphicFrameLocks noGrp="1"/>
          </p:cNvGraphicFramePr>
          <p:nvPr>
            <p:extLst>
              <p:ext uri="{D42A27DB-BD31-4B8C-83A1-F6EECF244321}">
                <p14:modId xmlns:p14="http://schemas.microsoft.com/office/powerpoint/2010/main" val="418331032"/>
              </p:ext>
            </p:extLst>
          </p:nvPr>
        </p:nvGraphicFramePr>
        <p:xfrm>
          <a:off x="7570544" y="5531035"/>
          <a:ext cx="4250074" cy="842948"/>
        </p:xfrm>
        <a:graphic>
          <a:graphicData uri="http://schemas.openxmlformats.org/drawingml/2006/table">
            <a:tbl>
              <a:tblPr bandRow="1">
                <a:tableStyleId>{5940675A-B579-460E-94D1-54222C63F5DA}</a:tableStyleId>
              </a:tblPr>
              <a:tblGrid>
                <a:gridCol w="3186495">
                  <a:extLst>
                    <a:ext uri="{9D8B030D-6E8A-4147-A177-3AD203B41FA5}">
                      <a16:colId xmlns="" xmlns:a16="http://schemas.microsoft.com/office/drawing/2014/main" val="20000"/>
                    </a:ext>
                  </a:extLst>
                </a:gridCol>
                <a:gridCol w="1063579">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000" u="none" strike="noStrike" dirty="0">
                          <a:effectLst/>
                        </a:rPr>
                        <a:t>20 KM</a:t>
                      </a:r>
                      <a:endParaRPr lang="es-MX" sz="1000" b="0" i="0" u="none" strike="noStrike" dirty="0">
                        <a:solidFill>
                          <a:srgbClr val="000000"/>
                        </a:solidFill>
                        <a:effectLst/>
                        <a:latin typeface="+mn-lt"/>
                      </a:endParaRPr>
                    </a:p>
                  </a:txBody>
                  <a:tcPr marL="8120" marR="8120" marT="8809" marB="0" anchor="ctr"/>
                </a:tc>
                <a:extLst>
                  <a:ext uri="{0D108BD9-81ED-4DB2-BD59-A6C34878D82A}">
                    <a16:rowId xmlns="" xmlns:a16="http://schemas.microsoft.com/office/drawing/2014/main" val="10001"/>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41 KM</a:t>
                      </a:r>
                      <a:endParaRPr lang="es-MX" sz="1000" b="0" i="0" u="none" strike="noStrike" kern="1200" dirty="0">
                        <a:solidFill>
                          <a:schemeClr val="dk1"/>
                        </a:solidFill>
                        <a:effectLst/>
                        <a:latin typeface="+mn-lt"/>
                        <a:ea typeface="+mn-ea"/>
                        <a:cs typeface="+mn-cs"/>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23 KM</a:t>
                      </a:r>
                      <a:endParaRPr lang="es-MX" sz="1000" b="0" i="0" u="none" strike="noStrike" kern="1200" dirty="0">
                        <a:solidFill>
                          <a:schemeClr val="dk1"/>
                        </a:solidFill>
                        <a:effectLst/>
                        <a:latin typeface="+mn-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000" u="none" strike="noStrike" dirty="0">
                          <a:effectLst/>
                        </a:rPr>
                        <a:t>23 KM</a:t>
                      </a:r>
                      <a:endParaRPr lang="es-MX" sz="1000" b="0" i="0" u="none" strike="noStrike" dirty="0">
                        <a:solidFill>
                          <a:srgbClr val="000000"/>
                        </a:solidFill>
                        <a:effectLst/>
                        <a:latin typeface="+mn-lt"/>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45" name="30 CuadroTexto"/>
          <p:cNvSpPr txBox="1">
            <a:spLocks noChangeArrowheads="1"/>
          </p:cNvSpPr>
          <p:nvPr/>
        </p:nvSpPr>
        <p:spPr bwMode="auto">
          <a:xfrm flipH="1">
            <a:off x="7570543" y="5342509"/>
            <a:ext cx="4250074"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kern="0" dirty="0">
                <a:latin typeface="+mn-lt"/>
              </a:rPr>
              <a:t>ESTADO DEL CORREDOR</a:t>
            </a:r>
          </a:p>
        </p:txBody>
      </p:sp>
      <p:sp>
        <p:nvSpPr>
          <p:cNvPr id="21" name="Pentágono 20"/>
          <p:cNvSpPr/>
          <p:nvPr/>
        </p:nvSpPr>
        <p:spPr>
          <a:xfrm>
            <a:off x="0" y="0"/>
            <a:ext cx="1924594"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2" name="CuadroTexto 21"/>
          <p:cNvSpPr txBox="1"/>
          <p:nvPr/>
        </p:nvSpPr>
        <p:spPr>
          <a:xfrm>
            <a:off x="168582" y="0"/>
            <a:ext cx="1691886"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Cauca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1" name="Rectángulo 5"/>
          <p:cNvSpPr>
            <a:spLocks noChangeArrowheads="1"/>
          </p:cNvSpPr>
          <p:nvPr/>
        </p:nvSpPr>
        <p:spPr bwMode="auto">
          <a:xfrm>
            <a:off x="1924594" y="46719"/>
            <a:ext cx="98985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400" dirty="0" smtClean="0">
                <a:solidFill>
                  <a:srgbClr val="2FAC66"/>
                </a:solidFill>
                <a:latin typeface="Tw Cen MT" panose="020B0602020104020603" pitchFamily="34" charset="0"/>
                <a:ea typeface="MS PGothic" pitchFamily="34" charset="-128"/>
                <a:sym typeface="Helvetica Neue Bold Condensed"/>
              </a:rPr>
              <a:t>TRANSVERSAL DEL LIBERTADOR F2 (PUERTO VALENCIA </a:t>
            </a:r>
            <a:r>
              <a:rPr lang="mr-IN" altLang="es-CO" sz="2400" dirty="0" smtClean="0">
                <a:solidFill>
                  <a:srgbClr val="2FAC66"/>
                </a:solidFill>
                <a:latin typeface="Tw Cen MT" panose="020B0602020104020603" pitchFamily="34" charset="0"/>
                <a:ea typeface="MS PGothic" pitchFamily="34" charset="-128"/>
                <a:sym typeface="Helvetica Neue Bold Condensed"/>
              </a:rPr>
              <a:t>–</a:t>
            </a:r>
            <a:r>
              <a:rPr lang="es-ES" altLang="es-CO" sz="2400" dirty="0" smtClean="0">
                <a:solidFill>
                  <a:srgbClr val="2FAC66"/>
                </a:solidFill>
                <a:latin typeface="Tw Cen MT" panose="020B0602020104020603" pitchFamily="34" charset="0"/>
                <a:ea typeface="MS PGothic" pitchFamily="34" charset="-128"/>
                <a:sym typeface="Helvetica Neue Bold Condensed"/>
              </a:rPr>
              <a:t> CÓRDOBA)</a:t>
            </a:r>
            <a:endParaRPr lang="es-ES" altLang="es-CO" sz="2400" dirty="0">
              <a:solidFill>
                <a:srgbClr val="2FAC66"/>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4364051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Tabla 22"/>
          <p:cNvGraphicFramePr>
            <a:graphicFrameLocks noGrp="1"/>
          </p:cNvGraphicFramePr>
          <p:nvPr>
            <p:extLst>
              <p:ext uri="{D42A27DB-BD31-4B8C-83A1-F6EECF244321}">
                <p14:modId xmlns:p14="http://schemas.microsoft.com/office/powerpoint/2010/main" val="3302527179"/>
              </p:ext>
            </p:extLst>
          </p:nvPr>
        </p:nvGraphicFramePr>
        <p:xfrm>
          <a:off x="7713780" y="2888989"/>
          <a:ext cx="4095483" cy="821674"/>
        </p:xfrm>
        <a:graphic>
          <a:graphicData uri="http://schemas.openxmlformats.org/drawingml/2006/table">
            <a:tbl>
              <a:tblPr>
                <a:tableStyleId>{616DA210-FB5B-4158-B5E0-FEB733F419BA}</a:tableStyleId>
              </a:tblPr>
              <a:tblGrid>
                <a:gridCol w="2166389">
                  <a:extLst>
                    <a:ext uri="{9D8B030D-6E8A-4147-A177-3AD203B41FA5}">
                      <a16:colId xmlns="" xmlns:a16="http://schemas.microsoft.com/office/drawing/2014/main" val="20000"/>
                    </a:ext>
                  </a:extLst>
                </a:gridCol>
                <a:gridCol w="446055">
                  <a:extLst>
                    <a:ext uri="{9D8B030D-6E8A-4147-A177-3AD203B41FA5}">
                      <a16:colId xmlns="" xmlns:a16="http://schemas.microsoft.com/office/drawing/2014/main" val="20001"/>
                    </a:ext>
                  </a:extLst>
                </a:gridCol>
                <a:gridCol w="1483039">
                  <a:extLst>
                    <a:ext uri="{9D8B030D-6E8A-4147-A177-3AD203B41FA5}">
                      <a16:colId xmlns="" xmlns:a16="http://schemas.microsoft.com/office/drawing/2014/main" val="20002"/>
                    </a:ext>
                  </a:extLst>
                </a:gridCol>
              </a:tblGrid>
              <a:tr h="17971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dirty="0">
                          <a:ln>
                            <a:noFill/>
                          </a:ln>
                          <a:effectLst/>
                          <a:uLnTx/>
                          <a:uFillTx/>
                        </a:rPr>
                        <a:t>CONSORCIO CONSULTORES VIALES 093</a:t>
                      </a:r>
                      <a:endParaRPr kumimoji="0" lang="es-CO" sz="1000" u="none" strike="noStrike" kern="1200" cap="none" spc="0" normalizeH="0" baseline="0" dirty="0">
                        <a:ln>
                          <a:noFill/>
                        </a:ln>
                        <a:solidFill>
                          <a:schemeClr val="tx1"/>
                        </a:solidFill>
                        <a:effectLst/>
                        <a:uLnTx/>
                        <a:uFillTx/>
                        <a:latin typeface="+mn-lt"/>
                        <a:ea typeface="+mn-ea"/>
                        <a:cs typeface="+mn-cs"/>
                      </a:endParaRPr>
                    </a:p>
                  </a:txBody>
                  <a:tcPr marL="8117" marR="8117" marT="809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86">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90" marB="0" anchor="ctr"/>
                </a:tc>
                <a:extLst>
                  <a:ext uri="{0D108BD9-81ED-4DB2-BD59-A6C34878D82A}">
                    <a16:rowId xmlns="" xmlns:a16="http://schemas.microsoft.com/office/drawing/2014/main" val="10001"/>
                  </a:ext>
                </a:extLst>
              </a:tr>
              <a:tr h="160486">
                <a:tc>
                  <a:txBody>
                    <a:bodyPr/>
                    <a:lstStyle/>
                    <a:p>
                      <a:pPr algn="l" fontAlgn="ctr"/>
                      <a:r>
                        <a:rPr lang="es-MX" sz="1000" u="none" strike="noStrike" baseline="0" dirty="0">
                          <a:effectLst/>
                        </a:rPr>
                        <a:t>SAITEC S.A. </a:t>
                      </a:r>
                      <a:endParaRPr lang="es-MX" sz="1000" b="0" i="0" u="none" strike="noStrike" dirty="0">
                        <a:solidFill>
                          <a:srgbClr val="000000"/>
                        </a:solidFill>
                        <a:effectLst/>
                        <a:latin typeface="Calibri" panose="020F0502020204030204" pitchFamily="34" charset="0"/>
                      </a:endParaRPr>
                    </a:p>
                  </a:txBody>
                  <a:tcPr marL="108022" marR="8117" marT="809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090" marB="0" anchor="ctr"/>
                </a:tc>
                <a:tc>
                  <a:txBody>
                    <a:bodyPr/>
                    <a:lstStyle/>
                    <a:p>
                      <a:pPr marL="0" algn="ctr" defTabSz="914400" rtl="0" eaLnBrk="1" fontAlgn="ctr" latinLnBrk="0" hangingPunct="1"/>
                      <a:r>
                        <a:rPr lang="es-MX" sz="1000" u="none" strike="noStrike" kern="1200" dirty="0">
                          <a:effectLst/>
                        </a:rPr>
                        <a:t>ESPAÑA</a:t>
                      </a:r>
                      <a:r>
                        <a:rPr lang="es-MX" sz="1000" u="none" strike="noStrike" kern="1200" baseline="0" dirty="0">
                          <a:effectLst/>
                        </a:rPr>
                        <a:t> - </a:t>
                      </a:r>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7" marR="8117" marT="8090" marB="0" anchor="ctr"/>
                </a:tc>
                <a:extLst>
                  <a:ext uri="{0D108BD9-81ED-4DB2-BD59-A6C34878D82A}">
                    <a16:rowId xmlns="" xmlns:a16="http://schemas.microsoft.com/office/drawing/2014/main" val="10002"/>
                  </a:ext>
                </a:extLst>
              </a:tr>
              <a:tr h="16048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INCOPLAN S.A.</a:t>
                      </a:r>
                      <a:endParaRPr lang="es-MX" sz="1000" b="0" i="0" u="none" strike="noStrike" dirty="0">
                        <a:solidFill>
                          <a:srgbClr val="000000"/>
                        </a:solidFill>
                        <a:effectLst/>
                        <a:latin typeface="Calibri" panose="020F0502020204030204" pitchFamily="34" charset="0"/>
                      </a:endParaRPr>
                    </a:p>
                  </a:txBody>
                  <a:tcPr marL="108022" marR="8117" marT="809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9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0" marB="0" anchor="ctr"/>
                </a:tc>
                <a:extLst>
                  <a:ext uri="{0D108BD9-81ED-4DB2-BD59-A6C34878D82A}">
                    <a16:rowId xmlns="" xmlns:a16="http://schemas.microsoft.com/office/drawing/2014/main" val="10003"/>
                  </a:ext>
                </a:extLst>
              </a:tr>
              <a:tr h="16048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kern="1200" baseline="0" dirty="0">
                          <a:effectLst/>
                        </a:rPr>
                        <a:t>PAULO EMILIO BRAVO CONSULTORES</a:t>
                      </a:r>
                      <a:endParaRPr lang="es-MX" sz="1000" b="0" i="0" u="none" strike="noStrike" dirty="0">
                        <a:solidFill>
                          <a:srgbClr val="000000"/>
                        </a:solidFill>
                        <a:effectLst/>
                        <a:latin typeface="Calibri" panose="020F0502020204030204" pitchFamily="34" charset="0"/>
                      </a:endParaRPr>
                    </a:p>
                  </a:txBody>
                  <a:tcPr marL="108022" marR="8117" marT="8090"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090" marB="0" anchor="ctr"/>
                </a:tc>
                <a:extLst>
                  <a:ext uri="{0D108BD9-81ED-4DB2-BD59-A6C34878D82A}">
                    <a16:rowId xmlns="" xmlns:a16="http://schemas.microsoft.com/office/drawing/2014/main" val="10004"/>
                  </a:ext>
                </a:extLst>
              </a:tr>
            </a:tbl>
          </a:graphicData>
        </a:graphic>
      </p:graphicFrame>
      <p:graphicFrame>
        <p:nvGraphicFramePr>
          <p:cNvPr id="33" name="10 Tabla"/>
          <p:cNvGraphicFramePr>
            <a:graphicFrameLocks noGrp="1"/>
          </p:cNvGraphicFramePr>
          <p:nvPr>
            <p:extLst>
              <p:ext uri="{D42A27DB-BD31-4B8C-83A1-F6EECF244321}">
                <p14:modId xmlns:p14="http://schemas.microsoft.com/office/powerpoint/2010/main" val="2106264690"/>
              </p:ext>
            </p:extLst>
          </p:nvPr>
        </p:nvGraphicFramePr>
        <p:xfrm>
          <a:off x="7713780" y="2063684"/>
          <a:ext cx="4095482" cy="499042"/>
        </p:xfrm>
        <a:graphic>
          <a:graphicData uri="http://schemas.openxmlformats.org/drawingml/2006/table">
            <a:tbl>
              <a:tblPr bandRow="1">
                <a:tableStyleId>{5940675A-B579-460E-94D1-54222C63F5DA}</a:tableStyleId>
              </a:tblPr>
              <a:tblGrid>
                <a:gridCol w="1950648">
                  <a:extLst>
                    <a:ext uri="{9D8B030D-6E8A-4147-A177-3AD203B41FA5}">
                      <a16:colId xmlns="" xmlns:a16="http://schemas.microsoft.com/office/drawing/2014/main" val="20000"/>
                    </a:ext>
                  </a:extLst>
                </a:gridCol>
                <a:gridCol w="731743">
                  <a:extLst>
                    <a:ext uri="{9D8B030D-6E8A-4147-A177-3AD203B41FA5}">
                      <a16:colId xmlns="" xmlns:a16="http://schemas.microsoft.com/office/drawing/2014/main" val="20001"/>
                    </a:ext>
                  </a:extLst>
                </a:gridCol>
                <a:gridCol w="1413091">
                  <a:extLst>
                    <a:ext uri="{9D8B030D-6E8A-4147-A177-3AD203B41FA5}">
                      <a16:colId xmlns="" xmlns:a16="http://schemas.microsoft.com/office/drawing/2014/main" val="20002"/>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2" marR="58432" marT="0" marB="0" anchor="ctr"/>
                </a:tc>
                <a:extLst>
                  <a:ext uri="{0D108BD9-81ED-4DB2-BD59-A6C34878D82A}">
                    <a16:rowId xmlns="" xmlns:a16="http://schemas.microsoft.com/office/drawing/2014/main" val="10000"/>
                  </a:ext>
                </a:extLst>
              </a:tr>
              <a:tr h="194242">
                <a:tc>
                  <a:txBody>
                    <a:bodyPr/>
                    <a:lstStyle/>
                    <a:p>
                      <a:pPr algn="ctr" fontAlgn="b"/>
                      <a:r>
                        <a:rPr lang="es-MX" sz="1000" u="none" strike="noStrike" dirty="0">
                          <a:effectLst/>
                        </a:rPr>
                        <a:t> ROSAS – SANTIAGO - BOLÍVAR</a:t>
                      </a:r>
                      <a:endParaRPr lang="es-MX" sz="1000" b="0" i="0" u="none" strike="noStrike" dirty="0">
                        <a:solidFill>
                          <a:srgbClr val="000000"/>
                        </a:solidFill>
                        <a:effectLst/>
                        <a:latin typeface="+mj-lt"/>
                      </a:endParaRPr>
                    </a:p>
                  </a:txBody>
                  <a:tcPr marL="8117" marR="8117" marT="8810" marB="0" anchor="ctr"/>
                </a:tc>
                <a:tc>
                  <a:txBody>
                    <a:bodyPr/>
                    <a:lstStyle/>
                    <a:p>
                      <a:pPr algn="ctr" fontAlgn="ctr"/>
                      <a:r>
                        <a:rPr lang="es-MX" sz="1000" u="none" strike="noStrike" dirty="0">
                          <a:effectLst/>
                        </a:rPr>
                        <a:t>117 KM</a:t>
                      </a:r>
                      <a:endParaRPr lang="es-MX" sz="1000" b="0" i="0" u="none" strike="noStrike" dirty="0">
                        <a:solidFill>
                          <a:srgbClr val="000000"/>
                        </a:solidFill>
                        <a:effectLst/>
                        <a:latin typeface="+mj-lt"/>
                      </a:endParaRPr>
                    </a:p>
                  </a:txBody>
                  <a:tcPr marL="8117" marR="8117" marT="8810"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8117" marR="8117" marT="8810" marB="0" anchor="ctr"/>
                </a:tc>
                <a:extLst>
                  <a:ext uri="{0D108BD9-81ED-4DB2-BD59-A6C34878D82A}">
                    <a16:rowId xmlns="" xmlns:a16="http://schemas.microsoft.com/office/drawing/2014/main" val="10001"/>
                  </a:ext>
                </a:extLst>
              </a:tr>
            </a:tbl>
          </a:graphicData>
        </a:graphic>
      </p:graphicFrame>
      <p:pic>
        <p:nvPicPr>
          <p:cNvPr id="246788" name="Picture 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8561" y="689438"/>
            <a:ext cx="4996846" cy="3371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30 CuadroTexto"/>
          <p:cNvSpPr txBox="1">
            <a:spLocks noChangeArrowheads="1"/>
          </p:cNvSpPr>
          <p:nvPr/>
        </p:nvSpPr>
        <p:spPr bwMode="auto">
          <a:xfrm flipH="1">
            <a:off x="7713779" y="692445"/>
            <a:ext cx="4095482"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6" tIns="0" rIns="91356"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a:defRPr/>
            </a:pPr>
            <a:r>
              <a:rPr lang="es-CO" sz="1100" dirty="0">
                <a:latin typeface="+mn-lt"/>
              </a:rPr>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3374012190"/>
              </p:ext>
            </p:extLst>
          </p:nvPr>
        </p:nvGraphicFramePr>
        <p:xfrm>
          <a:off x="7713780" y="905875"/>
          <a:ext cx="4095482" cy="858120"/>
        </p:xfrm>
        <a:graphic>
          <a:graphicData uri="http://schemas.openxmlformats.org/drawingml/2006/table">
            <a:tbl>
              <a:tblPr firstRow="1" bandRow="1">
                <a:tableStyleId>{5940675A-B579-460E-94D1-54222C63F5DA}</a:tableStyleId>
              </a:tblPr>
              <a:tblGrid>
                <a:gridCol w="2474823">
                  <a:extLst>
                    <a:ext uri="{9D8B030D-6E8A-4147-A177-3AD203B41FA5}">
                      <a16:colId xmlns="" xmlns:a16="http://schemas.microsoft.com/office/drawing/2014/main" val="20000"/>
                    </a:ext>
                  </a:extLst>
                </a:gridCol>
                <a:gridCol w="1620659">
                  <a:extLst>
                    <a:ext uri="{9D8B030D-6E8A-4147-A177-3AD203B41FA5}">
                      <a16:colId xmlns="" xmlns:a16="http://schemas.microsoft.com/office/drawing/2014/main" val="20001"/>
                    </a:ext>
                  </a:extLst>
                </a:gridCol>
              </a:tblGrid>
              <a:tr h="171624">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23/10/2015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71624">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12/11/2015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71624">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18/01/2016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71624">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30/09/2017</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71624">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TERMINADO</a:t>
                      </a:r>
                      <a:endParaRPr lang="es-MX" sz="1000" b="1" i="0" u="none" strike="noStrike" kern="1200" dirty="0">
                        <a:solidFill>
                          <a:schemeClr val="bg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713779" y="2665848"/>
            <a:ext cx="4095481" cy="196567"/>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6" tIns="13513" rIns="91356" bIns="13513"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a:defRPr/>
            </a:pPr>
            <a:r>
              <a:rPr lang="es-CO" sz="1100" dirty="0">
                <a:latin typeface="+mn-lt"/>
              </a:rPr>
              <a:t>CONTRATO CONSULTORÍA 1584 DE 12/11/2015</a:t>
            </a:r>
          </a:p>
        </p:txBody>
      </p:sp>
      <p:sp>
        <p:nvSpPr>
          <p:cNvPr id="29" name="30 CuadroTexto"/>
          <p:cNvSpPr txBox="1">
            <a:spLocks noChangeArrowheads="1"/>
          </p:cNvSpPr>
          <p:nvPr/>
        </p:nvSpPr>
        <p:spPr bwMode="auto">
          <a:xfrm flipH="1">
            <a:off x="7713779" y="3790539"/>
            <a:ext cx="4095481" cy="196567"/>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6" tIns="13513" rIns="91356" bIns="13513"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fontAlgn="base">
              <a:spcAft>
                <a:spcPct val="0"/>
              </a:spcAft>
              <a:defRPr/>
            </a:pPr>
            <a:r>
              <a:rPr lang="es-CO" sz="1100" dirty="0">
                <a:latin typeface="+mn-lt"/>
              </a:rPr>
              <a:t>CONTRATO CONSULTORÍA 1650 DE 12/11/2015</a:t>
            </a:r>
          </a:p>
        </p:txBody>
      </p:sp>
      <p:graphicFrame>
        <p:nvGraphicFramePr>
          <p:cNvPr id="31" name="Tabla 23"/>
          <p:cNvGraphicFramePr>
            <a:graphicFrameLocks noGrp="1"/>
          </p:cNvGraphicFramePr>
          <p:nvPr>
            <p:extLst>
              <p:ext uri="{D42A27DB-BD31-4B8C-83A1-F6EECF244321}">
                <p14:modId xmlns:p14="http://schemas.microsoft.com/office/powerpoint/2010/main" val="1407700852"/>
              </p:ext>
            </p:extLst>
          </p:nvPr>
        </p:nvGraphicFramePr>
        <p:xfrm>
          <a:off x="7713780" y="4007509"/>
          <a:ext cx="4095483" cy="661263"/>
        </p:xfrm>
        <a:graphic>
          <a:graphicData uri="http://schemas.openxmlformats.org/drawingml/2006/table">
            <a:tbl>
              <a:tblPr>
                <a:tableStyleId>{616DA210-FB5B-4158-B5E0-FEB733F419BA}</a:tableStyleId>
              </a:tblPr>
              <a:tblGrid>
                <a:gridCol w="2825729">
                  <a:extLst>
                    <a:ext uri="{9D8B030D-6E8A-4147-A177-3AD203B41FA5}">
                      <a16:colId xmlns="" xmlns:a16="http://schemas.microsoft.com/office/drawing/2014/main" val="20000"/>
                    </a:ext>
                  </a:extLst>
                </a:gridCol>
                <a:gridCol w="485494">
                  <a:extLst>
                    <a:ext uri="{9D8B030D-6E8A-4147-A177-3AD203B41FA5}">
                      <a16:colId xmlns="" xmlns:a16="http://schemas.microsoft.com/office/drawing/2014/main" val="20001"/>
                    </a:ext>
                  </a:extLst>
                </a:gridCol>
                <a:gridCol w="784260">
                  <a:extLst>
                    <a:ext uri="{9D8B030D-6E8A-4147-A177-3AD203B41FA5}">
                      <a16:colId xmlns="" xmlns:a16="http://schemas.microsoft.com/office/drawing/2014/main" val="20002"/>
                    </a:ext>
                  </a:extLst>
                </a:gridCol>
              </a:tblGrid>
              <a:tr h="17973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dirty="0">
                          <a:ln>
                            <a:noFill/>
                          </a:ln>
                          <a:effectLst/>
                          <a:uLnTx/>
                          <a:uFillTx/>
                        </a:rPr>
                        <a:t>CONSORCIO LAS ROSAS 2015</a:t>
                      </a:r>
                      <a:endParaRPr kumimoji="0" lang="es-CO" sz="1000" u="none" strike="noStrike" kern="1200" cap="none" spc="0" normalizeH="0" baseline="0" dirty="0">
                        <a:ln>
                          <a:noFill/>
                        </a:ln>
                        <a:solidFill>
                          <a:schemeClr val="tx1"/>
                        </a:solidFill>
                        <a:effectLst/>
                        <a:uLnTx/>
                        <a:uFillTx/>
                        <a:latin typeface="+mn-lt"/>
                        <a:ea typeface="+mn-ea"/>
                        <a:cs typeface="+mn-cs"/>
                      </a:endParaRPr>
                    </a:p>
                  </a:txBody>
                  <a:tcPr marL="8117" marR="8117" marT="811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4">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0" marB="0" anchor="ctr"/>
                </a:tc>
                <a:extLst>
                  <a:ext uri="{0D108BD9-81ED-4DB2-BD59-A6C34878D82A}">
                    <a16:rowId xmlns="" xmlns:a16="http://schemas.microsoft.com/office/drawing/2014/main" val="10001"/>
                  </a:ext>
                </a:extLst>
              </a:tr>
              <a:tr h="160504">
                <a:tc>
                  <a:txBody>
                    <a:bodyPr/>
                    <a:lstStyle/>
                    <a:p>
                      <a:pPr algn="l" fontAlgn="ctr"/>
                      <a:r>
                        <a:rPr lang="es-MX" sz="1000" u="none" strike="noStrike" baseline="0" dirty="0">
                          <a:effectLst/>
                        </a:rPr>
                        <a:t>VELNEC SA.</a:t>
                      </a:r>
                      <a:endParaRPr lang="es-MX" sz="1000" b="0" i="0" u="none" strike="noStrike" dirty="0">
                        <a:solidFill>
                          <a:srgbClr val="000000"/>
                        </a:solidFill>
                        <a:effectLst/>
                        <a:latin typeface="Calibri" panose="020F0502020204030204" pitchFamily="34" charset="0"/>
                      </a:endParaRPr>
                    </a:p>
                  </a:txBody>
                  <a:tcPr marL="108013" marR="8117" marT="811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11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0" marB="0" anchor="ctr"/>
                </a:tc>
                <a:extLst>
                  <a:ext uri="{0D108BD9-81ED-4DB2-BD59-A6C34878D82A}">
                    <a16:rowId xmlns="" xmlns:a16="http://schemas.microsoft.com/office/drawing/2014/main" val="10002"/>
                  </a:ext>
                </a:extLst>
              </a:tr>
              <a:tr h="16050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kern="1200" baseline="0" dirty="0">
                          <a:effectLst/>
                        </a:rPr>
                        <a:t>PROJEKTA LIMITADA </a:t>
                      </a:r>
                      <a:r>
                        <a:rPr lang="es-CO" sz="1000" u="none" strike="noStrike" kern="1200" baseline="0" dirty="0" smtClean="0">
                          <a:effectLst/>
                        </a:rPr>
                        <a:t>INGENIEROS CONSULTORES</a:t>
                      </a:r>
                      <a:endParaRPr lang="es-MX" sz="1000" u="none" strike="noStrike" kern="1200" baseline="0" dirty="0">
                        <a:solidFill>
                          <a:schemeClr val="tx1"/>
                        </a:solidFill>
                        <a:effectLst/>
                        <a:latin typeface="+mn-lt"/>
                        <a:ea typeface="+mn-ea"/>
                        <a:cs typeface="+mn-cs"/>
                      </a:endParaRPr>
                    </a:p>
                  </a:txBody>
                  <a:tcPr marL="108013" marR="8117" marT="8110"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7" marR="8117" marT="811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0"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713779" y="1847761"/>
            <a:ext cx="4095482" cy="19656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6" tIns="13513" rIns="91356"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a:defRPr/>
            </a:pPr>
            <a:r>
              <a:rPr lang="es-CO" sz="1100" dirty="0">
                <a:solidFill>
                  <a:prstClr val="white"/>
                </a:solidFill>
                <a:latin typeface="+mn-lt"/>
                <a:cs typeface="Arial" pitchFamily="34" charset="0"/>
              </a:rPr>
              <a:t>ALCANCE</a:t>
            </a:r>
          </a:p>
        </p:txBody>
      </p:sp>
      <p:sp>
        <p:nvSpPr>
          <p:cNvPr id="37" name="30 CuadroTexto"/>
          <p:cNvSpPr txBox="1">
            <a:spLocks noChangeArrowheads="1"/>
          </p:cNvSpPr>
          <p:nvPr/>
        </p:nvSpPr>
        <p:spPr bwMode="auto">
          <a:xfrm flipH="1">
            <a:off x="3443684" y="4301991"/>
            <a:ext cx="4008178" cy="196567"/>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6" tIns="13513" rIns="91356"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a:defRPr/>
            </a:pPr>
            <a:r>
              <a:rPr lang="es-CO" sz="1100" dirty="0">
                <a:solidFill>
                  <a:prstClr val="white"/>
                </a:solidFill>
                <a:latin typeface="+mn-lt"/>
                <a:cs typeface="Arial" pitchFamily="34" charset="0"/>
              </a:rPr>
              <a:t>INVERSIONES (Millones)</a:t>
            </a:r>
          </a:p>
        </p:txBody>
      </p:sp>
      <p:graphicFrame>
        <p:nvGraphicFramePr>
          <p:cNvPr id="38" name="3 Tabla"/>
          <p:cNvGraphicFramePr>
            <a:graphicFrameLocks noGrp="1"/>
          </p:cNvGraphicFramePr>
          <p:nvPr>
            <p:extLst>
              <p:ext uri="{D42A27DB-BD31-4B8C-83A1-F6EECF244321}">
                <p14:modId xmlns:p14="http://schemas.microsoft.com/office/powerpoint/2010/main" val="980769355"/>
              </p:ext>
            </p:extLst>
          </p:nvPr>
        </p:nvGraphicFramePr>
        <p:xfrm>
          <a:off x="3443684" y="4535164"/>
          <a:ext cx="4008178" cy="1066800"/>
        </p:xfrm>
        <a:graphic>
          <a:graphicData uri="http://schemas.openxmlformats.org/drawingml/2006/table">
            <a:tbl>
              <a:tblPr firstRow="1" bandRow="1">
                <a:tableStyleId>{5940675A-B579-460E-94D1-54222C63F5DA}</a:tableStyleId>
              </a:tblPr>
              <a:tblGrid>
                <a:gridCol w="2615613">
                  <a:extLst>
                    <a:ext uri="{9D8B030D-6E8A-4147-A177-3AD203B41FA5}">
                      <a16:colId xmlns="" xmlns:a16="http://schemas.microsoft.com/office/drawing/2014/main" val="20000"/>
                    </a:ext>
                  </a:extLst>
                </a:gridCol>
                <a:gridCol w="1392565">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fontAlgn="b"/>
                      <a:r>
                        <a:rPr lang="es-CO" sz="1000" u="none" strike="noStrike" dirty="0">
                          <a:effectLst/>
                        </a:rPr>
                        <a:t>$5.097</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$1.180</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1"/>
                  </a:ext>
                </a:extLst>
              </a:tr>
              <a:tr h="60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la consultoría</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smtClean="0"/>
                        <a:t>  </a:t>
                      </a:r>
                      <a:r>
                        <a:rPr lang="es-CO" sz="1000" kern="1200" baseline="0" dirty="0" smtClean="0"/>
                        <a:t>Vigencia </a:t>
                      </a:r>
                      <a:r>
                        <a:rPr lang="es-CO" sz="1000" kern="1200" baseline="0" dirty="0"/>
                        <a:t>2015 = $1.320</a:t>
                      </a:r>
                      <a:endParaRPr lang="es-CO" sz="1000" kern="1200" dirty="0"/>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2016 = $2.700</a:t>
                      </a:r>
                      <a:br>
                        <a:rPr lang="es-CO" sz="1000" kern="1200" baseline="0" dirty="0"/>
                      </a:br>
                      <a:r>
                        <a:rPr lang="es-CO" sz="1000" kern="1200" baseline="0" dirty="0" smtClean="0"/>
                        <a:t>  </a:t>
                      </a:r>
                      <a:r>
                        <a:rPr lang="es-CO" sz="1000" kern="1200" baseline="0" dirty="0" smtClean="0"/>
                        <a:t>Vigencia </a:t>
                      </a:r>
                      <a:r>
                        <a:rPr lang="es-CO" sz="1000" kern="1200" baseline="0" dirty="0"/>
                        <a:t>2017 = $1.078</a:t>
                      </a:r>
                      <a:endParaRPr lang="es-CO" sz="1000" b="0" i="1"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$5.097</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dirty="0">
                          <a:effectLst/>
                        </a:rPr>
                        <a:t> $6.277</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3"/>
                  </a:ext>
                </a:extLst>
              </a:tr>
            </a:tbl>
          </a:graphicData>
        </a:graphic>
      </p:graphicFrame>
      <p:sp>
        <p:nvSpPr>
          <p:cNvPr id="246890" name="CuadroTexto 26"/>
          <p:cNvSpPr txBox="1">
            <a:spLocks noChangeArrowheads="1"/>
          </p:cNvSpPr>
          <p:nvPr/>
        </p:nvSpPr>
        <p:spPr bwMode="auto">
          <a:xfrm>
            <a:off x="4146955" y="5655701"/>
            <a:ext cx="3155744" cy="261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56" tIns="45680" rIns="91356" bIns="4568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600" fontAlgn="base">
              <a:spcBef>
                <a:spcPct val="0"/>
              </a:spcBef>
              <a:spcAft>
                <a:spcPct val="0"/>
              </a:spcAft>
              <a:defRPr/>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40" name="Tabla 33"/>
          <p:cNvGraphicFramePr>
            <a:graphicFrameLocks noGrp="1"/>
          </p:cNvGraphicFramePr>
          <p:nvPr>
            <p:extLst>
              <p:ext uri="{D42A27DB-BD31-4B8C-83A1-F6EECF244321}">
                <p14:modId xmlns:p14="http://schemas.microsoft.com/office/powerpoint/2010/main" val="2330985544"/>
              </p:ext>
            </p:extLst>
          </p:nvPr>
        </p:nvGraphicFramePr>
        <p:xfrm>
          <a:off x="3443684" y="4068240"/>
          <a:ext cx="4008178" cy="183071"/>
        </p:xfrm>
        <a:graphic>
          <a:graphicData uri="http://schemas.openxmlformats.org/drawingml/2006/table">
            <a:tbl>
              <a:tblPr firstRow="1" bandRow="1">
                <a:tableStyleId>{5940675A-B579-460E-94D1-54222C63F5DA}</a:tableStyleId>
              </a:tblPr>
              <a:tblGrid>
                <a:gridCol w="4008178">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117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sp>
        <p:nvSpPr>
          <p:cNvPr id="19" name="Rectángulo 18"/>
          <p:cNvSpPr/>
          <p:nvPr/>
        </p:nvSpPr>
        <p:spPr>
          <a:xfrm>
            <a:off x="7713780" y="5003227"/>
            <a:ext cx="4095479" cy="261610"/>
          </a:xfrm>
          <a:prstGeom prst="rect">
            <a:avLst/>
          </a:prstGeom>
          <a:noFill/>
          <a:ln>
            <a:solidFill>
              <a:schemeClr val="tx1"/>
            </a:solidFill>
          </a:ln>
        </p:spPr>
        <p:txBody>
          <a:bodyPr wrap="square">
            <a:spAutoFit/>
          </a:bodyPr>
          <a:lstStyle/>
          <a:p>
            <a:pPr defTabSz="683696"/>
            <a:r>
              <a:rPr lang="es-CR" sz="1100" dirty="0"/>
              <a:t>SE ADELANTAN AJUSTES DE EDICIÓN PARA IMPRESIÓN FINAL</a:t>
            </a:r>
            <a:endParaRPr lang="es-CO" sz="1100" dirty="0"/>
          </a:p>
        </p:txBody>
      </p:sp>
      <p:sp>
        <p:nvSpPr>
          <p:cNvPr id="20" name="30 CuadroTexto"/>
          <p:cNvSpPr txBox="1">
            <a:spLocks noChangeArrowheads="1"/>
          </p:cNvSpPr>
          <p:nvPr/>
        </p:nvSpPr>
        <p:spPr bwMode="auto">
          <a:xfrm flipH="1">
            <a:off x="7713778" y="4783320"/>
            <a:ext cx="4095479" cy="19656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6" tIns="13513" rIns="91356"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0">
              <a:defRPr/>
            </a:pPr>
            <a:r>
              <a:rPr lang="es-CO" sz="1100" dirty="0">
                <a:solidFill>
                  <a:prstClr val="white"/>
                </a:solidFill>
                <a:latin typeface="+mn-lt"/>
                <a:cs typeface="Arial" pitchFamily="34" charset="0"/>
              </a:rPr>
              <a:t>AVANCE</a:t>
            </a:r>
          </a:p>
        </p:txBody>
      </p:sp>
      <p:sp>
        <p:nvSpPr>
          <p:cNvPr id="21" name="Rectángulo 20"/>
          <p:cNvSpPr/>
          <p:nvPr/>
        </p:nvSpPr>
        <p:spPr>
          <a:xfrm>
            <a:off x="7699097" y="5563955"/>
            <a:ext cx="4110160" cy="430887"/>
          </a:xfrm>
          <a:prstGeom prst="rect">
            <a:avLst/>
          </a:prstGeom>
          <a:noFill/>
          <a:ln>
            <a:solidFill>
              <a:schemeClr val="tx1"/>
            </a:solidFill>
          </a:ln>
        </p:spPr>
        <p:txBody>
          <a:bodyPr wrap="square">
            <a:spAutoFit/>
          </a:bodyPr>
          <a:lstStyle/>
          <a:p>
            <a:pPr defTabSz="683696"/>
            <a:r>
              <a:rPr lang="es-CO" sz="1100" dirty="0">
                <a:ea typeface="Calibri" panose="020F0502020204030204" pitchFamily="34" charset="0"/>
              </a:rPr>
              <a:t>EL CONTRATO VENCIÓ EL 30 DE SEPTIEMBRE DE 2017. SE ADELANTA IMPRESIÓN FINAL DEL DOCUMENTO DE LA ENTREGA.</a:t>
            </a:r>
            <a:endParaRPr lang="es-CO" sz="1100" dirty="0"/>
          </a:p>
        </p:txBody>
      </p:sp>
      <p:sp>
        <p:nvSpPr>
          <p:cNvPr id="22" name="30 CuadroTexto"/>
          <p:cNvSpPr txBox="1">
            <a:spLocks noChangeArrowheads="1"/>
          </p:cNvSpPr>
          <p:nvPr/>
        </p:nvSpPr>
        <p:spPr bwMode="auto">
          <a:xfrm flipH="1">
            <a:off x="7713777" y="5356659"/>
            <a:ext cx="4088599" cy="196567"/>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6" tIns="13513" rIns="91356" bIns="13513"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913600">
              <a:spcBef>
                <a:spcPts val="450"/>
              </a:spcBef>
              <a:defRPr/>
            </a:pPr>
            <a:r>
              <a:rPr lang="es-CO" sz="1100" kern="0" dirty="0">
                <a:latin typeface="+mn-lt"/>
              </a:rPr>
              <a:t>OBSERVACIONES</a:t>
            </a:r>
          </a:p>
        </p:txBody>
      </p:sp>
      <p:sp>
        <p:nvSpPr>
          <p:cNvPr id="24" name="Pentágono 23"/>
          <p:cNvSpPr/>
          <p:nvPr/>
        </p:nvSpPr>
        <p:spPr>
          <a:xfrm>
            <a:off x="0" y="0"/>
            <a:ext cx="1959429"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5" name="CuadroTexto 24"/>
          <p:cNvSpPr txBox="1"/>
          <p:nvPr/>
        </p:nvSpPr>
        <p:spPr>
          <a:xfrm>
            <a:off x="194708" y="26882"/>
            <a:ext cx="121608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Cauca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4" name="Rectángulo 5"/>
          <p:cNvSpPr>
            <a:spLocks noChangeArrowheads="1"/>
          </p:cNvSpPr>
          <p:nvPr/>
        </p:nvSpPr>
        <p:spPr bwMode="auto">
          <a:xfrm>
            <a:off x="1959429" y="-28727"/>
            <a:ext cx="101541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2FAC66"/>
                </a:solidFill>
                <a:latin typeface="Tw Cen MT" panose="020B0602020104020603" pitchFamily="34" charset="0"/>
                <a:ea typeface="MS PGothic" pitchFamily="34" charset="-128"/>
                <a:sym typeface="Helvetica Neue Bold Condensed"/>
              </a:rPr>
              <a:t>ESTUDIOS Y DISEÑOS ROSAS-SANTIAGO Y BOLÍVAR - SANTIAGO</a:t>
            </a:r>
            <a:endParaRPr lang="es-ES" altLang="es-CO" sz="2800" dirty="0">
              <a:solidFill>
                <a:srgbClr val="2FAC66"/>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771054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3 Tabla"/>
          <p:cNvGraphicFramePr>
            <a:graphicFrameLocks noGrp="1"/>
          </p:cNvGraphicFramePr>
          <p:nvPr>
            <p:extLst>
              <p:ext uri="{D42A27DB-BD31-4B8C-83A1-F6EECF244321}">
                <p14:modId xmlns:p14="http://schemas.microsoft.com/office/powerpoint/2010/main" val="3895704689"/>
              </p:ext>
            </p:extLst>
          </p:nvPr>
        </p:nvGraphicFramePr>
        <p:xfrm>
          <a:off x="6528337" y="898438"/>
          <a:ext cx="5246032" cy="855905"/>
        </p:xfrm>
        <a:graphic>
          <a:graphicData uri="http://schemas.openxmlformats.org/drawingml/2006/table">
            <a:tbl>
              <a:tblPr firstRow="1" bandRow="1">
                <a:tableStyleId>{5940675A-B579-460E-94D1-54222C63F5DA}</a:tableStyleId>
              </a:tblPr>
              <a:tblGrid>
                <a:gridCol w="2528624">
                  <a:extLst>
                    <a:ext uri="{9D8B030D-6E8A-4147-A177-3AD203B41FA5}">
                      <a16:colId xmlns="" xmlns:a16="http://schemas.microsoft.com/office/drawing/2014/main" val="20000"/>
                    </a:ext>
                  </a:extLst>
                </a:gridCol>
                <a:gridCol w="2717408">
                  <a:extLst>
                    <a:ext uri="{9D8B030D-6E8A-4147-A177-3AD203B41FA5}">
                      <a16:colId xmlns="" xmlns:a16="http://schemas.microsoft.com/office/drawing/2014/main" val="20001"/>
                    </a:ext>
                  </a:extLst>
                </a:gridCol>
              </a:tblGrid>
              <a:tr h="1711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FECHA DE ADJUDICACIÓN</a:t>
                      </a:r>
                      <a:endParaRPr lang="es-CO" sz="1000" kern="1200" dirty="0">
                        <a:solidFill>
                          <a:schemeClr val="tx1"/>
                        </a:solidFill>
                        <a:latin typeface="+mn-lt"/>
                        <a:ea typeface="+mn-ea"/>
                        <a:cs typeface="+mn-cs"/>
                      </a:endParaRPr>
                    </a:p>
                  </a:txBody>
                  <a:tcPr marL="71998" marR="71998" marT="0" marB="0" anchor="ctr"/>
                </a:tc>
                <a:tc>
                  <a:txBody>
                    <a:bodyPr/>
                    <a:lstStyle/>
                    <a:p>
                      <a:pPr algn="ctr" rtl="0" fontAlgn="ctr"/>
                      <a:r>
                        <a:rPr lang="es-MX" sz="1000" u="none" strike="noStrike" kern="1200" dirty="0">
                          <a:effectLst/>
                        </a:rPr>
                        <a:t>22/12/2016</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0"/>
                  </a:ext>
                </a:extLst>
              </a:tr>
              <a:tr h="171181">
                <a:tc>
                  <a:txBody>
                    <a:bodyPr/>
                    <a:lstStyle/>
                    <a:p>
                      <a:pPr marL="0" algn="l" defTabSz="914400" rtl="0" eaLnBrk="1" latinLnBrk="0" hangingPunct="1"/>
                      <a:r>
                        <a:rPr lang="es-CO" sz="1000" kern="1200" dirty="0"/>
                        <a:t>FECHA DE FIRMA DE CONTRATO</a:t>
                      </a:r>
                      <a:endParaRPr lang="es-CO" sz="1000" kern="1200" dirty="0">
                        <a:solidFill>
                          <a:schemeClr val="tx1"/>
                        </a:solidFill>
                        <a:latin typeface="+mn-lt"/>
                        <a:ea typeface="+mn-ea"/>
                        <a:cs typeface="+mn-cs"/>
                      </a:endParaRPr>
                    </a:p>
                  </a:txBody>
                  <a:tcPr marL="71998" marR="71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28/12/2016</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1"/>
                  </a:ext>
                </a:extLst>
              </a:tr>
              <a:tr h="171181">
                <a:tc>
                  <a:txBody>
                    <a:bodyPr/>
                    <a:lstStyle/>
                    <a:p>
                      <a:pPr marL="0" algn="l" defTabSz="914400" rtl="0" eaLnBrk="1" latinLnBrk="0" hangingPunct="1"/>
                      <a:r>
                        <a:rPr lang="es-CO" sz="1000" kern="1200" dirty="0"/>
                        <a:t>ACTA DE</a:t>
                      </a:r>
                      <a:r>
                        <a:rPr lang="es-CO" sz="1000" kern="1200" baseline="0" dirty="0"/>
                        <a:t> INICIO</a:t>
                      </a:r>
                      <a:endParaRPr lang="es-CO" sz="1000" kern="1200" dirty="0">
                        <a:solidFill>
                          <a:schemeClr val="tx1"/>
                        </a:solidFill>
                        <a:latin typeface="+mn-lt"/>
                        <a:ea typeface="+mn-ea"/>
                        <a:cs typeface="+mn-cs"/>
                      </a:endParaRPr>
                    </a:p>
                  </a:txBody>
                  <a:tcPr marL="71998" marR="71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01/02/2017</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2"/>
                  </a:ext>
                </a:extLst>
              </a:tr>
              <a:tr h="171181">
                <a:tc>
                  <a:txBody>
                    <a:bodyPr/>
                    <a:lstStyle/>
                    <a:p>
                      <a:pPr marL="0" algn="l" defTabSz="914400" rtl="0" eaLnBrk="1" latinLnBrk="0" hangingPunct="1"/>
                      <a:r>
                        <a:rPr lang="es-CO" sz="1000" kern="1200" dirty="0"/>
                        <a:t>TERMINACIÓN</a:t>
                      </a:r>
                      <a:endParaRPr lang="es-CO" sz="1000" kern="1200" dirty="0">
                        <a:solidFill>
                          <a:schemeClr val="tx1"/>
                        </a:solidFill>
                        <a:latin typeface="+mn-lt"/>
                        <a:ea typeface="+mn-ea"/>
                        <a:cs typeface="+mn-cs"/>
                      </a:endParaRPr>
                    </a:p>
                  </a:txBody>
                  <a:tcPr marL="71998" marR="71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31/07/2018</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3"/>
                  </a:ext>
                </a:extLst>
              </a:tr>
              <a:tr h="171181">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71998" marR="71998" marT="0" marB="0" anchor="ctr"/>
                </a:tc>
                <a:tc>
                  <a:txBody>
                    <a:bodyPr/>
                    <a:lstStyle/>
                    <a:p>
                      <a:pPr algn="ctr" rtl="0" fontAlgn="ctr"/>
                      <a:r>
                        <a:rPr lang="es-MX" sz="1000" u="none" strike="noStrike" kern="1200" baseline="0" dirty="0">
                          <a:effectLst/>
                        </a:rPr>
                        <a:t>14,5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4"/>
                  </a:ext>
                </a:extLst>
              </a:tr>
            </a:tbl>
          </a:graphicData>
        </a:graphic>
      </p:graphicFrame>
      <p:sp>
        <p:nvSpPr>
          <p:cNvPr id="19" name="30 CuadroTexto"/>
          <p:cNvSpPr txBox="1">
            <a:spLocks noChangeArrowheads="1"/>
          </p:cNvSpPr>
          <p:nvPr/>
        </p:nvSpPr>
        <p:spPr bwMode="auto">
          <a:xfrm flipH="1">
            <a:off x="2745460" y="4200710"/>
            <a:ext cx="3606985" cy="205625"/>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121673" tIns="17998" rIns="121673" bIns="17998"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1216813">
              <a:defRPr/>
            </a:pPr>
            <a:r>
              <a:rPr lang="es-CO" sz="1100" dirty="0">
                <a:solidFill>
                  <a:prstClr val="white"/>
                </a:solidFill>
                <a:latin typeface="+mn-lt"/>
                <a:cs typeface="Arial" pitchFamily="34" charset="0"/>
              </a:rPr>
              <a:t>INVERSIONES (Millones)</a:t>
            </a:r>
          </a:p>
        </p:txBody>
      </p:sp>
      <p:graphicFrame>
        <p:nvGraphicFramePr>
          <p:cNvPr id="21" name="Tabla 33"/>
          <p:cNvGraphicFramePr>
            <a:graphicFrameLocks noGrp="1"/>
          </p:cNvGraphicFramePr>
          <p:nvPr>
            <p:extLst>
              <p:ext uri="{D42A27DB-BD31-4B8C-83A1-F6EECF244321}">
                <p14:modId xmlns:p14="http://schemas.microsoft.com/office/powerpoint/2010/main" val="201413239"/>
              </p:ext>
            </p:extLst>
          </p:nvPr>
        </p:nvGraphicFramePr>
        <p:xfrm>
          <a:off x="2745460" y="3904702"/>
          <a:ext cx="3606985" cy="249865"/>
        </p:xfrm>
        <a:graphic>
          <a:graphicData uri="http://schemas.openxmlformats.org/drawingml/2006/table">
            <a:tbl>
              <a:tblPr firstRow="1" bandRow="1">
                <a:tableStyleId>{5940675A-B579-460E-94D1-54222C63F5DA}</a:tableStyleId>
              </a:tblPr>
              <a:tblGrid>
                <a:gridCol w="3606985">
                  <a:extLst>
                    <a:ext uri="{9D8B030D-6E8A-4147-A177-3AD203B41FA5}">
                      <a16:colId xmlns="" xmlns:a16="http://schemas.microsoft.com/office/drawing/2014/main" val="20000"/>
                    </a:ext>
                  </a:extLst>
                </a:gridCol>
              </a:tblGrid>
              <a:tr h="24986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u="none" strike="noStrike" dirty="0">
                          <a:effectLst/>
                        </a:rPr>
                        <a:t>Longitud</a:t>
                      </a:r>
                      <a:r>
                        <a:rPr lang="es-ES" sz="1600" u="none" strike="noStrike" baseline="0" dirty="0">
                          <a:effectLst/>
                        </a:rPr>
                        <a:t> de Proyecto 130 Km</a:t>
                      </a:r>
                      <a:endParaRPr lang="es-CO" sz="1600" b="0" i="0" u="none" strike="noStrike" dirty="0">
                        <a:solidFill>
                          <a:schemeClr val="bg1"/>
                        </a:solidFill>
                        <a:latin typeface="+mn-lt"/>
                        <a:cs typeface="Arial" panose="020B0604020202020204" pitchFamily="34" charset="0"/>
                      </a:endParaRPr>
                    </a:p>
                  </a:txBody>
                  <a:tcPr marL="47943" marR="47943" marT="0" marB="0" anchor="ctr"/>
                </a:tc>
                <a:extLst>
                  <a:ext uri="{0D108BD9-81ED-4DB2-BD59-A6C34878D82A}">
                    <a16:rowId xmlns="" xmlns:a16="http://schemas.microsoft.com/office/drawing/2014/main" val="10000"/>
                  </a:ext>
                </a:extLst>
              </a:tr>
            </a:tbl>
          </a:graphicData>
        </a:graphic>
      </p:graphicFrame>
      <p:sp>
        <p:nvSpPr>
          <p:cNvPr id="35" name="30 CuadroTexto"/>
          <p:cNvSpPr txBox="1">
            <a:spLocks noChangeArrowheads="1"/>
          </p:cNvSpPr>
          <p:nvPr/>
        </p:nvSpPr>
        <p:spPr bwMode="auto">
          <a:xfrm flipH="1">
            <a:off x="6528333" y="1836482"/>
            <a:ext cx="5246036" cy="19656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3" tIns="13513" rIns="9135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591">
              <a:defRPr/>
            </a:pPr>
            <a:r>
              <a:rPr lang="es-CO" sz="1100" dirty="0">
                <a:solidFill>
                  <a:prstClr val="white"/>
                </a:solidFill>
                <a:latin typeface="+mn-lt"/>
                <a:cs typeface="Arial" pitchFamily="34" charset="0"/>
              </a:rPr>
              <a:t>ALCANCE</a:t>
            </a:r>
          </a:p>
        </p:txBody>
      </p:sp>
      <p:graphicFrame>
        <p:nvGraphicFramePr>
          <p:cNvPr id="25" name="3 Tabla"/>
          <p:cNvGraphicFramePr>
            <a:graphicFrameLocks noGrp="1"/>
          </p:cNvGraphicFramePr>
          <p:nvPr>
            <p:extLst>
              <p:ext uri="{D42A27DB-BD31-4B8C-83A1-F6EECF244321}">
                <p14:modId xmlns:p14="http://schemas.microsoft.com/office/powerpoint/2010/main" val="1183234469"/>
              </p:ext>
            </p:extLst>
          </p:nvPr>
        </p:nvGraphicFramePr>
        <p:xfrm>
          <a:off x="2751909" y="4452475"/>
          <a:ext cx="3623715" cy="1066800"/>
        </p:xfrm>
        <a:graphic>
          <a:graphicData uri="http://schemas.openxmlformats.org/drawingml/2006/table">
            <a:tbl>
              <a:tblPr firstRow="1" bandRow="1">
                <a:tableStyleId>{5940675A-B579-460E-94D1-54222C63F5DA}</a:tableStyleId>
              </a:tblPr>
              <a:tblGrid>
                <a:gridCol w="1757895">
                  <a:extLst>
                    <a:ext uri="{9D8B030D-6E8A-4147-A177-3AD203B41FA5}">
                      <a16:colId xmlns="" xmlns:a16="http://schemas.microsoft.com/office/drawing/2014/main" val="20000"/>
                    </a:ext>
                  </a:extLst>
                </a:gridCol>
                <a:gridCol w="1865820">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47943" marR="47943" marT="0" marB="0"/>
                </a:tc>
                <a:tc>
                  <a:txBody>
                    <a:bodyPr/>
                    <a:lstStyle/>
                    <a:p>
                      <a:pPr algn="ctr" fontAlgn="b"/>
                      <a:r>
                        <a:rPr lang="es-CO" sz="1000" u="none" strike="noStrike" dirty="0">
                          <a:effectLst/>
                        </a:rPr>
                        <a:t>$ 10.906</a:t>
                      </a:r>
                      <a:endParaRPr lang="es-CO" sz="1000" b="0" i="0" u="none" strike="noStrike" dirty="0">
                        <a:solidFill>
                          <a:srgbClr val="000000"/>
                        </a:solidFill>
                        <a:effectLst/>
                        <a:latin typeface="+mn-lt"/>
                      </a:endParaRPr>
                    </a:p>
                  </a:txBody>
                  <a:tcPr marL="47943" marR="47943"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47943" marR="47943" marT="0" marB="0" anchor="ctr"/>
                </a:tc>
                <a:tc>
                  <a:txBody>
                    <a:bodyPr/>
                    <a:lstStyle/>
                    <a:p>
                      <a:pPr algn="ctr" fontAlgn="b"/>
                      <a:r>
                        <a:rPr lang="es-CO" sz="1000" u="none" strike="noStrike" baseline="0" dirty="0">
                          <a:effectLst/>
                        </a:rPr>
                        <a:t> </a:t>
                      </a:r>
                      <a:r>
                        <a:rPr lang="es-CO" sz="1000" u="none" strike="noStrike" dirty="0">
                          <a:effectLst/>
                        </a:rPr>
                        <a:t>$ 2.414</a:t>
                      </a:r>
                      <a:endParaRPr lang="es-CO" sz="1000" b="0" i="0" u="none" strike="noStrike" dirty="0">
                        <a:solidFill>
                          <a:srgbClr val="000000"/>
                        </a:solidFill>
                        <a:effectLst/>
                        <a:latin typeface="+mn-lt"/>
                      </a:endParaRPr>
                    </a:p>
                  </a:txBody>
                  <a:tcPr marL="47943" marR="47943" marT="0" marB="0" anchor="ctr"/>
                </a:tc>
                <a:extLst>
                  <a:ext uri="{0D108BD9-81ED-4DB2-BD59-A6C34878D82A}">
                    <a16:rowId xmlns="" xmlns:a16="http://schemas.microsoft.com/office/drawing/2014/main" val="10001"/>
                  </a:ext>
                </a:extLst>
              </a:tr>
              <a:tr h="60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Consultoría</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smtClean="0"/>
                        <a:t>  </a:t>
                      </a:r>
                      <a:r>
                        <a:rPr lang="es-CO" sz="1000" kern="1200" baseline="0" dirty="0"/>
                        <a:t>Vigencia 2016= </a:t>
                      </a:r>
                      <a:r>
                        <a:rPr lang="es-CO" sz="1000" kern="1200" baseline="0" dirty="0" smtClean="0"/>
                        <a:t>$ 661</a:t>
                      </a:r>
                      <a:endParaRPr lang="es-CO" sz="1000" kern="1200" dirty="0"/>
                    </a:p>
                    <a:p>
                      <a:pPr marL="0" algn="l" defTabSz="914400" rtl="0" eaLnBrk="1" latinLnBrk="0" hangingPunct="1"/>
                      <a:r>
                        <a:rPr lang="es-CO" sz="1000" kern="1200" baseline="0" dirty="0" smtClean="0"/>
                        <a:t>  </a:t>
                      </a:r>
                      <a:r>
                        <a:rPr lang="es-CO" sz="1000" kern="1200" baseline="0" dirty="0"/>
                        <a:t>Vigencia 2017= $ 1.357</a:t>
                      </a:r>
                    </a:p>
                    <a:p>
                      <a:pPr marL="0" algn="l" defTabSz="914400" rtl="0" eaLnBrk="1" latinLnBrk="0" hangingPunct="1"/>
                      <a:r>
                        <a:rPr lang="es-CO" sz="1000" kern="1200" baseline="0" dirty="0" smtClean="0"/>
                        <a:t>  </a:t>
                      </a:r>
                      <a:r>
                        <a:rPr lang="es-CO" sz="1000" kern="1200" baseline="0" dirty="0"/>
                        <a:t>Vigencia 2018= $ 8.888</a:t>
                      </a:r>
                      <a:endParaRPr lang="es-CO" sz="1000" b="1" i="1" kern="1200" dirty="0">
                        <a:solidFill>
                          <a:schemeClr val="dk1"/>
                        </a:solidFill>
                        <a:latin typeface="+mn-lt"/>
                        <a:ea typeface="+mn-ea"/>
                        <a:cs typeface="Arial" panose="020B0604020202020204" pitchFamily="34" charset="0"/>
                      </a:endParaRPr>
                    </a:p>
                  </a:txBody>
                  <a:tcPr marL="47943" marR="47943" marT="0" marB="0" anchor="ctr"/>
                </a:tc>
                <a:tc>
                  <a:txBody>
                    <a:bodyPr/>
                    <a:lstStyle/>
                    <a:p>
                      <a:pPr algn="ctr" fontAlgn="b"/>
                      <a:r>
                        <a:rPr lang="es-CO" sz="1000" u="none" strike="noStrike" dirty="0">
                          <a:effectLst/>
                        </a:rPr>
                        <a:t>$ 10.906</a:t>
                      </a:r>
                      <a:endParaRPr lang="es-CO" sz="1000" b="0" i="0" u="none" strike="noStrike" dirty="0">
                        <a:solidFill>
                          <a:srgbClr val="000000"/>
                        </a:solidFill>
                        <a:effectLst/>
                        <a:latin typeface="+mn-lt"/>
                      </a:endParaRPr>
                    </a:p>
                  </a:txBody>
                  <a:tcPr marL="47943" marR="47943"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47943" marR="47943" marT="0" marB="0" anchor="ctr"/>
                </a:tc>
                <a:tc>
                  <a:txBody>
                    <a:bodyPr/>
                    <a:lstStyle/>
                    <a:p>
                      <a:pPr algn="ctr" fontAlgn="b"/>
                      <a:r>
                        <a:rPr lang="es-CO" sz="1000" u="none" strike="noStrike" dirty="0">
                          <a:effectLst/>
                        </a:rPr>
                        <a:t> $ 13.320</a:t>
                      </a:r>
                      <a:endParaRPr lang="es-CO" sz="1000" b="0" i="0" u="none" strike="noStrike" dirty="0">
                        <a:solidFill>
                          <a:srgbClr val="000000"/>
                        </a:solidFill>
                        <a:effectLst/>
                        <a:latin typeface="+mn-lt"/>
                      </a:endParaRPr>
                    </a:p>
                  </a:txBody>
                  <a:tcPr marL="47943" marR="47943" marT="0" marB="0" anchor="ctr"/>
                </a:tc>
                <a:extLst>
                  <a:ext uri="{0D108BD9-81ED-4DB2-BD59-A6C34878D82A}">
                    <a16:rowId xmlns="" xmlns:a16="http://schemas.microsoft.com/office/drawing/2014/main" val="10005"/>
                  </a:ext>
                </a:extLst>
              </a:tr>
            </a:tbl>
          </a:graphicData>
        </a:graphic>
      </p:graphicFrame>
      <p:grpSp>
        <p:nvGrpSpPr>
          <p:cNvPr id="7" name="Grupo 6"/>
          <p:cNvGrpSpPr/>
          <p:nvPr/>
        </p:nvGrpSpPr>
        <p:grpSpPr>
          <a:xfrm>
            <a:off x="1058915" y="670339"/>
            <a:ext cx="4997440" cy="3117376"/>
            <a:chOff x="230046" y="1787572"/>
            <a:chExt cx="7510324" cy="4753320"/>
          </a:xfrm>
        </p:grpSpPr>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8743" t="8544" r="27730" b="39417"/>
            <a:stretch/>
          </p:blipFill>
          <p:spPr>
            <a:xfrm>
              <a:off x="230046" y="1787572"/>
              <a:ext cx="7510324" cy="4753320"/>
            </a:xfrm>
            <a:prstGeom prst="rect">
              <a:avLst/>
            </a:prstGeom>
          </p:spPr>
        </p:pic>
        <p:sp>
          <p:nvSpPr>
            <p:cNvPr id="3" name="Forma libre 2"/>
            <p:cNvSpPr/>
            <p:nvPr/>
          </p:nvSpPr>
          <p:spPr>
            <a:xfrm>
              <a:off x="1466282" y="2575800"/>
              <a:ext cx="5111114" cy="3641354"/>
            </a:xfrm>
            <a:custGeom>
              <a:avLst/>
              <a:gdLst>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79904 w 3855919"/>
                <a:gd name="connsiteY11" fmla="*/ 1048137 h 2579218"/>
                <a:gd name="connsiteX12" fmla="*/ 2334768 w 3855919"/>
                <a:gd name="connsiteY12" fmla="*/ 1145673 h 2579218"/>
                <a:gd name="connsiteX13" fmla="*/ 2334768 w 3855919"/>
                <a:gd name="connsiteY13" fmla="*/ 1273689 h 2579218"/>
                <a:gd name="connsiteX14" fmla="*/ 2407920 w 3855919"/>
                <a:gd name="connsiteY14" fmla="*/ 1328553 h 2579218"/>
                <a:gd name="connsiteX15" fmla="*/ 2487168 w 3855919"/>
                <a:gd name="connsiteY15" fmla="*/ 134074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62656 w 3855919"/>
                <a:gd name="connsiteY22" fmla="*/ 175527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34768 w 3855919"/>
                <a:gd name="connsiteY12" fmla="*/ 1145673 h 2579218"/>
                <a:gd name="connsiteX13" fmla="*/ 2334768 w 3855919"/>
                <a:gd name="connsiteY13" fmla="*/ 1273689 h 2579218"/>
                <a:gd name="connsiteX14" fmla="*/ 2407920 w 3855919"/>
                <a:gd name="connsiteY14" fmla="*/ 1328553 h 2579218"/>
                <a:gd name="connsiteX15" fmla="*/ 2487168 w 3855919"/>
                <a:gd name="connsiteY15" fmla="*/ 134074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62656 w 3855919"/>
                <a:gd name="connsiteY22" fmla="*/ 175527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4768 w 3855919"/>
                <a:gd name="connsiteY13" fmla="*/ 1273689 h 2579218"/>
                <a:gd name="connsiteX14" fmla="*/ 2407920 w 3855919"/>
                <a:gd name="connsiteY14" fmla="*/ 1328553 h 2579218"/>
                <a:gd name="connsiteX15" fmla="*/ 2487168 w 3855919"/>
                <a:gd name="connsiteY15" fmla="*/ 134074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62656 w 3855919"/>
                <a:gd name="connsiteY22" fmla="*/ 175527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4768 w 3855919"/>
                <a:gd name="connsiteY13" fmla="*/ 1273689 h 2579218"/>
                <a:gd name="connsiteX14" fmla="*/ 2407920 w 3855919"/>
                <a:gd name="connsiteY14" fmla="*/ 1328553 h 2579218"/>
                <a:gd name="connsiteX15" fmla="*/ 2487168 w 3855919"/>
                <a:gd name="connsiteY15" fmla="*/ 134074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62656 w 3855919"/>
                <a:gd name="connsiteY22" fmla="*/ 175527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0958 w 3855919"/>
                <a:gd name="connsiteY13" fmla="*/ 1288929 h 2579218"/>
                <a:gd name="connsiteX14" fmla="*/ 2407920 w 3855919"/>
                <a:gd name="connsiteY14" fmla="*/ 1328553 h 2579218"/>
                <a:gd name="connsiteX15" fmla="*/ 2487168 w 3855919"/>
                <a:gd name="connsiteY15" fmla="*/ 134074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62656 w 3855919"/>
                <a:gd name="connsiteY22" fmla="*/ 175527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0958 w 3855919"/>
                <a:gd name="connsiteY13" fmla="*/ 1288929 h 2579218"/>
                <a:gd name="connsiteX14" fmla="*/ 2407920 w 3855919"/>
                <a:gd name="connsiteY14" fmla="*/ 1328553 h 2579218"/>
                <a:gd name="connsiteX15" fmla="*/ 2489073 w 3855919"/>
                <a:gd name="connsiteY15" fmla="*/ 131788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62656 w 3855919"/>
                <a:gd name="connsiteY22" fmla="*/ 175527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0958 w 3855919"/>
                <a:gd name="connsiteY13" fmla="*/ 1288929 h 2579218"/>
                <a:gd name="connsiteX14" fmla="*/ 2407920 w 3855919"/>
                <a:gd name="connsiteY14" fmla="*/ 1328553 h 2579218"/>
                <a:gd name="connsiteX15" fmla="*/ 2489073 w 3855919"/>
                <a:gd name="connsiteY15" fmla="*/ 131788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83611 w 3855919"/>
                <a:gd name="connsiteY22" fmla="*/ 1740033 h 2579218"/>
                <a:gd name="connsiteX23" fmla="*/ 3273552 w 3855919"/>
                <a:gd name="connsiteY23" fmla="*/ 1974729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0958 w 3855919"/>
                <a:gd name="connsiteY13" fmla="*/ 1288929 h 2579218"/>
                <a:gd name="connsiteX14" fmla="*/ 2407920 w 3855919"/>
                <a:gd name="connsiteY14" fmla="*/ 1328553 h 2579218"/>
                <a:gd name="connsiteX15" fmla="*/ 2489073 w 3855919"/>
                <a:gd name="connsiteY15" fmla="*/ 131788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4160 w 3855919"/>
                <a:gd name="connsiteY20" fmla="*/ 1517529 h 2579218"/>
                <a:gd name="connsiteX21" fmla="*/ 2846832 w 3855919"/>
                <a:gd name="connsiteY21" fmla="*/ 1615065 h 2579218"/>
                <a:gd name="connsiteX22" fmla="*/ 2983611 w 3855919"/>
                <a:gd name="connsiteY22" fmla="*/ 1740033 h 2579218"/>
                <a:gd name="connsiteX23" fmla="*/ 3237357 w 3855919"/>
                <a:gd name="connsiteY23" fmla="*/ 1976634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0958 w 3855919"/>
                <a:gd name="connsiteY13" fmla="*/ 1288929 h 2579218"/>
                <a:gd name="connsiteX14" fmla="*/ 2407920 w 3855919"/>
                <a:gd name="connsiteY14" fmla="*/ 1328553 h 2579218"/>
                <a:gd name="connsiteX15" fmla="*/ 2489073 w 3855919"/>
                <a:gd name="connsiteY15" fmla="*/ 1317885 h 2579218"/>
                <a:gd name="connsiteX16" fmla="*/ 2529840 w 3855919"/>
                <a:gd name="connsiteY16" fmla="*/ 1371225 h 2579218"/>
                <a:gd name="connsiteX17" fmla="*/ 2590800 w 3855919"/>
                <a:gd name="connsiteY17" fmla="*/ 1389513 h 2579218"/>
                <a:gd name="connsiteX18" fmla="*/ 2700528 w 3855919"/>
                <a:gd name="connsiteY18" fmla="*/ 1419993 h 2579218"/>
                <a:gd name="connsiteX19" fmla="*/ 2755392 w 3855919"/>
                <a:gd name="connsiteY19" fmla="*/ 1487049 h 2579218"/>
                <a:gd name="connsiteX20" fmla="*/ 2809875 w 3855919"/>
                <a:gd name="connsiteY20" fmla="*/ 1538484 h 2579218"/>
                <a:gd name="connsiteX21" fmla="*/ 2846832 w 3855919"/>
                <a:gd name="connsiteY21" fmla="*/ 1615065 h 2579218"/>
                <a:gd name="connsiteX22" fmla="*/ 2983611 w 3855919"/>
                <a:gd name="connsiteY22" fmla="*/ 1740033 h 2579218"/>
                <a:gd name="connsiteX23" fmla="*/ 3237357 w 3855919"/>
                <a:gd name="connsiteY23" fmla="*/ 1976634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325243 w 3855919"/>
                <a:gd name="connsiteY12" fmla="*/ 1151388 h 2579218"/>
                <a:gd name="connsiteX13" fmla="*/ 2330958 w 3855919"/>
                <a:gd name="connsiteY13" fmla="*/ 1288929 h 2579218"/>
                <a:gd name="connsiteX14" fmla="*/ 2407920 w 3855919"/>
                <a:gd name="connsiteY14" fmla="*/ 1328553 h 2579218"/>
                <a:gd name="connsiteX15" fmla="*/ 2489073 w 3855919"/>
                <a:gd name="connsiteY15" fmla="*/ 1317885 h 2579218"/>
                <a:gd name="connsiteX16" fmla="*/ 2529840 w 3855919"/>
                <a:gd name="connsiteY16" fmla="*/ 1371225 h 2579218"/>
                <a:gd name="connsiteX17" fmla="*/ 2590800 w 3855919"/>
                <a:gd name="connsiteY17" fmla="*/ 1389513 h 2579218"/>
                <a:gd name="connsiteX18" fmla="*/ 2666238 w 3855919"/>
                <a:gd name="connsiteY18" fmla="*/ 1404753 h 2579218"/>
                <a:gd name="connsiteX19" fmla="*/ 2755392 w 3855919"/>
                <a:gd name="connsiteY19" fmla="*/ 1487049 h 2579218"/>
                <a:gd name="connsiteX20" fmla="*/ 2809875 w 3855919"/>
                <a:gd name="connsiteY20" fmla="*/ 1538484 h 2579218"/>
                <a:gd name="connsiteX21" fmla="*/ 2846832 w 3855919"/>
                <a:gd name="connsiteY21" fmla="*/ 1615065 h 2579218"/>
                <a:gd name="connsiteX22" fmla="*/ 2983611 w 3855919"/>
                <a:gd name="connsiteY22" fmla="*/ 1740033 h 2579218"/>
                <a:gd name="connsiteX23" fmla="*/ 3237357 w 3855919"/>
                <a:gd name="connsiteY23" fmla="*/ 1976634 h 2579218"/>
                <a:gd name="connsiteX24" fmla="*/ 3541776 w 3855919"/>
                <a:gd name="connsiteY24" fmla="*/ 2291721 h 2579218"/>
                <a:gd name="connsiteX25" fmla="*/ 3822192 w 3855919"/>
                <a:gd name="connsiteY25" fmla="*/ 2547753 h 2579218"/>
                <a:gd name="connsiteX26" fmla="*/ 3840480 w 3855919"/>
                <a:gd name="connsiteY26"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276475 w 3855919"/>
                <a:gd name="connsiteY12" fmla="*/ 1076712 h 2579218"/>
                <a:gd name="connsiteX13" fmla="*/ 2325243 w 3855919"/>
                <a:gd name="connsiteY13" fmla="*/ 1151388 h 2579218"/>
                <a:gd name="connsiteX14" fmla="*/ 2330958 w 3855919"/>
                <a:gd name="connsiteY14" fmla="*/ 1288929 h 2579218"/>
                <a:gd name="connsiteX15" fmla="*/ 2407920 w 3855919"/>
                <a:gd name="connsiteY15" fmla="*/ 1328553 h 2579218"/>
                <a:gd name="connsiteX16" fmla="*/ 2489073 w 3855919"/>
                <a:gd name="connsiteY16" fmla="*/ 1317885 h 2579218"/>
                <a:gd name="connsiteX17" fmla="*/ 2529840 w 3855919"/>
                <a:gd name="connsiteY17" fmla="*/ 1371225 h 2579218"/>
                <a:gd name="connsiteX18" fmla="*/ 2590800 w 3855919"/>
                <a:gd name="connsiteY18" fmla="*/ 1389513 h 2579218"/>
                <a:gd name="connsiteX19" fmla="*/ 2666238 w 3855919"/>
                <a:gd name="connsiteY19" fmla="*/ 1404753 h 2579218"/>
                <a:gd name="connsiteX20" fmla="*/ 2755392 w 3855919"/>
                <a:gd name="connsiteY20" fmla="*/ 1487049 h 2579218"/>
                <a:gd name="connsiteX21" fmla="*/ 2809875 w 3855919"/>
                <a:gd name="connsiteY21" fmla="*/ 1538484 h 2579218"/>
                <a:gd name="connsiteX22" fmla="*/ 2846832 w 3855919"/>
                <a:gd name="connsiteY22" fmla="*/ 1615065 h 2579218"/>
                <a:gd name="connsiteX23" fmla="*/ 2983611 w 3855919"/>
                <a:gd name="connsiteY23" fmla="*/ 1740033 h 2579218"/>
                <a:gd name="connsiteX24" fmla="*/ 3237357 w 3855919"/>
                <a:gd name="connsiteY24" fmla="*/ 1976634 h 2579218"/>
                <a:gd name="connsiteX25" fmla="*/ 3541776 w 3855919"/>
                <a:gd name="connsiteY25" fmla="*/ 2291721 h 2579218"/>
                <a:gd name="connsiteX26" fmla="*/ 3822192 w 3855919"/>
                <a:gd name="connsiteY26" fmla="*/ 2547753 h 2579218"/>
                <a:gd name="connsiteX27" fmla="*/ 3840480 w 3855919"/>
                <a:gd name="connsiteY27" fmla="*/ 2566041 h 2579218"/>
                <a:gd name="connsiteX0" fmla="*/ 0 w 3855919"/>
                <a:gd name="connsiteY0" fmla="*/ 97161 h 2579218"/>
                <a:gd name="connsiteX1" fmla="*/ 128016 w 3855919"/>
                <a:gd name="connsiteY1" fmla="*/ 54489 h 2579218"/>
                <a:gd name="connsiteX2" fmla="*/ 377952 w 3855919"/>
                <a:gd name="connsiteY2" fmla="*/ 5721 h 2579218"/>
                <a:gd name="connsiteX3" fmla="*/ 518160 w 3855919"/>
                <a:gd name="connsiteY3" fmla="*/ 5721 h 2579218"/>
                <a:gd name="connsiteX4" fmla="*/ 719328 w 3855919"/>
                <a:gd name="connsiteY4" fmla="*/ 48393 h 2579218"/>
                <a:gd name="connsiteX5" fmla="*/ 914400 w 3855919"/>
                <a:gd name="connsiteY5" fmla="*/ 66681 h 2579218"/>
                <a:gd name="connsiteX6" fmla="*/ 1103376 w 3855919"/>
                <a:gd name="connsiteY6" fmla="*/ 78873 h 2579218"/>
                <a:gd name="connsiteX7" fmla="*/ 1280160 w 3855919"/>
                <a:gd name="connsiteY7" fmla="*/ 109353 h 2579218"/>
                <a:gd name="connsiteX8" fmla="*/ 1347216 w 3855919"/>
                <a:gd name="connsiteY8" fmla="*/ 158121 h 2579218"/>
                <a:gd name="connsiteX9" fmla="*/ 1676400 w 3855919"/>
                <a:gd name="connsiteY9" fmla="*/ 481209 h 2579218"/>
                <a:gd name="connsiteX10" fmla="*/ 1987296 w 3855919"/>
                <a:gd name="connsiteY10" fmla="*/ 779913 h 2579218"/>
                <a:gd name="connsiteX11" fmla="*/ 2218944 w 3855919"/>
                <a:gd name="connsiteY11" fmla="*/ 1015752 h 2579218"/>
                <a:gd name="connsiteX12" fmla="*/ 2278380 w 3855919"/>
                <a:gd name="connsiteY12" fmla="*/ 1063377 h 2579218"/>
                <a:gd name="connsiteX13" fmla="*/ 2325243 w 3855919"/>
                <a:gd name="connsiteY13" fmla="*/ 1151388 h 2579218"/>
                <a:gd name="connsiteX14" fmla="*/ 2330958 w 3855919"/>
                <a:gd name="connsiteY14" fmla="*/ 1288929 h 2579218"/>
                <a:gd name="connsiteX15" fmla="*/ 2407920 w 3855919"/>
                <a:gd name="connsiteY15" fmla="*/ 1328553 h 2579218"/>
                <a:gd name="connsiteX16" fmla="*/ 2489073 w 3855919"/>
                <a:gd name="connsiteY16" fmla="*/ 1317885 h 2579218"/>
                <a:gd name="connsiteX17" fmla="*/ 2529840 w 3855919"/>
                <a:gd name="connsiteY17" fmla="*/ 1371225 h 2579218"/>
                <a:gd name="connsiteX18" fmla="*/ 2590800 w 3855919"/>
                <a:gd name="connsiteY18" fmla="*/ 1389513 h 2579218"/>
                <a:gd name="connsiteX19" fmla="*/ 2666238 w 3855919"/>
                <a:gd name="connsiteY19" fmla="*/ 1404753 h 2579218"/>
                <a:gd name="connsiteX20" fmla="*/ 2755392 w 3855919"/>
                <a:gd name="connsiteY20" fmla="*/ 1487049 h 2579218"/>
                <a:gd name="connsiteX21" fmla="*/ 2809875 w 3855919"/>
                <a:gd name="connsiteY21" fmla="*/ 1538484 h 2579218"/>
                <a:gd name="connsiteX22" fmla="*/ 2846832 w 3855919"/>
                <a:gd name="connsiteY22" fmla="*/ 1615065 h 2579218"/>
                <a:gd name="connsiteX23" fmla="*/ 2983611 w 3855919"/>
                <a:gd name="connsiteY23" fmla="*/ 1740033 h 2579218"/>
                <a:gd name="connsiteX24" fmla="*/ 3237357 w 3855919"/>
                <a:gd name="connsiteY24" fmla="*/ 1976634 h 2579218"/>
                <a:gd name="connsiteX25" fmla="*/ 3541776 w 3855919"/>
                <a:gd name="connsiteY25" fmla="*/ 2291721 h 2579218"/>
                <a:gd name="connsiteX26" fmla="*/ 3822192 w 3855919"/>
                <a:gd name="connsiteY26" fmla="*/ 2547753 h 2579218"/>
                <a:gd name="connsiteX27" fmla="*/ 3840480 w 3855919"/>
                <a:gd name="connsiteY27" fmla="*/ 2566041 h 2579218"/>
                <a:gd name="connsiteX0" fmla="*/ 0 w 3853795"/>
                <a:gd name="connsiteY0" fmla="*/ 97161 h 2586664"/>
                <a:gd name="connsiteX1" fmla="*/ 128016 w 3853795"/>
                <a:gd name="connsiteY1" fmla="*/ 54489 h 2586664"/>
                <a:gd name="connsiteX2" fmla="*/ 377952 w 3853795"/>
                <a:gd name="connsiteY2" fmla="*/ 5721 h 2586664"/>
                <a:gd name="connsiteX3" fmla="*/ 518160 w 3853795"/>
                <a:gd name="connsiteY3" fmla="*/ 5721 h 2586664"/>
                <a:gd name="connsiteX4" fmla="*/ 719328 w 3853795"/>
                <a:gd name="connsiteY4" fmla="*/ 48393 h 2586664"/>
                <a:gd name="connsiteX5" fmla="*/ 914400 w 3853795"/>
                <a:gd name="connsiteY5" fmla="*/ 66681 h 2586664"/>
                <a:gd name="connsiteX6" fmla="*/ 1103376 w 3853795"/>
                <a:gd name="connsiteY6" fmla="*/ 78873 h 2586664"/>
                <a:gd name="connsiteX7" fmla="*/ 1280160 w 3853795"/>
                <a:gd name="connsiteY7" fmla="*/ 109353 h 2586664"/>
                <a:gd name="connsiteX8" fmla="*/ 1347216 w 3853795"/>
                <a:gd name="connsiteY8" fmla="*/ 158121 h 2586664"/>
                <a:gd name="connsiteX9" fmla="*/ 1676400 w 3853795"/>
                <a:gd name="connsiteY9" fmla="*/ 481209 h 2586664"/>
                <a:gd name="connsiteX10" fmla="*/ 1987296 w 3853795"/>
                <a:gd name="connsiteY10" fmla="*/ 779913 h 2586664"/>
                <a:gd name="connsiteX11" fmla="*/ 2218944 w 3853795"/>
                <a:gd name="connsiteY11" fmla="*/ 1015752 h 2586664"/>
                <a:gd name="connsiteX12" fmla="*/ 2278380 w 3853795"/>
                <a:gd name="connsiteY12" fmla="*/ 1063377 h 2586664"/>
                <a:gd name="connsiteX13" fmla="*/ 2325243 w 3853795"/>
                <a:gd name="connsiteY13" fmla="*/ 1151388 h 2586664"/>
                <a:gd name="connsiteX14" fmla="*/ 2330958 w 3853795"/>
                <a:gd name="connsiteY14" fmla="*/ 1288929 h 2586664"/>
                <a:gd name="connsiteX15" fmla="*/ 2407920 w 3853795"/>
                <a:gd name="connsiteY15" fmla="*/ 1328553 h 2586664"/>
                <a:gd name="connsiteX16" fmla="*/ 2489073 w 3853795"/>
                <a:gd name="connsiteY16" fmla="*/ 1317885 h 2586664"/>
                <a:gd name="connsiteX17" fmla="*/ 2529840 w 3853795"/>
                <a:gd name="connsiteY17" fmla="*/ 1371225 h 2586664"/>
                <a:gd name="connsiteX18" fmla="*/ 2590800 w 3853795"/>
                <a:gd name="connsiteY18" fmla="*/ 1389513 h 2586664"/>
                <a:gd name="connsiteX19" fmla="*/ 2666238 w 3853795"/>
                <a:gd name="connsiteY19" fmla="*/ 1404753 h 2586664"/>
                <a:gd name="connsiteX20" fmla="*/ 2755392 w 3853795"/>
                <a:gd name="connsiteY20" fmla="*/ 1487049 h 2586664"/>
                <a:gd name="connsiteX21" fmla="*/ 2809875 w 3853795"/>
                <a:gd name="connsiteY21" fmla="*/ 1538484 h 2586664"/>
                <a:gd name="connsiteX22" fmla="*/ 2846832 w 3853795"/>
                <a:gd name="connsiteY22" fmla="*/ 1615065 h 2586664"/>
                <a:gd name="connsiteX23" fmla="*/ 2983611 w 3853795"/>
                <a:gd name="connsiteY23" fmla="*/ 1740033 h 2586664"/>
                <a:gd name="connsiteX24" fmla="*/ 3237357 w 3853795"/>
                <a:gd name="connsiteY24" fmla="*/ 1976634 h 2586664"/>
                <a:gd name="connsiteX25" fmla="*/ 3541776 w 3853795"/>
                <a:gd name="connsiteY25" fmla="*/ 2291721 h 2586664"/>
                <a:gd name="connsiteX26" fmla="*/ 3822192 w 3853795"/>
                <a:gd name="connsiteY26" fmla="*/ 2547753 h 2586664"/>
                <a:gd name="connsiteX27" fmla="*/ 3836670 w 3853795"/>
                <a:gd name="connsiteY27" fmla="*/ 2577471 h 2586664"/>
                <a:gd name="connsiteX0" fmla="*/ 0 w 3850504"/>
                <a:gd name="connsiteY0" fmla="*/ 97161 h 2594196"/>
                <a:gd name="connsiteX1" fmla="*/ 128016 w 3850504"/>
                <a:gd name="connsiteY1" fmla="*/ 54489 h 2594196"/>
                <a:gd name="connsiteX2" fmla="*/ 377952 w 3850504"/>
                <a:gd name="connsiteY2" fmla="*/ 5721 h 2594196"/>
                <a:gd name="connsiteX3" fmla="*/ 518160 w 3850504"/>
                <a:gd name="connsiteY3" fmla="*/ 5721 h 2594196"/>
                <a:gd name="connsiteX4" fmla="*/ 719328 w 3850504"/>
                <a:gd name="connsiteY4" fmla="*/ 48393 h 2594196"/>
                <a:gd name="connsiteX5" fmla="*/ 914400 w 3850504"/>
                <a:gd name="connsiteY5" fmla="*/ 66681 h 2594196"/>
                <a:gd name="connsiteX6" fmla="*/ 1103376 w 3850504"/>
                <a:gd name="connsiteY6" fmla="*/ 78873 h 2594196"/>
                <a:gd name="connsiteX7" fmla="*/ 1280160 w 3850504"/>
                <a:gd name="connsiteY7" fmla="*/ 109353 h 2594196"/>
                <a:gd name="connsiteX8" fmla="*/ 1347216 w 3850504"/>
                <a:gd name="connsiteY8" fmla="*/ 158121 h 2594196"/>
                <a:gd name="connsiteX9" fmla="*/ 1676400 w 3850504"/>
                <a:gd name="connsiteY9" fmla="*/ 481209 h 2594196"/>
                <a:gd name="connsiteX10" fmla="*/ 1987296 w 3850504"/>
                <a:gd name="connsiteY10" fmla="*/ 779913 h 2594196"/>
                <a:gd name="connsiteX11" fmla="*/ 2218944 w 3850504"/>
                <a:gd name="connsiteY11" fmla="*/ 1015752 h 2594196"/>
                <a:gd name="connsiteX12" fmla="*/ 2278380 w 3850504"/>
                <a:gd name="connsiteY12" fmla="*/ 1063377 h 2594196"/>
                <a:gd name="connsiteX13" fmla="*/ 2325243 w 3850504"/>
                <a:gd name="connsiteY13" fmla="*/ 1151388 h 2594196"/>
                <a:gd name="connsiteX14" fmla="*/ 2330958 w 3850504"/>
                <a:gd name="connsiteY14" fmla="*/ 1288929 h 2594196"/>
                <a:gd name="connsiteX15" fmla="*/ 2407920 w 3850504"/>
                <a:gd name="connsiteY15" fmla="*/ 1328553 h 2594196"/>
                <a:gd name="connsiteX16" fmla="*/ 2489073 w 3850504"/>
                <a:gd name="connsiteY16" fmla="*/ 1317885 h 2594196"/>
                <a:gd name="connsiteX17" fmla="*/ 2529840 w 3850504"/>
                <a:gd name="connsiteY17" fmla="*/ 1371225 h 2594196"/>
                <a:gd name="connsiteX18" fmla="*/ 2590800 w 3850504"/>
                <a:gd name="connsiteY18" fmla="*/ 1389513 h 2594196"/>
                <a:gd name="connsiteX19" fmla="*/ 2666238 w 3850504"/>
                <a:gd name="connsiteY19" fmla="*/ 1404753 h 2594196"/>
                <a:gd name="connsiteX20" fmla="*/ 2755392 w 3850504"/>
                <a:gd name="connsiteY20" fmla="*/ 1487049 h 2594196"/>
                <a:gd name="connsiteX21" fmla="*/ 2809875 w 3850504"/>
                <a:gd name="connsiteY21" fmla="*/ 1538484 h 2594196"/>
                <a:gd name="connsiteX22" fmla="*/ 2846832 w 3850504"/>
                <a:gd name="connsiteY22" fmla="*/ 1615065 h 2594196"/>
                <a:gd name="connsiteX23" fmla="*/ 2983611 w 3850504"/>
                <a:gd name="connsiteY23" fmla="*/ 1740033 h 2594196"/>
                <a:gd name="connsiteX24" fmla="*/ 3237357 w 3850504"/>
                <a:gd name="connsiteY24" fmla="*/ 1976634 h 2594196"/>
                <a:gd name="connsiteX25" fmla="*/ 3541776 w 3850504"/>
                <a:gd name="connsiteY25" fmla="*/ 2291721 h 2594196"/>
                <a:gd name="connsiteX26" fmla="*/ 3822192 w 3850504"/>
                <a:gd name="connsiteY26" fmla="*/ 2547753 h 2594196"/>
                <a:gd name="connsiteX27" fmla="*/ 3836670 w 3850504"/>
                <a:gd name="connsiteY27" fmla="*/ 2577471 h 2594196"/>
                <a:gd name="connsiteX0" fmla="*/ 0 w 3845994"/>
                <a:gd name="connsiteY0" fmla="*/ 97161 h 2631362"/>
                <a:gd name="connsiteX1" fmla="*/ 128016 w 3845994"/>
                <a:gd name="connsiteY1" fmla="*/ 54489 h 2631362"/>
                <a:gd name="connsiteX2" fmla="*/ 377952 w 3845994"/>
                <a:gd name="connsiteY2" fmla="*/ 5721 h 2631362"/>
                <a:gd name="connsiteX3" fmla="*/ 518160 w 3845994"/>
                <a:gd name="connsiteY3" fmla="*/ 5721 h 2631362"/>
                <a:gd name="connsiteX4" fmla="*/ 719328 w 3845994"/>
                <a:gd name="connsiteY4" fmla="*/ 48393 h 2631362"/>
                <a:gd name="connsiteX5" fmla="*/ 914400 w 3845994"/>
                <a:gd name="connsiteY5" fmla="*/ 66681 h 2631362"/>
                <a:gd name="connsiteX6" fmla="*/ 1103376 w 3845994"/>
                <a:gd name="connsiteY6" fmla="*/ 78873 h 2631362"/>
                <a:gd name="connsiteX7" fmla="*/ 1280160 w 3845994"/>
                <a:gd name="connsiteY7" fmla="*/ 109353 h 2631362"/>
                <a:gd name="connsiteX8" fmla="*/ 1347216 w 3845994"/>
                <a:gd name="connsiteY8" fmla="*/ 158121 h 2631362"/>
                <a:gd name="connsiteX9" fmla="*/ 1676400 w 3845994"/>
                <a:gd name="connsiteY9" fmla="*/ 481209 h 2631362"/>
                <a:gd name="connsiteX10" fmla="*/ 1987296 w 3845994"/>
                <a:gd name="connsiteY10" fmla="*/ 779913 h 2631362"/>
                <a:gd name="connsiteX11" fmla="*/ 2218944 w 3845994"/>
                <a:gd name="connsiteY11" fmla="*/ 1015752 h 2631362"/>
                <a:gd name="connsiteX12" fmla="*/ 2278380 w 3845994"/>
                <a:gd name="connsiteY12" fmla="*/ 1063377 h 2631362"/>
                <a:gd name="connsiteX13" fmla="*/ 2325243 w 3845994"/>
                <a:gd name="connsiteY13" fmla="*/ 1151388 h 2631362"/>
                <a:gd name="connsiteX14" fmla="*/ 2330958 w 3845994"/>
                <a:gd name="connsiteY14" fmla="*/ 1288929 h 2631362"/>
                <a:gd name="connsiteX15" fmla="*/ 2407920 w 3845994"/>
                <a:gd name="connsiteY15" fmla="*/ 1328553 h 2631362"/>
                <a:gd name="connsiteX16" fmla="*/ 2489073 w 3845994"/>
                <a:gd name="connsiteY16" fmla="*/ 1317885 h 2631362"/>
                <a:gd name="connsiteX17" fmla="*/ 2529840 w 3845994"/>
                <a:gd name="connsiteY17" fmla="*/ 1371225 h 2631362"/>
                <a:gd name="connsiteX18" fmla="*/ 2590800 w 3845994"/>
                <a:gd name="connsiteY18" fmla="*/ 1389513 h 2631362"/>
                <a:gd name="connsiteX19" fmla="*/ 2666238 w 3845994"/>
                <a:gd name="connsiteY19" fmla="*/ 1404753 h 2631362"/>
                <a:gd name="connsiteX20" fmla="*/ 2755392 w 3845994"/>
                <a:gd name="connsiteY20" fmla="*/ 1487049 h 2631362"/>
                <a:gd name="connsiteX21" fmla="*/ 2809875 w 3845994"/>
                <a:gd name="connsiteY21" fmla="*/ 1538484 h 2631362"/>
                <a:gd name="connsiteX22" fmla="*/ 2846832 w 3845994"/>
                <a:gd name="connsiteY22" fmla="*/ 1615065 h 2631362"/>
                <a:gd name="connsiteX23" fmla="*/ 2983611 w 3845994"/>
                <a:gd name="connsiteY23" fmla="*/ 1740033 h 2631362"/>
                <a:gd name="connsiteX24" fmla="*/ 3237357 w 3845994"/>
                <a:gd name="connsiteY24" fmla="*/ 1976634 h 2631362"/>
                <a:gd name="connsiteX25" fmla="*/ 3541776 w 3845994"/>
                <a:gd name="connsiteY25" fmla="*/ 2291721 h 2631362"/>
                <a:gd name="connsiteX26" fmla="*/ 3822192 w 3845994"/>
                <a:gd name="connsiteY26" fmla="*/ 2547753 h 2631362"/>
                <a:gd name="connsiteX27" fmla="*/ 3836670 w 3845994"/>
                <a:gd name="connsiteY27" fmla="*/ 2577471 h 2631362"/>
                <a:gd name="connsiteX0" fmla="*/ 0 w 3840336"/>
                <a:gd name="connsiteY0" fmla="*/ 97161 h 2669648"/>
                <a:gd name="connsiteX1" fmla="*/ 128016 w 3840336"/>
                <a:gd name="connsiteY1" fmla="*/ 54489 h 2669648"/>
                <a:gd name="connsiteX2" fmla="*/ 377952 w 3840336"/>
                <a:gd name="connsiteY2" fmla="*/ 5721 h 2669648"/>
                <a:gd name="connsiteX3" fmla="*/ 518160 w 3840336"/>
                <a:gd name="connsiteY3" fmla="*/ 5721 h 2669648"/>
                <a:gd name="connsiteX4" fmla="*/ 719328 w 3840336"/>
                <a:gd name="connsiteY4" fmla="*/ 48393 h 2669648"/>
                <a:gd name="connsiteX5" fmla="*/ 914400 w 3840336"/>
                <a:gd name="connsiteY5" fmla="*/ 66681 h 2669648"/>
                <a:gd name="connsiteX6" fmla="*/ 1103376 w 3840336"/>
                <a:gd name="connsiteY6" fmla="*/ 78873 h 2669648"/>
                <a:gd name="connsiteX7" fmla="*/ 1280160 w 3840336"/>
                <a:gd name="connsiteY7" fmla="*/ 109353 h 2669648"/>
                <a:gd name="connsiteX8" fmla="*/ 1347216 w 3840336"/>
                <a:gd name="connsiteY8" fmla="*/ 158121 h 2669648"/>
                <a:gd name="connsiteX9" fmla="*/ 1676400 w 3840336"/>
                <a:gd name="connsiteY9" fmla="*/ 481209 h 2669648"/>
                <a:gd name="connsiteX10" fmla="*/ 1987296 w 3840336"/>
                <a:gd name="connsiteY10" fmla="*/ 779913 h 2669648"/>
                <a:gd name="connsiteX11" fmla="*/ 2218944 w 3840336"/>
                <a:gd name="connsiteY11" fmla="*/ 1015752 h 2669648"/>
                <a:gd name="connsiteX12" fmla="*/ 2278380 w 3840336"/>
                <a:gd name="connsiteY12" fmla="*/ 1063377 h 2669648"/>
                <a:gd name="connsiteX13" fmla="*/ 2325243 w 3840336"/>
                <a:gd name="connsiteY13" fmla="*/ 1151388 h 2669648"/>
                <a:gd name="connsiteX14" fmla="*/ 2330958 w 3840336"/>
                <a:gd name="connsiteY14" fmla="*/ 1288929 h 2669648"/>
                <a:gd name="connsiteX15" fmla="*/ 2407920 w 3840336"/>
                <a:gd name="connsiteY15" fmla="*/ 1328553 h 2669648"/>
                <a:gd name="connsiteX16" fmla="*/ 2489073 w 3840336"/>
                <a:gd name="connsiteY16" fmla="*/ 1317885 h 2669648"/>
                <a:gd name="connsiteX17" fmla="*/ 2529840 w 3840336"/>
                <a:gd name="connsiteY17" fmla="*/ 1371225 h 2669648"/>
                <a:gd name="connsiteX18" fmla="*/ 2590800 w 3840336"/>
                <a:gd name="connsiteY18" fmla="*/ 1389513 h 2669648"/>
                <a:gd name="connsiteX19" fmla="*/ 2666238 w 3840336"/>
                <a:gd name="connsiteY19" fmla="*/ 1404753 h 2669648"/>
                <a:gd name="connsiteX20" fmla="*/ 2755392 w 3840336"/>
                <a:gd name="connsiteY20" fmla="*/ 1487049 h 2669648"/>
                <a:gd name="connsiteX21" fmla="*/ 2809875 w 3840336"/>
                <a:gd name="connsiteY21" fmla="*/ 1538484 h 2669648"/>
                <a:gd name="connsiteX22" fmla="*/ 2846832 w 3840336"/>
                <a:gd name="connsiteY22" fmla="*/ 1615065 h 2669648"/>
                <a:gd name="connsiteX23" fmla="*/ 2983611 w 3840336"/>
                <a:gd name="connsiteY23" fmla="*/ 1740033 h 2669648"/>
                <a:gd name="connsiteX24" fmla="*/ 3237357 w 3840336"/>
                <a:gd name="connsiteY24" fmla="*/ 1976634 h 2669648"/>
                <a:gd name="connsiteX25" fmla="*/ 3541776 w 3840336"/>
                <a:gd name="connsiteY25" fmla="*/ 2291721 h 2669648"/>
                <a:gd name="connsiteX26" fmla="*/ 3822192 w 3840336"/>
                <a:gd name="connsiteY26" fmla="*/ 2547753 h 2669648"/>
                <a:gd name="connsiteX27" fmla="*/ 3819525 w 3840336"/>
                <a:gd name="connsiteY27" fmla="*/ 2625096 h 2669648"/>
                <a:gd name="connsiteX0" fmla="*/ 0 w 3843469"/>
                <a:gd name="connsiteY0" fmla="*/ 97161 h 2625096"/>
                <a:gd name="connsiteX1" fmla="*/ 128016 w 3843469"/>
                <a:gd name="connsiteY1" fmla="*/ 54489 h 2625096"/>
                <a:gd name="connsiteX2" fmla="*/ 377952 w 3843469"/>
                <a:gd name="connsiteY2" fmla="*/ 5721 h 2625096"/>
                <a:gd name="connsiteX3" fmla="*/ 518160 w 3843469"/>
                <a:gd name="connsiteY3" fmla="*/ 5721 h 2625096"/>
                <a:gd name="connsiteX4" fmla="*/ 719328 w 3843469"/>
                <a:gd name="connsiteY4" fmla="*/ 48393 h 2625096"/>
                <a:gd name="connsiteX5" fmla="*/ 914400 w 3843469"/>
                <a:gd name="connsiteY5" fmla="*/ 66681 h 2625096"/>
                <a:gd name="connsiteX6" fmla="*/ 1103376 w 3843469"/>
                <a:gd name="connsiteY6" fmla="*/ 78873 h 2625096"/>
                <a:gd name="connsiteX7" fmla="*/ 1280160 w 3843469"/>
                <a:gd name="connsiteY7" fmla="*/ 109353 h 2625096"/>
                <a:gd name="connsiteX8" fmla="*/ 1347216 w 3843469"/>
                <a:gd name="connsiteY8" fmla="*/ 158121 h 2625096"/>
                <a:gd name="connsiteX9" fmla="*/ 1676400 w 3843469"/>
                <a:gd name="connsiteY9" fmla="*/ 481209 h 2625096"/>
                <a:gd name="connsiteX10" fmla="*/ 1987296 w 3843469"/>
                <a:gd name="connsiteY10" fmla="*/ 779913 h 2625096"/>
                <a:gd name="connsiteX11" fmla="*/ 2218944 w 3843469"/>
                <a:gd name="connsiteY11" fmla="*/ 1015752 h 2625096"/>
                <a:gd name="connsiteX12" fmla="*/ 2278380 w 3843469"/>
                <a:gd name="connsiteY12" fmla="*/ 1063377 h 2625096"/>
                <a:gd name="connsiteX13" fmla="*/ 2325243 w 3843469"/>
                <a:gd name="connsiteY13" fmla="*/ 1151388 h 2625096"/>
                <a:gd name="connsiteX14" fmla="*/ 2330958 w 3843469"/>
                <a:gd name="connsiteY14" fmla="*/ 1288929 h 2625096"/>
                <a:gd name="connsiteX15" fmla="*/ 2407920 w 3843469"/>
                <a:gd name="connsiteY15" fmla="*/ 1328553 h 2625096"/>
                <a:gd name="connsiteX16" fmla="*/ 2489073 w 3843469"/>
                <a:gd name="connsiteY16" fmla="*/ 1317885 h 2625096"/>
                <a:gd name="connsiteX17" fmla="*/ 2529840 w 3843469"/>
                <a:gd name="connsiteY17" fmla="*/ 1371225 h 2625096"/>
                <a:gd name="connsiteX18" fmla="*/ 2590800 w 3843469"/>
                <a:gd name="connsiteY18" fmla="*/ 1389513 h 2625096"/>
                <a:gd name="connsiteX19" fmla="*/ 2666238 w 3843469"/>
                <a:gd name="connsiteY19" fmla="*/ 1404753 h 2625096"/>
                <a:gd name="connsiteX20" fmla="*/ 2755392 w 3843469"/>
                <a:gd name="connsiteY20" fmla="*/ 1487049 h 2625096"/>
                <a:gd name="connsiteX21" fmla="*/ 2809875 w 3843469"/>
                <a:gd name="connsiteY21" fmla="*/ 1538484 h 2625096"/>
                <a:gd name="connsiteX22" fmla="*/ 2846832 w 3843469"/>
                <a:gd name="connsiteY22" fmla="*/ 1615065 h 2625096"/>
                <a:gd name="connsiteX23" fmla="*/ 2983611 w 3843469"/>
                <a:gd name="connsiteY23" fmla="*/ 1740033 h 2625096"/>
                <a:gd name="connsiteX24" fmla="*/ 3237357 w 3843469"/>
                <a:gd name="connsiteY24" fmla="*/ 1976634 h 2625096"/>
                <a:gd name="connsiteX25" fmla="*/ 3541776 w 3843469"/>
                <a:gd name="connsiteY25" fmla="*/ 2291721 h 2625096"/>
                <a:gd name="connsiteX26" fmla="*/ 3822192 w 3843469"/>
                <a:gd name="connsiteY26" fmla="*/ 2547753 h 2625096"/>
                <a:gd name="connsiteX27" fmla="*/ 3819525 w 3843469"/>
                <a:gd name="connsiteY27" fmla="*/ 2625096 h 2625096"/>
                <a:gd name="connsiteX0" fmla="*/ 0 w 3846308"/>
                <a:gd name="connsiteY0" fmla="*/ 97161 h 2712726"/>
                <a:gd name="connsiteX1" fmla="*/ 128016 w 3846308"/>
                <a:gd name="connsiteY1" fmla="*/ 54489 h 2712726"/>
                <a:gd name="connsiteX2" fmla="*/ 377952 w 3846308"/>
                <a:gd name="connsiteY2" fmla="*/ 5721 h 2712726"/>
                <a:gd name="connsiteX3" fmla="*/ 518160 w 3846308"/>
                <a:gd name="connsiteY3" fmla="*/ 5721 h 2712726"/>
                <a:gd name="connsiteX4" fmla="*/ 719328 w 3846308"/>
                <a:gd name="connsiteY4" fmla="*/ 48393 h 2712726"/>
                <a:gd name="connsiteX5" fmla="*/ 914400 w 3846308"/>
                <a:gd name="connsiteY5" fmla="*/ 66681 h 2712726"/>
                <a:gd name="connsiteX6" fmla="*/ 1103376 w 3846308"/>
                <a:gd name="connsiteY6" fmla="*/ 78873 h 2712726"/>
                <a:gd name="connsiteX7" fmla="*/ 1280160 w 3846308"/>
                <a:gd name="connsiteY7" fmla="*/ 109353 h 2712726"/>
                <a:gd name="connsiteX8" fmla="*/ 1347216 w 3846308"/>
                <a:gd name="connsiteY8" fmla="*/ 158121 h 2712726"/>
                <a:gd name="connsiteX9" fmla="*/ 1676400 w 3846308"/>
                <a:gd name="connsiteY9" fmla="*/ 481209 h 2712726"/>
                <a:gd name="connsiteX10" fmla="*/ 1987296 w 3846308"/>
                <a:gd name="connsiteY10" fmla="*/ 779913 h 2712726"/>
                <a:gd name="connsiteX11" fmla="*/ 2218944 w 3846308"/>
                <a:gd name="connsiteY11" fmla="*/ 1015752 h 2712726"/>
                <a:gd name="connsiteX12" fmla="*/ 2278380 w 3846308"/>
                <a:gd name="connsiteY12" fmla="*/ 1063377 h 2712726"/>
                <a:gd name="connsiteX13" fmla="*/ 2325243 w 3846308"/>
                <a:gd name="connsiteY13" fmla="*/ 1151388 h 2712726"/>
                <a:gd name="connsiteX14" fmla="*/ 2330958 w 3846308"/>
                <a:gd name="connsiteY14" fmla="*/ 1288929 h 2712726"/>
                <a:gd name="connsiteX15" fmla="*/ 2407920 w 3846308"/>
                <a:gd name="connsiteY15" fmla="*/ 1328553 h 2712726"/>
                <a:gd name="connsiteX16" fmla="*/ 2489073 w 3846308"/>
                <a:gd name="connsiteY16" fmla="*/ 1317885 h 2712726"/>
                <a:gd name="connsiteX17" fmla="*/ 2529840 w 3846308"/>
                <a:gd name="connsiteY17" fmla="*/ 1371225 h 2712726"/>
                <a:gd name="connsiteX18" fmla="*/ 2590800 w 3846308"/>
                <a:gd name="connsiteY18" fmla="*/ 1389513 h 2712726"/>
                <a:gd name="connsiteX19" fmla="*/ 2666238 w 3846308"/>
                <a:gd name="connsiteY19" fmla="*/ 1404753 h 2712726"/>
                <a:gd name="connsiteX20" fmla="*/ 2755392 w 3846308"/>
                <a:gd name="connsiteY20" fmla="*/ 1487049 h 2712726"/>
                <a:gd name="connsiteX21" fmla="*/ 2809875 w 3846308"/>
                <a:gd name="connsiteY21" fmla="*/ 1538484 h 2712726"/>
                <a:gd name="connsiteX22" fmla="*/ 2846832 w 3846308"/>
                <a:gd name="connsiteY22" fmla="*/ 1615065 h 2712726"/>
                <a:gd name="connsiteX23" fmla="*/ 2983611 w 3846308"/>
                <a:gd name="connsiteY23" fmla="*/ 1740033 h 2712726"/>
                <a:gd name="connsiteX24" fmla="*/ 3237357 w 3846308"/>
                <a:gd name="connsiteY24" fmla="*/ 1976634 h 2712726"/>
                <a:gd name="connsiteX25" fmla="*/ 3541776 w 3846308"/>
                <a:gd name="connsiteY25" fmla="*/ 2291721 h 2712726"/>
                <a:gd name="connsiteX26" fmla="*/ 3822192 w 3846308"/>
                <a:gd name="connsiteY26" fmla="*/ 2547753 h 2712726"/>
                <a:gd name="connsiteX27" fmla="*/ 3827145 w 3846308"/>
                <a:gd name="connsiteY27" fmla="*/ 2712726 h 2712726"/>
                <a:gd name="connsiteX0" fmla="*/ 0 w 3848491"/>
                <a:gd name="connsiteY0" fmla="*/ 97161 h 2712726"/>
                <a:gd name="connsiteX1" fmla="*/ 128016 w 3848491"/>
                <a:gd name="connsiteY1" fmla="*/ 54489 h 2712726"/>
                <a:gd name="connsiteX2" fmla="*/ 377952 w 3848491"/>
                <a:gd name="connsiteY2" fmla="*/ 5721 h 2712726"/>
                <a:gd name="connsiteX3" fmla="*/ 518160 w 3848491"/>
                <a:gd name="connsiteY3" fmla="*/ 5721 h 2712726"/>
                <a:gd name="connsiteX4" fmla="*/ 719328 w 3848491"/>
                <a:gd name="connsiteY4" fmla="*/ 48393 h 2712726"/>
                <a:gd name="connsiteX5" fmla="*/ 914400 w 3848491"/>
                <a:gd name="connsiteY5" fmla="*/ 66681 h 2712726"/>
                <a:gd name="connsiteX6" fmla="*/ 1103376 w 3848491"/>
                <a:gd name="connsiteY6" fmla="*/ 78873 h 2712726"/>
                <a:gd name="connsiteX7" fmla="*/ 1280160 w 3848491"/>
                <a:gd name="connsiteY7" fmla="*/ 109353 h 2712726"/>
                <a:gd name="connsiteX8" fmla="*/ 1347216 w 3848491"/>
                <a:gd name="connsiteY8" fmla="*/ 158121 h 2712726"/>
                <a:gd name="connsiteX9" fmla="*/ 1676400 w 3848491"/>
                <a:gd name="connsiteY9" fmla="*/ 481209 h 2712726"/>
                <a:gd name="connsiteX10" fmla="*/ 1987296 w 3848491"/>
                <a:gd name="connsiteY10" fmla="*/ 779913 h 2712726"/>
                <a:gd name="connsiteX11" fmla="*/ 2218944 w 3848491"/>
                <a:gd name="connsiteY11" fmla="*/ 1015752 h 2712726"/>
                <a:gd name="connsiteX12" fmla="*/ 2278380 w 3848491"/>
                <a:gd name="connsiteY12" fmla="*/ 1063377 h 2712726"/>
                <a:gd name="connsiteX13" fmla="*/ 2325243 w 3848491"/>
                <a:gd name="connsiteY13" fmla="*/ 1151388 h 2712726"/>
                <a:gd name="connsiteX14" fmla="*/ 2330958 w 3848491"/>
                <a:gd name="connsiteY14" fmla="*/ 1288929 h 2712726"/>
                <a:gd name="connsiteX15" fmla="*/ 2407920 w 3848491"/>
                <a:gd name="connsiteY15" fmla="*/ 1328553 h 2712726"/>
                <a:gd name="connsiteX16" fmla="*/ 2489073 w 3848491"/>
                <a:gd name="connsiteY16" fmla="*/ 1317885 h 2712726"/>
                <a:gd name="connsiteX17" fmla="*/ 2529840 w 3848491"/>
                <a:gd name="connsiteY17" fmla="*/ 1371225 h 2712726"/>
                <a:gd name="connsiteX18" fmla="*/ 2590800 w 3848491"/>
                <a:gd name="connsiteY18" fmla="*/ 1389513 h 2712726"/>
                <a:gd name="connsiteX19" fmla="*/ 2666238 w 3848491"/>
                <a:gd name="connsiteY19" fmla="*/ 1404753 h 2712726"/>
                <a:gd name="connsiteX20" fmla="*/ 2755392 w 3848491"/>
                <a:gd name="connsiteY20" fmla="*/ 1487049 h 2712726"/>
                <a:gd name="connsiteX21" fmla="*/ 2809875 w 3848491"/>
                <a:gd name="connsiteY21" fmla="*/ 1538484 h 2712726"/>
                <a:gd name="connsiteX22" fmla="*/ 2846832 w 3848491"/>
                <a:gd name="connsiteY22" fmla="*/ 1615065 h 2712726"/>
                <a:gd name="connsiteX23" fmla="*/ 2983611 w 3848491"/>
                <a:gd name="connsiteY23" fmla="*/ 1740033 h 2712726"/>
                <a:gd name="connsiteX24" fmla="*/ 3237357 w 3848491"/>
                <a:gd name="connsiteY24" fmla="*/ 1976634 h 2712726"/>
                <a:gd name="connsiteX25" fmla="*/ 3541776 w 3848491"/>
                <a:gd name="connsiteY25" fmla="*/ 2291721 h 2712726"/>
                <a:gd name="connsiteX26" fmla="*/ 3822192 w 3848491"/>
                <a:gd name="connsiteY26" fmla="*/ 2547753 h 2712726"/>
                <a:gd name="connsiteX27" fmla="*/ 3827145 w 3848491"/>
                <a:gd name="connsiteY27" fmla="*/ 2712726 h 2712726"/>
                <a:gd name="connsiteX0" fmla="*/ 0 w 3850947"/>
                <a:gd name="connsiteY0" fmla="*/ 97161 h 2712726"/>
                <a:gd name="connsiteX1" fmla="*/ 128016 w 3850947"/>
                <a:gd name="connsiteY1" fmla="*/ 54489 h 2712726"/>
                <a:gd name="connsiteX2" fmla="*/ 377952 w 3850947"/>
                <a:gd name="connsiteY2" fmla="*/ 5721 h 2712726"/>
                <a:gd name="connsiteX3" fmla="*/ 518160 w 3850947"/>
                <a:gd name="connsiteY3" fmla="*/ 5721 h 2712726"/>
                <a:gd name="connsiteX4" fmla="*/ 719328 w 3850947"/>
                <a:gd name="connsiteY4" fmla="*/ 48393 h 2712726"/>
                <a:gd name="connsiteX5" fmla="*/ 914400 w 3850947"/>
                <a:gd name="connsiteY5" fmla="*/ 66681 h 2712726"/>
                <a:gd name="connsiteX6" fmla="*/ 1103376 w 3850947"/>
                <a:gd name="connsiteY6" fmla="*/ 78873 h 2712726"/>
                <a:gd name="connsiteX7" fmla="*/ 1280160 w 3850947"/>
                <a:gd name="connsiteY7" fmla="*/ 109353 h 2712726"/>
                <a:gd name="connsiteX8" fmla="*/ 1347216 w 3850947"/>
                <a:gd name="connsiteY8" fmla="*/ 158121 h 2712726"/>
                <a:gd name="connsiteX9" fmla="*/ 1676400 w 3850947"/>
                <a:gd name="connsiteY9" fmla="*/ 481209 h 2712726"/>
                <a:gd name="connsiteX10" fmla="*/ 1987296 w 3850947"/>
                <a:gd name="connsiteY10" fmla="*/ 779913 h 2712726"/>
                <a:gd name="connsiteX11" fmla="*/ 2218944 w 3850947"/>
                <a:gd name="connsiteY11" fmla="*/ 1015752 h 2712726"/>
                <a:gd name="connsiteX12" fmla="*/ 2278380 w 3850947"/>
                <a:gd name="connsiteY12" fmla="*/ 1063377 h 2712726"/>
                <a:gd name="connsiteX13" fmla="*/ 2325243 w 3850947"/>
                <a:gd name="connsiteY13" fmla="*/ 1151388 h 2712726"/>
                <a:gd name="connsiteX14" fmla="*/ 2330958 w 3850947"/>
                <a:gd name="connsiteY14" fmla="*/ 1288929 h 2712726"/>
                <a:gd name="connsiteX15" fmla="*/ 2407920 w 3850947"/>
                <a:gd name="connsiteY15" fmla="*/ 1328553 h 2712726"/>
                <a:gd name="connsiteX16" fmla="*/ 2489073 w 3850947"/>
                <a:gd name="connsiteY16" fmla="*/ 1317885 h 2712726"/>
                <a:gd name="connsiteX17" fmla="*/ 2529840 w 3850947"/>
                <a:gd name="connsiteY17" fmla="*/ 1371225 h 2712726"/>
                <a:gd name="connsiteX18" fmla="*/ 2590800 w 3850947"/>
                <a:gd name="connsiteY18" fmla="*/ 1389513 h 2712726"/>
                <a:gd name="connsiteX19" fmla="*/ 2666238 w 3850947"/>
                <a:gd name="connsiteY19" fmla="*/ 1404753 h 2712726"/>
                <a:gd name="connsiteX20" fmla="*/ 2755392 w 3850947"/>
                <a:gd name="connsiteY20" fmla="*/ 1487049 h 2712726"/>
                <a:gd name="connsiteX21" fmla="*/ 2809875 w 3850947"/>
                <a:gd name="connsiteY21" fmla="*/ 1538484 h 2712726"/>
                <a:gd name="connsiteX22" fmla="*/ 2846832 w 3850947"/>
                <a:gd name="connsiteY22" fmla="*/ 1615065 h 2712726"/>
                <a:gd name="connsiteX23" fmla="*/ 2983611 w 3850947"/>
                <a:gd name="connsiteY23" fmla="*/ 1740033 h 2712726"/>
                <a:gd name="connsiteX24" fmla="*/ 3237357 w 3850947"/>
                <a:gd name="connsiteY24" fmla="*/ 1976634 h 2712726"/>
                <a:gd name="connsiteX25" fmla="*/ 3541776 w 3850947"/>
                <a:gd name="connsiteY25" fmla="*/ 2291721 h 2712726"/>
                <a:gd name="connsiteX26" fmla="*/ 3826002 w 3850947"/>
                <a:gd name="connsiteY26" fmla="*/ 2568708 h 2712726"/>
                <a:gd name="connsiteX27" fmla="*/ 3827145 w 3850947"/>
                <a:gd name="connsiteY27" fmla="*/ 2712726 h 2712726"/>
                <a:gd name="connsiteX0" fmla="*/ 0 w 3840424"/>
                <a:gd name="connsiteY0" fmla="*/ 97161 h 2712726"/>
                <a:gd name="connsiteX1" fmla="*/ 128016 w 3840424"/>
                <a:gd name="connsiteY1" fmla="*/ 54489 h 2712726"/>
                <a:gd name="connsiteX2" fmla="*/ 377952 w 3840424"/>
                <a:gd name="connsiteY2" fmla="*/ 5721 h 2712726"/>
                <a:gd name="connsiteX3" fmla="*/ 518160 w 3840424"/>
                <a:gd name="connsiteY3" fmla="*/ 5721 h 2712726"/>
                <a:gd name="connsiteX4" fmla="*/ 719328 w 3840424"/>
                <a:gd name="connsiteY4" fmla="*/ 48393 h 2712726"/>
                <a:gd name="connsiteX5" fmla="*/ 914400 w 3840424"/>
                <a:gd name="connsiteY5" fmla="*/ 66681 h 2712726"/>
                <a:gd name="connsiteX6" fmla="*/ 1103376 w 3840424"/>
                <a:gd name="connsiteY6" fmla="*/ 78873 h 2712726"/>
                <a:gd name="connsiteX7" fmla="*/ 1280160 w 3840424"/>
                <a:gd name="connsiteY7" fmla="*/ 109353 h 2712726"/>
                <a:gd name="connsiteX8" fmla="*/ 1347216 w 3840424"/>
                <a:gd name="connsiteY8" fmla="*/ 158121 h 2712726"/>
                <a:gd name="connsiteX9" fmla="*/ 1676400 w 3840424"/>
                <a:gd name="connsiteY9" fmla="*/ 481209 h 2712726"/>
                <a:gd name="connsiteX10" fmla="*/ 1987296 w 3840424"/>
                <a:gd name="connsiteY10" fmla="*/ 779913 h 2712726"/>
                <a:gd name="connsiteX11" fmla="*/ 2218944 w 3840424"/>
                <a:gd name="connsiteY11" fmla="*/ 1015752 h 2712726"/>
                <a:gd name="connsiteX12" fmla="*/ 2278380 w 3840424"/>
                <a:gd name="connsiteY12" fmla="*/ 1063377 h 2712726"/>
                <a:gd name="connsiteX13" fmla="*/ 2325243 w 3840424"/>
                <a:gd name="connsiteY13" fmla="*/ 1151388 h 2712726"/>
                <a:gd name="connsiteX14" fmla="*/ 2330958 w 3840424"/>
                <a:gd name="connsiteY14" fmla="*/ 1288929 h 2712726"/>
                <a:gd name="connsiteX15" fmla="*/ 2407920 w 3840424"/>
                <a:gd name="connsiteY15" fmla="*/ 1328553 h 2712726"/>
                <a:gd name="connsiteX16" fmla="*/ 2489073 w 3840424"/>
                <a:gd name="connsiteY16" fmla="*/ 1317885 h 2712726"/>
                <a:gd name="connsiteX17" fmla="*/ 2529840 w 3840424"/>
                <a:gd name="connsiteY17" fmla="*/ 1371225 h 2712726"/>
                <a:gd name="connsiteX18" fmla="*/ 2590800 w 3840424"/>
                <a:gd name="connsiteY18" fmla="*/ 1389513 h 2712726"/>
                <a:gd name="connsiteX19" fmla="*/ 2666238 w 3840424"/>
                <a:gd name="connsiteY19" fmla="*/ 1404753 h 2712726"/>
                <a:gd name="connsiteX20" fmla="*/ 2755392 w 3840424"/>
                <a:gd name="connsiteY20" fmla="*/ 1487049 h 2712726"/>
                <a:gd name="connsiteX21" fmla="*/ 2809875 w 3840424"/>
                <a:gd name="connsiteY21" fmla="*/ 1538484 h 2712726"/>
                <a:gd name="connsiteX22" fmla="*/ 2846832 w 3840424"/>
                <a:gd name="connsiteY22" fmla="*/ 1615065 h 2712726"/>
                <a:gd name="connsiteX23" fmla="*/ 2983611 w 3840424"/>
                <a:gd name="connsiteY23" fmla="*/ 1740033 h 2712726"/>
                <a:gd name="connsiteX24" fmla="*/ 3237357 w 3840424"/>
                <a:gd name="connsiteY24" fmla="*/ 1976634 h 2712726"/>
                <a:gd name="connsiteX25" fmla="*/ 3541776 w 3840424"/>
                <a:gd name="connsiteY25" fmla="*/ 2291721 h 2712726"/>
                <a:gd name="connsiteX26" fmla="*/ 3826002 w 3840424"/>
                <a:gd name="connsiteY26" fmla="*/ 2568708 h 2712726"/>
                <a:gd name="connsiteX27" fmla="*/ 3827145 w 3840424"/>
                <a:gd name="connsiteY27" fmla="*/ 2712726 h 2712726"/>
                <a:gd name="connsiteX0" fmla="*/ 0 w 3837458"/>
                <a:gd name="connsiteY0" fmla="*/ 97161 h 2712726"/>
                <a:gd name="connsiteX1" fmla="*/ 128016 w 3837458"/>
                <a:gd name="connsiteY1" fmla="*/ 54489 h 2712726"/>
                <a:gd name="connsiteX2" fmla="*/ 377952 w 3837458"/>
                <a:gd name="connsiteY2" fmla="*/ 5721 h 2712726"/>
                <a:gd name="connsiteX3" fmla="*/ 518160 w 3837458"/>
                <a:gd name="connsiteY3" fmla="*/ 5721 h 2712726"/>
                <a:gd name="connsiteX4" fmla="*/ 719328 w 3837458"/>
                <a:gd name="connsiteY4" fmla="*/ 48393 h 2712726"/>
                <a:gd name="connsiteX5" fmla="*/ 914400 w 3837458"/>
                <a:gd name="connsiteY5" fmla="*/ 66681 h 2712726"/>
                <a:gd name="connsiteX6" fmla="*/ 1103376 w 3837458"/>
                <a:gd name="connsiteY6" fmla="*/ 78873 h 2712726"/>
                <a:gd name="connsiteX7" fmla="*/ 1280160 w 3837458"/>
                <a:gd name="connsiteY7" fmla="*/ 109353 h 2712726"/>
                <a:gd name="connsiteX8" fmla="*/ 1347216 w 3837458"/>
                <a:gd name="connsiteY8" fmla="*/ 158121 h 2712726"/>
                <a:gd name="connsiteX9" fmla="*/ 1676400 w 3837458"/>
                <a:gd name="connsiteY9" fmla="*/ 481209 h 2712726"/>
                <a:gd name="connsiteX10" fmla="*/ 1987296 w 3837458"/>
                <a:gd name="connsiteY10" fmla="*/ 779913 h 2712726"/>
                <a:gd name="connsiteX11" fmla="*/ 2218944 w 3837458"/>
                <a:gd name="connsiteY11" fmla="*/ 1015752 h 2712726"/>
                <a:gd name="connsiteX12" fmla="*/ 2278380 w 3837458"/>
                <a:gd name="connsiteY12" fmla="*/ 1063377 h 2712726"/>
                <a:gd name="connsiteX13" fmla="*/ 2325243 w 3837458"/>
                <a:gd name="connsiteY13" fmla="*/ 1151388 h 2712726"/>
                <a:gd name="connsiteX14" fmla="*/ 2330958 w 3837458"/>
                <a:gd name="connsiteY14" fmla="*/ 1288929 h 2712726"/>
                <a:gd name="connsiteX15" fmla="*/ 2407920 w 3837458"/>
                <a:gd name="connsiteY15" fmla="*/ 1328553 h 2712726"/>
                <a:gd name="connsiteX16" fmla="*/ 2489073 w 3837458"/>
                <a:gd name="connsiteY16" fmla="*/ 1317885 h 2712726"/>
                <a:gd name="connsiteX17" fmla="*/ 2529840 w 3837458"/>
                <a:gd name="connsiteY17" fmla="*/ 1371225 h 2712726"/>
                <a:gd name="connsiteX18" fmla="*/ 2590800 w 3837458"/>
                <a:gd name="connsiteY18" fmla="*/ 1389513 h 2712726"/>
                <a:gd name="connsiteX19" fmla="*/ 2666238 w 3837458"/>
                <a:gd name="connsiteY19" fmla="*/ 1404753 h 2712726"/>
                <a:gd name="connsiteX20" fmla="*/ 2755392 w 3837458"/>
                <a:gd name="connsiteY20" fmla="*/ 1487049 h 2712726"/>
                <a:gd name="connsiteX21" fmla="*/ 2809875 w 3837458"/>
                <a:gd name="connsiteY21" fmla="*/ 1538484 h 2712726"/>
                <a:gd name="connsiteX22" fmla="*/ 2846832 w 3837458"/>
                <a:gd name="connsiteY22" fmla="*/ 1615065 h 2712726"/>
                <a:gd name="connsiteX23" fmla="*/ 2983611 w 3837458"/>
                <a:gd name="connsiteY23" fmla="*/ 1740033 h 2712726"/>
                <a:gd name="connsiteX24" fmla="*/ 3237357 w 3837458"/>
                <a:gd name="connsiteY24" fmla="*/ 1976634 h 2712726"/>
                <a:gd name="connsiteX25" fmla="*/ 3541776 w 3837458"/>
                <a:gd name="connsiteY25" fmla="*/ 2291721 h 2712726"/>
                <a:gd name="connsiteX26" fmla="*/ 3826002 w 3837458"/>
                <a:gd name="connsiteY26" fmla="*/ 2568708 h 2712726"/>
                <a:gd name="connsiteX27" fmla="*/ 3827145 w 3837458"/>
                <a:gd name="connsiteY27" fmla="*/ 2712726 h 2712726"/>
                <a:gd name="connsiteX0" fmla="*/ 0 w 3837458"/>
                <a:gd name="connsiteY0" fmla="*/ 97161 h 2712726"/>
                <a:gd name="connsiteX1" fmla="*/ 128016 w 3837458"/>
                <a:gd name="connsiteY1" fmla="*/ 54489 h 2712726"/>
                <a:gd name="connsiteX2" fmla="*/ 377952 w 3837458"/>
                <a:gd name="connsiteY2" fmla="*/ 5721 h 2712726"/>
                <a:gd name="connsiteX3" fmla="*/ 518160 w 3837458"/>
                <a:gd name="connsiteY3" fmla="*/ 5721 h 2712726"/>
                <a:gd name="connsiteX4" fmla="*/ 719328 w 3837458"/>
                <a:gd name="connsiteY4" fmla="*/ 48393 h 2712726"/>
                <a:gd name="connsiteX5" fmla="*/ 1103376 w 3837458"/>
                <a:gd name="connsiteY5" fmla="*/ 78873 h 2712726"/>
                <a:gd name="connsiteX6" fmla="*/ 1280160 w 3837458"/>
                <a:gd name="connsiteY6" fmla="*/ 109353 h 2712726"/>
                <a:gd name="connsiteX7" fmla="*/ 1347216 w 3837458"/>
                <a:gd name="connsiteY7" fmla="*/ 158121 h 2712726"/>
                <a:gd name="connsiteX8" fmla="*/ 1676400 w 3837458"/>
                <a:gd name="connsiteY8" fmla="*/ 481209 h 2712726"/>
                <a:gd name="connsiteX9" fmla="*/ 1987296 w 3837458"/>
                <a:gd name="connsiteY9" fmla="*/ 779913 h 2712726"/>
                <a:gd name="connsiteX10" fmla="*/ 2218944 w 3837458"/>
                <a:gd name="connsiteY10" fmla="*/ 1015752 h 2712726"/>
                <a:gd name="connsiteX11" fmla="*/ 2278380 w 3837458"/>
                <a:gd name="connsiteY11" fmla="*/ 1063377 h 2712726"/>
                <a:gd name="connsiteX12" fmla="*/ 2325243 w 3837458"/>
                <a:gd name="connsiteY12" fmla="*/ 1151388 h 2712726"/>
                <a:gd name="connsiteX13" fmla="*/ 2330958 w 3837458"/>
                <a:gd name="connsiteY13" fmla="*/ 1288929 h 2712726"/>
                <a:gd name="connsiteX14" fmla="*/ 2407920 w 3837458"/>
                <a:gd name="connsiteY14" fmla="*/ 1328553 h 2712726"/>
                <a:gd name="connsiteX15" fmla="*/ 2489073 w 3837458"/>
                <a:gd name="connsiteY15" fmla="*/ 1317885 h 2712726"/>
                <a:gd name="connsiteX16" fmla="*/ 2529840 w 3837458"/>
                <a:gd name="connsiteY16" fmla="*/ 1371225 h 2712726"/>
                <a:gd name="connsiteX17" fmla="*/ 2590800 w 3837458"/>
                <a:gd name="connsiteY17" fmla="*/ 1389513 h 2712726"/>
                <a:gd name="connsiteX18" fmla="*/ 2666238 w 3837458"/>
                <a:gd name="connsiteY18" fmla="*/ 1404753 h 2712726"/>
                <a:gd name="connsiteX19" fmla="*/ 2755392 w 3837458"/>
                <a:gd name="connsiteY19" fmla="*/ 1487049 h 2712726"/>
                <a:gd name="connsiteX20" fmla="*/ 2809875 w 3837458"/>
                <a:gd name="connsiteY20" fmla="*/ 1538484 h 2712726"/>
                <a:gd name="connsiteX21" fmla="*/ 2846832 w 3837458"/>
                <a:gd name="connsiteY21" fmla="*/ 1615065 h 2712726"/>
                <a:gd name="connsiteX22" fmla="*/ 2983611 w 3837458"/>
                <a:gd name="connsiteY22" fmla="*/ 1740033 h 2712726"/>
                <a:gd name="connsiteX23" fmla="*/ 3237357 w 3837458"/>
                <a:gd name="connsiteY23" fmla="*/ 1976634 h 2712726"/>
                <a:gd name="connsiteX24" fmla="*/ 3541776 w 3837458"/>
                <a:gd name="connsiteY24" fmla="*/ 2291721 h 2712726"/>
                <a:gd name="connsiteX25" fmla="*/ 3826002 w 3837458"/>
                <a:gd name="connsiteY25" fmla="*/ 2568708 h 2712726"/>
                <a:gd name="connsiteX26" fmla="*/ 3827145 w 3837458"/>
                <a:gd name="connsiteY26" fmla="*/ 2712726 h 2712726"/>
                <a:gd name="connsiteX0" fmla="*/ 0 w 3837458"/>
                <a:gd name="connsiteY0" fmla="*/ 112833 h 2728398"/>
                <a:gd name="connsiteX1" fmla="*/ 128016 w 3837458"/>
                <a:gd name="connsiteY1" fmla="*/ 70161 h 2728398"/>
                <a:gd name="connsiteX2" fmla="*/ 377952 w 3837458"/>
                <a:gd name="connsiteY2" fmla="*/ 21393 h 2728398"/>
                <a:gd name="connsiteX3" fmla="*/ 518160 w 3837458"/>
                <a:gd name="connsiteY3" fmla="*/ 21393 h 2728398"/>
                <a:gd name="connsiteX4" fmla="*/ 782193 w 3837458"/>
                <a:gd name="connsiteY4" fmla="*/ 3105 h 2728398"/>
                <a:gd name="connsiteX5" fmla="*/ 1103376 w 3837458"/>
                <a:gd name="connsiteY5" fmla="*/ 94545 h 2728398"/>
                <a:gd name="connsiteX6" fmla="*/ 1280160 w 3837458"/>
                <a:gd name="connsiteY6" fmla="*/ 125025 h 2728398"/>
                <a:gd name="connsiteX7" fmla="*/ 1347216 w 3837458"/>
                <a:gd name="connsiteY7" fmla="*/ 173793 h 2728398"/>
                <a:gd name="connsiteX8" fmla="*/ 1676400 w 3837458"/>
                <a:gd name="connsiteY8" fmla="*/ 496881 h 2728398"/>
                <a:gd name="connsiteX9" fmla="*/ 1987296 w 3837458"/>
                <a:gd name="connsiteY9" fmla="*/ 795585 h 2728398"/>
                <a:gd name="connsiteX10" fmla="*/ 2218944 w 3837458"/>
                <a:gd name="connsiteY10" fmla="*/ 1031424 h 2728398"/>
                <a:gd name="connsiteX11" fmla="*/ 2278380 w 3837458"/>
                <a:gd name="connsiteY11" fmla="*/ 1079049 h 2728398"/>
                <a:gd name="connsiteX12" fmla="*/ 2325243 w 3837458"/>
                <a:gd name="connsiteY12" fmla="*/ 1167060 h 2728398"/>
                <a:gd name="connsiteX13" fmla="*/ 2330958 w 3837458"/>
                <a:gd name="connsiteY13" fmla="*/ 1304601 h 2728398"/>
                <a:gd name="connsiteX14" fmla="*/ 2407920 w 3837458"/>
                <a:gd name="connsiteY14" fmla="*/ 1344225 h 2728398"/>
                <a:gd name="connsiteX15" fmla="*/ 2489073 w 3837458"/>
                <a:gd name="connsiteY15" fmla="*/ 1333557 h 2728398"/>
                <a:gd name="connsiteX16" fmla="*/ 2529840 w 3837458"/>
                <a:gd name="connsiteY16" fmla="*/ 1386897 h 2728398"/>
                <a:gd name="connsiteX17" fmla="*/ 2590800 w 3837458"/>
                <a:gd name="connsiteY17" fmla="*/ 1405185 h 2728398"/>
                <a:gd name="connsiteX18" fmla="*/ 2666238 w 3837458"/>
                <a:gd name="connsiteY18" fmla="*/ 1420425 h 2728398"/>
                <a:gd name="connsiteX19" fmla="*/ 2755392 w 3837458"/>
                <a:gd name="connsiteY19" fmla="*/ 1502721 h 2728398"/>
                <a:gd name="connsiteX20" fmla="*/ 2809875 w 3837458"/>
                <a:gd name="connsiteY20" fmla="*/ 1554156 h 2728398"/>
                <a:gd name="connsiteX21" fmla="*/ 2846832 w 3837458"/>
                <a:gd name="connsiteY21" fmla="*/ 1630737 h 2728398"/>
                <a:gd name="connsiteX22" fmla="*/ 2983611 w 3837458"/>
                <a:gd name="connsiteY22" fmla="*/ 1755705 h 2728398"/>
                <a:gd name="connsiteX23" fmla="*/ 3237357 w 3837458"/>
                <a:gd name="connsiteY23" fmla="*/ 1992306 h 2728398"/>
                <a:gd name="connsiteX24" fmla="*/ 3541776 w 3837458"/>
                <a:gd name="connsiteY24" fmla="*/ 2307393 h 2728398"/>
                <a:gd name="connsiteX25" fmla="*/ 3826002 w 3837458"/>
                <a:gd name="connsiteY25" fmla="*/ 2584380 h 2728398"/>
                <a:gd name="connsiteX26" fmla="*/ 3827145 w 3837458"/>
                <a:gd name="connsiteY26" fmla="*/ 2728398 h 2728398"/>
                <a:gd name="connsiteX0" fmla="*/ 0 w 3837458"/>
                <a:gd name="connsiteY0" fmla="*/ 111022 h 2726587"/>
                <a:gd name="connsiteX1" fmla="*/ 128016 w 3837458"/>
                <a:gd name="connsiteY1" fmla="*/ 68350 h 2726587"/>
                <a:gd name="connsiteX2" fmla="*/ 377952 w 3837458"/>
                <a:gd name="connsiteY2" fmla="*/ 19582 h 2726587"/>
                <a:gd name="connsiteX3" fmla="*/ 518160 w 3837458"/>
                <a:gd name="connsiteY3" fmla="*/ 19582 h 2726587"/>
                <a:gd name="connsiteX4" fmla="*/ 782193 w 3837458"/>
                <a:gd name="connsiteY4" fmla="*/ 1294 h 2726587"/>
                <a:gd name="connsiteX5" fmla="*/ 1130046 w 3837458"/>
                <a:gd name="connsiteY5" fmla="*/ 60349 h 2726587"/>
                <a:gd name="connsiteX6" fmla="*/ 1280160 w 3837458"/>
                <a:gd name="connsiteY6" fmla="*/ 123214 h 2726587"/>
                <a:gd name="connsiteX7" fmla="*/ 1347216 w 3837458"/>
                <a:gd name="connsiteY7" fmla="*/ 171982 h 2726587"/>
                <a:gd name="connsiteX8" fmla="*/ 1676400 w 3837458"/>
                <a:gd name="connsiteY8" fmla="*/ 495070 h 2726587"/>
                <a:gd name="connsiteX9" fmla="*/ 1987296 w 3837458"/>
                <a:gd name="connsiteY9" fmla="*/ 793774 h 2726587"/>
                <a:gd name="connsiteX10" fmla="*/ 2218944 w 3837458"/>
                <a:gd name="connsiteY10" fmla="*/ 1029613 h 2726587"/>
                <a:gd name="connsiteX11" fmla="*/ 2278380 w 3837458"/>
                <a:gd name="connsiteY11" fmla="*/ 1077238 h 2726587"/>
                <a:gd name="connsiteX12" fmla="*/ 2325243 w 3837458"/>
                <a:gd name="connsiteY12" fmla="*/ 1165249 h 2726587"/>
                <a:gd name="connsiteX13" fmla="*/ 2330958 w 3837458"/>
                <a:gd name="connsiteY13" fmla="*/ 1302790 h 2726587"/>
                <a:gd name="connsiteX14" fmla="*/ 2407920 w 3837458"/>
                <a:gd name="connsiteY14" fmla="*/ 1342414 h 2726587"/>
                <a:gd name="connsiteX15" fmla="*/ 2489073 w 3837458"/>
                <a:gd name="connsiteY15" fmla="*/ 1331746 h 2726587"/>
                <a:gd name="connsiteX16" fmla="*/ 2529840 w 3837458"/>
                <a:gd name="connsiteY16" fmla="*/ 1385086 h 2726587"/>
                <a:gd name="connsiteX17" fmla="*/ 2590800 w 3837458"/>
                <a:gd name="connsiteY17" fmla="*/ 1403374 h 2726587"/>
                <a:gd name="connsiteX18" fmla="*/ 2666238 w 3837458"/>
                <a:gd name="connsiteY18" fmla="*/ 1418614 h 2726587"/>
                <a:gd name="connsiteX19" fmla="*/ 2755392 w 3837458"/>
                <a:gd name="connsiteY19" fmla="*/ 1500910 h 2726587"/>
                <a:gd name="connsiteX20" fmla="*/ 2809875 w 3837458"/>
                <a:gd name="connsiteY20" fmla="*/ 1552345 h 2726587"/>
                <a:gd name="connsiteX21" fmla="*/ 2846832 w 3837458"/>
                <a:gd name="connsiteY21" fmla="*/ 1628926 h 2726587"/>
                <a:gd name="connsiteX22" fmla="*/ 2983611 w 3837458"/>
                <a:gd name="connsiteY22" fmla="*/ 1753894 h 2726587"/>
                <a:gd name="connsiteX23" fmla="*/ 3237357 w 3837458"/>
                <a:gd name="connsiteY23" fmla="*/ 1990495 h 2726587"/>
                <a:gd name="connsiteX24" fmla="*/ 3541776 w 3837458"/>
                <a:gd name="connsiteY24" fmla="*/ 2305582 h 2726587"/>
                <a:gd name="connsiteX25" fmla="*/ 3826002 w 3837458"/>
                <a:gd name="connsiteY25" fmla="*/ 2582569 h 2726587"/>
                <a:gd name="connsiteX26" fmla="*/ 3827145 w 3837458"/>
                <a:gd name="connsiteY26" fmla="*/ 2726587 h 2726587"/>
                <a:gd name="connsiteX0" fmla="*/ 0 w 3837458"/>
                <a:gd name="connsiteY0" fmla="*/ 111022 h 2726587"/>
                <a:gd name="connsiteX1" fmla="*/ 128016 w 3837458"/>
                <a:gd name="connsiteY1" fmla="*/ 68350 h 2726587"/>
                <a:gd name="connsiteX2" fmla="*/ 377952 w 3837458"/>
                <a:gd name="connsiteY2" fmla="*/ 19582 h 2726587"/>
                <a:gd name="connsiteX3" fmla="*/ 518160 w 3837458"/>
                <a:gd name="connsiteY3" fmla="*/ 19582 h 2726587"/>
                <a:gd name="connsiteX4" fmla="*/ 782193 w 3837458"/>
                <a:gd name="connsiteY4" fmla="*/ 1294 h 2726587"/>
                <a:gd name="connsiteX5" fmla="*/ 1130046 w 3837458"/>
                <a:gd name="connsiteY5" fmla="*/ 60349 h 2726587"/>
                <a:gd name="connsiteX6" fmla="*/ 1347216 w 3837458"/>
                <a:gd name="connsiteY6" fmla="*/ 171982 h 2726587"/>
                <a:gd name="connsiteX7" fmla="*/ 1676400 w 3837458"/>
                <a:gd name="connsiteY7" fmla="*/ 495070 h 2726587"/>
                <a:gd name="connsiteX8" fmla="*/ 1987296 w 3837458"/>
                <a:gd name="connsiteY8" fmla="*/ 793774 h 2726587"/>
                <a:gd name="connsiteX9" fmla="*/ 2218944 w 3837458"/>
                <a:gd name="connsiteY9" fmla="*/ 1029613 h 2726587"/>
                <a:gd name="connsiteX10" fmla="*/ 2278380 w 3837458"/>
                <a:gd name="connsiteY10" fmla="*/ 1077238 h 2726587"/>
                <a:gd name="connsiteX11" fmla="*/ 2325243 w 3837458"/>
                <a:gd name="connsiteY11" fmla="*/ 1165249 h 2726587"/>
                <a:gd name="connsiteX12" fmla="*/ 2330958 w 3837458"/>
                <a:gd name="connsiteY12" fmla="*/ 1302790 h 2726587"/>
                <a:gd name="connsiteX13" fmla="*/ 2407920 w 3837458"/>
                <a:gd name="connsiteY13" fmla="*/ 1342414 h 2726587"/>
                <a:gd name="connsiteX14" fmla="*/ 2489073 w 3837458"/>
                <a:gd name="connsiteY14" fmla="*/ 1331746 h 2726587"/>
                <a:gd name="connsiteX15" fmla="*/ 2529840 w 3837458"/>
                <a:gd name="connsiteY15" fmla="*/ 1385086 h 2726587"/>
                <a:gd name="connsiteX16" fmla="*/ 2590800 w 3837458"/>
                <a:gd name="connsiteY16" fmla="*/ 1403374 h 2726587"/>
                <a:gd name="connsiteX17" fmla="*/ 2666238 w 3837458"/>
                <a:gd name="connsiteY17" fmla="*/ 1418614 h 2726587"/>
                <a:gd name="connsiteX18" fmla="*/ 2755392 w 3837458"/>
                <a:gd name="connsiteY18" fmla="*/ 1500910 h 2726587"/>
                <a:gd name="connsiteX19" fmla="*/ 2809875 w 3837458"/>
                <a:gd name="connsiteY19" fmla="*/ 1552345 h 2726587"/>
                <a:gd name="connsiteX20" fmla="*/ 2846832 w 3837458"/>
                <a:gd name="connsiteY20" fmla="*/ 1628926 h 2726587"/>
                <a:gd name="connsiteX21" fmla="*/ 2983611 w 3837458"/>
                <a:gd name="connsiteY21" fmla="*/ 1753894 h 2726587"/>
                <a:gd name="connsiteX22" fmla="*/ 3237357 w 3837458"/>
                <a:gd name="connsiteY22" fmla="*/ 1990495 h 2726587"/>
                <a:gd name="connsiteX23" fmla="*/ 3541776 w 3837458"/>
                <a:gd name="connsiteY23" fmla="*/ 2305582 h 2726587"/>
                <a:gd name="connsiteX24" fmla="*/ 3826002 w 3837458"/>
                <a:gd name="connsiteY24" fmla="*/ 2582569 h 2726587"/>
                <a:gd name="connsiteX25" fmla="*/ 3827145 w 3837458"/>
                <a:gd name="connsiteY25" fmla="*/ 2726587 h 2726587"/>
                <a:gd name="connsiteX0" fmla="*/ 0 w 3837458"/>
                <a:gd name="connsiteY0" fmla="*/ 111022 h 2726587"/>
                <a:gd name="connsiteX1" fmla="*/ 128016 w 3837458"/>
                <a:gd name="connsiteY1" fmla="*/ 68350 h 2726587"/>
                <a:gd name="connsiteX2" fmla="*/ 377952 w 3837458"/>
                <a:gd name="connsiteY2" fmla="*/ 19582 h 2726587"/>
                <a:gd name="connsiteX3" fmla="*/ 518160 w 3837458"/>
                <a:gd name="connsiteY3" fmla="*/ 19582 h 2726587"/>
                <a:gd name="connsiteX4" fmla="*/ 782193 w 3837458"/>
                <a:gd name="connsiteY4" fmla="*/ 1294 h 2726587"/>
                <a:gd name="connsiteX5" fmla="*/ 1130046 w 3837458"/>
                <a:gd name="connsiteY5" fmla="*/ 60349 h 2726587"/>
                <a:gd name="connsiteX6" fmla="*/ 1347216 w 3837458"/>
                <a:gd name="connsiteY6" fmla="*/ 171982 h 2726587"/>
                <a:gd name="connsiteX7" fmla="*/ 1676400 w 3837458"/>
                <a:gd name="connsiteY7" fmla="*/ 495070 h 2726587"/>
                <a:gd name="connsiteX8" fmla="*/ 1987296 w 3837458"/>
                <a:gd name="connsiteY8" fmla="*/ 793774 h 2726587"/>
                <a:gd name="connsiteX9" fmla="*/ 2218944 w 3837458"/>
                <a:gd name="connsiteY9" fmla="*/ 1029613 h 2726587"/>
                <a:gd name="connsiteX10" fmla="*/ 2278380 w 3837458"/>
                <a:gd name="connsiteY10" fmla="*/ 1077238 h 2726587"/>
                <a:gd name="connsiteX11" fmla="*/ 2325243 w 3837458"/>
                <a:gd name="connsiteY11" fmla="*/ 1165249 h 2726587"/>
                <a:gd name="connsiteX12" fmla="*/ 2330958 w 3837458"/>
                <a:gd name="connsiteY12" fmla="*/ 1302790 h 2726587"/>
                <a:gd name="connsiteX13" fmla="*/ 2407920 w 3837458"/>
                <a:gd name="connsiteY13" fmla="*/ 1342414 h 2726587"/>
                <a:gd name="connsiteX14" fmla="*/ 2489073 w 3837458"/>
                <a:gd name="connsiteY14" fmla="*/ 1331746 h 2726587"/>
                <a:gd name="connsiteX15" fmla="*/ 2529840 w 3837458"/>
                <a:gd name="connsiteY15" fmla="*/ 1385086 h 2726587"/>
                <a:gd name="connsiteX16" fmla="*/ 2590800 w 3837458"/>
                <a:gd name="connsiteY16" fmla="*/ 1403374 h 2726587"/>
                <a:gd name="connsiteX17" fmla="*/ 2666238 w 3837458"/>
                <a:gd name="connsiteY17" fmla="*/ 1418614 h 2726587"/>
                <a:gd name="connsiteX18" fmla="*/ 2755392 w 3837458"/>
                <a:gd name="connsiteY18" fmla="*/ 1500910 h 2726587"/>
                <a:gd name="connsiteX19" fmla="*/ 2809875 w 3837458"/>
                <a:gd name="connsiteY19" fmla="*/ 1552345 h 2726587"/>
                <a:gd name="connsiteX20" fmla="*/ 2846832 w 3837458"/>
                <a:gd name="connsiteY20" fmla="*/ 1628926 h 2726587"/>
                <a:gd name="connsiteX21" fmla="*/ 2983611 w 3837458"/>
                <a:gd name="connsiteY21" fmla="*/ 1753894 h 2726587"/>
                <a:gd name="connsiteX22" fmla="*/ 3237357 w 3837458"/>
                <a:gd name="connsiteY22" fmla="*/ 1990495 h 2726587"/>
                <a:gd name="connsiteX23" fmla="*/ 3541776 w 3837458"/>
                <a:gd name="connsiteY23" fmla="*/ 2305582 h 2726587"/>
                <a:gd name="connsiteX24" fmla="*/ 3826002 w 3837458"/>
                <a:gd name="connsiteY24" fmla="*/ 2582569 h 2726587"/>
                <a:gd name="connsiteX25" fmla="*/ 3827145 w 3837458"/>
                <a:gd name="connsiteY25" fmla="*/ 2726587 h 2726587"/>
                <a:gd name="connsiteX0" fmla="*/ 0 w 3837458"/>
                <a:gd name="connsiteY0" fmla="*/ 111022 h 2726587"/>
                <a:gd name="connsiteX1" fmla="*/ 128016 w 3837458"/>
                <a:gd name="connsiteY1" fmla="*/ 68350 h 2726587"/>
                <a:gd name="connsiteX2" fmla="*/ 377952 w 3837458"/>
                <a:gd name="connsiteY2" fmla="*/ 19582 h 2726587"/>
                <a:gd name="connsiteX3" fmla="*/ 518160 w 3837458"/>
                <a:gd name="connsiteY3" fmla="*/ 19582 h 2726587"/>
                <a:gd name="connsiteX4" fmla="*/ 782193 w 3837458"/>
                <a:gd name="connsiteY4" fmla="*/ 1294 h 2726587"/>
                <a:gd name="connsiteX5" fmla="*/ 1130046 w 3837458"/>
                <a:gd name="connsiteY5" fmla="*/ 60349 h 2726587"/>
                <a:gd name="connsiteX6" fmla="*/ 1337691 w 3837458"/>
                <a:gd name="connsiteY6" fmla="*/ 171982 h 2726587"/>
                <a:gd name="connsiteX7" fmla="*/ 1676400 w 3837458"/>
                <a:gd name="connsiteY7" fmla="*/ 495070 h 2726587"/>
                <a:gd name="connsiteX8" fmla="*/ 1987296 w 3837458"/>
                <a:gd name="connsiteY8" fmla="*/ 793774 h 2726587"/>
                <a:gd name="connsiteX9" fmla="*/ 2218944 w 3837458"/>
                <a:gd name="connsiteY9" fmla="*/ 1029613 h 2726587"/>
                <a:gd name="connsiteX10" fmla="*/ 2278380 w 3837458"/>
                <a:gd name="connsiteY10" fmla="*/ 1077238 h 2726587"/>
                <a:gd name="connsiteX11" fmla="*/ 2325243 w 3837458"/>
                <a:gd name="connsiteY11" fmla="*/ 1165249 h 2726587"/>
                <a:gd name="connsiteX12" fmla="*/ 2330958 w 3837458"/>
                <a:gd name="connsiteY12" fmla="*/ 1302790 h 2726587"/>
                <a:gd name="connsiteX13" fmla="*/ 2407920 w 3837458"/>
                <a:gd name="connsiteY13" fmla="*/ 1342414 h 2726587"/>
                <a:gd name="connsiteX14" fmla="*/ 2489073 w 3837458"/>
                <a:gd name="connsiteY14" fmla="*/ 1331746 h 2726587"/>
                <a:gd name="connsiteX15" fmla="*/ 2529840 w 3837458"/>
                <a:gd name="connsiteY15" fmla="*/ 1385086 h 2726587"/>
                <a:gd name="connsiteX16" fmla="*/ 2590800 w 3837458"/>
                <a:gd name="connsiteY16" fmla="*/ 1403374 h 2726587"/>
                <a:gd name="connsiteX17" fmla="*/ 2666238 w 3837458"/>
                <a:gd name="connsiteY17" fmla="*/ 1418614 h 2726587"/>
                <a:gd name="connsiteX18" fmla="*/ 2755392 w 3837458"/>
                <a:gd name="connsiteY18" fmla="*/ 1500910 h 2726587"/>
                <a:gd name="connsiteX19" fmla="*/ 2809875 w 3837458"/>
                <a:gd name="connsiteY19" fmla="*/ 1552345 h 2726587"/>
                <a:gd name="connsiteX20" fmla="*/ 2846832 w 3837458"/>
                <a:gd name="connsiteY20" fmla="*/ 1628926 h 2726587"/>
                <a:gd name="connsiteX21" fmla="*/ 2983611 w 3837458"/>
                <a:gd name="connsiteY21" fmla="*/ 1753894 h 2726587"/>
                <a:gd name="connsiteX22" fmla="*/ 3237357 w 3837458"/>
                <a:gd name="connsiteY22" fmla="*/ 1990495 h 2726587"/>
                <a:gd name="connsiteX23" fmla="*/ 3541776 w 3837458"/>
                <a:gd name="connsiteY23" fmla="*/ 2305582 h 2726587"/>
                <a:gd name="connsiteX24" fmla="*/ 3826002 w 3837458"/>
                <a:gd name="connsiteY24" fmla="*/ 2582569 h 2726587"/>
                <a:gd name="connsiteX25" fmla="*/ 3827145 w 3837458"/>
                <a:gd name="connsiteY25" fmla="*/ 2726587 h 2726587"/>
                <a:gd name="connsiteX0" fmla="*/ 0 w 3837458"/>
                <a:gd name="connsiteY0" fmla="*/ 118387 h 2733952"/>
                <a:gd name="connsiteX1" fmla="*/ 128016 w 3837458"/>
                <a:gd name="connsiteY1" fmla="*/ 75715 h 2733952"/>
                <a:gd name="connsiteX2" fmla="*/ 377952 w 3837458"/>
                <a:gd name="connsiteY2" fmla="*/ 26947 h 2733952"/>
                <a:gd name="connsiteX3" fmla="*/ 552450 w 3837458"/>
                <a:gd name="connsiteY3" fmla="*/ 2182 h 2733952"/>
                <a:gd name="connsiteX4" fmla="*/ 782193 w 3837458"/>
                <a:gd name="connsiteY4" fmla="*/ 8659 h 2733952"/>
                <a:gd name="connsiteX5" fmla="*/ 1130046 w 3837458"/>
                <a:gd name="connsiteY5" fmla="*/ 67714 h 2733952"/>
                <a:gd name="connsiteX6" fmla="*/ 1337691 w 3837458"/>
                <a:gd name="connsiteY6" fmla="*/ 179347 h 2733952"/>
                <a:gd name="connsiteX7" fmla="*/ 1676400 w 3837458"/>
                <a:gd name="connsiteY7" fmla="*/ 502435 h 2733952"/>
                <a:gd name="connsiteX8" fmla="*/ 1987296 w 3837458"/>
                <a:gd name="connsiteY8" fmla="*/ 801139 h 2733952"/>
                <a:gd name="connsiteX9" fmla="*/ 2218944 w 3837458"/>
                <a:gd name="connsiteY9" fmla="*/ 1036978 h 2733952"/>
                <a:gd name="connsiteX10" fmla="*/ 2278380 w 3837458"/>
                <a:gd name="connsiteY10" fmla="*/ 1084603 h 2733952"/>
                <a:gd name="connsiteX11" fmla="*/ 2325243 w 3837458"/>
                <a:gd name="connsiteY11" fmla="*/ 1172614 h 2733952"/>
                <a:gd name="connsiteX12" fmla="*/ 2330958 w 3837458"/>
                <a:gd name="connsiteY12" fmla="*/ 1310155 h 2733952"/>
                <a:gd name="connsiteX13" fmla="*/ 2407920 w 3837458"/>
                <a:gd name="connsiteY13" fmla="*/ 1349779 h 2733952"/>
                <a:gd name="connsiteX14" fmla="*/ 2489073 w 3837458"/>
                <a:gd name="connsiteY14" fmla="*/ 1339111 h 2733952"/>
                <a:gd name="connsiteX15" fmla="*/ 2529840 w 3837458"/>
                <a:gd name="connsiteY15" fmla="*/ 1392451 h 2733952"/>
                <a:gd name="connsiteX16" fmla="*/ 2590800 w 3837458"/>
                <a:gd name="connsiteY16" fmla="*/ 1410739 h 2733952"/>
                <a:gd name="connsiteX17" fmla="*/ 2666238 w 3837458"/>
                <a:gd name="connsiteY17" fmla="*/ 1425979 h 2733952"/>
                <a:gd name="connsiteX18" fmla="*/ 2755392 w 3837458"/>
                <a:gd name="connsiteY18" fmla="*/ 1508275 h 2733952"/>
                <a:gd name="connsiteX19" fmla="*/ 2809875 w 3837458"/>
                <a:gd name="connsiteY19" fmla="*/ 1559710 h 2733952"/>
                <a:gd name="connsiteX20" fmla="*/ 2846832 w 3837458"/>
                <a:gd name="connsiteY20" fmla="*/ 1636291 h 2733952"/>
                <a:gd name="connsiteX21" fmla="*/ 2983611 w 3837458"/>
                <a:gd name="connsiteY21" fmla="*/ 1761259 h 2733952"/>
                <a:gd name="connsiteX22" fmla="*/ 3237357 w 3837458"/>
                <a:gd name="connsiteY22" fmla="*/ 1997860 h 2733952"/>
                <a:gd name="connsiteX23" fmla="*/ 3541776 w 3837458"/>
                <a:gd name="connsiteY23" fmla="*/ 2312947 h 2733952"/>
                <a:gd name="connsiteX24" fmla="*/ 3826002 w 3837458"/>
                <a:gd name="connsiteY24" fmla="*/ 2589934 h 2733952"/>
                <a:gd name="connsiteX25" fmla="*/ 3827145 w 3837458"/>
                <a:gd name="connsiteY25" fmla="*/ 2733952 h 273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37458" h="2733952">
                  <a:moveTo>
                    <a:pt x="0" y="118387"/>
                  </a:moveTo>
                  <a:cubicBezTo>
                    <a:pt x="32512" y="104671"/>
                    <a:pt x="65024" y="90955"/>
                    <a:pt x="128016" y="75715"/>
                  </a:cubicBezTo>
                  <a:cubicBezTo>
                    <a:pt x="191008" y="60475"/>
                    <a:pt x="307213" y="39203"/>
                    <a:pt x="377952" y="26947"/>
                  </a:cubicBezTo>
                  <a:cubicBezTo>
                    <a:pt x="448691" y="14692"/>
                    <a:pt x="485077" y="5230"/>
                    <a:pt x="552450" y="2182"/>
                  </a:cubicBezTo>
                  <a:cubicBezTo>
                    <a:pt x="619823" y="-866"/>
                    <a:pt x="685927" y="-2263"/>
                    <a:pt x="782193" y="8659"/>
                  </a:cubicBezTo>
                  <a:cubicBezTo>
                    <a:pt x="878459" y="19581"/>
                    <a:pt x="1037463" y="39266"/>
                    <a:pt x="1130046" y="67714"/>
                  </a:cubicBezTo>
                  <a:cubicBezTo>
                    <a:pt x="1222629" y="96162"/>
                    <a:pt x="1250442" y="97369"/>
                    <a:pt x="1337691" y="179347"/>
                  </a:cubicBezTo>
                  <a:cubicBezTo>
                    <a:pt x="1424940" y="261325"/>
                    <a:pt x="1568133" y="398803"/>
                    <a:pt x="1676400" y="502435"/>
                  </a:cubicBezTo>
                  <a:cubicBezTo>
                    <a:pt x="1784667" y="606067"/>
                    <a:pt x="1896872" y="712049"/>
                    <a:pt x="1987296" y="801139"/>
                  </a:cubicBezTo>
                  <a:cubicBezTo>
                    <a:pt x="2077720" y="890229"/>
                    <a:pt x="2170430" y="989734"/>
                    <a:pt x="2218944" y="1036978"/>
                  </a:cubicBezTo>
                  <a:cubicBezTo>
                    <a:pt x="2267458" y="1084222"/>
                    <a:pt x="2260664" y="1061997"/>
                    <a:pt x="2278380" y="1084603"/>
                  </a:cubicBezTo>
                  <a:cubicBezTo>
                    <a:pt x="2296096" y="1107209"/>
                    <a:pt x="2316480" y="1135022"/>
                    <a:pt x="2325243" y="1172614"/>
                  </a:cubicBezTo>
                  <a:cubicBezTo>
                    <a:pt x="2334006" y="1210206"/>
                    <a:pt x="2317179" y="1280628"/>
                    <a:pt x="2330958" y="1310155"/>
                  </a:cubicBezTo>
                  <a:cubicBezTo>
                    <a:pt x="2344737" y="1339682"/>
                    <a:pt x="2381568" y="1344953"/>
                    <a:pt x="2407920" y="1349779"/>
                  </a:cubicBezTo>
                  <a:cubicBezTo>
                    <a:pt x="2434272" y="1354605"/>
                    <a:pt x="2468753" y="1331999"/>
                    <a:pt x="2489073" y="1339111"/>
                  </a:cubicBezTo>
                  <a:cubicBezTo>
                    <a:pt x="2509393" y="1346223"/>
                    <a:pt x="2512886" y="1380513"/>
                    <a:pt x="2529840" y="1392451"/>
                  </a:cubicBezTo>
                  <a:cubicBezTo>
                    <a:pt x="2546794" y="1404389"/>
                    <a:pt x="2568067" y="1405151"/>
                    <a:pt x="2590800" y="1410739"/>
                  </a:cubicBezTo>
                  <a:cubicBezTo>
                    <a:pt x="2613533" y="1416327"/>
                    <a:pt x="2638806" y="1409723"/>
                    <a:pt x="2666238" y="1425979"/>
                  </a:cubicBezTo>
                  <a:cubicBezTo>
                    <a:pt x="2693670" y="1442235"/>
                    <a:pt x="2731453" y="1485987"/>
                    <a:pt x="2755392" y="1508275"/>
                  </a:cubicBezTo>
                  <a:cubicBezTo>
                    <a:pt x="2779332" y="1530564"/>
                    <a:pt x="2794635" y="1538374"/>
                    <a:pt x="2809875" y="1559710"/>
                  </a:cubicBezTo>
                  <a:cubicBezTo>
                    <a:pt x="2825115" y="1581046"/>
                    <a:pt x="2817876" y="1602700"/>
                    <a:pt x="2846832" y="1636291"/>
                  </a:cubicBezTo>
                  <a:cubicBezTo>
                    <a:pt x="2875788" y="1669883"/>
                    <a:pt x="2918524" y="1700998"/>
                    <a:pt x="2983611" y="1761259"/>
                  </a:cubicBezTo>
                  <a:cubicBezTo>
                    <a:pt x="3048698" y="1821520"/>
                    <a:pt x="3144330" y="1905912"/>
                    <a:pt x="3237357" y="1997860"/>
                  </a:cubicBezTo>
                  <a:cubicBezTo>
                    <a:pt x="3330384" y="2089808"/>
                    <a:pt x="3443669" y="2214268"/>
                    <a:pt x="3541776" y="2312947"/>
                  </a:cubicBezTo>
                  <a:cubicBezTo>
                    <a:pt x="3639883" y="2411626"/>
                    <a:pt x="3810826" y="2557867"/>
                    <a:pt x="3826002" y="2589934"/>
                  </a:cubicBezTo>
                  <a:cubicBezTo>
                    <a:pt x="3841178" y="2622001"/>
                    <a:pt x="3840988" y="2646703"/>
                    <a:pt x="3827145" y="2733952"/>
                  </a:cubicBezTo>
                </a:path>
              </a:pathLst>
            </a:custGeom>
            <a:noFill/>
            <a:ln w="5715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sp>
          <p:nvSpPr>
            <p:cNvPr id="4" name="Elipse 3"/>
            <p:cNvSpPr/>
            <p:nvPr/>
          </p:nvSpPr>
          <p:spPr>
            <a:xfrm>
              <a:off x="1308733" y="2670679"/>
              <a:ext cx="192833" cy="192833"/>
            </a:xfrm>
            <a:prstGeom prst="ellipse">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sp>
          <p:nvSpPr>
            <p:cNvPr id="5" name="Rectángulo redondeado 4"/>
            <p:cNvSpPr/>
            <p:nvPr/>
          </p:nvSpPr>
          <p:spPr>
            <a:xfrm>
              <a:off x="515567" y="2479022"/>
              <a:ext cx="801778" cy="231608"/>
            </a:xfrm>
            <a:prstGeom prst="roundRect">
              <a:avLst/>
            </a:prstGeom>
            <a:solidFill>
              <a:schemeClr val="bg1"/>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1400" dirty="0">
                  <a:solidFill>
                    <a:srgbClr val="424242"/>
                  </a:solidFill>
                </a:rPr>
                <a:t>NUQUÍ</a:t>
              </a:r>
            </a:p>
          </p:txBody>
        </p:sp>
        <p:sp>
          <p:nvSpPr>
            <p:cNvPr id="23" name="Rectángulo redondeado 22"/>
            <p:cNvSpPr/>
            <p:nvPr/>
          </p:nvSpPr>
          <p:spPr>
            <a:xfrm>
              <a:off x="5414423" y="5994970"/>
              <a:ext cx="1079075" cy="233246"/>
            </a:xfrm>
            <a:prstGeom prst="roundRect">
              <a:avLst/>
            </a:prstGeom>
            <a:solidFill>
              <a:schemeClr val="bg1"/>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1400" dirty="0">
                  <a:solidFill>
                    <a:srgbClr val="424242"/>
                  </a:solidFill>
                </a:rPr>
                <a:t>ÁNIMAS</a:t>
              </a:r>
            </a:p>
          </p:txBody>
        </p:sp>
        <p:sp>
          <p:nvSpPr>
            <p:cNvPr id="22" name="Elipse 21"/>
            <p:cNvSpPr/>
            <p:nvPr/>
          </p:nvSpPr>
          <p:spPr>
            <a:xfrm>
              <a:off x="6480980" y="6130161"/>
              <a:ext cx="192833" cy="192833"/>
            </a:xfrm>
            <a:prstGeom prst="ellipse">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sp>
          <p:nvSpPr>
            <p:cNvPr id="27" name="Rectángulo redondeado 26"/>
            <p:cNvSpPr/>
            <p:nvPr/>
          </p:nvSpPr>
          <p:spPr>
            <a:xfrm>
              <a:off x="6493497" y="2834957"/>
              <a:ext cx="1021192" cy="242666"/>
            </a:xfrm>
            <a:prstGeom prst="roundRect">
              <a:avLst/>
            </a:prstGeom>
            <a:solidFill>
              <a:schemeClr val="bg1"/>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82"/>
              <a:r>
                <a:rPr lang="es-CO" sz="1400" dirty="0">
                  <a:solidFill>
                    <a:srgbClr val="424242"/>
                  </a:solidFill>
                </a:rPr>
                <a:t>QUIBDÓ</a:t>
              </a:r>
            </a:p>
          </p:txBody>
        </p:sp>
        <p:sp>
          <p:nvSpPr>
            <p:cNvPr id="6" name="Elipse 5"/>
            <p:cNvSpPr/>
            <p:nvPr/>
          </p:nvSpPr>
          <p:spPr>
            <a:xfrm>
              <a:off x="6239770" y="2823896"/>
              <a:ext cx="253727" cy="253727"/>
            </a:xfrm>
            <a:prstGeom prst="ellipse">
              <a:avLst/>
            </a:prstGeom>
            <a:solidFill>
              <a:srgbClr val="FFFF0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grpSp>
      <p:sp>
        <p:nvSpPr>
          <p:cNvPr id="29" name="30 CuadroTexto"/>
          <p:cNvSpPr txBox="1">
            <a:spLocks noChangeArrowheads="1"/>
          </p:cNvSpPr>
          <p:nvPr/>
        </p:nvSpPr>
        <p:spPr bwMode="auto">
          <a:xfrm flipH="1">
            <a:off x="6528333" y="3163537"/>
            <a:ext cx="5246036" cy="196567"/>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0" tIns="13513" rIns="91350" bIns="13513"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913582">
              <a:spcBef>
                <a:spcPts val="450"/>
              </a:spcBef>
              <a:defRPr/>
            </a:pPr>
            <a:r>
              <a:rPr lang="es-CO" sz="1100" kern="0" dirty="0">
                <a:latin typeface="+mn-lt"/>
              </a:rPr>
              <a:t>CONTRATO CONSULTORÍA 2194 DE 28/12/2016</a:t>
            </a:r>
          </a:p>
        </p:txBody>
      </p:sp>
      <p:graphicFrame>
        <p:nvGraphicFramePr>
          <p:cNvPr id="33" name="Tabla 22"/>
          <p:cNvGraphicFramePr>
            <a:graphicFrameLocks noGrp="1"/>
          </p:cNvGraphicFramePr>
          <p:nvPr>
            <p:extLst>
              <p:ext uri="{D42A27DB-BD31-4B8C-83A1-F6EECF244321}">
                <p14:modId xmlns:p14="http://schemas.microsoft.com/office/powerpoint/2010/main" val="1721278602"/>
              </p:ext>
            </p:extLst>
          </p:nvPr>
        </p:nvGraphicFramePr>
        <p:xfrm>
          <a:off x="6528332" y="3392811"/>
          <a:ext cx="5246035" cy="963102"/>
        </p:xfrm>
        <a:graphic>
          <a:graphicData uri="http://schemas.openxmlformats.org/drawingml/2006/table">
            <a:tbl>
              <a:tblPr>
                <a:tableStyleId>{616DA210-FB5B-4158-B5E0-FEB733F419BA}</a:tableStyleId>
              </a:tblPr>
              <a:tblGrid>
                <a:gridCol w="2932122">
                  <a:extLst>
                    <a:ext uri="{9D8B030D-6E8A-4147-A177-3AD203B41FA5}">
                      <a16:colId xmlns="" xmlns:a16="http://schemas.microsoft.com/office/drawing/2014/main" val="20000"/>
                    </a:ext>
                  </a:extLst>
                </a:gridCol>
                <a:gridCol w="978890">
                  <a:extLst>
                    <a:ext uri="{9D8B030D-6E8A-4147-A177-3AD203B41FA5}">
                      <a16:colId xmlns="" xmlns:a16="http://schemas.microsoft.com/office/drawing/2014/main" val="20001"/>
                    </a:ext>
                  </a:extLst>
                </a:gridCol>
                <a:gridCol w="1335023">
                  <a:extLst>
                    <a:ext uri="{9D8B030D-6E8A-4147-A177-3AD203B41FA5}">
                      <a16:colId xmlns="" xmlns:a16="http://schemas.microsoft.com/office/drawing/2014/main" val="20002"/>
                    </a:ext>
                  </a:extLst>
                </a:gridCol>
              </a:tblGrid>
              <a:tr h="160512">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CONEXIÓN NUQUI</a:t>
                      </a:r>
                      <a:endParaRPr kumimoji="0" lang="es-MX" sz="1000" b="1" u="none" strike="noStrike" kern="1200" cap="none" spc="0" normalizeH="0" baseline="0" noProof="0" dirty="0">
                        <a:ln>
                          <a:noFill/>
                        </a:ln>
                        <a:effectLst/>
                        <a:uLnTx/>
                        <a:uFillTx/>
                      </a:endParaRPr>
                    </a:p>
                  </a:txBody>
                  <a:tcPr marL="8117" marR="8117"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12">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7" marB="0" anchor="ctr"/>
                </a:tc>
                <a:extLst>
                  <a:ext uri="{0D108BD9-81ED-4DB2-BD59-A6C34878D82A}">
                    <a16:rowId xmlns="" xmlns:a16="http://schemas.microsoft.com/office/drawing/2014/main" val="10001"/>
                  </a:ext>
                </a:extLst>
              </a:tr>
              <a:tr h="160512">
                <a:tc>
                  <a:txBody>
                    <a:bodyPr/>
                    <a:lstStyle/>
                    <a:p>
                      <a:pPr algn="l" fontAlgn="ctr"/>
                      <a:r>
                        <a:rPr lang="pt-BR" sz="1000" u="none" strike="noStrike" kern="1200" baseline="0" dirty="0">
                          <a:effectLst/>
                        </a:rPr>
                        <a:t>EUROESTUDIOS INGENIEROS DE CONSULTAS SAS</a:t>
                      </a:r>
                      <a:endParaRPr lang="pt-BR"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60</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2"/>
                  </a:ext>
                </a:extLst>
              </a:tr>
              <a:tr h="160512">
                <a:tc>
                  <a:txBody>
                    <a:bodyPr/>
                    <a:lstStyle/>
                    <a:p>
                      <a:pPr algn="l" fontAlgn="ctr"/>
                      <a:r>
                        <a:rPr lang="pt-BR" sz="1000" u="none" strike="noStrike" kern="1200" baseline="0" dirty="0">
                          <a:effectLst/>
                        </a:rPr>
                        <a:t>ESAO LTDA</a:t>
                      </a:r>
                      <a:endParaRPr lang="pt-BR"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35</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3"/>
                  </a:ext>
                </a:extLst>
              </a:tr>
              <a:tr h="160512">
                <a:tc>
                  <a:txBody>
                    <a:bodyPr/>
                    <a:lstStyle/>
                    <a:p>
                      <a:pPr algn="l" fontAlgn="ctr"/>
                      <a:r>
                        <a:rPr lang="pt-BR" sz="1000" u="none" strike="noStrike" kern="1200" baseline="0" dirty="0">
                          <a:effectLst/>
                        </a:rPr>
                        <a:t>BRAIN INGENIERÍA VIAL SAS</a:t>
                      </a:r>
                      <a:endParaRPr lang="pt-BR"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4,9</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4"/>
                  </a:ext>
                </a:extLst>
              </a:tr>
              <a:tr h="160512">
                <a:tc>
                  <a:txBody>
                    <a:bodyPr/>
                    <a:lstStyle/>
                    <a:p>
                      <a:pPr algn="l" fontAlgn="ctr"/>
                      <a:r>
                        <a:rPr lang="pt-BR" sz="1000" u="none" strike="noStrike" kern="1200" baseline="0" dirty="0">
                          <a:effectLst/>
                        </a:rPr>
                        <a:t>EUROESTUDIOS SAS</a:t>
                      </a:r>
                      <a:endParaRPr lang="pt-BR"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0,1</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5"/>
                  </a:ext>
                </a:extLst>
              </a:tr>
            </a:tbl>
          </a:graphicData>
        </a:graphic>
      </p:graphicFrame>
      <p:sp>
        <p:nvSpPr>
          <p:cNvPr id="34" name="30 CuadroTexto"/>
          <p:cNvSpPr txBox="1">
            <a:spLocks noChangeArrowheads="1"/>
          </p:cNvSpPr>
          <p:nvPr/>
        </p:nvSpPr>
        <p:spPr bwMode="auto">
          <a:xfrm flipH="1">
            <a:off x="6528333" y="4457722"/>
            <a:ext cx="5246029" cy="196567"/>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0" tIns="13513" rIns="91350" bIns="13513"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913582">
              <a:spcBef>
                <a:spcPts val="450"/>
              </a:spcBef>
              <a:defRPr/>
            </a:pPr>
            <a:r>
              <a:rPr lang="es-CO" sz="1100" kern="0" dirty="0">
                <a:latin typeface="+mn-lt"/>
              </a:rPr>
              <a:t>CONTRATO DE INTERVENTORÍA 2199 DE 28/16/2016</a:t>
            </a:r>
          </a:p>
        </p:txBody>
      </p:sp>
      <p:graphicFrame>
        <p:nvGraphicFramePr>
          <p:cNvPr id="37" name="Tabla 22"/>
          <p:cNvGraphicFramePr>
            <a:graphicFrameLocks noGrp="1"/>
          </p:cNvGraphicFramePr>
          <p:nvPr>
            <p:extLst>
              <p:ext uri="{D42A27DB-BD31-4B8C-83A1-F6EECF244321}">
                <p14:modId xmlns:p14="http://schemas.microsoft.com/office/powerpoint/2010/main" val="465245082"/>
              </p:ext>
            </p:extLst>
          </p:nvPr>
        </p:nvGraphicFramePr>
        <p:xfrm>
          <a:off x="6528327" y="4696244"/>
          <a:ext cx="5246034" cy="645855"/>
        </p:xfrm>
        <a:graphic>
          <a:graphicData uri="http://schemas.openxmlformats.org/drawingml/2006/table">
            <a:tbl>
              <a:tblPr>
                <a:tableStyleId>{616DA210-FB5B-4158-B5E0-FEB733F419BA}</a:tableStyleId>
              </a:tblPr>
              <a:tblGrid>
                <a:gridCol w="2932122">
                  <a:extLst>
                    <a:ext uri="{9D8B030D-6E8A-4147-A177-3AD203B41FA5}">
                      <a16:colId xmlns="" xmlns:a16="http://schemas.microsoft.com/office/drawing/2014/main" val="20000"/>
                    </a:ext>
                  </a:extLst>
                </a:gridCol>
                <a:gridCol w="978889">
                  <a:extLst>
                    <a:ext uri="{9D8B030D-6E8A-4147-A177-3AD203B41FA5}">
                      <a16:colId xmlns="" xmlns:a16="http://schemas.microsoft.com/office/drawing/2014/main" val="20001"/>
                    </a:ext>
                  </a:extLst>
                </a:gridCol>
                <a:gridCol w="1335023">
                  <a:extLst>
                    <a:ext uri="{9D8B030D-6E8A-4147-A177-3AD203B41FA5}">
                      <a16:colId xmlns="" xmlns:a16="http://schemas.microsoft.com/office/drawing/2014/main" val="20002"/>
                    </a:ext>
                  </a:extLst>
                </a:gridCol>
              </a:tblGrid>
              <a:tr h="17972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noProof="0" dirty="0">
                          <a:ln>
                            <a:noFill/>
                          </a:ln>
                          <a:effectLst/>
                          <a:uLnTx/>
                          <a:uFillTx/>
                        </a:rPr>
                        <a:t>DISEÑOS INTERVENTORIAS Y SERVICIOS SAS - DIS SAS</a:t>
                      </a:r>
                      <a:endParaRPr kumimoji="0" lang="es-CO" sz="1000" b="1" u="none" strike="noStrike" kern="1200" cap="none" spc="0" normalizeH="0" baseline="0" noProof="0" dirty="0">
                        <a:ln>
                          <a:noFill/>
                        </a:ln>
                        <a:effectLst/>
                        <a:uLnTx/>
                        <a:uFillTx/>
                      </a:endParaRPr>
                    </a:p>
                  </a:txBody>
                  <a:tcPr marL="8117" marR="8117"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3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7" marB="0" anchor="ctr"/>
                </a:tc>
                <a:extLst>
                  <a:ext uri="{0D108BD9-81ED-4DB2-BD59-A6C34878D82A}">
                    <a16:rowId xmlns="" xmlns:a16="http://schemas.microsoft.com/office/drawing/2014/main" val="10001"/>
                  </a:ext>
                </a:extLst>
              </a:tr>
              <a:tr h="305597">
                <a:tc>
                  <a:txBody>
                    <a:bodyPr/>
                    <a:lstStyle/>
                    <a:p>
                      <a:pPr algn="l" fontAlgn="ctr"/>
                      <a:r>
                        <a:rPr lang="pt-BR" sz="1000" u="none" strike="noStrike" kern="1200" baseline="0" dirty="0">
                          <a:effectLst/>
                        </a:rPr>
                        <a:t>DISEÑOS INTERVENTORÍAS Y SERVICIOS – DIS SAS</a:t>
                      </a:r>
                      <a:endParaRPr lang="pt-BR" sz="1000" u="none" strike="noStrike" kern="1200" baseline="0" dirty="0">
                        <a:solidFill>
                          <a:schemeClr val="tx1"/>
                        </a:solidFill>
                        <a:effectLst/>
                        <a:latin typeface="+mn-lt"/>
                        <a:ea typeface="+mn-ea"/>
                        <a:cs typeface="+mn-cs"/>
                      </a:endParaRPr>
                    </a:p>
                  </a:txBody>
                  <a:tcPr marL="108016" marR="8117" marT="8117" marB="0" anchor="ctr"/>
                </a:tc>
                <a:tc>
                  <a:txBody>
                    <a:bodyPr/>
                    <a:lstStyle/>
                    <a:p>
                      <a:pPr marL="0" algn="ctr" defTabSz="1217889" rtl="0" eaLnBrk="1" fontAlgn="ctr" latinLnBrk="0" hangingPunct="1"/>
                      <a:r>
                        <a:rPr lang="es-MX" sz="1000" u="none" strike="noStrike" kern="1200" baseline="0" dirty="0">
                          <a:effectLst/>
                        </a:rPr>
                        <a:t>100</a:t>
                      </a:r>
                      <a:endParaRPr lang="es-MX" sz="1000" u="none" strike="noStrike" kern="1200" baseline="0" dirty="0">
                        <a:solidFill>
                          <a:schemeClr val="tx1"/>
                        </a:solidFill>
                        <a:effectLst/>
                        <a:latin typeface="+mn-lt"/>
                        <a:ea typeface="+mn-ea"/>
                        <a:cs typeface="+mn-cs"/>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2"/>
                  </a:ext>
                </a:extLst>
              </a:tr>
            </a:tbl>
          </a:graphicData>
        </a:graphic>
      </p:graphicFrame>
      <p:sp>
        <p:nvSpPr>
          <p:cNvPr id="38" name="30 CuadroTexto"/>
          <p:cNvSpPr txBox="1">
            <a:spLocks noChangeArrowheads="1"/>
          </p:cNvSpPr>
          <p:nvPr/>
        </p:nvSpPr>
        <p:spPr bwMode="auto">
          <a:xfrm flipH="1">
            <a:off x="6528339" y="648373"/>
            <a:ext cx="5246030" cy="200542"/>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0" tIns="13513" rIns="91350"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913582">
              <a:spcBef>
                <a:spcPts val="450"/>
              </a:spcBef>
              <a:defRPr/>
            </a:pPr>
            <a:r>
              <a:rPr lang="es-CO" sz="1100" kern="0" dirty="0">
                <a:latin typeface="+mn-lt"/>
              </a:rPr>
              <a:t>INFORMACIÓN GENERAL</a:t>
            </a:r>
          </a:p>
        </p:txBody>
      </p:sp>
      <p:graphicFrame>
        <p:nvGraphicFramePr>
          <p:cNvPr id="24" name="10 Tabla"/>
          <p:cNvGraphicFramePr>
            <a:graphicFrameLocks noGrp="1"/>
          </p:cNvGraphicFramePr>
          <p:nvPr>
            <p:extLst>
              <p:ext uri="{D42A27DB-BD31-4B8C-83A1-F6EECF244321}">
                <p14:modId xmlns:p14="http://schemas.microsoft.com/office/powerpoint/2010/main" val="2821662671"/>
              </p:ext>
            </p:extLst>
          </p:nvPr>
        </p:nvGraphicFramePr>
        <p:xfrm>
          <a:off x="6528341" y="2084944"/>
          <a:ext cx="5246027" cy="988212"/>
        </p:xfrm>
        <a:graphic>
          <a:graphicData uri="http://schemas.openxmlformats.org/drawingml/2006/table">
            <a:tbl>
              <a:tblPr bandRow="1">
                <a:tableStyleId>{5940675A-B579-460E-94D1-54222C63F5DA}</a:tableStyleId>
              </a:tblPr>
              <a:tblGrid>
                <a:gridCol w="2198134">
                  <a:extLst>
                    <a:ext uri="{9D8B030D-6E8A-4147-A177-3AD203B41FA5}">
                      <a16:colId xmlns="" xmlns:a16="http://schemas.microsoft.com/office/drawing/2014/main" val="20000"/>
                    </a:ext>
                  </a:extLst>
                </a:gridCol>
                <a:gridCol w="761975">
                  <a:extLst>
                    <a:ext uri="{9D8B030D-6E8A-4147-A177-3AD203B41FA5}">
                      <a16:colId xmlns="" xmlns:a16="http://schemas.microsoft.com/office/drawing/2014/main" val="20001"/>
                    </a:ext>
                  </a:extLst>
                </a:gridCol>
                <a:gridCol w="2285918">
                  <a:extLst>
                    <a:ext uri="{9D8B030D-6E8A-4147-A177-3AD203B41FA5}">
                      <a16:colId xmlns="" xmlns:a16="http://schemas.microsoft.com/office/drawing/2014/main" val="20002"/>
                    </a:ext>
                  </a:extLst>
                </a:gridCol>
              </a:tblGrid>
              <a:tr h="182252">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marL="0" algn="ctr" defTabSz="914400" rtl="0" eaLnBrk="1" latinLnBrk="0" hangingPunct="1">
                        <a:spcAft>
                          <a:spcPts val="0"/>
                        </a:spcAft>
                      </a:pPr>
                      <a:r>
                        <a:rPr lang="es-ES_tradnl" sz="1000" kern="1200" dirty="0">
                          <a:effectLst/>
                        </a:rPr>
                        <a:t>SECTOR</a:t>
                      </a:r>
                      <a:endParaRPr lang="es-CO" sz="1000" b="0" kern="1200" dirty="0">
                        <a:solidFill>
                          <a:schemeClr val="dk1"/>
                        </a:solidFill>
                        <a:effectLst/>
                        <a:latin typeface="+mj-lt"/>
                        <a:ea typeface=""/>
                        <a:cs typeface=""/>
                      </a:endParaRPr>
                    </a:p>
                  </a:txBody>
                  <a:tcPr marL="58433" marR="58433"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marL="0" algn="ctr" defTabSz="914400" rtl="0" eaLnBrk="1" latinLnBrk="0" hangingPunct="1">
                        <a:spcAft>
                          <a:spcPts val="0"/>
                        </a:spcAft>
                      </a:pPr>
                      <a:r>
                        <a:rPr lang="es-ES_tradnl" sz="1000" kern="1200" dirty="0">
                          <a:effectLst/>
                        </a:rPr>
                        <a:t>CANTIDAD</a:t>
                      </a:r>
                      <a:endParaRPr lang="es-CO" sz="1000" b="0" kern="1200" dirty="0">
                        <a:solidFill>
                          <a:schemeClr val="dk1"/>
                        </a:solidFill>
                        <a:effectLst/>
                        <a:latin typeface="+mj-lt"/>
                        <a:ea typeface=""/>
                        <a:cs typeface=""/>
                      </a:endParaRPr>
                    </a:p>
                  </a:txBody>
                  <a:tcPr marL="58433" marR="58433"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marL="0" algn="ctr" defTabSz="914400" rtl="0" eaLnBrk="1" latinLnBrk="0" hangingPunct="1">
                        <a:spcAft>
                          <a:spcPts val="0"/>
                        </a:spcAft>
                      </a:pPr>
                      <a:r>
                        <a:rPr lang="es-ES_tradnl" sz="1000" kern="1200" dirty="0">
                          <a:effectLst/>
                        </a:rPr>
                        <a:t>INTERVENCIÓN PREVISTA</a:t>
                      </a:r>
                      <a:endParaRPr lang="es-CO" sz="1000" b="0" kern="1200" dirty="0">
                        <a:solidFill>
                          <a:schemeClr val="dk1"/>
                        </a:solidFill>
                        <a:effectLst/>
                        <a:latin typeface="+mj-lt"/>
                        <a:ea typeface=""/>
                        <a:cs typeface=""/>
                      </a:endParaRPr>
                    </a:p>
                  </a:txBody>
                  <a:tcPr marL="58433" marR="58433" marT="0" marB="0" anchor="ctr"/>
                </a:tc>
                <a:extLst>
                  <a:ext uri="{0D108BD9-81ED-4DB2-BD59-A6C34878D82A}">
                    <a16:rowId xmlns="" xmlns:a16="http://schemas.microsoft.com/office/drawing/2014/main" val="10000"/>
                  </a:ext>
                </a:extLst>
              </a:tr>
              <a:tr h="161187">
                <a:tc>
                  <a:txBody>
                    <a:bodyPr/>
                    <a:lstStyle/>
                    <a:p>
                      <a:pPr marL="0" algn="ctr" defTabSz="914400" rtl="0" eaLnBrk="1" fontAlgn="b" latinLnBrk="0" hangingPunct="1">
                        <a:spcAft>
                          <a:spcPts val="0"/>
                        </a:spcAft>
                      </a:pPr>
                      <a:r>
                        <a:rPr lang="es-MX" sz="1000" kern="1200" dirty="0">
                          <a:effectLst/>
                        </a:rPr>
                        <a:t>NUQUÍ – ALTO DE COPIDIJO</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ctr" latinLnBrk="0" hangingPunct="1">
                        <a:spcAft>
                          <a:spcPts val="0"/>
                        </a:spcAft>
                      </a:pPr>
                      <a:r>
                        <a:rPr lang="es-MX" sz="1000" kern="1200" dirty="0">
                          <a:effectLst/>
                        </a:rPr>
                        <a:t>18 KMS</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b" latinLnBrk="0" hangingPunct="1">
                        <a:spcAft>
                          <a:spcPts val="0"/>
                        </a:spcAft>
                      </a:pPr>
                      <a:r>
                        <a:rPr lang="es-MX" sz="1000" kern="1200" dirty="0">
                          <a:effectLst/>
                        </a:rPr>
                        <a:t> Estudios y Diseños Fase III</a:t>
                      </a:r>
                      <a:endParaRPr lang="es-MX" sz="1000" b="0" kern="1200" dirty="0">
                        <a:solidFill>
                          <a:schemeClr val="dk1"/>
                        </a:solidFill>
                        <a:effectLst/>
                        <a:latin typeface="+mj-lt"/>
                        <a:ea typeface=""/>
                        <a:cs typeface=""/>
                      </a:endParaRPr>
                    </a:p>
                  </a:txBody>
                  <a:tcPr marL="8116" marR="8116" marT="8792" marB="0" anchor="ctr"/>
                </a:tc>
                <a:extLst>
                  <a:ext uri="{0D108BD9-81ED-4DB2-BD59-A6C34878D82A}">
                    <a16:rowId xmlns="" xmlns:a16="http://schemas.microsoft.com/office/drawing/2014/main" val="10001"/>
                  </a:ext>
                </a:extLst>
              </a:tr>
              <a:tr h="161187">
                <a:tc>
                  <a:txBody>
                    <a:bodyPr/>
                    <a:lstStyle/>
                    <a:p>
                      <a:pPr marL="0" algn="ctr" defTabSz="914400" rtl="0" eaLnBrk="1" fontAlgn="b" latinLnBrk="0" hangingPunct="1">
                        <a:spcAft>
                          <a:spcPts val="0"/>
                        </a:spcAft>
                      </a:pPr>
                      <a:r>
                        <a:rPr lang="es-MX" sz="1000" kern="1200" dirty="0">
                          <a:effectLst/>
                        </a:rPr>
                        <a:t>ALTO DE COPIDIJO – RÍO BAUDÓ</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ctr" latinLnBrk="0" hangingPunct="1">
                        <a:spcAft>
                          <a:spcPts val="0"/>
                        </a:spcAft>
                      </a:pPr>
                      <a:r>
                        <a:rPr lang="es-MX" sz="1000" kern="1200" dirty="0">
                          <a:effectLst/>
                        </a:rPr>
                        <a:t>16 KMS</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b" latinLnBrk="0" hangingPunct="1">
                        <a:spcAft>
                          <a:spcPts val="0"/>
                        </a:spcAft>
                      </a:pPr>
                      <a:r>
                        <a:rPr lang="es-MX" sz="1000" kern="1200" dirty="0">
                          <a:effectLst/>
                        </a:rPr>
                        <a:t> Estudios Fase I y Estudios y Diseños Fase III</a:t>
                      </a:r>
                      <a:endParaRPr lang="es-MX" sz="1000" b="0" kern="1200" dirty="0">
                        <a:solidFill>
                          <a:schemeClr val="dk1"/>
                        </a:solidFill>
                        <a:effectLst/>
                        <a:latin typeface="+mj-lt"/>
                        <a:ea typeface=""/>
                        <a:cs typeface=""/>
                      </a:endParaRPr>
                    </a:p>
                  </a:txBody>
                  <a:tcPr marL="8116" marR="8116" marT="8792" marB="0" anchor="ctr"/>
                </a:tc>
                <a:extLst>
                  <a:ext uri="{0D108BD9-81ED-4DB2-BD59-A6C34878D82A}">
                    <a16:rowId xmlns="" xmlns:a16="http://schemas.microsoft.com/office/drawing/2014/main" val="10002"/>
                  </a:ext>
                </a:extLst>
              </a:tr>
              <a:tr h="161187">
                <a:tc>
                  <a:txBody>
                    <a:bodyPr/>
                    <a:lstStyle/>
                    <a:p>
                      <a:pPr marL="0" algn="ctr" defTabSz="914400" rtl="0" eaLnBrk="1" fontAlgn="b" latinLnBrk="0" hangingPunct="1">
                        <a:spcAft>
                          <a:spcPts val="0"/>
                        </a:spcAft>
                      </a:pPr>
                      <a:r>
                        <a:rPr lang="es-MX" sz="1000" kern="1200" dirty="0">
                          <a:effectLst/>
                        </a:rPr>
                        <a:t>RÍO BAUDÓ – QUEBRADA MUERTERO</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ctr" latinLnBrk="0" hangingPunct="1">
                        <a:spcAft>
                          <a:spcPts val="0"/>
                        </a:spcAft>
                      </a:pPr>
                      <a:r>
                        <a:rPr lang="es-MX" sz="1000" kern="1200" dirty="0">
                          <a:effectLst/>
                        </a:rPr>
                        <a:t>17 KMS</a:t>
                      </a:r>
                      <a:endParaRPr lang="es-MX" sz="1000" b="0" kern="1200" dirty="0">
                        <a:solidFill>
                          <a:schemeClr val="dk1"/>
                        </a:solidFill>
                        <a:effectLst/>
                        <a:latin typeface="+mj-lt"/>
                        <a:ea typeface=""/>
                        <a:cs typeface=""/>
                      </a:endParaRPr>
                    </a:p>
                  </a:txBody>
                  <a:tcPr marL="8116" marR="8116" marT="8792"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MX" sz="1000" kern="1200" dirty="0">
                          <a:effectLst/>
                        </a:rPr>
                        <a:t> Estudios Fase I y Estudios y Diseños Fase III</a:t>
                      </a:r>
                      <a:endParaRPr lang="es-MX" sz="1000" b="0" kern="1200" dirty="0">
                        <a:solidFill>
                          <a:schemeClr val="dk1"/>
                        </a:solidFill>
                        <a:effectLst/>
                        <a:latin typeface="+mj-lt"/>
                        <a:ea typeface=""/>
                        <a:cs typeface=""/>
                      </a:endParaRPr>
                    </a:p>
                  </a:txBody>
                  <a:tcPr marL="8116" marR="8116" marT="8792" marB="0" anchor="ctr"/>
                </a:tc>
                <a:extLst>
                  <a:ext uri="{0D108BD9-81ED-4DB2-BD59-A6C34878D82A}">
                    <a16:rowId xmlns="" xmlns:a16="http://schemas.microsoft.com/office/drawing/2014/main" val="10003"/>
                  </a:ext>
                </a:extLst>
              </a:tr>
              <a:tr h="161187">
                <a:tc>
                  <a:txBody>
                    <a:bodyPr/>
                    <a:lstStyle/>
                    <a:p>
                      <a:pPr marL="0" algn="ctr" defTabSz="914400" rtl="0" eaLnBrk="1" fontAlgn="b" latinLnBrk="0" hangingPunct="1">
                        <a:spcAft>
                          <a:spcPts val="0"/>
                        </a:spcAft>
                      </a:pPr>
                      <a:r>
                        <a:rPr lang="es-MX" sz="1000" kern="1200" dirty="0">
                          <a:effectLst/>
                        </a:rPr>
                        <a:t>QUEBRADA MUERTERO – EL AFIRMADO</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ctr" latinLnBrk="0" hangingPunct="1">
                        <a:spcAft>
                          <a:spcPts val="0"/>
                        </a:spcAft>
                      </a:pPr>
                      <a:r>
                        <a:rPr lang="es-MX" sz="1000" kern="1200" dirty="0">
                          <a:effectLst/>
                        </a:rPr>
                        <a:t>24 KMS</a:t>
                      </a:r>
                      <a:endParaRPr lang="es-MX" sz="1000" b="0" kern="1200" dirty="0">
                        <a:solidFill>
                          <a:schemeClr val="dk1"/>
                        </a:solidFill>
                        <a:effectLst/>
                        <a:latin typeface="+mj-lt"/>
                        <a:ea typeface=""/>
                        <a:cs typeface=""/>
                      </a:endParaRPr>
                    </a:p>
                  </a:txBody>
                  <a:tcPr marL="8116" marR="8116" marT="8792"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MX" sz="1000" kern="1200" dirty="0">
                          <a:effectLst/>
                        </a:rPr>
                        <a:t> Estudios Fase I y Estudios y Diseños Fase III</a:t>
                      </a:r>
                      <a:endParaRPr lang="es-MX" sz="1000" b="0" kern="1200" dirty="0">
                        <a:solidFill>
                          <a:schemeClr val="dk1"/>
                        </a:solidFill>
                        <a:effectLst/>
                        <a:latin typeface="+mj-lt"/>
                        <a:ea typeface=""/>
                        <a:cs typeface=""/>
                      </a:endParaRPr>
                    </a:p>
                  </a:txBody>
                  <a:tcPr marL="8116" marR="8116" marT="8792" marB="0" anchor="ctr"/>
                </a:tc>
                <a:extLst>
                  <a:ext uri="{0D108BD9-81ED-4DB2-BD59-A6C34878D82A}">
                    <a16:rowId xmlns="" xmlns:a16="http://schemas.microsoft.com/office/drawing/2014/main" val="10004"/>
                  </a:ext>
                </a:extLst>
              </a:tr>
              <a:tr h="161187">
                <a:tc>
                  <a:txBody>
                    <a:bodyPr/>
                    <a:lstStyle/>
                    <a:p>
                      <a:pPr marL="0" algn="ctr" defTabSz="914400" rtl="0" eaLnBrk="1" fontAlgn="b" latinLnBrk="0" hangingPunct="1">
                        <a:spcAft>
                          <a:spcPts val="0"/>
                        </a:spcAft>
                      </a:pPr>
                      <a:r>
                        <a:rPr lang="es-MX" sz="1000" kern="1200" dirty="0">
                          <a:effectLst/>
                        </a:rPr>
                        <a:t>EL AFIRMADO – LA YE (LAS ÁNIMAS)</a:t>
                      </a:r>
                      <a:endParaRPr lang="es-MX" sz="1000" b="0" kern="1200" dirty="0">
                        <a:solidFill>
                          <a:schemeClr val="dk1"/>
                        </a:solidFill>
                        <a:effectLst/>
                        <a:latin typeface="+mj-lt"/>
                        <a:ea typeface=""/>
                        <a:cs typeface=""/>
                      </a:endParaRPr>
                    </a:p>
                  </a:txBody>
                  <a:tcPr marL="8116" marR="8116" marT="8792" marB="0" anchor="ctr"/>
                </a:tc>
                <a:tc>
                  <a:txBody>
                    <a:bodyPr/>
                    <a:lstStyle/>
                    <a:p>
                      <a:pPr marL="0" algn="ctr" defTabSz="914400" rtl="0" eaLnBrk="1" fontAlgn="ctr" latinLnBrk="0" hangingPunct="1">
                        <a:spcAft>
                          <a:spcPts val="0"/>
                        </a:spcAft>
                      </a:pPr>
                      <a:r>
                        <a:rPr lang="es-MX" sz="1000" kern="1200" dirty="0">
                          <a:effectLst/>
                        </a:rPr>
                        <a:t>55 KMS</a:t>
                      </a:r>
                      <a:endParaRPr lang="es-MX" sz="1000" b="0" kern="1200" dirty="0">
                        <a:solidFill>
                          <a:schemeClr val="dk1"/>
                        </a:solidFill>
                        <a:effectLst/>
                        <a:latin typeface="+mj-lt"/>
                        <a:ea typeface=""/>
                        <a:cs typeface=""/>
                      </a:endParaRPr>
                    </a:p>
                  </a:txBody>
                  <a:tcPr marL="8116" marR="8116" marT="8792"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MX" sz="1000" kern="1200" dirty="0">
                          <a:effectLst/>
                        </a:rPr>
                        <a:t> Estudios y Diseños Fase III</a:t>
                      </a:r>
                      <a:endParaRPr lang="es-MX" sz="1000" b="0" kern="1200" dirty="0">
                        <a:solidFill>
                          <a:schemeClr val="dk1"/>
                        </a:solidFill>
                        <a:effectLst/>
                        <a:latin typeface="+mj-lt"/>
                        <a:ea typeface=""/>
                        <a:cs typeface=""/>
                      </a:endParaRPr>
                    </a:p>
                  </a:txBody>
                  <a:tcPr marL="8116" marR="8116" marT="8792" marB="0" anchor="ctr"/>
                </a:tc>
                <a:extLst>
                  <a:ext uri="{0D108BD9-81ED-4DB2-BD59-A6C34878D82A}">
                    <a16:rowId xmlns="" xmlns:a16="http://schemas.microsoft.com/office/drawing/2014/main" val="10005"/>
                  </a:ext>
                </a:extLst>
              </a:tr>
            </a:tbl>
          </a:graphicData>
        </a:graphic>
      </p:graphicFrame>
      <p:sp>
        <p:nvSpPr>
          <p:cNvPr id="26" name="Rectángulo 25">
            <a:extLst>
              <a:ext uri="{FF2B5EF4-FFF2-40B4-BE49-F238E27FC236}">
                <a16:creationId xmlns="" xmlns:a16="http://schemas.microsoft.com/office/drawing/2014/main" id="{8CB033E5-7907-4EB1-B5EE-C4F6CC00FE20}"/>
              </a:ext>
            </a:extLst>
          </p:cNvPr>
          <p:cNvSpPr/>
          <p:nvPr/>
        </p:nvSpPr>
        <p:spPr>
          <a:xfrm>
            <a:off x="6528327" y="5477132"/>
            <a:ext cx="5246035" cy="430887"/>
          </a:xfrm>
          <a:prstGeom prst="rect">
            <a:avLst/>
          </a:prstGeom>
          <a:solidFill>
            <a:schemeClr val="bg1">
              <a:lumMod val="95000"/>
            </a:schemeClr>
          </a:solidFill>
          <a:ln>
            <a:solidFill>
              <a:schemeClr val="bg1">
                <a:lumMod val="85000"/>
              </a:schemeClr>
            </a:solidFill>
          </a:ln>
        </p:spPr>
        <p:txBody>
          <a:bodyPr wrap="square">
            <a:spAutoFit/>
          </a:bodyPr>
          <a:lstStyle/>
          <a:p>
            <a:pPr algn="ctr" defTabSz="683696"/>
            <a:r>
              <a:rPr lang="es-MX" sz="1100" dirty="0"/>
              <a:t>Entregados los volúmenes del Hito I (DAA) de los tramos 2, 3 y 4; se socializó con las comunidades afro e indígenas.</a:t>
            </a:r>
            <a:endParaRPr lang="es-CO" sz="1100" dirty="0"/>
          </a:p>
        </p:txBody>
      </p:sp>
      <p:sp>
        <p:nvSpPr>
          <p:cNvPr id="28" name="Pentágono 27"/>
          <p:cNvSpPr/>
          <p:nvPr/>
        </p:nvSpPr>
        <p:spPr>
          <a:xfrm>
            <a:off x="0" y="0"/>
            <a:ext cx="2247089"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0" name="CuadroTexto 29"/>
          <p:cNvSpPr txBox="1"/>
          <p:nvPr/>
        </p:nvSpPr>
        <p:spPr>
          <a:xfrm>
            <a:off x="194708" y="26882"/>
            <a:ext cx="28024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1" name="Rectángulo 5"/>
          <p:cNvSpPr>
            <a:spLocks noChangeArrowheads="1"/>
          </p:cNvSpPr>
          <p:nvPr/>
        </p:nvSpPr>
        <p:spPr bwMode="auto">
          <a:xfrm>
            <a:off x="2247089" y="35775"/>
            <a:ext cx="8695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400" dirty="0" smtClean="0">
                <a:solidFill>
                  <a:srgbClr val="2FAC66"/>
                </a:solidFill>
                <a:latin typeface="Tw Cen MT" panose="020B0602020104020603" pitchFamily="34" charset="0"/>
                <a:ea typeface="MS PGothic" pitchFamily="34" charset="-128"/>
                <a:sym typeface="Helvetica Neue Bold Condensed"/>
              </a:rPr>
              <a:t>ESTUDIOS Y DISEÑOS DE LA CONEXIÓN ANIMAS - NUQUI</a:t>
            </a:r>
            <a:endParaRPr lang="es-ES" altLang="es-CO" sz="2400" dirty="0">
              <a:solidFill>
                <a:srgbClr val="2FAC66"/>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3246193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4290" name="Imagen 25"/>
          <p:cNvPicPr>
            <a:picLocks noChangeAspect="1"/>
          </p:cNvPicPr>
          <p:nvPr/>
        </p:nvPicPr>
        <p:blipFill>
          <a:blip r:embed="rId2">
            <a:extLst>
              <a:ext uri="{28A0092B-C50C-407E-A947-70E740481C1C}">
                <a14:useLocalDpi xmlns:a14="http://schemas.microsoft.com/office/drawing/2010/main" val="0"/>
              </a:ext>
            </a:extLst>
          </a:blip>
          <a:srcRect l="30328" t="24585" r="37582" b="39517"/>
          <a:stretch>
            <a:fillRect/>
          </a:stretch>
        </p:blipFill>
        <p:spPr bwMode="auto">
          <a:xfrm>
            <a:off x="1252860" y="892778"/>
            <a:ext cx="5222705" cy="3282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30 CuadroTexto"/>
          <p:cNvSpPr txBox="1">
            <a:spLocks noChangeArrowheads="1"/>
          </p:cNvSpPr>
          <p:nvPr/>
        </p:nvSpPr>
        <p:spPr bwMode="auto">
          <a:xfrm flipH="1">
            <a:off x="7418479" y="832457"/>
            <a:ext cx="4205151"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738">
              <a:defRPr/>
            </a:pPr>
            <a:r>
              <a:rPr lang="es-CO" sz="1100" dirty="0"/>
              <a:t>INFORMACIÓN GENERAL</a:t>
            </a:r>
          </a:p>
        </p:txBody>
      </p:sp>
      <p:graphicFrame>
        <p:nvGraphicFramePr>
          <p:cNvPr id="13" name="3 Tabla"/>
          <p:cNvGraphicFramePr>
            <a:graphicFrameLocks noGrp="1"/>
          </p:cNvGraphicFramePr>
          <p:nvPr>
            <p:extLst>
              <p:ext uri="{D42A27DB-BD31-4B8C-83A1-F6EECF244321}">
                <p14:modId xmlns:p14="http://schemas.microsoft.com/office/powerpoint/2010/main" val="1294957508"/>
              </p:ext>
            </p:extLst>
          </p:nvPr>
        </p:nvGraphicFramePr>
        <p:xfrm>
          <a:off x="7418479" y="1049254"/>
          <a:ext cx="4205151" cy="914400"/>
        </p:xfrm>
        <a:graphic>
          <a:graphicData uri="http://schemas.openxmlformats.org/drawingml/2006/table">
            <a:tbl>
              <a:tblPr firstRow="1" bandRow="1">
                <a:tableStyleId>{5940675A-B579-460E-94D1-54222C63F5DA}</a:tableStyleId>
              </a:tblPr>
              <a:tblGrid>
                <a:gridCol w="2541094">
                  <a:extLst>
                    <a:ext uri="{9D8B030D-6E8A-4147-A177-3AD203B41FA5}">
                      <a16:colId xmlns="" xmlns:a16="http://schemas.microsoft.com/office/drawing/2014/main" val="20000"/>
                    </a:ext>
                  </a:extLst>
                </a:gridCol>
                <a:gridCol w="1664057">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2" marR="35992" marT="0" marB="0"/>
                </a:tc>
                <a:tc>
                  <a:txBody>
                    <a:bodyPr/>
                    <a:lstStyle/>
                    <a:p>
                      <a:pPr algn="ctr" rtl="0" fontAlgn="ctr"/>
                      <a:r>
                        <a:rPr lang="es-MX" sz="1000" u="none" strike="noStrike" dirty="0">
                          <a:effectLst/>
                        </a:rPr>
                        <a:t>23/09/2015</a:t>
                      </a:r>
                    </a:p>
                    <a:p>
                      <a:pPr algn="ctr" rtl="0" fontAlgn="ctr"/>
                      <a:r>
                        <a:rPr lang="es-MX" sz="1000" u="none" strike="noStrike" dirty="0">
                          <a:effectLst/>
                        </a:rPr>
                        <a:t>11/04/2016</a:t>
                      </a:r>
                      <a:endParaRPr lang="es-MX" sz="1000" b="0" i="0" u="none" strike="noStrike" dirty="0">
                        <a:solidFill>
                          <a:schemeClr val="tx1"/>
                        </a:solidFill>
                        <a:effectLst/>
                        <a:latin typeface="+mn-lt"/>
                      </a:endParaRPr>
                    </a:p>
                  </a:txBody>
                  <a:tcPr marL="35992" marR="35992"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rtl="0" fontAlgn="ctr"/>
                      <a:r>
                        <a:rPr lang="es-MX" sz="1000" u="none" strike="noStrike" dirty="0">
                          <a:effectLst/>
                        </a:rPr>
                        <a:t>06/10/2015</a:t>
                      </a:r>
                      <a:endParaRPr lang="es-MX" sz="1000" b="0" i="0" u="none" strike="noStrike" dirty="0">
                        <a:solidFill>
                          <a:schemeClr val="tx1"/>
                        </a:solidFill>
                        <a:effectLst/>
                        <a:latin typeface="+mn-lt"/>
                      </a:endParaRPr>
                    </a:p>
                  </a:txBody>
                  <a:tcPr marL="35992" marR="35992"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rtl="0" fontAlgn="ctr"/>
                      <a:r>
                        <a:rPr lang="es-MX" sz="1000" u="none" strike="noStrike" dirty="0">
                          <a:effectLst/>
                        </a:rPr>
                        <a:t>29/12/2015</a:t>
                      </a:r>
                      <a:endParaRPr lang="es-MX" sz="1000" b="0" i="0" u="none" strike="noStrike" dirty="0">
                        <a:solidFill>
                          <a:schemeClr val="tx1"/>
                        </a:solidFill>
                        <a:effectLst/>
                        <a:latin typeface="+mn-lt"/>
                      </a:endParaRPr>
                    </a:p>
                  </a:txBody>
                  <a:tcPr marL="35992" marR="35992"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2" marR="35992" marT="0" marB="0" anchor="ctr"/>
                </a:tc>
                <a:tc>
                  <a:txBody>
                    <a:bodyPr/>
                    <a:lstStyle/>
                    <a:p>
                      <a:pPr algn="ctr" rtl="0" fontAlgn="ctr"/>
                      <a:r>
                        <a:rPr lang="es-MX" sz="1000" u="none" strike="noStrike" kern="1200" dirty="0">
                          <a:effectLst/>
                        </a:rPr>
                        <a:t>31/12/2017</a:t>
                      </a:r>
                      <a:endParaRPr lang="es-MX" sz="1000" b="0" i="0" u="none" strike="noStrike" kern="1200" dirty="0">
                        <a:solidFill>
                          <a:srgbClr val="082754"/>
                        </a:solidFill>
                        <a:effectLst/>
                        <a:latin typeface="+mn-lt"/>
                        <a:ea typeface="+mn-ea"/>
                        <a:cs typeface="+mn-cs"/>
                      </a:endParaRPr>
                    </a:p>
                  </a:txBody>
                  <a:tcPr marL="35992" marR="35992"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rtl="0" fontAlgn="ctr"/>
                      <a:r>
                        <a:rPr lang="es-MX" sz="1000" u="none" strike="noStrike" kern="1200" dirty="0">
                          <a:effectLst/>
                        </a:rPr>
                        <a:t>TERMINADO</a:t>
                      </a:r>
                      <a:endParaRPr lang="es-MX" sz="1000" b="1" i="0" u="none" strike="noStrike" kern="1200" dirty="0">
                        <a:solidFill>
                          <a:schemeClr val="bg1"/>
                        </a:solidFill>
                        <a:effectLst/>
                        <a:latin typeface="+mn-lt"/>
                        <a:ea typeface="+mn-ea"/>
                        <a:cs typeface="+mn-cs"/>
                      </a:endParaRPr>
                    </a:p>
                  </a:txBody>
                  <a:tcPr marL="35992" marR="35992" marT="0" marB="0" anchor="ctr"/>
                </a:tc>
                <a:extLst>
                  <a:ext uri="{0D108BD9-81ED-4DB2-BD59-A6C34878D82A}">
                    <a16:rowId xmlns="" xmlns:a16="http://schemas.microsoft.com/office/drawing/2014/main" val="10004"/>
                  </a:ext>
                </a:extLst>
              </a:tr>
            </a:tbl>
          </a:graphicData>
        </a:graphic>
      </p:graphicFrame>
      <p:sp>
        <p:nvSpPr>
          <p:cNvPr id="14" name="30 CuadroTexto"/>
          <p:cNvSpPr txBox="1">
            <a:spLocks noChangeArrowheads="1"/>
          </p:cNvSpPr>
          <p:nvPr/>
        </p:nvSpPr>
        <p:spPr bwMode="auto">
          <a:xfrm flipH="1">
            <a:off x="7418479" y="2763989"/>
            <a:ext cx="420515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1395 DE 06/10/2015</a:t>
            </a:r>
          </a:p>
        </p:txBody>
      </p:sp>
      <p:sp>
        <p:nvSpPr>
          <p:cNvPr id="17" name="30 CuadroTexto"/>
          <p:cNvSpPr txBox="1">
            <a:spLocks noChangeArrowheads="1"/>
          </p:cNvSpPr>
          <p:nvPr/>
        </p:nvSpPr>
        <p:spPr bwMode="auto">
          <a:xfrm flipH="1">
            <a:off x="7418479" y="3647405"/>
            <a:ext cx="420515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1612 DE 20/11/2015</a:t>
            </a:r>
          </a:p>
        </p:txBody>
      </p:sp>
      <p:graphicFrame>
        <p:nvGraphicFramePr>
          <p:cNvPr id="18" name="Tabla 22"/>
          <p:cNvGraphicFramePr>
            <a:graphicFrameLocks noGrp="1"/>
          </p:cNvGraphicFramePr>
          <p:nvPr>
            <p:extLst>
              <p:ext uri="{D42A27DB-BD31-4B8C-83A1-F6EECF244321}">
                <p14:modId xmlns:p14="http://schemas.microsoft.com/office/powerpoint/2010/main" val="3059333884"/>
              </p:ext>
            </p:extLst>
          </p:nvPr>
        </p:nvGraphicFramePr>
        <p:xfrm>
          <a:off x="7418479" y="2966891"/>
          <a:ext cx="4205152" cy="642920"/>
        </p:xfrm>
        <a:graphic>
          <a:graphicData uri="http://schemas.openxmlformats.org/drawingml/2006/table">
            <a:tbl>
              <a:tblPr>
                <a:tableStyleId>{5940675A-B579-460E-94D1-54222C63F5DA}</a:tableStyleId>
              </a:tblPr>
              <a:tblGrid>
                <a:gridCol w="2085843">
                  <a:extLst>
                    <a:ext uri="{9D8B030D-6E8A-4147-A177-3AD203B41FA5}">
                      <a16:colId xmlns="" xmlns:a16="http://schemas.microsoft.com/office/drawing/2014/main" val="20000"/>
                    </a:ext>
                  </a:extLst>
                </a:gridCol>
                <a:gridCol w="573489">
                  <a:extLst>
                    <a:ext uri="{9D8B030D-6E8A-4147-A177-3AD203B41FA5}">
                      <a16:colId xmlns="" xmlns:a16="http://schemas.microsoft.com/office/drawing/2014/main" val="20001"/>
                    </a:ext>
                  </a:extLst>
                </a:gridCol>
                <a:gridCol w="1545820">
                  <a:extLst>
                    <a:ext uri="{9D8B030D-6E8A-4147-A177-3AD203B41FA5}">
                      <a16:colId xmlns="" xmlns:a16="http://schemas.microsoft.com/office/drawing/2014/main" val="20002"/>
                    </a:ext>
                  </a:extLst>
                </a:gridCol>
              </a:tblGrid>
              <a:tr h="160730">
                <a:tc gridSpan="3">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lang="es-CO" sz="1000" u="none" strike="noStrike" kern="1200" dirty="0">
                          <a:effectLst/>
                        </a:rPr>
                        <a:t>CONSORCIO AVIKE 039-2015</a:t>
                      </a:r>
                      <a:endParaRPr lang="es-CO" sz="1000" u="none" strike="noStrike" kern="1200" dirty="0">
                        <a:solidFill>
                          <a:schemeClr val="tx1"/>
                        </a:solidFill>
                        <a:effectLst/>
                        <a:latin typeface="+mn-lt"/>
                        <a:ea typeface="+mn-ea"/>
                        <a:cs typeface="+mn-cs"/>
                      </a:endParaRPr>
                    </a:p>
                  </a:txBody>
                  <a:tcPr marL="8114" marR="8114" marT="812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73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812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812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8125" marB="0" anchor="ctr"/>
                </a:tc>
                <a:extLst>
                  <a:ext uri="{0D108BD9-81ED-4DB2-BD59-A6C34878D82A}">
                    <a16:rowId xmlns="" xmlns:a16="http://schemas.microsoft.com/office/drawing/2014/main" val="10001"/>
                  </a:ext>
                </a:extLst>
              </a:tr>
              <a:tr h="160730">
                <a:tc>
                  <a:txBody>
                    <a:bodyPr/>
                    <a:lstStyle/>
                    <a:p>
                      <a:pPr marL="0" algn="l" defTabSz="914400" rtl="0" eaLnBrk="1" fontAlgn="ctr" latinLnBrk="0" hangingPunct="1"/>
                      <a:r>
                        <a:rPr lang="es-CO" sz="1000" u="none" strike="noStrike" kern="1200" dirty="0">
                          <a:effectLst/>
                        </a:rPr>
                        <a:t>EISENHOWER ZAMORA GONZÁLEZ</a:t>
                      </a:r>
                      <a:r>
                        <a:rPr lang="es-ES" sz="1000" u="none" strike="noStrike" kern="1200" dirty="0">
                          <a:effectLst/>
                        </a:rPr>
                        <a:t> </a:t>
                      </a:r>
                      <a:endParaRPr lang="es-MX" sz="1000" u="none" strike="noStrike" kern="1200" dirty="0">
                        <a:solidFill>
                          <a:schemeClr val="tx1"/>
                        </a:solidFill>
                        <a:effectLst/>
                        <a:latin typeface="+mn-lt"/>
                        <a:ea typeface="+mn-ea"/>
                        <a:cs typeface="+mn-cs"/>
                      </a:endParaRPr>
                    </a:p>
                  </a:txBody>
                  <a:tcPr marL="107980" marR="8114" marT="8125" marB="0" anchor="ctr"/>
                </a:tc>
                <a:tc>
                  <a:txBody>
                    <a:bodyPr/>
                    <a:lstStyle/>
                    <a:p>
                      <a:pPr algn="ctr" fontAlgn="ctr"/>
                      <a:r>
                        <a:rPr lang="es-MX" sz="1000" u="none" strike="noStrike" dirty="0">
                          <a:effectLst/>
                        </a:rPr>
                        <a:t>80</a:t>
                      </a:r>
                      <a:endParaRPr lang="es-MX" sz="1000" b="0" i="0" u="none" strike="noStrike" dirty="0">
                        <a:solidFill>
                          <a:srgbClr val="000000"/>
                        </a:solidFill>
                        <a:effectLst/>
                        <a:latin typeface="Calibri" panose="020F0502020204030204" pitchFamily="34" charset="0"/>
                      </a:endParaRPr>
                    </a:p>
                  </a:txBody>
                  <a:tcPr marL="8114" marR="8114" marT="812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25" marB="0" anchor="ctr"/>
                </a:tc>
                <a:extLst>
                  <a:ext uri="{0D108BD9-81ED-4DB2-BD59-A6C34878D82A}">
                    <a16:rowId xmlns="" xmlns:a16="http://schemas.microsoft.com/office/drawing/2014/main" val="10002"/>
                  </a:ext>
                </a:extLst>
              </a:tr>
              <a:tr h="160730">
                <a:tc>
                  <a:txBody>
                    <a:bodyPr/>
                    <a:lstStyle/>
                    <a:p>
                      <a:pPr marL="0" algn="l" defTabSz="914400" rtl="0" eaLnBrk="1" fontAlgn="ctr" latinLnBrk="0" hangingPunct="1"/>
                      <a:r>
                        <a:rPr lang="es-ES" sz="1000" u="none" strike="noStrike" kern="1200" dirty="0">
                          <a:effectLst/>
                        </a:rPr>
                        <a:t>AVINCO LTDA </a:t>
                      </a:r>
                      <a:endParaRPr lang="es-MX" sz="1000" u="none" strike="noStrike" kern="1200" dirty="0">
                        <a:solidFill>
                          <a:schemeClr val="tx1"/>
                        </a:solidFill>
                        <a:effectLst/>
                        <a:latin typeface="+mn-lt"/>
                        <a:ea typeface="+mn-ea"/>
                        <a:cs typeface="+mn-cs"/>
                      </a:endParaRPr>
                    </a:p>
                  </a:txBody>
                  <a:tcPr marL="107980" marR="8114" marT="8125"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4" marR="8114" marT="8125"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4" marR="8114" marT="8125" marB="0" anchor="ctr"/>
                </a:tc>
                <a:extLst>
                  <a:ext uri="{0D108BD9-81ED-4DB2-BD59-A6C34878D82A}">
                    <a16:rowId xmlns="" xmlns:a16="http://schemas.microsoft.com/office/drawing/2014/main" val="10003"/>
                  </a:ext>
                </a:extLst>
              </a:tr>
            </a:tbl>
          </a:graphicData>
        </a:graphic>
      </p:graphicFrame>
      <p:graphicFrame>
        <p:nvGraphicFramePr>
          <p:cNvPr id="19" name="Tabla 23"/>
          <p:cNvGraphicFramePr>
            <a:graphicFrameLocks noGrp="1"/>
          </p:cNvGraphicFramePr>
          <p:nvPr>
            <p:extLst>
              <p:ext uri="{D42A27DB-BD31-4B8C-83A1-F6EECF244321}">
                <p14:modId xmlns:p14="http://schemas.microsoft.com/office/powerpoint/2010/main" val="3020057038"/>
              </p:ext>
            </p:extLst>
          </p:nvPr>
        </p:nvGraphicFramePr>
        <p:xfrm>
          <a:off x="7418479" y="3833638"/>
          <a:ext cx="4205152" cy="642008"/>
        </p:xfrm>
        <a:graphic>
          <a:graphicData uri="http://schemas.openxmlformats.org/drawingml/2006/table">
            <a:tbl>
              <a:tblPr>
                <a:tableStyleId>{5940675A-B579-460E-94D1-54222C63F5DA}</a:tableStyleId>
              </a:tblPr>
              <a:tblGrid>
                <a:gridCol w="2972168">
                  <a:extLst>
                    <a:ext uri="{9D8B030D-6E8A-4147-A177-3AD203B41FA5}">
                      <a16:colId xmlns="" xmlns:a16="http://schemas.microsoft.com/office/drawing/2014/main" val="20000"/>
                    </a:ext>
                  </a:extLst>
                </a:gridCol>
                <a:gridCol w="397932">
                  <a:extLst>
                    <a:ext uri="{9D8B030D-6E8A-4147-A177-3AD203B41FA5}">
                      <a16:colId xmlns="" xmlns:a16="http://schemas.microsoft.com/office/drawing/2014/main" val="20001"/>
                    </a:ext>
                  </a:extLst>
                </a:gridCol>
                <a:gridCol w="835052">
                  <a:extLst>
                    <a:ext uri="{9D8B030D-6E8A-4147-A177-3AD203B41FA5}">
                      <a16:colId xmlns="" xmlns:a16="http://schemas.microsoft.com/office/drawing/2014/main" val="20002"/>
                    </a:ext>
                  </a:extLst>
                </a:gridCol>
              </a:tblGrid>
              <a:tr h="16049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CCC-AIM/089</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4" marR="8114" marT="810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97">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8102"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8102"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8102" marB="0" anchor="ctr"/>
                </a:tc>
                <a:extLst>
                  <a:ext uri="{0D108BD9-81ED-4DB2-BD59-A6C34878D82A}">
                    <a16:rowId xmlns="" xmlns:a16="http://schemas.microsoft.com/office/drawing/2014/main" val="10001"/>
                  </a:ext>
                </a:extLst>
              </a:tr>
              <a:tr h="160497">
                <a:tc>
                  <a:txBody>
                    <a:bodyPr/>
                    <a:lstStyle/>
                    <a:p>
                      <a:pPr marL="0" algn="l" defTabSz="914400" rtl="0" eaLnBrk="1" fontAlgn="ctr" latinLnBrk="0" hangingPunct="1"/>
                      <a:r>
                        <a:rPr lang="es-MX" sz="1000" u="none" strike="noStrike" kern="1200" dirty="0">
                          <a:effectLst/>
                        </a:rPr>
                        <a:t>COMPAÑÍA COLOMBIANA DE CONSULTORES</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80" marR="8114" marT="8102"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4" marR="8114" marT="8102"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02" marB="0" anchor="ctr"/>
                </a:tc>
                <a:extLst>
                  <a:ext uri="{0D108BD9-81ED-4DB2-BD59-A6C34878D82A}">
                    <a16:rowId xmlns="" xmlns:a16="http://schemas.microsoft.com/office/drawing/2014/main" val="10002"/>
                  </a:ext>
                </a:extLst>
              </a:tr>
              <a:tr h="160497">
                <a:tc>
                  <a:txBody>
                    <a:bodyPr/>
                    <a:lstStyle/>
                    <a:p>
                      <a:pPr marL="0" algn="l" defTabSz="914400" rtl="0" eaLnBrk="1" fontAlgn="ctr" latinLnBrk="0" hangingPunct="1"/>
                      <a:r>
                        <a:rPr lang="es-MX" sz="1000" u="none" strike="noStrike" kern="1200" dirty="0">
                          <a:effectLst/>
                        </a:rPr>
                        <a:t>ARREDONDO MADRID INGENIEROS CIVILES (A.I.M)</a:t>
                      </a:r>
                      <a:endParaRPr lang="es-MX" sz="1000" u="none" strike="noStrike" kern="1200" dirty="0">
                        <a:solidFill>
                          <a:schemeClr val="tx1"/>
                        </a:solidFill>
                        <a:effectLst/>
                        <a:latin typeface="+mn-lt"/>
                        <a:ea typeface="+mn-ea"/>
                        <a:cs typeface="+mn-cs"/>
                      </a:endParaRPr>
                    </a:p>
                  </a:txBody>
                  <a:tcPr marL="107980" marR="8114" marT="8102"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4" marR="8114" marT="8102"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02" marB="0" anchor="ctr"/>
                </a:tc>
                <a:extLst>
                  <a:ext uri="{0D108BD9-81ED-4DB2-BD59-A6C34878D82A}">
                    <a16:rowId xmlns="" xmlns:a16="http://schemas.microsoft.com/office/drawing/2014/main" val="10003"/>
                  </a:ext>
                </a:extLst>
              </a:tr>
            </a:tbl>
          </a:graphicData>
        </a:graphic>
      </p:graphicFrame>
      <p:sp>
        <p:nvSpPr>
          <p:cNvPr id="20" name="30 CuadroTexto"/>
          <p:cNvSpPr txBox="1">
            <a:spLocks noChangeArrowheads="1"/>
          </p:cNvSpPr>
          <p:nvPr/>
        </p:nvSpPr>
        <p:spPr bwMode="auto">
          <a:xfrm flipH="1">
            <a:off x="7418479" y="2025827"/>
            <a:ext cx="420515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21" name="10 Tabla"/>
          <p:cNvGraphicFramePr>
            <a:graphicFrameLocks noGrp="1"/>
          </p:cNvGraphicFramePr>
          <p:nvPr>
            <p:extLst>
              <p:ext uri="{D42A27DB-BD31-4B8C-83A1-F6EECF244321}">
                <p14:modId xmlns:p14="http://schemas.microsoft.com/office/powerpoint/2010/main" val="1938043956"/>
              </p:ext>
            </p:extLst>
          </p:nvPr>
        </p:nvGraphicFramePr>
        <p:xfrm>
          <a:off x="7418479" y="2219204"/>
          <a:ext cx="4205150" cy="466710"/>
        </p:xfrm>
        <a:graphic>
          <a:graphicData uri="http://schemas.openxmlformats.org/drawingml/2006/table">
            <a:tbl>
              <a:tblPr bandRow="1">
                <a:tableStyleId>{5940675A-B579-460E-94D1-54222C63F5DA}</a:tableStyleId>
              </a:tblPr>
              <a:tblGrid>
                <a:gridCol w="1461949">
                  <a:extLst>
                    <a:ext uri="{9D8B030D-6E8A-4147-A177-3AD203B41FA5}">
                      <a16:colId xmlns="" xmlns:a16="http://schemas.microsoft.com/office/drawing/2014/main" val="20000"/>
                    </a:ext>
                  </a:extLst>
                </a:gridCol>
                <a:gridCol w="774284">
                  <a:extLst>
                    <a:ext uri="{9D8B030D-6E8A-4147-A177-3AD203B41FA5}">
                      <a16:colId xmlns="" xmlns:a16="http://schemas.microsoft.com/office/drawing/2014/main" val="20001"/>
                    </a:ext>
                  </a:extLst>
                </a:gridCol>
                <a:gridCol w="1188688">
                  <a:extLst>
                    <a:ext uri="{9D8B030D-6E8A-4147-A177-3AD203B41FA5}">
                      <a16:colId xmlns="" xmlns:a16="http://schemas.microsoft.com/office/drawing/2014/main" val="20002"/>
                    </a:ext>
                  </a:extLst>
                </a:gridCol>
                <a:gridCol w="780229">
                  <a:extLst>
                    <a:ext uri="{9D8B030D-6E8A-4147-A177-3AD203B41FA5}">
                      <a16:colId xmlns="" xmlns:a16="http://schemas.microsoft.com/office/drawing/2014/main" val="20003"/>
                    </a:ext>
                  </a:extLst>
                </a:gridCol>
              </a:tblGrid>
              <a:tr h="305258">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26" marR="584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26" marR="584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26" marR="58426"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26" marR="58426" marT="0" marB="0" anchor="ctr"/>
                </a:tc>
                <a:extLst>
                  <a:ext uri="{0D108BD9-81ED-4DB2-BD59-A6C34878D82A}">
                    <a16:rowId xmlns="" xmlns:a16="http://schemas.microsoft.com/office/drawing/2014/main" val="10000"/>
                  </a:ext>
                </a:extLst>
              </a:tr>
              <a:tr h="161452">
                <a:tc>
                  <a:txBody>
                    <a:bodyPr/>
                    <a:lstStyle/>
                    <a:p>
                      <a:pPr algn="ctr" fontAlgn="b"/>
                      <a:r>
                        <a:rPr lang="es-MX" sz="1000" u="none" strike="noStrike" dirty="0">
                          <a:effectLst/>
                        </a:rPr>
                        <a:t> BAHÍA</a:t>
                      </a:r>
                      <a:r>
                        <a:rPr lang="es-MX" sz="1000" u="none" strike="noStrike" baseline="0" dirty="0">
                          <a:effectLst/>
                        </a:rPr>
                        <a:t> SOLANO – EL VALLE</a:t>
                      </a:r>
                      <a:endParaRPr lang="es-MX" sz="1000" b="0" i="0" u="none" strike="noStrike" dirty="0">
                        <a:solidFill>
                          <a:srgbClr val="000000"/>
                        </a:solidFill>
                        <a:effectLst/>
                        <a:latin typeface="+mn-lt"/>
                      </a:endParaRPr>
                    </a:p>
                  </a:txBody>
                  <a:tcPr marL="8114" marR="8114" marT="8824" marB="0" anchor="ctr"/>
                </a:tc>
                <a:tc>
                  <a:txBody>
                    <a:bodyPr/>
                    <a:lstStyle/>
                    <a:p>
                      <a:pPr algn="ctr" fontAlgn="ctr"/>
                      <a:r>
                        <a:rPr lang="es-MX" sz="1000" u="none" strike="noStrike" dirty="0">
                          <a:effectLst/>
                        </a:rPr>
                        <a:t>2,5 KM</a:t>
                      </a:r>
                      <a:endParaRPr lang="es-MX" sz="1000" b="0" i="0" u="none" strike="noStrike" dirty="0">
                        <a:solidFill>
                          <a:srgbClr val="000000"/>
                        </a:solidFill>
                        <a:effectLst/>
                        <a:latin typeface="+mn-lt"/>
                      </a:endParaRPr>
                    </a:p>
                  </a:txBody>
                  <a:tcPr marL="8114" marR="8114" marT="8824" marB="0" anchor="ctr"/>
                </a:tc>
                <a:tc>
                  <a:txBody>
                    <a:bodyPr/>
                    <a:lstStyle/>
                    <a:p>
                      <a:pPr algn="ctr" fontAlgn="b"/>
                      <a:r>
                        <a:rPr lang="es-MX" sz="1000" u="none" strike="noStrike" dirty="0">
                          <a:effectLst/>
                        </a:rPr>
                        <a:t>Pavimentación</a:t>
                      </a:r>
                      <a:endParaRPr lang="es-MX" sz="1000" b="0" i="0" u="none" strike="noStrike" dirty="0">
                        <a:solidFill>
                          <a:srgbClr val="000000"/>
                        </a:solidFill>
                        <a:effectLst/>
                        <a:latin typeface="+mn-lt"/>
                      </a:endParaRPr>
                    </a:p>
                  </a:txBody>
                  <a:tcPr marL="8114" marR="8114" marT="8824" marB="0" anchor="ctr"/>
                </a:tc>
                <a:tc>
                  <a:txBody>
                    <a:bodyPr/>
                    <a:lstStyle/>
                    <a:p>
                      <a:pPr algn="ctr" fontAlgn="b"/>
                      <a:r>
                        <a:rPr lang="es-MX" sz="1000" u="none" strike="noStrike" dirty="0">
                          <a:effectLst/>
                        </a:rPr>
                        <a:t>2,4 KM</a:t>
                      </a:r>
                      <a:endParaRPr lang="es-MX" sz="1000" b="0" i="0" u="none" strike="noStrike" dirty="0">
                        <a:solidFill>
                          <a:schemeClr val="tx1"/>
                        </a:solidFill>
                        <a:effectLst/>
                        <a:latin typeface="+mn-lt"/>
                      </a:endParaRPr>
                    </a:p>
                  </a:txBody>
                  <a:tcPr marL="8114" marR="8114" marT="8824" marB="0" anchor="ctr"/>
                </a:tc>
                <a:extLst>
                  <a:ext uri="{0D108BD9-81ED-4DB2-BD59-A6C34878D82A}">
                    <a16:rowId xmlns="" xmlns:a16="http://schemas.microsoft.com/office/drawing/2014/main" val="10001"/>
                  </a:ext>
                </a:extLst>
              </a:tr>
            </a:tbl>
          </a:graphicData>
        </a:graphic>
      </p:graphicFrame>
      <p:sp>
        <p:nvSpPr>
          <p:cNvPr id="23" name="30 CuadroTexto"/>
          <p:cNvSpPr txBox="1">
            <a:spLocks noChangeArrowheads="1"/>
          </p:cNvSpPr>
          <p:nvPr/>
        </p:nvSpPr>
        <p:spPr bwMode="auto">
          <a:xfrm flipH="1">
            <a:off x="3784786" y="4594258"/>
            <a:ext cx="3046314"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24" name="3 Tabla"/>
          <p:cNvGraphicFramePr>
            <a:graphicFrameLocks noGrp="1"/>
          </p:cNvGraphicFramePr>
          <p:nvPr>
            <p:extLst>
              <p:ext uri="{D42A27DB-BD31-4B8C-83A1-F6EECF244321}">
                <p14:modId xmlns:p14="http://schemas.microsoft.com/office/powerpoint/2010/main" val="1060701685"/>
              </p:ext>
            </p:extLst>
          </p:nvPr>
        </p:nvGraphicFramePr>
        <p:xfrm>
          <a:off x="3784786" y="4796367"/>
          <a:ext cx="3046314" cy="930245"/>
        </p:xfrm>
        <a:graphic>
          <a:graphicData uri="http://schemas.openxmlformats.org/drawingml/2006/table">
            <a:tbl>
              <a:tblPr firstRow="1" bandRow="1">
                <a:tableStyleId>{5940675A-B579-460E-94D1-54222C63F5DA}</a:tableStyleId>
              </a:tblPr>
              <a:tblGrid>
                <a:gridCol w="1987931">
                  <a:extLst>
                    <a:ext uri="{9D8B030D-6E8A-4147-A177-3AD203B41FA5}">
                      <a16:colId xmlns="" xmlns:a16="http://schemas.microsoft.com/office/drawing/2014/main" val="20000"/>
                    </a:ext>
                  </a:extLst>
                </a:gridCol>
                <a:gridCol w="1058383">
                  <a:extLst>
                    <a:ext uri="{9D8B030D-6E8A-4147-A177-3AD203B41FA5}">
                      <a16:colId xmlns="" xmlns:a16="http://schemas.microsoft.com/office/drawing/2014/main" val="20001"/>
                    </a:ext>
                  </a:extLst>
                </a:gridCol>
              </a:tblGrid>
              <a:tr h="152499">
                <a:tc>
                  <a:txBody>
                    <a:bodyPr/>
                    <a:lstStyle/>
                    <a:p>
                      <a:pPr marL="0" algn="l" defTabSz="914400" rtl="0" eaLnBrk="1" fontAlgn="ctr" latinLnBrk="0" hangingPunct="1"/>
                      <a:r>
                        <a:rPr lang="es-ES" sz="1000" u="none" strike="noStrike" kern="1200" dirty="0">
                          <a:effectLst/>
                        </a:rPr>
                        <a:t>Total Contrato Obra</a:t>
                      </a:r>
                      <a:endParaRPr lang="es-CO" sz="1000" u="none" strike="noStrike" kern="1200" dirty="0">
                        <a:solidFill>
                          <a:schemeClr val="tx1"/>
                        </a:solidFill>
                        <a:effectLst/>
                        <a:latin typeface="+mn-lt"/>
                        <a:ea typeface="+mn-ea"/>
                        <a:cs typeface="+mn-cs"/>
                      </a:endParaRPr>
                    </a:p>
                  </a:txBody>
                  <a:tcPr marL="77898" marR="77898" marT="0" marB="0"/>
                </a:tc>
                <a:tc>
                  <a:txBody>
                    <a:bodyPr/>
                    <a:lstStyle/>
                    <a:p>
                      <a:pPr marL="0" algn="ctr" defTabSz="914400" rtl="0" eaLnBrk="1" fontAlgn="ctr" latinLnBrk="0" hangingPunct="1"/>
                      <a:r>
                        <a:rPr lang="es-CO" sz="1000" u="none" strike="noStrike" kern="1200" dirty="0">
                          <a:effectLst/>
                        </a:rPr>
                        <a:t>$</a:t>
                      </a:r>
                      <a:r>
                        <a:rPr lang="es-ES" sz="1000" u="none" strike="noStrike" kern="1200" dirty="0">
                          <a:effectLst/>
                        </a:rPr>
                        <a:t>8.867</a:t>
                      </a:r>
                      <a:endParaRPr lang="es-CO" sz="1000" u="none" strike="noStrike" kern="1200" dirty="0">
                        <a:solidFill>
                          <a:schemeClr val="tx1"/>
                        </a:solidFill>
                        <a:effectLst/>
                        <a:latin typeface="+mn-lt"/>
                        <a:ea typeface="+mn-ea"/>
                        <a:cs typeface="+mn-cs"/>
                      </a:endParaRPr>
                    </a:p>
                  </a:txBody>
                  <a:tcPr marL="8791" marR="8791" marT="0" marB="0" anchor="ctr"/>
                </a:tc>
                <a:extLst>
                  <a:ext uri="{0D108BD9-81ED-4DB2-BD59-A6C34878D82A}">
                    <a16:rowId xmlns="" xmlns:a16="http://schemas.microsoft.com/office/drawing/2014/main" val="10000"/>
                  </a:ext>
                </a:extLst>
              </a:tr>
              <a:tr h="152499">
                <a:tc>
                  <a:txBody>
                    <a:bodyPr/>
                    <a:lstStyle/>
                    <a:p>
                      <a:pPr marL="0" algn="l" defTabSz="914400" rtl="0" eaLnBrk="1" fontAlgn="ctr" latinLnBrk="0" hangingPunct="1"/>
                      <a:r>
                        <a:rPr lang="es-ES" sz="1000" u="none" strike="noStrike" kern="1200" dirty="0">
                          <a:effectLst/>
                        </a:rPr>
                        <a:t>Total Contrato Interventoría</a:t>
                      </a:r>
                      <a:endParaRPr lang="es-CO" sz="1000" u="none" strike="noStrike" kern="1200" dirty="0">
                        <a:solidFill>
                          <a:schemeClr val="tx1"/>
                        </a:solidFill>
                        <a:effectLst/>
                        <a:latin typeface="+mn-lt"/>
                        <a:ea typeface="+mn-ea"/>
                        <a:cs typeface="+mn-cs"/>
                      </a:endParaRPr>
                    </a:p>
                  </a:txBody>
                  <a:tcPr marL="77898" marR="77898" marT="0" marB="0" anchor="ctr"/>
                </a:tc>
                <a:tc>
                  <a:txBody>
                    <a:bodyPr/>
                    <a:lstStyle/>
                    <a:p>
                      <a:pPr marL="0" algn="ctr" defTabSz="914400" rtl="0" eaLnBrk="1" fontAlgn="ctr" latinLnBrk="0" hangingPunct="1"/>
                      <a:r>
                        <a:rPr lang="es-CO" sz="1000" u="none" strike="noStrike" kern="1200" dirty="0">
                          <a:effectLst/>
                        </a:rPr>
                        <a:t> $1.250</a:t>
                      </a:r>
                      <a:endParaRPr lang="es-CO" sz="1000" u="none" strike="noStrike" kern="1200" dirty="0">
                        <a:solidFill>
                          <a:schemeClr val="tx1"/>
                        </a:solidFill>
                        <a:effectLst/>
                        <a:latin typeface="+mn-lt"/>
                        <a:ea typeface="+mn-ea"/>
                        <a:cs typeface="+mn-cs"/>
                      </a:endParaRPr>
                    </a:p>
                  </a:txBody>
                  <a:tcPr marL="8791" marR="8791" marT="0" marB="0" anchor="ctr"/>
                </a:tc>
                <a:extLst>
                  <a:ext uri="{0D108BD9-81ED-4DB2-BD59-A6C34878D82A}">
                    <a16:rowId xmlns="" xmlns:a16="http://schemas.microsoft.com/office/drawing/2014/main" val="10001"/>
                  </a:ext>
                </a:extLst>
              </a:tr>
              <a:tr h="47274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kern="1200" dirty="0">
                          <a:effectLst/>
                        </a:rPr>
                        <a:t>Total Vigencias </a:t>
                      </a:r>
                      <a:r>
                        <a:rPr lang="es-CO" sz="1100" kern="1200" dirty="0"/>
                        <a:t>de obra</a:t>
                      </a:r>
                      <a:endParaRPr lang="es-CO" sz="1000" u="none" strike="noStrike" kern="1200" dirty="0">
                        <a:effectLst/>
                      </a:endParaRP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$7.200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$1.667</a:t>
                      </a:r>
                      <a:endParaRPr lang="es-CO" sz="1000" b="0" i="1" kern="1200" baseline="0" dirty="0">
                        <a:solidFill>
                          <a:schemeClr val="dk1"/>
                        </a:solidFill>
                        <a:latin typeface="+mn-lt"/>
                        <a:ea typeface="+mn-ea"/>
                        <a:cs typeface="Arial" panose="020B0604020202020204" pitchFamily="34" charset="0"/>
                      </a:endParaRPr>
                    </a:p>
                  </a:txBody>
                  <a:tcPr marL="77898" marR="77898" marT="0" marB="0" anchor="ctr"/>
                </a:tc>
                <a:tc>
                  <a:txBody>
                    <a:bodyPr/>
                    <a:lstStyle/>
                    <a:p>
                      <a:pPr marL="0" algn="ctr" defTabSz="914400" rtl="0" eaLnBrk="1" fontAlgn="ctr" latinLnBrk="0" hangingPunct="1"/>
                      <a:r>
                        <a:rPr lang="es-CO" sz="1000" u="none" strike="noStrike" kern="1200" dirty="0">
                          <a:effectLst/>
                        </a:rPr>
                        <a:t> $8.867</a:t>
                      </a:r>
                      <a:endParaRPr lang="es-CO" sz="1000" u="none" strike="noStrike" kern="1200" dirty="0">
                        <a:solidFill>
                          <a:schemeClr val="tx1"/>
                        </a:solidFill>
                        <a:effectLst/>
                        <a:latin typeface="+mn-lt"/>
                        <a:ea typeface="+mn-ea"/>
                        <a:cs typeface="+mn-cs"/>
                      </a:endParaRPr>
                    </a:p>
                  </a:txBody>
                  <a:tcPr marL="8791" marR="8791" marT="0" marB="0" anchor="ctr"/>
                </a:tc>
                <a:extLst>
                  <a:ext uri="{0D108BD9-81ED-4DB2-BD59-A6C34878D82A}">
                    <a16:rowId xmlns="" xmlns:a16="http://schemas.microsoft.com/office/drawing/2014/main" val="10002"/>
                  </a:ext>
                </a:extLst>
              </a:tr>
              <a:tr h="152499">
                <a:tc>
                  <a:txBody>
                    <a:bodyPr/>
                    <a:lstStyle/>
                    <a:p>
                      <a:pPr marL="0" algn="l" defTabSz="914400" rtl="0" eaLnBrk="1" fontAlgn="ctr" latinLnBrk="0" hangingPunct="1"/>
                      <a:r>
                        <a:rPr lang="es-ES" sz="1000" u="none" strike="noStrike" kern="1200" dirty="0">
                          <a:effectLst/>
                        </a:rPr>
                        <a:t>Total Inversión</a:t>
                      </a:r>
                      <a:endParaRPr lang="es-CO" sz="1000" u="none" strike="noStrike" kern="1200" dirty="0">
                        <a:solidFill>
                          <a:schemeClr val="tx1"/>
                        </a:solidFill>
                        <a:effectLst/>
                        <a:latin typeface="+mn-lt"/>
                        <a:ea typeface="+mn-ea"/>
                        <a:cs typeface="+mn-cs"/>
                      </a:endParaRPr>
                    </a:p>
                  </a:txBody>
                  <a:tcPr marL="77898" marR="77898" marT="0" marB="0" anchor="ctr"/>
                </a:tc>
                <a:tc>
                  <a:txBody>
                    <a:bodyPr/>
                    <a:lstStyle/>
                    <a:p>
                      <a:pPr marL="0" algn="ctr" defTabSz="914400" rtl="0" eaLnBrk="1" fontAlgn="ctr" latinLnBrk="0" hangingPunct="1"/>
                      <a:r>
                        <a:rPr lang="es-CO" sz="1000" u="none" strike="noStrike" kern="1200" dirty="0">
                          <a:effectLst/>
                        </a:rPr>
                        <a:t> $10.117</a:t>
                      </a:r>
                      <a:endParaRPr lang="es-CO" sz="1000" u="none" strike="noStrike" kern="1200" dirty="0">
                        <a:solidFill>
                          <a:schemeClr val="tx1"/>
                        </a:solidFill>
                        <a:effectLst/>
                        <a:latin typeface="+mn-lt"/>
                        <a:ea typeface="+mn-ea"/>
                        <a:cs typeface="+mn-cs"/>
                      </a:endParaRPr>
                    </a:p>
                  </a:txBody>
                  <a:tcPr marL="8791" marR="8791" marT="0" marB="0" anchor="ctr"/>
                </a:tc>
                <a:extLst>
                  <a:ext uri="{0D108BD9-81ED-4DB2-BD59-A6C34878D82A}">
                    <a16:rowId xmlns="" xmlns:a16="http://schemas.microsoft.com/office/drawing/2014/main" val="10003"/>
                  </a:ext>
                </a:extLst>
              </a:tr>
            </a:tbl>
          </a:graphicData>
        </a:graphic>
      </p:graphicFrame>
      <p:sp>
        <p:nvSpPr>
          <p:cNvPr id="222310" name="CuadroTexto 26"/>
          <p:cNvSpPr txBox="1">
            <a:spLocks noChangeArrowheads="1"/>
          </p:cNvSpPr>
          <p:nvPr/>
        </p:nvSpPr>
        <p:spPr bwMode="auto">
          <a:xfrm>
            <a:off x="3675252" y="5744073"/>
            <a:ext cx="3155847" cy="26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70" tIns="45546" rIns="91070" bIns="4554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38" fontAlgn="base">
              <a:spcBef>
                <a:spcPct val="0"/>
              </a:spcBef>
              <a:spcAft>
                <a:spcPct val="0"/>
              </a:spcAft>
              <a:defRPr/>
            </a:pPr>
            <a:r>
              <a:rPr lang="es-MX" altLang="es-CO" sz="1100" dirty="0"/>
              <a:t>* Cifras </a:t>
            </a:r>
            <a:r>
              <a:rPr lang="es-MX" altLang="es-CO" sz="1100" dirty="0" smtClean="0"/>
              <a:t>en millones </a:t>
            </a:r>
            <a:r>
              <a:rPr lang="es-MX" altLang="es-CO" sz="1100" dirty="0"/>
              <a:t>a diciembre de 2015</a:t>
            </a:r>
          </a:p>
        </p:txBody>
      </p:sp>
      <p:graphicFrame>
        <p:nvGraphicFramePr>
          <p:cNvPr id="25" name="Tabla 33"/>
          <p:cNvGraphicFramePr>
            <a:graphicFrameLocks noGrp="1"/>
          </p:cNvGraphicFramePr>
          <p:nvPr>
            <p:extLst>
              <p:ext uri="{D42A27DB-BD31-4B8C-83A1-F6EECF244321}">
                <p14:modId xmlns:p14="http://schemas.microsoft.com/office/powerpoint/2010/main" val="596084525"/>
              </p:ext>
            </p:extLst>
          </p:nvPr>
        </p:nvGraphicFramePr>
        <p:xfrm>
          <a:off x="3594331" y="4306575"/>
          <a:ext cx="3352691" cy="183071"/>
        </p:xfrm>
        <a:graphic>
          <a:graphicData uri="http://schemas.openxmlformats.org/drawingml/2006/table">
            <a:tbl>
              <a:tblPr firstRow="1" bandRow="1">
                <a:tableStyleId>{BC89EF96-8CEA-46FF-86C4-4CE0E7609802}</a:tableStyleId>
              </a:tblPr>
              <a:tblGrid>
                <a:gridCol w="335269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solidFill>
                            <a:schemeClr val="bg1"/>
                          </a:solidFill>
                          <a:effectLst/>
                        </a:rPr>
                        <a:t>Longitud</a:t>
                      </a:r>
                      <a:r>
                        <a:rPr lang="es-ES" sz="1200" u="none" strike="noStrike" baseline="0" dirty="0">
                          <a:solidFill>
                            <a:schemeClr val="bg1"/>
                          </a:solidFill>
                          <a:effectLst/>
                        </a:rPr>
                        <a:t> de Proyecto 18 Km</a:t>
                      </a:r>
                      <a:endParaRPr lang="es-CO" sz="1200" b="0" i="0" u="none" strike="noStrike" dirty="0">
                        <a:solidFill>
                          <a:schemeClr val="bg1"/>
                        </a:solidFill>
                        <a:latin typeface="+mn-lt"/>
                        <a:cs typeface="Arial" panose="020B0604020202020204" pitchFamily="34" charset="0"/>
                      </a:endParaRPr>
                    </a:p>
                  </a:txBody>
                  <a:tcPr marL="36003" marR="36003" marT="0" marB="0" anchor="ctr">
                    <a:solidFill>
                      <a:schemeClr val="accent5"/>
                    </a:solidFill>
                  </a:tcPr>
                </a:tc>
                <a:extLst>
                  <a:ext uri="{0D108BD9-81ED-4DB2-BD59-A6C34878D82A}">
                    <a16:rowId xmlns="" xmlns:a16="http://schemas.microsoft.com/office/drawing/2014/main" val="10000"/>
                  </a:ext>
                </a:extLst>
              </a:tr>
            </a:tbl>
          </a:graphicData>
        </a:graphic>
      </p:graphicFrame>
      <p:graphicFrame>
        <p:nvGraphicFramePr>
          <p:cNvPr id="32" name="10 Tabla"/>
          <p:cNvGraphicFramePr>
            <a:graphicFrameLocks noGrp="1"/>
          </p:cNvGraphicFramePr>
          <p:nvPr>
            <p:extLst>
              <p:ext uri="{D42A27DB-BD31-4B8C-83A1-F6EECF244321}">
                <p14:modId xmlns:p14="http://schemas.microsoft.com/office/powerpoint/2010/main" val="301160125"/>
              </p:ext>
            </p:extLst>
          </p:nvPr>
        </p:nvGraphicFramePr>
        <p:xfrm>
          <a:off x="7418479" y="4858251"/>
          <a:ext cx="4205150" cy="820710"/>
        </p:xfrm>
        <a:graphic>
          <a:graphicData uri="http://schemas.openxmlformats.org/drawingml/2006/table">
            <a:tbl>
              <a:tblPr bandRow="1">
                <a:tableStyleId>{5940675A-B579-460E-94D1-54222C63F5DA}</a:tableStyleId>
              </a:tblPr>
              <a:tblGrid>
                <a:gridCol w="3152816">
                  <a:extLst>
                    <a:ext uri="{9D8B030D-6E8A-4147-A177-3AD203B41FA5}">
                      <a16:colId xmlns="" xmlns:a16="http://schemas.microsoft.com/office/drawing/2014/main" val="20000"/>
                    </a:ext>
                  </a:extLst>
                </a:gridCol>
                <a:gridCol w="1052334">
                  <a:extLst>
                    <a:ext uri="{9D8B030D-6E8A-4147-A177-3AD203B41FA5}">
                      <a16:colId xmlns="" xmlns:a16="http://schemas.microsoft.com/office/drawing/2014/main" val="20001"/>
                    </a:ext>
                  </a:extLst>
                </a:gridCol>
              </a:tblGrid>
              <a:tr h="152517">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55" marR="5845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55" marR="58455" marT="0" marB="0" anchor="ctr"/>
                </a:tc>
                <a:extLst>
                  <a:ext uri="{0D108BD9-81ED-4DB2-BD59-A6C34878D82A}">
                    <a16:rowId xmlns="" xmlns:a16="http://schemas.microsoft.com/office/drawing/2014/main" val="10000"/>
                  </a:ext>
                </a:extLst>
              </a:tr>
              <a:tr h="16132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19" marR="8119" marT="8803"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2,5 KM</a:t>
                      </a:r>
                      <a:endParaRPr lang="es-MX" sz="1000" b="0" i="0" u="none" strike="noStrike" dirty="0">
                        <a:solidFill>
                          <a:srgbClr val="000000"/>
                        </a:solidFill>
                        <a:effectLst/>
                        <a:latin typeface="+mj-lt"/>
                      </a:endParaRPr>
                    </a:p>
                  </a:txBody>
                  <a:tcPr marL="8119" marR="8119" marT="8803" marB="0" anchor="ctr"/>
                </a:tc>
                <a:extLst>
                  <a:ext uri="{0D108BD9-81ED-4DB2-BD59-A6C34878D82A}">
                    <a16:rowId xmlns="" xmlns:a16="http://schemas.microsoft.com/office/drawing/2014/main" val="10001"/>
                  </a:ext>
                </a:extLst>
              </a:tr>
              <a:tr h="1613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3" marR="8123" marT="8815"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9" marR="8119" marT="8803" marB="0" anchor="ctr"/>
                </a:tc>
                <a:extLst>
                  <a:ext uri="{0D108BD9-81ED-4DB2-BD59-A6C34878D82A}">
                    <a16:rowId xmlns="" xmlns:a16="http://schemas.microsoft.com/office/drawing/2014/main" val="10002"/>
                  </a:ext>
                </a:extLst>
              </a:tr>
              <a:tr h="18420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3" marR="8123" marT="8815" marB="0" anchor="ctr"/>
                </a:tc>
                <a:tc>
                  <a:txBody>
                    <a:bodyPr/>
                    <a:lstStyle/>
                    <a:p>
                      <a:pPr marL="0" algn="ctr" defTabSz="914400" rtl="0" eaLnBrk="1" fontAlgn="ctr" latinLnBrk="0" hangingPunct="1"/>
                      <a:r>
                        <a:rPr lang="es-MX" sz="1000" u="none" strike="noStrike" kern="1200" dirty="0">
                          <a:effectLst/>
                        </a:rPr>
                        <a:t>10 KM</a:t>
                      </a:r>
                      <a:endParaRPr lang="es-MX" sz="1000" b="0" i="0" u="none" strike="noStrike" kern="1200" dirty="0">
                        <a:solidFill>
                          <a:schemeClr val="dk1"/>
                        </a:solidFill>
                        <a:effectLst/>
                        <a:latin typeface="+mj-lt"/>
                        <a:ea typeface="+mn-ea"/>
                        <a:cs typeface="+mn-cs"/>
                      </a:endParaRPr>
                    </a:p>
                  </a:txBody>
                  <a:tcPr marL="8119" marR="8119" marT="8803" marB="0" anchor="ctr"/>
                </a:tc>
                <a:extLst>
                  <a:ext uri="{0D108BD9-81ED-4DB2-BD59-A6C34878D82A}">
                    <a16:rowId xmlns="" xmlns:a16="http://schemas.microsoft.com/office/drawing/2014/main" val="10003"/>
                  </a:ext>
                </a:extLst>
              </a:tr>
              <a:tr h="16133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3" marR="8123" marT="8815" marB="0" anchor="ctr"/>
                </a:tc>
                <a:tc>
                  <a:txBody>
                    <a:bodyPr/>
                    <a:lstStyle/>
                    <a:p>
                      <a:pPr marL="0" algn="ctr" defTabSz="914400" rtl="0" eaLnBrk="1" fontAlgn="ctr" latinLnBrk="0" hangingPunct="1"/>
                      <a:r>
                        <a:rPr lang="es-MX" sz="1000" u="none" strike="noStrike" kern="1200" dirty="0">
                          <a:effectLst/>
                        </a:rPr>
                        <a:t>5,5 KM</a:t>
                      </a:r>
                      <a:endParaRPr lang="es-MX" sz="1000" b="0" i="0" u="none" strike="noStrike" kern="1200" dirty="0">
                        <a:solidFill>
                          <a:schemeClr val="dk1"/>
                        </a:solidFill>
                        <a:effectLst/>
                        <a:latin typeface="+mj-lt"/>
                        <a:ea typeface="+mn-ea"/>
                        <a:cs typeface="+mn-cs"/>
                      </a:endParaRPr>
                    </a:p>
                  </a:txBody>
                  <a:tcPr marL="8119" marR="8119" marT="8803" marB="0" anchor="ctr"/>
                </a:tc>
                <a:extLst>
                  <a:ext uri="{0D108BD9-81ED-4DB2-BD59-A6C34878D82A}">
                    <a16:rowId xmlns="" xmlns:a16="http://schemas.microsoft.com/office/drawing/2014/main" val="10004"/>
                  </a:ext>
                </a:extLst>
              </a:tr>
            </a:tbl>
          </a:graphicData>
        </a:graphic>
      </p:graphicFrame>
      <p:sp>
        <p:nvSpPr>
          <p:cNvPr id="33" name="30 CuadroTexto"/>
          <p:cNvSpPr txBox="1">
            <a:spLocks noChangeArrowheads="1"/>
          </p:cNvSpPr>
          <p:nvPr/>
        </p:nvSpPr>
        <p:spPr bwMode="auto">
          <a:xfrm flipH="1">
            <a:off x="7418478" y="4637093"/>
            <a:ext cx="4205150"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7" name="Rectángulo 5"/>
          <p:cNvSpPr>
            <a:spLocks noChangeArrowheads="1"/>
          </p:cNvSpPr>
          <p:nvPr/>
        </p:nvSpPr>
        <p:spPr bwMode="auto">
          <a:xfrm>
            <a:off x="2149813" y="27814"/>
            <a:ext cx="54864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BAHÍA SOLANO –EL VALLE</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28" name="Pentágono 27"/>
          <p:cNvSpPr/>
          <p:nvPr/>
        </p:nvSpPr>
        <p:spPr>
          <a:xfrm>
            <a:off x="0" y="0"/>
            <a:ext cx="2149813"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9" name="CuadroTexto 28"/>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258852078"/>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30 CuadroTexto"/>
          <p:cNvSpPr txBox="1">
            <a:spLocks noChangeArrowheads="1"/>
          </p:cNvSpPr>
          <p:nvPr/>
        </p:nvSpPr>
        <p:spPr bwMode="auto">
          <a:xfrm flipH="1">
            <a:off x="3886022" y="4794986"/>
            <a:ext cx="3158080" cy="265586"/>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87" indent="-457187" defTabSz="914373">
              <a:defRPr/>
            </a:pPr>
            <a:r>
              <a:rPr lang="es-CO" sz="1100" dirty="0">
                <a:solidFill>
                  <a:prstClr val="white"/>
                </a:solidFill>
                <a:latin typeface="Calibri"/>
                <a:cs typeface="Arial" pitchFamily="34" charset="0"/>
              </a:rPr>
              <a:t>INVERSIONES (Millones)</a:t>
            </a:r>
          </a:p>
        </p:txBody>
      </p:sp>
      <p:graphicFrame>
        <p:nvGraphicFramePr>
          <p:cNvPr id="42" name="3 Tabla"/>
          <p:cNvGraphicFramePr>
            <a:graphicFrameLocks noGrp="1"/>
          </p:cNvGraphicFramePr>
          <p:nvPr>
            <p:extLst>
              <p:ext uri="{D42A27DB-BD31-4B8C-83A1-F6EECF244321}">
                <p14:modId xmlns:p14="http://schemas.microsoft.com/office/powerpoint/2010/main" val="3662726871"/>
              </p:ext>
            </p:extLst>
          </p:nvPr>
        </p:nvGraphicFramePr>
        <p:xfrm>
          <a:off x="3886021" y="5100786"/>
          <a:ext cx="3170552" cy="1526666"/>
        </p:xfrm>
        <a:graphic>
          <a:graphicData uri="http://schemas.openxmlformats.org/drawingml/2006/table">
            <a:tbl>
              <a:tblPr firstRow="1" bandRow="1">
                <a:tableStyleId>{5940675A-B579-460E-94D1-54222C63F5DA}</a:tableStyleId>
              </a:tblPr>
              <a:tblGrid>
                <a:gridCol w="2240230">
                  <a:extLst>
                    <a:ext uri="{9D8B030D-6E8A-4147-A177-3AD203B41FA5}">
                      <a16:colId xmlns="" xmlns:a16="http://schemas.microsoft.com/office/drawing/2014/main" val="20000"/>
                    </a:ext>
                  </a:extLst>
                </a:gridCol>
                <a:gridCol w="930322">
                  <a:extLst>
                    <a:ext uri="{9D8B030D-6E8A-4147-A177-3AD203B41FA5}">
                      <a16:colId xmlns="" xmlns:a16="http://schemas.microsoft.com/office/drawing/2014/main" val="20001"/>
                    </a:ext>
                  </a:extLst>
                </a:gridCol>
              </a:tblGrid>
              <a:tr h="294719">
                <a:tc>
                  <a:txBody>
                    <a:bodyPr/>
                    <a:lstStyle/>
                    <a:p>
                      <a:pPr marL="0" algn="l" defTabSz="914400" rtl="0" eaLnBrk="1" latinLnBrk="0" hangingPunct="1"/>
                      <a:r>
                        <a:rPr lang="es-ES" sz="1100" kern="1200" dirty="0"/>
                        <a:t>Total Contrato Obra</a:t>
                      </a:r>
                      <a:endParaRPr lang="es-CO" sz="1100" b="0" kern="1200" dirty="0">
                        <a:solidFill>
                          <a:schemeClr val="dk1"/>
                        </a:solidFill>
                        <a:latin typeface="+mn-lt"/>
                        <a:ea typeface="+mn-ea"/>
                        <a:cs typeface="Arial" panose="020B0604020202020204" pitchFamily="34" charset="0"/>
                      </a:endParaRPr>
                    </a:p>
                  </a:txBody>
                  <a:tcPr marL="71992" marR="71992" marT="0" marB="0" anchor="ctr"/>
                </a:tc>
                <a:tc>
                  <a:txBody>
                    <a:bodyPr/>
                    <a:lstStyle/>
                    <a:p>
                      <a:pPr algn="ctr" fontAlgn="b"/>
                      <a:r>
                        <a:rPr lang="es-CO" sz="1100" u="none" strike="noStrike" dirty="0">
                          <a:effectLst/>
                        </a:rPr>
                        <a:t>$ 11.824</a:t>
                      </a:r>
                      <a:endParaRPr lang="es-CO" sz="1100" b="0" i="0" u="none" strike="noStrike" dirty="0">
                        <a:solidFill>
                          <a:srgbClr val="000000"/>
                        </a:solidFill>
                        <a:effectLst/>
                        <a:latin typeface="+mn-lt"/>
                      </a:endParaRPr>
                    </a:p>
                  </a:txBody>
                  <a:tcPr marL="71992" marR="71992" marT="0" marB="0" anchor="ctr"/>
                </a:tc>
                <a:extLst>
                  <a:ext uri="{0D108BD9-81ED-4DB2-BD59-A6C34878D82A}">
                    <a16:rowId xmlns="" xmlns:a16="http://schemas.microsoft.com/office/drawing/2014/main" val="10000"/>
                  </a:ext>
                </a:extLst>
              </a:tr>
              <a:tr h="294719">
                <a:tc>
                  <a:txBody>
                    <a:bodyPr/>
                    <a:lstStyle/>
                    <a:p>
                      <a:pPr marL="0" algn="l" defTabSz="914400" rtl="0" eaLnBrk="1" latinLnBrk="0" hangingPunct="1"/>
                      <a:r>
                        <a:rPr lang="es-ES" sz="1100" kern="1200" dirty="0"/>
                        <a:t>Total Contrato Interventoría</a:t>
                      </a:r>
                      <a:endParaRPr lang="es-CO" sz="1100" b="0" kern="1200" dirty="0">
                        <a:solidFill>
                          <a:schemeClr val="dk1"/>
                        </a:solidFill>
                        <a:latin typeface="+mn-lt"/>
                        <a:ea typeface="+mn-ea"/>
                        <a:cs typeface="Arial" panose="020B0604020202020204" pitchFamily="34" charset="0"/>
                      </a:endParaRPr>
                    </a:p>
                  </a:txBody>
                  <a:tcPr marL="71992" marR="71992" marT="0" marB="0" anchor="ctr"/>
                </a:tc>
                <a:tc>
                  <a:txBody>
                    <a:bodyPr/>
                    <a:lstStyle/>
                    <a:p>
                      <a:pPr algn="ctr" fontAlgn="b"/>
                      <a:r>
                        <a:rPr lang="es-CO" sz="1100" u="none" strike="noStrike" baseline="0" dirty="0">
                          <a:effectLst/>
                        </a:rPr>
                        <a:t> </a:t>
                      </a:r>
                      <a:r>
                        <a:rPr lang="es-CO" sz="1100" u="none" strike="noStrike" dirty="0">
                          <a:effectLst/>
                        </a:rPr>
                        <a:t>$ 1.000</a:t>
                      </a:r>
                      <a:endParaRPr lang="es-CO" sz="1100" b="0" i="0" u="none" strike="noStrike" dirty="0">
                        <a:solidFill>
                          <a:srgbClr val="000000"/>
                        </a:solidFill>
                        <a:effectLst/>
                        <a:latin typeface="+mn-lt"/>
                      </a:endParaRPr>
                    </a:p>
                  </a:txBody>
                  <a:tcPr marL="71992" marR="71992" marT="0" marB="0" anchor="ctr"/>
                </a:tc>
                <a:extLst>
                  <a:ext uri="{0D108BD9-81ED-4DB2-BD59-A6C34878D82A}">
                    <a16:rowId xmlns="" xmlns:a16="http://schemas.microsoft.com/office/drawing/2014/main" val="10001"/>
                  </a:ext>
                </a:extLst>
              </a:tr>
              <a:tr h="674682">
                <a:tc>
                  <a:txBody>
                    <a:bodyPr/>
                    <a:lstStyle/>
                    <a:p>
                      <a:pPr marL="0" algn="l" defTabSz="914400" rtl="0" eaLnBrk="1" latinLnBrk="0" hangingPunct="1"/>
                      <a:r>
                        <a:rPr lang="es-CO" sz="1100" kern="1200" dirty="0"/>
                        <a:t>Total Vigencias</a:t>
                      </a:r>
                      <a:r>
                        <a:rPr lang="es-CO" sz="1100" kern="1200" baseline="0" dirty="0"/>
                        <a:t/>
                      </a:r>
                      <a:br>
                        <a:rPr lang="es-CO" sz="1100" kern="1200" baseline="0" dirty="0"/>
                      </a:br>
                      <a:r>
                        <a:rPr lang="es-CO" sz="1100" kern="1200" baseline="0" dirty="0" smtClean="0"/>
                        <a:t>  </a:t>
                      </a:r>
                      <a:r>
                        <a:rPr lang="es-CO" sz="1100" kern="1200" baseline="0" dirty="0" smtClean="0"/>
                        <a:t>Vigencia </a:t>
                      </a:r>
                      <a:r>
                        <a:rPr lang="es-CO" sz="1100" kern="1200" baseline="0" dirty="0"/>
                        <a:t>2017 = $3.000 Propios</a:t>
                      </a:r>
                      <a:endParaRPr lang="es-CO" sz="1100" kern="120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smtClean="0"/>
                        <a:t>  </a:t>
                      </a:r>
                      <a:r>
                        <a:rPr lang="es-CO" sz="1100" kern="1200" baseline="0" dirty="0" smtClean="0"/>
                        <a:t>Vigencia </a:t>
                      </a:r>
                      <a:r>
                        <a:rPr lang="es-CO" sz="1100" kern="1200" baseline="0" dirty="0"/>
                        <a:t>2018 = $8.824 Propios</a:t>
                      </a:r>
                      <a:endParaRPr lang="es-CO" sz="1100" b="0" i="1" kern="1200" dirty="0">
                        <a:solidFill>
                          <a:schemeClr val="dk1"/>
                        </a:solidFill>
                        <a:latin typeface="+mn-lt"/>
                        <a:ea typeface="+mn-ea"/>
                        <a:cs typeface="Arial" panose="020B0604020202020204" pitchFamily="34" charset="0"/>
                      </a:endParaRPr>
                    </a:p>
                  </a:txBody>
                  <a:tcPr marL="71992" marR="71992" marT="0" marB="0" anchor="ctr"/>
                </a:tc>
                <a:tc>
                  <a:txBody>
                    <a:bodyPr/>
                    <a:lstStyle/>
                    <a:p>
                      <a:pPr marL="0" marR="0" lvl="0" indent="0" algn="ctr" defTabSz="1217889" rtl="0" eaLnBrk="1" fontAlgn="b" latinLnBrk="0" hangingPunct="1">
                        <a:lnSpc>
                          <a:spcPct val="100000"/>
                        </a:lnSpc>
                        <a:spcBef>
                          <a:spcPts val="0"/>
                        </a:spcBef>
                        <a:spcAft>
                          <a:spcPts val="0"/>
                        </a:spcAft>
                        <a:buClrTx/>
                        <a:buSzTx/>
                        <a:buFontTx/>
                        <a:buNone/>
                        <a:tabLst/>
                        <a:defRPr/>
                      </a:pPr>
                      <a:r>
                        <a:rPr kumimoji="0" lang="es-CO" sz="1100" u="none" strike="noStrike" kern="1200" cap="none" spc="0" normalizeH="0" baseline="0" noProof="0" dirty="0">
                          <a:ln>
                            <a:noFill/>
                          </a:ln>
                          <a:effectLst/>
                          <a:uLnTx/>
                          <a:uFillTx/>
                        </a:rPr>
                        <a:t>$ 11.824</a:t>
                      </a:r>
                      <a:endParaRPr kumimoji="0" lang="es-CO" sz="1100" b="0" i="0" u="none" strike="noStrike" kern="1200" cap="none" spc="0" normalizeH="0" baseline="0" noProof="0" dirty="0">
                        <a:ln>
                          <a:noFill/>
                        </a:ln>
                        <a:solidFill>
                          <a:srgbClr val="000000"/>
                        </a:solidFill>
                        <a:effectLst/>
                        <a:uLnTx/>
                        <a:uFillTx/>
                        <a:latin typeface="+mn-lt"/>
                        <a:ea typeface="+mn-ea"/>
                        <a:cs typeface="+mn-cs"/>
                      </a:endParaRPr>
                    </a:p>
                  </a:txBody>
                  <a:tcPr marL="71992" marR="71992" marT="0" marB="0" anchor="ctr"/>
                </a:tc>
                <a:extLst>
                  <a:ext uri="{0D108BD9-81ED-4DB2-BD59-A6C34878D82A}">
                    <a16:rowId xmlns="" xmlns:a16="http://schemas.microsoft.com/office/drawing/2014/main" val="10002"/>
                  </a:ext>
                </a:extLst>
              </a:tr>
              <a:tr h="262546">
                <a:tc>
                  <a:txBody>
                    <a:bodyPr/>
                    <a:lstStyle/>
                    <a:p>
                      <a:pPr marL="0" algn="l" defTabSz="914400" rtl="0" eaLnBrk="1" latinLnBrk="0" hangingPunct="1"/>
                      <a:r>
                        <a:rPr lang="es-ES" sz="1100" kern="1200" dirty="0"/>
                        <a:t>Total</a:t>
                      </a:r>
                      <a:r>
                        <a:rPr lang="es-ES" sz="1100" kern="1200" baseline="0" dirty="0"/>
                        <a:t> Inversión</a:t>
                      </a:r>
                      <a:endParaRPr lang="es-CO" sz="1100" b="0" kern="1200" dirty="0">
                        <a:solidFill>
                          <a:schemeClr val="dk1"/>
                        </a:solidFill>
                        <a:latin typeface="+mn-lt"/>
                        <a:ea typeface="+mn-ea"/>
                        <a:cs typeface="Arial" panose="020B0604020202020204" pitchFamily="34" charset="0"/>
                      </a:endParaRPr>
                    </a:p>
                  </a:txBody>
                  <a:tcPr marL="71992" marR="71992" marT="0" marB="0" anchor="ctr"/>
                </a:tc>
                <a:tc>
                  <a:txBody>
                    <a:bodyPr/>
                    <a:lstStyle/>
                    <a:p>
                      <a:pPr algn="ctr" fontAlgn="b"/>
                      <a:r>
                        <a:rPr lang="es-CO" sz="1100" u="none" strike="noStrike" dirty="0">
                          <a:effectLst/>
                        </a:rPr>
                        <a:t> $ 12.824</a:t>
                      </a:r>
                      <a:endParaRPr lang="es-CO" sz="1100" b="0" i="0" u="none" strike="noStrike" dirty="0">
                        <a:solidFill>
                          <a:srgbClr val="000000"/>
                        </a:solidFill>
                        <a:effectLst/>
                        <a:latin typeface="+mn-lt"/>
                      </a:endParaRPr>
                    </a:p>
                  </a:txBody>
                  <a:tcPr marL="71992" marR="71992" marT="0" marB="0" anchor="ctr"/>
                </a:tc>
                <a:extLst>
                  <a:ext uri="{0D108BD9-81ED-4DB2-BD59-A6C34878D82A}">
                    <a16:rowId xmlns="" xmlns:a16="http://schemas.microsoft.com/office/drawing/2014/main" val="10003"/>
                  </a:ext>
                </a:extLst>
              </a:tr>
            </a:tbl>
          </a:graphicData>
        </a:graphic>
      </p:graphicFrame>
      <p:sp>
        <p:nvSpPr>
          <p:cNvPr id="43" name="CuadroTexto 25"/>
          <p:cNvSpPr txBox="1">
            <a:spLocks noChangeArrowheads="1"/>
          </p:cNvSpPr>
          <p:nvPr/>
        </p:nvSpPr>
        <p:spPr bwMode="auto">
          <a:xfrm>
            <a:off x="3783302" y="6679152"/>
            <a:ext cx="2982722" cy="2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41" tIns="45533" rIns="91041" bIns="4553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70" fontAlgn="base">
              <a:spcBef>
                <a:spcPct val="0"/>
              </a:spcBef>
              <a:spcAft>
                <a:spcPct val="0"/>
              </a:spcAft>
            </a:pPr>
            <a:r>
              <a:rPr lang="es-MX" altLang="es-CO" sz="976" dirty="0">
                <a:solidFill>
                  <a:srgbClr val="386295"/>
                </a:solidFill>
              </a:rPr>
              <a:t>* Cifras </a:t>
            </a:r>
            <a:r>
              <a:rPr lang="es-MX" altLang="es-CO" sz="976" dirty="0" smtClean="0">
                <a:solidFill>
                  <a:srgbClr val="386295"/>
                </a:solidFill>
              </a:rPr>
              <a:t>en millones</a:t>
            </a:r>
            <a:endParaRPr lang="es-MX" altLang="es-CO" sz="976" dirty="0">
              <a:solidFill>
                <a:srgbClr val="386295"/>
              </a:solidFill>
            </a:endParaRPr>
          </a:p>
        </p:txBody>
      </p:sp>
      <p:graphicFrame>
        <p:nvGraphicFramePr>
          <p:cNvPr id="44" name="Tabla 33"/>
          <p:cNvGraphicFramePr>
            <a:graphicFrameLocks noGrp="1"/>
          </p:cNvGraphicFramePr>
          <p:nvPr>
            <p:extLst>
              <p:ext uri="{D42A27DB-BD31-4B8C-83A1-F6EECF244321}">
                <p14:modId xmlns:p14="http://schemas.microsoft.com/office/powerpoint/2010/main" val="4262788667"/>
              </p:ext>
            </p:extLst>
          </p:nvPr>
        </p:nvGraphicFramePr>
        <p:xfrm>
          <a:off x="3692674" y="4520549"/>
          <a:ext cx="3495699" cy="183071"/>
        </p:xfrm>
        <a:graphic>
          <a:graphicData uri="http://schemas.openxmlformats.org/drawingml/2006/table">
            <a:tbl>
              <a:tblPr firstRow="1" bandRow="1">
                <a:tableStyleId>{5940675A-B579-460E-94D1-54222C63F5DA}</a:tableStyleId>
              </a:tblPr>
              <a:tblGrid>
                <a:gridCol w="3495699">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500 m</a:t>
                      </a:r>
                      <a:endParaRPr lang="es-CO" sz="1200" b="0" i="0" u="none" strike="noStrike" dirty="0">
                        <a:solidFill>
                          <a:schemeClr val="bg1"/>
                        </a:solidFill>
                        <a:latin typeface="+mn-lt"/>
                        <a:cs typeface="Arial" panose="020B0604020202020204" pitchFamily="34" charset="0"/>
                      </a:endParaRPr>
                    </a:p>
                  </a:txBody>
                  <a:tcPr marL="35995" marR="35995" marT="0" marB="0" anchor="ctr"/>
                </a:tc>
                <a:extLst>
                  <a:ext uri="{0D108BD9-81ED-4DB2-BD59-A6C34878D82A}">
                    <a16:rowId xmlns="" xmlns:a16="http://schemas.microsoft.com/office/drawing/2014/main" val="10000"/>
                  </a:ext>
                </a:extLst>
              </a:tr>
            </a:tbl>
          </a:graphicData>
        </a:graphic>
      </p:graphicFrame>
      <p:sp>
        <p:nvSpPr>
          <p:cNvPr id="49" name="30 CuadroTexto"/>
          <p:cNvSpPr txBox="1">
            <a:spLocks noChangeArrowheads="1"/>
          </p:cNvSpPr>
          <p:nvPr/>
        </p:nvSpPr>
        <p:spPr bwMode="auto">
          <a:xfrm flipH="1">
            <a:off x="7332160" y="277784"/>
            <a:ext cx="4446332"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38" tIns="0" rIns="91038" bIns="0" anchor="ctr" anchorCtr="1">
            <a:spAutoFit/>
          </a:bodyPr>
          <a:lstStyle>
            <a:defPPr>
              <a:defRPr lang="es-CO"/>
            </a:defPPr>
            <a:lvl1pPr marL="457196" indent="-457196" algn="ctr" defTabSz="914392" fontAlgn="auto">
              <a:spcBef>
                <a:spcPts val="599"/>
              </a:spcBef>
              <a:spcAft>
                <a:spcPts val="0"/>
              </a:spcAft>
              <a:defRPr sz="1300" b="1" kern="0">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r>
              <a:rPr lang="es-CO" sz="1100" dirty="0"/>
              <a:t>INFORMACIÓN GENERAL</a:t>
            </a:r>
          </a:p>
        </p:txBody>
      </p:sp>
      <p:sp>
        <p:nvSpPr>
          <p:cNvPr id="50" name="30 CuadroTexto"/>
          <p:cNvSpPr txBox="1">
            <a:spLocks noChangeArrowheads="1"/>
          </p:cNvSpPr>
          <p:nvPr/>
        </p:nvSpPr>
        <p:spPr bwMode="auto">
          <a:xfrm flipH="1">
            <a:off x="7332024" y="4241962"/>
            <a:ext cx="442563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38" tIns="0" rIns="91038"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defRPr/>
            </a:pPr>
            <a:r>
              <a:rPr lang="es-CO" sz="1100" kern="0" dirty="0"/>
              <a:t>OBRA 1594 DE 2016</a:t>
            </a:r>
          </a:p>
        </p:txBody>
      </p:sp>
      <p:sp>
        <p:nvSpPr>
          <p:cNvPr id="51" name="30 CuadroTexto"/>
          <p:cNvSpPr txBox="1">
            <a:spLocks noChangeArrowheads="1"/>
          </p:cNvSpPr>
          <p:nvPr/>
        </p:nvSpPr>
        <p:spPr bwMode="auto">
          <a:xfrm flipH="1">
            <a:off x="7332155" y="5251295"/>
            <a:ext cx="4425493"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38" tIns="0" rIns="91038"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spcBef>
                <a:spcPts val="450"/>
              </a:spcBef>
              <a:defRPr/>
            </a:pPr>
            <a:r>
              <a:rPr lang="es-CO" sz="1100" kern="0" dirty="0"/>
              <a:t>INTERVENTORÍA 2023 DE 2016</a:t>
            </a:r>
          </a:p>
        </p:txBody>
      </p:sp>
      <p:graphicFrame>
        <p:nvGraphicFramePr>
          <p:cNvPr id="52" name="Tabla 51"/>
          <p:cNvGraphicFramePr>
            <a:graphicFrameLocks noGrp="1"/>
          </p:cNvGraphicFramePr>
          <p:nvPr>
            <p:extLst>
              <p:ext uri="{D42A27DB-BD31-4B8C-83A1-F6EECF244321}">
                <p14:modId xmlns:p14="http://schemas.microsoft.com/office/powerpoint/2010/main" val="924828891"/>
              </p:ext>
            </p:extLst>
          </p:nvPr>
        </p:nvGraphicFramePr>
        <p:xfrm>
          <a:off x="7342886" y="4441738"/>
          <a:ext cx="4425495" cy="762000"/>
        </p:xfrm>
        <a:graphic>
          <a:graphicData uri="http://schemas.openxmlformats.org/drawingml/2006/table">
            <a:tbl>
              <a:tblPr>
                <a:tableStyleId>{616DA210-FB5B-4158-B5E0-FEB733F419BA}</a:tableStyleId>
              </a:tblPr>
              <a:tblGrid>
                <a:gridCol w="2198129">
                  <a:extLst>
                    <a:ext uri="{9D8B030D-6E8A-4147-A177-3AD203B41FA5}">
                      <a16:colId xmlns="" xmlns:a16="http://schemas.microsoft.com/office/drawing/2014/main" val="20000"/>
                    </a:ext>
                  </a:extLst>
                </a:gridCol>
                <a:gridCol w="603250">
                  <a:extLst>
                    <a:ext uri="{9D8B030D-6E8A-4147-A177-3AD203B41FA5}">
                      <a16:colId xmlns="" xmlns:a16="http://schemas.microsoft.com/office/drawing/2014/main" val="20001"/>
                    </a:ext>
                  </a:extLst>
                </a:gridCol>
                <a:gridCol w="1624116">
                  <a:extLst>
                    <a:ext uri="{9D8B030D-6E8A-4147-A177-3AD203B41FA5}">
                      <a16:colId xmlns="" xmlns:a16="http://schemas.microsoft.com/office/drawing/2014/main" val="20002"/>
                    </a:ext>
                  </a:extLst>
                </a:gridCol>
              </a:tblGrid>
              <a:tr h="152395">
                <a:tc gridSpan="3">
                  <a:txBody>
                    <a:bodyPr/>
                    <a:lstStyle/>
                    <a:p>
                      <a:pPr marL="0" marR="0" lvl="0" indent="0" algn="ctr" defTabSz="1217889" rtl="0" eaLnBrk="1" fontAlgn="ctr" latinLnBrk="0" hangingPunct="1">
                        <a:lnSpc>
                          <a:spcPct val="100000"/>
                        </a:lnSpc>
                        <a:spcBef>
                          <a:spcPts val="0"/>
                        </a:spcBef>
                        <a:spcAft>
                          <a:spcPts val="0"/>
                        </a:spcAft>
                        <a:buClrTx/>
                        <a:buSzTx/>
                        <a:buFontTx/>
                        <a:buNone/>
                        <a:tabLst/>
                        <a:defRPr/>
                      </a:pPr>
                      <a:r>
                        <a:rPr lang="it-IT" sz="1000" u="none" strike="noStrike" kern="1200" noProof="0" dirty="0">
                          <a:effectLst/>
                        </a:rPr>
                        <a:t>CONSORCIO MALECÓN DE QUIBDÓ</a:t>
                      </a:r>
                      <a:endParaRPr lang="es-MX" sz="1000" b="0" i="0" u="none" strike="noStrike" kern="1200" noProof="0" dirty="0">
                        <a:solidFill>
                          <a:schemeClr val="tx1"/>
                        </a:solidFill>
                        <a:effectLst/>
                        <a:latin typeface="+mn-lt"/>
                        <a:ea typeface="+mn-ea"/>
                        <a:cs typeface="+mn-cs"/>
                      </a:endParaRPr>
                    </a:p>
                  </a:txBody>
                  <a:tcPr marL="35994" marR="35994"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marL="0" algn="ctr" defTabSz="1217889" rtl="0" eaLnBrk="1" fontAlgn="ctr" latinLnBrk="0" hangingPunct="1"/>
                      <a:r>
                        <a:rPr lang="es-MX" sz="1000" u="none" strike="noStrike" kern="1200" dirty="0">
                          <a:effectLst/>
                        </a:rPr>
                        <a:t>INTEGRANTES</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ORIGEN</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10001"/>
                  </a:ext>
                </a:extLst>
              </a:tr>
              <a:tr h="152395">
                <a:tc>
                  <a:txBody>
                    <a:bodyPr/>
                    <a:lstStyle/>
                    <a:p>
                      <a:pPr marL="0" algn="l" defTabSz="1217889" rtl="0" eaLnBrk="1" fontAlgn="ctr" latinLnBrk="0" hangingPunct="1"/>
                      <a:r>
                        <a:rPr lang="es-CO" sz="1000" u="none" strike="noStrike" kern="1200" dirty="0">
                          <a:effectLst/>
                        </a:rPr>
                        <a:t>INGECON SA </a:t>
                      </a:r>
                      <a:endParaRPr lang="es-CO"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50</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10002"/>
                  </a:ext>
                </a:extLst>
              </a:tr>
              <a:tr h="152395">
                <a:tc>
                  <a:txBody>
                    <a:bodyPr/>
                    <a:lstStyle/>
                    <a:p>
                      <a:pPr marL="0" algn="l" defTabSz="1217889" rtl="0" eaLnBrk="1" fontAlgn="ctr" latinLnBrk="0" hangingPunct="1"/>
                      <a:r>
                        <a:rPr lang="es-CO" sz="1000" u="none" strike="noStrike" kern="1200" dirty="0">
                          <a:effectLst/>
                        </a:rPr>
                        <a:t>ALEX FABIÁN COTES MORA </a:t>
                      </a:r>
                      <a:endParaRPr lang="es-CO"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25</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4046422659"/>
                  </a:ext>
                </a:extLst>
              </a:tr>
              <a:tr h="152395">
                <a:tc>
                  <a:txBody>
                    <a:bodyPr/>
                    <a:lstStyle/>
                    <a:p>
                      <a:pPr marL="0" algn="l" defTabSz="1217889" rtl="0" eaLnBrk="1" fontAlgn="ctr" latinLnBrk="0" hangingPunct="1"/>
                      <a:r>
                        <a:rPr lang="es-CO" sz="1000" u="none" strike="noStrike" kern="1200" dirty="0">
                          <a:effectLst/>
                        </a:rPr>
                        <a:t>CARLOS ALFONSO COTES MORALES </a:t>
                      </a:r>
                      <a:endParaRPr lang="es-CO"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25</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2748888047"/>
                  </a:ext>
                </a:extLst>
              </a:tr>
            </a:tbl>
          </a:graphicData>
        </a:graphic>
      </p:graphicFrame>
      <p:pic>
        <p:nvPicPr>
          <p:cNvPr id="4" name="Imagen 3"/>
          <p:cNvPicPr>
            <a:picLocks noChangeAspect="1"/>
          </p:cNvPicPr>
          <p:nvPr/>
        </p:nvPicPr>
        <p:blipFill>
          <a:blip r:embed="rId2"/>
          <a:stretch>
            <a:fillRect/>
          </a:stretch>
        </p:blipFill>
        <p:spPr>
          <a:xfrm>
            <a:off x="359508" y="1142058"/>
            <a:ext cx="3486326" cy="2269066"/>
          </a:xfrm>
          <a:prstGeom prst="rect">
            <a:avLst/>
          </a:prstGeom>
        </p:spPr>
      </p:pic>
      <p:pic>
        <p:nvPicPr>
          <p:cNvPr id="5" name="Imagen 4"/>
          <p:cNvPicPr>
            <a:picLocks noChangeAspect="1"/>
          </p:cNvPicPr>
          <p:nvPr/>
        </p:nvPicPr>
        <p:blipFill>
          <a:blip r:embed="rId3"/>
          <a:stretch>
            <a:fillRect/>
          </a:stretch>
        </p:blipFill>
        <p:spPr>
          <a:xfrm>
            <a:off x="3845834" y="1124026"/>
            <a:ext cx="3167669" cy="1552779"/>
          </a:xfrm>
          <a:prstGeom prst="rect">
            <a:avLst/>
          </a:prstGeom>
        </p:spPr>
      </p:pic>
      <p:sp>
        <p:nvSpPr>
          <p:cNvPr id="56" name="30 CuadroTexto"/>
          <p:cNvSpPr txBox="1">
            <a:spLocks noChangeArrowheads="1"/>
          </p:cNvSpPr>
          <p:nvPr/>
        </p:nvSpPr>
        <p:spPr bwMode="auto">
          <a:xfrm flipH="1">
            <a:off x="7336689" y="1391378"/>
            <a:ext cx="4420824"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38" tIns="0" rIns="91038" bIns="0" anchor="ctr" anchorCtr="1">
            <a:spAutoFit/>
          </a:bodyPr>
          <a:lstStyle>
            <a:defPPr>
              <a:defRPr lang="es-CO"/>
            </a:defPPr>
            <a:lvl1pPr marL="457196" indent="-457196" algn="ctr" defTabSz="914392" fontAlgn="auto">
              <a:spcBef>
                <a:spcPts val="599"/>
              </a:spcBef>
              <a:spcAft>
                <a:spcPts val="0"/>
              </a:spcAft>
              <a:defRPr sz="1300" b="1" kern="0">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57" indent="-343257" defTabSz="686514"/>
            <a:r>
              <a:rPr lang="es-CO" sz="1100" dirty="0"/>
              <a:t>ALCANCES DEL PROYECTO</a:t>
            </a:r>
          </a:p>
        </p:txBody>
      </p:sp>
      <p:graphicFrame>
        <p:nvGraphicFramePr>
          <p:cNvPr id="57" name="17 Tabla"/>
          <p:cNvGraphicFramePr>
            <a:graphicFrameLocks noGrp="1"/>
          </p:cNvGraphicFramePr>
          <p:nvPr>
            <p:extLst>
              <p:ext uri="{D42A27DB-BD31-4B8C-83A1-F6EECF244321}">
                <p14:modId xmlns:p14="http://schemas.microsoft.com/office/powerpoint/2010/main" val="2350585588"/>
              </p:ext>
            </p:extLst>
          </p:nvPr>
        </p:nvGraphicFramePr>
        <p:xfrm>
          <a:off x="7336692" y="1573254"/>
          <a:ext cx="4441659" cy="1248323"/>
        </p:xfrm>
        <a:graphic>
          <a:graphicData uri="http://schemas.openxmlformats.org/drawingml/2006/table">
            <a:tbl>
              <a:tblPr firstRow="1" bandRow="1">
                <a:tableStyleId>{5940675A-B579-460E-94D1-54222C63F5DA}</a:tableStyleId>
              </a:tblPr>
              <a:tblGrid>
                <a:gridCol w="3637801">
                  <a:extLst>
                    <a:ext uri="{9D8B030D-6E8A-4147-A177-3AD203B41FA5}">
                      <a16:colId xmlns="" xmlns:a16="http://schemas.microsoft.com/office/drawing/2014/main" val="20000"/>
                    </a:ext>
                  </a:extLst>
                </a:gridCol>
                <a:gridCol w="803858">
                  <a:extLst>
                    <a:ext uri="{9D8B030D-6E8A-4147-A177-3AD203B41FA5}">
                      <a16:colId xmlns="" xmlns:a16="http://schemas.microsoft.com/office/drawing/2014/main" val="20001"/>
                    </a:ext>
                  </a:extLst>
                </a:gridCol>
              </a:tblGrid>
              <a:tr h="152395">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ES" sz="1000" u="none" strike="noStrike" kern="1200" dirty="0"/>
                        <a:t>MALECÓN: INVIAS</a:t>
                      </a:r>
                      <a:endParaRPr lang="es-ES" sz="1000" b="0" i="0" u="none" strike="noStrike" kern="1200" dirty="0">
                        <a:solidFill>
                          <a:schemeClr val="tx1"/>
                        </a:solidFill>
                        <a:latin typeface="+mn-lt"/>
                        <a:ea typeface="+mn-ea"/>
                        <a:cs typeface="Arial" panose="020B0604020202020204" pitchFamily="34" charset="0"/>
                      </a:endParaRPr>
                    </a:p>
                  </a:txBody>
                  <a:tcPr marL="71992" marR="71992" marT="0" marB="0" anchor="ctr"/>
                </a:tc>
                <a:tc>
                  <a:txBody>
                    <a:bodyPr/>
                    <a:lstStyle/>
                    <a:p>
                      <a:pPr algn="ctr" fontAlgn="ctr"/>
                      <a:r>
                        <a:rPr lang="es-CO" sz="1000" u="none" strike="noStrike" dirty="0"/>
                        <a:t>1</a:t>
                      </a:r>
                      <a:r>
                        <a:rPr lang="es-CO" sz="1000" u="none" strike="noStrike" baseline="0" dirty="0"/>
                        <a:t> UN</a:t>
                      </a:r>
                      <a:endParaRPr lang="es-CO" sz="1000" b="0" i="0" u="none" strike="noStrike" dirty="0">
                        <a:solidFill>
                          <a:schemeClr val="tx1"/>
                        </a:solidFill>
                        <a:latin typeface="+mn-lt"/>
                        <a:cs typeface="Arial" panose="020B0604020202020204" pitchFamily="34" charset="0"/>
                      </a:endParaRPr>
                    </a:p>
                  </a:txBody>
                  <a:tcPr marL="71992" marR="71992" marT="0" marB="0" anchor="ctr"/>
                </a:tc>
                <a:extLst>
                  <a:ext uri="{0D108BD9-81ED-4DB2-BD59-A6C34878D82A}">
                    <a16:rowId xmlns="" xmlns:a16="http://schemas.microsoft.com/office/drawing/2014/main" val="10000"/>
                  </a:ext>
                </a:extLst>
              </a:tr>
              <a:tr h="181523">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ES" sz="1000" u="none" strike="noStrike" kern="1200" dirty="0"/>
                        <a:t>Prolongación del Malecón existente</a:t>
                      </a:r>
                      <a:endParaRPr lang="es-ES" sz="1000" b="0" i="0" u="none" strike="noStrike" kern="1200" dirty="0">
                        <a:solidFill>
                          <a:schemeClr val="tx1"/>
                        </a:solidFill>
                        <a:latin typeface="+mn-lt"/>
                        <a:ea typeface="+mn-ea"/>
                        <a:cs typeface="Arial" panose="020B0604020202020204" pitchFamily="34" charset="0"/>
                      </a:endParaRPr>
                    </a:p>
                  </a:txBody>
                  <a:tcPr marL="71992" marR="71992" marT="0" marB="0" anchor="ctr"/>
                </a:tc>
                <a:tc>
                  <a:txBody>
                    <a:bodyPr/>
                    <a:lstStyle/>
                    <a:p>
                      <a:pPr algn="ctr" fontAlgn="ctr"/>
                      <a:r>
                        <a:rPr lang="es-CO" sz="1000" u="none" strike="noStrike" dirty="0"/>
                        <a:t>475 m</a:t>
                      </a:r>
                      <a:endParaRPr lang="es-CO" sz="1000" b="0" i="0" u="none" strike="noStrike" dirty="0">
                        <a:solidFill>
                          <a:schemeClr val="tx1"/>
                        </a:solidFill>
                        <a:latin typeface="+mn-lt"/>
                        <a:cs typeface="Arial" panose="020B0604020202020204" pitchFamily="34" charset="0"/>
                      </a:endParaRPr>
                    </a:p>
                  </a:txBody>
                  <a:tcPr marL="71992" marR="71992" marT="0" marB="0" anchor="ctr"/>
                </a:tc>
                <a:extLst>
                  <a:ext uri="{0D108BD9-81ED-4DB2-BD59-A6C34878D82A}">
                    <a16:rowId xmlns="" xmlns:a16="http://schemas.microsoft.com/office/drawing/2014/main" val="2301609488"/>
                  </a:ext>
                </a:extLst>
              </a:tr>
              <a:tr h="304790">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ES" sz="1000" u="none" strike="noStrike" kern="1200" dirty="0"/>
                        <a:t>Tablestacado (</a:t>
                      </a:r>
                      <a:r>
                        <a:rPr lang="es-CO" sz="1000" dirty="0"/>
                        <a:t>Rellenos estructurales, Losas de concreto, Sistema de drenaje y Señalización; Muros de contención y rampas)</a:t>
                      </a:r>
                      <a:endParaRPr lang="es-ES" sz="1000" b="0" i="0" u="none" strike="noStrike" kern="1200" dirty="0">
                        <a:solidFill>
                          <a:schemeClr val="tx1"/>
                        </a:solidFill>
                        <a:latin typeface="+mn-lt"/>
                        <a:ea typeface="+mn-ea"/>
                        <a:cs typeface="Arial" panose="020B0604020202020204" pitchFamily="34" charset="0"/>
                      </a:endParaRPr>
                    </a:p>
                  </a:txBody>
                  <a:tcPr marL="71992" marR="71992" marT="0" marB="0" anchor="ctr"/>
                </a:tc>
                <a:tc>
                  <a:txBody>
                    <a:bodyPr/>
                    <a:lstStyle/>
                    <a:p>
                      <a:pPr algn="ctr" fontAlgn="ctr"/>
                      <a:r>
                        <a:rPr lang="es-CO" sz="1000" u="none" strike="noStrike" dirty="0"/>
                        <a:t>415 m</a:t>
                      </a:r>
                      <a:endParaRPr lang="es-CO" sz="1000" b="0" i="0" u="none" strike="noStrike" dirty="0">
                        <a:solidFill>
                          <a:schemeClr val="tx1"/>
                        </a:solidFill>
                        <a:latin typeface="+mn-lt"/>
                        <a:cs typeface="Arial" panose="020B0604020202020204" pitchFamily="34" charset="0"/>
                      </a:endParaRPr>
                    </a:p>
                  </a:txBody>
                  <a:tcPr marL="71992" marR="71992" marT="0" marB="0" anchor="ctr"/>
                </a:tc>
                <a:extLst>
                  <a:ext uri="{0D108BD9-81ED-4DB2-BD59-A6C34878D82A}">
                    <a16:rowId xmlns="" xmlns:a16="http://schemas.microsoft.com/office/drawing/2014/main" val="1159851041"/>
                  </a:ext>
                </a:extLst>
              </a:tr>
              <a:tr h="152395">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CO" sz="1000" u="none" strike="noStrike" kern="1200" dirty="0"/>
                        <a:t>Embarcadero Turístico</a:t>
                      </a:r>
                      <a:r>
                        <a:rPr lang="es-CO" sz="1000" u="none" strike="noStrike" kern="1200" baseline="0" dirty="0"/>
                        <a:t> </a:t>
                      </a:r>
                      <a:r>
                        <a:rPr lang="es-CO" sz="1000" u="none" strike="noStrike" kern="1200" dirty="0"/>
                        <a:t>en escaleras (Aprox. 60 m)</a:t>
                      </a:r>
                      <a:endParaRPr lang="es-ES" sz="1000" b="0" i="0" u="none" strike="noStrike" kern="1200" dirty="0">
                        <a:solidFill>
                          <a:schemeClr val="tx1"/>
                        </a:solidFill>
                        <a:latin typeface="+mn-lt"/>
                        <a:ea typeface="+mn-ea"/>
                        <a:cs typeface="Arial" panose="020B0604020202020204" pitchFamily="34" charset="0"/>
                      </a:endParaRPr>
                    </a:p>
                  </a:txBody>
                  <a:tcPr marL="71992" marR="71992" marT="0" marB="0" anchor="ctr"/>
                </a:tc>
                <a:tc>
                  <a:txBody>
                    <a:bodyPr/>
                    <a:lstStyle/>
                    <a:p>
                      <a:pPr algn="ctr" fontAlgn="ctr"/>
                      <a:r>
                        <a:rPr lang="es-CO" sz="1000" u="none" strike="noStrike" dirty="0"/>
                        <a:t>1 Un</a:t>
                      </a:r>
                      <a:endParaRPr lang="es-CO" sz="1000" b="0" i="0" u="none" strike="noStrike" dirty="0">
                        <a:solidFill>
                          <a:schemeClr val="tx1"/>
                        </a:solidFill>
                        <a:latin typeface="+mn-lt"/>
                        <a:cs typeface="Arial" panose="020B0604020202020204" pitchFamily="34" charset="0"/>
                      </a:endParaRPr>
                    </a:p>
                  </a:txBody>
                  <a:tcPr marL="71992" marR="71992" marT="0" marB="0" anchor="ctr"/>
                </a:tc>
                <a:extLst>
                  <a:ext uri="{0D108BD9-81ED-4DB2-BD59-A6C34878D82A}">
                    <a16:rowId xmlns="" xmlns:a16="http://schemas.microsoft.com/office/drawing/2014/main" val="591865980"/>
                  </a:ext>
                </a:extLst>
              </a:tr>
              <a:tr h="152395">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ES" sz="1000" u="none" strike="noStrike" kern="1200" dirty="0"/>
                        <a:t>Ciclovía</a:t>
                      </a:r>
                      <a:endParaRPr lang="es-ES" sz="1000" b="0" i="0" u="none" strike="noStrike" kern="1200" dirty="0">
                        <a:solidFill>
                          <a:schemeClr val="tx1"/>
                        </a:solidFill>
                        <a:latin typeface="+mn-lt"/>
                        <a:ea typeface="+mn-ea"/>
                        <a:cs typeface="Arial" panose="020B0604020202020204" pitchFamily="34" charset="0"/>
                      </a:endParaRPr>
                    </a:p>
                  </a:txBody>
                  <a:tcPr marL="71992" marR="71992" marT="0" marB="0" anchor="ctr"/>
                </a:tc>
                <a:tc>
                  <a:txBody>
                    <a:bodyPr/>
                    <a:lstStyle/>
                    <a:p>
                      <a:pPr algn="ctr" fontAlgn="ctr"/>
                      <a:r>
                        <a:rPr lang="es-CO" sz="1000" u="none" strike="noStrike" dirty="0"/>
                        <a:t>625 m</a:t>
                      </a:r>
                      <a:endParaRPr lang="es-CO" sz="1000" b="0" i="0" u="none" strike="noStrike" dirty="0">
                        <a:solidFill>
                          <a:schemeClr val="tx1"/>
                        </a:solidFill>
                        <a:latin typeface="+mn-lt"/>
                        <a:cs typeface="Arial" panose="020B0604020202020204" pitchFamily="34" charset="0"/>
                      </a:endParaRPr>
                    </a:p>
                  </a:txBody>
                  <a:tcPr marL="71992" marR="71992" marT="0" marB="0" anchor="ctr"/>
                </a:tc>
                <a:extLst>
                  <a:ext uri="{0D108BD9-81ED-4DB2-BD59-A6C34878D82A}">
                    <a16:rowId xmlns="" xmlns:a16="http://schemas.microsoft.com/office/drawing/2014/main" val="10004"/>
                  </a:ext>
                </a:extLst>
              </a:tr>
              <a:tr h="304790">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ES" sz="1000" u="none" strike="noStrike" kern="1200" dirty="0"/>
                        <a:t>FONTUR: Espacio público (paralelo</a:t>
                      </a:r>
                      <a:r>
                        <a:rPr lang="es-ES" sz="1000" u="none" strike="noStrike" kern="1200" baseline="0" dirty="0"/>
                        <a:t> a la Kr 1), el edificio del muelle, andenes y amoblamiento urbano.</a:t>
                      </a:r>
                      <a:endParaRPr lang="es-ES" sz="1000" b="0" i="0" u="none" strike="noStrike" kern="1200" dirty="0">
                        <a:solidFill>
                          <a:schemeClr val="tx1"/>
                        </a:solidFill>
                        <a:latin typeface="+mn-lt"/>
                        <a:ea typeface="+mn-ea"/>
                        <a:cs typeface="Arial" panose="020B0604020202020204" pitchFamily="34" charset="0"/>
                      </a:endParaRPr>
                    </a:p>
                  </a:txBody>
                  <a:tcPr marL="71992" marR="71992" marT="0" marB="0" anchor="ctr"/>
                </a:tc>
                <a:tc>
                  <a:txBody>
                    <a:bodyPr/>
                    <a:lstStyle/>
                    <a:p>
                      <a:pPr algn="ctr" fontAlgn="ctr"/>
                      <a:r>
                        <a:rPr lang="es-CO" sz="1000" u="none" strike="noStrike" dirty="0"/>
                        <a:t>415 m</a:t>
                      </a:r>
                      <a:endParaRPr lang="es-CO" sz="1000" b="0" i="0" u="none" strike="noStrike" dirty="0">
                        <a:solidFill>
                          <a:schemeClr val="tx1"/>
                        </a:solidFill>
                        <a:latin typeface="+mn-lt"/>
                        <a:cs typeface="Arial" panose="020B0604020202020204" pitchFamily="34" charset="0"/>
                      </a:endParaRPr>
                    </a:p>
                  </a:txBody>
                  <a:tcPr marL="71992" marR="71992" marT="0" marB="0" anchor="ctr"/>
                </a:tc>
                <a:extLst>
                  <a:ext uri="{0D108BD9-81ED-4DB2-BD59-A6C34878D82A}">
                    <a16:rowId xmlns="" xmlns:a16="http://schemas.microsoft.com/office/drawing/2014/main" val="4250246328"/>
                  </a:ext>
                </a:extLst>
              </a:tr>
            </a:tbl>
          </a:graphicData>
        </a:graphic>
      </p:graphicFrame>
      <p:graphicFrame>
        <p:nvGraphicFramePr>
          <p:cNvPr id="59" name="3 Tabla"/>
          <p:cNvGraphicFramePr>
            <a:graphicFrameLocks noGrp="1"/>
          </p:cNvGraphicFramePr>
          <p:nvPr>
            <p:extLst>
              <p:ext uri="{D42A27DB-BD31-4B8C-83A1-F6EECF244321}">
                <p14:modId xmlns:p14="http://schemas.microsoft.com/office/powerpoint/2010/main" val="2812523196"/>
              </p:ext>
            </p:extLst>
          </p:nvPr>
        </p:nvGraphicFramePr>
        <p:xfrm>
          <a:off x="7332026" y="470038"/>
          <a:ext cx="4425636" cy="884206"/>
        </p:xfrm>
        <a:graphic>
          <a:graphicData uri="http://schemas.openxmlformats.org/drawingml/2006/table">
            <a:tbl>
              <a:tblPr firstRow="1" bandRow="1">
                <a:tableStyleId>{5940675A-B579-460E-94D1-54222C63F5DA}</a:tableStyleId>
              </a:tblPr>
              <a:tblGrid>
                <a:gridCol w="1754072">
                  <a:extLst>
                    <a:ext uri="{9D8B030D-6E8A-4147-A177-3AD203B41FA5}">
                      <a16:colId xmlns="" xmlns:a16="http://schemas.microsoft.com/office/drawing/2014/main" val="20000"/>
                    </a:ext>
                  </a:extLst>
                </a:gridCol>
                <a:gridCol w="2671564">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4" marR="35994" marT="0" marB="0"/>
                </a:tc>
                <a:tc>
                  <a:txBody>
                    <a:bodyPr/>
                    <a:lstStyle/>
                    <a:p>
                      <a:pPr algn="ctr" rtl="0" fontAlgn="ctr"/>
                      <a:r>
                        <a:rPr lang="es-MX" sz="1000" u="none" strike="noStrike" dirty="0">
                          <a:effectLst/>
                        </a:rPr>
                        <a:t>19/09/2016</a:t>
                      </a:r>
                      <a:endParaRPr lang="es-MX" sz="1000" b="0" i="0" u="none" strike="noStrike" dirty="0">
                        <a:solidFill>
                          <a:schemeClr val="tx1"/>
                        </a:solidFill>
                        <a:effectLst/>
                        <a:latin typeface="+mn-lt"/>
                      </a:endParaRPr>
                    </a:p>
                  </a:txBody>
                  <a:tcPr marL="35994" marR="35994"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4" marR="35994" marT="0" marB="0" anchor="ctr"/>
                </a:tc>
                <a:tc>
                  <a:txBody>
                    <a:bodyPr/>
                    <a:lstStyle/>
                    <a:p>
                      <a:pPr algn="ctr" rtl="0" fontAlgn="ctr"/>
                      <a:r>
                        <a:rPr lang="es-MX" sz="1000" u="none" strike="noStrike" dirty="0">
                          <a:effectLst/>
                        </a:rPr>
                        <a:t>06/10/2016</a:t>
                      </a:r>
                      <a:endParaRPr lang="es-MX" sz="1000" b="0" i="0" u="none" strike="noStrike" dirty="0">
                        <a:solidFill>
                          <a:schemeClr val="tx1"/>
                        </a:solidFill>
                        <a:effectLst/>
                        <a:latin typeface="+mn-lt"/>
                      </a:endParaRPr>
                    </a:p>
                  </a:txBody>
                  <a:tcPr marL="35994" marR="35994"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kern="1200" dirty="0">
                        <a:solidFill>
                          <a:schemeClr val="tx1"/>
                        </a:solidFill>
                        <a:latin typeface="+mn-lt"/>
                        <a:ea typeface="+mn-ea"/>
                        <a:cs typeface="+mn-cs"/>
                      </a:endParaRPr>
                    </a:p>
                  </a:txBody>
                  <a:tcPr marL="35994" marR="35994" marT="0" marB="0" anchor="ctr"/>
                </a:tc>
                <a:tc>
                  <a:txBody>
                    <a:bodyPr/>
                    <a:lstStyle/>
                    <a:p>
                      <a:pPr algn="ctr" rtl="0" fontAlgn="ctr"/>
                      <a:r>
                        <a:rPr lang="es-MX" sz="1000" u="none" strike="noStrike" kern="1200" dirty="0">
                          <a:effectLst/>
                        </a:rPr>
                        <a:t>17/01/2017</a:t>
                      </a:r>
                      <a:endParaRPr lang="es-MX" sz="1000" b="0" i="0" u="none" strike="noStrike" kern="1200" dirty="0">
                        <a:solidFill>
                          <a:schemeClr val="bg2">
                            <a:lumMod val="50000"/>
                          </a:schemeClr>
                        </a:solidFill>
                        <a:effectLst/>
                        <a:latin typeface="+mn-lt"/>
                        <a:ea typeface="+mn-ea"/>
                        <a:cs typeface="+mn-cs"/>
                      </a:endParaRPr>
                    </a:p>
                  </a:txBody>
                  <a:tcPr marL="35994" marR="35994"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4" marR="35994" marT="0" marB="0" anchor="ctr"/>
                </a:tc>
                <a:tc>
                  <a:txBody>
                    <a:bodyPr/>
                    <a:lstStyle/>
                    <a:p>
                      <a:pPr algn="ctr" rtl="0" fontAlgn="ctr"/>
                      <a:r>
                        <a:rPr lang="es-MX" sz="1000" u="none" strike="noStrike" kern="1200" dirty="0">
                          <a:effectLst/>
                        </a:rPr>
                        <a:t>16/01/2019</a:t>
                      </a:r>
                      <a:endParaRPr lang="es-MX" sz="1000" b="0" i="0" u="none" strike="noStrike" kern="1200" dirty="0">
                        <a:solidFill>
                          <a:schemeClr val="bg2">
                            <a:lumMod val="50000"/>
                          </a:schemeClr>
                        </a:solidFill>
                        <a:effectLst/>
                        <a:latin typeface="+mn-lt"/>
                        <a:ea typeface="+mn-ea"/>
                        <a:cs typeface="+mn-cs"/>
                      </a:endParaRPr>
                    </a:p>
                  </a:txBody>
                  <a:tcPr marL="35994" marR="35994" marT="0" marB="0" anchor="ctr"/>
                </a:tc>
                <a:extLst>
                  <a:ext uri="{0D108BD9-81ED-4DB2-BD59-A6C34878D82A}">
                    <a16:rowId xmlns="" xmlns:a16="http://schemas.microsoft.com/office/drawing/2014/main" val="10003"/>
                  </a:ext>
                </a:extLst>
              </a:tr>
              <a:tr h="274606">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4" marR="35994" marT="0" marB="0" anchor="ctr"/>
                </a:tc>
                <a:tc>
                  <a:txBody>
                    <a:bodyPr/>
                    <a:lstStyle/>
                    <a:p>
                      <a:pPr algn="ctr" rtl="0" fontAlgn="ctr"/>
                      <a:r>
                        <a:rPr lang="es-MX" sz="900" u="none" strike="noStrike" kern="1200" baseline="0" dirty="0">
                          <a:effectLst/>
                        </a:rPr>
                        <a:t>INSTALACION DE TABLESTACA</a:t>
                      </a:r>
                      <a:endParaRPr lang="es-MX" sz="900" u="none" strike="noStrike" kern="1200" dirty="0">
                        <a:effectLst/>
                      </a:endParaRPr>
                    </a:p>
                    <a:p>
                      <a:pPr algn="ctr" rtl="0" fontAlgn="ctr"/>
                      <a:r>
                        <a:rPr lang="es-MX" sz="900" u="none" strike="noStrike" kern="1200" dirty="0">
                          <a:effectLst/>
                        </a:rPr>
                        <a:t>7%</a:t>
                      </a:r>
                      <a:endParaRPr lang="es-MX" sz="9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10004"/>
                  </a:ext>
                </a:extLst>
              </a:tr>
            </a:tbl>
          </a:graphicData>
        </a:graphic>
      </p:graphicFrame>
      <p:graphicFrame>
        <p:nvGraphicFramePr>
          <p:cNvPr id="61" name="Tabla 60"/>
          <p:cNvGraphicFramePr>
            <a:graphicFrameLocks noGrp="1"/>
          </p:cNvGraphicFramePr>
          <p:nvPr>
            <p:extLst>
              <p:ext uri="{D42A27DB-BD31-4B8C-83A1-F6EECF244321}">
                <p14:modId xmlns:p14="http://schemas.microsoft.com/office/powerpoint/2010/main" val="824517277"/>
              </p:ext>
            </p:extLst>
          </p:nvPr>
        </p:nvGraphicFramePr>
        <p:xfrm>
          <a:off x="7319163" y="2850822"/>
          <a:ext cx="4438353" cy="1359571"/>
        </p:xfrm>
        <a:graphic>
          <a:graphicData uri="http://schemas.openxmlformats.org/drawingml/2006/table">
            <a:tbl>
              <a:tblPr>
                <a:tableStyleId>{5940675A-B579-460E-94D1-54222C63F5DA}</a:tableStyleId>
              </a:tblPr>
              <a:tblGrid>
                <a:gridCol w="1444628">
                  <a:extLst>
                    <a:ext uri="{9D8B030D-6E8A-4147-A177-3AD203B41FA5}">
                      <a16:colId xmlns="" xmlns:a16="http://schemas.microsoft.com/office/drawing/2014/main" val="20000"/>
                    </a:ext>
                  </a:extLst>
                </a:gridCol>
                <a:gridCol w="2993725">
                  <a:extLst>
                    <a:ext uri="{9D8B030D-6E8A-4147-A177-3AD203B41FA5}">
                      <a16:colId xmlns="" xmlns:a16="http://schemas.microsoft.com/office/drawing/2014/main" val="20001"/>
                    </a:ext>
                  </a:extLst>
                </a:gridCol>
              </a:tblGrid>
              <a:tr h="144453">
                <a:tc gridSpan="2">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ctr" fontAlgn="ctr"/>
                      <a:r>
                        <a:rPr lang="es-ES" sz="900" u="none" strike="noStrike" dirty="0">
                          <a:effectLst/>
                        </a:rPr>
                        <a:t>APORTES DE CADA UNA DE LAS ENTIDADES </a:t>
                      </a:r>
                      <a:endParaRPr lang="es-ES" sz="900" b="1" i="0" u="none" strike="noStrike" dirty="0">
                        <a:solidFill>
                          <a:schemeClr val="tx2"/>
                        </a:solidFill>
                        <a:effectLst/>
                        <a:latin typeface="Calibri" panose="020F0502020204030204" pitchFamily="34" charset="0"/>
                      </a:endParaRPr>
                    </a:p>
                  </a:txBody>
                  <a:tcPr marL="54053" marR="54053" marT="7150" marB="0" anchor="ctr"/>
                </a:tc>
                <a:tc hMerge="1">
                  <a:txBody>
                    <a:bodyPr/>
                    <a:lstStyle/>
                    <a:p>
                      <a:endParaRPr lang="es-ES"/>
                    </a:p>
                  </a:txBody>
                  <a:tcPr/>
                </a:tc>
                <a:extLst>
                  <a:ext uri="{0D108BD9-81ED-4DB2-BD59-A6C34878D82A}">
                    <a16:rowId xmlns="" xmlns:a16="http://schemas.microsoft.com/office/drawing/2014/main" val="10000"/>
                  </a:ext>
                </a:extLst>
              </a:tr>
              <a:tr h="133011">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ctr" fontAlgn="b"/>
                      <a:r>
                        <a:rPr lang="es-ES" sz="800" u="none" strike="noStrike" dirty="0">
                          <a:effectLst/>
                        </a:rPr>
                        <a:t>ENTIDAD</a:t>
                      </a:r>
                      <a:endParaRPr lang="es-ES" sz="800" b="1" i="0" u="none" strike="noStrike" dirty="0">
                        <a:solidFill>
                          <a:schemeClr val="bg1"/>
                        </a:solidFill>
                        <a:effectLst/>
                        <a:latin typeface="Calibri" panose="020F0502020204030204" pitchFamily="34" charset="0"/>
                      </a:endParaRPr>
                    </a:p>
                  </a:txBody>
                  <a:tcPr marL="54053" marR="54053" marT="7150" marB="0" anchor="ctr"/>
                </a:tc>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ctr" fontAlgn="b"/>
                      <a:r>
                        <a:rPr lang="es-ES" sz="800" u="none" strike="noStrike" dirty="0">
                          <a:effectLst/>
                        </a:rPr>
                        <a:t>VALOR</a:t>
                      </a:r>
                      <a:endParaRPr lang="es-ES" sz="800" b="1" i="0" u="none" strike="noStrike" dirty="0">
                        <a:solidFill>
                          <a:schemeClr val="bg1"/>
                        </a:solidFill>
                        <a:effectLst/>
                        <a:latin typeface="Calibri" panose="020F0502020204030204" pitchFamily="34" charset="0"/>
                      </a:endParaRPr>
                    </a:p>
                  </a:txBody>
                  <a:tcPr marL="54053" marR="54053" marT="7150" marB="0" anchor="ctr"/>
                </a:tc>
                <a:extLst>
                  <a:ext uri="{0D108BD9-81ED-4DB2-BD59-A6C34878D82A}">
                    <a16:rowId xmlns="" xmlns:a16="http://schemas.microsoft.com/office/drawing/2014/main" val="10001"/>
                  </a:ext>
                </a:extLst>
              </a:tr>
              <a:tr h="144453">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l" fontAlgn="b"/>
                      <a:r>
                        <a:rPr lang="es-ES" sz="900" u="none" strike="noStrike" dirty="0">
                          <a:effectLst/>
                        </a:rPr>
                        <a:t>INVIAS</a:t>
                      </a:r>
                      <a:endParaRPr lang="es-ES" sz="900" b="0" i="0" u="none" strike="noStrike" dirty="0">
                        <a:solidFill>
                          <a:schemeClr val="tx2"/>
                        </a:solidFill>
                        <a:effectLst/>
                        <a:latin typeface="+mn-lt"/>
                      </a:endParaRPr>
                    </a:p>
                  </a:txBody>
                  <a:tcPr marL="54053" marR="54053" marT="7150" marB="0" anchor="b"/>
                </a:tc>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r" fontAlgn="b"/>
                      <a:r>
                        <a:rPr lang="es-ES" sz="900" u="none" strike="noStrike" dirty="0">
                          <a:effectLst/>
                        </a:rPr>
                        <a:t> $ 13.000</a:t>
                      </a:r>
                      <a:endParaRPr lang="es-ES" sz="900" b="0" i="0" u="none" strike="noStrike" dirty="0">
                        <a:solidFill>
                          <a:schemeClr val="tx2"/>
                        </a:solidFill>
                        <a:effectLst/>
                        <a:latin typeface="+mn-lt"/>
                      </a:endParaRPr>
                    </a:p>
                  </a:txBody>
                  <a:tcPr marL="54053" marR="54053" marT="7150" marB="0" anchor="ctr"/>
                </a:tc>
                <a:extLst>
                  <a:ext uri="{0D108BD9-81ED-4DB2-BD59-A6C34878D82A}">
                    <a16:rowId xmlns="" xmlns:a16="http://schemas.microsoft.com/office/drawing/2014/main" val="10002"/>
                  </a:ext>
                </a:extLst>
              </a:tr>
              <a:tr h="301199">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l" fontAlgn="b"/>
                      <a:r>
                        <a:rPr lang="es-ES" sz="900" u="none" strike="noStrike" dirty="0">
                          <a:effectLst/>
                        </a:rPr>
                        <a:t>FONTUR (FONDO NACIONAL DE TURISMO)</a:t>
                      </a:r>
                      <a:endParaRPr lang="es-ES" sz="900" b="0" i="0" u="none" strike="noStrike" dirty="0">
                        <a:solidFill>
                          <a:schemeClr val="tx2"/>
                        </a:solidFill>
                        <a:effectLst/>
                        <a:latin typeface="+mn-lt"/>
                      </a:endParaRPr>
                    </a:p>
                  </a:txBody>
                  <a:tcPr marL="54053" marR="54053" marT="7150" marB="0" anchor="b"/>
                </a:tc>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r" fontAlgn="b"/>
                      <a:r>
                        <a:rPr lang="es-ES" sz="900" u="none" strike="noStrike" dirty="0">
                          <a:effectLst/>
                        </a:rPr>
                        <a:t> $ 7.000*</a:t>
                      </a:r>
                      <a:endParaRPr lang="es-ES" sz="900" b="0" i="0" u="none" strike="noStrike" dirty="0">
                        <a:solidFill>
                          <a:schemeClr val="tx2"/>
                        </a:solidFill>
                        <a:effectLst/>
                        <a:latin typeface="+mn-lt"/>
                      </a:endParaRPr>
                    </a:p>
                  </a:txBody>
                  <a:tcPr marL="54053" marR="54053" marT="7150" marB="0" anchor="ctr"/>
                </a:tc>
                <a:extLst>
                  <a:ext uri="{0D108BD9-81ED-4DB2-BD59-A6C34878D82A}">
                    <a16:rowId xmlns="" xmlns:a16="http://schemas.microsoft.com/office/drawing/2014/main" val="10003"/>
                  </a:ext>
                </a:extLst>
              </a:tr>
              <a:tr h="636455">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l" fontAlgn="ctr"/>
                      <a:r>
                        <a:rPr lang="es-ES" sz="1000" u="none" strike="noStrike" dirty="0">
                          <a:effectLst/>
                        </a:rPr>
                        <a:t>MUNICIPIO DE QUIBDÓ</a:t>
                      </a:r>
                      <a:endParaRPr lang="es-ES" sz="1000" b="0" i="0" u="none" strike="noStrike" dirty="0">
                        <a:solidFill>
                          <a:schemeClr val="tx2"/>
                        </a:solidFill>
                        <a:effectLst/>
                        <a:latin typeface="+mn-lt"/>
                      </a:endParaRPr>
                    </a:p>
                  </a:txBody>
                  <a:tcPr marL="54053" marR="54053" marT="7150" marB="0" anchor="ctr"/>
                </a:tc>
                <a:tc>
                  <a:txBody>
                    <a:bodyPr/>
                    <a:lstStyle>
                      <a:lvl1pPr marL="0" algn="l" defTabSz="1217889" rtl="0" eaLnBrk="1" latinLnBrk="0" hangingPunct="1">
                        <a:defRPr sz="2397" kern="1200">
                          <a:solidFill>
                            <a:schemeClr val="tx1"/>
                          </a:solidFill>
                          <a:latin typeface="Calibri" panose="020F0502020204030204"/>
                        </a:defRPr>
                      </a:lvl1pPr>
                      <a:lvl2pPr marL="608945" algn="l" defTabSz="1217889" rtl="0" eaLnBrk="1" latinLnBrk="0" hangingPunct="1">
                        <a:defRPr sz="2397" kern="1200">
                          <a:solidFill>
                            <a:schemeClr val="tx1"/>
                          </a:solidFill>
                          <a:latin typeface="Calibri" panose="020F0502020204030204"/>
                        </a:defRPr>
                      </a:lvl2pPr>
                      <a:lvl3pPr marL="1217889" algn="l" defTabSz="1217889" rtl="0" eaLnBrk="1" latinLnBrk="0" hangingPunct="1">
                        <a:defRPr sz="2397" kern="1200">
                          <a:solidFill>
                            <a:schemeClr val="tx1"/>
                          </a:solidFill>
                          <a:latin typeface="Calibri" panose="020F0502020204030204"/>
                        </a:defRPr>
                      </a:lvl3pPr>
                      <a:lvl4pPr marL="1826834" algn="l" defTabSz="1217889" rtl="0" eaLnBrk="1" latinLnBrk="0" hangingPunct="1">
                        <a:defRPr sz="2397" kern="1200">
                          <a:solidFill>
                            <a:schemeClr val="tx1"/>
                          </a:solidFill>
                          <a:latin typeface="Calibri" panose="020F0502020204030204"/>
                        </a:defRPr>
                      </a:lvl4pPr>
                      <a:lvl5pPr marL="2435779" algn="l" defTabSz="1217889" rtl="0" eaLnBrk="1" latinLnBrk="0" hangingPunct="1">
                        <a:defRPr sz="2397" kern="1200">
                          <a:solidFill>
                            <a:schemeClr val="tx1"/>
                          </a:solidFill>
                          <a:latin typeface="Calibri" panose="020F0502020204030204"/>
                        </a:defRPr>
                      </a:lvl5pPr>
                      <a:lvl6pPr marL="3044723" algn="l" defTabSz="1217889" rtl="0" eaLnBrk="1" latinLnBrk="0" hangingPunct="1">
                        <a:defRPr sz="2397" kern="1200">
                          <a:solidFill>
                            <a:schemeClr val="tx1"/>
                          </a:solidFill>
                          <a:latin typeface="Calibri" panose="020F0502020204030204"/>
                        </a:defRPr>
                      </a:lvl6pPr>
                      <a:lvl7pPr marL="3653668" algn="l" defTabSz="1217889" rtl="0" eaLnBrk="1" latinLnBrk="0" hangingPunct="1">
                        <a:defRPr sz="2397" kern="1200">
                          <a:solidFill>
                            <a:schemeClr val="tx1"/>
                          </a:solidFill>
                          <a:latin typeface="Calibri" panose="020F0502020204030204"/>
                        </a:defRPr>
                      </a:lvl7pPr>
                      <a:lvl8pPr marL="4262613" algn="l" defTabSz="1217889" rtl="0" eaLnBrk="1" latinLnBrk="0" hangingPunct="1">
                        <a:defRPr sz="2397" kern="1200">
                          <a:solidFill>
                            <a:schemeClr val="tx1"/>
                          </a:solidFill>
                          <a:latin typeface="Calibri" panose="020F0502020204030204"/>
                        </a:defRPr>
                      </a:lvl8pPr>
                      <a:lvl9pPr marL="4871557" algn="l" defTabSz="1217889" rtl="0" eaLnBrk="1" latinLnBrk="0" hangingPunct="1">
                        <a:defRPr sz="2397" kern="1200">
                          <a:solidFill>
                            <a:schemeClr val="tx1"/>
                          </a:solidFill>
                          <a:latin typeface="Calibri" panose="020F0502020204030204"/>
                        </a:defRPr>
                      </a:lvl9pPr>
                    </a:lstStyle>
                    <a:p>
                      <a:pPr algn="just" fontAlgn="ctr"/>
                      <a:r>
                        <a:rPr lang="es-ES" sz="800" u="none" strike="noStrike" dirty="0">
                          <a:effectLst/>
                        </a:rPr>
                        <a:t>APORTA EL LOTE REQUERIDO PARA EL DESARROLLO DEL PROYECTO, ENTREGARA LAS LICENCIAS DE CONSTRUCCIÓN QUE SE HAYAN TRAMITADO Y/O OBTENIDO, Y APOYARÁ EN LA GESTIÓN PARA LA ACTUALIZACIÓN DE LOS DEMÁS PERMISOS QUE SE REQUIERAN AL MOMENTO DE LA CONSTRUCCIÓN.</a:t>
                      </a:r>
                      <a:endParaRPr lang="es-ES" sz="800" b="0" i="0" u="none" strike="noStrike" dirty="0">
                        <a:solidFill>
                          <a:schemeClr val="tx2"/>
                        </a:solidFill>
                        <a:effectLst/>
                        <a:latin typeface="+mn-lt"/>
                      </a:endParaRPr>
                    </a:p>
                  </a:txBody>
                  <a:tcPr marL="54053" marR="54053" marT="7150" marB="0" anchor="ctr"/>
                </a:tc>
                <a:extLst>
                  <a:ext uri="{0D108BD9-81ED-4DB2-BD59-A6C34878D82A}">
                    <a16:rowId xmlns="" xmlns:a16="http://schemas.microsoft.com/office/drawing/2014/main" val="10004"/>
                  </a:ext>
                </a:extLst>
              </a:tr>
            </a:tbl>
          </a:graphicData>
        </a:graphic>
      </p:graphicFrame>
      <p:graphicFrame>
        <p:nvGraphicFramePr>
          <p:cNvPr id="26" name="Tabla 25"/>
          <p:cNvGraphicFramePr>
            <a:graphicFrameLocks noGrp="1"/>
          </p:cNvGraphicFramePr>
          <p:nvPr>
            <p:extLst>
              <p:ext uri="{D42A27DB-BD31-4B8C-83A1-F6EECF244321}">
                <p14:modId xmlns:p14="http://schemas.microsoft.com/office/powerpoint/2010/main" val="14712559"/>
              </p:ext>
            </p:extLst>
          </p:nvPr>
        </p:nvGraphicFramePr>
        <p:xfrm>
          <a:off x="7332025" y="5431176"/>
          <a:ext cx="4425495" cy="457200"/>
        </p:xfrm>
        <a:graphic>
          <a:graphicData uri="http://schemas.openxmlformats.org/drawingml/2006/table">
            <a:tbl>
              <a:tblPr>
                <a:tableStyleId>{616DA210-FB5B-4158-B5E0-FEB733F419BA}</a:tableStyleId>
              </a:tblPr>
              <a:tblGrid>
                <a:gridCol w="2198129">
                  <a:extLst>
                    <a:ext uri="{9D8B030D-6E8A-4147-A177-3AD203B41FA5}">
                      <a16:colId xmlns="" xmlns:a16="http://schemas.microsoft.com/office/drawing/2014/main" val="20000"/>
                    </a:ext>
                  </a:extLst>
                </a:gridCol>
                <a:gridCol w="603250">
                  <a:extLst>
                    <a:ext uri="{9D8B030D-6E8A-4147-A177-3AD203B41FA5}">
                      <a16:colId xmlns="" xmlns:a16="http://schemas.microsoft.com/office/drawing/2014/main" val="20001"/>
                    </a:ext>
                  </a:extLst>
                </a:gridCol>
                <a:gridCol w="1624116">
                  <a:extLst>
                    <a:ext uri="{9D8B030D-6E8A-4147-A177-3AD203B41FA5}">
                      <a16:colId xmlns="" xmlns:a16="http://schemas.microsoft.com/office/drawing/2014/main" val="20002"/>
                    </a:ext>
                  </a:extLst>
                </a:gridCol>
              </a:tblGrid>
              <a:tr h="152395">
                <a:tc gridSpan="3">
                  <a:txBody>
                    <a:bodyPr/>
                    <a:lstStyle/>
                    <a:p>
                      <a:pPr marL="0" marR="0" lvl="0" indent="0" algn="ctr" defTabSz="1217889" rtl="0" eaLnBrk="1" fontAlgn="ctr" latinLnBrk="0" hangingPunct="1">
                        <a:lnSpc>
                          <a:spcPct val="100000"/>
                        </a:lnSpc>
                        <a:spcBef>
                          <a:spcPts val="0"/>
                        </a:spcBef>
                        <a:spcAft>
                          <a:spcPts val="0"/>
                        </a:spcAft>
                        <a:buClrTx/>
                        <a:buSzTx/>
                        <a:buFontTx/>
                        <a:buNone/>
                        <a:tabLst/>
                        <a:defRPr/>
                      </a:pPr>
                      <a:r>
                        <a:rPr lang="it-IT" sz="1000" u="none" strike="noStrike" kern="1200" noProof="0" dirty="0">
                          <a:effectLst/>
                        </a:rPr>
                        <a:t>CONSORCIO MALECÓN DE QUIBDÓ</a:t>
                      </a:r>
                      <a:endParaRPr lang="es-MX" sz="1000" b="0" i="0" u="none" strike="noStrike" kern="1200" noProof="0" dirty="0">
                        <a:solidFill>
                          <a:schemeClr val="tx1"/>
                        </a:solidFill>
                        <a:effectLst/>
                        <a:latin typeface="+mn-lt"/>
                        <a:ea typeface="+mn-ea"/>
                        <a:cs typeface="+mn-cs"/>
                      </a:endParaRPr>
                    </a:p>
                  </a:txBody>
                  <a:tcPr marL="35994" marR="35994"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marL="0" algn="ctr" defTabSz="1217889" rtl="0" eaLnBrk="1" fontAlgn="ctr" latinLnBrk="0" hangingPunct="1"/>
                      <a:r>
                        <a:rPr lang="es-MX" sz="1000" u="none" strike="noStrike" kern="1200" dirty="0">
                          <a:effectLst/>
                        </a:rPr>
                        <a:t>INTEGRANTES</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ORIGEN</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10001"/>
                  </a:ext>
                </a:extLst>
              </a:tr>
              <a:tr h="152395">
                <a:tc>
                  <a:txBody>
                    <a:bodyPr/>
                    <a:lstStyle/>
                    <a:p>
                      <a:pPr marL="0" algn="l" defTabSz="1217889" rtl="0" eaLnBrk="1" fontAlgn="ctr" latinLnBrk="0" hangingPunct="1"/>
                      <a:r>
                        <a:rPr lang="es-CO" sz="1000" u="none" strike="noStrike" kern="1200" dirty="0">
                          <a:effectLst/>
                        </a:rPr>
                        <a:t>INGENIERÍA DE PROYECTOS SAS </a:t>
                      </a:r>
                      <a:endParaRPr lang="es-CO"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100</a:t>
                      </a:r>
                      <a:endParaRPr lang="es-MX" sz="1000" b="0" i="0" u="none" strike="noStrike" kern="1200" dirty="0">
                        <a:solidFill>
                          <a:schemeClr val="tx1"/>
                        </a:solidFill>
                        <a:effectLst/>
                        <a:latin typeface="+mn-lt"/>
                        <a:ea typeface="+mn-ea"/>
                        <a:cs typeface="+mn-cs"/>
                      </a:endParaRPr>
                    </a:p>
                  </a:txBody>
                  <a:tcPr marL="35994" marR="35994" marT="0" marB="0" anchor="ctr"/>
                </a:tc>
                <a:tc>
                  <a:txBody>
                    <a:bodyPr/>
                    <a:lstStyle/>
                    <a:p>
                      <a:pPr marL="0" algn="ctr" defTabSz="1217889"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n-lt"/>
                        <a:ea typeface="+mn-ea"/>
                        <a:cs typeface="+mn-cs"/>
                      </a:endParaRPr>
                    </a:p>
                  </a:txBody>
                  <a:tcPr marL="35994" marR="35994" marT="0" marB="0" anchor="ctr"/>
                </a:tc>
                <a:extLst>
                  <a:ext uri="{0D108BD9-81ED-4DB2-BD59-A6C34878D82A}">
                    <a16:rowId xmlns="" xmlns:a16="http://schemas.microsoft.com/office/drawing/2014/main" val="10002"/>
                  </a:ext>
                </a:extLst>
              </a:tr>
            </a:tbl>
          </a:graphicData>
        </a:graphic>
      </p:graphicFrame>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86021" y="2695545"/>
            <a:ext cx="3168546" cy="1783841"/>
          </a:xfrm>
          <a:prstGeom prst="rect">
            <a:avLst/>
          </a:prstGeom>
        </p:spPr>
      </p:pic>
      <p:sp>
        <p:nvSpPr>
          <p:cNvPr id="27" name="Rectángulo 5"/>
          <p:cNvSpPr>
            <a:spLocks noChangeArrowheads="1"/>
          </p:cNvSpPr>
          <p:nvPr/>
        </p:nvSpPr>
        <p:spPr bwMode="auto">
          <a:xfrm>
            <a:off x="2536429" y="-22099"/>
            <a:ext cx="54864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MALECÓN DE QUIBDÓ</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28" name="Pentágono 27"/>
          <p:cNvSpPr/>
          <p:nvPr/>
        </p:nvSpPr>
        <p:spPr>
          <a:xfrm>
            <a:off x="0" y="0"/>
            <a:ext cx="2217906"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9" name="CuadroTexto 28"/>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5562834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10 Tabla"/>
          <p:cNvGraphicFramePr>
            <a:graphicFrameLocks noGrp="1"/>
          </p:cNvGraphicFramePr>
          <p:nvPr>
            <p:extLst>
              <p:ext uri="{D42A27DB-BD31-4B8C-83A1-F6EECF244321}">
                <p14:modId xmlns:p14="http://schemas.microsoft.com/office/powerpoint/2010/main" val="691141670"/>
              </p:ext>
            </p:extLst>
          </p:nvPr>
        </p:nvGraphicFramePr>
        <p:xfrm>
          <a:off x="7753870" y="2303638"/>
          <a:ext cx="4076300" cy="457200"/>
        </p:xfrm>
        <a:graphic>
          <a:graphicData uri="http://schemas.openxmlformats.org/drawingml/2006/table">
            <a:tbl>
              <a:tblPr bandRow="1">
                <a:tableStyleId>{5940675A-B579-460E-94D1-54222C63F5DA}</a:tableStyleId>
              </a:tblPr>
              <a:tblGrid>
                <a:gridCol w="1413707">
                  <a:extLst>
                    <a:ext uri="{9D8B030D-6E8A-4147-A177-3AD203B41FA5}">
                      <a16:colId xmlns="" xmlns:a16="http://schemas.microsoft.com/office/drawing/2014/main" val="20000"/>
                    </a:ext>
                  </a:extLst>
                </a:gridCol>
                <a:gridCol w="732892">
                  <a:extLst>
                    <a:ext uri="{9D8B030D-6E8A-4147-A177-3AD203B41FA5}">
                      <a16:colId xmlns="" xmlns:a16="http://schemas.microsoft.com/office/drawing/2014/main" val="20001"/>
                    </a:ext>
                  </a:extLst>
                </a:gridCol>
                <a:gridCol w="1200357">
                  <a:extLst>
                    <a:ext uri="{9D8B030D-6E8A-4147-A177-3AD203B41FA5}">
                      <a16:colId xmlns="" xmlns:a16="http://schemas.microsoft.com/office/drawing/2014/main" val="20002"/>
                    </a:ext>
                  </a:extLst>
                </a:gridCol>
                <a:gridCol w="729344">
                  <a:extLst>
                    <a:ext uri="{9D8B030D-6E8A-4147-A177-3AD203B41FA5}">
                      <a16:colId xmlns="" xmlns:a16="http://schemas.microsoft.com/office/drawing/2014/main" val="2495262447"/>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35995" marR="3599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35995" marR="3599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35995" marR="35995"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35995" marR="35995" marT="0" marB="0" anchor="ctr"/>
                </a:tc>
                <a:extLst>
                  <a:ext uri="{0D108BD9-81ED-4DB2-BD59-A6C34878D82A}">
                    <a16:rowId xmlns="" xmlns:a16="http://schemas.microsoft.com/office/drawing/2014/main" val="10000"/>
                  </a:ext>
                </a:extLst>
              </a:tr>
              <a:tr h="152395">
                <a:tc>
                  <a:txBody>
                    <a:bodyPr/>
                    <a:lstStyle/>
                    <a:p>
                      <a:pPr algn="ctr" fontAlgn="b"/>
                      <a:r>
                        <a:rPr lang="es-MX" sz="1000" u="none" strike="noStrike" dirty="0">
                          <a:effectLst/>
                        </a:rPr>
                        <a:t> ÁNIMAS – PUEBLO RICO</a:t>
                      </a:r>
                      <a:endParaRPr lang="es-MX" sz="1000" b="0" i="0" u="none" strike="noStrike" dirty="0">
                        <a:solidFill>
                          <a:srgbClr val="000000"/>
                        </a:solidFill>
                        <a:effectLst/>
                        <a:latin typeface="+mn-lt"/>
                      </a:endParaRPr>
                    </a:p>
                  </a:txBody>
                  <a:tcPr marL="35995" marR="35995" marT="0" marB="0" anchor="ctr"/>
                </a:tc>
                <a:tc>
                  <a:txBody>
                    <a:bodyPr/>
                    <a:lstStyle/>
                    <a:p>
                      <a:pPr algn="ctr" fontAlgn="ctr"/>
                      <a:r>
                        <a:rPr lang="es-MX" sz="1000" u="none" strike="noStrike" dirty="0">
                          <a:effectLst/>
                        </a:rPr>
                        <a:t>23 KM</a:t>
                      </a:r>
                      <a:endParaRPr lang="es-MX" sz="1000" b="0" i="0" u="none" strike="noStrike" dirty="0">
                        <a:solidFill>
                          <a:srgbClr val="000000"/>
                        </a:solidFill>
                        <a:effectLst/>
                        <a:latin typeface="+mn-lt"/>
                      </a:endParaRPr>
                    </a:p>
                  </a:txBody>
                  <a:tcPr marL="35995" marR="35995" marT="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35995" marR="35995" marT="0" marB="0" anchor="ctr"/>
                </a:tc>
                <a:tc>
                  <a:txBody>
                    <a:bodyPr/>
                    <a:lstStyle/>
                    <a:p>
                      <a:pPr algn="ctr" fontAlgn="b"/>
                      <a:r>
                        <a:rPr lang="es-MX" sz="1000" kern="1200" dirty="0">
                          <a:effectLst/>
                        </a:rPr>
                        <a:t>15,5 KM</a:t>
                      </a:r>
                      <a:endParaRPr lang="es-MX" sz="1000" b="0" kern="1200" dirty="0">
                        <a:solidFill>
                          <a:schemeClr val="dk1"/>
                        </a:solidFill>
                        <a:effectLst/>
                        <a:latin typeface="+mn-lt"/>
                        <a:ea typeface=""/>
                        <a:cs typeface=""/>
                      </a:endParaRPr>
                    </a:p>
                  </a:txBody>
                  <a:tcPr marL="35995" marR="35995" marT="0" marB="0" anchor="ctr"/>
                </a:tc>
                <a:extLst>
                  <a:ext uri="{0D108BD9-81ED-4DB2-BD59-A6C34878D82A}">
                    <a16:rowId xmlns="" xmlns:a16="http://schemas.microsoft.com/office/drawing/2014/main" val="10001"/>
                  </a:ext>
                </a:extLst>
              </a:tr>
            </a:tbl>
          </a:graphicData>
        </a:graphic>
      </p:graphicFrame>
      <p:sp>
        <p:nvSpPr>
          <p:cNvPr id="24" name="30 CuadroTexto"/>
          <p:cNvSpPr txBox="1">
            <a:spLocks noChangeArrowheads="1"/>
          </p:cNvSpPr>
          <p:nvPr/>
        </p:nvSpPr>
        <p:spPr bwMode="auto">
          <a:xfrm flipH="1">
            <a:off x="7753870" y="772008"/>
            <a:ext cx="4076298"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2029">
              <a:spcBef>
                <a:spcPts val="450"/>
              </a:spcBef>
              <a:defRPr/>
            </a:pPr>
            <a:r>
              <a:rPr lang="es-CO" sz="1100" kern="0" dirty="0"/>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3140151287"/>
              </p:ext>
            </p:extLst>
          </p:nvPr>
        </p:nvGraphicFramePr>
        <p:xfrm>
          <a:off x="7753870" y="995927"/>
          <a:ext cx="4076297" cy="1005840"/>
        </p:xfrm>
        <a:graphic>
          <a:graphicData uri="http://schemas.openxmlformats.org/drawingml/2006/table">
            <a:tbl>
              <a:tblPr firstRow="1" bandRow="1">
                <a:tableStyleId>{5940675A-B579-460E-94D1-54222C63F5DA}</a:tableStyleId>
              </a:tblPr>
              <a:tblGrid>
                <a:gridCol w="2463230">
                  <a:extLst>
                    <a:ext uri="{9D8B030D-6E8A-4147-A177-3AD203B41FA5}">
                      <a16:colId xmlns="" xmlns:a16="http://schemas.microsoft.com/office/drawing/2014/main" val="20000"/>
                    </a:ext>
                  </a:extLst>
                </a:gridCol>
                <a:gridCol w="1613067">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100" kern="1200" dirty="0"/>
                        <a:t>FECHA</a:t>
                      </a:r>
                      <a:r>
                        <a:rPr lang="es-ES" sz="1100" kern="1200" baseline="0" dirty="0"/>
                        <a:t> DE ADJUDICACIÓN </a:t>
                      </a:r>
                    </a:p>
                    <a:p>
                      <a:pPr marL="0" algn="l" defTabSz="914400" rtl="0" eaLnBrk="1" latinLnBrk="0" hangingPunct="1"/>
                      <a:r>
                        <a:rPr lang="es-ES" sz="1100" kern="1200" baseline="0" dirty="0"/>
                        <a:t>INICIO DE OBRAS</a:t>
                      </a:r>
                      <a:endParaRPr lang="es-CO" sz="11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100" u="none" strike="noStrike" dirty="0">
                          <a:effectLst/>
                        </a:rPr>
                        <a:t>08/10/2015</a:t>
                      </a:r>
                    </a:p>
                    <a:p>
                      <a:pPr algn="ctr" rtl="0" fontAlgn="ctr"/>
                      <a:r>
                        <a:rPr lang="es-MX" sz="1100" u="none" strike="noStrike" dirty="0">
                          <a:effectLst/>
                        </a:rPr>
                        <a:t>04/05/2016</a:t>
                      </a:r>
                      <a:endParaRPr lang="es-MX" sz="11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100" kern="1200" dirty="0"/>
                        <a:t>FECHA DE FIRMA DE CONTRATO</a:t>
                      </a:r>
                      <a:endParaRPr lang="es-CO" sz="11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100" u="none" strike="noStrike" dirty="0">
                          <a:effectLst/>
                        </a:rPr>
                        <a:t>26/10/2015</a:t>
                      </a:r>
                      <a:endParaRPr lang="es-MX" sz="11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100" kern="1200" dirty="0"/>
                        <a:t>ACTA DE INICIO</a:t>
                      </a:r>
                      <a:endParaRPr lang="es-CO" sz="11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100" u="none" strike="noStrike" dirty="0">
                          <a:effectLst/>
                        </a:rPr>
                        <a:t>03/02/2016</a:t>
                      </a:r>
                      <a:endParaRPr lang="es-MX" sz="11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100" kern="1200" dirty="0"/>
                        <a:t>TERMINACIÓN</a:t>
                      </a:r>
                      <a:endParaRPr lang="es-CO" sz="11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100" u="none" strike="noStrike" kern="1200" dirty="0">
                          <a:effectLst/>
                        </a:rPr>
                        <a:t>02/09/2018</a:t>
                      </a:r>
                      <a:endParaRPr lang="es-MX" sz="11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100" kern="1200" dirty="0"/>
                        <a:t>FASE DEL PROYECTO (AVANCE)</a:t>
                      </a:r>
                      <a:endParaRPr lang="es-CO" sz="11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100" u="none" strike="noStrike" kern="1200" baseline="0" dirty="0">
                          <a:effectLst/>
                        </a:rPr>
                        <a:t>83 </a:t>
                      </a:r>
                      <a:r>
                        <a:rPr lang="es-MX" sz="1100" u="none" strike="noStrike" kern="1200" dirty="0">
                          <a:effectLst/>
                        </a:rPr>
                        <a:t>%</a:t>
                      </a:r>
                      <a:endParaRPr lang="es-MX" sz="11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753870" y="2853103"/>
            <a:ext cx="407630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CONTRATO OBRA 1516 DE 26/10/2015</a:t>
            </a:r>
          </a:p>
        </p:txBody>
      </p:sp>
      <p:sp>
        <p:nvSpPr>
          <p:cNvPr id="29" name="30 CuadroTexto"/>
          <p:cNvSpPr txBox="1">
            <a:spLocks noChangeArrowheads="1"/>
          </p:cNvSpPr>
          <p:nvPr/>
        </p:nvSpPr>
        <p:spPr bwMode="auto">
          <a:xfrm flipH="1">
            <a:off x="7753870" y="3794350"/>
            <a:ext cx="407630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INTERVENTORÍA 1751 DE 23/12/2015</a:t>
            </a:r>
          </a:p>
        </p:txBody>
      </p:sp>
      <p:graphicFrame>
        <p:nvGraphicFramePr>
          <p:cNvPr id="30" name="Tabla 29"/>
          <p:cNvGraphicFramePr>
            <a:graphicFrameLocks noGrp="1"/>
          </p:cNvGraphicFramePr>
          <p:nvPr>
            <p:extLst>
              <p:ext uri="{D42A27DB-BD31-4B8C-83A1-F6EECF244321}">
                <p14:modId xmlns:p14="http://schemas.microsoft.com/office/powerpoint/2010/main" val="4060348402"/>
              </p:ext>
            </p:extLst>
          </p:nvPr>
        </p:nvGraphicFramePr>
        <p:xfrm>
          <a:off x="7753870" y="3050429"/>
          <a:ext cx="4076304" cy="661248"/>
        </p:xfrm>
        <a:graphic>
          <a:graphicData uri="http://schemas.openxmlformats.org/drawingml/2006/table">
            <a:tbl>
              <a:tblPr>
                <a:tableStyleId>{616DA210-FB5B-4158-B5E0-FEB733F419BA}</a:tableStyleId>
              </a:tblPr>
              <a:tblGrid>
                <a:gridCol w="2135383">
                  <a:extLst>
                    <a:ext uri="{9D8B030D-6E8A-4147-A177-3AD203B41FA5}">
                      <a16:colId xmlns="" xmlns:a16="http://schemas.microsoft.com/office/drawing/2014/main" val="20000"/>
                    </a:ext>
                  </a:extLst>
                </a:gridCol>
                <a:gridCol w="465154">
                  <a:extLst>
                    <a:ext uri="{9D8B030D-6E8A-4147-A177-3AD203B41FA5}">
                      <a16:colId xmlns="" xmlns:a16="http://schemas.microsoft.com/office/drawing/2014/main" val="20001"/>
                    </a:ext>
                  </a:extLst>
                </a:gridCol>
                <a:gridCol w="1475767">
                  <a:extLst>
                    <a:ext uri="{9D8B030D-6E8A-4147-A177-3AD203B41FA5}">
                      <a16:colId xmlns="" xmlns:a16="http://schemas.microsoft.com/office/drawing/2014/main" val="20002"/>
                    </a:ext>
                  </a:extLst>
                </a:gridCol>
              </a:tblGrid>
              <a:tr h="17973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a:t>
                      </a:r>
                      <a:r>
                        <a:rPr kumimoji="0" lang="es-MX" sz="1000" u="none" strike="noStrike" kern="1200" cap="none" spc="0" normalizeH="0" baseline="0" noProof="0" dirty="0">
                          <a:ln>
                            <a:noFill/>
                          </a:ln>
                          <a:effectLst/>
                          <a:uLnTx/>
                          <a:uFillTx/>
                        </a:rPr>
                        <a:t>VIAS</a:t>
                      </a:r>
                      <a:r>
                        <a:rPr kumimoji="0" lang="es-MX" sz="1100" u="none" strike="noStrike" kern="1200" cap="none" spc="0" normalizeH="0" baseline="0" noProof="0" dirty="0">
                          <a:ln>
                            <a:noFill/>
                          </a:ln>
                          <a:effectLst/>
                          <a:uLnTx/>
                          <a:uFillTx/>
                        </a:rPr>
                        <a:t> EQUIDAD 050</a:t>
                      </a:r>
                    </a:p>
                  </a:txBody>
                  <a:tcPr marL="8117" marR="8117"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5" marB="0" anchor="ctr"/>
                </a:tc>
                <a:extLst>
                  <a:ext uri="{0D108BD9-81ED-4DB2-BD59-A6C34878D82A}">
                    <a16:rowId xmlns="" xmlns:a16="http://schemas.microsoft.com/office/drawing/2014/main" val="10001"/>
                  </a:ext>
                </a:extLst>
              </a:tr>
              <a:tr h="160500">
                <a:tc>
                  <a:txBody>
                    <a:bodyPr/>
                    <a:lstStyle/>
                    <a:p>
                      <a:pPr algn="l" fontAlgn="ctr"/>
                      <a:r>
                        <a:rPr lang="es-MX" sz="1000" u="none" strike="noStrike" dirty="0">
                          <a:effectLst/>
                        </a:rPr>
                        <a:t>HIDALGO E</a:t>
                      </a:r>
                      <a:r>
                        <a:rPr lang="es-MX" sz="1000" u="none" strike="noStrike" baseline="0" dirty="0">
                          <a:effectLst/>
                        </a:rPr>
                        <a:t> HIDALGO SA</a:t>
                      </a:r>
                      <a:endParaRPr lang="es-MX" sz="1000" b="0" i="0" u="none" strike="noStrike" dirty="0">
                        <a:solidFill>
                          <a:srgbClr val="000000"/>
                        </a:solidFill>
                        <a:effectLst/>
                        <a:latin typeface="Calibri" panose="020F0502020204030204" pitchFamily="34" charset="0"/>
                      </a:endParaRPr>
                    </a:p>
                  </a:txBody>
                  <a:tcPr marL="108010" marR="8117" marT="8105"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Calibri" panose="020F0502020204030204" pitchFamily="34" charset="0"/>
                      </a:endParaRPr>
                    </a:p>
                  </a:txBody>
                  <a:tcPr marL="8117" marR="8117" marT="8105" marB="0" anchor="ctr"/>
                </a:tc>
                <a:tc>
                  <a:txBody>
                    <a:bodyPr/>
                    <a:lstStyle/>
                    <a:p>
                      <a:pPr marL="0" algn="ctr" defTabSz="914400" rtl="0" eaLnBrk="1" fontAlgn="ctr" latinLnBrk="0" hangingPunct="1"/>
                      <a:r>
                        <a:rPr lang="es-MX" sz="1000" u="none" strike="noStrike" kern="1200" dirty="0">
                          <a:effectLst/>
                        </a:rPr>
                        <a:t>ECUADOR</a:t>
                      </a:r>
                      <a:endParaRPr lang="es-MX" sz="1000" u="none" strike="noStrike" kern="1200" dirty="0">
                        <a:solidFill>
                          <a:schemeClr val="tx1"/>
                        </a:solidFill>
                        <a:effectLst/>
                        <a:latin typeface="+mn-lt"/>
                        <a:ea typeface="+mn-ea"/>
                        <a:cs typeface="+mn-cs"/>
                      </a:endParaRPr>
                    </a:p>
                  </a:txBody>
                  <a:tcPr marL="8117" marR="8117" marT="8105" marB="0" anchor="ctr"/>
                </a:tc>
                <a:extLst>
                  <a:ext uri="{0D108BD9-81ED-4DB2-BD59-A6C34878D82A}">
                    <a16:rowId xmlns="" xmlns:a16="http://schemas.microsoft.com/office/drawing/2014/main" val="10002"/>
                  </a:ext>
                </a:extLst>
              </a:tr>
              <a:tr h="160500">
                <a:tc>
                  <a:txBody>
                    <a:bodyPr/>
                    <a:lstStyle/>
                    <a:p>
                      <a:pPr algn="l" fontAlgn="ctr"/>
                      <a:r>
                        <a:rPr lang="es-MX" sz="1000" u="none" strike="noStrike" dirty="0">
                          <a:effectLst/>
                        </a:rPr>
                        <a:t>HIDALGO</a:t>
                      </a:r>
                      <a:r>
                        <a:rPr lang="es-MX" sz="1000" u="none" strike="noStrike" baseline="0" dirty="0">
                          <a:effectLst/>
                        </a:rPr>
                        <a:t> E HIDALGO COLOMBIA SAS</a:t>
                      </a:r>
                      <a:endParaRPr lang="es-MX" sz="1000" b="0" i="0" u="none" strike="noStrike" dirty="0">
                        <a:solidFill>
                          <a:srgbClr val="000000"/>
                        </a:solidFill>
                        <a:effectLst/>
                        <a:latin typeface="Calibri" panose="020F0502020204030204" pitchFamily="34" charset="0"/>
                      </a:endParaRPr>
                    </a:p>
                  </a:txBody>
                  <a:tcPr marL="108010" marR="8117" marT="8105"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05" marB="0" anchor="ctr"/>
                </a:tc>
                <a:extLst>
                  <a:ext uri="{0D108BD9-81ED-4DB2-BD59-A6C34878D82A}">
                    <a16:rowId xmlns="" xmlns:a16="http://schemas.microsoft.com/office/drawing/2014/main" val="10003"/>
                  </a:ext>
                </a:extLst>
              </a:tr>
            </a:tbl>
          </a:graphicData>
        </a:graphic>
      </p:graphicFrame>
      <p:graphicFrame>
        <p:nvGraphicFramePr>
          <p:cNvPr id="31" name="Tabla 30"/>
          <p:cNvGraphicFramePr>
            <a:graphicFrameLocks noGrp="1"/>
          </p:cNvGraphicFramePr>
          <p:nvPr>
            <p:extLst>
              <p:ext uri="{D42A27DB-BD31-4B8C-83A1-F6EECF244321}">
                <p14:modId xmlns:p14="http://schemas.microsoft.com/office/powerpoint/2010/main" val="1784216591"/>
              </p:ext>
            </p:extLst>
          </p:nvPr>
        </p:nvGraphicFramePr>
        <p:xfrm>
          <a:off x="7753872" y="3990878"/>
          <a:ext cx="4076303" cy="870604"/>
        </p:xfrm>
        <a:graphic>
          <a:graphicData uri="http://schemas.openxmlformats.org/drawingml/2006/table">
            <a:tbl>
              <a:tblPr>
                <a:tableStyleId>{616DA210-FB5B-4158-B5E0-FEB733F419BA}</a:tableStyleId>
              </a:tblPr>
              <a:tblGrid>
                <a:gridCol w="2130051">
                  <a:extLst>
                    <a:ext uri="{9D8B030D-6E8A-4147-A177-3AD203B41FA5}">
                      <a16:colId xmlns="" xmlns:a16="http://schemas.microsoft.com/office/drawing/2014/main" val="20000"/>
                    </a:ext>
                  </a:extLst>
                </a:gridCol>
                <a:gridCol w="455055">
                  <a:extLst>
                    <a:ext uri="{9D8B030D-6E8A-4147-A177-3AD203B41FA5}">
                      <a16:colId xmlns="" xmlns:a16="http://schemas.microsoft.com/office/drawing/2014/main" val="20001"/>
                    </a:ext>
                  </a:extLst>
                </a:gridCol>
                <a:gridCol w="1491197">
                  <a:extLst>
                    <a:ext uri="{9D8B030D-6E8A-4147-A177-3AD203B41FA5}">
                      <a16:colId xmlns="" xmlns:a16="http://schemas.microsoft.com/office/drawing/2014/main" val="20002"/>
                    </a:ext>
                  </a:extLst>
                </a:gridCol>
              </a:tblGrid>
              <a:tr h="1604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VIAS PARA LA EQUIDAD 118</a:t>
                      </a: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1"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95">
                <a:tc>
                  <a:txBody>
                    <a:bodyPr/>
                    <a:lstStyle/>
                    <a:p>
                      <a:pPr algn="ctr" fontAlgn="ctr"/>
                      <a:r>
                        <a:rPr lang="es-MX" sz="1100" u="none" strike="noStrike" dirty="0">
                          <a:effectLst/>
                        </a:rPr>
                        <a:t>INTEGRANTES</a:t>
                      </a:r>
                      <a:endParaRPr lang="es-MX" sz="1100" b="1" i="0" u="none" strike="noStrike" dirty="0">
                        <a:solidFill>
                          <a:schemeClr val="bg1"/>
                        </a:solidFill>
                        <a:effectLst/>
                        <a:latin typeface="Calibri" panose="020F0502020204030204" pitchFamily="34" charset="0"/>
                      </a:endParaRPr>
                    </a:p>
                  </a:txBody>
                  <a:tcPr marL="8116" marR="8116" marT="8101" marB="0" anchor="ctr"/>
                </a:tc>
                <a:tc>
                  <a:txBody>
                    <a:bodyPr/>
                    <a:lstStyle/>
                    <a:p>
                      <a:pPr algn="ctr" fontAlgn="ctr"/>
                      <a:r>
                        <a:rPr lang="es-MX" sz="1100" u="none" strike="noStrike" dirty="0">
                          <a:effectLst/>
                        </a:rPr>
                        <a:t>%</a:t>
                      </a:r>
                      <a:endParaRPr lang="es-MX" sz="1100" b="1" i="0" u="none" strike="noStrike" dirty="0">
                        <a:solidFill>
                          <a:schemeClr val="bg1"/>
                        </a:solidFill>
                        <a:effectLst/>
                        <a:latin typeface="Calibri" panose="020F0502020204030204" pitchFamily="34" charset="0"/>
                      </a:endParaRPr>
                    </a:p>
                  </a:txBody>
                  <a:tcPr marL="8116" marR="8116" marT="8101" marB="0" anchor="ctr"/>
                </a:tc>
                <a:tc>
                  <a:txBody>
                    <a:bodyPr/>
                    <a:lstStyle/>
                    <a:p>
                      <a:pPr algn="ctr" fontAlgn="ctr"/>
                      <a:r>
                        <a:rPr lang="es-MX" sz="1100" u="none" strike="noStrike" dirty="0">
                          <a:effectLst/>
                        </a:rPr>
                        <a:t>ORIGEN</a:t>
                      </a:r>
                      <a:endParaRPr lang="es-MX" sz="1100" b="1" i="0" u="none" strike="noStrike" dirty="0">
                        <a:solidFill>
                          <a:schemeClr val="bg1"/>
                        </a:solidFill>
                        <a:effectLst/>
                        <a:latin typeface="Calibri" panose="020F0502020204030204" pitchFamily="34" charset="0"/>
                      </a:endParaRPr>
                    </a:p>
                  </a:txBody>
                  <a:tcPr marL="8116" marR="8116" marT="8101" marB="0" anchor="ctr"/>
                </a:tc>
                <a:extLst>
                  <a:ext uri="{0D108BD9-81ED-4DB2-BD59-A6C34878D82A}">
                    <a16:rowId xmlns="" xmlns:a16="http://schemas.microsoft.com/office/drawing/2014/main" val="10001"/>
                  </a:ext>
                </a:extLst>
              </a:tr>
              <a:tr h="160495">
                <a:tc>
                  <a:txBody>
                    <a:bodyPr/>
                    <a:lstStyle/>
                    <a:p>
                      <a:pPr marL="0" algn="l" defTabSz="914400" rtl="0" eaLnBrk="1" fontAlgn="ctr" latinLnBrk="0" hangingPunct="1"/>
                      <a:r>
                        <a:rPr lang="es-MX" sz="1100" u="none" strike="noStrike" kern="1200" dirty="0">
                          <a:effectLst/>
                        </a:rPr>
                        <a:t>GINPROSA COLOMBIA SAS</a:t>
                      </a:r>
                      <a:endParaRPr lang="es-MX" sz="1100" u="none" strike="noStrike" kern="1200" dirty="0">
                        <a:solidFill>
                          <a:schemeClr val="tx1"/>
                        </a:solidFill>
                        <a:effectLst/>
                        <a:latin typeface="+mn-lt"/>
                        <a:ea typeface="+mn-ea"/>
                        <a:cs typeface="+mn-cs"/>
                      </a:endParaRPr>
                    </a:p>
                  </a:txBody>
                  <a:tcPr marL="107989" marR="8116" marT="8101" marB="0" anchor="ctr"/>
                </a:tc>
                <a:tc>
                  <a:txBody>
                    <a:bodyPr/>
                    <a:lstStyle/>
                    <a:p>
                      <a:pPr marL="0" algn="ctr" defTabSz="914400" rtl="0" eaLnBrk="1" fontAlgn="ctr" latinLnBrk="0" hangingPunct="1"/>
                      <a:r>
                        <a:rPr lang="es-MX" sz="1100" u="none" strike="noStrike" kern="1200" dirty="0">
                          <a:effectLst/>
                        </a:rPr>
                        <a:t>60</a:t>
                      </a:r>
                      <a:endParaRPr lang="es-MX" sz="1100" u="none" strike="noStrike" kern="1200" dirty="0">
                        <a:solidFill>
                          <a:schemeClr val="tx1"/>
                        </a:solidFill>
                        <a:effectLst/>
                        <a:latin typeface="+mn-lt"/>
                        <a:ea typeface="+mn-ea"/>
                        <a:cs typeface="+mn-cs"/>
                      </a:endParaRPr>
                    </a:p>
                  </a:txBody>
                  <a:tcPr marL="8116" marR="8116" marT="8101" marB="0" anchor="ctr"/>
                </a:tc>
                <a:tc>
                  <a:txBody>
                    <a:bodyPr/>
                    <a:lstStyle/>
                    <a:p>
                      <a:pPr marL="0" algn="ctr" defTabSz="914400" rtl="0" eaLnBrk="1" fontAlgn="ctr" latinLnBrk="0" hangingPunct="1"/>
                      <a:r>
                        <a:rPr lang="es-MX" sz="1100" u="none" strike="noStrike" kern="1200" dirty="0">
                          <a:effectLst/>
                        </a:rPr>
                        <a:t>ESPAÑA</a:t>
                      </a:r>
                      <a:endParaRPr lang="es-MX" sz="1100" u="none" strike="noStrike" kern="1200" dirty="0">
                        <a:solidFill>
                          <a:schemeClr val="tx1"/>
                        </a:solidFill>
                        <a:effectLst/>
                        <a:latin typeface="+mn-lt"/>
                        <a:ea typeface="+mn-ea"/>
                        <a:cs typeface="+mn-cs"/>
                      </a:endParaRPr>
                    </a:p>
                  </a:txBody>
                  <a:tcPr marL="8116" marR="8116" marT="8101" marB="0" anchor="ctr"/>
                </a:tc>
                <a:extLst>
                  <a:ext uri="{0D108BD9-81ED-4DB2-BD59-A6C34878D82A}">
                    <a16:rowId xmlns="" xmlns:a16="http://schemas.microsoft.com/office/drawing/2014/main" val="10002"/>
                  </a:ext>
                </a:extLst>
              </a:tr>
              <a:tr h="312891">
                <a:tc>
                  <a:txBody>
                    <a:bodyPr/>
                    <a:lstStyle/>
                    <a:p>
                      <a:pPr marL="0" algn="l" defTabSz="914400" rtl="0" eaLnBrk="1" fontAlgn="ctr" latinLnBrk="0" hangingPunct="1"/>
                      <a:r>
                        <a:rPr lang="es-MX" sz="1100" u="none" strike="noStrike" kern="1200" dirty="0">
                          <a:effectLst/>
                        </a:rPr>
                        <a:t>ARREDONDO MADRID INGENIEROS CIVILES (AIM) LIMITADA</a:t>
                      </a:r>
                      <a:endParaRPr lang="es-MX" sz="1100" u="none" strike="noStrike" kern="1200" dirty="0">
                        <a:solidFill>
                          <a:schemeClr val="tx1"/>
                        </a:solidFill>
                        <a:effectLst/>
                        <a:latin typeface="+mn-lt"/>
                        <a:ea typeface="+mn-ea"/>
                        <a:cs typeface="+mn-cs"/>
                      </a:endParaRPr>
                    </a:p>
                  </a:txBody>
                  <a:tcPr marL="107989" marR="8116" marT="8101" marB="0" anchor="ctr"/>
                </a:tc>
                <a:tc>
                  <a:txBody>
                    <a:bodyPr/>
                    <a:lstStyle/>
                    <a:p>
                      <a:pPr marL="0" algn="ctr" defTabSz="914400" rtl="0" eaLnBrk="1" fontAlgn="ctr" latinLnBrk="0" hangingPunct="1"/>
                      <a:r>
                        <a:rPr lang="es-MX" sz="1100" u="none" strike="noStrike" kern="1200" dirty="0">
                          <a:effectLst/>
                        </a:rPr>
                        <a:t>40</a:t>
                      </a:r>
                      <a:endParaRPr lang="es-MX" sz="1100" u="none" strike="noStrike" kern="1200" dirty="0">
                        <a:solidFill>
                          <a:schemeClr val="tx1"/>
                        </a:solidFill>
                        <a:effectLst/>
                        <a:latin typeface="+mn-lt"/>
                        <a:ea typeface="+mn-ea"/>
                        <a:cs typeface="+mn-cs"/>
                      </a:endParaRPr>
                    </a:p>
                  </a:txBody>
                  <a:tcPr marL="8116" marR="8116" marT="8101" marB="0" anchor="ctr"/>
                </a:tc>
                <a:tc>
                  <a:txBody>
                    <a:bodyPr/>
                    <a:lstStyle/>
                    <a:p>
                      <a:pPr marL="0" algn="ctr" defTabSz="914400" rtl="0" eaLnBrk="1" fontAlgn="ctr" latinLnBrk="0" hangingPunct="1"/>
                      <a:r>
                        <a:rPr lang="es-MX" sz="1100" u="none" strike="noStrike" kern="1200" dirty="0">
                          <a:effectLst/>
                        </a:rPr>
                        <a:t>COLOMBIA</a:t>
                      </a:r>
                      <a:endParaRPr lang="es-MX" sz="1100" u="none" strike="noStrike" kern="1200" dirty="0">
                        <a:solidFill>
                          <a:schemeClr val="tx1"/>
                        </a:solidFill>
                        <a:effectLst/>
                        <a:latin typeface="+mn-lt"/>
                        <a:ea typeface="+mn-ea"/>
                        <a:cs typeface="+mn-cs"/>
                      </a:endParaRPr>
                    </a:p>
                  </a:txBody>
                  <a:tcPr marL="8116" marR="8116" marT="8101"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753870" y="2108692"/>
            <a:ext cx="4076299"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ALCANCE</a:t>
            </a:r>
          </a:p>
        </p:txBody>
      </p:sp>
      <p:sp>
        <p:nvSpPr>
          <p:cNvPr id="37" name="30 CuadroTexto"/>
          <p:cNvSpPr txBox="1">
            <a:spLocks noChangeArrowheads="1"/>
          </p:cNvSpPr>
          <p:nvPr/>
        </p:nvSpPr>
        <p:spPr bwMode="auto">
          <a:xfrm flipH="1">
            <a:off x="4436193" y="1323070"/>
            <a:ext cx="3098260"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INVERSIONES (Millones)</a:t>
            </a:r>
          </a:p>
        </p:txBody>
      </p:sp>
      <p:sp>
        <p:nvSpPr>
          <p:cNvPr id="193623" name="CuadroTexto 38"/>
          <p:cNvSpPr txBox="1">
            <a:spLocks noChangeArrowheads="1"/>
          </p:cNvSpPr>
          <p:nvPr/>
        </p:nvSpPr>
        <p:spPr bwMode="auto">
          <a:xfrm>
            <a:off x="4741805" y="3284305"/>
            <a:ext cx="2792650" cy="261380"/>
          </a:xfrm>
          <a:prstGeom prst="rect">
            <a:avLst/>
          </a:prstGeom>
          <a:noFill/>
          <a:ln>
            <a:noFill/>
          </a:ln>
          <a:extLst/>
        </p:spPr>
        <p:txBody>
          <a:bodyPr wrap="square" lIns="91197" tIns="45606" rIns="91197" bIns="456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29" fontAlgn="base">
              <a:spcBef>
                <a:spcPct val="0"/>
              </a:spcBef>
              <a:spcAft>
                <a:spcPct val="0"/>
              </a:spcAft>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41" name="3 Tabla"/>
          <p:cNvGraphicFramePr>
            <a:graphicFrameLocks noGrp="1"/>
          </p:cNvGraphicFramePr>
          <p:nvPr>
            <p:extLst>
              <p:ext uri="{D42A27DB-BD31-4B8C-83A1-F6EECF244321}">
                <p14:modId xmlns:p14="http://schemas.microsoft.com/office/powerpoint/2010/main" val="1450195520"/>
              </p:ext>
            </p:extLst>
          </p:nvPr>
        </p:nvGraphicFramePr>
        <p:xfrm>
          <a:off x="4436195" y="1501245"/>
          <a:ext cx="3098258" cy="1646129"/>
        </p:xfrm>
        <a:graphic>
          <a:graphicData uri="http://schemas.openxmlformats.org/drawingml/2006/table">
            <a:tbl>
              <a:tblPr firstRow="1" bandRow="1">
                <a:tableStyleId>{5940675A-B579-460E-94D1-54222C63F5DA}</a:tableStyleId>
              </a:tblPr>
              <a:tblGrid>
                <a:gridCol w="1763655">
                  <a:extLst>
                    <a:ext uri="{9D8B030D-6E8A-4147-A177-3AD203B41FA5}">
                      <a16:colId xmlns="" xmlns:a16="http://schemas.microsoft.com/office/drawing/2014/main" val="20000"/>
                    </a:ext>
                  </a:extLst>
                </a:gridCol>
                <a:gridCol w="1334603">
                  <a:extLst>
                    <a:ext uri="{9D8B030D-6E8A-4147-A177-3AD203B41FA5}">
                      <a16:colId xmlns="" xmlns:a16="http://schemas.microsoft.com/office/drawing/2014/main" val="20001"/>
                    </a:ext>
                  </a:extLst>
                </a:gridCol>
              </a:tblGrid>
              <a:tr h="182903">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fontAlgn="b"/>
                      <a:r>
                        <a:rPr lang="es-CO" sz="1000" u="none" strike="noStrike" dirty="0">
                          <a:effectLst/>
                        </a:rPr>
                        <a:t>$ 74.406</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0"/>
                  </a:ext>
                </a:extLst>
              </a:tr>
              <a:tr h="182903">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$ 6.674</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1"/>
                  </a:ext>
                </a:extLst>
              </a:tr>
              <a:tr h="7316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smtClean="0"/>
                        <a:t>  </a:t>
                      </a:r>
                      <a:r>
                        <a:rPr lang="es-CO" sz="1000" kern="1200" dirty="0"/>
                        <a:t>Vigencia 2016= $10.820</a:t>
                      </a:r>
                      <a:br>
                        <a:rPr lang="es-CO" sz="1000" kern="1200" dirty="0"/>
                      </a:br>
                      <a:r>
                        <a:rPr lang="es-CO" sz="1000" kern="1200" dirty="0" smtClean="0"/>
                        <a:t>  </a:t>
                      </a:r>
                      <a:r>
                        <a:rPr lang="es-CO" sz="1000" kern="1200" dirty="0"/>
                        <a:t>Vigencia 2017= $46.425</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smtClean="0"/>
                        <a:t>  </a:t>
                      </a:r>
                      <a:r>
                        <a:rPr lang="es-CO" sz="1000" kern="1200" dirty="0"/>
                        <a:t>Vigencia 2018= $17.161</a:t>
                      </a:r>
                      <a:endParaRPr lang="es-CO" sz="1000" i="1" kern="1200" dirty="0">
                        <a:solidFill>
                          <a:schemeClr val="tx1"/>
                        </a:solidFill>
                        <a:latin typeface="+mn-lt"/>
                        <a:ea typeface="+mn-ea"/>
                        <a:cs typeface="+mn-cs"/>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$ 73.197</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2"/>
                  </a:ext>
                </a:extLst>
              </a:tr>
              <a:tr h="182903">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dirty="0">
                          <a:effectLst/>
                        </a:rPr>
                        <a:t> $ 81.080</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3"/>
                  </a:ext>
                </a:extLst>
              </a:tr>
              <a:tr h="182903">
                <a:tc>
                  <a:txBody>
                    <a:bodyPr/>
                    <a:lstStyle/>
                    <a:p>
                      <a:pPr marL="0" algn="l" defTabSz="914400" rtl="0" eaLnBrk="1" latinLnBrk="0" hangingPunct="1"/>
                      <a:r>
                        <a:rPr lang="es-CO" sz="1000" kern="1200" dirty="0"/>
                        <a:t>Inversión</a:t>
                      </a:r>
                      <a:r>
                        <a:rPr lang="es-CO" sz="1000" kern="1200" baseline="0" dirty="0"/>
                        <a:t> </a:t>
                      </a:r>
                      <a:r>
                        <a:rPr lang="es-CO" sz="1000" kern="1200" dirty="0"/>
                        <a:t>estimada Chocó</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$ 69.120</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4"/>
                  </a:ext>
                </a:extLst>
              </a:tr>
              <a:tr h="182903">
                <a:tc>
                  <a:txBody>
                    <a:bodyPr/>
                    <a:lstStyle/>
                    <a:p>
                      <a:pPr marL="0" algn="l" defTabSz="914400" rtl="0" eaLnBrk="1" latinLnBrk="0" hangingPunct="1"/>
                      <a:r>
                        <a:rPr lang="es-CO" sz="1000" kern="1200" dirty="0"/>
                        <a:t>Inversión</a:t>
                      </a:r>
                      <a:r>
                        <a:rPr lang="es-CO" sz="1000" kern="1200" baseline="0" dirty="0"/>
                        <a:t> </a:t>
                      </a:r>
                      <a:r>
                        <a:rPr lang="es-CO" sz="1000" kern="1200" dirty="0"/>
                        <a:t>estimada Risaralda</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$ 11.961</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5"/>
                  </a:ext>
                </a:extLst>
              </a:tr>
            </a:tbl>
          </a:graphicData>
        </a:graphic>
      </p:graphicFrame>
      <p:sp>
        <p:nvSpPr>
          <p:cNvPr id="39" name="30 CuadroTexto"/>
          <p:cNvSpPr txBox="1">
            <a:spLocks noChangeArrowheads="1"/>
          </p:cNvSpPr>
          <p:nvPr/>
        </p:nvSpPr>
        <p:spPr bwMode="auto">
          <a:xfrm flipH="1">
            <a:off x="4436193" y="3802766"/>
            <a:ext cx="3087516"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grpSp>
        <p:nvGrpSpPr>
          <p:cNvPr id="2" name="Grupo 1"/>
          <p:cNvGrpSpPr/>
          <p:nvPr/>
        </p:nvGrpSpPr>
        <p:grpSpPr>
          <a:xfrm>
            <a:off x="194708" y="685899"/>
            <a:ext cx="4065040" cy="3566328"/>
            <a:chOff x="644839" y="744410"/>
            <a:chExt cx="4065040" cy="3566328"/>
          </a:xfrm>
        </p:grpSpPr>
        <p:pic>
          <p:nvPicPr>
            <p:cNvPr id="22" name="Imagen 1">
              <a:extLst>
                <a:ext uri="{FF2B5EF4-FFF2-40B4-BE49-F238E27FC236}">
                  <a16:creationId xmlns="" xmlns:a16="http://schemas.microsoft.com/office/drawing/2014/main" id="{ED06C2B4-EDBF-4617-A5C4-94086E3FF53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4701" y="744410"/>
              <a:ext cx="3101547" cy="214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3">
              <a:extLst>
                <a:ext uri="{FF2B5EF4-FFF2-40B4-BE49-F238E27FC236}">
                  <a16:creationId xmlns="" xmlns:a16="http://schemas.microsoft.com/office/drawing/2014/main" id="{46220769-CE71-4B14-8F3C-5EF6AEA3F58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4003" y="2064625"/>
              <a:ext cx="2125876" cy="22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Forma libre 2">
              <a:extLst>
                <a:ext uri="{FF2B5EF4-FFF2-40B4-BE49-F238E27FC236}">
                  <a16:creationId xmlns="" xmlns:a16="http://schemas.microsoft.com/office/drawing/2014/main" id="{190B551F-D601-49BC-BD95-FA482EC9E4E0}"/>
                </a:ext>
              </a:extLst>
            </p:cNvPr>
            <p:cNvSpPr/>
            <p:nvPr/>
          </p:nvSpPr>
          <p:spPr>
            <a:xfrm>
              <a:off x="1129667" y="854705"/>
              <a:ext cx="142235" cy="1590427"/>
            </a:xfrm>
            <a:custGeom>
              <a:avLst/>
              <a:gdLst>
                <a:gd name="connsiteX0" fmla="*/ 103892 w 189449"/>
                <a:gd name="connsiteY0" fmla="*/ 2118360 h 2118360"/>
                <a:gd name="connsiteX1" fmla="*/ 107702 w 189449"/>
                <a:gd name="connsiteY1" fmla="*/ 2065020 h 2118360"/>
                <a:gd name="connsiteX2" fmla="*/ 107702 w 189449"/>
                <a:gd name="connsiteY2" fmla="*/ 1977390 h 2118360"/>
                <a:gd name="connsiteX3" fmla="*/ 107702 w 189449"/>
                <a:gd name="connsiteY3" fmla="*/ 1893570 h 2118360"/>
                <a:gd name="connsiteX4" fmla="*/ 107702 w 189449"/>
                <a:gd name="connsiteY4" fmla="*/ 1824990 h 2118360"/>
                <a:gd name="connsiteX5" fmla="*/ 126752 w 189449"/>
                <a:gd name="connsiteY5" fmla="*/ 1771650 h 2118360"/>
                <a:gd name="connsiteX6" fmla="*/ 145802 w 189449"/>
                <a:gd name="connsiteY6" fmla="*/ 1737360 h 2118360"/>
                <a:gd name="connsiteX7" fmla="*/ 164852 w 189449"/>
                <a:gd name="connsiteY7" fmla="*/ 1714500 h 2118360"/>
                <a:gd name="connsiteX8" fmla="*/ 168662 w 189449"/>
                <a:gd name="connsiteY8" fmla="*/ 1714500 h 2118360"/>
                <a:gd name="connsiteX9" fmla="*/ 187712 w 189449"/>
                <a:gd name="connsiteY9" fmla="*/ 1684020 h 2118360"/>
                <a:gd name="connsiteX10" fmla="*/ 187712 w 189449"/>
                <a:gd name="connsiteY10" fmla="*/ 1642110 h 2118360"/>
                <a:gd name="connsiteX11" fmla="*/ 180092 w 189449"/>
                <a:gd name="connsiteY11" fmla="*/ 1604010 h 2118360"/>
                <a:gd name="connsiteX12" fmla="*/ 157232 w 189449"/>
                <a:gd name="connsiteY12" fmla="*/ 1581150 h 2118360"/>
                <a:gd name="connsiteX13" fmla="*/ 119132 w 189449"/>
                <a:gd name="connsiteY13" fmla="*/ 1512570 h 2118360"/>
                <a:gd name="connsiteX14" fmla="*/ 107702 w 189449"/>
                <a:gd name="connsiteY14" fmla="*/ 1440180 h 2118360"/>
                <a:gd name="connsiteX15" fmla="*/ 111512 w 189449"/>
                <a:gd name="connsiteY15" fmla="*/ 1363980 h 2118360"/>
                <a:gd name="connsiteX16" fmla="*/ 122942 w 189449"/>
                <a:gd name="connsiteY16" fmla="*/ 1314450 h 2118360"/>
                <a:gd name="connsiteX17" fmla="*/ 100082 w 189449"/>
                <a:gd name="connsiteY17" fmla="*/ 1283970 h 2118360"/>
                <a:gd name="connsiteX18" fmla="*/ 84842 w 189449"/>
                <a:gd name="connsiteY18" fmla="*/ 1245870 h 2118360"/>
                <a:gd name="connsiteX19" fmla="*/ 69602 w 189449"/>
                <a:gd name="connsiteY19" fmla="*/ 1215390 h 2118360"/>
                <a:gd name="connsiteX20" fmla="*/ 50552 w 189449"/>
                <a:gd name="connsiteY20" fmla="*/ 1173480 h 2118360"/>
                <a:gd name="connsiteX21" fmla="*/ 69602 w 189449"/>
                <a:gd name="connsiteY21" fmla="*/ 1162050 h 2118360"/>
                <a:gd name="connsiteX22" fmla="*/ 111512 w 189449"/>
                <a:gd name="connsiteY22" fmla="*/ 1146810 h 2118360"/>
                <a:gd name="connsiteX23" fmla="*/ 119132 w 189449"/>
                <a:gd name="connsiteY23" fmla="*/ 1131570 h 2118360"/>
                <a:gd name="connsiteX24" fmla="*/ 103892 w 189449"/>
                <a:gd name="connsiteY24" fmla="*/ 1104900 h 2118360"/>
                <a:gd name="connsiteX25" fmla="*/ 96272 w 189449"/>
                <a:gd name="connsiteY25" fmla="*/ 1074420 h 2118360"/>
                <a:gd name="connsiteX26" fmla="*/ 122942 w 189449"/>
                <a:gd name="connsiteY26" fmla="*/ 1047750 h 2118360"/>
                <a:gd name="connsiteX27" fmla="*/ 115322 w 189449"/>
                <a:gd name="connsiteY27" fmla="*/ 1028700 h 2118360"/>
                <a:gd name="connsiteX28" fmla="*/ 100082 w 189449"/>
                <a:gd name="connsiteY28" fmla="*/ 1005840 h 2118360"/>
                <a:gd name="connsiteX29" fmla="*/ 92462 w 189449"/>
                <a:gd name="connsiteY29" fmla="*/ 967740 h 2118360"/>
                <a:gd name="connsiteX30" fmla="*/ 84842 w 189449"/>
                <a:gd name="connsiteY30" fmla="*/ 937260 h 2118360"/>
                <a:gd name="connsiteX31" fmla="*/ 84842 w 189449"/>
                <a:gd name="connsiteY31" fmla="*/ 895350 h 2118360"/>
                <a:gd name="connsiteX32" fmla="*/ 92462 w 189449"/>
                <a:gd name="connsiteY32" fmla="*/ 872490 h 2118360"/>
                <a:gd name="connsiteX33" fmla="*/ 115322 w 189449"/>
                <a:gd name="connsiteY33" fmla="*/ 849630 h 2118360"/>
                <a:gd name="connsiteX34" fmla="*/ 115322 w 189449"/>
                <a:gd name="connsiteY34" fmla="*/ 834390 h 2118360"/>
                <a:gd name="connsiteX35" fmla="*/ 119132 w 189449"/>
                <a:gd name="connsiteY35" fmla="*/ 792480 h 2118360"/>
                <a:gd name="connsiteX36" fmla="*/ 88652 w 189449"/>
                <a:gd name="connsiteY36" fmla="*/ 769620 h 2118360"/>
                <a:gd name="connsiteX37" fmla="*/ 58172 w 189449"/>
                <a:gd name="connsiteY37" fmla="*/ 769620 h 2118360"/>
                <a:gd name="connsiteX38" fmla="*/ 69602 w 189449"/>
                <a:gd name="connsiteY38" fmla="*/ 735330 h 2118360"/>
                <a:gd name="connsiteX39" fmla="*/ 103892 w 189449"/>
                <a:gd name="connsiteY39" fmla="*/ 704850 h 2118360"/>
                <a:gd name="connsiteX40" fmla="*/ 138182 w 189449"/>
                <a:gd name="connsiteY40" fmla="*/ 681990 h 2118360"/>
                <a:gd name="connsiteX41" fmla="*/ 176282 w 189449"/>
                <a:gd name="connsiteY41" fmla="*/ 643890 h 2118360"/>
                <a:gd name="connsiteX42" fmla="*/ 176282 w 189449"/>
                <a:gd name="connsiteY42" fmla="*/ 636270 h 2118360"/>
                <a:gd name="connsiteX43" fmla="*/ 172472 w 189449"/>
                <a:gd name="connsiteY43" fmla="*/ 609600 h 2118360"/>
                <a:gd name="connsiteX44" fmla="*/ 145802 w 189449"/>
                <a:gd name="connsiteY44" fmla="*/ 594360 h 2118360"/>
                <a:gd name="connsiteX45" fmla="*/ 126752 w 189449"/>
                <a:gd name="connsiteY45" fmla="*/ 567690 h 2118360"/>
                <a:gd name="connsiteX46" fmla="*/ 96272 w 189449"/>
                <a:gd name="connsiteY46" fmla="*/ 510540 h 2118360"/>
                <a:gd name="connsiteX47" fmla="*/ 88652 w 189449"/>
                <a:gd name="connsiteY47" fmla="*/ 476250 h 2118360"/>
                <a:gd name="connsiteX48" fmla="*/ 77222 w 189449"/>
                <a:gd name="connsiteY48" fmla="*/ 445770 h 2118360"/>
                <a:gd name="connsiteX49" fmla="*/ 58172 w 189449"/>
                <a:gd name="connsiteY49" fmla="*/ 419100 h 2118360"/>
                <a:gd name="connsiteX50" fmla="*/ 35312 w 189449"/>
                <a:gd name="connsiteY50" fmla="*/ 407670 h 2118360"/>
                <a:gd name="connsiteX51" fmla="*/ 31502 w 189449"/>
                <a:gd name="connsiteY51" fmla="*/ 381000 h 2118360"/>
                <a:gd name="connsiteX52" fmla="*/ 31502 w 189449"/>
                <a:gd name="connsiteY52" fmla="*/ 354330 h 2118360"/>
                <a:gd name="connsiteX53" fmla="*/ 16262 w 189449"/>
                <a:gd name="connsiteY53" fmla="*/ 320040 h 2118360"/>
                <a:gd name="connsiteX54" fmla="*/ 16262 w 189449"/>
                <a:gd name="connsiteY54" fmla="*/ 320040 h 2118360"/>
                <a:gd name="connsiteX55" fmla="*/ 23882 w 189449"/>
                <a:gd name="connsiteY55" fmla="*/ 278130 h 2118360"/>
                <a:gd name="connsiteX56" fmla="*/ 46742 w 189449"/>
                <a:gd name="connsiteY56" fmla="*/ 262890 h 2118360"/>
                <a:gd name="connsiteX57" fmla="*/ 50552 w 189449"/>
                <a:gd name="connsiteY57" fmla="*/ 259080 h 2118360"/>
                <a:gd name="connsiteX58" fmla="*/ 65792 w 189449"/>
                <a:gd name="connsiteY58" fmla="*/ 236220 h 2118360"/>
                <a:gd name="connsiteX59" fmla="*/ 58172 w 189449"/>
                <a:gd name="connsiteY59" fmla="*/ 224790 h 2118360"/>
                <a:gd name="connsiteX60" fmla="*/ 35312 w 189449"/>
                <a:gd name="connsiteY60" fmla="*/ 194310 h 2118360"/>
                <a:gd name="connsiteX61" fmla="*/ 23882 w 189449"/>
                <a:gd name="connsiteY61" fmla="*/ 167640 h 2118360"/>
                <a:gd name="connsiteX62" fmla="*/ 4832 w 189449"/>
                <a:gd name="connsiteY62" fmla="*/ 129540 h 2118360"/>
                <a:gd name="connsiteX63" fmla="*/ 1022 w 189449"/>
                <a:gd name="connsiteY63" fmla="*/ 114300 h 2118360"/>
                <a:gd name="connsiteX64" fmla="*/ 20072 w 189449"/>
                <a:gd name="connsiteY64" fmla="*/ 99060 h 2118360"/>
                <a:gd name="connsiteX65" fmla="*/ 27692 w 189449"/>
                <a:gd name="connsiteY65" fmla="*/ 76200 h 2118360"/>
                <a:gd name="connsiteX66" fmla="*/ 31502 w 189449"/>
                <a:gd name="connsiteY66" fmla="*/ 53340 h 2118360"/>
                <a:gd name="connsiteX67" fmla="*/ 31502 w 189449"/>
                <a:gd name="connsiteY67" fmla="*/ 34290 h 2118360"/>
                <a:gd name="connsiteX68" fmla="*/ 20072 w 189449"/>
                <a:gd name="connsiteY68" fmla="*/ 22860 h 2118360"/>
                <a:gd name="connsiteX69" fmla="*/ 20072 w 189449"/>
                <a:gd name="connsiteY69" fmla="*/ 0 h 211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89449" h="2118360">
                  <a:moveTo>
                    <a:pt x="103892" y="2118360"/>
                  </a:moveTo>
                  <a:cubicBezTo>
                    <a:pt x="105479" y="2103437"/>
                    <a:pt x="107067" y="2088515"/>
                    <a:pt x="107702" y="2065020"/>
                  </a:cubicBezTo>
                  <a:cubicBezTo>
                    <a:pt x="108337" y="2041525"/>
                    <a:pt x="107702" y="1977390"/>
                    <a:pt x="107702" y="1977390"/>
                  </a:cubicBezTo>
                  <a:lnTo>
                    <a:pt x="107702" y="1893570"/>
                  </a:lnTo>
                  <a:cubicBezTo>
                    <a:pt x="107702" y="1868170"/>
                    <a:pt x="104527" y="1845310"/>
                    <a:pt x="107702" y="1824990"/>
                  </a:cubicBezTo>
                  <a:cubicBezTo>
                    <a:pt x="110877" y="1804670"/>
                    <a:pt x="120402" y="1786255"/>
                    <a:pt x="126752" y="1771650"/>
                  </a:cubicBezTo>
                  <a:cubicBezTo>
                    <a:pt x="133102" y="1757045"/>
                    <a:pt x="139452" y="1746885"/>
                    <a:pt x="145802" y="1737360"/>
                  </a:cubicBezTo>
                  <a:cubicBezTo>
                    <a:pt x="152152" y="1727835"/>
                    <a:pt x="161042" y="1718310"/>
                    <a:pt x="164852" y="1714500"/>
                  </a:cubicBezTo>
                  <a:cubicBezTo>
                    <a:pt x="168662" y="1710690"/>
                    <a:pt x="164852" y="1719580"/>
                    <a:pt x="168662" y="1714500"/>
                  </a:cubicBezTo>
                  <a:cubicBezTo>
                    <a:pt x="172472" y="1709420"/>
                    <a:pt x="184537" y="1696085"/>
                    <a:pt x="187712" y="1684020"/>
                  </a:cubicBezTo>
                  <a:cubicBezTo>
                    <a:pt x="190887" y="1671955"/>
                    <a:pt x="188982" y="1655445"/>
                    <a:pt x="187712" y="1642110"/>
                  </a:cubicBezTo>
                  <a:cubicBezTo>
                    <a:pt x="186442" y="1628775"/>
                    <a:pt x="185172" y="1614170"/>
                    <a:pt x="180092" y="1604010"/>
                  </a:cubicBezTo>
                  <a:cubicBezTo>
                    <a:pt x="175012" y="1593850"/>
                    <a:pt x="167392" y="1596390"/>
                    <a:pt x="157232" y="1581150"/>
                  </a:cubicBezTo>
                  <a:cubicBezTo>
                    <a:pt x="147072" y="1565910"/>
                    <a:pt x="127387" y="1536065"/>
                    <a:pt x="119132" y="1512570"/>
                  </a:cubicBezTo>
                  <a:cubicBezTo>
                    <a:pt x="110877" y="1489075"/>
                    <a:pt x="108972" y="1464945"/>
                    <a:pt x="107702" y="1440180"/>
                  </a:cubicBezTo>
                  <a:cubicBezTo>
                    <a:pt x="106432" y="1415415"/>
                    <a:pt x="108972" y="1384935"/>
                    <a:pt x="111512" y="1363980"/>
                  </a:cubicBezTo>
                  <a:cubicBezTo>
                    <a:pt x="114052" y="1343025"/>
                    <a:pt x="124847" y="1327785"/>
                    <a:pt x="122942" y="1314450"/>
                  </a:cubicBezTo>
                  <a:cubicBezTo>
                    <a:pt x="121037" y="1301115"/>
                    <a:pt x="106432" y="1295400"/>
                    <a:pt x="100082" y="1283970"/>
                  </a:cubicBezTo>
                  <a:cubicBezTo>
                    <a:pt x="93732" y="1272540"/>
                    <a:pt x="89922" y="1257300"/>
                    <a:pt x="84842" y="1245870"/>
                  </a:cubicBezTo>
                  <a:cubicBezTo>
                    <a:pt x="79762" y="1234440"/>
                    <a:pt x="75317" y="1227455"/>
                    <a:pt x="69602" y="1215390"/>
                  </a:cubicBezTo>
                  <a:cubicBezTo>
                    <a:pt x="63887" y="1203325"/>
                    <a:pt x="50552" y="1182370"/>
                    <a:pt x="50552" y="1173480"/>
                  </a:cubicBezTo>
                  <a:cubicBezTo>
                    <a:pt x="50552" y="1164590"/>
                    <a:pt x="59442" y="1166495"/>
                    <a:pt x="69602" y="1162050"/>
                  </a:cubicBezTo>
                  <a:cubicBezTo>
                    <a:pt x="79762" y="1157605"/>
                    <a:pt x="103257" y="1151890"/>
                    <a:pt x="111512" y="1146810"/>
                  </a:cubicBezTo>
                  <a:cubicBezTo>
                    <a:pt x="119767" y="1141730"/>
                    <a:pt x="120402" y="1138555"/>
                    <a:pt x="119132" y="1131570"/>
                  </a:cubicBezTo>
                  <a:cubicBezTo>
                    <a:pt x="117862" y="1124585"/>
                    <a:pt x="107702" y="1114425"/>
                    <a:pt x="103892" y="1104900"/>
                  </a:cubicBezTo>
                  <a:cubicBezTo>
                    <a:pt x="100082" y="1095375"/>
                    <a:pt x="93097" y="1083945"/>
                    <a:pt x="96272" y="1074420"/>
                  </a:cubicBezTo>
                  <a:cubicBezTo>
                    <a:pt x="99447" y="1064895"/>
                    <a:pt x="119767" y="1055370"/>
                    <a:pt x="122942" y="1047750"/>
                  </a:cubicBezTo>
                  <a:cubicBezTo>
                    <a:pt x="126117" y="1040130"/>
                    <a:pt x="119132" y="1035685"/>
                    <a:pt x="115322" y="1028700"/>
                  </a:cubicBezTo>
                  <a:cubicBezTo>
                    <a:pt x="111512" y="1021715"/>
                    <a:pt x="103892" y="1016000"/>
                    <a:pt x="100082" y="1005840"/>
                  </a:cubicBezTo>
                  <a:cubicBezTo>
                    <a:pt x="96272" y="995680"/>
                    <a:pt x="95002" y="979170"/>
                    <a:pt x="92462" y="967740"/>
                  </a:cubicBezTo>
                  <a:cubicBezTo>
                    <a:pt x="89922" y="956310"/>
                    <a:pt x="86112" y="949325"/>
                    <a:pt x="84842" y="937260"/>
                  </a:cubicBezTo>
                  <a:cubicBezTo>
                    <a:pt x="83572" y="925195"/>
                    <a:pt x="83572" y="906145"/>
                    <a:pt x="84842" y="895350"/>
                  </a:cubicBezTo>
                  <a:cubicBezTo>
                    <a:pt x="86112" y="884555"/>
                    <a:pt x="87382" y="880110"/>
                    <a:pt x="92462" y="872490"/>
                  </a:cubicBezTo>
                  <a:cubicBezTo>
                    <a:pt x="97542" y="864870"/>
                    <a:pt x="111512" y="855980"/>
                    <a:pt x="115322" y="849630"/>
                  </a:cubicBezTo>
                  <a:cubicBezTo>
                    <a:pt x="119132" y="843280"/>
                    <a:pt x="114687" y="843915"/>
                    <a:pt x="115322" y="834390"/>
                  </a:cubicBezTo>
                  <a:cubicBezTo>
                    <a:pt x="115957" y="824865"/>
                    <a:pt x="123577" y="803275"/>
                    <a:pt x="119132" y="792480"/>
                  </a:cubicBezTo>
                  <a:cubicBezTo>
                    <a:pt x="114687" y="781685"/>
                    <a:pt x="98812" y="773430"/>
                    <a:pt x="88652" y="769620"/>
                  </a:cubicBezTo>
                  <a:cubicBezTo>
                    <a:pt x="78492" y="765810"/>
                    <a:pt x="61347" y="775335"/>
                    <a:pt x="58172" y="769620"/>
                  </a:cubicBezTo>
                  <a:cubicBezTo>
                    <a:pt x="54997" y="763905"/>
                    <a:pt x="61982" y="746125"/>
                    <a:pt x="69602" y="735330"/>
                  </a:cubicBezTo>
                  <a:cubicBezTo>
                    <a:pt x="77222" y="724535"/>
                    <a:pt x="92462" y="713740"/>
                    <a:pt x="103892" y="704850"/>
                  </a:cubicBezTo>
                  <a:cubicBezTo>
                    <a:pt x="115322" y="695960"/>
                    <a:pt x="126117" y="692150"/>
                    <a:pt x="138182" y="681990"/>
                  </a:cubicBezTo>
                  <a:cubicBezTo>
                    <a:pt x="150247" y="671830"/>
                    <a:pt x="169932" y="651510"/>
                    <a:pt x="176282" y="643890"/>
                  </a:cubicBezTo>
                  <a:cubicBezTo>
                    <a:pt x="182632" y="636270"/>
                    <a:pt x="176917" y="641985"/>
                    <a:pt x="176282" y="636270"/>
                  </a:cubicBezTo>
                  <a:cubicBezTo>
                    <a:pt x="175647" y="630555"/>
                    <a:pt x="177552" y="616585"/>
                    <a:pt x="172472" y="609600"/>
                  </a:cubicBezTo>
                  <a:cubicBezTo>
                    <a:pt x="167392" y="602615"/>
                    <a:pt x="153422" y="601345"/>
                    <a:pt x="145802" y="594360"/>
                  </a:cubicBezTo>
                  <a:cubicBezTo>
                    <a:pt x="138182" y="587375"/>
                    <a:pt x="135007" y="581660"/>
                    <a:pt x="126752" y="567690"/>
                  </a:cubicBezTo>
                  <a:cubicBezTo>
                    <a:pt x="118497" y="553720"/>
                    <a:pt x="102622" y="525780"/>
                    <a:pt x="96272" y="510540"/>
                  </a:cubicBezTo>
                  <a:cubicBezTo>
                    <a:pt x="89922" y="495300"/>
                    <a:pt x="91827" y="487045"/>
                    <a:pt x="88652" y="476250"/>
                  </a:cubicBezTo>
                  <a:cubicBezTo>
                    <a:pt x="85477" y="465455"/>
                    <a:pt x="82302" y="455295"/>
                    <a:pt x="77222" y="445770"/>
                  </a:cubicBezTo>
                  <a:cubicBezTo>
                    <a:pt x="72142" y="436245"/>
                    <a:pt x="65157" y="425450"/>
                    <a:pt x="58172" y="419100"/>
                  </a:cubicBezTo>
                  <a:cubicBezTo>
                    <a:pt x="51187" y="412750"/>
                    <a:pt x="39757" y="414020"/>
                    <a:pt x="35312" y="407670"/>
                  </a:cubicBezTo>
                  <a:cubicBezTo>
                    <a:pt x="30867" y="401320"/>
                    <a:pt x="32137" y="389890"/>
                    <a:pt x="31502" y="381000"/>
                  </a:cubicBezTo>
                  <a:cubicBezTo>
                    <a:pt x="30867" y="372110"/>
                    <a:pt x="34042" y="364490"/>
                    <a:pt x="31502" y="354330"/>
                  </a:cubicBezTo>
                  <a:cubicBezTo>
                    <a:pt x="28962" y="344170"/>
                    <a:pt x="16262" y="320040"/>
                    <a:pt x="16262" y="320040"/>
                  </a:cubicBezTo>
                  <a:lnTo>
                    <a:pt x="16262" y="320040"/>
                  </a:lnTo>
                  <a:cubicBezTo>
                    <a:pt x="17532" y="313055"/>
                    <a:pt x="18802" y="287655"/>
                    <a:pt x="23882" y="278130"/>
                  </a:cubicBezTo>
                  <a:cubicBezTo>
                    <a:pt x="28962" y="268605"/>
                    <a:pt x="42297" y="266065"/>
                    <a:pt x="46742" y="262890"/>
                  </a:cubicBezTo>
                  <a:cubicBezTo>
                    <a:pt x="51187" y="259715"/>
                    <a:pt x="47377" y="263525"/>
                    <a:pt x="50552" y="259080"/>
                  </a:cubicBezTo>
                  <a:cubicBezTo>
                    <a:pt x="53727" y="254635"/>
                    <a:pt x="64522" y="241935"/>
                    <a:pt x="65792" y="236220"/>
                  </a:cubicBezTo>
                  <a:cubicBezTo>
                    <a:pt x="67062" y="230505"/>
                    <a:pt x="63252" y="231775"/>
                    <a:pt x="58172" y="224790"/>
                  </a:cubicBezTo>
                  <a:cubicBezTo>
                    <a:pt x="53092" y="217805"/>
                    <a:pt x="41027" y="203835"/>
                    <a:pt x="35312" y="194310"/>
                  </a:cubicBezTo>
                  <a:cubicBezTo>
                    <a:pt x="29597" y="184785"/>
                    <a:pt x="28962" y="178435"/>
                    <a:pt x="23882" y="167640"/>
                  </a:cubicBezTo>
                  <a:cubicBezTo>
                    <a:pt x="18802" y="156845"/>
                    <a:pt x="8642" y="138430"/>
                    <a:pt x="4832" y="129540"/>
                  </a:cubicBezTo>
                  <a:cubicBezTo>
                    <a:pt x="1022" y="120650"/>
                    <a:pt x="-1518" y="119380"/>
                    <a:pt x="1022" y="114300"/>
                  </a:cubicBezTo>
                  <a:cubicBezTo>
                    <a:pt x="3562" y="109220"/>
                    <a:pt x="15627" y="105410"/>
                    <a:pt x="20072" y="99060"/>
                  </a:cubicBezTo>
                  <a:cubicBezTo>
                    <a:pt x="24517" y="92710"/>
                    <a:pt x="25787" y="83820"/>
                    <a:pt x="27692" y="76200"/>
                  </a:cubicBezTo>
                  <a:cubicBezTo>
                    <a:pt x="29597" y="68580"/>
                    <a:pt x="30867" y="60325"/>
                    <a:pt x="31502" y="53340"/>
                  </a:cubicBezTo>
                  <a:cubicBezTo>
                    <a:pt x="32137" y="46355"/>
                    <a:pt x="33407" y="39370"/>
                    <a:pt x="31502" y="34290"/>
                  </a:cubicBezTo>
                  <a:cubicBezTo>
                    <a:pt x="29597" y="29210"/>
                    <a:pt x="21977" y="28575"/>
                    <a:pt x="20072" y="22860"/>
                  </a:cubicBezTo>
                  <a:cubicBezTo>
                    <a:pt x="18167" y="17145"/>
                    <a:pt x="19119" y="8572"/>
                    <a:pt x="20072"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33" name="Rectángulo redondeado 34">
              <a:extLst>
                <a:ext uri="{FF2B5EF4-FFF2-40B4-BE49-F238E27FC236}">
                  <a16:creationId xmlns="" xmlns:a16="http://schemas.microsoft.com/office/drawing/2014/main" id="{B2BEC703-2193-4EE8-A290-243F94DC70CF}"/>
                </a:ext>
              </a:extLst>
            </p:cNvPr>
            <p:cNvSpPr/>
            <p:nvPr/>
          </p:nvSpPr>
          <p:spPr>
            <a:xfrm>
              <a:off x="1244487" y="747260"/>
              <a:ext cx="48142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Quibdó</a:t>
              </a:r>
            </a:p>
          </p:txBody>
        </p:sp>
        <p:sp>
          <p:nvSpPr>
            <p:cNvPr id="35" name="CuadroTexto 34">
              <a:extLst>
                <a:ext uri="{FF2B5EF4-FFF2-40B4-BE49-F238E27FC236}">
                  <a16:creationId xmlns="" xmlns:a16="http://schemas.microsoft.com/office/drawing/2014/main" id="{780ED5B9-8B3E-4ACE-B7BC-0C40EB50736A}"/>
                </a:ext>
              </a:extLst>
            </p:cNvPr>
            <p:cNvSpPr txBox="1"/>
            <p:nvPr/>
          </p:nvSpPr>
          <p:spPr>
            <a:xfrm>
              <a:off x="1097070" y="1631476"/>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a:solidFill>
                    <a:srgbClr val="386295"/>
                  </a:solidFill>
                </a:rPr>
                <a:t>49 Km</a:t>
              </a:r>
            </a:p>
          </p:txBody>
        </p:sp>
        <p:sp>
          <p:nvSpPr>
            <p:cNvPr id="40" name="Rectángulo redondeado 48">
              <a:extLst>
                <a:ext uri="{FF2B5EF4-FFF2-40B4-BE49-F238E27FC236}">
                  <a16:creationId xmlns="" xmlns:a16="http://schemas.microsoft.com/office/drawing/2014/main" id="{47014CA2-5A7E-461F-B7B1-5E8BE95EAD49}"/>
                </a:ext>
              </a:extLst>
            </p:cNvPr>
            <p:cNvSpPr/>
            <p:nvPr/>
          </p:nvSpPr>
          <p:spPr>
            <a:xfrm>
              <a:off x="644839" y="2408333"/>
              <a:ext cx="48142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Ánimas</a:t>
              </a:r>
            </a:p>
          </p:txBody>
        </p:sp>
        <p:sp>
          <p:nvSpPr>
            <p:cNvPr id="43" name="Rectángulo redondeado 49">
              <a:extLst>
                <a:ext uri="{FF2B5EF4-FFF2-40B4-BE49-F238E27FC236}">
                  <a16:creationId xmlns="" xmlns:a16="http://schemas.microsoft.com/office/drawing/2014/main" id="{7342DBF6-A8FB-45CE-BBF6-3434DC83168A}"/>
                </a:ext>
              </a:extLst>
            </p:cNvPr>
            <p:cNvSpPr/>
            <p:nvPr/>
          </p:nvSpPr>
          <p:spPr>
            <a:xfrm>
              <a:off x="1844577" y="2462992"/>
              <a:ext cx="53560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Corcovado</a:t>
              </a:r>
            </a:p>
          </p:txBody>
        </p:sp>
        <p:sp>
          <p:nvSpPr>
            <p:cNvPr id="44" name="Rectángulo redondeado 50">
              <a:extLst>
                <a:ext uri="{FF2B5EF4-FFF2-40B4-BE49-F238E27FC236}">
                  <a16:creationId xmlns="" xmlns:a16="http://schemas.microsoft.com/office/drawing/2014/main" id="{7ACF9E2D-3174-4589-8817-84E866911512}"/>
                </a:ext>
              </a:extLst>
            </p:cNvPr>
            <p:cNvSpPr/>
            <p:nvPr/>
          </p:nvSpPr>
          <p:spPr>
            <a:xfrm>
              <a:off x="2589404" y="2080014"/>
              <a:ext cx="48142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Guarato</a:t>
              </a:r>
            </a:p>
          </p:txBody>
        </p:sp>
        <p:sp>
          <p:nvSpPr>
            <p:cNvPr id="45" name="Forma libre 6">
              <a:extLst>
                <a:ext uri="{FF2B5EF4-FFF2-40B4-BE49-F238E27FC236}">
                  <a16:creationId xmlns="" xmlns:a16="http://schemas.microsoft.com/office/drawing/2014/main" id="{4827B409-67F7-4160-9720-494EE62A3119}"/>
                </a:ext>
              </a:extLst>
            </p:cNvPr>
            <p:cNvSpPr/>
            <p:nvPr/>
          </p:nvSpPr>
          <p:spPr>
            <a:xfrm>
              <a:off x="2659964" y="2231718"/>
              <a:ext cx="144454" cy="127435"/>
            </a:xfrm>
            <a:custGeom>
              <a:avLst/>
              <a:gdLst>
                <a:gd name="connsiteX0" fmla="*/ 0 w 192405"/>
                <a:gd name="connsiteY0" fmla="*/ 167640 h 169737"/>
                <a:gd name="connsiteX1" fmla="*/ 9525 w 192405"/>
                <a:gd name="connsiteY1" fmla="*/ 169545 h 169737"/>
                <a:gd name="connsiteX2" fmla="*/ 38100 w 192405"/>
                <a:gd name="connsiteY2" fmla="*/ 154305 h 169737"/>
                <a:gd name="connsiteX3" fmla="*/ 41910 w 192405"/>
                <a:gd name="connsiteY3" fmla="*/ 148590 h 169737"/>
                <a:gd name="connsiteX4" fmla="*/ 47625 w 192405"/>
                <a:gd name="connsiteY4" fmla="*/ 139065 h 169737"/>
                <a:gd name="connsiteX5" fmla="*/ 53340 w 192405"/>
                <a:gd name="connsiteY5" fmla="*/ 131445 h 169737"/>
                <a:gd name="connsiteX6" fmla="*/ 55245 w 192405"/>
                <a:gd name="connsiteY6" fmla="*/ 123825 h 169737"/>
                <a:gd name="connsiteX7" fmla="*/ 57150 w 192405"/>
                <a:gd name="connsiteY7" fmla="*/ 114300 h 169737"/>
                <a:gd name="connsiteX8" fmla="*/ 60960 w 192405"/>
                <a:gd name="connsiteY8" fmla="*/ 102870 h 169737"/>
                <a:gd name="connsiteX9" fmla="*/ 64770 w 192405"/>
                <a:gd name="connsiteY9" fmla="*/ 87630 h 169737"/>
                <a:gd name="connsiteX10" fmla="*/ 66675 w 192405"/>
                <a:gd name="connsiteY10" fmla="*/ 78105 h 169737"/>
                <a:gd name="connsiteX11" fmla="*/ 70485 w 192405"/>
                <a:gd name="connsiteY11" fmla="*/ 64770 h 169737"/>
                <a:gd name="connsiteX12" fmla="*/ 74295 w 192405"/>
                <a:gd name="connsiteY12" fmla="*/ 43815 h 169737"/>
                <a:gd name="connsiteX13" fmla="*/ 78105 w 192405"/>
                <a:gd name="connsiteY13" fmla="*/ 38100 h 169737"/>
                <a:gd name="connsiteX14" fmla="*/ 83820 w 192405"/>
                <a:gd name="connsiteY14" fmla="*/ 24765 h 169737"/>
                <a:gd name="connsiteX15" fmla="*/ 89535 w 192405"/>
                <a:gd name="connsiteY15" fmla="*/ 22860 h 169737"/>
                <a:gd name="connsiteX16" fmla="*/ 106680 w 192405"/>
                <a:gd name="connsiteY16" fmla="*/ 13335 h 169737"/>
                <a:gd name="connsiteX17" fmla="*/ 118110 w 192405"/>
                <a:gd name="connsiteY17" fmla="*/ 11430 h 169737"/>
                <a:gd name="connsiteX18" fmla="*/ 123825 w 192405"/>
                <a:gd name="connsiteY18" fmla="*/ 7620 h 169737"/>
                <a:gd name="connsiteX19" fmla="*/ 135255 w 192405"/>
                <a:gd name="connsiteY19" fmla="*/ 3810 h 169737"/>
                <a:gd name="connsiteX20" fmla="*/ 140970 w 192405"/>
                <a:gd name="connsiteY20" fmla="*/ 0 h 169737"/>
                <a:gd name="connsiteX21" fmla="*/ 148590 w 192405"/>
                <a:gd name="connsiteY21" fmla="*/ 1905 h 169737"/>
                <a:gd name="connsiteX22" fmla="*/ 163830 w 192405"/>
                <a:gd name="connsiteY22" fmla="*/ 15240 h 169737"/>
                <a:gd name="connsiteX23" fmla="*/ 180975 w 192405"/>
                <a:gd name="connsiteY23" fmla="*/ 28575 h 169737"/>
                <a:gd name="connsiteX24" fmla="*/ 182880 w 192405"/>
                <a:gd name="connsiteY24" fmla="*/ 34290 h 169737"/>
                <a:gd name="connsiteX25" fmla="*/ 184785 w 192405"/>
                <a:gd name="connsiteY25" fmla="*/ 57150 h 169737"/>
                <a:gd name="connsiteX26" fmla="*/ 192405 w 192405"/>
                <a:gd name="connsiteY26" fmla="*/ 68580 h 16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2405" h="169737">
                  <a:moveTo>
                    <a:pt x="0" y="167640"/>
                  </a:moveTo>
                  <a:cubicBezTo>
                    <a:pt x="3175" y="168275"/>
                    <a:pt x="6396" y="170379"/>
                    <a:pt x="9525" y="169545"/>
                  </a:cubicBezTo>
                  <a:cubicBezTo>
                    <a:pt x="16234" y="167756"/>
                    <a:pt x="30651" y="158774"/>
                    <a:pt x="38100" y="154305"/>
                  </a:cubicBezTo>
                  <a:cubicBezTo>
                    <a:pt x="39370" y="152400"/>
                    <a:pt x="40697" y="150532"/>
                    <a:pt x="41910" y="148590"/>
                  </a:cubicBezTo>
                  <a:cubicBezTo>
                    <a:pt x="43872" y="145450"/>
                    <a:pt x="45571" y="142146"/>
                    <a:pt x="47625" y="139065"/>
                  </a:cubicBezTo>
                  <a:cubicBezTo>
                    <a:pt x="49386" y="136423"/>
                    <a:pt x="51435" y="133985"/>
                    <a:pt x="53340" y="131445"/>
                  </a:cubicBezTo>
                  <a:cubicBezTo>
                    <a:pt x="53975" y="128905"/>
                    <a:pt x="54677" y="126381"/>
                    <a:pt x="55245" y="123825"/>
                  </a:cubicBezTo>
                  <a:cubicBezTo>
                    <a:pt x="55947" y="120664"/>
                    <a:pt x="56298" y="117424"/>
                    <a:pt x="57150" y="114300"/>
                  </a:cubicBezTo>
                  <a:cubicBezTo>
                    <a:pt x="58207" y="110425"/>
                    <a:pt x="59986" y="106766"/>
                    <a:pt x="60960" y="102870"/>
                  </a:cubicBezTo>
                  <a:cubicBezTo>
                    <a:pt x="62230" y="97790"/>
                    <a:pt x="63743" y="92765"/>
                    <a:pt x="64770" y="87630"/>
                  </a:cubicBezTo>
                  <a:cubicBezTo>
                    <a:pt x="65405" y="84455"/>
                    <a:pt x="65890" y="81246"/>
                    <a:pt x="66675" y="78105"/>
                  </a:cubicBezTo>
                  <a:cubicBezTo>
                    <a:pt x="67796" y="73620"/>
                    <a:pt x="69446" y="69274"/>
                    <a:pt x="70485" y="64770"/>
                  </a:cubicBezTo>
                  <a:cubicBezTo>
                    <a:pt x="70913" y="62916"/>
                    <a:pt x="73317" y="46423"/>
                    <a:pt x="74295" y="43815"/>
                  </a:cubicBezTo>
                  <a:cubicBezTo>
                    <a:pt x="75099" y="41671"/>
                    <a:pt x="76835" y="40005"/>
                    <a:pt x="78105" y="38100"/>
                  </a:cubicBezTo>
                  <a:cubicBezTo>
                    <a:pt x="79249" y="33524"/>
                    <a:pt x="79709" y="28054"/>
                    <a:pt x="83820" y="24765"/>
                  </a:cubicBezTo>
                  <a:cubicBezTo>
                    <a:pt x="85388" y="23511"/>
                    <a:pt x="87780" y="23835"/>
                    <a:pt x="89535" y="22860"/>
                  </a:cubicBezTo>
                  <a:cubicBezTo>
                    <a:pt x="99357" y="17404"/>
                    <a:pt x="98059" y="15251"/>
                    <a:pt x="106680" y="13335"/>
                  </a:cubicBezTo>
                  <a:cubicBezTo>
                    <a:pt x="110451" y="12497"/>
                    <a:pt x="114300" y="12065"/>
                    <a:pt x="118110" y="11430"/>
                  </a:cubicBezTo>
                  <a:cubicBezTo>
                    <a:pt x="120015" y="10160"/>
                    <a:pt x="121733" y="8550"/>
                    <a:pt x="123825" y="7620"/>
                  </a:cubicBezTo>
                  <a:cubicBezTo>
                    <a:pt x="127495" y="5989"/>
                    <a:pt x="131913" y="6038"/>
                    <a:pt x="135255" y="3810"/>
                  </a:cubicBezTo>
                  <a:lnTo>
                    <a:pt x="140970" y="0"/>
                  </a:lnTo>
                  <a:cubicBezTo>
                    <a:pt x="143510" y="635"/>
                    <a:pt x="146301" y="634"/>
                    <a:pt x="148590" y="1905"/>
                  </a:cubicBezTo>
                  <a:cubicBezTo>
                    <a:pt x="160392" y="8461"/>
                    <a:pt x="155125" y="8470"/>
                    <a:pt x="163830" y="15240"/>
                  </a:cubicBezTo>
                  <a:cubicBezTo>
                    <a:pt x="184337" y="31190"/>
                    <a:pt x="168000" y="15600"/>
                    <a:pt x="180975" y="28575"/>
                  </a:cubicBezTo>
                  <a:cubicBezTo>
                    <a:pt x="181610" y="30480"/>
                    <a:pt x="182615" y="32300"/>
                    <a:pt x="182880" y="34290"/>
                  </a:cubicBezTo>
                  <a:cubicBezTo>
                    <a:pt x="183891" y="41869"/>
                    <a:pt x="182738" y="49783"/>
                    <a:pt x="184785" y="57150"/>
                  </a:cubicBezTo>
                  <a:cubicBezTo>
                    <a:pt x="186011" y="61562"/>
                    <a:pt x="192405" y="68580"/>
                    <a:pt x="192405" y="6858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46" name="Rectángulo redondeado 51">
              <a:extLst>
                <a:ext uri="{FF2B5EF4-FFF2-40B4-BE49-F238E27FC236}">
                  <a16:creationId xmlns="" xmlns:a16="http://schemas.microsoft.com/office/drawing/2014/main" id="{219B1474-83E3-4F36-857A-55E0102E07A3}"/>
                </a:ext>
              </a:extLst>
            </p:cNvPr>
            <p:cNvSpPr/>
            <p:nvPr/>
          </p:nvSpPr>
          <p:spPr>
            <a:xfrm>
              <a:off x="3258984" y="2717289"/>
              <a:ext cx="595848"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Pueblo Rico</a:t>
              </a:r>
            </a:p>
          </p:txBody>
        </p:sp>
        <p:sp>
          <p:nvSpPr>
            <p:cNvPr id="47" name="Elipse 46">
              <a:extLst>
                <a:ext uri="{FF2B5EF4-FFF2-40B4-BE49-F238E27FC236}">
                  <a16:creationId xmlns="" xmlns:a16="http://schemas.microsoft.com/office/drawing/2014/main" id="{CFAD744D-ACDF-4FA8-A3A6-EAB7307AD805}"/>
                </a:ext>
              </a:extLst>
            </p:cNvPr>
            <p:cNvSpPr/>
            <p:nvPr/>
          </p:nvSpPr>
          <p:spPr>
            <a:xfrm>
              <a:off x="3854833" y="2662627"/>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48" name="Rectángulo redondeado 53">
              <a:extLst>
                <a:ext uri="{FF2B5EF4-FFF2-40B4-BE49-F238E27FC236}">
                  <a16:creationId xmlns="" xmlns:a16="http://schemas.microsoft.com/office/drawing/2014/main" id="{B43449C5-CD42-4EF3-A46C-3A6566FD64C1}"/>
                </a:ext>
              </a:extLst>
            </p:cNvPr>
            <p:cNvSpPr/>
            <p:nvPr/>
          </p:nvSpPr>
          <p:spPr>
            <a:xfrm>
              <a:off x="3917467" y="4159750"/>
              <a:ext cx="595848"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La Virginia</a:t>
              </a:r>
            </a:p>
          </p:txBody>
        </p:sp>
        <p:sp>
          <p:nvSpPr>
            <p:cNvPr id="49" name="CuadroTexto 48">
              <a:extLst>
                <a:ext uri="{FF2B5EF4-FFF2-40B4-BE49-F238E27FC236}">
                  <a16:creationId xmlns="" xmlns:a16="http://schemas.microsoft.com/office/drawing/2014/main" id="{A52CB999-1217-4744-85A1-5DCC82A3D9B9}"/>
                </a:ext>
              </a:extLst>
            </p:cNvPr>
            <p:cNvSpPr txBox="1"/>
            <p:nvPr/>
          </p:nvSpPr>
          <p:spPr>
            <a:xfrm>
              <a:off x="1416413" y="2464451"/>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a:solidFill>
                    <a:srgbClr val="386295"/>
                  </a:solidFill>
                </a:rPr>
                <a:t>22 Km</a:t>
              </a:r>
            </a:p>
          </p:txBody>
        </p:sp>
        <p:sp>
          <p:nvSpPr>
            <p:cNvPr id="50" name="CuadroTexto 49">
              <a:extLst>
                <a:ext uri="{FF2B5EF4-FFF2-40B4-BE49-F238E27FC236}">
                  <a16:creationId xmlns="" xmlns:a16="http://schemas.microsoft.com/office/drawing/2014/main" id="{F269DF8B-B0A2-46E0-9C43-74C52BED3CC8}"/>
                </a:ext>
              </a:extLst>
            </p:cNvPr>
            <p:cNvSpPr txBox="1"/>
            <p:nvPr/>
          </p:nvSpPr>
          <p:spPr>
            <a:xfrm>
              <a:off x="2421790" y="2337379"/>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a:solidFill>
                    <a:srgbClr val="386295"/>
                  </a:solidFill>
                </a:rPr>
                <a:t>41 Km</a:t>
              </a:r>
            </a:p>
          </p:txBody>
        </p:sp>
        <p:sp>
          <p:nvSpPr>
            <p:cNvPr id="51" name="CuadroTexto 50">
              <a:extLst>
                <a:ext uri="{FF2B5EF4-FFF2-40B4-BE49-F238E27FC236}">
                  <a16:creationId xmlns="" xmlns:a16="http://schemas.microsoft.com/office/drawing/2014/main" id="{3C7E8BC0-EB3A-45C9-B752-700FC9410650}"/>
                </a:ext>
              </a:extLst>
            </p:cNvPr>
            <p:cNvSpPr txBox="1"/>
            <p:nvPr/>
          </p:nvSpPr>
          <p:spPr>
            <a:xfrm>
              <a:off x="3556349" y="2276669"/>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smtClean="0">
                  <a:solidFill>
                    <a:srgbClr val="386295"/>
                  </a:solidFill>
                </a:rPr>
                <a:t>39 Km</a:t>
              </a:r>
              <a:endParaRPr lang="es-CO" sz="901" dirty="0">
                <a:solidFill>
                  <a:srgbClr val="386295"/>
                </a:solidFill>
              </a:endParaRPr>
            </a:p>
          </p:txBody>
        </p:sp>
        <p:sp>
          <p:nvSpPr>
            <p:cNvPr id="52" name="Rectángulo 51">
              <a:extLst>
                <a:ext uri="{FF2B5EF4-FFF2-40B4-BE49-F238E27FC236}">
                  <a16:creationId xmlns="" xmlns:a16="http://schemas.microsoft.com/office/drawing/2014/main" id="{435FC4FB-3180-436B-93AC-D34C6F8C3673}"/>
                </a:ext>
              </a:extLst>
            </p:cNvPr>
            <p:cNvSpPr/>
            <p:nvPr/>
          </p:nvSpPr>
          <p:spPr>
            <a:xfrm>
              <a:off x="3339150" y="2251842"/>
              <a:ext cx="77233" cy="82484"/>
            </a:xfrm>
            <a:prstGeom prst="rect">
              <a:avLst/>
            </a:prstGeom>
            <a:solidFill>
              <a:srgbClr val="E6EA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3" name="CuadroTexto 52">
              <a:extLst>
                <a:ext uri="{FF2B5EF4-FFF2-40B4-BE49-F238E27FC236}">
                  <a16:creationId xmlns="" xmlns:a16="http://schemas.microsoft.com/office/drawing/2014/main" id="{1E69DF6C-D86A-4596-91A0-5AE2496580C5}"/>
                </a:ext>
              </a:extLst>
            </p:cNvPr>
            <p:cNvSpPr txBox="1"/>
            <p:nvPr/>
          </p:nvSpPr>
          <p:spPr>
            <a:xfrm>
              <a:off x="4157050" y="3360999"/>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smtClean="0">
                  <a:solidFill>
                    <a:srgbClr val="386295"/>
                  </a:solidFill>
                </a:rPr>
                <a:t>58 Km</a:t>
              </a:r>
              <a:endParaRPr lang="es-CO" sz="901" dirty="0">
                <a:solidFill>
                  <a:srgbClr val="386295"/>
                </a:solidFill>
              </a:endParaRPr>
            </a:p>
          </p:txBody>
        </p:sp>
        <p:sp>
          <p:nvSpPr>
            <p:cNvPr id="54" name="Elipse 53">
              <a:extLst>
                <a:ext uri="{FF2B5EF4-FFF2-40B4-BE49-F238E27FC236}">
                  <a16:creationId xmlns="" xmlns:a16="http://schemas.microsoft.com/office/drawing/2014/main" id="{CADD092A-6FBC-4AAC-89A5-5432F12C8AF7}"/>
                </a:ext>
              </a:extLst>
            </p:cNvPr>
            <p:cNvSpPr/>
            <p:nvPr/>
          </p:nvSpPr>
          <p:spPr>
            <a:xfrm>
              <a:off x="1097630" y="770757"/>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5" name="Elipse 54">
              <a:extLst>
                <a:ext uri="{FF2B5EF4-FFF2-40B4-BE49-F238E27FC236}">
                  <a16:creationId xmlns="" xmlns:a16="http://schemas.microsoft.com/office/drawing/2014/main" id="{70DBFC57-EE03-470C-9C6E-DC290E40358F}"/>
                </a:ext>
              </a:extLst>
            </p:cNvPr>
            <p:cNvSpPr/>
            <p:nvPr/>
          </p:nvSpPr>
          <p:spPr>
            <a:xfrm>
              <a:off x="1913736" y="2318419"/>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6" name="Elipse 55">
              <a:extLst>
                <a:ext uri="{FF2B5EF4-FFF2-40B4-BE49-F238E27FC236}">
                  <a16:creationId xmlns="" xmlns:a16="http://schemas.microsoft.com/office/drawing/2014/main" id="{6AE3C365-4F99-465A-BCD7-99E99D7D7D70}"/>
                </a:ext>
              </a:extLst>
            </p:cNvPr>
            <p:cNvSpPr/>
            <p:nvPr/>
          </p:nvSpPr>
          <p:spPr>
            <a:xfrm>
              <a:off x="3076234" y="2064626"/>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7" name="Elipse 56">
              <a:extLst>
                <a:ext uri="{FF2B5EF4-FFF2-40B4-BE49-F238E27FC236}">
                  <a16:creationId xmlns="" xmlns:a16="http://schemas.microsoft.com/office/drawing/2014/main" id="{310D59AC-14C3-4C64-9B33-10FEF1D332BA}"/>
                </a:ext>
              </a:extLst>
            </p:cNvPr>
            <p:cNvSpPr/>
            <p:nvPr/>
          </p:nvSpPr>
          <p:spPr>
            <a:xfrm>
              <a:off x="1126268" y="2424842"/>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8" name="Elipse 57">
              <a:extLst>
                <a:ext uri="{FF2B5EF4-FFF2-40B4-BE49-F238E27FC236}">
                  <a16:creationId xmlns="" xmlns:a16="http://schemas.microsoft.com/office/drawing/2014/main" id="{85BF180A-ABD0-44E7-AF16-61AADEA6F970}"/>
                </a:ext>
              </a:extLst>
            </p:cNvPr>
            <p:cNvSpPr/>
            <p:nvPr/>
          </p:nvSpPr>
          <p:spPr>
            <a:xfrm>
              <a:off x="4513315" y="4149654"/>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grpSp>
      <p:graphicFrame>
        <p:nvGraphicFramePr>
          <p:cNvPr id="59" name="Tabla 33">
            <a:extLst>
              <a:ext uri="{FF2B5EF4-FFF2-40B4-BE49-F238E27FC236}">
                <a16:creationId xmlns="" xmlns:a16="http://schemas.microsoft.com/office/drawing/2014/main" id="{2A974EF5-4D7A-42E4-B238-8F3C98316B46}"/>
              </a:ext>
            </a:extLst>
          </p:cNvPr>
          <p:cNvGraphicFramePr>
            <a:graphicFrameLocks noGrp="1"/>
          </p:cNvGraphicFramePr>
          <p:nvPr>
            <p:extLst>
              <p:ext uri="{D42A27DB-BD31-4B8C-83A1-F6EECF244321}">
                <p14:modId xmlns:p14="http://schemas.microsoft.com/office/powerpoint/2010/main" val="3498197493"/>
              </p:ext>
            </p:extLst>
          </p:nvPr>
        </p:nvGraphicFramePr>
        <p:xfrm>
          <a:off x="4438724" y="1111172"/>
          <a:ext cx="3035345" cy="183071"/>
        </p:xfrm>
        <a:graphic>
          <a:graphicData uri="http://schemas.openxmlformats.org/drawingml/2006/table">
            <a:tbl>
              <a:tblPr firstRow="1" bandRow="1">
                <a:tableStyleId>{5940675A-B579-460E-94D1-54222C63F5DA}</a:tableStyleId>
              </a:tblPr>
              <a:tblGrid>
                <a:gridCol w="3035345">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209 Km</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graphicFrame>
        <p:nvGraphicFramePr>
          <p:cNvPr id="60" name="10 Tabla">
            <a:extLst>
              <a:ext uri="{FF2B5EF4-FFF2-40B4-BE49-F238E27FC236}">
                <a16:creationId xmlns="" xmlns:a16="http://schemas.microsoft.com/office/drawing/2014/main" id="{B1CA147C-8FD7-40DD-B6F9-3443FD8C2F56}"/>
              </a:ext>
            </a:extLst>
          </p:cNvPr>
          <p:cNvGraphicFramePr>
            <a:graphicFrameLocks noGrp="1"/>
          </p:cNvGraphicFramePr>
          <p:nvPr>
            <p:extLst>
              <p:ext uri="{D42A27DB-BD31-4B8C-83A1-F6EECF244321}">
                <p14:modId xmlns:p14="http://schemas.microsoft.com/office/powerpoint/2010/main" val="3139907302"/>
              </p:ext>
            </p:extLst>
          </p:nvPr>
        </p:nvGraphicFramePr>
        <p:xfrm>
          <a:off x="4436194" y="3984071"/>
          <a:ext cx="3098259" cy="1032294"/>
        </p:xfrm>
        <a:graphic>
          <a:graphicData uri="http://schemas.openxmlformats.org/drawingml/2006/table">
            <a:tbl>
              <a:tblPr bandRow="1">
                <a:tableStyleId>{5940675A-B579-460E-94D1-54222C63F5DA}</a:tableStyleId>
              </a:tblPr>
              <a:tblGrid>
                <a:gridCol w="2248401">
                  <a:extLst>
                    <a:ext uri="{9D8B030D-6E8A-4147-A177-3AD203B41FA5}">
                      <a16:colId xmlns="" xmlns:a16="http://schemas.microsoft.com/office/drawing/2014/main" val="20000"/>
                    </a:ext>
                  </a:extLst>
                </a:gridCol>
                <a:gridCol w="849858">
                  <a:extLst>
                    <a:ext uri="{9D8B030D-6E8A-4147-A177-3AD203B41FA5}">
                      <a16:colId xmlns="" xmlns:a16="http://schemas.microsoft.com/office/drawing/2014/main" val="20001"/>
                    </a:ext>
                  </a:extLst>
                </a:gridCol>
              </a:tblGrid>
              <a:tr h="125861">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latin typeface="+mn-lt"/>
                        </a:rPr>
                        <a:t>ESTADO</a:t>
                      </a:r>
                      <a:endParaRPr lang="es-CO" sz="1100" b="1" dirty="0">
                        <a:effectLst/>
                        <a:latin typeface="+mn-lt"/>
                        <a:ea typeface="Times New Roman"/>
                      </a:endParaRPr>
                    </a:p>
                  </a:txBody>
                  <a:tcPr marL="43892" marR="43892"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latin typeface="+mn-lt"/>
                        </a:rPr>
                        <a:t>CANTIDAD</a:t>
                      </a:r>
                      <a:endParaRPr lang="es-CO" sz="1100" b="1" dirty="0">
                        <a:effectLst/>
                        <a:latin typeface="+mn-lt"/>
                        <a:ea typeface="Times New Roman"/>
                      </a:endParaRPr>
                    </a:p>
                  </a:txBody>
                  <a:tcPr marL="43892" marR="43892" marT="0" marB="0" anchor="ctr"/>
                </a:tc>
                <a:extLst>
                  <a:ext uri="{0D108BD9-81ED-4DB2-BD59-A6C34878D82A}">
                    <a16:rowId xmlns="" xmlns:a16="http://schemas.microsoft.com/office/drawing/2014/main" val="10000"/>
                  </a:ext>
                </a:extLst>
              </a:tr>
              <a:tr h="132475">
                <a:tc>
                  <a:txBody>
                    <a:bodyPr/>
                    <a:lstStyle/>
                    <a:p>
                      <a:pPr algn="l" fontAlgn="b"/>
                      <a:r>
                        <a:rPr lang="es-MX" sz="1100" u="none" strike="noStrike" kern="1200" dirty="0">
                          <a:effectLst/>
                          <a:latin typeface="+mn-lt"/>
                        </a:rPr>
                        <a:t>EJECUTADO – OTROS PROGRAMAS</a:t>
                      </a:r>
                      <a:endParaRPr lang="es-MX" sz="1100" u="none" strike="noStrike"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1100" u="none" strike="noStrike" kern="1200" dirty="0">
                          <a:effectLst/>
                          <a:latin typeface="+mn-lt"/>
                        </a:rPr>
                        <a:t>160 KM</a:t>
                      </a:r>
                      <a:endParaRPr lang="es-MX" sz="1100" b="0" i="0" u="none" strike="noStrike" kern="1200" dirty="0">
                        <a:solidFill>
                          <a:schemeClr val="dk1"/>
                        </a:solidFill>
                        <a:effectLst/>
                        <a:latin typeface="+mn-lt"/>
                      </a:endParaRPr>
                    </a:p>
                  </a:txBody>
                  <a:tcPr marL="6096" marR="6096" marT="6614" marB="0" anchor="ctr"/>
                </a:tc>
                <a:extLst>
                  <a:ext uri="{0D108BD9-81ED-4DB2-BD59-A6C34878D82A}">
                    <a16:rowId xmlns="" xmlns:a16="http://schemas.microsoft.com/office/drawing/2014/main" val="2444634871"/>
                  </a:ext>
                </a:extLst>
              </a:tr>
              <a:tr h="13247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latin typeface="+mn-lt"/>
                        </a:rPr>
                        <a:t>EN EJECUCIÓN - VÍAS PARA</a:t>
                      </a:r>
                      <a:r>
                        <a:rPr lang="es-MX" sz="1100" u="none" strike="noStrike" kern="1200" baseline="0" dirty="0">
                          <a:effectLst/>
                          <a:latin typeface="+mn-lt"/>
                        </a:rPr>
                        <a:t> LA EQUIDAD</a:t>
                      </a:r>
                      <a:endParaRPr lang="es-MX" sz="1100" u="none" strike="noStrike" kern="1200" dirty="0">
                        <a:solidFill>
                          <a:schemeClr val="tx1"/>
                        </a:solidFill>
                        <a:effectLst/>
                        <a:latin typeface="+mn-lt"/>
                        <a:ea typeface="+mn-ea"/>
                        <a:cs typeface="+mn-cs"/>
                      </a:endParaRPr>
                    </a:p>
                  </a:txBody>
                  <a:tcPr marL="6096" marR="6096" marT="6612"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100" u="none" strike="noStrike" dirty="0">
                          <a:effectLst/>
                          <a:latin typeface="+mn-lt"/>
                        </a:rPr>
                        <a:t>23 KM</a:t>
                      </a:r>
                      <a:endParaRPr lang="es-MX" sz="11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0001"/>
                  </a:ext>
                </a:extLst>
              </a:tr>
              <a:tr h="13397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1100" u="none" strike="noStrike" kern="1200" baseline="0" dirty="0">
                          <a:effectLst/>
                          <a:latin typeface="+mn-lt"/>
                        </a:rPr>
                        <a:t>EN EJECUCIÓN </a:t>
                      </a:r>
                      <a:r>
                        <a:rPr lang="es-MX" sz="1100" u="none" strike="noStrike" kern="1200" dirty="0">
                          <a:effectLst/>
                          <a:latin typeface="+mn-lt"/>
                        </a:rPr>
                        <a:t>- VÍAS</a:t>
                      </a:r>
                      <a:r>
                        <a:rPr lang="es-MX" sz="1100" u="none" strike="noStrike" kern="1200" baseline="0" dirty="0">
                          <a:effectLst/>
                          <a:latin typeface="+mn-lt"/>
                        </a:rPr>
                        <a:t> PARA EL CHOCO</a:t>
                      </a:r>
                      <a:endParaRPr lang="es-MX" sz="1100" u="none" strike="noStrike" kern="1200" dirty="0">
                        <a:solidFill>
                          <a:schemeClr val="tx1"/>
                        </a:solidFill>
                        <a:effectLst/>
                        <a:latin typeface="+mn-lt"/>
                        <a:ea typeface="+mn-ea"/>
                        <a:cs typeface="+mn-cs"/>
                      </a:endParaRPr>
                    </a:p>
                  </a:txBody>
                  <a:tcPr marL="6096" marR="6096" marT="6614"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100" u="none" strike="noStrike" dirty="0">
                          <a:effectLst/>
                          <a:latin typeface="+mn-lt"/>
                        </a:rPr>
                        <a:t>14 KM</a:t>
                      </a:r>
                      <a:endParaRPr lang="es-MX" sz="11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144820544"/>
                  </a:ext>
                </a:extLst>
              </a:tr>
              <a:tr h="13397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100" kern="1200" dirty="0">
                          <a:effectLst/>
                          <a:latin typeface="+mn-lt"/>
                        </a:rPr>
                        <a:t>SIN INTERVENIR – SIN FINANCIACIÓN</a:t>
                      </a:r>
                      <a:endParaRPr lang="es-CO" sz="1100" kern="1200" dirty="0">
                        <a:solidFill>
                          <a:schemeClr val="tx1"/>
                        </a:solidFill>
                        <a:effectLst/>
                        <a:latin typeface="+mn-lt"/>
                        <a:ea typeface="+mn-ea"/>
                        <a:cs typeface="+mn-cs"/>
                      </a:endParaRPr>
                    </a:p>
                  </a:txBody>
                  <a:tcPr marL="6096" marR="6096" marT="6612"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100" u="none" strike="noStrike" kern="1200" dirty="0">
                          <a:effectLst/>
                          <a:latin typeface="+mn-lt"/>
                        </a:rPr>
                        <a:t>12 KM</a:t>
                      </a:r>
                      <a:endParaRPr lang="es-MX" sz="11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10002"/>
                  </a:ext>
                </a:extLst>
              </a:tr>
            </a:tbl>
          </a:graphicData>
        </a:graphic>
      </p:graphicFrame>
      <p:sp>
        <p:nvSpPr>
          <p:cNvPr id="61" name="Rectángulo 5"/>
          <p:cNvSpPr>
            <a:spLocks noChangeArrowheads="1"/>
          </p:cNvSpPr>
          <p:nvPr/>
        </p:nvSpPr>
        <p:spPr bwMode="auto">
          <a:xfrm>
            <a:off x="2282060" y="85025"/>
            <a:ext cx="9040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2FAC66"/>
                </a:solidFill>
                <a:latin typeface="Tw Cen MT" panose="020B0602020104020603" pitchFamily="34" charset="0"/>
                <a:ea typeface="MS PGothic" pitchFamily="34" charset="-128"/>
                <a:sym typeface="Helvetica Neue Bold Condensed"/>
              </a:rPr>
              <a:t>QUIBDÓ – LA VIRGINIA (ANIMAS – PUEBLO RICO) F3</a:t>
            </a:r>
            <a:endParaRPr lang="es-ES" altLang="es-CO" sz="1400" dirty="0">
              <a:solidFill>
                <a:srgbClr val="2FAC66"/>
              </a:solidFill>
              <a:latin typeface="Tw Cen MT" panose="020B0602020104020603" pitchFamily="34" charset="0"/>
              <a:ea typeface="MS PGothic" pitchFamily="34" charset="-128"/>
              <a:sym typeface="Helvetica Neue Bold Condensed"/>
            </a:endParaRPr>
          </a:p>
        </p:txBody>
      </p:sp>
      <p:sp>
        <p:nvSpPr>
          <p:cNvPr id="62" name="Pentágono 61"/>
          <p:cNvSpPr/>
          <p:nvPr/>
        </p:nvSpPr>
        <p:spPr>
          <a:xfrm>
            <a:off x="0" y="0"/>
            <a:ext cx="2209833"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3" name="CuadroTexto 62"/>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33956189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437120" y="601455"/>
            <a:ext cx="4267544"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2029">
              <a:spcBef>
                <a:spcPts val="450"/>
              </a:spcBef>
              <a:defRPr/>
            </a:pPr>
            <a:r>
              <a:rPr lang="es-CO" sz="1100" kern="0" dirty="0"/>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859633027"/>
              </p:ext>
            </p:extLst>
          </p:nvPr>
        </p:nvGraphicFramePr>
        <p:xfrm>
          <a:off x="7437120" y="807840"/>
          <a:ext cx="4267545" cy="914400"/>
        </p:xfrm>
        <a:graphic>
          <a:graphicData uri="http://schemas.openxmlformats.org/drawingml/2006/table">
            <a:tbl>
              <a:tblPr firstRow="1" bandRow="1">
                <a:tableStyleId>{5940675A-B579-460E-94D1-54222C63F5DA}</a:tableStyleId>
              </a:tblPr>
              <a:tblGrid>
                <a:gridCol w="2578798">
                  <a:extLst>
                    <a:ext uri="{9D8B030D-6E8A-4147-A177-3AD203B41FA5}">
                      <a16:colId xmlns="" xmlns:a16="http://schemas.microsoft.com/office/drawing/2014/main" val="20000"/>
                    </a:ext>
                  </a:extLst>
                </a:gridCol>
                <a:gridCol w="1688747">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endParaRPr lang="es-CO" sz="1000" kern="1200" baseline="0" dirty="0"/>
                    </a:p>
                    <a:p>
                      <a:pPr marL="0" algn="l" defTabSz="914400" rtl="0" eaLnBrk="1" latinLnBrk="0" hangingPunct="1"/>
                      <a:r>
                        <a:rPr lang="en-U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07/10/2015</a:t>
                      </a:r>
                    </a:p>
                    <a:p>
                      <a:pPr algn="ctr" rtl="0" fontAlgn="ctr"/>
                      <a:r>
                        <a:rPr lang="es-MX" sz="1000" u="none" strike="noStrike" dirty="0">
                          <a:effectLst/>
                        </a:rPr>
                        <a:t>04/05/2016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30/10/2015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03/02/2016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02/09/2018</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68 %</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437120" y="2631362"/>
            <a:ext cx="4267542"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CONTRATO OBRA 1533 DE 30/10/2015</a:t>
            </a:r>
          </a:p>
        </p:txBody>
      </p:sp>
      <p:sp>
        <p:nvSpPr>
          <p:cNvPr id="26" name="30 CuadroTexto"/>
          <p:cNvSpPr txBox="1">
            <a:spLocks noChangeArrowheads="1"/>
          </p:cNvSpPr>
          <p:nvPr/>
        </p:nvSpPr>
        <p:spPr bwMode="auto">
          <a:xfrm flipH="1">
            <a:off x="7437120" y="3489323"/>
            <a:ext cx="4267542"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INTERVENTORÍA 1751 DE 23/12/2015</a:t>
            </a:r>
          </a:p>
        </p:txBody>
      </p:sp>
      <p:graphicFrame>
        <p:nvGraphicFramePr>
          <p:cNvPr id="38" name="Tabla 37"/>
          <p:cNvGraphicFramePr>
            <a:graphicFrameLocks noGrp="1"/>
          </p:cNvGraphicFramePr>
          <p:nvPr>
            <p:extLst>
              <p:ext uri="{D42A27DB-BD31-4B8C-83A1-F6EECF244321}">
                <p14:modId xmlns:p14="http://schemas.microsoft.com/office/powerpoint/2010/main" val="2188937693"/>
              </p:ext>
            </p:extLst>
          </p:nvPr>
        </p:nvGraphicFramePr>
        <p:xfrm>
          <a:off x="7437119" y="2821197"/>
          <a:ext cx="4267544" cy="633969"/>
        </p:xfrm>
        <a:graphic>
          <a:graphicData uri="http://schemas.openxmlformats.org/drawingml/2006/table">
            <a:tbl>
              <a:tblPr>
                <a:tableStyleId>{616DA210-FB5B-4158-B5E0-FEB733F419BA}</a:tableStyleId>
              </a:tblPr>
              <a:tblGrid>
                <a:gridCol w="2835154">
                  <a:extLst>
                    <a:ext uri="{9D8B030D-6E8A-4147-A177-3AD203B41FA5}">
                      <a16:colId xmlns="" xmlns:a16="http://schemas.microsoft.com/office/drawing/2014/main" val="20000"/>
                    </a:ext>
                  </a:extLst>
                </a:gridCol>
                <a:gridCol w="468380">
                  <a:extLst>
                    <a:ext uri="{9D8B030D-6E8A-4147-A177-3AD203B41FA5}">
                      <a16:colId xmlns="" xmlns:a16="http://schemas.microsoft.com/office/drawing/2014/main" val="20001"/>
                    </a:ext>
                  </a:extLst>
                </a:gridCol>
                <a:gridCol w="964010">
                  <a:extLst>
                    <a:ext uri="{9D8B030D-6E8A-4147-A177-3AD203B41FA5}">
                      <a16:colId xmlns="" xmlns:a16="http://schemas.microsoft.com/office/drawing/2014/main" val="20002"/>
                    </a:ext>
                  </a:extLst>
                </a:gridCol>
              </a:tblGrid>
              <a:tr h="160518">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SOLARTE NACIONAL DE CONSTRUCCIONES SAS – SONACOL SAS</a:t>
                      </a:r>
                    </a:p>
                  </a:txBody>
                  <a:tcPr marL="8117" marR="8117" marT="8123"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18">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23"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23"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23" marB="0" anchor="ctr"/>
                </a:tc>
                <a:extLst>
                  <a:ext uri="{0D108BD9-81ED-4DB2-BD59-A6C34878D82A}">
                    <a16:rowId xmlns="" xmlns:a16="http://schemas.microsoft.com/office/drawing/2014/main" val="10001"/>
                  </a:ext>
                </a:extLst>
              </a:tr>
              <a:tr h="312912">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SOLARTE NACIONAL DE CONSTRUCCIONES SAS – SONACOL SAS</a:t>
                      </a:r>
                    </a:p>
                  </a:txBody>
                  <a:tcPr marL="108010" marR="8117" marT="8123"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8123"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23" marB="0" anchor="ctr"/>
                </a:tc>
                <a:extLst>
                  <a:ext uri="{0D108BD9-81ED-4DB2-BD59-A6C34878D82A}">
                    <a16:rowId xmlns="" xmlns:a16="http://schemas.microsoft.com/office/drawing/2014/main" val="10002"/>
                  </a:ext>
                </a:extLst>
              </a:tr>
            </a:tbl>
          </a:graphicData>
        </a:graphic>
      </p:graphicFrame>
      <p:graphicFrame>
        <p:nvGraphicFramePr>
          <p:cNvPr id="39" name="Tabla 38"/>
          <p:cNvGraphicFramePr>
            <a:graphicFrameLocks noGrp="1"/>
          </p:cNvGraphicFramePr>
          <p:nvPr>
            <p:extLst>
              <p:ext uri="{D42A27DB-BD31-4B8C-83A1-F6EECF244321}">
                <p14:modId xmlns:p14="http://schemas.microsoft.com/office/powerpoint/2010/main" val="3567600839"/>
              </p:ext>
            </p:extLst>
          </p:nvPr>
        </p:nvGraphicFramePr>
        <p:xfrm>
          <a:off x="7437120" y="3676993"/>
          <a:ext cx="4267543" cy="833670"/>
        </p:xfrm>
        <a:graphic>
          <a:graphicData uri="http://schemas.openxmlformats.org/drawingml/2006/table">
            <a:tbl>
              <a:tblPr>
                <a:tableStyleId>{616DA210-FB5B-4158-B5E0-FEB733F419BA}</a:tableStyleId>
              </a:tblPr>
              <a:tblGrid>
                <a:gridCol w="2646837">
                  <a:extLst>
                    <a:ext uri="{9D8B030D-6E8A-4147-A177-3AD203B41FA5}">
                      <a16:colId xmlns="" xmlns:a16="http://schemas.microsoft.com/office/drawing/2014/main" val="20000"/>
                    </a:ext>
                  </a:extLst>
                </a:gridCol>
                <a:gridCol w="440674">
                  <a:extLst>
                    <a:ext uri="{9D8B030D-6E8A-4147-A177-3AD203B41FA5}">
                      <a16:colId xmlns="" xmlns:a16="http://schemas.microsoft.com/office/drawing/2014/main" val="20001"/>
                    </a:ext>
                  </a:extLst>
                </a:gridCol>
                <a:gridCol w="1180032">
                  <a:extLst>
                    <a:ext uri="{9D8B030D-6E8A-4147-A177-3AD203B41FA5}">
                      <a16:colId xmlns="" xmlns:a16="http://schemas.microsoft.com/office/drawing/2014/main" val="20002"/>
                    </a:ext>
                  </a:extLst>
                </a:gridCol>
              </a:tblGrid>
              <a:tr h="1604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ECO 118</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1"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1"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1"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1" marB="0" anchor="ctr"/>
                </a:tc>
                <a:extLst>
                  <a:ext uri="{0D108BD9-81ED-4DB2-BD59-A6C34878D82A}">
                    <a16:rowId xmlns="" xmlns:a16="http://schemas.microsoft.com/office/drawing/2014/main" val="10001"/>
                  </a:ext>
                </a:extLst>
              </a:tr>
              <a:tr h="160495">
                <a:tc>
                  <a:txBody>
                    <a:bodyPr/>
                    <a:lstStyle/>
                    <a:p>
                      <a:pPr marL="0" algn="l" defTabSz="914400" rtl="0" eaLnBrk="1" fontAlgn="ctr" latinLnBrk="0" hangingPunct="1"/>
                      <a:r>
                        <a:rPr lang="es-MX" sz="1000" u="none" strike="noStrike" kern="1200" dirty="0">
                          <a:effectLst/>
                        </a:rPr>
                        <a:t>ECG COLOMBIA SAS</a:t>
                      </a:r>
                      <a:endParaRPr lang="es-MX" sz="1000" u="none" strike="noStrike" kern="1200" dirty="0">
                        <a:solidFill>
                          <a:schemeClr val="tx1"/>
                        </a:solidFill>
                        <a:effectLst/>
                        <a:latin typeface="+mn-lt"/>
                        <a:ea typeface="+mn-ea"/>
                        <a:cs typeface="+mn-cs"/>
                      </a:endParaRPr>
                    </a:p>
                  </a:txBody>
                  <a:tcPr marL="107989" marR="8116" marT="8101"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1"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8116" marR="8116" marT="8101" marB="0" anchor="ctr"/>
                </a:tc>
                <a:extLst>
                  <a:ext uri="{0D108BD9-81ED-4DB2-BD59-A6C34878D82A}">
                    <a16:rowId xmlns="" xmlns:a16="http://schemas.microsoft.com/office/drawing/2014/main" val="10002"/>
                  </a:ext>
                </a:extLst>
              </a:tr>
              <a:tr h="160495">
                <a:tc>
                  <a:txBody>
                    <a:bodyPr/>
                    <a:lstStyle/>
                    <a:p>
                      <a:pPr marL="0" algn="l" defTabSz="914400" rtl="0" eaLnBrk="1" fontAlgn="ctr" latinLnBrk="0" hangingPunct="1"/>
                      <a:r>
                        <a:rPr lang="es-MX" sz="1000" u="none" strike="noStrike" kern="1200" dirty="0">
                          <a:effectLst/>
                        </a:rPr>
                        <a:t>ESTRUCTURADOR COLOMBIA SAS</a:t>
                      </a:r>
                      <a:endParaRPr lang="es-MX" sz="1000" u="none" strike="noStrike" kern="1200" dirty="0">
                        <a:solidFill>
                          <a:schemeClr val="tx1"/>
                        </a:solidFill>
                        <a:effectLst/>
                        <a:latin typeface="+mn-lt"/>
                        <a:ea typeface="+mn-ea"/>
                        <a:cs typeface="+mn-cs"/>
                      </a:endParaRPr>
                    </a:p>
                  </a:txBody>
                  <a:tcPr marL="107989" marR="8116" marT="8101" marB="0" anchor="ctr"/>
                </a:tc>
                <a:tc>
                  <a:txBody>
                    <a:bodyPr/>
                    <a:lstStyle/>
                    <a:p>
                      <a:pPr marL="0" algn="ctr" defTabSz="914400" rtl="0" eaLnBrk="1" fontAlgn="ctr" latinLnBrk="0" hangingPunct="1"/>
                      <a:r>
                        <a:rPr lang="es-MX" sz="1000" u="none" strike="noStrike" kern="1200" dirty="0">
                          <a:effectLst/>
                        </a:rPr>
                        <a:t>39</a:t>
                      </a:r>
                      <a:endParaRPr lang="es-MX" sz="1000" u="none" strike="noStrike" kern="1200" dirty="0">
                        <a:solidFill>
                          <a:schemeClr val="tx1"/>
                        </a:solidFill>
                        <a:effectLst/>
                        <a:latin typeface="+mn-lt"/>
                        <a:ea typeface="+mn-ea"/>
                        <a:cs typeface="+mn-cs"/>
                      </a:endParaRPr>
                    </a:p>
                  </a:txBody>
                  <a:tcPr marL="8116" marR="8116" marT="810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1" marB="0" anchor="ctr"/>
                </a:tc>
                <a:extLst>
                  <a:ext uri="{0D108BD9-81ED-4DB2-BD59-A6C34878D82A}">
                    <a16:rowId xmlns="" xmlns:a16="http://schemas.microsoft.com/office/drawing/2014/main" val="10003"/>
                  </a:ext>
                </a:extLst>
              </a:tr>
              <a:tr h="191666">
                <a:tc>
                  <a:txBody>
                    <a:bodyPr/>
                    <a:lstStyle/>
                    <a:p>
                      <a:pPr marL="0" algn="l" defTabSz="914400" rtl="0" eaLnBrk="1" fontAlgn="ctr" latinLnBrk="0" hangingPunct="1"/>
                      <a:r>
                        <a:rPr lang="es-MX" sz="1000" u="none" strike="noStrike" kern="1200" dirty="0">
                          <a:effectLst/>
                        </a:rPr>
                        <a:t>PROES CONSULTORES SA SUCRDAL COLOMBIA</a:t>
                      </a:r>
                      <a:endParaRPr lang="es-MX" sz="1000" u="none" strike="noStrike" kern="1200" dirty="0">
                        <a:solidFill>
                          <a:schemeClr val="tx1"/>
                        </a:solidFill>
                        <a:effectLst/>
                        <a:latin typeface="+mn-lt"/>
                        <a:ea typeface="+mn-ea"/>
                        <a:cs typeface="+mn-cs"/>
                      </a:endParaRPr>
                    </a:p>
                  </a:txBody>
                  <a:tcPr marL="107989" marR="8116" marT="8101" marB="0" anchor="ctr"/>
                </a:tc>
                <a:tc>
                  <a:txBody>
                    <a:bodyPr/>
                    <a:lstStyle/>
                    <a:p>
                      <a:pPr marL="0" algn="ctr" defTabSz="914400" rtl="0" eaLnBrk="1" fontAlgn="ctr" latinLnBrk="0" hangingPunct="1"/>
                      <a:r>
                        <a:rPr lang="es-MX" sz="1000" u="none" strike="noStrike" kern="1200" dirty="0">
                          <a:effectLst/>
                        </a:rPr>
                        <a:t>1</a:t>
                      </a:r>
                      <a:endParaRPr lang="es-MX" sz="1000" u="none" strike="noStrike" kern="1200" dirty="0">
                        <a:solidFill>
                          <a:schemeClr val="tx1"/>
                        </a:solidFill>
                        <a:effectLst/>
                        <a:latin typeface="+mn-lt"/>
                        <a:ea typeface="+mn-ea"/>
                        <a:cs typeface="+mn-cs"/>
                      </a:endParaRPr>
                    </a:p>
                  </a:txBody>
                  <a:tcPr marL="8116" marR="8116" marT="810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1" marB="0" anchor="ctr"/>
                </a:tc>
                <a:extLst>
                  <a:ext uri="{0D108BD9-81ED-4DB2-BD59-A6C34878D82A}">
                    <a16:rowId xmlns="" xmlns:a16="http://schemas.microsoft.com/office/drawing/2014/main" val="10004"/>
                  </a:ext>
                </a:extLst>
              </a:tr>
            </a:tbl>
          </a:graphicData>
        </a:graphic>
      </p:graphicFrame>
      <p:sp>
        <p:nvSpPr>
          <p:cNvPr id="40" name="30 CuadroTexto"/>
          <p:cNvSpPr txBox="1">
            <a:spLocks noChangeArrowheads="1"/>
          </p:cNvSpPr>
          <p:nvPr/>
        </p:nvSpPr>
        <p:spPr bwMode="auto">
          <a:xfrm flipH="1">
            <a:off x="7437120" y="1745233"/>
            <a:ext cx="4267544"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ALCANCE</a:t>
            </a:r>
          </a:p>
        </p:txBody>
      </p:sp>
      <p:graphicFrame>
        <p:nvGraphicFramePr>
          <p:cNvPr id="42" name="10 Tabla"/>
          <p:cNvGraphicFramePr>
            <a:graphicFrameLocks noGrp="1"/>
          </p:cNvGraphicFramePr>
          <p:nvPr>
            <p:extLst>
              <p:ext uri="{D42A27DB-BD31-4B8C-83A1-F6EECF244321}">
                <p14:modId xmlns:p14="http://schemas.microsoft.com/office/powerpoint/2010/main" val="2362422141"/>
              </p:ext>
            </p:extLst>
          </p:nvPr>
        </p:nvGraphicFramePr>
        <p:xfrm>
          <a:off x="7437120" y="1940396"/>
          <a:ext cx="4267546" cy="609600"/>
        </p:xfrm>
        <a:graphic>
          <a:graphicData uri="http://schemas.openxmlformats.org/drawingml/2006/table">
            <a:tbl>
              <a:tblPr bandRow="1">
                <a:tableStyleId>{5940675A-B579-460E-94D1-54222C63F5DA}</a:tableStyleId>
              </a:tblPr>
              <a:tblGrid>
                <a:gridCol w="1472995">
                  <a:extLst>
                    <a:ext uri="{9D8B030D-6E8A-4147-A177-3AD203B41FA5}">
                      <a16:colId xmlns="" xmlns:a16="http://schemas.microsoft.com/office/drawing/2014/main" val="20000"/>
                    </a:ext>
                  </a:extLst>
                </a:gridCol>
                <a:gridCol w="761622">
                  <a:extLst>
                    <a:ext uri="{9D8B030D-6E8A-4147-A177-3AD203B41FA5}">
                      <a16:colId xmlns="" xmlns:a16="http://schemas.microsoft.com/office/drawing/2014/main" val="20001"/>
                    </a:ext>
                  </a:extLst>
                </a:gridCol>
                <a:gridCol w="1269367">
                  <a:extLst>
                    <a:ext uri="{9D8B030D-6E8A-4147-A177-3AD203B41FA5}">
                      <a16:colId xmlns="" xmlns:a16="http://schemas.microsoft.com/office/drawing/2014/main" val="20002"/>
                    </a:ext>
                  </a:extLst>
                </a:gridCol>
                <a:gridCol w="763562">
                  <a:extLst>
                    <a:ext uri="{9D8B030D-6E8A-4147-A177-3AD203B41FA5}">
                      <a16:colId xmlns="" xmlns:a16="http://schemas.microsoft.com/office/drawing/2014/main" val="3044451390"/>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0" marR="5843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0" marR="58430" marT="0" marB="0" anchor="ctr"/>
                </a:tc>
                <a:extLst>
                  <a:ext uri="{0D108BD9-81ED-4DB2-BD59-A6C34878D82A}">
                    <a16:rowId xmlns="" xmlns:a16="http://schemas.microsoft.com/office/drawing/2014/main" val="10000"/>
                  </a:ext>
                </a:extLst>
              </a:tr>
              <a:tr h="152395">
                <a:tc rowSpan="2">
                  <a:txBody>
                    <a:bodyPr/>
                    <a:lstStyle/>
                    <a:p>
                      <a:pPr algn="ctr" fontAlgn="b"/>
                      <a:r>
                        <a:rPr lang="es-MX" sz="1000" u="none" strike="noStrike" dirty="0">
                          <a:effectLst/>
                        </a:rPr>
                        <a:t> QUIBDO – EL DIECIOCHO</a:t>
                      </a:r>
                      <a:endParaRPr lang="es-MX" sz="1000" b="0" i="0" u="none" strike="noStrike" dirty="0">
                        <a:solidFill>
                          <a:srgbClr val="000000"/>
                        </a:solidFill>
                        <a:effectLst/>
                        <a:latin typeface="+mn-lt"/>
                      </a:endParaRPr>
                    </a:p>
                  </a:txBody>
                  <a:tcPr marL="35995" marR="35995" marT="0" marB="0" anchor="ctr"/>
                </a:tc>
                <a:tc>
                  <a:txBody>
                    <a:bodyPr/>
                    <a:lstStyle/>
                    <a:p>
                      <a:pPr algn="ctr" fontAlgn="ctr"/>
                      <a:r>
                        <a:rPr lang="es-MX" sz="1000" u="none" strike="noStrike" dirty="0">
                          <a:effectLst/>
                        </a:rPr>
                        <a:t>11 KM</a:t>
                      </a:r>
                      <a:endParaRPr lang="es-MX" sz="1000" b="0" i="0" u="none" strike="noStrike" dirty="0">
                        <a:solidFill>
                          <a:srgbClr val="000000"/>
                        </a:solidFill>
                        <a:effectLst/>
                        <a:latin typeface="+mn-lt"/>
                      </a:endParaRPr>
                    </a:p>
                  </a:txBody>
                  <a:tcPr marL="35995" marR="35995" marT="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35995" marR="35995" marT="0" marB="0" anchor="ctr"/>
                </a:tc>
                <a:tc>
                  <a:txBody>
                    <a:bodyPr/>
                    <a:lstStyle/>
                    <a:p>
                      <a:pPr algn="ctr" fontAlgn="b"/>
                      <a:r>
                        <a:rPr lang="es-MX" sz="1000" u="none" strike="noStrike" kern="1200" baseline="0" dirty="0">
                          <a:effectLst/>
                        </a:rPr>
                        <a:t>2.8 KM</a:t>
                      </a:r>
                      <a:endParaRPr lang="es-MX" sz="1000" b="0" i="0" u="none" strike="noStrike" kern="1200" baseline="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1"/>
                  </a:ext>
                </a:extLst>
              </a:tr>
              <a:tr h="152395">
                <a:tc vMerge="1">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s-MX" sz="1300" b="0" i="0" u="none" strike="noStrike" dirty="0">
                        <a:solidFill>
                          <a:srgbClr val="000000"/>
                        </a:solidFill>
                        <a:effectLst/>
                        <a:latin typeface="+mn-lt"/>
                      </a:endParaRPr>
                    </a:p>
                  </a:txBody>
                  <a:tcPr marL="47944" marR="47944" marT="0" marB="0" anchor="ctr">
                    <a:noFill/>
                  </a:tcPr>
                </a:tc>
                <a:tc>
                  <a:txBody>
                    <a:bodyPr/>
                    <a:lstStyle/>
                    <a:p>
                      <a:pPr marL="0" algn="ctr" defTabSz="914400" rtl="0" eaLnBrk="1" fontAlgn="ctr" latinLnBrk="0" hangingPunct="1"/>
                      <a:r>
                        <a:rPr lang="es-MX" sz="1000" u="none" strike="noStrike" kern="1200" dirty="0">
                          <a:effectLst/>
                        </a:rPr>
                        <a:t>1 Un</a:t>
                      </a:r>
                      <a:endParaRPr lang="es-MX" sz="1000" b="0" i="0" u="none" strike="noStrike" kern="1200" dirty="0">
                        <a:solidFill>
                          <a:schemeClr val="dk1"/>
                        </a:solidFill>
                        <a:effectLst/>
                        <a:latin typeface="+mn-lt"/>
                        <a:ea typeface="+mn-ea"/>
                        <a:cs typeface="+mn-cs"/>
                      </a:endParaRPr>
                    </a:p>
                  </a:txBody>
                  <a:tcPr marL="35995" marR="35995" marT="0" marB="0" anchor="ctr"/>
                </a:tc>
                <a:tc>
                  <a:txBody>
                    <a:bodyPr/>
                    <a:lstStyle/>
                    <a:p>
                      <a:pPr marL="0" algn="ctr" defTabSz="914400" rtl="0" eaLnBrk="1" fontAlgn="b" latinLnBrk="0" hangingPunct="1"/>
                      <a:r>
                        <a:rPr lang="es-MX" sz="1000" u="none" strike="noStrike" kern="1200" dirty="0">
                          <a:effectLst/>
                        </a:rPr>
                        <a:t>Puente</a:t>
                      </a:r>
                      <a:endParaRPr lang="es-MX" sz="1000" u="none" strike="noStrike" kern="1200" dirty="0">
                        <a:solidFill>
                          <a:schemeClr val="dk1"/>
                        </a:solidFill>
                        <a:effectLst/>
                        <a:latin typeface="+mn-lt"/>
                        <a:ea typeface="+mn-ea"/>
                        <a:cs typeface="+mn-cs"/>
                      </a:endParaRPr>
                    </a:p>
                  </a:txBody>
                  <a:tcPr marL="35995" marR="35995" marT="0" marB="0" anchor="ctr"/>
                </a:tc>
                <a:tc>
                  <a:txBody>
                    <a:bodyPr/>
                    <a:lstStyle/>
                    <a:p>
                      <a:pPr marL="0" algn="ctr" defTabSz="914400" rtl="0" eaLnBrk="1" fontAlgn="b" latinLnBrk="0" hangingPunct="1"/>
                      <a:r>
                        <a:rPr lang="es-MX" sz="1000" u="none" strike="noStrike" kern="1200" baseline="0" dirty="0">
                          <a:effectLst/>
                        </a:rPr>
                        <a:t>Terminado</a:t>
                      </a:r>
                      <a:endParaRPr lang="es-MX" sz="1000" b="0" i="0" u="none" strike="noStrike" kern="1200" baseline="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bl>
          </a:graphicData>
        </a:graphic>
      </p:graphicFrame>
      <p:sp>
        <p:nvSpPr>
          <p:cNvPr id="43" name="30 CuadroTexto"/>
          <p:cNvSpPr txBox="1">
            <a:spLocks noChangeArrowheads="1"/>
          </p:cNvSpPr>
          <p:nvPr/>
        </p:nvSpPr>
        <p:spPr bwMode="auto">
          <a:xfrm flipH="1">
            <a:off x="3188036" y="3985978"/>
            <a:ext cx="4008047"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INVERSIONES (Millones)</a:t>
            </a:r>
          </a:p>
        </p:txBody>
      </p:sp>
      <p:graphicFrame>
        <p:nvGraphicFramePr>
          <p:cNvPr id="44" name="3 Tabla"/>
          <p:cNvGraphicFramePr>
            <a:graphicFrameLocks noGrp="1"/>
          </p:cNvGraphicFramePr>
          <p:nvPr>
            <p:extLst>
              <p:ext uri="{D42A27DB-BD31-4B8C-83A1-F6EECF244321}">
                <p14:modId xmlns:p14="http://schemas.microsoft.com/office/powerpoint/2010/main" val="2891828068"/>
              </p:ext>
            </p:extLst>
          </p:nvPr>
        </p:nvGraphicFramePr>
        <p:xfrm>
          <a:off x="3188036" y="4208927"/>
          <a:ext cx="4008048" cy="1300080"/>
        </p:xfrm>
        <a:graphic>
          <a:graphicData uri="http://schemas.openxmlformats.org/drawingml/2006/table">
            <a:tbl>
              <a:tblPr firstRow="1" bandRow="1">
                <a:tableStyleId>{5940675A-B579-460E-94D1-54222C63F5DA}</a:tableStyleId>
              </a:tblPr>
              <a:tblGrid>
                <a:gridCol w="2615528">
                  <a:extLst>
                    <a:ext uri="{9D8B030D-6E8A-4147-A177-3AD203B41FA5}">
                      <a16:colId xmlns="" xmlns:a16="http://schemas.microsoft.com/office/drawing/2014/main" val="20000"/>
                    </a:ext>
                  </a:extLst>
                </a:gridCol>
                <a:gridCol w="1392520">
                  <a:extLst>
                    <a:ext uri="{9D8B030D-6E8A-4147-A177-3AD203B41FA5}">
                      <a16:colId xmlns="" xmlns:a16="http://schemas.microsoft.com/office/drawing/2014/main" val="20001"/>
                    </a:ext>
                  </a:extLst>
                </a:gridCol>
              </a:tblGrid>
              <a:tr h="185433">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fontAlgn="b"/>
                      <a:r>
                        <a:rPr lang="es-CO" sz="1000" u="none" strike="noStrike" dirty="0">
                          <a:effectLst/>
                        </a:rPr>
                        <a:t>$ 80.735</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0"/>
                  </a:ext>
                </a:extLst>
              </a:tr>
              <a:tr h="185433">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$ 6.749</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1"/>
                  </a:ext>
                </a:extLst>
              </a:tr>
              <a:tr h="7417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p>
                    <a:p>
                      <a:pPr marL="0" algn="l" defTabSz="914400" rtl="0" eaLnBrk="1" latinLnBrk="0" hangingPunct="1"/>
                      <a:r>
                        <a:rPr lang="es-CO" sz="1000" kern="1200" baseline="0" dirty="0" smtClean="0"/>
                        <a:t>  </a:t>
                      </a:r>
                      <a:r>
                        <a:rPr lang="es-CO" sz="1000" kern="1200" baseline="0" dirty="0"/>
                        <a:t>Vigencia 2016= $12.025</a:t>
                      </a:r>
                    </a:p>
                    <a:p>
                      <a:pPr marL="177800" indent="0" algn="l" defTabSz="914400" rtl="0" eaLnBrk="1" latinLnBrk="0" hangingPunct="1"/>
                      <a:r>
                        <a:rPr lang="es-CO" sz="1000" kern="1200" baseline="0" dirty="0"/>
                        <a:t>Vigencia 2017= $34.225</a:t>
                      </a:r>
                    </a:p>
                    <a:p>
                      <a:pPr marL="177800" indent="0" algn="l" defTabSz="914400" rtl="0" eaLnBrk="1" latinLnBrk="0" hangingPunct="1"/>
                      <a:r>
                        <a:rPr lang="es-CO" sz="1000" kern="1200" baseline="0" dirty="0"/>
                        <a:t>Vigencia 2018= $34.485</a:t>
                      </a:r>
                      <a:endParaRPr lang="es-CO" sz="1000" b="1" i="1"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baseline="0" dirty="0">
                          <a:effectLst/>
                        </a:rPr>
                        <a:t> </a:t>
                      </a:r>
                      <a:r>
                        <a:rPr lang="es-CO" sz="1000" u="none" strike="noStrike" dirty="0">
                          <a:effectLst/>
                        </a:rPr>
                        <a:t>$ 80.735</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2"/>
                  </a:ext>
                </a:extLst>
              </a:tr>
              <a:tr h="187484">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dirty="0">
                          <a:effectLst/>
                        </a:rPr>
                        <a:t> $ 87.484</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3"/>
                  </a:ext>
                </a:extLst>
              </a:tr>
            </a:tbl>
          </a:graphicData>
        </a:graphic>
      </p:graphicFrame>
      <p:sp>
        <p:nvSpPr>
          <p:cNvPr id="192621" name="CuadroTexto 44"/>
          <p:cNvSpPr txBox="1">
            <a:spLocks noChangeArrowheads="1"/>
          </p:cNvSpPr>
          <p:nvPr/>
        </p:nvSpPr>
        <p:spPr bwMode="auto">
          <a:xfrm>
            <a:off x="3078511" y="5499082"/>
            <a:ext cx="3155641" cy="261380"/>
          </a:xfrm>
          <a:prstGeom prst="rect">
            <a:avLst/>
          </a:prstGeom>
          <a:noFill/>
          <a:ln>
            <a:noFill/>
          </a:ln>
          <a:extLst/>
        </p:spPr>
        <p:txBody>
          <a:bodyPr lIns="91197" tIns="45606" rIns="91197" bIns="456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29" fontAlgn="base">
              <a:spcBef>
                <a:spcPct val="0"/>
              </a:spcBef>
              <a:spcAft>
                <a:spcPct val="0"/>
              </a:spcAft>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22" name="Tabla 33">
            <a:extLst>
              <a:ext uri="{FF2B5EF4-FFF2-40B4-BE49-F238E27FC236}">
                <a16:creationId xmlns="" xmlns:a16="http://schemas.microsoft.com/office/drawing/2014/main" id="{1B4C71D8-B671-42EB-A621-F5DE62F8EEB5}"/>
              </a:ext>
            </a:extLst>
          </p:cNvPr>
          <p:cNvGraphicFramePr>
            <a:graphicFrameLocks noGrp="1"/>
          </p:cNvGraphicFramePr>
          <p:nvPr>
            <p:extLst>
              <p:ext uri="{D42A27DB-BD31-4B8C-83A1-F6EECF244321}">
                <p14:modId xmlns:p14="http://schemas.microsoft.com/office/powerpoint/2010/main" val="2326316488"/>
              </p:ext>
            </p:extLst>
          </p:nvPr>
        </p:nvGraphicFramePr>
        <p:xfrm>
          <a:off x="3188037" y="3744951"/>
          <a:ext cx="4008048" cy="183071"/>
        </p:xfrm>
        <a:graphic>
          <a:graphicData uri="http://schemas.openxmlformats.org/drawingml/2006/table">
            <a:tbl>
              <a:tblPr firstRow="1" bandRow="1">
                <a:tableStyleId>{5940675A-B579-460E-94D1-54222C63F5DA}</a:tableStyleId>
              </a:tblPr>
              <a:tblGrid>
                <a:gridCol w="4008048">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115 Km QDÓ-CBOL</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sp>
        <p:nvSpPr>
          <p:cNvPr id="30" name="30 CuadroTexto">
            <a:extLst>
              <a:ext uri="{FF2B5EF4-FFF2-40B4-BE49-F238E27FC236}">
                <a16:creationId xmlns="" xmlns:a16="http://schemas.microsoft.com/office/drawing/2014/main" id="{D95564A4-4E43-4E37-9C80-534C0DB656F4}"/>
              </a:ext>
            </a:extLst>
          </p:cNvPr>
          <p:cNvSpPr txBox="1">
            <a:spLocks noChangeArrowheads="1"/>
          </p:cNvSpPr>
          <p:nvPr/>
        </p:nvSpPr>
        <p:spPr bwMode="auto">
          <a:xfrm flipH="1">
            <a:off x="7436944" y="4606821"/>
            <a:ext cx="4271450"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graphicFrame>
        <p:nvGraphicFramePr>
          <p:cNvPr id="31" name="10 Tabla">
            <a:extLst>
              <a:ext uri="{FF2B5EF4-FFF2-40B4-BE49-F238E27FC236}">
                <a16:creationId xmlns="" xmlns:a16="http://schemas.microsoft.com/office/drawing/2014/main" id="{CB99513B-4000-4E1F-8A34-BD11690B6698}"/>
              </a:ext>
            </a:extLst>
          </p:cNvPr>
          <p:cNvGraphicFramePr>
            <a:graphicFrameLocks noGrp="1"/>
          </p:cNvGraphicFramePr>
          <p:nvPr>
            <p:extLst>
              <p:ext uri="{D42A27DB-BD31-4B8C-83A1-F6EECF244321}">
                <p14:modId xmlns:p14="http://schemas.microsoft.com/office/powerpoint/2010/main" val="1567101567"/>
              </p:ext>
            </p:extLst>
          </p:nvPr>
        </p:nvGraphicFramePr>
        <p:xfrm>
          <a:off x="7448352" y="4831345"/>
          <a:ext cx="4256309" cy="877482"/>
        </p:xfrm>
        <a:graphic>
          <a:graphicData uri="http://schemas.openxmlformats.org/drawingml/2006/table">
            <a:tbl>
              <a:tblPr bandRow="1">
                <a:tableStyleId>{5940675A-B579-460E-94D1-54222C63F5DA}</a:tableStyleId>
              </a:tblPr>
              <a:tblGrid>
                <a:gridCol w="3205160">
                  <a:extLst>
                    <a:ext uri="{9D8B030D-6E8A-4147-A177-3AD203B41FA5}">
                      <a16:colId xmlns="" xmlns:a16="http://schemas.microsoft.com/office/drawing/2014/main" val="20000"/>
                    </a:ext>
                  </a:extLst>
                </a:gridCol>
                <a:gridCol w="1051149">
                  <a:extLst>
                    <a:ext uri="{9D8B030D-6E8A-4147-A177-3AD203B41FA5}">
                      <a16:colId xmlns="" xmlns:a16="http://schemas.microsoft.com/office/drawing/2014/main" val="20001"/>
                    </a:ext>
                  </a:extLst>
                </a:gridCol>
              </a:tblGrid>
              <a:tr h="1373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900" dirty="0">
                          <a:effectLst/>
                        </a:rPr>
                        <a:t>ESTADO</a:t>
                      </a:r>
                      <a:endParaRPr lang="es-CO" sz="900" b="1" dirty="0">
                        <a:effectLst/>
                        <a:latin typeface="+mn-lt"/>
                        <a:ea typeface="Times New Roman"/>
                      </a:endParaRPr>
                    </a:p>
                  </a:txBody>
                  <a:tcPr marL="43892" marR="43892"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900" dirty="0">
                          <a:effectLst/>
                        </a:rPr>
                        <a:t>CANTIDAD</a:t>
                      </a:r>
                      <a:endParaRPr lang="es-CO" sz="900" b="1" dirty="0">
                        <a:effectLst/>
                        <a:latin typeface="+mn-lt"/>
                        <a:ea typeface="Times New Roman"/>
                      </a:endParaRPr>
                    </a:p>
                  </a:txBody>
                  <a:tcPr marL="43892" marR="43892" marT="0" marB="0" anchor="ctr"/>
                </a:tc>
                <a:extLst>
                  <a:ext uri="{0D108BD9-81ED-4DB2-BD59-A6C34878D82A}">
                    <a16:rowId xmlns="" xmlns:a16="http://schemas.microsoft.com/office/drawing/2014/main" val="10000"/>
                  </a:ext>
                </a:extLst>
              </a:tr>
              <a:tr h="14391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900" u="none" strike="noStrike" kern="1200" dirty="0">
                          <a:effectLst/>
                        </a:rPr>
                        <a:t>VÍAS PARA</a:t>
                      </a:r>
                      <a:r>
                        <a:rPr lang="es-MX" sz="900" u="none" strike="noStrike" kern="1200" baseline="0" dirty="0">
                          <a:effectLst/>
                        </a:rPr>
                        <a:t> EL CHOCO SECTOR 1</a:t>
                      </a:r>
                      <a:endParaRPr lang="es-MX" sz="900" u="none" strike="noStrike" kern="1200" dirty="0">
                        <a:solidFill>
                          <a:schemeClr val="tx1"/>
                        </a:solidFill>
                        <a:effectLst/>
                        <a:latin typeface="+mn-lt"/>
                        <a:ea typeface="+mn-ea"/>
                        <a:cs typeface="+mn-cs"/>
                      </a:endParaRPr>
                    </a:p>
                  </a:txBody>
                  <a:tcPr marL="6096" marR="6096" marT="6612"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900" u="none" strike="noStrike" dirty="0">
                          <a:effectLst/>
                        </a:rPr>
                        <a:t>23,3 KM</a:t>
                      </a:r>
                      <a:endParaRPr lang="es-MX" sz="9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0001"/>
                  </a:ext>
                </a:extLst>
              </a:tr>
              <a:tr h="143917">
                <a:tc>
                  <a:txBody>
                    <a:bodyPr/>
                    <a:lstStyle/>
                    <a:p>
                      <a:pPr marL="0" marR="0" lvl="0" indent="0" algn="l" defTabSz="913730" rtl="0" eaLnBrk="1" fontAlgn="b" latinLnBrk="0" hangingPunct="1">
                        <a:lnSpc>
                          <a:spcPct val="100000"/>
                        </a:lnSpc>
                        <a:spcBef>
                          <a:spcPts val="0"/>
                        </a:spcBef>
                        <a:spcAft>
                          <a:spcPts val="0"/>
                        </a:spcAft>
                        <a:buClrTx/>
                        <a:buSzTx/>
                        <a:buFontTx/>
                        <a:buNone/>
                        <a:tabLst/>
                        <a:defRPr/>
                      </a:pPr>
                      <a:r>
                        <a:rPr lang="es-MX" sz="900" u="none" strike="noStrike" kern="1200" dirty="0">
                          <a:effectLst/>
                        </a:rPr>
                        <a:t>VÍAS PARA</a:t>
                      </a:r>
                      <a:r>
                        <a:rPr lang="es-MX" sz="900" u="none" strike="noStrike" kern="1200" baseline="0" dirty="0">
                          <a:effectLst/>
                        </a:rPr>
                        <a:t> EL CHOCO SECTOR 2</a:t>
                      </a:r>
                      <a:endParaRPr lang="es-MX" sz="900" u="none" strike="noStrike"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900" u="none" strike="noStrike" kern="1200" dirty="0">
                          <a:effectLst/>
                        </a:rPr>
                        <a:t>10,7 KM</a:t>
                      </a:r>
                      <a:endParaRPr lang="es-MX" sz="900" b="0" i="0" u="none" strike="noStrike" kern="1200" dirty="0">
                        <a:solidFill>
                          <a:schemeClr val="dk1"/>
                        </a:solidFill>
                        <a:effectLst/>
                        <a:latin typeface="+mn-lt"/>
                        <a:ea typeface=""/>
                        <a:cs typeface=""/>
                      </a:endParaRPr>
                    </a:p>
                  </a:txBody>
                  <a:tcPr marL="6096" marR="6096" marT="6614" marB="0" anchor="ctr"/>
                </a:tc>
                <a:extLst>
                  <a:ext uri="{0D108BD9-81ED-4DB2-BD59-A6C34878D82A}">
                    <a16:rowId xmlns="" xmlns:a16="http://schemas.microsoft.com/office/drawing/2014/main" val="10004"/>
                  </a:ext>
                </a:extLst>
              </a:tr>
              <a:tr h="143917">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900" u="none" strike="noStrike" kern="1200" baseline="0" dirty="0">
                          <a:effectLst/>
                        </a:rPr>
                        <a:t>EN EJECUCIÓN </a:t>
                      </a:r>
                      <a:r>
                        <a:rPr lang="es-MX" sz="900" u="none" strike="noStrike" kern="1200" dirty="0">
                          <a:effectLst/>
                        </a:rPr>
                        <a:t>- VPE</a:t>
                      </a:r>
                      <a:endParaRPr lang="es-MX" sz="900" u="none" strike="noStrike" kern="1200" dirty="0">
                        <a:solidFill>
                          <a:schemeClr val="tx1"/>
                        </a:solidFill>
                        <a:effectLst/>
                        <a:latin typeface="+mn-lt"/>
                        <a:ea typeface="+mn-ea"/>
                        <a:cs typeface="+mn-cs"/>
                      </a:endParaRPr>
                    </a:p>
                  </a:txBody>
                  <a:tcPr marL="6096" marR="6096" marT="6614"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900" u="none" strike="noStrike" dirty="0">
                          <a:effectLst/>
                        </a:rPr>
                        <a:t>11 KM</a:t>
                      </a:r>
                      <a:endParaRPr lang="es-MX" sz="9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4265228401"/>
                  </a:ext>
                </a:extLst>
              </a:tr>
              <a:tr h="16451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MX" sz="900" kern="1200" dirty="0">
                          <a:effectLst/>
                        </a:rPr>
                        <a:t>EJECUTADOS – POR OTROS PROGRAMAS</a:t>
                      </a:r>
                      <a:endParaRPr lang="es-MX" sz="900"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900" u="none" strike="noStrike" kern="1200" dirty="0">
                          <a:effectLst/>
                        </a:rPr>
                        <a:t>57 KM</a:t>
                      </a:r>
                      <a:endParaRPr lang="es-MX" sz="9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2674775965"/>
                  </a:ext>
                </a:extLst>
              </a:tr>
              <a:tr h="14391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kern="1200" dirty="0">
                          <a:effectLst/>
                        </a:rPr>
                        <a:t>SIN INTERVENIR – SIN FINANCIACIÓN</a:t>
                      </a:r>
                      <a:endParaRPr lang="es-CO" sz="900" kern="1200" dirty="0">
                        <a:solidFill>
                          <a:schemeClr val="tx1"/>
                        </a:solidFill>
                        <a:effectLst/>
                        <a:latin typeface="+mn-lt"/>
                        <a:ea typeface="+mn-ea"/>
                        <a:cs typeface="+mn-cs"/>
                      </a:endParaRPr>
                    </a:p>
                  </a:txBody>
                  <a:tcPr marL="6096" marR="6096" marT="6612"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900" u="none" strike="noStrike" kern="1200" dirty="0">
                          <a:effectLst/>
                        </a:rPr>
                        <a:t>13 KM</a:t>
                      </a:r>
                      <a:endParaRPr lang="es-MX" sz="9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10002"/>
                  </a:ext>
                </a:extLst>
              </a:tr>
            </a:tbl>
          </a:graphicData>
        </a:graphic>
      </p:graphicFrame>
      <p:pic>
        <p:nvPicPr>
          <p:cNvPr id="2" name="Imagen 1">
            <a:extLst>
              <a:ext uri="{FF2B5EF4-FFF2-40B4-BE49-F238E27FC236}">
                <a16:creationId xmlns="" xmlns:a16="http://schemas.microsoft.com/office/drawing/2014/main" id="{FFE3DBDB-3466-464A-92E8-417F2573D87A}"/>
              </a:ext>
            </a:extLst>
          </p:cNvPr>
          <p:cNvPicPr>
            <a:picLocks noChangeAspect="1"/>
          </p:cNvPicPr>
          <p:nvPr/>
        </p:nvPicPr>
        <p:blipFill>
          <a:blip r:embed="rId2"/>
          <a:stretch>
            <a:fillRect/>
          </a:stretch>
        </p:blipFill>
        <p:spPr>
          <a:xfrm>
            <a:off x="1135375" y="714179"/>
            <a:ext cx="5892442" cy="2642549"/>
          </a:xfrm>
          <a:prstGeom prst="rect">
            <a:avLst/>
          </a:prstGeom>
        </p:spPr>
      </p:pic>
      <p:sp>
        <p:nvSpPr>
          <p:cNvPr id="27" name="Rectángulo 5"/>
          <p:cNvSpPr>
            <a:spLocks noChangeArrowheads="1"/>
          </p:cNvSpPr>
          <p:nvPr/>
        </p:nvSpPr>
        <p:spPr bwMode="auto">
          <a:xfrm>
            <a:off x="2198451" y="0"/>
            <a:ext cx="887730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QUIBDÓ – LA MANSA (QUIBDÓ –EL DIECIOCHO) F3</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32" name="Pentágono 31"/>
          <p:cNvSpPr/>
          <p:nvPr/>
        </p:nvSpPr>
        <p:spPr>
          <a:xfrm>
            <a:off x="0" y="0"/>
            <a:ext cx="2198451"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3" name="CuadroTexto 32"/>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8815502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3 Tabla"/>
          <p:cNvGraphicFramePr>
            <a:graphicFrameLocks noGrp="1"/>
          </p:cNvGraphicFramePr>
          <p:nvPr>
            <p:extLst>
              <p:ext uri="{D42A27DB-BD31-4B8C-83A1-F6EECF244321}">
                <p14:modId xmlns:p14="http://schemas.microsoft.com/office/powerpoint/2010/main" val="2073182544"/>
              </p:ext>
            </p:extLst>
          </p:nvPr>
        </p:nvGraphicFramePr>
        <p:xfrm>
          <a:off x="6949071" y="898527"/>
          <a:ext cx="4598401" cy="773043"/>
        </p:xfrm>
        <a:graphic>
          <a:graphicData uri="http://schemas.openxmlformats.org/drawingml/2006/table">
            <a:tbl>
              <a:tblPr firstRow="1" bandRow="1">
                <a:tableStyleId>{5940675A-B579-460E-94D1-54222C63F5DA}</a:tableStyleId>
              </a:tblPr>
              <a:tblGrid>
                <a:gridCol w="2778729">
                  <a:extLst>
                    <a:ext uri="{9D8B030D-6E8A-4147-A177-3AD203B41FA5}">
                      <a16:colId xmlns="" xmlns:a16="http://schemas.microsoft.com/office/drawing/2014/main" val="20000"/>
                    </a:ext>
                  </a:extLst>
                </a:gridCol>
                <a:gridCol w="1819672">
                  <a:extLst>
                    <a:ext uri="{9D8B030D-6E8A-4147-A177-3AD203B41FA5}">
                      <a16:colId xmlns="" xmlns:a16="http://schemas.microsoft.com/office/drawing/2014/main" val="20001"/>
                    </a:ext>
                  </a:extLst>
                </a:gridCol>
              </a:tblGrid>
              <a:tr h="252073">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29/12/2017</a:t>
                      </a:r>
                      <a:endParaRPr lang="es-MX" sz="1000" b="0" i="0" u="none" strike="noStrike" dirty="0">
                        <a:solidFill>
                          <a:schemeClr val="tx1"/>
                        </a:solidFill>
                        <a:effectLst/>
                        <a:latin typeface="+mn-lt"/>
                      </a:endParaRPr>
                    </a:p>
                  </a:txBody>
                  <a:tcPr marL="26998" marR="26998" marT="0" marB="0" anchor="ctr"/>
                </a:tc>
                <a:extLst>
                  <a:ext uri="{0D108BD9-81ED-4DB2-BD59-A6C34878D82A}">
                    <a16:rowId xmlns="" xmlns:a16="http://schemas.microsoft.com/office/drawing/2014/main" val="10002"/>
                  </a:ext>
                </a:extLst>
              </a:tr>
              <a:tr h="268897">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baseline="0" dirty="0">
                          <a:effectLst/>
                        </a:rPr>
                        <a:t>28/12/2022</a:t>
                      </a:r>
                      <a:endParaRPr lang="es-MX" sz="1000" b="0" i="0" u="none" strike="noStrike" kern="1200" baseline="0" dirty="0">
                        <a:solidFill>
                          <a:schemeClr val="tx1"/>
                        </a:solidFill>
                        <a:effectLst/>
                        <a:latin typeface="+mn-lt"/>
                        <a:ea typeface="+mn-ea"/>
                        <a:cs typeface="+mn-cs"/>
                      </a:endParaRPr>
                    </a:p>
                  </a:txBody>
                  <a:tcPr marL="26998" marR="26998" marT="0" marB="0" anchor="ctr"/>
                </a:tc>
                <a:extLst>
                  <a:ext uri="{0D108BD9-81ED-4DB2-BD59-A6C34878D82A}">
                    <a16:rowId xmlns="" xmlns:a16="http://schemas.microsoft.com/office/drawing/2014/main" val="10005"/>
                  </a:ext>
                </a:extLst>
              </a:tr>
              <a:tr h="252073">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baseline="0" dirty="0">
                          <a:effectLst/>
                        </a:rPr>
                        <a:t>2 %</a:t>
                      </a:r>
                      <a:endParaRPr lang="es-MX" sz="1000" b="0" i="0" u="none" strike="noStrike" kern="1200" baseline="0" dirty="0">
                        <a:solidFill>
                          <a:srgbClr val="4C719F"/>
                        </a:solidFill>
                        <a:effectLst/>
                        <a:latin typeface="+mn-lt"/>
                        <a:ea typeface="+mn-ea"/>
                        <a:cs typeface="+mn-cs"/>
                      </a:endParaRPr>
                    </a:p>
                  </a:txBody>
                  <a:tcPr marL="26998" marR="26998"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6944076" y="2550208"/>
            <a:ext cx="4598399"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CONTRATO OBRA 1432 DE 2017</a:t>
            </a:r>
          </a:p>
        </p:txBody>
      </p:sp>
      <p:sp>
        <p:nvSpPr>
          <p:cNvPr id="26" name="30 CuadroTexto"/>
          <p:cNvSpPr txBox="1">
            <a:spLocks noChangeArrowheads="1"/>
          </p:cNvSpPr>
          <p:nvPr/>
        </p:nvSpPr>
        <p:spPr bwMode="auto">
          <a:xfrm flipH="1">
            <a:off x="6944076" y="3497504"/>
            <a:ext cx="4598401"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INTERVENTORÍA 1458 </a:t>
            </a:r>
            <a:r>
              <a:rPr lang="es-CO" sz="1100" dirty="0" smtClean="0"/>
              <a:t>DE 2017</a:t>
            </a:r>
            <a:endParaRPr lang="es-CO" sz="1100" dirty="0"/>
          </a:p>
        </p:txBody>
      </p:sp>
      <p:graphicFrame>
        <p:nvGraphicFramePr>
          <p:cNvPr id="27" name="Tabla 22"/>
          <p:cNvGraphicFramePr>
            <a:graphicFrameLocks noGrp="1"/>
          </p:cNvGraphicFramePr>
          <p:nvPr>
            <p:extLst>
              <p:ext uri="{D42A27DB-BD31-4B8C-83A1-F6EECF244321}">
                <p14:modId xmlns:p14="http://schemas.microsoft.com/office/powerpoint/2010/main" val="2693802447"/>
              </p:ext>
            </p:extLst>
          </p:nvPr>
        </p:nvGraphicFramePr>
        <p:xfrm>
          <a:off x="6944077" y="2750158"/>
          <a:ext cx="4603393" cy="669321"/>
        </p:xfrm>
        <a:graphic>
          <a:graphicData uri="http://schemas.openxmlformats.org/drawingml/2006/table">
            <a:tbl>
              <a:tblPr>
                <a:tableStyleId>{616DA210-FB5B-4158-B5E0-FEB733F419BA}</a:tableStyleId>
              </a:tblPr>
              <a:tblGrid>
                <a:gridCol w="3226270">
                  <a:extLst>
                    <a:ext uri="{9D8B030D-6E8A-4147-A177-3AD203B41FA5}">
                      <a16:colId xmlns="" xmlns:a16="http://schemas.microsoft.com/office/drawing/2014/main" val="20000"/>
                    </a:ext>
                  </a:extLst>
                </a:gridCol>
                <a:gridCol w="610459">
                  <a:extLst>
                    <a:ext uri="{9D8B030D-6E8A-4147-A177-3AD203B41FA5}">
                      <a16:colId xmlns="" xmlns:a16="http://schemas.microsoft.com/office/drawing/2014/main" val="20001"/>
                    </a:ext>
                  </a:extLst>
                </a:gridCol>
                <a:gridCol w="766664">
                  <a:extLst>
                    <a:ext uri="{9D8B030D-6E8A-4147-A177-3AD203B41FA5}">
                      <a16:colId xmlns="" xmlns:a16="http://schemas.microsoft.com/office/drawing/2014/main" val="20002"/>
                    </a:ext>
                  </a:extLst>
                </a:gridCol>
              </a:tblGrid>
              <a:tr h="22310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LATINOAMERICANA DE CONSTRUCCCIONES S.A. (LATINCO S.A.)</a:t>
                      </a:r>
                      <a:endParaRPr kumimoji="0" lang="es-MX" sz="10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223107">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223107">
                <a:tc>
                  <a:txBody>
                    <a:bodyPr/>
                    <a:lstStyle/>
                    <a:p>
                      <a:pPr algn="l" fontAlgn="ctr"/>
                      <a:r>
                        <a:rPr kumimoji="0" lang="es-MX" sz="1000" u="none" strike="noStrike" kern="1200" cap="none" spc="0" normalizeH="0" baseline="0" noProof="0" dirty="0">
                          <a:ln>
                            <a:noFill/>
                          </a:ln>
                          <a:effectLst/>
                          <a:uLnTx/>
                          <a:uFillTx/>
                        </a:rPr>
                        <a:t>LATINOAMERICANA DE CONSTRUCCCIONES S.A.</a:t>
                      </a:r>
                      <a:endParaRPr lang="es-MX" sz="1000" b="0" i="0" u="none" strike="noStrike" dirty="0">
                        <a:solidFill>
                          <a:srgbClr val="000000"/>
                        </a:solidFill>
                        <a:effectLst/>
                        <a:latin typeface="+mn-lt"/>
                      </a:endParaRPr>
                    </a:p>
                  </a:txBody>
                  <a:tcPr marL="27026" marR="27026" marT="0"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mn-lt"/>
                      </a:endParaRPr>
                    </a:p>
                  </a:txBody>
                  <a:tcPr marL="27026" marR="2702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2100071314"/>
              </p:ext>
            </p:extLst>
          </p:nvPr>
        </p:nvGraphicFramePr>
        <p:xfrm>
          <a:off x="6944076" y="3733748"/>
          <a:ext cx="4603391" cy="769196"/>
        </p:xfrm>
        <a:graphic>
          <a:graphicData uri="http://schemas.openxmlformats.org/drawingml/2006/table">
            <a:tbl>
              <a:tblPr>
                <a:tableStyleId>{616DA210-FB5B-4158-B5E0-FEB733F419BA}</a:tableStyleId>
              </a:tblPr>
              <a:tblGrid>
                <a:gridCol w="3218008">
                  <a:extLst>
                    <a:ext uri="{9D8B030D-6E8A-4147-A177-3AD203B41FA5}">
                      <a16:colId xmlns="" xmlns:a16="http://schemas.microsoft.com/office/drawing/2014/main" val="20000"/>
                    </a:ext>
                  </a:extLst>
                </a:gridCol>
                <a:gridCol w="484740">
                  <a:extLst>
                    <a:ext uri="{9D8B030D-6E8A-4147-A177-3AD203B41FA5}">
                      <a16:colId xmlns="" xmlns:a16="http://schemas.microsoft.com/office/drawing/2014/main" val="20001"/>
                    </a:ext>
                  </a:extLst>
                </a:gridCol>
                <a:gridCol w="900643">
                  <a:extLst>
                    <a:ext uri="{9D8B030D-6E8A-4147-A177-3AD203B41FA5}">
                      <a16:colId xmlns="" xmlns:a16="http://schemas.microsoft.com/office/drawing/2014/main" val="20002"/>
                    </a:ext>
                  </a:extLst>
                </a:gridCol>
              </a:tblGrid>
              <a:tr h="19229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INTERDISEÑOS - INTEGRAL</a:t>
                      </a:r>
                      <a:endParaRPr kumimoji="0" lang="es-MX" sz="10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92299">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92299">
                <a:tc>
                  <a:txBody>
                    <a:bodyPr/>
                    <a:lstStyle/>
                    <a:p>
                      <a:pPr algn="l" fontAlgn="ctr"/>
                      <a:r>
                        <a:rPr lang="es-MX" sz="1000" u="none" strike="noStrike" dirty="0">
                          <a:effectLst/>
                        </a:rPr>
                        <a:t>INTERDISEÑOS</a:t>
                      </a:r>
                      <a:r>
                        <a:rPr lang="es-MX" sz="1000" u="none" strike="noStrike" baseline="0" dirty="0">
                          <a:effectLst/>
                        </a:rPr>
                        <a:t> INTERNACIONAL S.A.S.</a:t>
                      </a:r>
                      <a:endParaRPr lang="es-MX" sz="1000" b="0" i="0" u="none" strike="noStrike" dirty="0">
                        <a:solidFill>
                          <a:srgbClr val="000000"/>
                        </a:solidFill>
                        <a:effectLst/>
                        <a:latin typeface="+mn-lt"/>
                      </a:endParaRPr>
                    </a:p>
                  </a:txBody>
                  <a:tcPr marL="27026" marR="27026" marT="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mn-lt"/>
                      </a:endParaRPr>
                    </a:p>
                  </a:txBody>
                  <a:tcPr marL="27026" marR="2702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92299">
                <a:tc>
                  <a:txBody>
                    <a:bodyPr/>
                    <a:lstStyle/>
                    <a:p>
                      <a:pPr algn="l" fontAlgn="ctr"/>
                      <a:r>
                        <a:rPr lang="es-MX" sz="1000" u="none" strike="noStrike" kern="1200" dirty="0">
                          <a:effectLst/>
                        </a:rPr>
                        <a:t>INTEGRA</a:t>
                      </a:r>
                      <a:r>
                        <a:rPr lang="es-MX" sz="1000" u="none" strike="noStrike" kern="1200" baseline="0" dirty="0">
                          <a:effectLst/>
                        </a:rPr>
                        <a:t>L INGENIERÍA DE SUPERVISIÓN</a:t>
                      </a:r>
                      <a:r>
                        <a:rPr lang="es-MX" sz="1000" u="none" strike="noStrike" kern="1200" dirty="0">
                          <a:effectLst/>
                        </a:rPr>
                        <a:t> S.A.S</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algn="ctr" fontAlgn="ctr"/>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6944076" y="1702476"/>
            <a:ext cx="4603392"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1104237104"/>
              </p:ext>
            </p:extLst>
          </p:nvPr>
        </p:nvGraphicFramePr>
        <p:xfrm>
          <a:off x="6944077" y="1924304"/>
          <a:ext cx="4603393" cy="522964"/>
        </p:xfrm>
        <a:graphic>
          <a:graphicData uri="http://schemas.openxmlformats.org/drawingml/2006/table">
            <a:tbl>
              <a:tblPr bandRow="1">
                <a:tableStyleId>{5940675A-B579-460E-94D1-54222C63F5DA}</a:tableStyleId>
              </a:tblPr>
              <a:tblGrid>
                <a:gridCol w="1520549">
                  <a:extLst>
                    <a:ext uri="{9D8B030D-6E8A-4147-A177-3AD203B41FA5}">
                      <a16:colId xmlns="" xmlns:a16="http://schemas.microsoft.com/office/drawing/2014/main" val="20000"/>
                    </a:ext>
                  </a:extLst>
                </a:gridCol>
                <a:gridCol w="632378">
                  <a:extLst>
                    <a:ext uri="{9D8B030D-6E8A-4147-A177-3AD203B41FA5}">
                      <a16:colId xmlns="" xmlns:a16="http://schemas.microsoft.com/office/drawing/2014/main" val="20001"/>
                    </a:ext>
                  </a:extLst>
                </a:gridCol>
                <a:gridCol w="1471004">
                  <a:extLst>
                    <a:ext uri="{9D8B030D-6E8A-4147-A177-3AD203B41FA5}">
                      <a16:colId xmlns="" xmlns:a16="http://schemas.microsoft.com/office/drawing/2014/main" val="20002"/>
                    </a:ext>
                  </a:extLst>
                </a:gridCol>
                <a:gridCol w="979462">
                  <a:extLst>
                    <a:ext uri="{9D8B030D-6E8A-4147-A177-3AD203B41FA5}">
                      <a16:colId xmlns="" xmlns:a16="http://schemas.microsoft.com/office/drawing/2014/main" val="20003"/>
                    </a:ext>
                  </a:extLst>
                </a:gridCol>
              </a:tblGrid>
              <a:tr h="261482">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6" marR="270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6" marR="270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6" marR="27026" marT="0" marB="0" anchor="ctr"/>
                </a:tc>
                <a:tc>
                  <a:txBody>
                    <a:bodyPr/>
                    <a:lstStyle/>
                    <a:p>
                      <a:pPr algn="ctr">
                        <a:spcAft>
                          <a:spcPts val="0"/>
                        </a:spcAft>
                      </a:pPr>
                      <a:r>
                        <a:rPr lang="en-US" sz="1000" dirty="0">
                          <a:effectLst/>
                        </a:rPr>
                        <a:t>AVANCE</a:t>
                      </a:r>
                      <a:endParaRPr lang="es-CO" sz="1000" b="0" dirty="0">
                        <a:effectLst/>
                        <a:latin typeface="+mn-lt"/>
                        <a:ea typeface="Times New Roman"/>
                      </a:endParaRPr>
                    </a:p>
                  </a:txBody>
                  <a:tcPr marL="27026" marR="27026" marT="0" marB="0" anchor="ctr"/>
                </a:tc>
                <a:extLst>
                  <a:ext uri="{0D108BD9-81ED-4DB2-BD59-A6C34878D82A}">
                    <a16:rowId xmlns="" xmlns:a16="http://schemas.microsoft.com/office/drawing/2014/main" val="10000"/>
                  </a:ext>
                </a:extLst>
              </a:tr>
              <a:tr h="261482">
                <a:tc>
                  <a:txBody>
                    <a:bodyPr/>
                    <a:lstStyle/>
                    <a:p>
                      <a:pPr algn="ctr" fontAlgn="b"/>
                      <a:r>
                        <a:rPr lang="es-MX" sz="1000" u="none" strike="noStrike" dirty="0">
                          <a:effectLst/>
                        </a:rPr>
                        <a:t>EL DIECIOCHO – EL DOCE</a:t>
                      </a:r>
                      <a:endParaRPr lang="es-MX" sz="1000" b="0" i="0" u="none" strike="noStrike" dirty="0">
                        <a:solidFill>
                          <a:schemeClr val="accent6">
                            <a:lumMod val="75000"/>
                          </a:schemeClr>
                        </a:solidFill>
                        <a:effectLst/>
                        <a:latin typeface="+mn-lt"/>
                      </a:endParaRPr>
                    </a:p>
                  </a:txBody>
                  <a:tcPr marL="27026" marR="27026" marT="0" marB="0" anchor="ctr"/>
                </a:tc>
                <a:tc>
                  <a:txBody>
                    <a:bodyPr/>
                    <a:lstStyle/>
                    <a:p>
                      <a:pPr algn="ctr" fontAlgn="ctr"/>
                      <a:r>
                        <a:rPr lang="es-MX" sz="1000" u="none" strike="noStrike" dirty="0">
                          <a:effectLst/>
                        </a:rPr>
                        <a:t>23,3 Km</a:t>
                      </a:r>
                      <a:endParaRPr lang="es-MX" sz="1000" b="0" i="0" u="none" strike="noStrike" dirty="0">
                        <a:solidFill>
                          <a:srgbClr val="000000"/>
                        </a:solidFill>
                        <a:effectLst/>
                        <a:latin typeface="+mn-lt"/>
                      </a:endParaRPr>
                    </a:p>
                  </a:txBody>
                  <a:tcPr marL="27026" marR="27026" marT="0" marB="0" anchor="ctr"/>
                </a:tc>
                <a:tc>
                  <a:txBody>
                    <a:bodyPr/>
                    <a:lstStyle/>
                    <a:p>
                      <a:pPr algn="ctr" fontAlgn="b"/>
                      <a:r>
                        <a:rPr lang="es-MX" sz="1000" u="none" strike="noStrike" kern="1200" dirty="0">
                          <a:effectLst/>
                        </a:rPr>
                        <a:t>Pavimentación</a:t>
                      </a:r>
                      <a:endParaRPr lang="es-MX" sz="1000" b="0" i="0" u="none" strike="noStrike" kern="1200" dirty="0">
                        <a:solidFill>
                          <a:schemeClr val="dk1"/>
                        </a:solidFill>
                        <a:effectLst/>
                        <a:latin typeface="+mn-lt"/>
                        <a:ea typeface="+mn-ea"/>
                        <a:cs typeface="+mn-cs"/>
                      </a:endParaRPr>
                    </a:p>
                  </a:txBody>
                  <a:tcPr marL="27026" marR="27026" marT="0" marB="0" anchor="ctr"/>
                </a:tc>
                <a:tc>
                  <a:txBody>
                    <a:bodyPr/>
                    <a:lstStyle/>
                    <a:p>
                      <a:pPr algn="ctr" fontAlgn="b"/>
                      <a:r>
                        <a:rPr lang="es-MX" sz="1000" u="none" strike="noStrike" kern="1200" dirty="0">
                          <a:effectLst/>
                        </a:rPr>
                        <a:t>2 %</a:t>
                      </a:r>
                      <a:endParaRPr lang="es-MX" sz="1000" b="0" i="0" u="none" strike="noStrike" kern="1200" dirty="0">
                        <a:solidFill>
                          <a:schemeClr val="dk1"/>
                        </a:solidFill>
                        <a:effectLst/>
                        <a:latin typeface="+mn-lt"/>
                        <a:ea typeface="+mn-ea"/>
                        <a:cs typeface="+mn-cs"/>
                      </a:endParaRPr>
                    </a:p>
                  </a:txBody>
                  <a:tcPr marL="27026" marR="27026" marT="0" marB="0" anchor="ctr"/>
                </a:tc>
                <a:extLst>
                  <a:ext uri="{0D108BD9-81ED-4DB2-BD59-A6C34878D82A}">
                    <a16:rowId xmlns="" xmlns:a16="http://schemas.microsoft.com/office/drawing/2014/main" val="10001"/>
                  </a:ext>
                </a:extLst>
              </a:tr>
            </a:tbl>
          </a:graphicData>
        </a:graphic>
      </p:graphicFrame>
      <p:sp>
        <p:nvSpPr>
          <p:cNvPr id="32" name="30 CuadroTexto"/>
          <p:cNvSpPr txBox="1">
            <a:spLocks noChangeArrowheads="1"/>
          </p:cNvSpPr>
          <p:nvPr/>
        </p:nvSpPr>
        <p:spPr bwMode="auto">
          <a:xfrm flipH="1">
            <a:off x="3694939" y="4154101"/>
            <a:ext cx="300613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3778877858"/>
              </p:ext>
            </p:extLst>
          </p:nvPr>
        </p:nvGraphicFramePr>
        <p:xfrm>
          <a:off x="3690819" y="4348056"/>
          <a:ext cx="3006134" cy="1374415"/>
        </p:xfrm>
        <a:graphic>
          <a:graphicData uri="http://schemas.openxmlformats.org/drawingml/2006/table">
            <a:tbl>
              <a:tblPr firstRow="1" bandRow="1">
                <a:tableStyleId>{5940675A-B579-460E-94D1-54222C63F5DA}</a:tableStyleId>
              </a:tblPr>
              <a:tblGrid>
                <a:gridCol w="1961710">
                  <a:extLst>
                    <a:ext uri="{9D8B030D-6E8A-4147-A177-3AD203B41FA5}">
                      <a16:colId xmlns="" xmlns:a16="http://schemas.microsoft.com/office/drawing/2014/main" val="20000"/>
                    </a:ext>
                  </a:extLst>
                </a:gridCol>
                <a:gridCol w="1044424">
                  <a:extLst>
                    <a:ext uri="{9D8B030D-6E8A-4147-A177-3AD203B41FA5}">
                      <a16:colId xmlns="" xmlns:a16="http://schemas.microsoft.com/office/drawing/2014/main" val="20001"/>
                    </a:ext>
                  </a:extLst>
                </a:gridCol>
              </a:tblGrid>
              <a:tr h="137303">
                <a:tc>
                  <a:txBody>
                    <a:bodyPr/>
                    <a:lstStyle/>
                    <a:p>
                      <a:pPr marL="0" algn="l" defTabSz="914400" rtl="0" eaLnBrk="1" latinLnBrk="0" hangingPunct="1"/>
                      <a:r>
                        <a:rPr lang="es-ES" sz="900" kern="1200" dirty="0"/>
                        <a:t>Total Contrato Obra</a:t>
                      </a:r>
                      <a:endParaRPr lang="es-CO" sz="900" b="0" kern="1200" dirty="0">
                        <a:solidFill>
                          <a:schemeClr val="dk1"/>
                        </a:solidFill>
                        <a:latin typeface="+mn-lt"/>
                        <a:ea typeface="+mn-ea"/>
                        <a:cs typeface="Arial" panose="020B0604020202020204" pitchFamily="34" charset="0"/>
                      </a:endParaRPr>
                    </a:p>
                  </a:txBody>
                  <a:tcPr marL="26998" marR="26998" marT="0" marB="0"/>
                </a:tc>
                <a:tc>
                  <a:txBody>
                    <a:bodyPr/>
                    <a:lstStyle/>
                    <a:p>
                      <a:pPr algn="ctr" fontAlgn="b"/>
                      <a:r>
                        <a:rPr lang="es-CO" sz="900" u="none" strike="noStrike" dirty="0">
                          <a:effectLst/>
                        </a:rPr>
                        <a:t>$ 202.601</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0"/>
                  </a:ext>
                </a:extLst>
              </a:tr>
              <a:tr h="137303">
                <a:tc>
                  <a:txBody>
                    <a:bodyPr/>
                    <a:lstStyle/>
                    <a:p>
                      <a:pPr marL="0" algn="l" defTabSz="914400" rtl="0" eaLnBrk="1" latinLnBrk="0" hangingPunct="1"/>
                      <a:r>
                        <a:rPr lang="es-ES" sz="900" kern="1200" dirty="0"/>
                        <a:t>Total Contrato Interventoría</a:t>
                      </a:r>
                      <a:endParaRPr lang="es-CO" sz="900" b="0" kern="1200" dirty="0">
                        <a:solidFill>
                          <a:schemeClr val="tx1"/>
                        </a:solidFill>
                        <a:latin typeface="+mn-lt"/>
                        <a:ea typeface="+mn-ea"/>
                        <a:cs typeface="Arial" panose="020B0604020202020204" pitchFamily="34" charset="0"/>
                      </a:endParaRPr>
                    </a:p>
                  </a:txBody>
                  <a:tcPr marL="26998" marR="26998" marT="0" marB="0" anchor="ctr"/>
                </a:tc>
                <a:tc>
                  <a:txBody>
                    <a:bodyPr/>
                    <a:lstStyle/>
                    <a:p>
                      <a:pPr algn="ctr" fontAlgn="b"/>
                      <a:r>
                        <a:rPr lang="es-CO" sz="900" u="none" strike="noStrike" baseline="0" dirty="0">
                          <a:effectLst/>
                        </a:rPr>
                        <a:t> </a:t>
                      </a:r>
                      <a:r>
                        <a:rPr lang="es-CO" sz="900" u="none" strike="noStrike" dirty="0">
                          <a:effectLst/>
                        </a:rPr>
                        <a:t>$ 12.020</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1"/>
                  </a:ext>
                </a:extLst>
              </a:tr>
              <a:tr h="9611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900" kern="1200" dirty="0"/>
                        <a:t>Total Vigencias de obra</a:t>
                      </a:r>
                      <a:endParaRPr lang="es-CO" sz="900" kern="1200" baseline="0" dirty="0"/>
                    </a:p>
                    <a:p>
                      <a:pPr marL="173038" indent="0" algn="l" defTabSz="914400" rtl="0" eaLnBrk="1" latinLnBrk="0" hangingPunct="1"/>
                      <a:r>
                        <a:rPr lang="es-CO" sz="900" kern="1200" baseline="0" dirty="0"/>
                        <a:t>Vigencia 2017= $16.000</a:t>
                      </a:r>
                      <a:br>
                        <a:rPr lang="es-CO" sz="900" kern="1200" baseline="0" dirty="0"/>
                      </a:br>
                      <a:r>
                        <a:rPr lang="es-CO" sz="900" kern="1200" baseline="0" dirty="0"/>
                        <a:t>Vigencia 2018= $ 3.101</a:t>
                      </a:r>
                      <a:br>
                        <a:rPr lang="es-CO" sz="900" kern="1200" baseline="0" dirty="0"/>
                      </a:br>
                      <a:r>
                        <a:rPr lang="es-CO" sz="900" kern="1200" baseline="0" dirty="0"/>
                        <a:t>Vigencia 2019= $35.500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2020= $44.500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2021= $42.000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2022= $61.500</a:t>
                      </a:r>
                      <a:endParaRPr lang="es-CO" sz="900" b="1" i="1"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900" u="none" strike="noStrike" baseline="0" dirty="0">
                          <a:effectLst/>
                        </a:rPr>
                        <a:t> </a:t>
                      </a:r>
                      <a:r>
                        <a:rPr lang="es-CO" sz="900" u="none" strike="noStrike" dirty="0">
                          <a:effectLst/>
                        </a:rPr>
                        <a:t>$ 202.601</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2"/>
                  </a:ext>
                </a:extLst>
              </a:tr>
              <a:tr h="138688">
                <a:tc>
                  <a:txBody>
                    <a:bodyPr/>
                    <a:lstStyle/>
                    <a:p>
                      <a:pPr marL="0" algn="l" defTabSz="914400" rtl="0" eaLnBrk="1" latinLnBrk="0" hangingPunct="1"/>
                      <a:r>
                        <a:rPr lang="es-ES" sz="900" kern="1200" dirty="0"/>
                        <a:t>Total</a:t>
                      </a:r>
                      <a:r>
                        <a:rPr lang="es-ES" sz="900" kern="1200" baseline="0" dirty="0"/>
                        <a:t> Inversión</a:t>
                      </a:r>
                      <a:endParaRPr lang="es-CO" sz="9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900" u="none" strike="noStrike" dirty="0">
                          <a:effectLst/>
                        </a:rPr>
                        <a:t> $ 214.621</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598640" y="5760232"/>
            <a:ext cx="23668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2017</a:t>
            </a:r>
          </a:p>
        </p:txBody>
      </p:sp>
      <p:sp>
        <p:nvSpPr>
          <p:cNvPr id="43" name="30 CuadroTexto"/>
          <p:cNvSpPr txBox="1">
            <a:spLocks noChangeArrowheads="1"/>
          </p:cNvSpPr>
          <p:nvPr/>
        </p:nvSpPr>
        <p:spPr bwMode="auto">
          <a:xfrm flipH="1">
            <a:off x="6949071" y="691045"/>
            <a:ext cx="4598399" cy="173253"/>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INFORMACIÓN GENERAL</a:t>
            </a:r>
          </a:p>
        </p:txBody>
      </p:sp>
      <p:graphicFrame>
        <p:nvGraphicFramePr>
          <p:cNvPr id="20" name="Tabla 33">
            <a:extLst>
              <a:ext uri="{FF2B5EF4-FFF2-40B4-BE49-F238E27FC236}">
                <a16:creationId xmlns="" xmlns:a16="http://schemas.microsoft.com/office/drawing/2014/main" id="{6E4782AE-BC46-4FDD-9212-E393CC46EF90}"/>
              </a:ext>
            </a:extLst>
          </p:cNvPr>
          <p:cNvGraphicFramePr>
            <a:graphicFrameLocks noGrp="1"/>
          </p:cNvGraphicFramePr>
          <p:nvPr>
            <p:extLst>
              <p:ext uri="{D42A27DB-BD31-4B8C-83A1-F6EECF244321}">
                <p14:modId xmlns:p14="http://schemas.microsoft.com/office/powerpoint/2010/main" val="3784231874"/>
              </p:ext>
            </p:extLst>
          </p:nvPr>
        </p:nvGraphicFramePr>
        <p:xfrm>
          <a:off x="3690819" y="3870168"/>
          <a:ext cx="3027239" cy="183071"/>
        </p:xfrm>
        <a:graphic>
          <a:graphicData uri="http://schemas.openxmlformats.org/drawingml/2006/table">
            <a:tbl>
              <a:tblPr firstRow="1" bandRow="1">
                <a:tableStyleId>{5940675A-B579-460E-94D1-54222C63F5DA}</a:tableStyleId>
              </a:tblPr>
              <a:tblGrid>
                <a:gridCol w="3027239">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115 Km QDÓ-CBOL</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sp>
        <p:nvSpPr>
          <p:cNvPr id="21" name="30 CuadroTexto">
            <a:extLst>
              <a:ext uri="{FF2B5EF4-FFF2-40B4-BE49-F238E27FC236}">
                <a16:creationId xmlns="" xmlns:a16="http://schemas.microsoft.com/office/drawing/2014/main" id="{FF5BA625-57C3-4611-A8FE-3ABFFBF47706}"/>
              </a:ext>
            </a:extLst>
          </p:cNvPr>
          <p:cNvSpPr txBox="1">
            <a:spLocks noChangeArrowheads="1"/>
          </p:cNvSpPr>
          <p:nvPr/>
        </p:nvSpPr>
        <p:spPr bwMode="auto">
          <a:xfrm flipH="1">
            <a:off x="6953187" y="4575682"/>
            <a:ext cx="4594845"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graphicFrame>
        <p:nvGraphicFramePr>
          <p:cNvPr id="22" name="10 Tabla">
            <a:extLst>
              <a:ext uri="{FF2B5EF4-FFF2-40B4-BE49-F238E27FC236}">
                <a16:creationId xmlns="" xmlns:a16="http://schemas.microsoft.com/office/drawing/2014/main" id="{57BBA527-F4D4-4727-8CB9-CBFEBEA9F5D3}"/>
              </a:ext>
            </a:extLst>
          </p:cNvPr>
          <p:cNvGraphicFramePr>
            <a:graphicFrameLocks noGrp="1"/>
          </p:cNvGraphicFramePr>
          <p:nvPr>
            <p:extLst>
              <p:ext uri="{D42A27DB-BD31-4B8C-83A1-F6EECF244321}">
                <p14:modId xmlns:p14="http://schemas.microsoft.com/office/powerpoint/2010/main" val="2701885138"/>
              </p:ext>
            </p:extLst>
          </p:nvPr>
        </p:nvGraphicFramePr>
        <p:xfrm>
          <a:off x="6963917" y="4800206"/>
          <a:ext cx="4578557" cy="877482"/>
        </p:xfrm>
        <a:graphic>
          <a:graphicData uri="http://schemas.openxmlformats.org/drawingml/2006/table">
            <a:tbl>
              <a:tblPr bandRow="1">
                <a:tableStyleId>{5940675A-B579-460E-94D1-54222C63F5DA}</a:tableStyleId>
              </a:tblPr>
              <a:tblGrid>
                <a:gridCol w="3447826">
                  <a:extLst>
                    <a:ext uri="{9D8B030D-6E8A-4147-A177-3AD203B41FA5}">
                      <a16:colId xmlns="" xmlns:a16="http://schemas.microsoft.com/office/drawing/2014/main" val="20000"/>
                    </a:ext>
                  </a:extLst>
                </a:gridCol>
                <a:gridCol w="1130731">
                  <a:extLst>
                    <a:ext uri="{9D8B030D-6E8A-4147-A177-3AD203B41FA5}">
                      <a16:colId xmlns="" xmlns:a16="http://schemas.microsoft.com/office/drawing/2014/main" val="20001"/>
                    </a:ext>
                  </a:extLst>
                </a:gridCol>
              </a:tblGrid>
              <a:tr h="1373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900" dirty="0">
                          <a:effectLst/>
                        </a:rPr>
                        <a:t>ESTADO</a:t>
                      </a:r>
                      <a:endParaRPr lang="es-CO" sz="900" b="1" dirty="0">
                        <a:effectLst/>
                        <a:latin typeface="+mn-lt"/>
                        <a:ea typeface="Times New Roman"/>
                      </a:endParaRPr>
                    </a:p>
                  </a:txBody>
                  <a:tcPr marL="43892" marR="43892"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900" dirty="0">
                          <a:effectLst/>
                        </a:rPr>
                        <a:t>CANTIDAD</a:t>
                      </a:r>
                      <a:endParaRPr lang="es-CO" sz="900" b="1" dirty="0">
                        <a:effectLst/>
                        <a:latin typeface="+mn-lt"/>
                        <a:ea typeface="Times New Roman"/>
                      </a:endParaRPr>
                    </a:p>
                  </a:txBody>
                  <a:tcPr marL="43892" marR="43892" marT="0" marB="0" anchor="ctr"/>
                </a:tc>
                <a:extLst>
                  <a:ext uri="{0D108BD9-81ED-4DB2-BD59-A6C34878D82A}">
                    <a16:rowId xmlns="" xmlns:a16="http://schemas.microsoft.com/office/drawing/2014/main" val="10000"/>
                  </a:ext>
                </a:extLst>
              </a:tr>
              <a:tr h="14391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900" u="none" strike="noStrike" kern="1200" dirty="0">
                          <a:effectLst/>
                        </a:rPr>
                        <a:t>VÍAS PARA</a:t>
                      </a:r>
                      <a:r>
                        <a:rPr lang="es-MX" sz="900" u="none" strike="noStrike" kern="1200" baseline="0" dirty="0">
                          <a:effectLst/>
                        </a:rPr>
                        <a:t> EL CHOCO SECTOR 1</a:t>
                      </a:r>
                      <a:endParaRPr lang="es-MX" sz="900" u="none" strike="noStrike" kern="1200" dirty="0">
                        <a:solidFill>
                          <a:schemeClr val="tx1"/>
                        </a:solidFill>
                        <a:effectLst/>
                        <a:latin typeface="+mn-lt"/>
                        <a:ea typeface="+mn-ea"/>
                        <a:cs typeface="+mn-cs"/>
                      </a:endParaRPr>
                    </a:p>
                  </a:txBody>
                  <a:tcPr marL="6096" marR="6096" marT="6612"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900" u="none" strike="noStrike" dirty="0">
                          <a:effectLst/>
                        </a:rPr>
                        <a:t>23,3 KM</a:t>
                      </a:r>
                      <a:endParaRPr lang="es-MX" sz="9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0001"/>
                  </a:ext>
                </a:extLst>
              </a:tr>
              <a:tr h="143917">
                <a:tc>
                  <a:txBody>
                    <a:bodyPr/>
                    <a:lstStyle/>
                    <a:p>
                      <a:pPr marL="0" marR="0" lvl="0" indent="0" algn="l" defTabSz="913730" rtl="0" eaLnBrk="1" fontAlgn="b" latinLnBrk="0" hangingPunct="1">
                        <a:lnSpc>
                          <a:spcPct val="100000"/>
                        </a:lnSpc>
                        <a:spcBef>
                          <a:spcPts val="0"/>
                        </a:spcBef>
                        <a:spcAft>
                          <a:spcPts val="0"/>
                        </a:spcAft>
                        <a:buClrTx/>
                        <a:buSzTx/>
                        <a:buFontTx/>
                        <a:buNone/>
                        <a:tabLst/>
                        <a:defRPr/>
                      </a:pPr>
                      <a:r>
                        <a:rPr lang="es-MX" sz="900" u="none" strike="noStrike" kern="1200" dirty="0">
                          <a:effectLst/>
                        </a:rPr>
                        <a:t>VÍAS PARA</a:t>
                      </a:r>
                      <a:r>
                        <a:rPr lang="es-MX" sz="900" u="none" strike="noStrike" kern="1200" baseline="0" dirty="0">
                          <a:effectLst/>
                        </a:rPr>
                        <a:t> EL CHOCO SECTOR 2</a:t>
                      </a:r>
                      <a:endParaRPr lang="es-MX" sz="900" u="none" strike="noStrike"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900" u="none" strike="noStrike" kern="1200" dirty="0">
                          <a:effectLst/>
                        </a:rPr>
                        <a:t>10,7 KM</a:t>
                      </a:r>
                      <a:endParaRPr lang="es-MX" sz="900" b="0" i="0" u="none" strike="noStrike" kern="1200" dirty="0">
                        <a:solidFill>
                          <a:schemeClr val="dk1"/>
                        </a:solidFill>
                        <a:effectLst/>
                        <a:latin typeface="+mn-lt"/>
                        <a:ea typeface=""/>
                        <a:cs typeface=""/>
                      </a:endParaRPr>
                    </a:p>
                  </a:txBody>
                  <a:tcPr marL="6096" marR="6096" marT="6614" marB="0" anchor="ctr"/>
                </a:tc>
                <a:extLst>
                  <a:ext uri="{0D108BD9-81ED-4DB2-BD59-A6C34878D82A}">
                    <a16:rowId xmlns="" xmlns:a16="http://schemas.microsoft.com/office/drawing/2014/main" val="10004"/>
                  </a:ext>
                </a:extLst>
              </a:tr>
              <a:tr h="143917">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900" u="none" strike="noStrike" kern="1200" baseline="0" dirty="0">
                          <a:effectLst/>
                        </a:rPr>
                        <a:t>EN EJECUCIÓN </a:t>
                      </a:r>
                      <a:r>
                        <a:rPr lang="es-MX" sz="900" u="none" strike="noStrike" kern="1200" dirty="0">
                          <a:effectLst/>
                        </a:rPr>
                        <a:t>- VPE</a:t>
                      </a:r>
                      <a:endParaRPr lang="es-MX" sz="900" u="none" strike="noStrike" kern="1200" dirty="0">
                        <a:solidFill>
                          <a:schemeClr val="tx1"/>
                        </a:solidFill>
                        <a:effectLst/>
                        <a:latin typeface="+mn-lt"/>
                        <a:ea typeface="+mn-ea"/>
                        <a:cs typeface="+mn-cs"/>
                      </a:endParaRPr>
                    </a:p>
                  </a:txBody>
                  <a:tcPr marL="6096" marR="6096" marT="6614"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900" u="none" strike="noStrike" dirty="0">
                          <a:effectLst/>
                        </a:rPr>
                        <a:t>11 KM</a:t>
                      </a:r>
                      <a:endParaRPr lang="es-MX" sz="9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4265228401"/>
                  </a:ext>
                </a:extLst>
              </a:tr>
              <a:tr h="16451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MX" sz="900" kern="1200" dirty="0">
                          <a:effectLst/>
                        </a:rPr>
                        <a:t>EJECUTADOS – POR OTROS PROGRAMAS</a:t>
                      </a:r>
                      <a:endParaRPr lang="es-MX" sz="900"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900" u="none" strike="noStrike" kern="1200" dirty="0">
                          <a:effectLst/>
                        </a:rPr>
                        <a:t>57 KM</a:t>
                      </a:r>
                      <a:endParaRPr lang="es-MX" sz="9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2674775965"/>
                  </a:ext>
                </a:extLst>
              </a:tr>
              <a:tr h="14391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kern="1200" dirty="0">
                          <a:effectLst/>
                        </a:rPr>
                        <a:t>SIN INTERVENIR – SIN FINANCIACIÓN</a:t>
                      </a:r>
                      <a:endParaRPr lang="es-CO" sz="900" kern="1200" dirty="0">
                        <a:solidFill>
                          <a:schemeClr val="tx1"/>
                        </a:solidFill>
                        <a:effectLst/>
                        <a:latin typeface="+mn-lt"/>
                        <a:ea typeface="+mn-ea"/>
                        <a:cs typeface="+mn-cs"/>
                      </a:endParaRPr>
                    </a:p>
                  </a:txBody>
                  <a:tcPr marL="6096" marR="6096" marT="6612"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900" u="none" strike="noStrike" kern="1200" dirty="0">
                          <a:effectLst/>
                        </a:rPr>
                        <a:t>13 KM</a:t>
                      </a:r>
                      <a:endParaRPr lang="es-MX" sz="9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10002"/>
                  </a:ext>
                </a:extLst>
              </a:tr>
            </a:tbl>
          </a:graphicData>
        </a:graphic>
      </p:graphicFrame>
      <p:pic>
        <p:nvPicPr>
          <p:cNvPr id="23" name="Imagen 22">
            <a:extLst>
              <a:ext uri="{FF2B5EF4-FFF2-40B4-BE49-F238E27FC236}">
                <a16:creationId xmlns="" xmlns:a16="http://schemas.microsoft.com/office/drawing/2014/main" id="{FF31464E-28DD-42FA-A33A-C84F84E22A16}"/>
              </a:ext>
            </a:extLst>
          </p:cNvPr>
          <p:cNvPicPr>
            <a:picLocks noChangeAspect="1"/>
          </p:cNvPicPr>
          <p:nvPr/>
        </p:nvPicPr>
        <p:blipFill>
          <a:blip r:embed="rId2"/>
          <a:stretch>
            <a:fillRect/>
          </a:stretch>
        </p:blipFill>
        <p:spPr>
          <a:xfrm>
            <a:off x="719951" y="710043"/>
            <a:ext cx="6022159" cy="2947184"/>
          </a:xfrm>
          <a:prstGeom prst="rect">
            <a:avLst/>
          </a:prstGeom>
        </p:spPr>
      </p:pic>
      <p:sp>
        <p:nvSpPr>
          <p:cNvPr id="31" name="Rectángulo 5"/>
          <p:cNvSpPr>
            <a:spLocks noChangeArrowheads="1"/>
          </p:cNvSpPr>
          <p:nvPr/>
        </p:nvSpPr>
        <p:spPr bwMode="auto">
          <a:xfrm>
            <a:off x="2085755" y="45767"/>
            <a:ext cx="98987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2FAC66"/>
                </a:solidFill>
                <a:latin typeface="Tw Cen MT" panose="020B0602020104020603" pitchFamily="34" charset="0"/>
                <a:ea typeface="MS PGothic" pitchFamily="34" charset="-128"/>
                <a:sym typeface="Helvetica Neue Bold Condensed"/>
              </a:rPr>
              <a:t>TRANSVERSAL MEDELLÍN -QUIBDÓ SECTOR 1 (EL DIECIOCHO –EL DOCE) F4</a:t>
            </a:r>
            <a:endParaRPr lang="es-ES" altLang="es-CO" sz="2400" dirty="0">
              <a:solidFill>
                <a:srgbClr val="2FAC66"/>
              </a:solidFill>
              <a:latin typeface="Tw Cen MT" panose="020B0602020104020603" pitchFamily="34" charset="0"/>
              <a:ea typeface="MS PGothic" pitchFamily="34" charset="-128"/>
              <a:sym typeface="Helvetica Neue Bold Condensed"/>
            </a:endParaRPr>
          </a:p>
        </p:txBody>
      </p:sp>
      <p:sp>
        <p:nvSpPr>
          <p:cNvPr id="34" name="Pentágono 33"/>
          <p:cNvSpPr/>
          <p:nvPr/>
        </p:nvSpPr>
        <p:spPr>
          <a:xfrm>
            <a:off x="0" y="0"/>
            <a:ext cx="2140085"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5" name="CuadroTexto 34"/>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62502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217" name="Rectángulo 5"/>
          <p:cNvSpPr>
            <a:spLocks noChangeArrowheads="1"/>
          </p:cNvSpPr>
          <p:nvPr/>
        </p:nvSpPr>
        <p:spPr bwMode="auto">
          <a:xfrm>
            <a:off x="2614863" y="52564"/>
            <a:ext cx="5309937" cy="739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738" fontAlgn="base">
              <a:spcBef>
                <a:spcPct val="0"/>
              </a:spcBef>
              <a:spcAft>
                <a:spcPct val="0"/>
              </a:spcAft>
            </a:pPr>
            <a:r>
              <a:rPr lang="es-ES" altLang="es-CO" sz="2778" dirty="0">
                <a:solidFill>
                  <a:srgbClr val="E94E1B"/>
                </a:solidFill>
                <a:latin typeface="Tw Cen MT" panose="020B0602020104020603" pitchFamily="34" charset="0"/>
                <a:ea typeface="MS PGothic" pitchFamily="34" charset="-128"/>
                <a:sym typeface="Helvetica Neue Bold Condensed"/>
              </a:rPr>
              <a:t>GRANADA – SAN CARLOS</a:t>
            </a:r>
          </a:p>
          <a:p>
            <a:pPr defTabSz="910738" fontAlgn="base">
              <a:spcBef>
                <a:spcPct val="0"/>
              </a:spcBef>
              <a:spcAft>
                <a:spcPct val="0"/>
              </a:spcAft>
            </a:pP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pic>
        <p:nvPicPr>
          <p:cNvPr id="21709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1191" y="772899"/>
            <a:ext cx="5429399" cy="2852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30 CuadroTexto"/>
          <p:cNvSpPr txBox="1">
            <a:spLocks noChangeArrowheads="1"/>
          </p:cNvSpPr>
          <p:nvPr/>
        </p:nvSpPr>
        <p:spPr bwMode="auto">
          <a:xfrm flipH="1">
            <a:off x="7359984" y="705371"/>
            <a:ext cx="4097072" cy="173253"/>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738">
              <a:defRPr/>
            </a:pPr>
            <a:r>
              <a:rPr lang="es-CO" sz="1100" dirty="0"/>
              <a:t>INFORMACIÓN GENERAL</a:t>
            </a:r>
          </a:p>
        </p:txBody>
      </p:sp>
      <p:graphicFrame>
        <p:nvGraphicFramePr>
          <p:cNvPr id="17" name="3 Tabla"/>
          <p:cNvGraphicFramePr>
            <a:graphicFrameLocks noGrp="1"/>
          </p:cNvGraphicFramePr>
          <p:nvPr>
            <p:extLst>
              <p:ext uri="{D42A27DB-BD31-4B8C-83A1-F6EECF244321}">
                <p14:modId xmlns:p14="http://schemas.microsoft.com/office/powerpoint/2010/main" val="2213232816"/>
              </p:ext>
            </p:extLst>
          </p:nvPr>
        </p:nvGraphicFramePr>
        <p:xfrm>
          <a:off x="7359984" y="926343"/>
          <a:ext cx="4097071" cy="940346"/>
        </p:xfrm>
        <a:graphic>
          <a:graphicData uri="http://schemas.openxmlformats.org/drawingml/2006/table">
            <a:tbl>
              <a:tblPr firstRow="1" bandRow="1">
                <a:tableStyleId>{5940675A-B579-460E-94D1-54222C63F5DA}</a:tableStyleId>
              </a:tblPr>
              <a:tblGrid>
                <a:gridCol w="2475784">
                  <a:extLst>
                    <a:ext uri="{9D8B030D-6E8A-4147-A177-3AD203B41FA5}">
                      <a16:colId xmlns="" xmlns:a16="http://schemas.microsoft.com/office/drawing/2014/main" val="20000"/>
                    </a:ext>
                  </a:extLst>
                </a:gridCol>
                <a:gridCol w="1621287">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17/09/2015</a:t>
                      </a:r>
                    </a:p>
                    <a:p>
                      <a:pPr algn="ctr" rtl="0" fontAlgn="ctr"/>
                      <a:r>
                        <a:rPr lang="es-MX" sz="1000" u="none" strike="noStrike" dirty="0">
                          <a:effectLst/>
                        </a:rPr>
                        <a:t>04/04/2016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30/09/2015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25/11/2015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28/03/2018</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78346">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93 %</a:t>
                      </a:r>
                      <a:endParaRPr lang="es-MX" sz="1000" u="none" strike="noStrike" kern="1200" dirty="0">
                        <a:effectLst/>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18" name="30 CuadroTexto"/>
          <p:cNvSpPr txBox="1">
            <a:spLocks noChangeArrowheads="1"/>
          </p:cNvSpPr>
          <p:nvPr/>
        </p:nvSpPr>
        <p:spPr bwMode="auto">
          <a:xfrm flipH="1">
            <a:off x="7359983" y="2991841"/>
            <a:ext cx="409707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1379 DE 30/09/2015</a:t>
            </a:r>
          </a:p>
        </p:txBody>
      </p:sp>
      <p:sp>
        <p:nvSpPr>
          <p:cNvPr id="19" name="30 CuadroTexto"/>
          <p:cNvSpPr txBox="1">
            <a:spLocks noChangeArrowheads="1"/>
          </p:cNvSpPr>
          <p:nvPr/>
        </p:nvSpPr>
        <p:spPr bwMode="auto">
          <a:xfrm flipH="1">
            <a:off x="7359983" y="3736096"/>
            <a:ext cx="409707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1545 DE 04/11/2015</a:t>
            </a:r>
          </a:p>
        </p:txBody>
      </p:sp>
      <p:graphicFrame>
        <p:nvGraphicFramePr>
          <p:cNvPr id="20" name="Tabla 19"/>
          <p:cNvGraphicFramePr>
            <a:graphicFrameLocks noGrp="1"/>
          </p:cNvGraphicFramePr>
          <p:nvPr>
            <p:extLst>
              <p:ext uri="{D42A27DB-BD31-4B8C-83A1-F6EECF244321}">
                <p14:modId xmlns:p14="http://schemas.microsoft.com/office/powerpoint/2010/main" val="4115535388"/>
              </p:ext>
            </p:extLst>
          </p:nvPr>
        </p:nvGraphicFramePr>
        <p:xfrm>
          <a:off x="7359983" y="3167048"/>
          <a:ext cx="4097072" cy="496871"/>
        </p:xfrm>
        <a:graphic>
          <a:graphicData uri="http://schemas.openxmlformats.org/drawingml/2006/table">
            <a:tbl>
              <a:tblPr>
                <a:tableStyleId>{5940675A-B579-460E-94D1-54222C63F5DA}</a:tableStyleId>
              </a:tblPr>
              <a:tblGrid>
                <a:gridCol w="2682206">
                  <a:extLst>
                    <a:ext uri="{9D8B030D-6E8A-4147-A177-3AD203B41FA5}">
                      <a16:colId xmlns="" xmlns:a16="http://schemas.microsoft.com/office/drawing/2014/main" val="20000"/>
                    </a:ext>
                  </a:extLst>
                </a:gridCol>
                <a:gridCol w="456121">
                  <a:extLst>
                    <a:ext uri="{9D8B030D-6E8A-4147-A177-3AD203B41FA5}">
                      <a16:colId xmlns="" xmlns:a16="http://schemas.microsoft.com/office/drawing/2014/main" val="20001"/>
                    </a:ext>
                  </a:extLst>
                </a:gridCol>
                <a:gridCol w="958745">
                  <a:extLst>
                    <a:ext uri="{9D8B030D-6E8A-4147-A177-3AD203B41FA5}">
                      <a16:colId xmlns="" xmlns:a16="http://schemas.microsoft.com/office/drawing/2014/main" val="20002"/>
                    </a:ext>
                  </a:extLst>
                </a:gridCol>
              </a:tblGrid>
              <a:tr h="17578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LATINOAMERICANA DE CONSTRUCCIONES S.A.</a:t>
                      </a:r>
                    </a:p>
                  </a:txBody>
                  <a:tcPr marL="8117" marR="8117" marT="8111"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4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1"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1"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1" marB="0" anchor="ctr"/>
                </a:tc>
                <a:extLst>
                  <a:ext uri="{0D108BD9-81ED-4DB2-BD59-A6C34878D82A}">
                    <a16:rowId xmlns="" xmlns:a16="http://schemas.microsoft.com/office/drawing/2014/main" val="10001"/>
                  </a:ext>
                </a:extLst>
              </a:tr>
              <a:tr h="160543">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LATINOAMERICANA DE CONSTRUCCIONES S.A.</a:t>
                      </a:r>
                    </a:p>
                  </a:txBody>
                  <a:tcPr marL="8117" marR="8117" marT="8111" marB="0" anchor="ctr"/>
                </a:tc>
                <a:tc>
                  <a:txBody>
                    <a:bodyPr/>
                    <a:lstStyle/>
                    <a:p>
                      <a:pPr marL="0" algn="ctr" defTabSz="914400" rtl="0" eaLnBrk="1" fontAlgn="ctr" latinLnBrk="0" hangingPunct="1"/>
                      <a:r>
                        <a:rPr lang="es-MX" sz="1000" u="none" strike="noStrike" kern="1200" dirty="0">
                          <a:effectLst/>
                        </a:rPr>
                        <a:t>100</a:t>
                      </a:r>
                      <a:endParaRPr lang="es-MX" sz="1000" u="none" strike="noStrike" kern="1200" dirty="0">
                        <a:solidFill>
                          <a:schemeClr val="tx1"/>
                        </a:solidFill>
                        <a:effectLst/>
                        <a:latin typeface="+mn-lt"/>
                        <a:ea typeface="+mn-ea"/>
                        <a:cs typeface="+mn-cs"/>
                      </a:endParaRPr>
                    </a:p>
                  </a:txBody>
                  <a:tcPr marL="8117" marR="8117" marT="8111"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1" marB="0" anchor="ctr"/>
                </a:tc>
                <a:extLst>
                  <a:ext uri="{0D108BD9-81ED-4DB2-BD59-A6C34878D82A}">
                    <a16:rowId xmlns="" xmlns:a16="http://schemas.microsoft.com/office/drawing/2014/main" val="10002"/>
                  </a:ext>
                </a:extLst>
              </a:tr>
            </a:tbl>
          </a:graphicData>
        </a:graphic>
      </p:graphicFrame>
      <p:graphicFrame>
        <p:nvGraphicFramePr>
          <p:cNvPr id="21" name="Tabla 20"/>
          <p:cNvGraphicFramePr>
            <a:graphicFrameLocks noGrp="1"/>
          </p:cNvGraphicFramePr>
          <p:nvPr>
            <p:extLst>
              <p:ext uri="{D42A27DB-BD31-4B8C-83A1-F6EECF244321}">
                <p14:modId xmlns:p14="http://schemas.microsoft.com/office/powerpoint/2010/main" val="3951379233"/>
              </p:ext>
            </p:extLst>
          </p:nvPr>
        </p:nvGraphicFramePr>
        <p:xfrm>
          <a:off x="7359984" y="3924092"/>
          <a:ext cx="4097071" cy="642032"/>
        </p:xfrm>
        <a:graphic>
          <a:graphicData uri="http://schemas.openxmlformats.org/drawingml/2006/table">
            <a:tbl>
              <a:tblPr>
                <a:tableStyleId>{616DA210-FB5B-4158-B5E0-FEB733F419BA}</a:tableStyleId>
              </a:tblPr>
              <a:tblGrid>
                <a:gridCol w="2481659">
                  <a:extLst>
                    <a:ext uri="{9D8B030D-6E8A-4147-A177-3AD203B41FA5}">
                      <a16:colId xmlns="" xmlns:a16="http://schemas.microsoft.com/office/drawing/2014/main" val="20000"/>
                    </a:ext>
                  </a:extLst>
                </a:gridCol>
                <a:gridCol w="463091">
                  <a:extLst>
                    <a:ext uri="{9D8B030D-6E8A-4147-A177-3AD203B41FA5}">
                      <a16:colId xmlns="" xmlns:a16="http://schemas.microsoft.com/office/drawing/2014/main" val="20001"/>
                    </a:ext>
                  </a:extLst>
                </a:gridCol>
                <a:gridCol w="1152321">
                  <a:extLst>
                    <a:ext uri="{9D8B030D-6E8A-4147-A177-3AD203B41FA5}">
                      <a16:colId xmlns="" xmlns:a16="http://schemas.microsoft.com/office/drawing/2014/main" val="20002"/>
                    </a:ext>
                  </a:extLst>
                </a:gridCol>
              </a:tblGrid>
              <a:tr h="16050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SEG - JOYCO</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7" marR="8117" marT="810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8" marB="0" anchor="ctr"/>
                </a:tc>
                <a:extLst>
                  <a:ext uri="{0D108BD9-81ED-4DB2-BD59-A6C34878D82A}">
                    <a16:rowId xmlns="" xmlns:a16="http://schemas.microsoft.com/office/drawing/2014/main" val="10001"/>
                  </a:ext>
                </a:extLst>
              </a:tr>
              <a:tr h="160503">
                <a:tc>
                  <a:txBody>
                    <a:bodyPr/>
                    <a:lstStyle/>
                    <a:p>
                      <a:pPr marL="0" algn="l" defTabSz="914400" rtl="0" eaLnBrk="1" fontAlgn="ctr" latinLnBrk="0" hangingPunct="1"/>
                      <a:r>
                        <a:rPr lang="es-MX" sz="1000" u="none" strike="noStrike" kern="1200" dirty="0">
                          <a:effectLst/>
                        </a:rPr>
                        <a:t>SONDEOS</a:t>
                      </a:r>
                      <a:r>
                        <a:rPr lang="es-MX" sz="1000" u="none" strike="noStrike" kern="1200" baseline="0" dirty="0">
                          <a:effectLst/>
                        </a:rPr>
                        <a:t> ESTRUCTURAS Y GEOTECNIA S.A.</a:t>
                      </a:r>
                      <a:endParaRPr lang="es-MX" sz="1000" u="none" strike="noStrike" kern="1200" dirty="0">
                        <a:solidFill>
                          <a:schemeClr val="tx1"/>
                        </a:solidFill>
                        <a:effectLst/>
                        <a:latin typeface="+mn-lt"/>
                        <a:ea typeface="+mn-ea"/>
                        <a:cs typeface="+mn-cs"/>
                      </a:endParaRPr>
                    </a:p>
                  </a:txBody>
                  <a:tcPr marL="108013" marR="8117" marT="8108"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7" marR="8117" marT="8108" marB="0" anchor="ctr"/>
                </a:tc>
                <a:tc>
                  <a:txBody>
                    <a:bodyPr/>
                    <a:lstStyle/>
                    <a:p>
                      <a:pPr marL="0" algn="ctr" defTabSz="914400" rtl="0" eaLnBrk="1" fontAlgn="ctr" latinLnBrk="0" hangingPunct="1"/>
                      <a:r>
                        <a:rPr lang="es-MX" sz="1000" u="none" strike="noStrike" kern="1200" dirty="0">
                          <a:effectLst/>
                        </a:rPr>
                        <a:t>ESPAÑA – </a:t>
                      </a:r>
                      <a:r>
                        <a:rPr lang="es-MX" sz="1000" u="none" strike="noStrike" kern="1200" baseline="0" dirty="0">
                          <a:effectLst/>
                        </a:rPr>
                        <a:t>SUC. COL</a:t>
                      </a:r>
                      <a:endParaRPr lang="es-MX" sz="1000" u="none" strike="noStrike" kern="1200" dirty="0">
                        <a:solidFill>
                          <a:schemeClr val="tx1"/>
                        </a:solidFill>
                        <a:effectLst/>
                        <a:latin typeface="+mn-lt"/>
                        <a:ea typeface="+mn-ea"/>
                        <a:cs typeface="+mn-cs"/>
                      </a:endParaRPr>
                    </a:p>
                  </a:txBody>
                  <a:tcPr marL="8117" marR="8117" marT="8108" marB="0" anchor="ctr"/>
                </a:tc>
                <a:extLst>
                  <a:ext uri="{0D108BD9-81ED-4DB2-BD59-A6C34878D82A}">
                    <a16:rowId xmlns="" xmlns:a16="http://schemas.microsoft.com/office/drawing/2014/main" val="10002"/>
                  </a:ext>
                </a:extLst>
              </a:tr>
              <a:tr h="160503">
                <a:tc>
                  <a:txBody>
                    <a:bodyPr/>
                    <a:lstStyle/>
                    <a:p>
                      <a:pPr marL="0" algn="l" defTabSz="914400" rtl="0" eaLnBrk="1" fontAlgn="ctr" latinLnBrk="0" hangingPunct="1"/>
                      <a:r>
                        <a:rPr lang="es-MX" sz="1000" u="none" strike="noStrike" kern="1200" dirty="0">
                          <a:effectLst/>
                        </a:rPr>
                        <a:t>JOYCO S.A.S.</a:t>
                      </a:r>
                      <a:endParaRPr lang="es-MX" sz="1000" u="none" strike="noStrike" kern="1200" dirty="0">
                        <a:solidFill>
                          <a:schemeClr val="tx1"/>
                        </a:solidFill>
                        <a:effectLst/>
                        <a:latin typeface="+mn-lt"/>
                        <a:ea typeface="+mn-ea"/>
                        <a:cs typeface="+mn-cs"/>
                      </a:endParaRPr>
                    </a:p>
                  </a:txBody>
                  <a:tcPr marL="108013" marR="8117" marT="8108"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7" marR="8117" marT="810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8" marB="0" anchor="ctr"/>
                </a:tc>
                <a:extLst>
                  <a:ext uri="{0D108BD9-81ED-4DB2-BD59-A6C34878D82A}">
                    <a16:rowId xmlns="" xmlns:a16="http://schemas.microsoft.com/office/drawing/2014/main" val="10003"/>
                  </a:ext>
                </a:extLst>
              </a:tr>
            </a:tbl>
          </a:graphicData>
        </a:graphic>
      </p:graphicFrame>
      <p:sp>
        <p:nvSpPr>
          <p:cNvPr id="22" name="30 CuadroTexto"/>
          <p:cNvSpPr txBox="1">
            <a:spLocks noChangeArrowheads="1"/>
          </p:cNvSpPr>
          <p:nvPr/>
        </p:nvSpPr>
        <p:spPr bwMode="auto">
          <a:xfrm flipH="1">
            <a:off x="7359984" y="1929606"/>
            <a:ext cx="4097072"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23" name="10 Tabla"/>
          <p:cNvGraphicFramePr>
            <a:graphicFrameLocks noGrp="1"/>
          </p:cNvGraphicFramePr>
          <p:nvPr>
            <p:extLst>
              <p:ext uri="{D42A27DB-BD31-4B8C-83A1-F6EECF244321}">
                <p14:modId xmlns:p14="http://schemas.microsoft.com/office/powerpoint/2010/main" val="284118513"/>
              </p:ext>
            </p:extLst>
          </p:nvPr>
        </p:nvGraphicFramePr>
        <p:xfrm>
          <a:off x="7359984" y="2139452"/>
          <a:ext cx="4097071" cy="779512"/>
        </p:xfrm>
        <a:graphic>
          <a:graphicData uri="http://schemas.openxmlformats.org/drawingml/2006/table">
            <a:tbl>
              <a:tblPr bandRow="1">
                <a:tableStyleId>{5940675A-B579-460E-94D1-54222C63F5DA}</a:tableStyleId>
              </a:tblPr>
              <a:tblGrid>
                <a:gridCol w="824635">
                  <a:extLst>
                    <a:ext uri="{9D8B030D-6E8A-4147-A177-3AD203B41FA5}">
                      <a16:colId xmlns="" xmlns:a16="http://schemas.microsoft.com/office/drawing/2014/main" val="20000"/>
                    </a:ext>
                  </a:extLst>
                </a:gridCol>
                <a:gridCol w="696663">
                  <a:extLst>
                    <a:ext uri="{9D8B030D-6E8A-4147-A177-3AD203B41FA5}">
                      <a16:colId xmlns="" xmlns:a16="http://schemas.microsoft.com/office/drawing/2014/main" val="20001"/>
                    </a:ext>
                  </a:extLst>
                </a:gridCol>
                <a:gridCol w="1782139">
                  <a:extLst>
                    <a:ext uri="{9D8B030D-6E8A-4147-A177-3AD203B41FA5}">
                      <a16:colId xmlns="" xmlns:a16="http://schemas.microsoft.com/office/drawing/2014/main" val="20002"/>
                    </a:ext>
                  </a:extLst>
                </a:gridCol>
                <a:gridCol w="793634">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161151">
                <a:tc rowSpan="2">
                  <a:txBody>
                    <a:bodyPr/>
                    <a:lstStyle/>
                    <a:p>
                      <a:pPr algn="ctr" fontAlgn="b"/>
                      <a:r>
                        <a:rPr lang="es-MX" sz="1000" u="none" strike="noStrike" dirty="0">
                          <a:effectLst/>
                        </a:rPr>
                        <a:t>SAN</a:t>
                      </a:r>
                      <a:r>
                        <a:rPr lang="es-MX" sz="1000" u="none" strike="noStrike" baseline="0" dirty="0">
                          <a:effectLst/>
                        </a:rPr>
                        <a:t> CARLOS - GRANADA</a:t>
                      </a:r>
                      <a:endParaRPr lang="es-MX" sz="1000" b="0" i="0" u="none" strike="noStrike" dirty="0">
                        <a:solidFill>
                          <a:srgbClr val="000000"/>
                        </a:solidFill>
                        <a:effectLst/>
                        <a:latin typeface="+mn-lt"/>
                      </a:endParaRPr>
                    </a:p>
                  </a:txBody>
                  <a:tcPr marL="8116" marR="8116" marT="8756" marB="0" anchor="ctr"/>
                </a:tc>
                <a:tc>
                  <a:txBody>
                    <a:bodyPr/>
                    <a:lstStyle/>
                    <a:p>
                      <a:pPr algn="ctr" fontAlgn="ctr"/>
                      <a:r>
                        <a:rPr lang="es-MX" sz="1000" u="none" strike="noStrike" dirty="0">
                          <a:effectLst/>
                        </a:rPr>
                        <a:t>6,5 KM</a:t>
                      </a:r>
                      <a:endParaRPr lang="es-MX" sz="1000" b="0" i="0" u="none" strike="noStrike" dirty="0">
                        <a:solidFill>
                          <a:schemeClr val="tx1"/>
                        </a:solidFill>
                        <a:effectLst/>
                        <a:latin typeface="+mn-lt"/>
                      </a:endParaRPr>
                    </a:p>
                  </a:txBody>
                  <a:tcPr marL="8116" marR="8116" marT="8756" marB="0" anchor="ctr"/>
                </a:tc>
                <a:tc>
                  <a:txBody>
                    <a:bodyPr/>
                    <a:lstStyle/>
                    <a:p>
                      <a:pPr algn="ctr" fontAlgn="b"/>
                      <a:r>
                        <a:rPr lang="es-MX" sz="1000" u="none" strike="noStrike" dirty="0">
                          <a:effectLst/>
                        </a:rPr>
                        <a:t>Pavimentación</a:t>
                      </a:r>
                      <a:endParaRPr lang="es-MX" sz="1000" b="0" i="0" u="none" strike="noStrike" dirty="0">
                        <a:solidFill>
                          <a:schemeClr val="tx1"/>
                        </a:solidFill>
                        <a:effectLst/>
                        <a:latin typeface="+mn-lt"/>
                      </a:endParaRPr>
                    </a:p>
                  </a:txBody>
                  <a:tcPr marL="8116" marR="8116" marT="8756"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6" marR="8116" marT="8756" marB="0" anchor="ctr"/>
                </a:tc>
                <a:extLst>
                  <a:ext uri="{0D108BD9-81ED-4DB2-BD59-A6C34878D82A}">
                    <a16:rowId xmlns="" xmlns:a16="http://schemas.microsoft.com/office/drawing/2014/main" val="10001"/>
                  </a:ext>
                </a:extLst>
              </a:tr>
              <a:tr h="465941">
                <a:tc vMerge="1">
                  <a:txBody>
                    <a:bodyPr/>
                    <a:lstStyle/>
                    <a:p>
                      <a:endParaRPr lang="es-CO"/>
                    </a:p>
                  </a:txBody>
                  <a:tcPr/>
                </a:tc>
                <a:tc>
                  <a:txBody>
                    <a:bodyPr/>
                    <a:lstStyle/>
                    <a:p>
                      <a:pPr algn="ctr" fontAlgn="ctr"/>
                      <a:r>
                        <a:rPr lang="es-MX" sz="1000" u="none" strike="noStrike" dirty="0">
                          <a:effectLst/>
                        </a:rPr>
                        <a:t>2</a:t>
                      </a:r>
                      <a:r>
                        <a:rPr lang="es-MX" sz="1000" u="none" strike="noStrike" baseline="0" dirty="0">
                          <a:effectLst/>
                        </a:rPr>
                        <a:t> </a:t>
                      </a:r>
                      <a:r>
                        <a:rPr lang="es-MX" sz="1000" u="none" strike="noStrike" dirty="0">
                          <a:effectLst/>
                        </a:rPr>
                        <a:t>UN</a:t>
                      </a:r>
                      <a:endParaRPr lang="es-MX" sz="1000" b="0" i="0" u="none" strike="noStrike" dirty="0">
                        <a:solidFill>
                          <a:schemeClr val="tx1"/>
                        </a:solidFill>
                        <a:effectLst/>
                        <a:latin typeface="+mn-lt"/>
                      </a:endParaRPr>
                    </a:p>
                  </a:txBody>
                  <a:tcPr marL="8116" marR="8116" marT="8756" marB="0" anchor="ctr"/>
                </a:tc>
                <a:tc>
                  <a:txBody>
                    <a:bodyPr/>
                    <a:lstStyle/>
                    <a:p>
                      <a:pPr algn="ctr" fontAlgn="b"/>
                      <a:r>
                        <a:rPr lang="es-MX" sz="1000" u="none" strike="noStrike" dirty="0">
                          <a:effectLst/>
                        </a:rPr>
                        <a:t>Puentes:</a:t>
                      </a:r>
                    </a:p>
                    <a:p>
                      <a:pPr algn="ctr" fontAlgn="b"/>
                      <a:r>
                        <a:rPr lang="es-MX" sz="900" u="none" strike="noStrike" dirty="0">
                          <a:effectLst/>
                        </a:rPr>
                        <a:t>CALDERAS PR23+100 L=45 m</a:t>
                      </a:r>
                    </a:p>
                    <a:p>
                      <a:pPr algn="ctr" fontAlgn="b"/>
                      <a:r>
                        <a:rPr lang="es-MX" sz="900" u="none" strike="noStrike" dirty="0">
                          <a:effectLst/>
                        </a:rPr>
                        <a:t>HONDITA PR25+150 L=18m</a:t>
                      </a:r>
                      <a:endParaRPr lang="es-MX" sz="900" b="0" i="0" u="none" strike="noStrike" dirty="0">
                        <a:solidFill>
                          <a:schemeClr val="tx1"/>
                        </a:solidFill>
                        <a:effectLst/>
                        <a:latin typeface="+mn-lt"/>
                      </a:endParaRPr>
                    </a:p>
                  </a:txBody>
                  <a:tcPr marL="8116" marR="8116" marT="8756" marB="0" anchor="ctr"/>
                </a:tc>
                <a:tc>
                  <a:txBody>
                    <a:bodyPr/>
                    <a:lstStyle/>
                    <a:p>
                      <a:pPr algn="ctr" fontAlgn="b"/>
                      <a:endParaRPr lang="es-MX" sz="1000" u="none" strike="noStrike" dirty="0">
                        <a:effectLst/>
                      </a:endParaRPr>
                    </a:p>
                    <a:p>
                      <a:pPr algn="ctr" fontAlgn="b"/>
                      <a:r>
                        <a:rPr lang="es-MX" sz="1000" u="none" strike="noStrike" dirty="0">
                          <a:effectLst/>
                        </a:rPr>
                        <a:t>98 %</a:t>
                      </a:r>
                    </a:p>
                    <a:p>
                      <a:pPr algn="ctr" fontAlgn="b"/>
                      <a:r>
                        <a:rPr lang="es-MX" sz="1000" u="none" strike="noStrike" baseline="0" dirty="0">
                          <a:effectLst/>
                        </a:rPr>
                        <a:t>85 %</a:t>
                      </a:r>
                      <a:endParaRPr lang="es-MX" sz="1000" b="0" i="0" u="none" strike="noStrike" baseline="0" dirty="0">
                        <a:solidFill>
                          <a:schemeClr val="tx1"/>
                        </a:solidFill>
                        <a:effectLst/>
                        <a:latin typeface="+mn-lt"/>
                      </a:endParaRPr>
                    </a:p>
                  </a:txBody>
                  <a:tcPr marL="8116" marR="8116" marT="8756" marB="0" anchor="ctr"/>
                </a:tc>
                <a:extLst>
                  <a:ext uri="{0D108BD9-81ED-4DB2-BD59-A6C34878D82A}">
                    <a16:rowId xmlns="" xmlns:a16="http://schemas.microsoft.com/office/drawing/2014/main" val="10002"/>
                  </a:ext>
                </a:extLst>
              </a:tr>
            </a:tbl>
          </a:graphicData>
        </a:graphic>
      </p:graphicFrame>
      <p:sp>
        <p:nvSpPr>
          <p:cNvPr id="25" name="30 CuadroTexto"/>
          <p:cNvSpPr txBox="1">
            <a:spLocks noChangeArrowheads="1"/>
          </p:cNvSpPr>
          <p:nvPr/>
        </p:nvSpPr>
        <p:spPr bwMode="auto">
          <a:xfrm flipH="1">
            <a:off x="3080060" y="4089769"/>
            <a:ext cx="3560531"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26" name="3 Tabla"/>
          <p:cNvGraphicFramePr>
            <a:graphicFrameLocks noGrp="1"/>
          </p:cNvGraphicFramePr>
          <p:nvPr>
            <p:extLst>
              <p:ext uri="{D42A27DB-BD31-4B8C-83A1-F6EECF244321}">
                <p14:modId xmlns:p14="http://schemas.microsoft.com/office/powerpoint/2010/main" val="2125769907"/>
              </p:ext>
            </p:extLst>
          </p:nvPr>
        </p:nvGraphicFramePr>
        <p:xfrm>
          <a:off x="3080060" y="4296339"/>
          <a:ext cx="3560530" cy="1082040"/>
        </p:xfrm>
        <a:graphic>
          <a:graphicData uri="http://schemas.openxmlformats.org/drawingml/2006/table">
            <a:tbl>
              <a:tblPr firstRow="1" bandRow="1">
                <a:tableStyleId>{5940675A-B579-460E-94D1-54222C63F5DA}</a:tableStyleId>
              </a:tblPr>
              <a:tblGrid>
                <a:gridCol w="2323493">
                  <a:extLst>
                    <a:ext uri="{9D8B030D-6E8A-4147-A177-3AD203B41FA5}">
                      <a16:colId xmlns="" xmlns:a16="http://schemas.microsoft.com/office/drawing/2014/main" val="20000"/>
                    </a:ext>
                  </a:extLst>
                </a:gridCol>
                <a:gridCol w="1237037">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4" marR="35994" marT="0" marB="0"/>
                </a:tc>
                <a:tc>
                  <a:txBody>
                    <a:bodyPr/>
                    <a:lstStyle/>
                    <a:p>
                      <a:pPr algn="ctr" fontAlgn="b"/>
                      <a:r>
                        <a:rPr lang="es-CO" sz="1000" u="none" strike="noStrike" dirty="0">
                          <a:effectLst/>
                        </a:rPr>
                        <a:t>$28.136</a:t>
                      </a:r>
                      <a:endParaRPr lang="es-CO" sz="1000" b="0" i="0" u="none" strike="noStrike" dirty="0">
                        <a:solidFill>
                          <a:srgbClr val="000000"/>
                        </a:solidFill>
                        <a:effectLst/>
                        <a:latin typeface="+mn-lt"/>
                      </a:endParaRPr>
                    </a:p>
                  </a:txBody>
                  <a:tcPr marL="35994" marR="35994"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4" marR="35994" marT="0" marB="0" anchor="ctr"/>
                </a:tc>
                <a:tc>
                  <a:txBody>
                    <a:bodyPr/>
                    <a:lstStyle/>
                    <a:p>
                      <a:pPr algn="ctr" fontAlgn="b"/>
                      <a:r>
                        <a:rPr lang="es-CO" sz="1000" u="none" strike="noStrike" baseline="0" dirty="0">
                          <a:effectLst/>
                        </a:rPr>
                        <a:t> </a:t>
                      </a:r>
                      <a:r>
                        <a:rPr lang="es-CO" sz="1000" u="none" strike="noStrike" dirty="0">
                          <a:effectLst/>
                        </a:rPr>
                        <a:t>$3.480</a:t>
                      </a:r>
                    </a:p>
                  </a:txBody>
                  <a:tcPr marL="35994" marR="35994" marT="0" marB="0" anchor="ctr"/>
                </a:tc>
                <a:extLst>
                  <a:ext uri="{0D108BD9-81ED-4DB2-BD59-A6C34878D82A}">
                    <a16:rowId xmlns="" xmlns:a16="http://schemas.microsoft.com/office/drawing/2014/main" val="10001"/>
                  </a:ext>
                </a:extLst>
              </a:tr>
              <a:tr h="6248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smtClean="0"/>
                        <a:t>  </a:t>
                      </a:r>
                      <a:r>
                        <a:rPr lang="es-CO" sz="1000" kern="1200" baseline="0" dirty="0" smtClean="0"/>
                        <a:t>Vigencia </a:t>
                      </a:r>
                      <a:r>
                        <a:rPr lang="es-CO" sz="1000" kern="1200" baseline="0" dirty="0"/>
                        <a:t>2015 = $16.880</a:t>
                      </a:r>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2016 = $10.760</a:t>
                      </a:r>
                      <a:br>
                        <a:rPr lang="es-CO" sz="1000" kern="1200" baseline="0" dirty="0"/>
                      </a:br>
                      <a:r>
                        <a:rPr lang="es-CO" sz="1000" kern="1200" baseline="0" dirty="0" smtClean="0"/>
                        <a:t>  </a:t>
                      </a:r>
                      <a:r>
                        <a:rPr lang="es-CO" sz="1000" kern="1200" baseline="0" dirty="0" smtClean="0"/>
                        <a:t>Vigencia </a:t>
                      </a:r>
                      <a:r>
                        <a:rPr lang="es-CO" sz="1000" kern="1200" baseline="0" dirty="0"/>
                        <a:t>2017 = $496</a:t>
                      </a:r>
                      <a:endParaRPr lang="es-CO" sz="1000" b="0" i="1" kern="1200" baseline="0" dirty="0">
                        <a:solidFill>
                          <a:schemeClr val="dk1"/>
                        </a:solidFill>
                        <a:latin typeface="+mn-lt"/>
                        <a:ea typeface="+mn-ea"/>
                        <a:cs typeface="Arial" panose="020B0604020202020204" pitchFamily="34" charset="0"/>
                      </a:endParaRPr>
                    </a:p>
                  </a:txBody>
                  <a:tcPr marL="35994" marR="35994" marT="0" marB="0" anchor="ctr"/>
                </a:tc>
                <a:tc>
                  <a:txBody>
                    <a:bodyPr/>
                    <a:lstStyle/>
                    <a:p>
                      <a:pPr algn="ctr" fontAlgn="b"/>
                      <a:r>
                        <a:rPr lang="es-CO" sz="1000" u="none" strike="noStrike" baseline="0" dirty="0">
                          <a:effectLst/>
                        </a:rPr>
                        <a:t> </a:t>
                      </a:r>
                      <a:r>
                        <a:rPr lang="es-CO" sz="1000" u="none" strike="noStrike" dirty="0">
                          <a:effectLst/>
                        </a:rPr>
                        <a:t>$28.136</a:t>
                      </a:r>
                      <a:endParaRPr lang="es-CO" sz="1000" b="0" i="0" u="none" strike="noStrike" dirty="0">
                        <a:solidFill>
                          <a:srgbClr val="000000"/>
                        </a:solidFill>
                        <a:effectLst/>
                        <a:latin typeface="+mn-lt"/>
                      </a:endParaRPr>
                    </a:p>
                  </a:txBody>
                  <a:tcPr marL="35994" marR="35994"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4" marR="35994" marT="0" marB="0" anchor="ctr"/>
                </a:tc>
                <a:tc>
                  <a:txBody>
                    <a:bodyPr/>
                    <a:lstStyle/>
                    <a:p>
                      <a:pPr algn="ctr" fontAlgn="b"/>
                      <a:r>
                        <a:rPr lang="es-CO" sz="1000" u="none" strike="noStrike" dirty="0">
                          <a:effectLst/>
                        </a:rPr>
                        <a:t> $31.616</a:t>
                      </a:r>
                      <a:endParaRPr lang="es-CO" sz="1000" b="0" i="0" u="none" strike="noStrike" dirty="0">
                        <a:solidFill>
                          <a:srgbClr val="000000"/>
                        </a:solidFill>
                        <a:effectLst/>
                        <a:latin typeface="+mn-lt"/>
                      </a:endParaRPr>
                    </a:p>
                  </a:txBody>
                  <a:tcPr marL="35994" marR="35994" marT="0" marB="0" anchor="ctr"/>
                </a:tc>
                <a:extLst>
                  <a:ext uri="{0D108BD9-81ED-4DB2-BD59-A6C34878D82A}">
                    <a16:rowId xmlns="" xmlns:a16="http://schemas.microsoft.com/office/drawing/2014/main" val="10003"/>
                  </a:ext>
                </a:extLst>
              </a:tr>
            </a:tbl>
          </a:graphicData>
        </a:graphic>
      </p:graphicFrame>
      <p:sp>
        <p:nvSpPr>
          <p:cNvPr id="217186" name="CuadroTexto 26"/>
          <p:cNvSpPr txBox="1">
            <a:spLocks noChangeArrowheads="1"/>
          </p:cNvSpPr>
          <p:nvPr/>
        </p:nvSpPr>
        <p:spPr bwMode="auto">
          <a:xfrm>
            <a:off x="3080060" y="5413361"/>
            <a:ext cx="3155744" cy="24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70" tIns="45546" rIns="91070" bIns="4554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38" fontAlgn="base">
              <a:spcBef>
                <a:spcPct val="0"/>
              </a:spcBef>
              <a:spcAft>
                <a:spcPct val="0"/>
              </a:spcAft>
            </a:pPr>
            <a:r>
              <a:rPr lang="es-MX" altLang="es-CO" sz="976" dirty="0"/>
              <a:t>* Cifras </a:t>
            </a:r>
            <a:r>
              <a:rPr lang="es-MX" altLang="es-CO" sz="976" dirty="0" smtClean="0"/>
              <a:t>en millones</a:t>
            </a:r>
            <a:endParaRPr lang="es-MX" altLang="es-CO" sz="976" dirty="0"/>
          </a:p>
        </p:txBody>
      </p:sp>
      <p:graphicFrame>
        <p:nvGraphicFramePr>
          <p:cNvPr id="28" name="Tabla 33"/>
          <p:cNvGraphicFramePr>
            <a:graphicFrameLocks noGrp="1"/>
          </p:cNvGraphicFramePr>
          <p:nvPr>
            <p:extLst>
              <p:ext uri="{D42A27DB-BD31-4B8C-83A1-F6EECF244321}">
                <p14:modId xmlns:p14="http://schemas.microsoft.com/office/powerpoint/2010/main" val="2258672428"/>
              </p:ext>
            </p:extLst>
          </p:nvPr>
        </p:nvGraphicFramePr>
        <p:xfrm>
          <a:off x="3080060" y="3823931"/>
          <a:ext cx="3560530" cy="182880"/>
        </p:xfrm>
        <a:graphic>
          <a:graphicData uri="http://schemas.openxmlformats.org/drawingml/2006/table">
            <a:tbl>
              <a:tblPr firstRow="1" bandRow="1">
                <a:tableStyleId>{5940675A-B579-460E-94D1-54222C63F5DA}</a:tableStyleId>
              </a:tblPr>
              <a:tblGrid>
                <a:gridCol w="3560530">
                  <a:extLst>
                    <a:ext uri="{9D8B030D-6E8A-4147-A177-3AD203B41FA5}">
                      <a16:colId xmlns="" xmlns:a16="http://schemas.microsoft.com/office/drawing/2014/main" val="20000"/>
                    </a:ext>
                  </a:extLst>
                </a:gridCol>
              </a:tblGrid>
              <a:tr h="1143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40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1509718262"/>
              </p:ext>
            </p:extLst>
          </p:nvPr>
        </p:nvGraphicFramePr>
        <p:xfrm>
          <a:off x="7359985" y="4835422"/>
          <a:ext cx="4097068" cy="820094"/>
        </p:xfrm>
        <a:graphic>
          <a:graphicData uri="http://schemas.openxmlformats.org/drawingml/2006/table">
            <a:tbl>
              <a:tblPr bandRow="1">
                <a:tableStyleId>{5940675A-B579-460E-94D1-54222C63F5DA}</a:tableStyleId>
              </a:tblPr>
              <a:tblGrid>
                <a:gridCol w="3071780">
                  <a:extLst>
                    <a:ext uri="{9D8B030D-6E8A-4147-A177-3AD203B41FA5}">
                      <a16:colId xmlns="" xmlns:a16="http://schemas.microsoft.com/office/drawing/2014/main" val="20000"/>
                    </a:ext>
                  </a:extLst>
                </a:gridCol>
                <a:gridCol w="1025288">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7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16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17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7359983" y="4627712"/>
            <a:ext cx="4097068"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2" name="Pentágono 1"/>
          <p:cNvSpPr/>
          <p:nvPr/>
        </p:nvSpPr>
        <p:spPr>
          <a:xfrm>
            <a:off x="0" y="0"/>
            <a:ext cx="2614863"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 name="CuadroTexto 2"/>
          <p:cNvSpPr txBox="1"/>
          <p:nvPr/>
        </p:nvSpPr>
        <p:spPr>
          <a:xfrm>
            <a:off x="294523" y="14029"/>
            <a:ext cx="2775285" cy="523220"/>
          </a:xfrm>
          <a:prstGeom prst="rect">
            <a:avLst/>
          </a:prstGeom>
          <a:noFill/>
        </p:spPr>
        <p:txBody>
          <a:bodyPr wrap="square" rtlCol="0">
            <a:spAutoFit/>
          </a:bodyPr>
          <a:lstStyle/>
          <a:p>
            <a:r>
              <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Antioquia</a:t>
            </a:r>
          </a:p>
        </p:txBody>
      </p:sp>
    </p:spTree>
    <p:extLst>
      <p:ext uri="{BB962C8B-B14F-4D97-AF65-F5344CB8AC3E}">
        <p14:creationId xmlns:p14="http://schemas.microsoft.com/office/powerpoint/2010/main" val="11953249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3 Tabla"/>
          <p:cNvGraphicFramePr>
            <a:graphicFrameLocks noGrp="1"/>
          </p:cNvGraphicFramePr>
          <p:nvPr>
            <p:extLst>
              <p:ext uri="{D42A27DB-BD31-4B8C-83A1-F6EECF244321}">
                <p14:modId xmlns:p14="http://schemas.microsoft.com/office/powerpoint/2010/main" val="2519807016"/>
              </p:ext>
            </p:extLst>
          </p:nvPr>
        </p:nvGraphicFramePr>
        <p:xfrm>
          <a:off x="7158042" y="987156"/>
          <a:ext cx="4613817" cy="654960"/>
        </p:xfrm>
        <a:graphic>
          <a:graphicData uri="http://schemas.openxmlformats.org/drawingml/2006/table">
            <a:tbl>
              <a:tblPr firstRow="1" bandRow="1">
                <a:tableStyleId>{5940675A-B579-460E-94D1-54222C63F5DA}</a:tableStyleId>
              </a:tblPr>
              <a:tblGrid>
                <a:gridCol w="2788044">
                  <a:extLst>
                    <a:ext uri="{9D8B030D-6E8A-4147-A177-3AD203B41FA5}">
                      <a16:colId xmlns="" xmlns:a16="http://schemas.microsoft.com/office/drawing/2014/main" val="20000"/>
                    </a:ext>
                  </a:extLst>
                </a:gridCol>
                <a:gridCol w="1825773">
                  <a:extLst>
                    <a:ext uri="{9D8B030D-6E8A-4147-A177-3AD203B41FA5}">
                      <a16:colId xmlns="" xmlns:a16="http://schemas.microsoft.com/office/drawing/2014/main" val="20001"/>
                    </a:ext>
                  </a:extLst>
                </a:gridCol>
              </a:tblGrid>
              <a:tr h="21832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29/12/2017</a:t>
                      </a:r>
                      <a:endParaRPr lang="es-MX" sz="1000" b="0" i="0" u="none" strike="noStrike" dirty="0">
                        <a:solidFill>
                          <a:schemeClr val="tx1"/>
                        </a:solidFill>
                        <a:effectLst/>
                        <a:latin typeface="+mn-lt"/>
                      </a:endParaRPr>
                    </a:p>
                  </a:txBody>
                  <a:tcPr marL="26998" marR="26998" marT="0" marB="0" anchor="ctr"/>
                </a:tc>
                <a:extLst>
                  <a:ext uri="{0D108BD9-81ED-4DB2-BD59-A6C34878D82A}">
                    <a16:rowId xmlns="" xmlns:a16="http://schemas.microsoft.com/office/drawing/2014/main" val="10002"/>
                  </a:ext>
                </a:extLst>
              </a:tr>
              <a:tr h="218320">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baseline="0" dirty="0">
                          <a:effectLst/>
                        </a:rPr>
                        <a:t>31/12/2022</a:t>
                      </a:r>
                      <a:endParaRPr lang="es-MX" sz="1000" b="0" i="0" u="none" strike="noStrike" kern="1200" baseline="0" dirty="0">
                        <a:solidFill>
                          <a:schemeClr val="tx1"/>
                        </a:solidFill>
                        <a:effectLst/>
                        <a:latin typeface="+mn-lt"/>
                        <a:ea typeface="+mn-ea"/>
                        <a:cs typeface="+mn-cs"/>
                      </a:endParaRPr>
                    </a:p>
                  </a:txBody>
                  <a:tcPr marL="26998" marR="26998" marT="0" marB="0" anchor="ctr"/>
                </a:tc>
                <a:extLst>
                  <a:ext uri="{0D108BD9-81ED-4DB2-BD59-A6C34878D82A}">
                    <a16:rowId xmlns="" xmlns:a16="http://schemas.microsoft.com/office/drawing/2014/main" val="10005"/>
                  </a:ext>
                </a:extLst>
              </a:tr>
              <a:tr h="21832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baseline="0" dirty="0">
                          <a:effectLst/>
                        </a:rPr>
                        <a:t>PRECONSTRUCCIÓN</a:t>
                      </a:r>
                      <a:endParaRPr lang="es-MX" sz="1000" b="1" i="0" u="none" strike="noStrike" kern="1200" baseline="0" dirty="0">
                        <a:solidFill>
                          <a:schemeClr val="bg1"/>
                        </a:solidFill>
                        <a:effectLst/>
                        <a:latin typeface="+mn-lt"/>
                        <a:ea typeface="+mn-ea"/>
                        <a:cs typeface="+mn-cs"/>
                      </a:endParaRPr>
                    </a:p>
                  </a:txBody>
                  <a:tcPr marL="26998" marR="26998"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149049" y="2470059"/>
            <a:ext cx="4598399"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latin typeface="+mn-lt"/>
              </a:rPr>
              <a:t>CONTRATO OBRA 1456 DE 2017</a:t>
            </a:r>
          </a:p>
        </p:txBody>
      </p:sp>
      <p:sp>
        <p:nvSpPr>
          <p:cNvPr id="26" name="30 CuadroTexto"/>
          <p:cNvSpPr txBox="1">
            <a:spLocks noChangeArrowheads="1"/>
          </p:cNvSpPr>
          <p:nvPr/>
        </p:nvSpPr>
        <p:spPr bwMode="auto">
          <a:xfrm flipH="1">
            <a:off x="7156674" y="3958932"/>
            <a:ext cx="4598401"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latin typeface="+mn-lt"/>
              </a:rPr>
              <a:t>INTERVENTORÍA 1458 </a:t>
            </a:r>
            <a:r>
              <a:rPr lang="es-CO" sz="1100" dirty="0" smtClean="0">
                <a:latin typeface="+mn-lt"/>
              </a:rPr>
              <a:t>DE 2017</a:t>
            </a:r>
            <a:endParaRPr lang="es-CO" sz="1100" dirty="0">
              <a:latin typeface="+mn-lt"/>
            </a:endParaRPr>
          </a:p>
        </p:txBody>
      </p:sp>
      <p:graphicFrame>
        <p:nvGraphicFramePr>
          <p:cNvPr id="27" name="Tabla 22"/>
          <p:cNvGraphicFramePr>
            <a:graphicFrameLocks noGrp="1"/>
          </p:cNvGraphicFramePr>
          <p:nvPr>
            <p:extLst>
              <p:ext uri="{D42A27DB-BD31-4B8C-83A1-F6EECF244321}">
                <p14:modId xmlns:p14="http://schemas.microsoft.com/office/powerpoint/2010/main" val="686046976"/>
              </p:ext>
            </p:extLst>
          </p:nvPr>
        </p:nvGraphicFramePr>
        <p:xfrm>
          <a:off x="7134875" y="2706304"/>
          <a:ext cx="4611238" cy="1185660"/>
        </p:xfrm>
        <a:graphic>
          <a:graphicData uri="http://schemas.openxmlformats.org/drawingml/2006/table">
            <a:tbl>
              <a:tblPr>
                <a:tableStyleId>{616DA210-FB5B-4158-B5E0-FEB733F419BA}</a:tableStyleId>
              </a:tblPr>
              <a:tblGrid>
                <a:gridCol w="3234115">
                  <a:extLst>
                    <a:ext uri="{9D8B030D-6E8A-4147-A177-3AD203B41FA5}">
                      <a16:colId xmlns="" xmlns:a16="http://schemas.microsoft.com/office/drawing/2014/main" val="20000"/>
                    </a:ext>
                  </a:extLst>
                </a:gridCol>
                <a:gridCol w="610459">
                  <a:extLst>
                    <a:ext uri="{9D8B030D-6E8A-4147-A177-3AD203B41FA5}">
                      <a16:colId xmlns="" xmlns:a16="http://schemas.microsoft.com/office/drawing/2014/main" val="20001"/>
                    </a:ext>
                  </a:extLst>
                </a:gridCol>
                <a:gridCol w="766664">
                  <a:extLst>
                    <a:ext uri="{9D8B030D-6E8A-4147-A177-3AD203B41FA5}">
                      <a16:colId xmlns="" xmlns:a16="http://schemas.microsoft.com/office/drawing/2014/main" val="20002"/>
                    </a:ext>
                  </a:extLst>
                </a:gridCol>
              </a:tblGrid>
              <a:tr h="19761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VÍAS PARA EL CHOCÓ</a:t>
                      </a:r>
                      <a:endParaRPr kumimoji="0" lang="es-MX" sz="10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97610">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97610">
                <a:tc>
                  <a:txBody>
                    <a:bodyPr/>
                    <a:lstStyle/>
                    <a:p>
                      <a:pPr algn="l" fontAlgn="ctr"/>
                      <a:r>
                        <a:rPr kumimoji="0" lang="es-MX" sz="1000" u="none" strike="noStrike" kern="1200" cap="none" spc="0" normalizeH="0" baseline="0" noProof="0" dirty="0">
                          <a:ln>
                            <a:noFill/>
                          </a:ln>
                          <a:effectLst/>
                          <a:uLnTx/>
                          <a:uFillTx/>
                        </a:rPr>
                        <a:t>INFRAESTRUCTURA BELMIRA S.A.S</a:t>
                      </a:r>
                      <a:endParaRPr lang="es-MX" sz="1000" b="0" i="0" u="none" strike="noStrike" dirty="0">
                        <a:solidFill>
                          <a:srgbClr val="000000"/>
                        </a:solidFill>
                        <a:effectLst/>
                        <a:latin typeface="+mn-lt"/>
                      </a:endParaRPr>
                    </a:p>
                  </a:txBody>
                  <a:tcPr marL="27026" marR="27026" marT="0" marB="0" anchor="ctr"/>
                </a:tc>
                <a:tc>
                  <a:txBody>
                    <a:bodyPr/>
                    <a:lstStyle/>
                    <a:p>
                      <a:pPr algn="ctr" fontAlgn="ctr"/>
                      <a:r>
                        <a:rPr lang="es-MX" sz="1000" u="none" strike="noStrike" dirty="0">
                          <a:effectLst/>
                        </a:rPr>
                        <a:t>25</a:t>
                      </a:r>
                      <a:endParaRPr lang="es-MX" sz="1000" b="0" i="0" u="none" strike="noStrike" dirty="0">
                        <a:solidFill>
                          <a:srgbClr val="000000"/>
                        </a:solidFill>
                        <a:effectLst/>
                        <a:latin typeface="+mn-lt"/>
                      </a:endParaRPr>
                    </a:p>
                  </a:txBody>
                  <a:tcPr marL="27026" marR="2702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97610">
                <a:tc>
                  <a:txBody>
                    <a:bodyPr/>
                    <a:lstStyle/>
                    <a:p>
                      <a:pPr marL="0" algn="l" defTabSz="913730" rtl="0" eaLnBrk="1" fontAlgn="ctr" latinLnBrk="0" hangingPunct="1"/>
                      <a:r>
                        <a:rPr kumimoji="0" lang="es-MX" sz="1000" u="none" strike="noStrike" kern="1200" cap="none" spc="0" normalizeH="0" baseline="0" dirty="0">
                          <a:ln>
                            <a:noFill/>
                          </a:ln>
                          <a:effectLst/>
                          <a:uLnTx/>
                          <a:uFillTx/>
                        </a:rPr>
                        <a:t>INTEC DE LA COSTA S.A.S</a:t>
                      </a:r>
                      <a:endParaRPr kumimoji="0" lang="es-MX" sz="1000" u="none" strike="noStrike" kern="1200" cap="none" spc="0" normalizeH="0" baseline="0" dirty="0">
                        <a:ln>
                          <a:noFill/>
                        </a:ln>
                        <a:solidFill>
                          <a:schemeClr val="tx1"/>
                        </a:solidFill>
                        <a:effectLst/>
                        <a:uLnTx/>
                        <a:uFillTx/>
                        <a:latin typeface="+mn-lt"/>
                        <a:ea typeface="+mn-ea"/>
                        <a:cs typeface="+mn-cs"/>
                      </a:endParaRPr>
                    </a:p>
                  </a:txBody>
                  <a:tcPr marL="27026" marR="27026" marT="0" marB="0" anchor="ctr"/>
                </a:tc>
                <a:tc>
                  <a:txBody>
                    <a:bodyPr/>
                    <a:lstStyle/>
                    <a:p>
                      <a:pPr marL="0" algn="ctr" defTabSz="91373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r h="197610">
                <a:tc>
                  <a:txBody>
                    <a:bodyPr/>
                    <a:lstStyle/>
                    <a:p>
                      <a:pPr algn="l" fontAlgn="ctr"/>
                      <a:r>
                        <a:rPr kumimoji="0" lang="es-MX" sz="1000" u="none" strike="noStrike" kern="1200" cap="none" spc="0" normalizeH="0" baseline="0" dirty="0">
                          <a:ln>
                            <a:noFill/>
                          </a:ln>
                          <a:effectLst/>
                          <a:uLnTx/>
                          <a:uFillTx/>
                        </a:rPr>
                        <a:t>ICM INGENIEROS S.A.S</a:t>
                      </a:r>
                      <a:endParaRPr kumimoji="0" lang="es-MX" sz="1000" u="none" strike="noStrike" kern="1200" cap="none" spc="0" normalizeH="0" baseline="0" dirty="0">
                        <a:ln>
                          <a:noFill/>
                        </a:ln>
                        <a:solidFill>
                          <a:schemeClr val="tx1"/>
                        </a:solidFill>
                        <a:effectLst/>
                        <a:uLnTx/>
                        <a:uFillTx/>
                        <a:latin typeface="+mn-lt"/>
                        <a:ea typeface="+mn-ea"/>
                        <a:cs typeface="+mn-cs"/>
                      </a:endParaRPr>
                    </a:p>
                  </a:txBody>
                  <a:tcPr marL="27026" marR="27026" marT="0" marB="0" anchor="ctr"/>
                </a:tc>
                <a:tc>
                  <a:txBody>
                    <a:bodyPr/>
                    <a:lstStyle/>
                    <a:p>
                      <a:pPr marL="0" algn="ctr" defTabSz="913730" rtl="0" eaLnBrk="1" fontAlgn="ctr" latinLnBrk="0" hangingPunct="1"/>
                      <a:r>
                        <a:rPr lang="es-MX" sz="1000" u="none" strike="noStrike" kern="1200" dirty="0">
                          <a:effectLst/>
                        </a:rPr>
                        <a:t>50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4"/>
                  </a:ext>
                </a:extLst>
              </a:tr>
              <a:tr h="197610">
                <a:tc>
                  <a:txBody>
                    <a:bodyPr/>
                    <a:lstStyle/>
                    <a:p>
                      <a:pPr marL="0" algn="l" defTabSz="913730" rtl="0" eaLnBrk="1" fontAlgn="ctr" latinLnBrk="0" hangingPunct="1"/>
                      <a:r>
                        <a:rPr kumimoji="0" lang="es-MX" sz="1000" u="none" strike="noStrike" kern="1200" cap="none" spc="0" normalizeH="0" baseline="0" dirty="0">
                          <a:ln>
                            <a:noFill/>
                          </a:ln>
                          <a:effectLst/>
                          <a:uLnTx/>
                          <a:uFillTx/>
                        </a:rPr>
                        <a:t>CORVEZ INGENIERÍA Y SERVICIOS DE COLOMBIA LTDA</a:t>
                      </a:r>
                      <a:endParaRPr kumimoji="0" lang="es-MX" sz="1000" u="none" strike="noStrike" kern="1200" cap="none" spc="0" normalizeH="0" baseline="0" dirty="0">
                        <a:ln>
                          <a:noFill/>
                        </a:ln>
                        <a:solidFill>
                          <a:schemeClr val="tx1"/>
                        </a:solidFill>
                        <a:effectLst/>
                        <a:uLnTx/>
                        <a:uFillTx/>
                        <a:latin typeface="+mn-lt"/>
                        <a:ea typeface="+mn-ea"/>
                        <a:cs typeface="+mn-cs"/>
                      </a:endParaRPr>
                    </a:p>
                  </a:txBody>
                  <a:tcPr marL="27026" marR="27026" marT="0" marB="0" anchor="ctr"/>
                </a:tc>
                <a:tc>
                  <a:txBody>
                    <a:bodyPr/>
                    <a:lstStyle/>
                    <a:p>
                      <a:pPr marL="0" algn="ctr" defTabSz="913730" rtl="0" eaLnBrk="1" fontAlgn="ctr" latinLnBrk="0" hangingPunct="1"/>
                      <a:r>
                        <a:rPr lang="es-MX" sz="1000" u="none" strike="noStrike" kern="1200" dirty="0">
                          <a:effectLst/>
                        </a:rPr>
                        <a:t>5</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5"/>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242919335"/>
              </p:ext>
            </p:extLst>
          </p:nvPr>
        </p:nvGraphicFramePr>
        <p:xfrm>
          <a:off x="7156674" y="4195176"/>
          <a:ext cx="4603391" cy="769196"/>
        </p:xfrm>
        <a:graphic>
          <a:graphicData uri="http://schemas.openxmlformats.org/drawingml/2006/table">
            <a:tbl>
              <a:tblPr>
                <a:tableStyleId>{616DA210-FB5B-4158-B5E0-FEB733F419BA}</a:tableStyleId>
              </a:tblPr>
              <a:tblGrid>
                <a:gridCol w="3218008">
                  <a:extLst>
                    <a:ext uri="{9D8B030D-6E8A-4147-A177-3AD203B41FA5}">
                      <a16:colId xmlns="" xmlns:a16="http://schemas.microsoft.com/office/drawing/2014/main" val="20000"/>
                    </a:ext>
                  </a:extLst>
                </a:gridCol>
                <a:gridCol w="484740">
                  <a:extLst>
                    <a:ext uri="{9D8B030D-6E8A-4147-A177-3AD203B41FA5}">
                      <a16:colId xmlns="" xmlns:a16="http://schemas.microsoft.com/office/drawing/2014/main" val="20001"/>
                    </a:ext>
                  </a:extLst>
                </a:gridCol>
                <a:gridCol w="900643">
                  <a:extLst>
                    <a:ext uri="{9D8B030D-6E8A-4147-A177-3AD203B41FA5}">
                      <a16:colId xmlns="" xmlns:a16="http://schemas.microsoft.com/office/drawing/2014/main" val="20002"/>
                    </a:ext>
                  </a:extLst>
                </a:gridCol>
              </a:tblGrid>
              <a:tr h="19229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INTERDISEÑOS - INTEGRAL</a:t>
                      </a:r>
                      <a:endParaRPr kumimoji="0" lang="es-MX" sz="10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92299">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92299">
                <a:tc>
                  <a:txBody>
                    <a:bodyPr/>
                    <a:lstStyle/>
                    <a:p>
                      <a:pPr algn="l" fontAlgn="ctr"/>
                      <a:r>
                        <a:rPr lang="es-MX" sz="1000" u="none" strike="noStrike" dirty="0">
                          <a:effectLst/>
                        </a:rPr>
                        <a:t>INTERDISEÑOS</a:t>
                      </a:r>
                      <a:r>
                        <a:rPr lang="es-MX" sz="1000" u="none" strike="noStrike" baseline="0" dirty="0">
                          <a:effectLst/>
                        </a:rPr>
                        <a:t> INTERNACIONAL S.A.S.</a:t>
                      </a:r>
                      <a:endParaRPr lang="es-MX" sz="1000" b="0" i="0" u="none" strike="noStrike" dirty="0">
                        <a:solidFill>
                          <a:srgbClr val="000000"/>
                        </a:solidFill>
                        <a:effectLst/>
                        <a:latin typeface="+mn-lt"/>
                      </a:endParaRPr>
                    </a:p>
                  </a:txBody>
                  <a:tcPr marL="27026" marR="27026" marT="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mn-lt"/>
                      </a:endParaRPr>
                    </a:p>
                  </a:txBody>
                  <a:tcPr marL="27026" marR="2702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92299">
                <a:tc>
                  <a:txBody>
                    <a:bodyPr/>
                    <a:lstStyle/>
                    <a:p>
                      <a:pPr algn="l" fontAlgn="ctr"/>
                      <a:r>
                        <a:rPr lang="es-MX" sz="1000" u="none" strike="noStrike" kern="1200" dirty="0">
                          <a:effectLst/>
                        </a:rPr>
                        <a:t>INTEGRA</a:t>
                      </a:r>
                      <a:r>
                        <a:rPr lang="es-MX" sz="1000" u="none" strike="noStrike" kern="1200" baseline="0" dirty="0">
                          <a:effectLst/>
                        </a:rPr>
                        <a:t>L INGENIERÍA DE SUPERVISIÓN</a:t>
                      </a:r>
                      <a:r>
                        <a:rPr lang="es-MX" sz="1000" u="none" strike="noStrike" kern="1200" dirty="0">
                          <a:effectLst/>
                        </a:rPr>
                        <a:t> S.A.S</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algn="ctr" fontAlgn="ctr"/>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190487" y="1753380"/>
            <a:ext cx="4603392"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latin typeface="+mn-lt"/>
              </a:rPr>
              <a:t>ALCANCE</a:t>
            </a:r>
          </a:p>
        </p:txBody>
      </p:sp>
      <p:graphicFrame>
        <p:nvGraphicFramePr>
          <p:cNvPr id="30" name="10 Tabla"/>
          <p:cNvGraphicFramePr>
            <a:graphicFrameLocks noGrp="1"/>
          </p:cNvGraphicFramePr>
          <p:nvPr>
            <p:extLst>
              <p:ext uri="{D42A27DB-BD31-4B8C-83A1-F6EECF244321}">
                <p14:modId xmlns:p14="http://schemas.microsoft.com/office/powerpoint/2010/main" val="1622345995"/>
              </p:ext>
            </p:extLst>
          </p:nvPr>
        </p:nvGraphicFramePr>
        <p:xfrm>
          <a:off x="7173679" y="1968445"/>
          <a:ext cx="4603393" cy="404420"/>
        </p:xfrm>
        <a:graphic>
          <a:graphicData uri="http://schemas.openxmlformats.org/drawingml/2006/table">
            <a:tbl>
              <a:tblPr bandRow="1">
                <a:tableStyleId>{5940675A-B579-460E-94D1-54222C63F5DA}</a:tableStyleId>
              </a:tblPr>
              <a:tblGrid>
                <a:gridCol w="1520549">
                  <a:extLst>
                    <a:ext uri="{9D8B030D-6E8A-4147-A177-3AD203B41FA5}">
                      <a16:colId xmlns="" xmlns:a16="http://schemas.microsoft.com/office/drawing/2014/main" val="20000"/>
                    </a:ext>
                  </a:extLst>
                </a:gridCol>
                <a:gridCol w="632378">
                  <a:extLst>
                    <a:ext uri="{9D8B030D-6E8A-4147-A177-3AD203B41FA5}">
                      <a16:colId xmlns="" xmlns:a16="http://schemas.microsoft.com/office/drawing/2014/main" val="20001"/>
                    </a:ext>
                  </a:extLst>
                </a:gridCol>
                <a:gridCol w="1471004">
                  <a:extLst>
                    <a:ext uri="{9D8B030D-6E8A-4147-A177-3AD203B41FA5}">
                      <a16:colId xmlns="" xmlns:a16="http://schemas.microsoft.com/office/drawing/2014/main" val="20002"/>
                    </a:ext>
                  </a:extLst>
                </a:gridCol>
                <a:gridCol w="979462">
                  <a:extLst>
                    <a:ext uri="{9D8B030D-6E8A-4147-A177-3AD203B41FA5}">
                      <a16:colId xmlns="" xmlns:a16="http://schemas.microsoft.com/office/drawing/2014/main" val="20003"/>
                    </a:ext>
                  </a:extLst>
                </a:gridCol>
              </a:tblGrid>
              <a:tr h="20221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6" marR="270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6" marR="270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6" marR="27026" marT="0" marB="0" anchor="ctr"/>
                </a:tc>
                <a:tc>
                  <a:txBody>
                    <a:bodyPr/>
                    <a:lstStyle/>
                    <a:p>
                      <a:pPr algn="ctr">
                        <a:spcAft>
                          <a:spcPts val="0"/>
                        </a:spcAft>
                      </a:pPr>
                      <a:r>
                        <a:rPr lang="en-US" sz="1000" dirty="0">
                          <a:effectLst/>
                        </a:rPr>
                        <a:t>AVANCE</a:t>
                      </a:r>
                      <a:endParaRPr lang="es-CO" sz="1000" b="0" dirty="0">
                        <a:effectLst/>
                        <a:latin typeface="+mn-lt"/>
                        <a:ea typeface="Times New Roman"/>
                      </a:endParaRPr>
                    </a:p>
                  </a:txBody>
                  <a:tcPr marL="27026" marR="27026" marT="0" marB="0" anchor="ctr"/>
                </a:tc>
                <a:extLst>
                  <a:ext uri="{0D108BD9-81ED-4DB2-BD59-A6C34878D82A}">
                    <a16:rowId xmlns="" xmlns:a16="http://schemas.microsoft.com/office/drawing/2014/main" val="10000"/>
                  </a:ext>
                </a:extLst>
              </a:tr>
              <a:tr h="202210">
                <a:tc>
                  <a:txBody>
                    <a:bodyPr/>
                    <a:lstStyle/>
                    <a:p>
                      <a:pPr marL="0" algn="ctr" defTabSz="1216997" rtl="0" eaLnBrk="1" fontAlgn="b" latinLnBrk="0" hangingPunct="1"/>
                      <a:r>
                        <a:rPr lang="es-MX" sz="1000" u="none" strike="noStrike" kern="1200" dirty="0">
                          <a:effectLst/>
                        </a:rPr>
                        <a:t>EL DOCE – EL SIETE</a:t>
                      </a:r>
                      <a:endParaRPr lang="es-MX" sz="1000" b="0" i="0" u="none" strike="noStrike" kern="1200" dirty="0">
                        <a:solidFill>
                          <a:schemeClr val="dk1"/>
                        </a:solidFill>
                        <a:effectLst/>
                        <a:latin typeface="+mn-lt"/>
                        <a:ea typeface="+mn-ea"/>
                        <a:cs typeface="+mn-cs"/>
                      </a:endParaRPr>
                    </a:p>
                  </a:txBody>
                  <a:tcPr marL="27026" marR="27026" marT="0" marB="0" anchor="ctr"/>
                </a:tc>
                <a:tc>
                  <a:txBody>
                    <a:bodyPr/>
                    <a:lstStyle/>
                    <a:p>
                      <a:pPr algn="ctr" fontAlgn="ctr"/>
                      <a:r>
                        <a:rPr lang="es-MX" sz="1000" u="none" strike="noStrike" dirty="0">
                          <a:effectLst/>
                        </a:rPr>
                        <a:t>10,7 Km</a:t>
                      </a:r>
                      <a:endParaRPr lang="es-MX" sz="1000" b="0" i="0" u="none" strike="noStrike" dirty="0">
                        <a:solidFill>
                          <a:srgbClr val="000000"/>
                        </a:solidFill>
                        <a:effectLst/>
                        <a:latin typeface="+mn-lt"/>
                      </a:endParaRPr>
                    </a:p>
                  </a:txBody>
                  <a:tcPr marL="27026" marR="27026" marT="0" marB="0" anchor="ctr"/>
                </a:tc>
                <a:tc>
                  <a:txBody>
                    <a:bodyPr/>
                    <a:lstStyle/>
                    <a:p>
                      <a:pPr algn="ctr" fontAlgn="b"/>
                      <a:r>
                        <a:rPr lang="es-MX" sz="1000" u="none" strike="noStrike" kern="1200" dirty="0">
                          <a:effectLst/>
                        </a:rPr>
                        <a:t>Pavimentación</a:t>
                      </a:r>
                      <a:endParaRPr lang="es-MX" sz="1000" b="0" i="0" u="none" strike="noStrike" kern="1200" dirty="0">
                        <a:solidFill>
                          <a:schemeClr val="dk1"/>
                        </a:solidFill>
                        <a:effectLst/>
                        <a:latin typeface="+mn-lt"/>
                        <a:ea typeface="+mn-ea"/>
                        <a:cs typeface="+mn-cs"/>
                      </a:endParaRPr>
                    </a:p>
                  </a:txBody>
                  <a:tcPr marL="27026" marR="27026" marT="0" marB="0" anchor="ctr"/>
                </a:tc>
                <a:tc>
                  <a:txBody>
                    <a:bodyPr/>
                    <a:lstStyle/>
                    <a:p>
                      <a:pPr algn="ctr" fontAlgn="b"/>
                      <a:r>
                        <a:rPr lang="es-MX" sz="1000" u="none" strike="noStrike" kern="1200" dirty="0">
                          <a:effectLst/>
                        </a:rPr>
                        <a:t>Preconstrucción</a:t>
                      </a:r>
                      <a:endParaRPr lang="es-MX" sz="1000" b="0" i="0" u="none" strike="noStrike" kern="1200" dirty="0">
                        <a:solidFill>
                          <a:schemeClr val="dk1"/>
                        </a:solidFill>
                        <a:effectLst/>
                        <a:latin typeface="+mn-lt"/>
                        <a:ea typeface="+mn-ea"/>
                        <a:cs typeface="+mn-cs"/>
                      </a:endParaRPr>
                    </a:p>
                  </a:txBody>
                  <a:tcPr marL="27026" marR="27026" marT="0" marB="0" anchor="ctr"/>
                </a:tc>
                <a:extLst>
                  <a:ext uri="{0D108BD9-81ED-4DB2-BD59-A6C34878D82A}">
                    <a16:rowId xmlns="" xmlns:a16="http://schemas.microsoft.com/office/drawing/2014/main" val="10001"/>
                  </a:ext>
                </a:extLst>
              </a:tr>
            </a:tbl>
          </a:graphicData>
        </a:graphic>
      </p:graphicFrame>
      <p:sp>
        <p:nvSpPr>
          <p:cNvPr id="32" name="30 CuadroTexto"/>
          <p:cNvSpPr txBox="1">
            <a:spLocks noChangeArrowheads="1"/>
          </p:cNvSpPr>
          <p:nvPr/>
        </p:nvSpPr>
        <p:spPr bwMode="auto">
          <a:xfrm flipH="1">
            <a:off x="3883864" y="4279893"/>
            <a:ext cx="300613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latin typeface="+mn-lt"/>
              </a:rPr>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4266116728"/>
              </p:ext>
            </p:extLst>
          </p:nvPr>
        </p:nvGraphicFramePr>
        <p:xfrm>
          <a:off x="3883865" y="4490156"/>
          <a:ext cx="3006134" cy="1503985"/>
        </p:xfrm>
        <a:graphic>
          <a:graphicData uri="http://schemas.openxmlformats.org/drawingml/2006/table">
            <a:tbl>
              <a:tblPr firstRow="1" bandRow="1">
                <a:tableStyleId>{5940675A-B579-460E-94D1-54222C63F5DA}</a:tableStyleId>
              </a:tblPr>
              <a:tblGrid>
                <a:gridCol w="1961710">
                  <a:extLst>
                    <a:ext uri="{9D8B030D-6E8A-4147-A177-3AD203B41FA5}">
                      <a16:colId xmlns="" xmlns:a16="http://schemas.microsoft.com/office/drawing/2014/main" val="20000"/>
                    </a:ext>
                  </a:extLst>
                </a:gridCol>
                <a:gridCol w="1044424">
                  <a:extLst>
                    <a:ext uri="{9D8B030D-6E8A-4147-A177-3AD203B41FA5}">
                      <a16:colId xmlns="" xmlns:a16="http://schemas.microsoft.com/office/drawing/2014/main" val="20001"/>
                    </a:ext>
                  </a:extLst>
                </a:gridCol>
              </a:tblGrid>
              <a:tr h="150246">
                <a:tc>
                  <a:txBody>
                    <a:bodyPr/>
                    <a:lstStyle/>
                    <a:p>
                      <a:pPr marL="0" algn="l" defTabSz="914400" rtl="0" eaLnBrk="1" latinLnBrk="0" hangingPunct="1"/>
                      <a:r>
                        <a:rPr lang="es-ES" sz="900" kern="1200" dirty="0"/>
                        <a:t>Total Contrato Obra</a:t>
                      </a:r>
                      <a:endParaRPr lang="es-CO" sz="900" b="0" kern="1200" dirty="0">
                        <a:solidFill>
                          <a:schemeClr val="dk1"/>
                        </a:solidFill>
                        <a:latin typeface="+mn-lt"/>
                        <a:ea typeface="+mn-ea"/>
                        <a:cs typeface="Arial" panose="020B0604020202020204" pitchFamily="34" charset="0"/>
                      </a:endParaRPr>
                    </a:p>
                  </a:txBody>
                  <a:tcPr marL="26998" marR="26998" marT="0" marB="0"/>
                </a:tc>
                <a:tc>
                  <a:txBody>
                    <a:bodyPr/>
                    <a:lstStyle/>
                    <a:p>
                      <a:pPr algn="ctr" fontAlgn="b"/>
                      <a:r>
                        <a:rPr lang="es-CO" sz="900" u="none" strike="noStrike" dirty="0">
                          <a:effectLst/>
                        </a:rPr>
                        <a:t>$ 117.631</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0"/>
                  </a:ext>
                </a:extLst>
              </a:tr>
              <a:tr h="150246">
                <a:tc>
                  <a:txBody>
                    <a:bodyPr/>
                    <a:lstStyle/>
                    <a:p>
                      <a:pPr marL="0" algn="l" defTabSz="914400" rtl="0" eaLnBrk="1" latinLnBrk="0" hangingPunct="1"/>
                      <a:r>
                        <a:rPr lang="es-ES" sz="900" kern="1200" dirty="0"/>
                        <a:t>Total Contrato Interventoría</a:t>
                      </a:r>
                      <a:endParaRPr lang="es-CO" sz="900" b="0" kern="1200" dirty="0">
                        <a:solidFill>
                          <a:schemeClr val="tx1"/>
                        </a:solidFill>
                        <a:latin typeface="+mn-lt"/>
                        <a:ea typeface="+mn-ea"/>
                        <a:cs typeface="Arial" panose="020B0604020202020204" pitchFamily="34" charset="0"/>
                      </a:endParaRPr>
                    </a:p>
                  </a:txBody>
                  <a:tcPr marL="26998" marR="26998" marT="0" marB="0" anchor="ctr"/>
                </a:tc>
                <a:tc>
                  <a:txBody>
                    <a:bodyPr/>
                    <a:lstStyle/>
                    <a:p>
                      <a:pPr algn="ctr" fontAlgn="b"/>
                      <a:r>
                        <a:rPr lang="es-CO" sz="900" u="none" strike="noStrike" baseline="0" dirty="0">
                          <a:effectLst/>
                        </a:rPr>
                        <a:t> </a:t>
                      </a:r>
                      <a:r>
                        <a:rPr lang="es-CO" sz="900" u="none" strike="noStrike" dirty="0">
                          <a:effectLst/>
                        </a:rPr>
                        <a:t>$ 6.980</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1"/>
                  </a:ext>
                </a:extLst>
              </a:tr>
              <a:tr h="10517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900" kern="1200" dirty="0"/>
                        <a:t>Total Vigencias de obra</a:t>
                      </a:r>
                      <a:endParaRPr lang="es-CO" sz="900" kern="1200" baseline="0" dirty="0"/>
                    </a:p>
                    <a:p>
                      <a:pPr marL="173038" indent="0" algn="l" defTabSz="914400" rtl="0" eaLnBrk="1" latinLnBrk="0" hangingPunct="1"/>
                      <a:r>
                        <a:rPr lang="es-CO" sz="900" kern="1200" baseline="0" dirty="0"/>
                        <a:t>Vigencia 2017= </a:t>
                      </a:r>
                      <a:r>
                        <a:rPr lang="es-CO" sz="900" kern="1200" baseline="0" dirty="0" smtClean="0"/>
                        <a:t>$ 9.000</a:t>
                      </a:r>
                      <a:r>
                        <a:rPr lang="es-CO" sz="900" kern="1200" baseline="0" dirty="0"/>
                        <a:t/>
                      </a:r>
                      <a:br>
                        <a:rPr lang="es-CO" sz="900" kern="1200" baseline="0" dirty="0"/>
                      </a:br>
                      <a:r>
                        <a:rPr lang="es-CO" sz="900" kern="1200" baseline="0" dirty="0"/>
                        <a:t>Vigencia 2018= </a:t>
                      </a:r>
                      <a:r>
                        <a:rPr lang="es-CO" sz="900" kern="1200" baseline="0" dirty="0" smtClean="0"/>
                        <a:t>$  </a:t>
                      </a:r>
                      <a:r>
                        <a:rPr lang="es-CO" sz="900" kern="1200" baseline="0" dirty="0"/>
                        <a:t>631</a:t>
                      </a:r>
                      <a:br>
                        <a:rPr lang="es-CO" sz="900" kern="1200" baseline="0" dirty="0"/>
                      </a:br>
                      <a:r>
                        <a:rPr lang="es-CO" sz="900" kern="1200" baseline="0" dirty="0"/>
                        <a:t>Vigencia 2019= $21.000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2020= $27.000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2021= $25.000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2022= $35.000</a:t>
                      </a:r>
                      <a:endParaRPr lang="es-CO" sz="900" b="1" i="1"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900" u="none" strike="noStrike" baseline="0" dirty="0">
                          <a:effectLst/>
                        </a:rPr>
                        <a:t> </a:t>
                      </a:r>
                      <a:r>
                        <a:rPr lang="es-CO" sz="900" u="none" strike="noStrike" dirty="0">
                          <a:effectLst/>
                        </a:rPr>
                        <a:t>$ 117.631</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2"/>
                  </a:ext>
                </a:extLst>
              </a:tr>
              <a:tr h="151767">
                <a:tc>
                  <a:txBody>
                    <a:bodyPr/>
                    <a:lstStyle/>
                    <a:p>
                      <a:pPr marL="0" algn="l" defTabSz="914400" rtl="0" eaLnBrk="1" latinLnBrk="0" hangingPunct="1"/>
                      <a:r>
                        <a:rPr lang="es-ES" sz="900" kern="1200" dirty="0"/>
                        <a:t>Total</a:t>
                      </a:r>
                      <a:r>
                        <a:rPr lang="es-ES" sz="900" kern="1200" baseline="0" dirty="0"/>
                        <a:t> Inversión</a:t>
                      </a:r>
                      <a:endParaRPr lang="es-CO" sz="9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900" u="none" strike="noStrike" dirty="0">
                          <a:effectLst/>
                        </a:rPr>
                        <a:t> $ 124.610</a:t>
                      </a:r>
                      <a:endParaRPr lang="es-CO" sz="9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4188666" y="6044681"/>
            <a:ext cx="23668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1100" kern="0" dirty="0">
                <a:latin typeface="+mn-lt"/>
              </a:rPr>
              <a:t>* Cifras </a:t>
            </a:r>
            <a:r>
              <a:rPr lang="es-MX" altLang="es-CO" sz="1100" kern="0" dirty="0" smtClean="0">
                <a:latin typeface="+mn-lt"/>
              </a:rPr>
              <a:t>en millones </a:t>
            </a:r>
            <a:r>
              <a:rPr lang="es-MX" altLang="es-CO" sz="1100" kern="0" dirty="0">
                <a:latin typeface="+mn-lt"/>
              </a:rPr>
              <a:t>a diciembre de 2017</a:t>
            </a:r>
          </a:p>
        </p:txBody>
      </p:sp>
      <p:sp>
        <p:nvSpPr>
          <p:cNvPr id="43" name="30 CuadroTexto"/>
          <p:cNvSpPr txBox="1">
            <a:spLocks noChangeArrowheads="1"/>
          </p:cNvSpPr>
          <p:nvPr/>
        </p:nvSpPr>
        <p:spPr bwMode="auto">
          <a:xfrm flipH="1">
            <a:off x="7190487" y="757869"/>
            <a:ext cx="4598399" cy="173253"/>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latin typeface="+mn-lt"/>
              </a:rPr>
              <a:t>INFORMACIÓN GENERAL</a:t>
            </a:r>
          </a:p>
        </p:txBody>
      </p:sp>
      <p:pic>
        <p:nvPicPr>
          <p:cNvPr id="20" name="Imagen 19">
            <a:extLst>
              <a:ext uri="{FF2B5EF4-FFF2-40B4-BE49-F238E27FC236}">
                <a16:creationId xmlns="" xmlns:a16="http://schemas.microsoft.com/office/drawing/2014/main" id="{865EA3B4-190B-47D9-9840-F349E3AB34FD}"/>
              </a:ext>
            </a:extLst>
          </p:cNvPr>
          <p:cNvPicPr>
            <a:picLocks noChangeAspect="1"/>
          </p:cNvPicPr>
          <p:nvPr/>
        </p:nvPicPr>
        <p:blipFill>
          <a:blip r:embed="rId2"/>
          <a:stretch>
            <a:fillRect/>
          </a:stretch>
        </p:blipFill>
        <p:spPr>
          <a:xfrm>
            <a:off x="1059364" y="757870"/>
            <a:ext cx="5942991" cy="2908440"/>
          </a:xfrm>
          <a:prstGeom prst="rect">
            <a:avLst/>
          </a:prstGeom>
        </p:spPr>
      </p:pic>
      <p:graphicFrame>
        <p:nvGraphicFramePr>
          <p:cNvPr id="21" name="Tabla 33">
            <a:extLst>
              <a:ext uri="{FF2B5EF4-FFF2-40B4-BE49-F238E27FC236}">
                <a16:creationId xmlns="" xmlns:a16="http://schemas.microsoft.com/office/drawing/2014/main" id="{EC46ACAE-2FA9-465C-96FA-A46B0EDC28C1}"/>
              </a:ext>
            </a:extLst>
          </p:cNvPr>
          <p:cNvGraphicFramePr>
            <a:graphicFrameLocks noGrp="1"/>
          </p:cNvGraphicFramePr>
          <p:nvPr>
            <p:extLst>
              <p:ext uri="{D42A27DB-BD31-4B8C-83A1-F6EECF244321}">
                <p14:modId xmlns:p14="http://schemas.microsoft.com/office/powerpoint/2010/main" val="1413218215"/>
              </p:ext>
            </p:extLst>
          </p:nvPr>
        </p:nvGraphicFramePr>
        <p:xfrm>
          <a:off x="3862758" y="4038749"/>
          <a:ext cx="3027239" cy="183071"/>
        </p:xfrm>
        <a:graphic>
          <a:graphicData uri="http://schemas.openxmlformats.org/drawingml/2006/table">
            <a:tbl>
              <a:tblPr firstRow="1" bandRow="1">
                <a:tableStyleId>{5940675A-B579-460E-94D1-54222C63F5DA}</a:tableStyleId>
              </a:tblPr>
              <a:tblGrid>
                <a:gridCol w="3027239">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115 Km QDÓ-CBOL</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sp>
        <p:nvSpPr>
          <p:cNvPr id="22" name="30 CuadroTexto">
            <a:extLst>
              <a:ext uri="{FF2B5EF4-FFF2-40B4-BE49-F238E27FC236}">
                <a16:creationId xmlns="" xmlns:a16="http://schemas.microsoft.com/office/drawing/2014/main" id="{4701D2A4-E4C8-44CC-B322-1C3A110CBF88}"/>
              </a:ext>
            </a:extLst>
          </p:cNvPr>
          <p:cNvSpPr txBox="1">
            <a:spLocks noChangeArrowheads="1"/>
          </p:cNvSpPr>
          <p:nvPr/>
        </p:nvSpPr>
        <p:spPr bwMode="auto">
          <a:xfrm flipH="1">
            <a:off x="7169826" y="5037110"/>
            <a:ext cx="461164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latin typeface="+mn-lt"/>
              </a:rPr>
              <a:t>ESTADO DEL CORREDOR</a:t>
            </a:r>
          </a:p>
        </p:txBody>
      </p:sp>
      <p:graphicFrame>
        <p:nvGraphicFramePr>
          <p:cNvPr id="23" name="10 Tabla">
            <a:extLst>
              <a:ext uri="{FF2B5EF4-FFF2-40B4-BE49-F238E27FC236}">
                <a16:creationId xmlns="" xmlns:a16="http://schemas.microsoft.com/office/drawing/2014/main" id="{8375D73F-2F6D-4F32-A424-58219D1C4545}"/>
              </a:ext>
            </a:extLst>
          </p:cNvPr>
          <p:cNvGraphicFramePr>
            <a:graphicFrameLocks noGrp="1"/>
          </p:cNvGraphicFramePr>
          <p:nvPr>
            <p:extLst>
              <p:ext uri="{D42A27DB-BD31-4B8C-83A1-F6EECF244321}">
                <p14:modId xmlns:p14="http://schemas.microsoft.com/office/powerpoint/2010/main" val="3132128576"/>
              </p:ext>
            </p:extLst>
          </p:nvPr>
        </p:nvGraphicFramePr>
        <p:xfrm>
          <a:off x="7180557" y="5261634"/>
          <a:ext cx="4595296" cy="877482"/>
        </p:xfrm>
        <a:graphic>
          <a:graphicData uri="http://schemas.openxmlformats.org/drawingml/2006/table">
            <a:tbl>
              <a:tblPr bandRow="1">
                <a:tableStyleId>{5940675A-B579-460E-94D1-54222C63F5DA}</a:tableStyleId>
              </a:tblPr>
              <a:tblGrid>
                <a:gridCol w="3460431">
                  <a:extLst>
                    <a:ext uri="{9D8B030D-6E8A-4147-A177-3AD203B41FA5}">
                      <a16:colId xmlns="" xmlns:a16="http://schemas.microsoft.com/office/drawing/2014/main" val="20000"/>
                    </a:ext>
                  </a:extLst>
                </a:gridCol>
                <a:gridCol w="1134865">
                  <a:extLst>
                    <a:ext uri="{9D8B030D-6E8A-4147-A177-3AD203B41FA5}">
                      <a16:colId xmlns="" xmlns:a16="http://schemas.microsoft.com/office/drawing/2014/main" val="20001"/>
                    </a:ext>
                  </a:extLst>
                </a:gridCol>
              </a:tblGrid>
              <a:tr h="1373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900" dirty="0">
                          <a:effectLst/>
                        </a:rPr>
                        <a:t>ESTADO</a:t>
                      </a:r>
                      <a:endParaRPr lang="es-CO" sz="900" b="1" dirty="0">
                        <a:effectLst/>
                        <a:latin typeface="+mn-lt"/>
                        <a:ea typeface="Times New Roman"/>
                      </a:endParaRPr>
                    </a:p>
                  </a:txBody>
                  <a:tcPr marL="43892" marR="43892"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900" dirty="0">
                          <a:effectLst/>
                        </a:rPr>
                        <a:t>CANTIDAD</a:t>
                      </a:r>
                      <a:endParaRPr lang="es-CO" sz="900" b="1" dirty="0">
                        <a:effectLst/>
                        <a:latin typeface="+mn-lt"/>
                        <a:ea typeface="Times New Roman"/>
                      </a:endParaRPr>
                    </a:p>
                  </a:txBody>
                  <a:tcPr marL="43892" marR="43892" marT="0" marB="0" anchor="ctr"/>
                </a:tc>
                <a:extLst>
                  <a:ext uri="{0D108BD9-81ED-4DB2-BD59-A6C34878D82A}">
                    <a16:rowId xmlns="" xmlns:a16="http://schemas.microsoft.com/office/drawing/2014/main" val="10000"/>
                  </a:ext>
                </a:extLst>
              </a:tr>
              <a:tr h="14391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900" u="none" strike="noStrike" kern="1200" dirty="0">
                          <a:effectLst/>
                        </a:rPr>
                        <a:t>VÍAS PARA</a:t>
                      </a:r>
                      <a:r>
                        <a:rPr lang="es-MX" sz="900" u="none" strike="noStrike" kern="1200" baseline="0" dirty="0">
                          <a:effectLst/>
                        </a:rPr>
                        <a:t> EL CHOCO SECTOR 1</a:t>
                      </a:r>
                      <a:endParaRPr lang="es-MX" sz="900" u="none" strike="noStrike" kern="1200" dirty="0">
                        <a:solidFill>
                          <a:schemeClr val="tx1"/>
                        </a:solidFill>
                        <a:effectLst/>
                        <a:latin typeface="+mn-lt"/>
                        <a:ea typeface="+mn-ea"/>
                        <a:cs typeface="+mn-cs"/>
                      </a:endParaRPr>
                    </a:p>
                  </a:txBody>
                  <a:tcPr marL="6096" marR="6096" marT="6612"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900" u="none" strike="noStrike" dirty="0">
                          <a:effectLst/>
                        </a:rPr>
                        <a:t>23,3 KM</a:t>
                      </a:r>
                      <a:endParaRPr lang="es-MX" sz="9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0001"/>
                  </a:ext>
                </a:extLst>
              </a:tr>
              <a:tr h="143917">
                <a:tc>
                  <a:txBody>
                    <a:bodyPr/>
                    <a:lstStyle/>
                    <a:p>
                      <a:pPr marL="0" marR="0" lvl="0" indent="0" algn="l" defTabSz="913730" rtl="0" eaLnBrk="1" fontAlgn="b" latinLnBrk="0" hangingPunct="1">
                        <a:lnSpc>
                          <a:spcPct val="100000"/>
                        </a:lnSpc>
                        <a:spcBef>
                          <a:spcPts val="0"/>
                        </a:spcBef>
                        <a:spcAft>
                          <a:spcPts val="0"/>
                        </a:spcAft>
                        <a:buClrTx/>
                        <a:buSzTx/>
                        <a:buFontTx/>
                        <a:buNone/>
                        <a:tabLst/>
                        <a:defRPr/>
                      </a:pPr>
                      <a:r>
                        <a:rPr lang="es-MX" sz="900" u="none" strike="noStrike" kern="1200" dirty="0">
                          <a:effectLst/>
                        </a:rPr>
                        <a:t>VÍAS PARA</a:t>
                      </a:r>
                      <a:r>
                        <a:rPr lang="es-MX" sz="900" u="none" strike="noStrike" kern="1200" baseline="0" dirty="0">
                          <a:effectLst/>
                        </a:rPr>
                        <a:t> EL CHOCO SECTOR 2</a:t>
                      </a:r>
                      <a:endParaRPr lang="es-MX" sz="900" u="none" strike="noStrike"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900" u="none" strike="noStrike" kern="1200" dirty="0">
                          <a:effectLst/>
                        </a:rPr>
                        <a:t>10,7 KM</a:t>
                      </a:r>
                      <a:endParaRPr lang="es-MX" sz="900" b="0" i="0" u="none" strike="noStrike" kern="1200" dirty="0">
                        <a:solidFill>
                          <a:schemeClr val="dk1"/>
                        </a:solidFill>
                        <a:effectLst/>
                        <a:latin typeface="+mn-lt"/>
                        <a:ea typeface=""/>
                        <a:cs typeface=""/>
                      </a:endParaRPr>
                    </a:p>
                  </a:txBody>
                  <a:tcPr marL="6096" marR="6096" marT="6614" marB="0" anchor="ctr"/>
                </a:tc>
                <a:extLst>
                  <a:ext uri="{0D108BD9-81ED-4DB2-BD59-A6C34878D82A}">
                    <a16:rowId xmlns="" xmlns:a16="http://schemas.microsoft.com/office/drawing/2014/main" val="10004"/>
                  </a:ext>
                </a:extLst>
              </a:tr>
              <a:tr h="143917">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900" u="none" strike="noStrike" kern="1200" baseline="0" dirty="0">
                          <a:effectLst/>
                        </a:rPr>
                        <a:t>EN EJECUCIÓN </a:t>
                      </a:r>
                      <a:r>
                        <a:rPr lang="es-MX" sz="900" u="none" strike="noStrike" kern="1200" dirty="0">
                          <a:effectLst/>
                        </a:rPr>
                        <a:t>- VPE</a:t>
                      </a:r>
                      <a:endParaRPr lang="es-MX" sz="900" u="none" strike="noStrike" kern="1200" dirty="0">
                        <a:solidFill>
                          <a:schemeClr val="tx1"/>
                        </a:solidFill>
                        <a:effectLst/>
                        <a:latin typeface="+mn-lt"/>
                        <a:ea typeface="+mn-ea"/>
                        <a:cs typeface="+mn-cs"/>
                      </a:endParaRPr>
                    </a:p>
                  </a:txBody>
                  <a:tcPr marL="6096" marR="6096" marT="6614"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900" u="none" strike="noStrike" dirty="0">
                          <a:effectLst/>
                        </a:rPr>
                        <a:t>11 KM</a:t>
                      </a:r>
                      <a:endParaRPr lang="es-MX" sz="9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4265228401"/>
                  </a:ext>
                </a:extLst>
              </a:tr>
              <a:tr h="16451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MX" sz="900" kern="1200" dirty="0">
                          <a:effectLst/>
                        </a:rPr>
                        <a:t>EJECUTADOS – POR OTROS PROGRAMAS</a:t>
                      </a:r>
                      <a:endParaRPr lang="es-MX" sz="900"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900" u="none" strike="noStrike" kern="1200" dirty="0">
                          <a:effectLst/>
                        </a:rPr>
                        <a:t>57 KM</a:t>
                      </a:r>
                      <a:endParaRPr lang="es-MX" sz="9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2674775965"/>
                  </a:ext>
                </a:extLst>
              </a:tr>
              <a:tr h="14391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kern="1200" dirty="0">
                          <a:effectLst/>
                        </a:rPr>
                        <a:t>SIN INTERVENIR – SIN FINANCIACIÓN</a:t>
                      </a:r>
                      <a:endParaRPr lang="es-CO" sz="900" kern="1200" dirty="0">
                        <a:solidFill>
                          <a:schemeClr val="tx1"/>
                        </a:solidFill>
                        <a:effectLst/>
                        <a:latin typeface="+mn-lt"/>
                        <a:ea typeface="+mn-ea"/>
                        <a:cs typeface="+mn-cs"/>
                      </a:endParaRPr>
                    </a:p>
                  </a:txBody>
                  <a:tcPr marL="6096" marR="6096" marT="6612"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900" u="none" strike="noStrike" kern="1200" dirty="0">
                          <a:effectLst/>
                        </a:rPr>
                        <a:t>13 KM</a:t>
                      </a:r>
                      <a:endParaRPr lang="es-MX" sz="9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10002"/>
                  </a:ext>
                </a:extLst>
              </a:tr>
            </a:tbl>
          </a:graphicData>
        </a:graphic>
      </p:graphicFrame>
      <p:sp>
        <p:nvSpPr>
          <p:cNvPr id="36" name="Rectángulo 5"/>
          <p:cNvSpPr>
            <a:spLocks noChangeArrowheads="1"/>
          </p:cNvSpPr>
          <p:nvPr/>
        </p:nvSpPr>
        <p:spPr bwMode="auto">
          <a:xfrm>
            <a:off x="2103690" y="35857"/>
            <a:ext cx="97973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2FAC66"/>
                </a:solidFill>
                <a:latin typeface="Tw Cen MT" panose="020B0602020104020603" pitchFamily="34" charset="0"/>
                <a:ea typeface="MS PGothic" pitchFamily="34" charset="-128"/>
                <a:sym typeface="Helvetica Neue Bold Condensed"/>
              </a:rPr>
              <a:t>TRANSVERSAL MEDELLÍN -QUIBDÓ SECTOR 2 (EL SIETE–EL DOCE) F4</a:t>
            </a:r>
            <a:endParaRPr lang="es-ES" altLang="es-CO" sz="2400" dirty="0">
              <a:solidFill>
                <a:srgbClr val="2FAC66"/>
              </a:solidFill>
              <a:latin typeface="Tw Cen MT" panose="020B0602020104020603" pitchFamily="34" charset="0"/>
              <a:ea typeface="MS PGothic" pitchFamily="34" charset="-128"/>
              <a:sym typeface="Helvetica Neue Bold Condensed"/>
            </a:endParaRPr>
          </a:p>
        </p:txBody>
      </p:sp>
      <p:sp>
        <p:nvSpPr>
          <p:cNvPr id="37" name="Pentágono 36"/>
          <p:cNvSpPr/>
          <p:nvPr/>
        </p:nvSpPr>
        <p:spPr>
          <a:xfrm>
            <a:off x="0" y="0"/>
            <a:ext cx="2081719"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8" name="CuadroTexto 37"/>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36230488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3 Tabla"/>
          <p:cNvGraphicFramePr>
            <a:graphicFrameLocks noGrp="1"/>
          </p:cNvGraphicFramePr>
          <p:nvPr>
            <p:extLst>
              <p:ext uri="{D42A27DB-BD31-4B8C-83A1-F6EECF244321}">
                <p14:modId xmlns:p14="http://schemas.microsoft.com/office/powerpoint/2010/main" val="1097734578"/>
              </p:ext>
            </p:extLst>
          </p:nvPr>
        </p:nvGraphicFramePr>
        <p:xfrm>
          <a:off x="7221404" y="1049591"/>
          <a:ext cx="4598401" cy="653040"/>
        </p:xfrm>
        <a:graphic>
          <a:graphicData uri="http://schemas.openxmlformats.org/drawingml/2006/table">
            <a:tbl>
              <a:tblPr firstRow="1" bandRow="1">
                <a:tableStyleId>{5940675A-B579-460E-94D1-54222C63F5DA}</a:tableStyleId>
              </a:tblPr>
              <a:tblGrid>
                <a:gridCol w="2778729">
                  <a:extLst>
                    <a:ext uri="{9D8B030D-6E8A-4147-A177-3AD203B41FA5}">
                      <a16:colId xmlns="" xmlns:a16="http://schemas.microsoft.com/office/drawing/2014/main" val="20000"/>
                    </a:ext>
                  </a:extLst>
                </a:gridCol>
                <a:gridCol w="1819672">
                  <a:extLst>
                    <a:ext uri="{9D8B030D-6E8A-4147-A177-3AD203B41FA5}">
                      <a16:colId xmlns="" xmlns:a16="http://schemas.microsoft.com/office/drawing/2014/main" val="20001"/>
                    </a:ext>
                  </a:extLst>
                </a:gridCol>
              </a:tblGrid>
              <a:tr h="21768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29/12/2017</a:t>
                      </a:r>
                      <a:endParaRPr lang="es-MX" sz="1000" b="0" i="0" u="none" strike="noStrike" dirty="0">
                        <a:solidFill>
                          <a:schemeClr val="tx1"/>
                        </a:solidFill>
                        <a:effectLst/>
                        <a:latin typeface="+mn-lt"/>
                      </a:endParaRPr>
                    </a:p>
                  </a:txBody>
                  <a:tcPr marL="26998" marR="26998" marT="0" marB="0" anchor="ctr"/>
                </a:tc>
                <a:extLst>
                  <a:ext uri="{0D108BD9-81ED-4DB2-BD59-A6C34878D82A}">
                    <a16:rowId xmlns="" xmlns:a16="http://schemas.microsoft.com/office/drawing/2014/main" val="10002"/>
                  </a:ext>
                </a:extLst>
              </a:tr>
              <a:tr h="217680">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baseline="0" dirty="0">
                          <a:effectLst/>
                        </a:rPr>
                        <a:t>31/12/2021</a:t>
                      </a:r>
                      <a:endParaRPr lang="es-MX" sz="1000" b="0" i="0" u="none" strike="noStrike" kern="1200" baseline="0" dirty="0">
                        <a:solidFill>
                          <a:schemeClr val="tx1"/>
                        </a:solidFill>
                        <a:effectLst/>
                        <a:latin typeface="+mn-lt"/>
                        <a:ea typeface="+mn-ea"/>
                        <a:cs typeface="+mn-cs"/>
                      </a:endParaRPr>
                    </a:p>
                  </a:txBody>
                  <a:tcPr marL="26998" marR="26998" marT="0" marB="0" anchor="ctr"/>
                </a:tc>
                <a:extLst>
                  <a:ext uri="{0D108BD9-81ED-4DB2-BD59-A6C34878D82A}">
                    <a16:rowId xmlns="" xmlns:a16="http://schemas.microsoft.com/office/drawing/2014/main" val="10005"/>
                  </a:ext>
                </a:extLst>
              </a:tr>
              <a:tr h="21768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dirty="0">
                          <a:effectLst/>
                        </a:rPr>
                        <a:t>PRECONSTRUCCION</a:t>
                      </a:r>
                      <a:endParaRPr lang="es-MX" sz="1000" b="1" i="0" u="none" strike="noStrike" kern="1200" baseline="0" dirty="0">
                        <a:solidFill>
                          <a:schemeClr val="bg1"/>
                        </a:solidFill>
                        <a:effectLst/>
                        <a:latin typeface="+mn-lt"/>
                        <a:ea typeface="+mn-ea"/>
                        <a:cs typeface="+mn-cs"/>
                      </a:endParaRPr>
                    </a:p>
                  </a:txBody>
                  <a:tcPr marL="26998" marR="26998"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216411" y="2517260"/>
            <a:ext cx="4598399"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CONTRATO OBRA 1433 DE /2017</a:t>
            </a:r>
          </a:p>
        </p:txBody>
      </p:sp>
      <p:sp>
        <p:nvSpPr>
          <p:cNvPr id="26" name="30 CuadroTexto"/>
          <p:cNvSpPr txBox="1">
            <a:spLocks noChangeArrowheads="1"/>
          </p:cNvSpPr>
          <p:nvPr/>
        </p:nvSpPr>
        <p:spPr bwMode="auto">
          <a:xfrm flipH="1">
            <a:off x="7197870" y="3337472"/>
            <a:ext cx="4598401"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INTERVENTORÍA 1442 </a:t>
            </a:r>
            <a:r>
              <a:rPr lang="es-CO" sz="1100" dirty="0" smtClean="0"/>
              <a:t>DE 2017</a:t>
            </a:r>
            <a:endParaRPr lang="es-CO" sz="1100" dirty="0"/>
          </a:p>
        </p:txBody>
      </p:sp>
      <p:graphicFrame>
        <p:nvGraphicFramePr>
          <p:cNvPr id="27" name="Tabla 22"/>
          <p:cNvGraphicFramePr>
            <a:graphicFrameLocks noGrp="1"/>
          </p:cNvGraphicFramePr>
          <p:nvPr>
            <p:extLst>
              <p:ext uri="{D42A27DB-BD31-4B8C-83A1-F6EECF244321}">
                <p14:modId xmlns:p14="http://schemas.microsoft.com/office/powerpoint/2010/main" val="3781216890"/>
              </p:ext>
            </p:extLst>
          </p:nvPr>
        </p:nvGraphicFramePr>
        <p:xfrm>
          <a:off x="7216412" y="2743087"/>
          <a:ext cx="4603393" cy="493595"/>
        </p:xfrm>
        <a:graphic>
          <a:graphicData uri="http://schemas.openxmlformats.org/drawingml/2006/table">
            <a:tbl>
              <a:tblPr>
                <a:tableStyleId>{616DA210-FB5B-4158-B5E0-FEB733F419BA}</a:tableStyleId>
              </a:tblPr>
              <a:tblGrid>
                <a:gridCol w="3226270">
                  <a:extLst>
                    <a:ext uri="{9D8B030D-6E8A-4147-A177-3AD203B41FA5}">
                      <a16:colId xmlns="" xmlns:a16="http://schemas.microsoft.com/office/drawing/2014/main" val="20000"/>
                    </a:ext>
                  </a:extLst>
                </a:gridCol>
                <a:gridCol w="610459">
                  <a:extLst>
                    <a:ext uri="{9D8B030D-6E8A-4147-A177-3AD203B41FA5}">
                      <a16:colId xmlns="" xmlns:a16="http://schemas.microsoft.com/office/drawing/2014/main" val="20001"/>
                    </a:ext>
                  </a:extLst>
                </a:gridCol>
                <a:gridCol w="766664">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INGENIERIA Y VIAS SAS</a:t>
                      </a:r>
                      <a:endParaRPr kumimoji="0" lang="es-MX" sz="10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8879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INGENIERIA Y VIAS SAS</a:t>
                      </a:r>
                      <a:endParaRPr kumimoji="0" lang="es-MX" sz="1000" u="none" strike="noStrike" kern="1200" cap="none" spc="0" normalizeH="0" baseline="0" noProof="0" dirty="0">
                        <a:ln>
                          <a:noFill/>
                        </a:ln>
                        <a:effectLst/>
                        <a:uLnTx/>
                        <a:uFillTx/>
                        <a:latin typeface="+mn-lt"/>
                      </a:endParaRPr>
                    </a:p>
                  </a:txBody>
                  <a:tcPr marL="27026" marR="27026" marT="0" marB="0" anchor="ctr"/>
                </a:tc>
                <a:tc>
                  <a:txBody>
                    <a:bodyPr/>
                    <a:lstStyle/>
                    <a:p>
                      <a:pPr algn="ctr" fontAlgn="ctr"/>
                      <a:r>
                        <a:rPr lang="es-MX" sz="1000" u="none" strike="noStrike" kern="1200" dirty="0">
                          <a:effectLst/>
                        </a:rPr>
                        <a:t>100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409379421"/>
              </p:ext>
            </p:extLst>
          </p:nvPr>
        </p:nvGraphicFramePr>
        <p:xfrm>
          <a:off x="7216411" y="3560437"/>
          <a:ext cx="4584853" cy="769196"/>
        </p:xfrm>
        <a:graphic>
          <a:graphicData uri="http://schemas.openxmlformats.org/drawingml/2006/table">
            <a:tbl>
              <a:tblPr>
                <a:tableStyleId>{616DA210-FB5B-4158-B5E0-FEB733F419BA}</a:tableStyleId>
              </a:tblPr>
              <a:tblGrid>
                <a:gridCol w="3199470">
                  <a:extLst>
                    <a:ext uri="{9D8B030D-6E8A-4147-A177-3AD203B41FA5}">
                      <a16:colId xmlns="" xmlns:a16="http://schemas.microsoft.com/office/drawing/2014/main" val="20000"/>
                    </a:ext>
                  </a:extLst>
                </a:gridCol>
                <a:gridCol w="484740">
                  <a:extLst>
                    <a:ext uri="{9D8B030D-6E8A-4147-A177-3AD203B41FA5}">
                      <a16:colId xmlns="" xmlns:a16="http://schemas.microsoft.com/office/drawing/2014/main" val="20001"/>
                    </a:ext>
                  </a:extLst>
                </a:gridCol>
                <a:gridCol w="900643">
                  <a:extLst>
                    <a:ext uri="{9D8B030D-6E8A-4147-A177-3AD203B41FA5}">
                      <a16:colId xmlns="" xmlns:a16="http://schemas.microsoft.com/office/drawing/2014/main" val="20002"/>
                    </a:ext>
                  </a:extLst>
                </a:gridCol>
              </a:tblGrid>
              <a:tr h="19229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VIAS PARA EL CHOCO</a:t>
                      </a:r>
                      <a:endParaRPr kumimoji="0" lang="es-MX" sz="10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92299">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92299">
                <a:tc>
                  <a:txBody>
                    <a:bodyPr/>
                    <a:lstStyle/>
                    <a:p>
                      <a:pPr algn="l" fontAlgn="ctr"/>
                      <a:r>
                        <a:rPr lang="it-IT" sz="1000" u="none" strike="noStrike" dirty="0">
                          <a:effectLst/>
                        </a:rPr>
                        <a:t>GETINSA INGENIERIA S.L SUCURSAL COLOMBIA</a:t>
                      </a:r>
                      <a:endParaRPr lang="es-MX" sz="1000" b="0" i="0" u="none" strike="noStrike" dirty="0">
                        <a:solidFill>
                          <a:srgbClr val="000000"/>
                        </a:solidFill>
                        <a:effectLst/>
                        <a:latin typeface="+mn-lt"/>
                      </a:endParaRPr>
                    </a:p>
                  </a:txBody>
                  <a:tcPr marL="27026" marR="27026" marT="0"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mn-lt"/>
                      </a:endParaRPr>
                    </a:p>
                  </a:txBody>
                  <a:tcPr marL="27026" marR="27026" marT="0" marB="0" anchor="ctr"/>
                </a:tc>
                <a:tc>
                  <a:txBody>
                    <a:bodyPr/>
                    <a:lstStyle/>
                    <a:p>
                      <a:pPr marL="0" algn="ctr" defTabSz="914400" rtl="0" eaLnBrk="1" fontAlgn="ctr" latinLnBrk="0" hangingPunct="1"/>
                      <a:r>
                        <a:rPr lang="es-MX" sz="1000" u="none" strike="noStrike" dirty="0">
                          <a:effectLst/>
                        </a:rPr>
                        <a:t>ESPAÑA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92299">
                <a:tc>
                  <a:txBody>
                    <a:bodyPr/>
                    <a:lstStyle/>
                    <a:p>
                      <a:pPr algn="l" fontAlgn="ctr"/>
                      <a:r>
                        <a:rPr lang="es-MX" sz="1000" u="none" strike="noStrike" kern="1200" dirty="0">
                          <a:effectLst/>
                        </a:rPr>
                        <a:t>CB</a:t>
                      </a:r>
                      <a:r>
                        <a:rPr lang="es-MX" sz="1000" u="none" strike="noStrike" kern="1200" baseline="0" dirty="0">
                          <a:effectLst/>
                        </a:rPr>
                        <a:t> </a:t>
                      </a:r>
                      <a:r>
                        <a:rPr lang="es-MX" sz="1000" u="none" strike="noStrike" kern="1200" dirty="0">
                          <a:effectLst/>
                        </a:rPr>
                        <a:t>INGENIEROS S.A.S</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algn="ctr" fontAlgn="ctr"/>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216411" y="1815207"/>
            <a:ext cx="4603392"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2979825965"/>
              </p:ext>
            </p:extLst>
          </p:nvPr>
        </p:nvGraphicFramePr>
        <p:xfrm>
          <a:off x="7216412" y="2037036"/>
          <a:ext cx="4607666" cy="415256"/>
        </p:xfrm>
        <a:graphic>
          <a:graphicData uri="http://schemas.openxmlformats.org/drawingml/2006/table">
            <a:tbl>
              <a:tblPr bandRow="1">
                <a:tableStyleId>{5940675A-B579-460E-94D1-54222C63F5DA}</a:tableStyleId>
              </a:tblPr>
              <a:tblGrid>
                <a:gridCol w="1520549">
                  <a:extLst>
                    <a:ext uri="{9D8B030D-6E8A-4147-A177-3AD203B41FA5}">
                      <a16:colId xmlns="" xmlns:a16="http://schemas.microsoft.com/office/drawing/2014/main" val="20000"/>
                    </a:ext>
                  </a:extLst>
                </a:gridCol>
                <a:gridCol w="632378">
                  <a:extLst>
                    <a:ext uri="{9D8B030D-6E8A-4147-A177-3AD203B41FA5}">
                      <a16:colId xmlns="" xmlns:a16="http://schemas.microsoft.com/office/drawing/2014/main" val="20001"/>
                    </a:ext>
                  </a:extLst>
                </a:gridCol>
                <a:gridCol w="1475277">
                  <a:extLst>
                    <a:ext uri="{9D8B030D-6E8A-4147-A177-3AD203B41FA5}">
                      <a16:colId xmlns="" xmlns:a16="http://schemas.microsoft.com/office/drawing/2014/main" val="20002"/>
                    </a:ext>
                  </a:extLst>
                </a:gridCol>
                <a:gridCol w="979462">
                  <a:extLst>
                    <a:ext uri="{9D8B030D-6E8A-4147-A177-3AD203B41FA5}">
                      <a16:colId xmlns="" xmlns:a16="http://schemas.microsoft.com/office/drawing/2014/main" val="20003"/>
                    </a:ext>
                  </a:extLst>
                </a:gridCol>
              </a:tblGrid>
              <a:tr h="20221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27026" marR="270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27026" marR="2702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27026" marR="27026" marT="0" marB="0" anchor="ctr"/>
                </a:tc>
                <a:tc>
                  <a:txBody>
                    <a:bodyPr/>
                    <a:lstStyle/>
                    <a:p>
                      <a:pPr algn="ctr">
                        <a:spcAft>
                          <a:spcPts val="0"/>
                        </a:spcAft>
                      </a:pPr>
                      <a:r>
                        <a:rPr lang="en-US" sz="1000" dirty="0">
                          <a:effectLst/>
                        </a:rPr>
                        <a:t>AVANCE</a:t>
                      </a:r>
                      <a:endParaRPr lang="es-CO" sz="1000" b="0" dirty="0">
                        <a:effectLst/>
                        <a:latin typeface="+mn-lt"/>
                        <a:ea typeface="Times New Roman"/>
                      </a:endParaRPr>
                    </a:p>
                  </a:txBody>
                  <a:tcPr marL="27026" marR="27026" marT="0" marB="0" anchor="ctr"/>
                </a:tc>
                <a:extLst>
                  <a:ext uri="{0D108BD9-81ED-4DB2-BD59-A6C34878D82A}">
                    <a16:rowId xmlns="" xmlns:a16="http://schemas.microsoft.com/office/drawing/2014/main" val="10000"/>
                  </a:ext>
                </a:extLst>
              </a:tr>
              <a:tr h="213046">
                <a:tc>
                  <a:txBody>
                    <a:bodyPr/>
                    <a:lstStyle/>
                    <a:p>
                      <a:pPr algn="ctr" fontAlgn="b"/>
                      <a:r>
                        <a:rPr lang="es-MX" sz="1000" u="none" strike="noStrike" dirty="0">
                          <a:effectLst/>
                        </a:rPr>
                        <a:t>EL TABOR-GUARATO</a:t>
                      </a:r>
                      <a:endParaRPr lang="es-MX" sz="1000" b="0" i="0" u="none" strike="noStrike" dirty="0">
                        <a:solidFill>
                          <a:schemeClr val="accent6">
                            <a:lumMod val="75000"/>
                          </a:schemeClr>
                        </a:solidFill>
                        <a:effectLst/>
                        <a:latin typeface="+mn-lt"/>
                      </a:endParaRPr>
                    </a:p>
                  </a:txBody>
                  <a:tcPr marL="27026" marR="27026" marT="0" marB="0" anchor="ctr"/>
                </a:tc>
                <a:tc>
                  <a:txBody>
                    <a:bodyPr/>
                    <a:lstStyle/>
                    <a:p>
                      <a:pPr algn="ctr" fontAlgn="ctr"/>
                      <a:r>
                        <a:rPr lang="es-MX" sz="1000" u="none" strike="noStrike" dirty="0">
                          <a:effectLst/>
                        </a:rPr>
                        <a:t>11,7</a:t>
                      </a:r>
                      <a:endParaRPr lang="es-MX" sz="1000" b="0" i="0" u="none" strike="noStrike" dirty="0">
                        <a:solidFill>
                          <a:srgbClr val="000000"/>
                        </a:solidFill>
                        <a:effectLst/>
                        <a:latin typeface="+mn-lt"/>
                      </a:endParaRPr>
                    </a:p>
                  </a:txBody>
                  <a:tcPr marL="27026" marR="27026" marT="0" marB="0" anchor="ctr"/>
                </a:tc>
                <a:tc>
                  <a:txBody>
                    <a:bodyPr/>
                    <a:lstStyle/>
                    <a:p>
                      <a:pPr algn="ctr" fontAlgn="b"/>
                      <a:r>
                        <a:rPr lang="es-MX" sz="1000" u="none" strike="noStrike" kern="1200" dirty="0">
                          <a:effectLst/>
                        </a:rPr>
                        <a:t>Pavimentación</a:t>
                      </a:r>
                      <a:endParaRPr lang="es-MX" sz="1000" b="0" i="0" u="none" strike="noStrike" kern="1200" dirty="0">
                        <a:solidFill>
                          <a:schemeClr val="dk1"/>
                        </a:solidFill>
                        <a:effectLst/>
                        <a:latin typeface="+mn-lt"/>
                        <a:ea typeface="+mn-ea"/>
                        <a:cs typeface="+mn-cs"/>
                      </a:endParaRPr>
                    </a:p>
                  </a:txBody>
                  <a:tcPr marL="27026" marR="27026" marT="0" marB="0" anchor="ctr"/>
                </a:tc>
                <a:tc>
                  <a:txBody>
                    <a:bodyPr/>
                    <a:lstStyle/>
                    <a:p>
                      <a:pPr algn="ctr" fontAlgn="b"/>
                      <a:r>
                        <a:rPr lang="es-MX" sz="1000" u="none" strike="noStrike" kern="1200" dirty="0">
                          <a:effectLst/>
                        </a:rPr>
                        <a:t>0 km</a:t>
                      </a:r>
                      <a:endParaRPr lang="es-MX" sz="1000" b="0" i="0" u="none" strike="noStrike" kern="1200" dirty="0">
                        <a:solidFill>
                          <a:schemeClr val="dk1"/>
                        </a:solidFill>
                        <a:effectLst/>
                        <a:latin typeface="+mn-lt"/>
                        <a:ea typeface="+mn-ea"/>
                        <a:cs typeface="+mn-cs"/>
                      </a:endParaRPr>
                    </a:p>
                  </a:txBody>
                  <a:tcPr marL="27026" marR="27026" marT="0" marB="0" anchor="ctr"/>
                </a:tc>
                <a:extLst>
                  <a:ext uri="{0D108BD9-81ED-4DB2-BD59-A6C34878D82A}">
                    <a16:rowId xmlns="" xmlns:a16="http://schemas.microsoft.com/office/drawing/2014/main" val="10001"/>
                  </a:ext>
                </a:extLst>
              </a:tr>
            </a:tbl>
          </a:graphicData>
        </a:graphic>
      </p:graphicFrame>
      <p:sp>
        <p:nvSpPr>
          <p:cNvPr id="32" name="30 CuadroTexto"/>
          <p:cNvSpPr txBox="1">
            <a:spLocks noChangeArrowheads="1"/>
          </p:cNvSpPr>
          <p:nvPr/>
        </p:nvSpPr>
        <p:spPr bwMode="auto">
          <a:xfrm flipH="1">
            <a:off x="3339821" y="4077731"/>
            <a:ext cx="344640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422628478"/>
              </p:ext>
            </p:extLst>
          </p:nvPr>
        </p:nvGraphicFramePr>
        <p:xfrm>
          <a:off x="3339821" y="4364222"/>
          <a:ext cx="3446405" cy="1508760"/>
        </p:xfrm>
        <a:graphic>
          <a:graphicData uri="http://schemas.openxmlformats.org/drawingml/2006/table">
            <a:tbl>
              <a:tblPr firstRow="1" bandRow="1">
                <a:tableStyleId>{5940675A-B579-460E-94D1-54222C63F5DA}</a:tableStyleId>
              </a:tblPr>
              <a:tblGrid>
                <a:gridCol w="2249018">
                  <a:extLst>
                    <a:ext uri="{9D8B030D-6E8A-4147-A177-3AD203B41FA5}">
                      <a16:colId xmlns="" xmlns:a16="http://schemas.microsoft.com/office/drawing/2014/main" val="20000"/>
                    </a:ext>
                  </a:extLst>
                </a:gridCol>
                <a:gridCol w="1197387">
                  <a:extLst>
                    <a:ext uri="{9D8B030D-6E8A-4147-A177-3AD203B41FA5}">
                      <a16:colId xmlns="" xmlns:a16="http://schemas.microsoft.com/office/drawing/2014/main" val="20001"/>
                    </a:ext>
                  </a:extLst>
                </a:gridCol>
              </a:tblGrid>
              <a:tr h="137303">
                <a:tc>
                  <a:txBody>
                    <a:bodyPr/>
                    <a:lstStyle/>
                    <a:p>
                      <a:pPr marL="0" algn="l" defTabSz="914400" rtl="0" eaLnBrk="1" latinLnBrk="0" hangingPunct="1"/>
                      <a:r>
                        <a:rPr lang="es-ES" sz="1100" kern="1200" dirty="0"/>
                        <a:t>Total Contrato Obra</a:t>
                      </a:r>
                      <a:endParaRPr lang="es-CO" sz="1100" b="0" kern="1200" dirty="0">
                        <a:solidFill>
                          <a:schemeClr val="dk1"/>
                        </a:solidFill>
                        <a:latin typeface="+mn-lt"/>
                        <a:ea typeface="+mn-ea"/>
                        <a:cs typeface="Arial" panose="020B0604020202020204" pitchFamily="34" charset="0"/>
                      </a:endParaRPr>
                    </a:p>
                  </a:txBody>
                  <a:tcPr marL="26998" marR="26998" marT="0" marB="0"/>
                </a:tc>
                <a:tc>
                  <a:txBody>
                    <a:bodyPr/>
                    <a:lstStyle/>
                    <a:p>
                      <a:pPr algn="ctr" fontAlgn="b"/>
                      <a:r>
                        <a:rPr lang="es-CO" sz="1100" u="none" strike="noStrike" dirty="0">
                          <a:effectLst/>
                        </a:rPr>
                        <a:t>$ 81.893</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0"/>
                  </a:ext>
                </a:extLst>
              </a:tr>
              <a:tr h="137303">
                <a:tc>
                  <a:txBody>
                    <a:bodyPr/>
                    <a:lstStyle/>
                    <a:p>
                      <a:pPr marL="0" algn="l" defTabSz="914400" rtl="0" eaLnBrk="1" latinLnBrk="0" hangingPunct="1"/>
                      <a:r>
                        <a:rPr lang="es-ES" sz="1100" kern="1200" dirty="0"/>
                        <a:t>Total Contrato Interventoría</a:t>
                      </a:r>
                      <a:endParaRPr lang="es-CO" sz="1100" b="0" kern="1200" dirty="0">
                        <a:solidFill>
                          <a:schemeClr val="tx1"/>
                        </a:solidFill>
                        <a:latin typeface="+mn-lt"/>
                        <a:ea typeface="+mn-ea"/>
                        <a:cs typeface="Arial" panose="020B0604020202020204" pitchFamily="34" charset="0"/>
                      </a:endParaRPr>
                    </a:p>
                  </a:txBody>
                  <a:tcPr marL="26998" marR="26998" marT="0" marB="0" anchor="ctr"/>
                </a:tc>
                <a:tc>
                  <a:txBody>
                    <a:bodyPr/>
                    <a:lstStyle/>
                    <a:p>
                      <a:pPr algn="ctr" fontAlgn="b"/>
                      <a:r>
                        <a:rPr lang="es-CO" sz="1100" u="none" strike="noStrike" baseline="0" dirty="0">
                          <a:effectLst/>
                        </a:rPr>
                        <a:t> </a:t>
                      </a:r>
                      <a:r>
                        <a:rPr lang="es-CO" sz="1100" u="none" strike="noStrike" dirty="0">
                          <a:effectLst/>
                        </a:rPr>
                        <a:t>$ 9.998</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1"/>
                  </a:ext>
                </a:extLst>
              </a:tr>
              <a:tr h="8479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dirty="0"/>
                        <a:t>Total Vigencias de obra</a:t>
                      </a:r>
                      <a:endParaRPr lang="es-CO" sz="1100" kern="1200" baseline="0" dirty="0"/>
                    </a:p>
                    <a:p>
                      <a:pPr marL="173038" indent="0" algn="l" defTabSz="914400" rtl="0" eaLnBrk="1" latinLnBrk="0" hangingPunct="1"/>
                      <a:r>
                        <a:rPr lang="es-CO" sz="1100" kern="1200" baseline="0" dirty="0"/>
                        <a:t>Vigencia 2017= $12.300</a:t>
                      </a:r>
                      <a:br>
                        <a:rPr lang="es-CO" sz="1100" kern="1200" baseline="0" dirty="0"/>
                      </a:br>
                      <a:r>
                        <a:rPr lang="es-CO" sz="1100" kern="1200" baseline="0" dirty="0"/>
                        <a:t>Vigencia 2018= $2.093</a:t>
                      </a:r>
                      <a:br>
                        <a:rPr lang="es-CO" sz="1100" kern="1200" baseline="0" dirty="0"/>
                      </a:br>
                      <a:r>
                        <a:rPr lang="es-CO" sz="1100" kern="1200" baseline="0" dirty="0"/>
                        <a:t>Vigencia 2019= $17.700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a:t>Vigencia 2020= $22.700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a:t>Vigencia 2021= $27.100</a:t>
                      </a:r>
                      <a:endParaRPr lang="es-CO" sz="1100" b="1" i="1" kern="1200" baseline="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1100" u="none" strike="noStrike" baseline="0" dirty="0">
                          <a:effectLst/>
                        </a:rPr>
                        <a:t> </a:t>
                      </a:r>
                      <a:r>
                        <a:rPr lang="es-CO" sz="1100" u="none" strike="noStrike" dirty="0">
                          <a:effectLst/>
                        </a:rPr>
                        <a:t>$ 81.893</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2"/>
                  </a:ext>
                </a:extLst>
              </a:tr>
              <a:tr h="138688">
                <a:tc>
                  <a:txBody>
                    <a:bodyPr/>
                    <a:lstStyle/>
                    <a:p>
                      <a:pPr marL="0" algn="l" defTabSz="914400" rtl="0" eaLnBrk="1" latinLnBrk="0" hangingPunct="1"/>
                      <a:r>
                        <a:rPr lang="es-ES" sz="1100" kern="1200" dirty="0"/>
                        <a:t>Total</a:t>
                      </a:r>
                      <a:r>
                        <a:rPr lang="es-ES" sz="1100" kern="1200" baseline="0" dirty="0"/>
                        <a:t> Inversión</a:t>
                      </a:r>
                      <a:endParaRPr lang="es-CO" sz="11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1100" u="none" strike="noStrike" dirty="0">
                          <a:effectLst/>
                        </a:rPr>
                        <a:t> $ 91.891</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990153" y="5990196"/>
            <a:ext cx="271344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2017</a:t>
            </a:r>
          </a:p>
        </p:txBody>
      </p:sp>
      <p:sp>
        <p:nvSpPr>
          <p:cNvPr id="43" name="30 CuadroTexto"/>
          <p:cNvSpPr txBox="1">
            <a:spLocks noChangeArrowheads="1"/>
          </p:cNvSpPr>
          <p:nvPr/>
        </p:nvSpPr>
        <p:spPr bwMode="auto">
          <a:xfrm flipH="1">
            <a:off x="7221404" y="842110"/>
            <a:ext cx="4598399" cy="173253"/>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INFORMACIÓN GENERAL</a:t>
            </a:r>
          </a:p>
        </p:txBody>
      </p:sp>
      <p:graphicFrame>
        <p:nvGraphicFramePr>
          <p:cNvPr id="45" name="Tabla 33"/>
          <p:cNvGraphicFramePr>
            <a:graphicFrameLocks noGrp="1"/>
          </p:cNvGraphicFramePr>
          <p:nvPr>
            <p:extLst>
              <p:ext uri="{D42A27DB-BD31-4B8C-83A1-F6EECF244321}">
                <p14:modId xmlns:p14="http://schemas.microsoft.com/office/powerpoint/2010/main" val="4279171296"/>
              </p:ext>
            </p:extLst>
          </p:nvPr>
        </p:nvGraphicFramePr>
        <p:xfrm>
          <a:off x="4030482" y="1716775"/>
          <a:ext cx="3035345" cy="183071"/>
        </p:xfrm>
        <a:graphic>
          <a:graphicData uri="http://schemas.openxmlformats.org/drawingml/2006/table">
            <a:tbl>
              <a:tblPr firstRow="1" bandRow="1">
                <a:tableStyleId>{5940675A-B579-460E-94D1-54222C63F5DA}</a:tableStyleId>
              </a:tblPr>
              <a:tblGrid>
                <a:gridCol w="3035345">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209 Km</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grpSp>
        <p:nvGrpSpPr>
          <p:cNvPr id="2" name="Grupo 1"/>
          <p:cNvGrpSpPr/>
          <p:nvPr/>
        </p:nvGrpSpPr>
        <p:grpSpPr>
          <a:xfrm>
            <a:off x="826120" y="842110"/>
            <a:ext cx="3625565" cy="3149220"/>
            <a:chOff x="1511919" y="1242595"/>
            <a:chExt cx="4065040" cy="3566328"/>
          </a:xfrm>
        </p:grpSpPr>
        <p:pic>
          <p:nvPicPr>
            <p:cNvPr id="31" name="Imagen 1">
              <a:extLst>
                <a:ext uri="{FF2B5EF4-FFF2-40B4-BE49-F238E27FC236}">
                  <a16:creationId xmlns="" xmlns:a16="http://schemas.microsoft.com/office/drawing/2014/main" id="{CE24E35A-E71D-4481-9A5A-4D70AB5828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1781" y="1242595"/>
              <a:ext cx="3101547" cy="214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Imagen 3">
              <a:extLst>
                <a:ext uri="{FF2B5EF4-FFF2-40B4-BE49-F238E27FC236}">
                  <a16:creationId xmlns="" xmlns:a16="http://schemas.microsoft.com/office/drawing/2014/main" id="{F8FD3972-6093-48FD-8A83-05C591DBF87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1083" y="2562810"/>
              <a:ext cx="2125876" cy="22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Forma libre 2">
              <a:extLst>
                <a:ext uri="{FF2B5EF4-FFF2-40B4-BE49-F238E27FC236}">
                  <a16:creationId xmlns="" xmlns:a16="http://schemas.microsoft.com/office/drawing/2014/main" id="{DBFF9243-1C1A-4140-B7D8-6819723D1A47}"/>
                </a:ext>
              </a:extLst>
            </p:cNvPr>
            <p:cNvSpPr/>
            <p:nvPr/>
          </p:nvSpPr>
          <p:spPr>
            <a:xfrm>
              <a:off x="1996748" y="1352890"/>
              <a:ext cx="142235" cy="1590427"/>
            </a:xfrm>
            <a:custGeom>
              <a:avLst/>
              <a:gdLst>
                <a:gd name="connsiteX0" fmla="*/ 103892 w 189449"/>
                <a:gd name="connsiteY0" fmla="*/ 2118360 h 2118360"/>
                <a:gd name="connsiteX1" fmla="*/ 107702 w 189449"/>
                <a:gd name="connsiteY1" fmla="*/ 2065020 h 2118360"/>
                <a:gd name="connsiteX2" fmla="*/ 107702 w 189449"/>
                <a:gd name="connsiteY2" fmla="*/ 1977390 h 2118360"/>
                <a:gd name="connsiteX3" fmla="*/ 107702 w 189449"/>
                <a:gd name="connsiteY3" fmla="*/ 1893570 h 2118360"/>
                <a:gd name="connsiteX4" fmla="*/ 107702 w 189449"/>
                <a:gd name="connsiteY4" fmla="*/ 1824990 h 2118360"/>
                <a:gd name="connsiteX5" fmla="*/ 126752 w 189449"/>
                <a:gd name="connsiteY5" fmla="*/ 1771650 h 2118360"/>
                <a:gd name="connsiteX6" fmla="*/ 145802 w 189449"/>
                <a:gd name="connsiteY6" fmla="*/ 1737360 h 2118360"/>
                <a:gd name="connsiteX7" fmla="*/ 164852 w 189449"/>
                <a:gd name="connsiteY7" fmla="*/ 1714500 h 2118360"/>
                <a:gd name="connsiteX8" fmla="*/ 168662 w 189449"/>
                <a:gd name="connsiteY8" fmla="*/ 1714500 h 2118360"/>
                <a:gd name="connsiteX9" fmla="*/ 187712 w 189449"/>
                <a:gd name="connsiteY9" fmla="*/ 1684020 h 2118360"/>
                <a:gd name="connsiteX10" fmla="*/ 187712 w 189449"/>
                <a:gd name="connsiteY10" fmla="*/ 1642110 h 2118360"/>
                <a:gd name="connsiteX11" fmla="*/ 180092 w 189449"/>
                <a:gd name="connsiteY11" fmla="*/ 1604010 h 2118360"/>
                <a:gd name="connsiteX12" fmla="*/ 157232 w 189449"/>
                <a:gd name="connsiteY12" fmla="*/ 1581150 h 2118360"/>
                <a:gd name="connsiteX13" fmla="*/ 119132 w 189449"/>
                <a:gd name="connsiteY13" fmla="*/ 1512570 h 2118360"/>
                <a:gd name="connsiteX14" fmla="*/ 107702 w 189449"/>
                <a:gd name="connsiteY14" fmla="*/ 1440180 h 2118360"/>
                <a:gd name="connsiteX15" fmla="*/ 111512 w 189449"/>
                <a:gd name="connsiteY15" fmla="*/ 1363980 h 2118360"/>
                <a:gd name="connsiteX16" fmla="*/ 122942 w 189449"/>
                <a:gd name="connsiteY16" fmla="*/ 1314450 h 2118360"/>
                <a:gd name="connsiteX17" fmla="*/ 100082 w 189449"/>
                <a:gd name="connsiteY17" fmla="*/ 1283970 h 2118360"/>
                <a:gd name="connsiteX18" fmla="*/ 84842 w 189449"/>
                <a:gd name="connsiteY18" fmla="*/ 1245870 h 2118360"/>
                <a:gd name="connsiteX19" fmla="*/ 69602 w 189449"/>
                <a:gd name="connsiteY19" fmla="*/ 1215390 h 2118360"/>
                <a:gd name="connsiteX20" fmla="*/ 50552 w 189449"/>
                <a:gd name="connsiteY20" fmla="*/ 1173480 h 2118360"/>
                <a:gd name="connsiteX21" fmla="*/ 69602 w 189449"/>
                <a:gd name="connsiteY21" fmla="*/ 1162050 h 2118360"/>
                <a:gd name="connsiteX22" fmla="*/ 111512 w 189449"/>
                <a:gd name="connsiteY22" fmla="*/ 1146810 h 2118360"/>
                <a:gd name="connsiteX23" fmla="*/ 119132 w 189449"/>
                <a:gd name="connsiteY23" fmla="*/ 1131570 h 2118360"/>
                <a:gd name="connsiteX24" fmla="*/ 103892 w 189449"/>
                <a:gd name="connsiteY24" fmla="*/ 1104900 h 2118360"/>
                <a:gd name="connsiteX25" fmla="*/ 96272 w 189449"/>
                <a:gd name="connsiteY25" fmla="*/ 1074420 h 2118360"/>
                <a:gd name="connsiteX26" fmla="*/ 122942 w 189449"/>
                <a:gd name="connsiteY26" fmla="*/ 1047750 h 2118360"/>
                <a:gd name="connsiteX27" fmla="*/ 115322 w 189449"/>
                <a:gd name="connsiteY27" fmla="*/ 1028700 h 2118360"/>
                <a:gd name="connsiteX28" fmla="*/ 100082 w 189449"/>
                <a:gd name="connsiteY28" fmla="*/ 1005840 h 2118360"/>
                <a:gd name="connsiteX29" fmla="*/ 92462 w 189449"/>
                <a:gd name="connsiteY29" fmla="*/ 967740 h 2118360"/>
                <a:gd name="connsiteX30" fmla="*/ 84842 w 189449"/>
                <a:gd name="connsiteY30" fmla="*/ 937260 h 2118360"/>
                <a:gd name="connsiteX31" fmla="*/ 84842 w 189449"/>
                <a:gd name="connsiteY31" fmla="*/ 895350 h 2118360"/>
                <a:gd name="connsiteX32" fmla="*/ 92462 w 189449"/>
                <a:gd name="connsiteY32" fmla="*/ 872490 h 2118360"/>
                <a:gd name="connsiteX33" fmla="*/ 115322 w 189449"/>
                <a:gd name="connsiteY33" fmla="*/ 849630 h 2118360"/>
                <a:gd name="connsiteX34" fmla="*/ 115322 w 189449"/>
                <a:gd name="connsiteY34" fmla="*/ 834390 h 2118360"/>
                <a:gd name="connsiteX35" fmla="*/ 119132 w 189449"/>
                <a:gd name="connsiteY35" fmla="*/ 792480 h 2118360"/>
                <a:gd name="connsiteX36" fmla="*/ 88652 w 189449"/>
                <a:gd name="connsiteY36" fmla="*/ 769620 h 2118360"/>
                <a:gd name="connsiteX37" fmla="*/ 58172 w 189449"/>
                <a:gd name="connsiteY37" fmla="*/ 769620 h 2118360"/>
                <a:gd name="connsiteX38" fmla="*/ 69602 w 189449"/>
                <a:gd name="connsiteY38" fmla="*/ 735330 h 2118360"/>
                <a:gd name="connsiteX39" fmla="*/ 103892 w 189449"/>
                <a:gd name="connsiteY39" fmla="*/ 704850 h 2118360"/>
                <a:gd name="connsiteX40" fmla="*/ 138182 w 189449"/>
                <a:gd name="connsiteY40" fmla="*/ 681990 h 2118360"/>
                <a:gd name="connsiteX41" fmla="*/ 176282 w 189449"/>
                <a:gd name="connsiteY41" fmla="*/ 643890 h 2118360"/>
                <a:gd name="connsiteX42" fmla="*/ 176282 w 189449"/>
                <a:gd name="connsiteY42" fmla="*/ 636270 h 2118360"/>
                <a:gd name="connsiteX43" fmla="*/ 172472 w 189449"/>
                <a:gd name="connsiteY43" fmla="*/ 609600 h 2118360"/>
                <a:gd name="connsiteX44" fmla="*/ 145802 w 189449"/>
                <a:gd name="connsiteY44" fmla="*/ 594360 h 2118360"/>
                <a:gd name="connsiteX45" fmla="*/ 126752 w 189449"/>
                <a:gd name="connsiteY45" fmla="*/ 567690 h 2118360"/>
                <a:gd name="connsiteX46" fmla="*/ 96272 w 189449"/>
                <a:gd name="connsiteY46" fmla="*/ 510540 h 2118360"/>
                <a:gd name="connsiteX47" fmla="*/ 88652 w 189449"/>
                <a:gd name="connsiteY47" fmla="*/ 476250 h 2118360"/>
                <a:gd name="connsiteX48" fmla="*/ 77222 w 189449"/>
                <a:gd name="connsiteY48" fmla="*/ 445770 h 2118360"/>
                <a:gd name="connsiteX49" fmla="*/ 58172 w 189449"/>
                <a:gd name="connsiteY49" fmla="*/ 419100 h 2118360"/>
                <a:gd name="connsiteX50" fmla="*/ 35312 w 189449"/>
                <a:gd name="connsiteY50" fmla="*/ 407670 h 2118360"/>
                <a:gd name="connsiteX51" fmla="*/ 31502 w 189449"/>
                <a:gd name="connsiteY51" fmla="*/ 381000 h 2118360"/>
                <a:gd name="connsiteX52" fmla="*/ 31502 w 189449"/>
                <a:gd name="connsiteY52" fmla="*/ 354330 h 2118360"/>
                <a:gd name="connsiteX53" fmla="*/ 16262 w 189449"/>
                <a:gd name="connsiteY53" fmla="*/ 320040 h 2118360"/>
                <a:gd name="connsiteX54" fmla="*/ 16262 w 189449"/>
                <a:gd name="connsiteY54" fmla="*/ 320040 h 2118360"/>
                <a:gd name="connsiteX55" fmla="*/ 23882 w 189449"/>
                <a:gd name="connsiteY55" fmla="*/ 278130 h 2118360"/>
                <a:gd name="connsiteX56" fmla="*/ 46742 w 189449"/>
                <a:gd name="connsiteY56" fmla="*/ 262890 h 2118360"/>
                <a:gd name="connsiteX57" fmla="*/ 50552 w 189449"/>
                <a:gd name="connsiteY57" fmla="*/ 259080 h 2118360"/>
                <a:gd name="connsiteX58" fmla="*/ 65792 w 189449"/>
                <a:gd name="connsiteY58" fmla="*/ 236220 h 2118360"/>
                <a:gd name="connsiteX59" fmla="*/ 58172 w 189449"/>
                <a:gd name="connsiteY59" fmla="*/ 224790 h 2118360"/>
                <a:gd name="connsiteX60" fmla="*/ 35312 w 189449"/>
                <a:gd name="connsiteY60" fmla="*/ 194310 h 2118360"/>
                <a:gd name="connsiteX61" fmla="*/ 23882 w 189449"/>
                <a:gd name="connsiteY61" fmla="*/ 167640 h 2118360"/>
                <a:gd name="connsiteX62" fmla="*/ 4832 w 189449"/>
                <a:gd name="connsiteY62" fmla="*/ 129540 h 2118360"/>
                <a:gd name="connsiteX63" fmla="*/ 1022 w 189449"/>
                <a:gd name="connsiteY63" fmla="*/ 114300 h 2118360"/>
                <a:gd name="connsiteX64" fmla="*/ 20072 w 189449"/>
                <a:gd name="connsiteY64" fmla="*/ 99060 h 2118360"/>
                <a:gd name="connsiteX65" fmla="*/ 27692 w 189449"/>
                <a:gd name="connsiteY65" fmla="*/ 76200 h 2118360"/>
                <a:gd name="connsiteX66" fmla="*/ 31502 w 189449"/>
                <a:gd name="connsiteY66" fmla="*/ 53340 h 2118360"/>
                <a:gd name="connsiteX67" fmla="*/ 31502 w 189449"/>
                <a:gd name="connsiteY67" fmla="*/ 34290 h 2118360"/>
                <a:gd name="connsiteX68" fmla="*/ 20072 w 189449"/>
                <a:gd name="connsiteY68" fmla="*/ 22860 h 2118360"/>
                <a:gd name="connsiteX69" fmla="*/ 20072 w 189449"/>
                <a:gd name="connsiteY69" fmla="*/ 0 h 211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89449" h="2118360">
                  <a:moveTo>
                    <a:pt x="103892" y="2118360"/>
                  </a:moveTo>
                  <a:cubicBezTo>
                    <a:pt x="105479" y="2103437"/>
                    <a:pt x="107067" y="2088515"/>
                    <a:pt x="107702" y="2065020"/>
                  </a:cubicBezTo>
                  <a:cubicBezTo>
                    <a:pt x="108337" y="2041525"/>
                    <a:pt x="107702" y="1977390"/>
                    <a:pt x="107702" y="1977390"/>
                  </a:cubicBezTo>
                  <a:lnTo>
                    <a:pt x="107702" y="1893570"/>
                  </a:lnTo>
                  <a:cubicBezTo>
                    <a:pt x="107702" y="1868170"/>
                    <a:pt x="104527" y="1845310"/>
                    <a:pt x="107702" y="1824990"/>
                  </a:cubicBezTo>
                  <a:cubicBezTo>
                    <a:pt x="110877" y="1804670"/>
                    <a:pt x="120402" y="1786255"/>
                    <a:pt x="126752" y="1771650"/>
                  </a:cubicBezTo>
                  <a:cubicBezTo>
                    <a:pt x="133102" y="1757045"/>
                    <a:pt x="139452" y="1746885"/>
                    <a:pt x="145802" y="1737360"/>
                  </a:cubicBezTo>
                  <a:cubicBezTo>
                    <a:pt x="152152" y="1727835"/>
                    <a:pt x="161042" y="1718310"/>
                    <a:pt x="164852" y="1714500"/>
                  </a:cubicBezTo>
                  <a:cubicBezTo>
                    <a:pt x="168662" y="1710690"/>
                    <a:pt x="164852" y="1719580"/>
                    <a:pt x="168662" y="1714500"/>
                  </a:cubicBezTo>
                  <a:cubicBezTo>
                    <a:pt x="172472" y="1709420"/>
                    <a:pt x="184537" y="1696085"/>
                    <a:pt x="187712" y="1684020"/>
                  </a:cubicBezTo>
                  <a:cubicBezTo>
                    <a:pt x="190887" y="1671955"/>
                    <a:pt x="188982" y="1655445"/>
                    <a:pt x="187712" y="1642110"/>
                  </a:cubicBezTo>
                  <a:cubicBezTo>
                    <a:pt x="186442" y="1628775"/>
                    <a:pt x="185172" y="1614170"/>
                    <a:pt x="180092" y="1604010"/>
                  </a:cubicBezTo>
                  <a:cubicBezTo>
                    <a:pt x="175012" y="1593850"/>
                    <a:pt x="167392" y="1596390"/>
                    <a:pt x="157232" y="1581150"/>
                  </a:cubicBezTo>
                  <a:cubicBezTo>
                    <a:pt x="147072" y="1565910"/>
                    <a:pt x="127387" y="1536065"/>
                    <a:pt x="119132" y="1512570"/>
                  </a:cubicBezTo>
                  <a:cubicBezTo>
                    <a:pt x="110877" y="1489075"/>
                    <a:pt x="108972" y="1464945"/>
                    <a:pt x="107702" y="1440180"/>
                  </a:cubicBezTo>
                  <a:cubicBezTo>
                    <a:pt x="106432" y="1415415"/>
                    <a:pt x="108972" y="1384935"/>
                    <a:pt x="111512" y="1363980"/>
                  </a:cubicBezTo>
                  <a:cubicBezTo>
                    <a:pt x="114052" y="1343025"/>
                    <a:pt x="124847" y="1327785"/>
                    <a:pt x="122942" y="1314450"/>
                  </a:cubicBezTo>
                  <a:cubicBezTo>
                    <a:pt x="121037" y="1301115"/>
                    <a:pt x="106432" y="1295400"/>
                    <a:pt x="100082" y="1283970"/>
                  </a:cubicBezTo>
                  <a:cubicBezTo>
                    <a:pt x="93732" y="1272540"/>
                    <a:pt x="89922" y="1257300"/>
                    <a:pt x="84842" y="1245870"/>
                  </a:cubicBezTo>
                  <a:cubicBezTo>
                    <a:pt x="79762" y="1234440"/>
                    <a:pt x="75317" y="1227455"/>
                    <a:pt x="69602" y="1215390"/>
                  </a:cubicBezTo>
                  <a:cubicBezTo>
                    <a:pt x="63887" y="1203325"/>
                    <a:pt x="50552" y="1182370"/>
                    <a:pt x="50552" y="1173480"/>
                  </a:cubicBezTo>
                  <a:cubicBezTo>
                    <a:pt x="50552" y="1164590"/>
                    <a:pt x="59442" y="1166495"/>
                    <a:pt x="69602" y="1162050"/>
                  </a:cubicBezTo>
                  <a:cubicBezTo>
                    <a:pt x="79762" y="1157605"/>
                    <a:pt x="103257" y="1151890"/>
                    <a:pt x="111512" y="1146810"/>
                  </a:cubicBezTo>
                  <a:cubicBezTo>
                    <a:pt x="119767" y="1141730"/>
                    <a:pt x="120402" y="1138555"/>
                    <a:pt x="119132" y="1131570"/>
                  </a:cubicBezTo>
                  <a:cubicBezTo>
                    <a:pt x="117862" y="1124585"/>
                    <a:pt x="107702" y="1114425"/>
                    <a:pt x="103892" y="1104900"/>
                  </a:cubicBezTo>
                  <a:cubicBezTo>
                    <a:pt x="100082" y="1095375"/>
                    <a:pt x="93097" y="1083945"/>
                    <a:pt x="96272" y="1074420"/>
                  </a:cubicBezTo>
                  <a:cubicBezTo>
                    <a:pt x="99447" y="1064895"/>
                    <a:pt x="119767" y="1055370"/>
                    <a:pt x="122942" y="1047750"/>
                  </a:cubicBezTo>
                  <a:cubicBezTo>
                    <a:pt x="126117" y="1040130"/>
                    <a:pt x="119132" y="1035685"/>
                    <a:pt x="115322" y="1028700"/>
                  </a:cubicBezTo>
                  <a:cubicBezTo>
                    <a:pt x="111512" y="1021715"/>
                    <a:pt x="103892" y="1016000"/>
                    <a:pt x="100082" y="1005840"/>
                  </a:cubicBezTo>
                  <a:cubicBezTo>
                    <a:pt x="96272" y="995680"/>
                    <a:pt x="95002" y="979170"/>
                    <a:pt x="92462" y="967740"/>
                  </a:cubicBezTo>
                  <a:cubicBezTo>
                    <a:pt x="89922" y="956310"/>
                    <a:pt x="86112" y="949325"/>
                    <a:pt x="84842" y="937260"/>
                  </a:cubicBezTo>
                  <a:cubicBezTo>
                    <a:pt x="83572" y="925195"/>
                    <a:pt x="83572" y="906145"/>
                    <a:pt x="84842" y="895350"/>
                  </a:cubicBezTo>
                  <a:cubicBezTo>
                    <a:pt x="86112" y="884555"/>
                    <a:pt x="87382" y="880110"/>
                    <a:pt x="92462" y="872490"/>
                  </a:cubicBezTo>
                  <a:cubicBezTo>
                    <a:pt x="97542" y="864870"/>
                    <a:pt x="111512" y="855980"/>
                    <a:pt x="115322" y="849630"/>
                  </a:cubicBezTo>
                  <a:cubicBezTo>
                    <a:pt x="119132" y="843280"/>
                    <a:pt x="114687" y="843915"/>
                    <a:pt x="115322" y="834390"/>
                  </a:cubicBezTo>
                  <a:cubicBezTo>
                    <a:pt x="115957" y="824865"/>
                    <a:pt x="123577" y="803275"/>
                    <a:pt x="119132" y="792480"/>
                  </a:cubicBezTo>
                  <a:cubicBezTo>
                    <a:pt x="114687" y="781685"/>
                    <a:pt x="98812" y="773430"/>
                    <a:pt x="88652" y="769620"/>
                  </a:cubicBezTo>
                  <a:cubicBezTo>
                    <a:pt x="78492" y="765810"/>
                    <a:pt x="61347" y="775335"/>
                    <a:pt x="58172" y="769620"/>
                  </a:cubicBezTo>
                  <a:cubicBezTo>
                    <a:pt x="54997" y="763905"/>
                    <a:pt x="61982" y="746125"/>
                    <a:pt x="69602" y="735330"/>
                  </a:cubicBezTo>
                  <a:cubicBezTo>
                    <a:pt x="77222" y="724535"/>
                    <a:pt x="92462" y="713740"/>
                    <a:pt x="103892" y="704850"/>
                  </a:cubicBezTo>
                  <a:cubicBezTo>
                    <a:pt x="115322" y="695960"/>
                    <a:pt x="126117" y="692150"/>
                    <a:pt x="138182" y="681990"/>
                  </a:cubicBezTo>
                  <a:cubicBezTo>
                    <a:pt x="150247" y="671830"/>
                    <a:pt x="169932" y="651510"/>
                    <a:pt x="176282" y="643890"/>
                  </a:cubicBezTo>
                  <a:cubicBezTo>
                    <a:pt x="182632" y="636270"/>
                    <a:pt x="176917" y="641985"/>
                    <a:pt x="176282" y="636270"/>
                  </a:cubicBezTo>
                  <a:cubicBezTo>
                    <a:pt x="175647" y="630555"/>
                    <a:pt x="177552" y="616585"/>
                    <a:pt x="172472" y="609600"/>
                  </a:cubicBezTo>
                  <a:cubicBezTo>
                    <a:pt x="167392" y="602615"/>
                    <a:pt x="153422" y="601345"/>
                    <a:pt x="145802" y="594360"/>
                  </a:cubicBezTo>
                  <a:cubicBezTo>
                    <a:pt x="138182" y="587375"/>
                    <a:pt x="135007" y="581660"/>
                    <a:pt x="126752" y="567690"/>
                  </a:cubicBezTo>
                  <a:cubicBezTo>
                    <a:pt x="118497" y="553720"/>
                    <a:pt x="102622" y="525780"/>
                    <a:pt x="96272" y="510540"/>
                  </a:cubicBezTo>
                  <a:cubicBezTo>
                    <a:pt x="89922" y="495300"/>
                    <a:pt x="91827" y="487045"/>
                    <a:pt x="88652" y="476250"/>
                  </a:cubicBezTo>
                  <a:cubicBezTo>
                    <a:pt x="85477" y="465455"/>
                    <a:pt x="82302" y="455295"/>
                    <a:pt x="77222" y="445770"/>
                  </a:cubicBezTo>
                  <a:cubicBezTo>
                    <a:pt x="72142" y="436245"/>
                    <a:pt x="65157" y="425450"/>
                    <a:pt x="58172" y="419100"/>
                  </a:cubicBezTo>
                  <a:cubicBezTo>
                    <a:pt x="51187" y="412750"/>
                    <a:pt x="39757" y="414020"/>
                    <a:pt x="35312" y="407670"/>
                  </a:cubicBezTo>
                  <a:cubicBezTo>
                    <a:pt x="30867" y="401320"/>
                    <a:pt x="32137" y="389890"/>
                    <a:pt x="31502" y="381000"/>
                  </a:cubicBezTo>
                  <a:cubicBezTo>
                    <a:pt x="30867" y="372110"/>
                    <a:pt x="34042" y="364490"/>
                    <a:pt x="31502" y="354330"/>
                  </a:cubicBezTo>
                  <a:cubicBezTo>
                    <a:pt x="28962" y="344170"/>
                    <a:pt x="16262" y="320040"/>
                    <a:pt x="16262" y="320040"/>
                  </a:cubicBezTo>
                  <a:lnTo>
                    <a:pt x="16262" y="320040"/>
                  </a:lnTo>
                  <a:cubicBezTo>
                    <a:pt x="17532" y="313055"/>
                    <a:pt x="18802" y="287655"/>
                    <a:pt x="23882" y="278130"/>
                  </a:cubicBezTo>
                  <a:cubicBezTo>
                    <a:pt x="28962" y="268605"/>
                    <a:pt x="42297" y="266065"/>
                    <a:pt x="46742" y="262890"/>
                  </a:cubicBezTo>
                  <a:cubicBezTo>
                    <a:pt x="51187" y="259715"/>
                    <a:pt x="47377" y="263525"/>
                    <a:pt x="50552" y="259080"/>
                  </a:cubicBezTo>
                  <a:cubicBezTo>
                    <a:pt x="53727" y="254635"/>
                    <a:pt x="64522" y="241935"/>
                    <a:pt x="65792" y="236220"/>
                  </a:cubicBezTo>
                  <a:cubicBezTo>
                    <a:pt x="67062" y="230505"/>
                    <a:pt x="63252" y="231775"/>
                    <a:pt x="58172" y="224790"/>
                  </a:cubicBezTo>
                  <a:cubicBezTo>
                    <a:pt x="53092" y="217805"/>
                    <a:pt x="41027" y="203835"/>
                    <a:pt x="35312" y="194310"/>
                  </a:cubicBezTo>
                  <a:cubicBezTo>
                    <a:pt x="29597" y="184785"/>
                    <a:pt x="28962" y="178435"/>
                    <a:pt x="23882" y="167640"/>
                  </a:cubicBezTo>
                  <a:cubicBezTo>
                    <a:pt x="18802" y="156845"/>
                    <a:pt x="8642" y="138430"/>
                    <a:pt x="4832" y="129540"/>
                  </a:cubicBezTo>
                  <a:cubicBezTo>
                    <a:pt x="1022" y="120650"/>
                    <a:pt x="-1518" y="119380"/>
                    <a:pt x="1022" y="114300"/>
                  </a:cubicBezTo>
                  <a:cubicBezTo>
                    <a:pt x="3562" y="109220"/>
                    <a:pt x="15627" y="105410"/>
                    <a:pt x="20072" y="99060"/>
                  </a:cubicBezTo>
                  <a:cubicBezTo>
                    <a:pt x="24517" y="92710"/>
                    <a:pt x="25787" y="83820"/>
                    <a:pt x="27692" y="76200"/>
                  </a:cubicBezTo>
                  <a:cubicBezTo>
                    <a:pt x="29597" y="68580"/>
                    <a:pt x="30867" y="60325"/>
                    <a:pt x="31502" y="53340"/>
                  </a:cubicBezTo>
                  <a:cubicBezTo>
                    <a:pt x="32137" y="46355"/>
                    <a:pt x="33407" y="39370"/>
                    <a:pt x="31502" y="34290"/>
                  </a:cubicBezTo>
                  <a:cubicBezTo>
                    <a:pt x="29597" y="29210"/>
                    <a:pt x="21977" y="28575"/>
                    <a:pt x="20072" y="22860"/>
                  </a:cubicBezTo>
                  <a:cubicBezTo>
                    <a:pt x="18167" y="17145"/>
                    <a:pt x="19119" y="8572"/>
                    <a:pt x="20072"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37" name="Rectángulo redondeado 34">
              <a:extLst>
                <a:ext uri="{FF2B5EF4-FFF2-40B4-BE49-F238E27FC236}">
                  <a16:creationId xmlns="" xmlns:a16="http://schemas.microsoft.com/office/drawing/2014/main" id="{39D9141F-FD48-41D5-AC80-BC3F3147B04A}"/>
                </a:ext>
              </a:extLst>
            </p:cNvPr>
            <p:cNvSpPr/>
            <p:nvPr/>
          </p:nvSpPr>
          <p:spPr>
            <a:xfrm>
              <a:off x="2111568" y="1245445"/>
              <a:ext cx="48142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Quibdó</a:t>
              </a:r>
            </a:p>
          </p:txBody>
        </p:sp>
        <p:sp>
          <p:nvSpPr>
            <p:cNvPr id="38" name="CuadroTexto 37">
              <a:extLst>
                <a:ext uri="{FF2B5EF4-FFF2-40B4-BE49-F238E27FC236}">
                  <a16:creationId xmlns="" xmlns:a16="http://schemas.microsoft.com/office/drawing/2014/main" id="{3AAF7182-207D-4165-8261-51608B2500E9}"/>
                </a:ext>
              </a:extLst>
            </p:cNvPr>
            <p:cNvSpPr txBox="1"/>
            <p:nvPr/>
          </p:nvSpPr>
          <p:spPr>
            <a:xfrm>
              <a:off x="1964150" y="2129661"/>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a:solidFill>
                    <a:srgbClr val="386295"/>
                  </a:solidFill>
                </a:rPr>
                <a:t>49 Km</a:t>
              </a:r>
            </a:p>
          </p:txBody>
        </p:sp>
        <p:sp>
          <p:nvSpPr>
            <p:cNvPr id="39" name="Rectángulo redondeado 48">
              <a:extLst>
                <a:ext uri="{FF2B5EF4-FFF2-40B4-BE49-F238E27FC236}">
                  <a16:creationId xmlns="" xmlns:a16="http://schemas.microsoft.com/office/drawing/2014/main" id="{79DEA5F9-381F-4B59-9CE2-112D92212E98}"/>
                </a:ext>
              </a:extLst>
            </p:cNvPr>
            <p:cNvSpPr/>
            <p:nvPr/>
          </p:nvSpPr>
          <p:spPr>
            <a:xfrm>
              <a:off x="1511919" y="2906518"/>
              <a:ext cx="48142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Ánimas</a:t>
              </a:r>
            </a:p>
          </p:txBody>
        </p:sp>
        <p:sp>
          <p:nvSpPr>
            <p:cNvPr id="40" name="Rectángulo redondeado 49">
              <a:extLst>
                <a:ext uri="{FF2B5EF4-FFF2-40B4-BE49-F238E27FC236}">
                  <a16:creationId xmlns="" xmlns:a16="http://schemas.microsoft.com/office/drawing/2014/main" id="{B14C25AC-CE2D-46A8-A9BC-94984F555DB8}"/>
                </a:ext>
              </a:extLst>
            </p:cNvPr>
            <p:cNvSpPr/>
            <p:nvPr/>
          </p:nvSpPr>
          <p:spPr>
            <a:xfrm>
              <a:off x="2711657" y="2961177"/>
              <a:ext cx="53560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Corcovado</a:t>
              </a:r>
            </a:p>
          </p:txBody>
        </p:sp>
        <p:sp>
          <p:nvSpPr>
            <p:cNvPr id="41" name="Rectángulo redondeado 50">
              <a:extLst>
                <a:ext uri="{FF2B5EF4-FFF2-40B4-BE49-F238E27FC236}">
                  <a16:creationId xmlns="" xmlns:a16="http://schemas.microsoft.com/office/drawing/2014/main" id="{B28AFD60-5270-4186-AFC2-C8C3CAD8CB42}"/>
                </a:ext>
              </a:extLst>
            </p:cNvPr>
            <p:cNvSpPr/>
            <p:nvPr/>
          </p:nvSpPr>
          <p:spPr>
            <a:xfrm>
              <a:off x="3456484" y="2578199"/>
              <a:ext cx="481429"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Guarato</a:t>
              </a:r>
            </a:p>
          </p:txBody>
        </p:sp>
        <p:sp>
          <p:nvSpPr>
            <p:cNvPr id="42" name="Forma libre 6">
              <a:extLst>
                <a:ext uri="{FF2B5EF4-FFF2-40B4-BE49-F238E27FC236}">
                  <a16:creationId xmlns="" xmlns:a16="http://schemas.microsoft.com/office/drawing/2014/main" id="{A4F04EDC-1FDA-4357-993F-1A3B49D9BABC}"/>
                </a:ext>
              </a:extLst>
            </p:cNvPr>
            <p:cNvSpPr/>
            <p:nvPr/>
          </p:nvSpPr>
          <p:spPr>
            <a:xfrm>
              <a:off x="3527044" y="2729903"/>
              <a:ext cx="144454" cy="127435"/>
            </a:xfrm>
            <a:custGeom>
              <a:avLst/>
              <a:gdLst>
                <a:gd name="connsiteX0" fmla="*/ 0 w 192405"/>
                <a:gd name="connsiteY0" fmla="*/ 167640 h 169737"/>
                <a:gd name="connsiteX1" fmla="*/ 9525 w 192405"/>
                <a:gd name="connsiteY1" fmla="*/ 169545 h 169737"/>
                <a:gd name="connsiteX2" fmla="*/ 38100 w 192405"/>
                <a:gd name="connsiteY2" fmla="*/ 154305 h 169737"/>
                <a:gd name="connsiteX3" fmla="*/ 41910 w 192405"/>
                <a:gd name="connsiteY3" fmla="*/ 148590 h 169737"/>
                <a:gd name="connsiteX4" fmla="*/ 47625 w 192405"/>
                <a:gd name="connsiteY4" fmla="*/ 139065 h 169737"/>
                <a:gd name="connsiteX5" fmla="*/ 53340 w 192405"/>
                <a:gd name="connsiteY5" fmla="*/ 131445 h 169737"/>
                <a:gd name="connsiteX6" fmla="*/ 55245 w 192405"/>
                <a:gd name="connsiteY6" fmla="*/ 123825 h 169737"/>
                <a:gd name="connsiteX7" fmla="*/ 57150 w 192405"/>
                <a:gd name="connsiteY7" fmla="*/ 114300 h 169737"/>
                <a:gd name="connsiteX8" fmla="*/ 60960 w 192405"/>
                <a:gd name="connsiteY8" fmla="*/ 102870 h 169737"/>
                <a:gd name="connsiteX9" fmla="*/ 64770 w 192405"/>
                <a:gd name="connsiteY9" fmla="*/ 87630 h 169737"/>
                <a:gd name="connsiteX10" fmla="*/ 66675 w 192405"/>
                <a:gd name="connsiteY10" fmla="*/ 78105 h 169737"/>
                <a:gd name="connsiteX11" fmla="*/ 70485 w 192405"/>
                <a:gd name="connsiteY11" fmla="*/ 64770 h 169737"/>
                <a:gd name="connsiteX12" fmla="*/ 74295 w 192405"/>
                <a:gd name="connsiteY12" fmla="*/ 43815 h 169737"/>
                <a:gd name="connsiteX13" fmla="*/ 78105 w 192405"/>
                <a:gd name="connsiteY13" fmla="*/ 38100 h 169737"/>
                <a:gd name="connsiteX14" fmla="*/ 83820 w 192405"/>
                <a:gd name="connsiteY14" fmla="*/ 24765 h 169737"/>
                <a:gd name="connsiteX15" fmla="*/ 89535 w 192405"/>
                <a:gd name="connsiteY15" fmla="*/ 22860 h 169737"/>
                <a:gd name="connsiteX16" fmla="*/ 106680 w 192405"/>
                <a:gd name="connsiteY16" fmla="*/ 13335 h 169737"/>
                <a:gd name="connsiteX17" fmla="*/ 118110 w 192405"/>
                <a:gd name="connsiteY17" fmla="*/ 11430 h 169737"/>
                <a:gd name="connsiteX18" fmla="*/ 123825 w 192405"/>
                <a:gd name="connsiteY18" fmla="*/ 7620 h 169737"/>
                <a:gd name="connsiteX19" fmla="*/ 135255 w 192405"/>
                <a:gd name="connsiteY19" fmla="*/ 3810 h 169737"/>
                <a:gd name="connsiteX20" fmla="*/ 140970 w 192405"/>
                <a:gd name="connsiteY20" fmla="*/ 0 h 169737"/>
                <a:gd name="connsiteX21" fmla="*/ 148590 w 192405"/>
                <a:gd name="connsiteY21" fmla="*/ 1905 h 169737"/>
                <a:gd name="connsiteX22" fmla="*/ 163830 w 192405"/>
                <a:gd name="connsiteY22" fmla="*/ 15240 h 169737"/>
                <a:gd name="connsiteX23" fmla="*/ 180975 w 192405"/>
                <a:gd name="connsiteY23" fmla="*/ 28575 h 169737"/>
                <a:gd name="connsiteX24" fmla="*/ 182880 w 192405"/>
                <a:gd name="connsiteY24" fmla="*/ 34290 h 169737"/>
                <a:gd name="connsiteX25" fmla="*/ 184785 w 192405"/>
                <a:gd name="connsiteY25" fmla="*/ 57150 h 169737"/>
                <a:gd name="connsiteX26" fmla="*/ 192405 w 192405"/>
                <a:gd name="connsiteY26" fmla="*/ 68580 h 16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2405" h="169737">
                  <a:moveTo>
                    <a:pt x="0" y="167640"/>
                  </a:moveTo>
                  <a:cubicBezTo>
                    <a:pt x="3175" y="168275"/>
                    <a:pt x="6396" y="170379"/>
                    <a:pt x="9525" y="169545"/>
                  </a:cubicBezTo>
                  <a:cubicBezTo>
                    <a:pt x="16234" y="167756"/>
                    <a:pt x="30651" y="158774"/>
                    <a:pt x="38100" y="154305"/>
                  </a:cubicBezTo>
                  <a:cubicBezTo>
                    <a:pt x="39370" y="152400"/>
                    <a:pt x="40697" y="150532"/>
                    <a:pt x="41910" y="148590"/>
                  </a:cubicBezTo>
                  <a:cubicBezTo>
                    <a:pt x="43872" y="145450"/>
                    <a:pt x="45571" y="142146"/>
                    <a:pt x="47625" y="139065"/>
                  </a:cubicBezTo>
                  <a:cubicBezTo>
                    <a:pt x="49386" y="136423"/>
                    <a:pt x="51435" y="133985"/>
                    <a:pt x="53340" y="131445"/>
                  </a:cubicBezTo>
                  <a:cubicBezTo>
                    <a:pt x="53975" y="128905"/>
                    <a:pt x="54677" y="126381"/>
                    <a:pt x="55245" y="123825"/>
                  </a:cubicBezTo>
                  <a:cubicBezTo>
                    <a:pt x="55947" y="120664"/>
                    <a:pt x="56298" y="117424"/>
                    <a:pt x="57150" y="114300"/>
                  </a:cubicBezTo>
                  <a:cubicBezTo>
                    <a:pt x="58207" y="110425"/>
                    <a:pt x="59986" y="106766"/>
                    <a:pt x="60960" y="102870"/>
                  </a:cubicBezTo>
                  <a:cubicBezTo>
                    <a:pt x="62230" y="97790"/>
                    <a:pt x="63743" y="92765"/>
                    <a:pt x="64770" y="87630"/>
                  </a:cubicBezTo>
                  <a:cubicBezTo>
                    <a:pt x="65405" y="84455"/>
                    <a:pt x="65890" y="81246"/>
                    <a:pt x="66675" y="78105"/>
                  </a:cubicBezTo>
                  <a:cubicBezTo>
                    <a:pt x="67796" y="73620"/>
                    <a:pt x="69446" y="69274"/>
                    <a:pt x="70485" y="64770"/>
                  </a:cubicBezTo>
                  <a:cubicBezTo>
                    <a:pt x="70913" y="62916"/>
                    <a:pt x="73317" y="46423"/>
                    <a:pt x="74295" y="43815"/>
                  </a:cubicBezTo>
                  <a:cubicBezTo>
                    <a:pt x="75099" y="41671"/>
                    <a:pt x="76835" y="40005"/>
                    <a:pt x="78105" y="38100"/>
                  </a:cubicBezTo>
                  <a:cubicBezTo>
                    <a:pt x="79249" y="33524"/>
                    <a:pt x="79709" y="28054"/>
                    <a:pt x="83820" y="24765"/>
                  </a:cubicBezTo>
                  <a:cubicBezTo>
                    <a:pt x="85388" y="23511"/>
                    <a:pt x="87780" y="23835"/>
                    <a:pt x="89535" y="22860"/>
                  </a:cubicBezTo>
                  <a:cubicBezTo>
                    <a:pt x="99357" y="17404"/>
                    <a:pt x="98059" y="15251"/>
                    <a:pt x="106680" y="13335"/>
                  </a:cubicBezTo>
                  <a:cubicBezTo>
                    <a:pt x="110451" y="12497"/>
                    <a:pt x="114300" y="12065"/>
                    <a:pt x="118110" y="11430"/>
                  </a:cubicBezTo>
                  <a:cubicBezTo>
                    <a:pt x="120015" y="10160"/>
                    <a:pt x="121733" y="8550"/>
                    <a:pt x="123825" y="7620"/>
                  </a:cubicBezTo>
                  <a:cubicBezTo>
                    <a:pt x="127495" y="5989"/>
                    <a:pt x="131913" y="6038"/>
                    <a:pt x="135255" y="3810"/>
                  </a:cubicBezTo>
                  <a:lnTo>
                    <a:pt x="140970" y="0"/>
                  </a:lnTo>
                  <a:cubicBezTo>
                    <a:pt x="143510" y="635"/>
                    <a:pt x="146301" y="634"/>
                    <a:pt x="148590" y="1905"/>
                  </a:cubicBezTo>
                  <a:cubicBezTo>
                    <a:pt x="160392" y="8461"/>
                    <a:pt x="155125" y="8470"/>
                    <a:pt x="163830" y="15240"/>
                  </a:cubicBezTo>
                  <a:cubicBezTo>
                    <a:pt x="184337" y="31190"/>
                    <a:pt x="168000" y="15600"/>
                    <a:pt x="180975" y="28575"/>
                  </a:cubicBezTo>
                  <a:cubicBezTo>
                    <a:pt x="181610" y="30480"/>
                    <a:pt x="182615" y="32300"/>
                    <a:pt x="182880" y="34290"/>
                  </a:cubicBezTo>
                  <a:cubicBezTo>
                    <a:pt x="183891" y="41869"/>
                    <a:pt x="182738" y="49783"/>
                    <a:pt x="184785" y="57150"/>
                  </a:cubicBezTo>
                  <a:cubicBezTo>
                    <a:pt x="186011" y="61562"/>
                    <a:pt x="192405" y="68580"/>
                    <a:pt x="192405" y="6858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44" name="Rectángulo redondeado 51">
              <a:extLst>
                <a:ext uri="{FF2B5EF4-FFF2-40B4-BE49-F238E27FC236}">
                  <a16:creationId xmlns="" xmlns:a16="http://schemas.microsoft.com/office/drawing/2014/main" id="{D22E720F-2BAC-4536-B974-35E40EB9C0A9}"/>
                </a:ext>
              </a:extLst>
            </p:cNvPr>
            <p:cNvSpPr/>
            <p:nvPr/>
          </p:nvSpPr>
          <p:spPr>
            <a:xfrm>
              <a:off x="4126065" y="3215473"/>
              <a:ext cx="595848"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Pueblo Rico</a:t>
              </a:r>
            </a:p>
          </p:txBody>
        </p:sp>
        <p:sp>
          <p:nvSpPr>
            <p:cNvPr id="46" name="Elipse 45">
              <a:extLst>
                <a:ext uri="{FF2B5EF4-FFF2-40B4-BE49-F238E27FC236}">
                  <a16:creationId xmlns="" xmlns:a16="http://schemas.microsoft.com/office/drawing/2014/main" id="{00B19AA2-7865-4FEA-B8F6-9BFC981CF34D}"/>
                </a:ext>
              </a:extLst>
            </p:cNvPr>
            <p:cNvSpPr/>
            <p:nvPr/>
          </p:nvSpPr>
          <p:spPr>
            <a:xfrm>
              <a:off x="4721913" y="3160812"/>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48" name="Rectángulo redondeado 53">
              <a:extLst>
                <a:ext uri="{FF2B5EF4-FFF2-40B4-BE49-F238E27FC236}">
                  <a16:creationId xmlns="" xmlns:a16="http://schemas.microsoft.com/office/drawing/2014/main" id="{E7C6C57C-14D7-4334-ABA2-6542205F256C}"/>
                </a:ext>
              </a:extLst>
            </p:cNvPr>
            <p:cNvSpPr/>
            <p:nvPr/>
          </p:nvSpPr>
          <p:spPr>
            <a:xfrm>
              <a:off x="4784547" y="4657935"/>
              <a:ext cx="595848" cy="125440"/>
            </a:xfrm>
            <a:prstGeom prst="roundRect">
              <a:avLst/>
            </a:prstGeom>
            <a:solidFill>
              <a:schemeClr val="bg2">
                <a:lumMod val="2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6433"/>
              <a:r>
                <a:rPr lang="es-CO" sz="901" dirty="0">
                  <a:solidFill>
                    <a:prstClr val="white"/>
                  </a:solidFill>
                </a:rPr>
                <a:t>La Virginia</a:t>
              </a:r>
            </a:p>
          </p:txBody>
        </p:sp>
        <p:sp>
          <p:nvSpPr>
            <p:cNvPr id="49" name="CuadroTexto 48">
              <a:extLst>
                <a:ext uri="{FF2B5EF4-FFF2-40B4-BE49-F238E27FC236}">
                  <a16:creationId xmlns="" xmlns:a16="http://schemas.microsoft.com/office/drawing/2014/main" id="{148DE364-7B9F-4732-9C01-600C4B4624E0}"/>
                </a:ext>
              </a:extLst>
            </p:cNvPr>
            <p:cNvSpPr txBox="1"/>
            <p:nvPr/>
          </p:nvSpPr>
          <p:spPr>
            <a:xfrm>
              <a:off x="2283493" y="2962636"/>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a:solidFill>
                    <a:srgbClr val="386295"/>
                  </a:solidFill>
                </a:rPr>
                <a:t>22 Km</a:t>
              </a:r>
            </a:p>
          </p:txBody>
        </p:sp>
        <p:sp>
          <p:nvSpPr>
            <p:cNvPr id="50" name="CuadroTexto 49">
              <a:extLst>
                <a:ext uri="{FF2B5EF4-FFF2-40B4-BE49-F238E27FC236}">
                  <a16:creationId xmlns="" xmlns:a16="http://schemas.microsoft.com/office/drawing/2014/main" id="{13F26034-BC0D-468E-9FEB-77BA408DADFC}"/>
                </a:ext>
              </a:extLst>
            </p:cNvPr>
            <p:cNvSpPr txBox="1"/>
            <p:nvPr/>
          </p:nvSpPr>
          <p:spPr>
            <a:xfrm>
              <a:off x="3288870" y="2835564"/>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a:solidFill>
                    <a:srgbClr val="386295"/>
                  </a:solidFill>
                </a:rPr>
                <a:t>41 Km</a:t>
              </a:r>
            </a:p>
          </p:txBody>
        </p:sp>
        <p:sp>
          <p:nvSpPr>
            <p:cNvPr id="51" name="CuadroTexto 50">
              <a:extLst>
                <a:ext uri="{FF2B5EF4-FFF2-40B4-BE49-F238E27FC236}">
                  <a16:creationId xmlns="" xmlns:a16="http://schemas.microsoft.com/office/drawing/2014/main" id="{91C6CFD3-BCEB-41BB-A083-79894C07B0DE}"/>
                </a:ext>
              </a:extLst>
            </p:cNvPr>
            <p:cNvSpPr txBox="1"/>
            <p:nvPr/>
          </p:nvSpPr>
          <p:spPr>
            <a:xfrm>
              <a:off x="4423429" y="2774854"/>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smtClean="0">
                  <a:solidFill>
                    <a:srgbClr val="386295"/>
                  </a:solidFill>
                </a:rPr>
                <a:t>39 Km</a:t>
              </a:r>
              <a:endParaRPr lang="es-CO" sz="901" dirty="0">
                <a:solidFill>
                  <a:srgbClr val="386295"/>
                </a:solidFill>
              </a:endParaRPr>
            </a:p>
          </p:txBody>
        </p:sp>
        <p:sp>
          <p:nvSpPr>
            <p:cNvPr id="52" name="Rectángulo 51">
              <a:extLst>
                <a:ext uri="{FF2B5EF4-FFF2-40B4-BE49-F238E27FC236}">
                  <a16:creationId xmlns="" xmlns:a16="http://schemas.microsoft.com/office/drawing/2014/main" id="{99A85E95-6184-4D55-92A9-A460C63CF484}"/>
                </a:ext>
              </a:extLst>
            </p:cNvPr>
            <p:cNvSpPr/>
            <p:nvPr/>
          </p:nvSpPr>
          <p:spPr>
            <a:xfrm>
              <a:off x="4206230" y="2750026"/>
              <a:ext cx="77233" cy="82484"/>
            </a:xfrm>
            <a:prstGeom prst="rect">
              <a:avLst/>
            </a:prstGeom>
            <a:solidFill>
              <a:srgbClr val="E6EA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3" name="CuadroTexto 52">
              <a:extLst>
                <a:ext uri="{FF2B5EF4-FFF2-40B4-BE49-F238E27FC236}">
                  <a16:creationId xmlns="" xmlns:a16="http://schemas.microsoft.com/office/drawing/2014/main" id="{9ED3EA7E-5E69-43D0-B995-7CBBF3AD6684}"/>
                </a:ext>
              </a:extLst>
            </p:cNvPr>
            <p:cNvSpPr txBox="1"/>
            <p:nvPr/>
          </p:nvSpPr>
          <p:spPr>
            <a:xfrm>
              <a:off x="5024130" y="3859184"/>
              <a:ext cx="296556" cy="138628"/>
            </a:xfrm>
            <a:prstGeom prst="rect">
              <a:avLst/>
            </a:prstGeom>
            <a:solidFill>
              <a:schemeClr val="bg1"/>
            </a:solidFill>
          </p:spPr>
          <p:txBody>
            <a:bodyPr wrap="none" lIns="0" tIns="0" rIns="0" bIns="0" rtlCol="0">
              <a:spAutoFit/>
            </a:bodyPr>
            <a:lstStyle/>
            <a:p>
              <a:pPr algn="ctr" defTabSz="686433">
                <a:spcBef>
                  <a:spcPts val="450"/>
                </a:spcBef>
                <a:spcAft>
                  <a:spcPts val="450"/>
                </a:spcAft>
                <a:buClr>
                  <a:srgbClr val="A6A6A6"/>
                </a:buClr>
                <a:buSzPct val="120000"/>
              </a:pPr>
              <a:r>
                <a:rPr lang="es-CO" sz="901" dirty="0" smtClean="0">
                  <a:solidFill>
                    <a:srgbClr val="386295"/>
                  </a:solidFill>
                </a:rPr>
                <a:t>58 Km</a:t>
              </a:r>
              <a:endParaRPr lang="es-CO" sz="901" dirty="0">
                <a:solidFill>
                  <a:srgbClr val="386295"/>
                </a:solidFill>
              </a:endParaRPr>
            </a:p>
          </p:txBody>
        </p:sp>
        <p:sp>
          <p:nvSpPr>
            <p:cNvPr id="54" name="Elipse 53">
              <a:extLst>
                <a:ext uri="{FF2B5EF4-FFF2-40B4-BE49-F238E27FC236}">
                  <a16:creationId xmlns="" xmlns:a16="http://schemas.microsoft.com/office/drawing/2014/main" id="{F96EA7AD-F02A-4BD1-836D-9A22AE943667}"/>
                </a:ext>
              </a:extLst>
            </p:cNvPr>
            <p:cNvSpPr/>
            <p:nvPr/>
          </p:nvSpPr>
          <p:spPr>
            <a:xfrm>
              <a:off x="1964710" y="1268942"/>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5" name="Elipse 54">
              <a:extLst>
                <a:ext uri="{FF2B5EF4-FFF2-40B4-BE49-F238E27FC236}">
                  <a16:creationId xmlns="" xmlns:a16="http://schemas.microsoft.com/office/drawing/2014/main" id="{CE91A626-DD92-4354-89E3-A4BE80972154}"/>
                </a:ext>
              </a:extLst>
            </p:cNvPr>
            <p:cNvSpPr/>
            <p:nvPr/>
          </p:nvSpPr>
          <p:spPr>
            <a:xfrm>
              <a:off x="2780817" y="2816603"/>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6" name="Elipse 55">
              <a:extLst>
                <a:ext uri="{FF2B5EF4-FFF2-40B4-BE49-F238E27FC236}">
                  <a16:creationId xmlns="" xmlns:a16="http://schemas.microsoft.com/office/drawing/2014/main" id="{AFEA620F-116B-4B84-B706-18713408FFCB}"/>
                </a:ext>
              </a:extLst>
            </p:cNvPr>
            <p:cNvSpPr/>
            <p:nvPr/>
          </p:nvSpPr>
          <p:spPr>
            <a:xfrm>
              <a:off x="3943315" y="2562811"/>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7" name="Elipse 56">
              <a:extLst>
                <a:ext uri="{FF2B5EF4-FFF2-40B4-BE49-F238E27FC236}">
                  <a16:creationId xmlns="" xmlns:a16="http://schemas.microsoft.com/office/drawing/2014/main" id="{BFF224D5-9A89-47FA-B3AF-47A9AA81F00D}"/>
                </a:ext>
              </a:extLst>
            </p:cNvPr>
            <p:cNvSpPr/>
            <p:nvPr/>
          </p:nvSpPr>
          <p:spPr>
            <a:xfrm>
              <a:off x="1993348" y="2923027"/>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sp>
          <p:nvSpPr>
            <p:cNvPr id="58" name="Elipse 57">
              <a:extLst>
                <a:ext uri="{FF2B5EF4-FFF2-40B4-BE49-F238E27FC236}">
                  <a16:creationId xmlns="" xmlns:a16="http://schemas.microsoft.com/office/drawing/2014/main" id="{A2805CD0-2B2B-43A1-A494-128B98E0A30B}"/>
                </a:ext>
              </a:extLst>
            </p:cNvPr>
            <p:cNvSpPr/>
            <p:nvPr/>
          </p:nvSpPr>
          <p:spPr>
            <a:xfrm>
              <a:off x="5380396" y="4647839"/>
              <a:ext cx="145634" cy="145634"/>
            </a:xfrm>
            <a:prstGeom prst="ellipse">
              <a:avLst/>
            </a:prstGeom>
            <a:solidFill>
              <a:schemeClr val="bg2">
                <a:lumMod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6433"/>
              <a:endParaRPr lang="es-CO" sz="1427" dirty="0">
                <a:solidFill>
                  <a:prstClr val="white"/>
                </a:solidFill>
              </a:endParaRPr>
            </a:p>
          </p:txBody>
        </p:sp>
      </p:grpSp>
      <p:sp>
        <p:nvSpPr>
          <p:cNvPr id="59" name="30 CuadroTexto">
            <a:extLst>
              <a:ext uri="{FF2B5EF4-FFF2-40B4-BE49-F238E27FC236}">
                <a16:creationId xmlns="" xmlns:a16="http://schemas.microsoft.com/office/drawing/2014/main" id="{265BFF77-028E-4F8D-AB39-E9250D663058}"/>
              </a:ext>
            </a:extLst>
          </p:cNvPr>
          <p:cNvSpPr txBox="1">
            <a:spLocks noChangeArrowheads="1"/>
          </p:cNvSpPr>
          <p:nvPr/>
        </p:nvSpPr>
        <p:spPr bwMode="auto">
          <a:xfrm flipH="1">
            <a:off x="7234950" y="4471301"/>
            <a:ext cx="4573216"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graphicFrame>
        <p:nvGraphicFramePr>
          <p:cNvPr id="60" name="10 Tabla">
            <a:extLst>
              <a:ext uri="{FF2B5EF4-FFF2-40B4-BE49-F238E27FC236}">
                <a16:creationId xmlns="" xmlns:a16="http://schemas.microsoft.com/office/drawing/2014/main" id="{B7E02A9C-DCA8-481F-B8ED-4D865E2FFBA7}"/>
              </a:ext>
            </a:extLst>
          </p:cNvPr>
          <p:cNvGraphicFramePr>
            <a:graphicFrameLocks noGrp="1"/>
          </p:cNvGraphicFramePr>
          <p:nvPr>
            <p:extLst>
              <p:ext uri="{D42A27DB-BD31-4B8C-83A1-F6EECF244321}">
                <p14:modId xmlns:p14="http://schemas.microsoft.com/office/powerpoint/2010/main" val="2428907814"/>
              </p:ext>
            </p:extLst>
          </p:nvPr>
        </p:nvGraphicFramePr>
        <p:xfrm>
          <a:off x="7234951" y="4652606"/>
          <a:ext cx="4589127" cy="864656"/>
        </p:xfrm>
        <a:graphic>
          <a:graphicData uri="http://schemas.openxmlformats.org/drawingml/2006/table">
            <a:tbl>
              <a:tblPr bandRow="1">
                <a:tableStyleId>{5940675A-B579-460E-94D1-54222C63F5DA}</a:tableStyleId>
              </a:tblPr>
              <a:tblGrid>
                <a:gridCol w="3330322">
                  <a:extLst>
                    <a:ext uri="{9D8B030D-6E8A-4147-A177-3AD203B41FA5}">
                      <a16:colId xmlns="" xmlns:a16="http://schemas.microsoft.com/office/drawing/2014/main" val="20000"/>
                    </a:ext>
                  </a:extLst>
                </a:gridCol>
                <a:gridCol w="1258805">
                  <a:extLst>
                    <a:ext uri="{9D8B030D-6E8A-4147-A177-3AD203B41FA5}">
                      <a16:colId xmlns="" xmlns:a16="http://schemas.microsoft.com/office/drawing/2014/main" val="20001"/>
                    </a:ext>
                  </a:extLst>
                </a:gridCol>
              </a:tblGrid>
              <a:tr h="125861">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ESTADO</a:t>
                      </a:r>
                      <a:endParaRPr lang="es-CO" sz="1100" b="1" dirty="0">
                        <a:effectLst/>
                        <a:latin typeface="+mn-lt"/>
                        <a:ea typeface="Times New Roman"/>
                      </a:endParaRPr>
                    </a:p>
                  </a:txBody>
                  <a:tcPr marL="43892" marR="43892"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CANTIDAD</a:t>
                      </a:r>
                      <a:endParaRPr lang="es-CO" sz="1100" b="1" dirty="0">
                        <a:effectLst/>
                        <a:latin typeface="+mn-lt"/>
                        <a:ea typeface="Times New Roman"/>
                      </a:endParaRPr>
                    </a:p>
                  </a:txBody>
                  <a:tcPr marL="43892" marR="43892" marT="0" marB="0" anchor="ctr"/>
                </a:tc>
                <a:extLst>
                  <a:ext uri="{0D108BD9-81ED-4DB2-BD59-A6C34878D82A}">
                    <a16:rowId xmlns="" xmlns:a16="http://schemas.microsoft.com/office/drawing/2014/main" val="10000"/>
                  </a:ext>
                </a:extLst>
              </a:tr>
              <a:tr h="85618">
                <a:tc>
                  <a:txBody>
                    <a:bodyPr/>
                    <a:lstStyle/>
                    <a:p>
                      <a:pPr algn="l" fontAlgn="b"/>
                      <a:r>
                        <a:rPr lang="es-MX" sz="1100" u="none" strike="noStrike" kern="1200" dirty="0">
                          <a:effectLst/>
                        </a:rPr>
                        <a:t>EJECUTADO – OTROS PROGRAMAS</a:t>
                      </a:r>
                      <a:endParaRPr lang="es-MX" sz="1100" u="none" strike="noStrike" kern="1200" dirty="0">
                        <a:solidFill>
                          <a:schemeClr val="tx1"/>
                        </a:solidFill>
                        <a:effectLst/>
                        <a:latin typeface="+mn-lt"/>
                        <a:ea typeface="+mn-ea"/>
                        <a:cs typeface="+mn-cs"/>
                      </a:endParaRPr>
                    </a:p>
                  </a:txBody>
                  <a:tcPr marL="6096" marR="6096" marT="6612" marB="0" anchor="ctr"/>
                </a:tc>
                <a:tc>
                  <a:txBody>
                    <a:bodyPr/>
                    <a:lstStyle/>
                    <a:p>
                      <a:pPr marL="0" algn="ctr" defTabSz="914400" rtl="0" eaLnBrk="1" fontAlgn="ctr" latinLnBrk="0" hangingPunct="1"/>
                      <a:r>
                        <a:rPr lang="es-MX" sz="1100" u="none" strike="noStrike" kern="1200" dirty="0">
                          <a:effectLst/>
                        </a:rPr>
                        <a:t>160 KM</a:t>
                      </a:r>
                      <a:endParaRPr lang="es-MX" sz="1100" b="0" i="0" u="none" strike="noStrike" kern="1200" dirty="0">
                        <a:solidFill>
                          <a:schemeClr val="dk1"/>
                        </a:solidFill>
                        <a:effectLst/>
                        <a:latin typeface="+mn-lt"/>
                      </a:endParaRPr>
                    </a:p>
                  </a:txBody>
                  <a:tcPr marL="6096" marR="6096" marT="6614" marB="0" anchor="ctr"/>
                </a:tc>
                <a:extLst>
                  <a:ext uri="{0D108BD9-81ED-4DB2-BD59-A6C34878D82A}">
                    <a16:rowId xmlns="" xmlns:a16="http://schemas.microsoft.com/office/drawing/2014/main" val="2444634871"/>
                  </a:ext>
                </a:extLst>
              </a:tr>
              <a:tr h="13247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EN EJECUCIÓN - VÍAS PARA</a:t>
                      </a:r>
                      <a:r>
                        <a:rPr lang="es-MX" sz="1100" u="none" strike="noStrike" kern="1200" baseline="0" dirty="0">
                          <a:effectLst/>
                        </a:rPr>
                        <a:t> LA EQUIDAD</a:t>
                      </a:r>
                      <a:endParaRPr lang="es-MX" sz="1100" u="none" strike="noStrike" kern="1200" dirty="0">
                        <a:solidFill>
                          <a:schemeClr val="tx1"/>
                        </a:solidFill>
                        <a:effectLst/>
                        <a:latin typeface="+mn-lt"/>
                        <a:ea typeface="+mn-ea"/>
                        <a:cs typeface="+mn-cs"/>
                      </a:endParaRPr>
                    </a:p>
                  </a:txBody>
                  <a:tcPr marL="6096" marR="6096" marT="6612"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100" u="none" strike="noStrike" dirty="0">
                          <a:effectLst/>
                        </a:rPr>
                        <a:t>23 KM</a:t>
                      </a:r>
                      <a:endParaRPr lang="es-MX" sz="11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0001"/>
                  </a:ext>
                </a:extLst>
              </a:tr>
              <a:tr h="13397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1100" u="none" strike="noStrike" kern="1200" baseline="0" dirty="0">
                          <a:effectLst/>
                        </a:rPr>
                        <a:t>EN EJECUCIÓN </a:t>
                      </a:r>
                      <a:r>
                        <a:rPr lang="es-MX" sz="1100" u="none" strike="noStrike" kern="1200" dirty="0">
                          <a:effectLst/>
                        </a:rPr>
                        <a:t>- VÍAS</a:t>
                      </a:r>
                      <a:r>
                        <a:rPr lang="es-MX" sz="1100" u="none" strike="noStrike" kern="1200" baseline="0" dirty="0">
                          <a:effectLst/>
                        </a:rPr>
                        <a:t> PARA EL CHOCO</a:t>
                      </a:r>
                      <a:endParaRPr lang="es-MX" sz="1100" u="none" strike="noStrike" kern="1200" dirty="0">
                        <a:solidFill>
                          <a:schemeClr val="tx1"/>
                        </a:solidFill>
                        <a:effectLst/>
                        <a:latin typeface="+mn-lt"/>
                        <a:ea typeface="+mn-ea"/>
                        <a:cs typeface="+mn-cs"/>
                      </a:endParaRPr>
                    </a:p>
                  </a:txBody>
                  <a:tcPr marL="6096" marR="6096" marT="6614"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100" u="none" strike="noStrike" dirty="0">
                          <a:effectLst/>
                        </a:rPr>
                        <a:t>14 KM</a:t>
                      </a:r>
                      <a:endParaRPr lang="es-MX" sz="1100" b="0" i="0" u="none" strike="noStrike" dirty="0">
                        <a:solidFill>
                          <a:srgbClr val="000000"/>
                        </a:solidFill>
                        <a:effectLst/>
                        <a:latin typeface="+mn-lt"/>
                      </a:endParaRPr>
                    </a:p>
                  </a:txBody>
                  <a:tcPr marL="6096" marR="6096" marT="6614" marB="0" anchor="ctr"/>
                </a:tc>
                <a:extLst>
                  <a:ext uri="{0D108BD9-81ED-4DB2-BD59-A6C34878D82A}">
                    <a16:rowId xmlns="" xmlns:a16="http://schemas.microsoft.com/office/drawing/2014/main" val="1144820544"/>
                  </a:ext>
                </a:extLst>
              </a:tr>
              <a:tr h="13397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100" kern="1200" dirty="0">
                          <a:effectLst/>
                        </a:rPr>
                        <a:t>SIN INTERVENIR – SIN FINANCIACIÓN</a:t>
                      </a:r>
                      <a:endParaRPr lang="es-CO" sz="1100" kern="1200" dirty="0">
                        <a:solidFill>
                          <a:schemeClr val="tx1"/>
                        </a:solidFill>
                        <a:effectLst/>
                        <a:latin typeface="+mn-lt"/>
                        <a:ea typeface="+mn-ea"/>
                        <a:cs typeface="+mn-cs"/>
                      </a:endParaRPr>
                    </a:p>
                  </a:txBody>
                  <a:tcPr marL="6096" marR="6096" marT="6612"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100" u="none" strike="noStrike" kern="1200" dirty="0">
                          <a:effectLst/>
                        </a:rPr>
                        <a:t>12 KM</a:t>
                      </a:r>
                      <a:endParaRPr lang="es-MX" sz="1100" b="0" i="0" u="none" strike="noStrike" kern="1200" dirty="0">
                        <a:solidFill>
                          <a:schemeClr val="dk1"/>
                        </a:solidFill>
                        <a:effectLst/>
                        <a:latin typeface="+mn-lt"/>
                        <a:ea typeface="+mn-ea"/>
                        <a:cs typeface="+mn-cs"/>
                      </a:endParaRPr>
                    </a:p>
                  </a:txBody>
                  <a:tcPr marL="6096" marR="6096" marT="6614" marB="0" anchor="ctr"/>
                </a:tc>
                <a:extLst>
                  <a:ext uri="{0D108BD9-81ED-4DB2-BD59-A6C34878D82A}">
                    <a16:rowId xmlns="" xmlns:a16="http://schemas.microsoft.com/office/drawing/2014/main" val="10002"/>
                  </a:ext>
                </a:extLst>
              </a:tr>
            </a:tbl>
          </a:graphicData>
        </a:graphic>
      </p:graphicFrame>
      <p:sp>
        <p:nvSpPr>
          <p:cNvPr id="47" name="Rectángulo 5"/>
          <p:cNvSpPr>
            <a:spLocks noChangeArrowheads="1"/>
          </p:cNvSpPr>
          <p:nvPr/>
        </p:nvSpPr>
        <p:spPr bwMode="auto">
          <a:xfrm>
            <a:off x="2110344" y="27657"/>
            <a:ext cx="106620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2FAC66"/>
                </a:solidFill>
                <a:latin typeface="Tw Cen MT" panose="020B0602020104020603" pitchFamily="34" charset="0"/>
                <a:ea typeface="MS PGothic" pitchFamily="34" charset="-128"/>
                <a:sym typeface="Helvetica Neue Bold Condensed"/>
              </a:rPr>
              <a:t>TRANSVERSAL CENTRAL DEL PACÍFICO (VÍAS PARA EL CHOCÓ) F4</a:t>
            </a:r>
            <a:endParaRPr lang="es-ES" altLang="es-CO" sz="2400" dirty="0">
              <a:solidFill>
                <a:srgbClr val="2FAC66"/>
              </a:solidFill>
              <a:latin typeface="Tw Cen MT" panose="020B0602020104020603" pitchFamily="34" charset="0"/>
              <a:ea typeface="MS PGothic" pitchFamily="34" charset="-128"/>
              <a:sym typeface="Helvetica Neue Bold Condensed"/>
            </a:endParaRPr>
          </a:p>
        </p:txBody>
      </p:sp>
      <p:sp>
        <p:nvSpPr>
          <p:cNvPr id="61" name="Pentágono 60"/>
          <p:cNvSpPr/>
          <p:nvPr/>
        </p:nvSpPr>
        <p:spPr>
          <a:xfrm>
            <a:off x="0" y="0"/>
            <a:ext cx="2110344"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62" name="CuadroTexto 61"/>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30059423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614553" y="747397"/>
            <a:ext cx="4183792" cy="173253"/>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INFORMACIÓN GENERAL</a:t>
            </a:r>
          </a:p>
        </p:txBody>
      </p:sp>
      <p:graphicFrame>
        <p:nvGraphicFramePr>
          <p:cNvPr id="24" name="3 Tabla"/>
          <p:cNvGraphicFramePr>
            <a:graphicFrameLocks noGrp="1"/>
          </p:cNvGraphicFramePr>
          <p:nvPr>
            <p:extLst>
              <p:ext uri="{D42A27DB-BD31-4B8C-83A1-F6EECF244321}">
                <p14:modId xmlns:p14="http://schemas.microsoft.com/office/powerpoint/2010/main" val="3013520014"/>
              </p:ext>
            </p:extLst>
          </p:nvPr>
        </p:nvGraphicFramePr>
        <p:xfrm>
          <a:off x="7614552" y="988896"/>
          <a:ext cx="4188437" cy="762104"/>
        </p:xfrm>
        <a:graphic>
          <a:graphicData uri="http://schemas.openxmlformats.org/drawingml/2006/table">
            <a:tbl>
              <a:tblPr firstRow="1" bandRow="1">
                <a:tableStyleId>{5940675A-B579-460E-94D1-54222C63F5DA}</a:tableStyleId>
              </a:tblPr>
              <a:tblGrid>
                <a:gridCol w="2530995">
                  <a:extLst>
                    <a:ext uri="{9D8B030D-6E8A-4147-A177-3AD203B41FA5}">
                      <a16:colId xmlns="" xmlns:a16="http://schemas.microsoft.com/office/drawing/2014/main" val="20000"/>
                    </a:ext>
                  </a:extLst>
                </a:gridCol>
                <a:gridCol w="1657442">
                  <a:extLst>
                    <a:ext uri="{9D8B030D-6E8A-4147-A177-3AD203B41FA5}">
                      <a16:colId xmlns="" xmlns:a16="http://schemas.microsoft.com/office/drawing/2014/main" val="20001"/>
                    </a:ext>
                  </a:extLst>
                </a:gridCol>
              </a:tblGrid>
              <a:tr h="190526">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04/09/2012</a:t>
                      </a:r>
                      <a:endParaRPr lang="es-MX" sz="1000" b="0" i="0" u="none" strike="noStrike" dirty="0">
                        <a:solidFill>
                          <a:schemeClr val="tx1"/>
                        </a:solidFill>
                        <a:effectLst/>
                        <a:latin typeface="+mn-lt"/>
                      </a:endParaRPr>
                    </a:p>
                  </a:txBody>
                  <a:tcPr marL="26998" marR="26998" marT="0" marB="0" anchor="ctr"/>
                </a:tc>
                <a:extLst>
                  <a:ext uri="{0D108BD9-81ED-4DB2-BD59-A6C34878D82A}">
                    <a16:rowId xmlns="" xmlns:a16="http://schemas.microsoft.com/office/drawing/2014/main" val="10002"/>
                  </a:ext>
                </a:extLst>
              </a:tr>
              <a:tr h="190526">
                <a:tc>
                  <a:txBody>
                    <a:bodyPr/>
                    <a:lstStyle/>
                    <a:p>
                      <a:pPr marL="0" algn="l" defTabSz="914400" rtl="0" eaLnBrk="1" latinLnBrk="0" hangingPunct="1"/>
                      <a:r>
                        <a:rPr lang="es-CO" sz="1000" kern="1200" dirty="0"/>
                        <a:t>PLAZO</a:t>
                      </a:r>
                      <a:endParaRPr lang="es-CO" sz="1000" b="0" kern="1200" dirty="0">
                        <a:solidFill>
                          <a:srgbClr val="082754"/>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dirty="0">
                          <a:effectLst/>
                        </a:rPr>
                        <a:t>4</a:t>
                      </a:r>
                      <a:r>
                        <a:rPr lang="es-MX" sz="1000" u="none" strike="noStrike" kern="1200" baseline="0" dirty="0">
                          <a:effectLst/>
                        </a:rPr>
                        <a:t> AÑOS 3 MESES</a:t>
                      </a:r>
                      <a:endParaRPr lang="es-MX" sz="1000" b="0" i="0" u="none" strike="noStrike" kern="1200" dirty="0">
                        <a:solidFill>
                          <a:srgbClr val="082754"/>
                        </a:solidFill>
                        <a:effectLst/>
                        <a:latin typeface="+mn-lt"/>
                        <a:ea typeface="+mn-ea"/>
                        <a:cs typeface="+mn-cs"/>
                      </a:endParaRPr>
                    </a:p>
                  </a:txBody>
                  <a:tcPr marL="26998" marR="26998" marT="0" marB="0" anchor="ctr"/>
                </a:tc>
                <a:extLst>
                  <a:ext uri="{0D108BD9-81ED-4DB2-BD59-A6C34878D82A}">
                    <a16:rowId xmlns="" xmlns:a16="http://schemas.microsoft.com/office/drawing/2014/main" val="10003"/>
                  </a:ext>
                </a:extLst>
              </a:tr>
              <a:tr h="190526">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baseline="0" dirty="0">
                          <a:effectLst/>
                        </a:rPr>
                        <a:t>25/08/2017</a:t>
                      </a:r>
                      <a:endParaRPr lang="es-MX" sz="1000" b="0" i="0" u="none" strike="noStrike" kern="1200" baseline="0" dirty="0">
                        <a:solidFill>
                          <a:schemeClr val="tx1"/>
                        </a:solidFill>
                        <a:effectLst/>
                        <a:latin typeface="+mn-lt"/>
                        <a:ea typeface="+mn-ea"/>
                        <a:cs typeface="+mn-cs"/>
                      </a:endParaRPr>
                    </a:p>
                  </a:txBody>
                  <a:tcPr marL="26998" marR="26998" marT="0" marB="0" anchor="ctr"/>
                </a:tc>
                <a:extLst>
                  <a:ext uri="{0D108BD9-81ED-4DB2-BD59-A6C34878D82A}">
                    <a16:rowId xmlns="" xmlns:a16="http://schemas.microsoft.com/office/drawing/2014/main" val="10005"/>
                  </a:ext>
                </a:extLst>
              </a:tr>
              <a:tr h="190526">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rtl="0" fontAlgn="ctr"/>
                      <a:r>
                        <a:rPr lang="es-MX" sz="1000" u="none" strike="noStrike" kern="1200" dirty="0">
                          <a:effectLst/>
                        </a:rPr>
                        <a:t>TERMINADO</a:t>
                      </a:r>
                      <a:endParaRPr lang="es-MX" sz="1000" b="1" i="0" u="none" strike="noStrike" kern="1200" baseline="0" dirty="0">
                        <a:solidFill>
                          <a:schemeClr val="bg1"/>
                        </a:solidFill>
                        <a:effectLst/>
                        <a:latin typeface="+mn-lt"/>
                        <a:ea typeface="+mn-ea"/>
                        <a:cs typeface="+mn-cs"/>
                      </a:endParaRPr>
                    </a:p>
                  </a:txBody>
                  <a:tcPr marL="26998" marR="26998"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587196" y="2460179"/>
            <a:ext cx="419439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CONTRATO OBRA 532 DE /2012</a:t>
            </a:r>
          </a:p>
        </p:txBody>
      </p:sp>
      <p:sp>
        <p:nvSpPr>
          <p:cNvPr id="26" name="30 CuadroTexto"/>
          <p:cNvSpPr txBox="1">
            <a:spLocks noChangeArrowheads="1"/>
          </p:cNvSpPr>
          <p:nvPr/>
        </p:nvSpPr>
        <p:spPr bwMode="auto">
          <a:xfrm flipH="1">
            <a:off x="7597674" y="3875589"/>
            <a:ext cx="419439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INTERVENTORÍA 677 </a:t>
            </a:r>
            <a:r>
              <a:rPr lang="es-CO" sz="1100" dirty="0" smtClean="0"/>
              <a:t>DE 2012</a:t>
            </a:r>
            <a:endParaRPr lang="es-CO" sz="1100" dirty="0"/>
          </a:p>
        </p:txBody>
      </p:sp>
      <p:graphicFrame>
        <p:nvGraphicFramePr>
          <p:cNvPr id="27" name="Tabla 22"/>
          <p:cNvGraphicFramePr>
            <a:graphicFrameLocks noGrp="1"/>
          </p:cNvGraphicFramePr>
          <p:nvPr>
            <p:extLst>
              <p:ext uri="{D42A27DB-BD31-4B8C-83A1-F6EECF244321}">
                <p14:modId xmlns:p14="http://schemas.microsoft.com/office/powerpoint/2010/main" val="628045476"/>
              </p:ext>
            </p:extLst>
          </p:nvPr>
        </p:nvGraphicFramePr>
        <p:xfrm>
          <a:off x="7587199" y="2684374"/>
          <a:ext cx="4194393" cy="1134917"/>
        </p:xfrm>
        <a:graphic>
          <a:graphicData uri="http://schemas.openxmlformats.org/drawingml/2006/table">
            <a:tbl>
              <a:tblPr>
                <a:tableStyleId>{616DA210-FB5B-4158-B5E0-FEB733F419BA}</a:tableStyleId>
              </a:tblPr>
              <a:tblGrid>
                <a:gridCol w="2939624">
                  <a:extLst>
                    <a:ext uri="{9D8B030D-6E8A-4147-A177-3AD203B41FA5}">
                      <a16:colId xmlns="" xmlns:a16="http://schemas.microsoft.com/office/drawing/2014/main" val="20000"/>
                    </a:ext>
                  </a:extLst>
                </a:gridCol>
                <a:gridCol w="556222">
                  <a:extLst>
                    <a:ext uri="{9D8B030D-6E8A-4147-A177-3AD203B41FA5}">
                      <a16:colId xmlns="" xmlns:a16="http://schemas.microsoft.com/office/drawing/2014/main" val="20001"/>
                    </a:ext>
                  </a:extLst>
                </a:gridCol>
                <a:gridCol w="698547">
                  <a:extLst>
                    <a:ext uri="{9D8B030D-6E8A-4147-A177-3AD203B41FA5}">
                      <a16:colId xmlns="" xmlns:a16="http://schemas.microsoft.com/office/drawing/2014/main" val="20002"/>
                    </a:ext>
                  </a:extLst>
                </a:gridCol>
              </a:tblGrid>
              <a:tr h="16213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UNIÓN TEMPORAL PROSPERIDAD 2011</a:t>
                      </a:r>
                      <a:endParaRPr kumimoji="0" lang="es-MX" sz="1000" b="1"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2131">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6" marR="2702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62131">
                <a:tc>
                  <a:txBody>
                    <a:bodyPr/>
                    <a:lstStyle/>
                    <a:p>
                      <a:pPr marL="0" algn="l" defTabSz="1213209" rtl="0" eaLnBrk="1" fontAlgn="ctr" latinLnBrk="0" hangingPunct="1"/>
                      <a:r>
                        <a:rPr lang="es-MX" sz="1000" u="none" strike="noStrike" kern="1200" dirty="0">
                          <a:effectLst/>
                        </a:rPr>
                        <a:t>ORTIZ CONSTRUCCÍONES Y PROYECTOS S.A SUC. COL</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49</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62131">
                <a:tc>
                  <a:txBody>
                    <a:bodyPr/>
                    <a:lstStyle/>
                    <a:p>
                      <a:pPr marL="0" algn="l" defTabSz="1213209" rtl="0" eaLnBrk="1" fontAlgn="ctr" latinLnBrk="0" hangingPunct="1"/>
                      <a:r>
                        <a:rPr lang="es-CO" sz="1000" u="none" strike="noStrike" kern="1200" dirty="0">
                          <a:effectLst/>
                        </a:rPr>
                        <a:t>EQUIPO UNIVERSAL S.A.</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23</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r h="162131">
                <a:tc>
                  <a:txBody>
                    <a:bodyPr/>
                    <a:lstStyle/>
                    <a:p>
                      <a:pPr marL="0" algn="l" defTabSz="1213209" rtl="0" eaLnBrk="1" fontAlgn="ctr" latinLnBrk="0" hangingPunct="1"/>
                      <a:r>
                        <a:rPr lang="es-MX" sz="1000" u="none" strike="noStrike" kern="1200" dirty="0">
                          <a:effectLst/>
                        </a:rPr>
                        <a:t>EDGARDO NAVARRO VIVES</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26</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4"/>
                  </a:ext>
                </a:extLst>
              </a:tr>
              <a:tr h="162131">
                <a:tc>
                  <a:txBody>
                    <a:bodyPr/>
                    <a:lstStyle/>
                    <a:p>
                      <a:pPr marL="0" algn="l" defTabSz="1213209" rtl="0" eaLnBrk="1" fontAlgn="ctr" latinLnBrk="0" hangingPunct="1"/>
                      <a:r>
                        <a:rPr lang="es-MX" sz="1000" u="none" strike="noStrike" kern="1200" dirty="0">
                          <a:effectLst/>
                        </a:rPr>
                        <a:t>CODIFA LTDA</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1</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5"/>
                  </a:ext>
                </a:extLst>
              </a:tr>
              <a:tr h="162131">
                <a:tc>
                  <a:txBody>
                    <a:bodyPr/>
                    <a:lstStyle/>
                    <a:p>
                      <a:pPr marL="0" algn="l" defTabSz="1213209" rtl="0" eaLnBrk="1" fontAlgn="ctr" latinLnBrk="0" hangingPunct="1"/>
                      <a:r>
                        <a:rPr lang="es-MX" sz="1000" u="none" strike="noStrike" kern="1200" dirty="0">
                          <a:effectLst/>
                        </a:rPr>
                        <a:t>PUENTES Y TORONES S.A.</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1</a:t>
                      </a:r>
                      <a:endParaRPr lang="es-MX" sz="10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1213209"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6"/>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267580384"/>
              </p:ext>
            </p:extLst>
          </p:nvPr>
        </p:nvGraphicFramePr>
        <p:xfrm>
          <a:off x="7597674" y="4089274"/>
          <a:ext cx="4194393" cy="854844"/>
        </p:xfrm>
        <a:graphic>
          <a:graphicData uri="http://schemas.openxmlformats.org/drawingml/2006/table">
            <a:tbl>
              <a:tblPr>
                <a:tableStyleId>{616DA210-FB5B-4158-B5E0-FEB733F419BA}</a:tableStyleId>
              </a:tblPr>
              <a:tblGrid>
                <a:gridCol w="3079489">
                  <a:extLst>
                    <a:ext uri="{9D8B030D-6E8A-4147-A177-3AD203B41FA5}">
                      <a16:colId xmlns="" xmlns:a16="http://schemas.microsoft.com/office/drawing/2014/main" val="20000"/>
                    </a:ext>
                  </a:extLst>
                </a:gridCol>
                <a:gridCol w="378800">
                  <a:extLst>
                    <a:ext uri="{9D8B030D-6E8A-4147-A177-3AD203B41FA5}">
                      <a16:colId xmlns="" xmlns:a16="http://schemas.microsoft.com/office/drawing/2014/main" val="20001"/>
                    </a:ext>
                  </a:extLst>
                </a:gridCol>
                <a:gridCol w="736104">
                  <a:extLst>
                    <a:ext uri="{9D8B030D-6E8A-4147-A177-3AD203B41FA5}">
                      <a16:colId xmlns="" xmlns:a16="http://schemas.microsoft.com/office/drawing/2014/main" val="20002"/>
                    </a:ext>
                  </a:extLst>
                </a:gridCol>
              </a:tblGrid>
              <a:tr h="173188">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PRIORITARIOS 002</a:t>
                      </a:r>
                      <a:endParaRPr kumimoji="0" lang="es-MX" sz="1100" u="none" strike="noStrike" kern="1200" cap="none" spc="0" normalizeH="0" baseline="0" noProof="0" dirty="0">
                        <a:ln>
                          <a:noFill/>
                        </a:ln>
                        <a:effectLst/>
                        <a:uLnTx/>
                        <a:uFillTx/>
                        <a:latin typeface="+mn-lt"/>
                      </a:endParaRPr>
                    </a:p>
                  </a:txBody>
                  <a:tcPr marL="27026" marR="2702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73188">
                <a:tc>
                  <a:txBody>
                    <a:bodyPr/>
                    <a:lstStyle/>
                    <a:p>
                      <a:pPr algn="ctr" fontAlgn="ctr"/>
                      <a:r>
                        <a:rPr lang="es-MX" sz="1100" u="none" strike="noStrike" dirty="0">
                          <a:effectLst/>
                        </a:rPr>
                        <a:t>INTEGRANTES</a:t>
                      </a:r>
                      <a:endParaRPr lang="es-MX" sz="1100" b="1" i="0" u="none" strike="noStrike" dirty="0">
                        <a:solidFill>
                          <a:schemeClr val="bg1"/>
                        </a:solidFill>
                        <a:effectLst/>
                        <a:latin typeface="+mn-lt"/>
                      </a:endParaRPr>
                    </a:p>
                  </a:txBody>
                  <a:tcPr marL="27026" marR="27026" marT="0" marB="0" anchor="ctr"/>
                </a:tc>
                <a:tc>
                  <a:txBody>
                    <a:bodyPr/>
                    <a:lstStyle/>
                    <a:p>
                      <a:pPr algn="ctr" fontAlgn="ctr"/>
                      <a:r>
                        <a:rPr lang="es-MX" sz="1100" u="none" strike="noStrike" dirty="0">
                          <a:effectLst/>
                        </a:rPr>
                        <a:t>%</a:t>
                      </a:r>
                      <a:endParaRPr lang="es-MX" sz="1100" b="1" i="0" u="none" strike="noStrike" dirty="0">
                        <a:solidFill>
                          <a:schemeClr val="bg1"/>
                        </a:solidFill>
                        <a:effectLst/>
                        <a:latin typeface="+mn-lt"/>
                      </a:endParaRPr>
                    </a:p>
                  </a:txBody>
                  <a:tcPr marL="27026" marR="27026" marT="0" marB="0" anchor="ctr"/>
                </a:tc>
                <a:tc>
                  <a:txBody>
                    <a:bodyPr/>
                    <a:lstStyle/>
                    <a:p>
                      <a:pPr algn="ctr" fontAlgn="ctr"/>
                      <a:r>
                        <a:rPr lang="es-MX" sz="1100" u="none" strike="noStrike" dirty="0">
                          <a:effectLst/>
                        </a:rPr>
                        <a:t>ORIGEN</a:t>
                      </a:r>
                      <a:endParaRPr lang="es-MX" sz="1100" b="1" i="0" u="none" strike="noStrike" dirty="0">
                        <a:solidFill>
                          <a:schemeClr val="bg1"/>
                        </a:solidFill>
                        <a:effectLst/>
                        <a:latin typeface="+mn-lt"/>
                      </a:endParaRPr>
                    </a:p>
                  </a:txBody>
                  <a:tcPr marL="27026" marR="27026" marT="0" marB="0" anchor="ctr"/>
                </a:tc>
                <a:extLst>
                  <a:ext uri="{0D108BD9-81ED-4DB2-BD59-A6C34878D82A}">
                    <a16:rowId xmlns="" xmlns:a16="http://schemas.microsoft.com/office/drawing/2014/main" val="10001"/>
                  </a:ext>
                </a:extLst>
              </a:tr>
              <a:tr h="173188">
                <a:tc>
                  <a:txBody>
                    <a:bodyPr/>
                    <a:lstStyle/>
                    <a:p>
                      <a:pPr algn="l" fontAlgn="ctr"/>
                      <a:r>
                        <a:rPr lang="es-MX" sz="1100" u="none" strike="noStrike" kern="1200" dirty="0">
                          <a:effectLst/>
                        </a:rPr>
                        <a:t>COMPAÑÍA COLOMBIANA DE CONSULTORES S.A.</a:t>
                      </a:r>
                      <a:endParaRPr lang="es-MX" sz="1100" u="none" strike="noStrike" kern="1200" dirty="0">
                        <a:solidFill>
                          <a:schemeClr val="tx1"/>
                        </a:solidFill>
                        <a:effectLst/>
                        <a:latin typeface="+mn-lt"/>
                        <a:ea typeface="+mn-ea"/>
                        <a:cs typeface="+mn-cs"/>
                      </a:endParaRPr>
                    </a:p>
                  </a:txBody>
                  <a:tcPr marL="27026" marR="27026" marT="0" marB="0" anchor="ctr"/>
                </a:tc>
                <a:tc>
                  <a:txBody>
                    <a:bodyPr/>
                    <a:lstStyle/>
                    <a:p>
                      <a:pPr algn="ctr" fontAlgn="ctr"/>
                      <a:r>
                        <a:rPr lang="es-MX" sz="1100" u="none" strike="noStrike" kern="1200" dirty="0">
                          <a:effectLst/>
                        </a:rPr>
                        <a:t>50</a:t>
                      </a:r>
                      <a:endParaRPr lang="es-MX" sz="11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100" u="none" strike="noStrike" dirty="0">
                          <a:effectLst/>
                        </a:rPr>
                        <a:t>COLOMBIA</a:t>
                      </a:r>
                      <a:endParaRPr lang="es-MX" sz="11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2"/>
                  </a:ext>
                </a:extLst>
              </a:tr>
              <a:tr h="173188">
                <a:tc>
                  <a:txBody>
                    <a:bodyPr/>
                    <a:lstStyle/>
                    <a:p>
                      <a:pPr algn="l" fontAlgn="ctr"/>
                      <a:r>
                        <a:rPr lang="es-MX" sz="1100" u="none" strike="noStrike" kern="1200" dirty="0">
                          <a:effectLst/>
                        </a:rPr>
                        <a:t>ARREDONDO MADRID INGENIEROS CIVILES A.I.M LTDA</a:t>
                      </a:r>
                      <a:endParaRPr lang="es-MX" sz="1100" u="none" strike="noStrike" kern="1200" dirty="0">
                        <a:solidFill>
                          <a:schemeClr val="tx1"/>
                        </a:solidFill>
                        <a:effectLst/>
                        <a:latin typeface="+mn-lt"/>
                        <a:ea typeface="+mn-ea"/>
                        <a:cs typeface="+mn-cs"/>
                      </a:endParaRPr>
                    </a:p>
                  </a:txBody>
                  <a:tcPr marL="27026" marR="27026" marT="0" marB="0" anchor="ctr"/>
                </a:tc>
                <a:tc>
                  <a:txBody>
                    <a:bodyPr/>
                    <a:lstStyle/>
                    <a:p>
                      <a:pPr algn="ctr" fontAlgn="ctr"/>
                      <a:r>
                        <a:rPr lang="es-MX" sz="1100" u="none" strike="noStrike" kern="1200" dirty="0">
                          <a:effectLst/>
                        </a:rPr>
                        <a:t>50</a:t>
                      </a:r>
                      <a:endParaRPr lang="es-MX" sz="1100" u="none" strike="noStrike" kern="1200" dirty="0">
                        <a:solidFill>
                          <a:schemeClr val="tx1"/>
                        </a:solidFill>
                        <a:effectLst/>
                        <a:latin typeface="+mn-lt"/>
                        <a:ea typeface="+mn-ea"/>
                        <a:cs typeface="+mn-cs"/>
                      </a:endParaRPr>
                    </a:p>
                  </a:txBody>
                  <a:tcPr marL="27026" marR="27026" marT="0" marB="0" anchor="ctr"/>
                </a:tc>
                <a:tc>
                  <a:txBody>
                    <a:bodyPr/>
                    <a:lstStyle/>
                    <a:p>
                      <a:pPr marL="0" algn="ctr" defTabSz="914400" rtl="0" eaLnBrk="1" fontAlgn="ctr" latinLnBrk="0" hangingPunct="1"/>
                      <a:r>
                        <a:rPr lang="es-MX" sz="1100" u="none" strike="noStrike" kern="1200" dirty="0">
                          <a:effectLst/>
                        </a:rPr>
                        <a:t>COLOMBIA</a:t>
                      </a:r>
                      <a:endParaRPr lang="es-MX" sz="1100" u="none" strike="noStrike" kern="1200" dirty="0">
                        <a:solidFill>
                          <a:schemeClr val="tx1"/>
                        </a:solidFill>
                        <a:effectLst/>
                        <a:latin typeface="+mn-lt"/>
                        <a:ea typeface="+mn-ea"/>
                        <a:cs typeface="+mn-cs"/>
                      </a:endParaRPr>
                    </a:p>
                  </a:txBody>
                  <a:tcPr marL="27026" marR="27026" marT="0"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614551" y="1809692"/>
            <a:ext cx="419439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0" indent="-343260" defTabSz="686520">
              <a:spcBef>
                <a:spcPts val="450"/>
              </a:spcBef>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1985581959"/>
              </p:ext>
            </p:extLst>
          </p:nvPr>
        </p:nvGraphicFramePr>
        <p:xfrm>
          <a:off x="7614554" y="2032578"/>
          <a:ext cx="4194395" cy="394865"/>
        </p:xfrm>
        <a:graphic>
          <a:graphicData uri="http://schemas.openxmlformats.org/drawingml/2006/table">
            <a:tbl>
              <a:tblPr bandRow="1">
                <a:tableStyleId>{5940675A-B579-460E-94D1-54222C63F5DA}</a:tableStyleId>
              </a:tblPr>
              <a:tblGrid>
                <a:gridCol w="1273775">
                  <a:extLst>
                    <a:ext uri="{9D8B030D-6E8A-4147-A177-3AD203B41FA5}">
                      <a16:colId xmlns="" xmlns:a16="http://schemas.microsoft.com/office/drawing/2014/main" val="20000"/>
                    </a:ext>
                  </a:extLst>
                </a:gridCol>
                <a:gridCol w="687872">
                  <a:extLst>
                    <a:ext uri="{9D8B030D-6E8A-4147-A177-3AD203B41FA5}">
                      <a16:colId xmlns="" xmlns:a16="http://schemas.microsoft.com/office/drawing/2014/main" val="20001"/>
                    </a:ext>
                  </a:extLst>
                </a:gridCol>
                <a:gridCol w="1546277">
                  <a:extLst>
                    <a:ext uri="{9D8B030D-6E8A-4147-A177-3AD203B41FA5}">
                      <a16:colId xmlns="" xmlns:a16="http://schemas.microsoft.com/office/drawing/2014/main" val="20002"/>
                    </a:ext>
                  </a:extLst>
                </a:gridCol>
                <a:gridCol w="686471">
                  <a:extLst>
                    <a:ext uri="{9D8B030D-6E8A-4147-A177-3AD203B41FA5}">
                      <a16:colId xmlns="" xmlns:a16="http://schemas.microsoft.com/office/drawing/2014/main" val="20003"/>
                    </a:ext>
                  </a:extLst>
                </a:gridCol>
              </a:tblGrid>
              <a:tr h="193251">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4" marR="4382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4" marR="4382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4" marR="43824" marT="0" marB="0" anchor="ctr"/>
                </a:tc>
                <a:tc>
                  <a:txBody>
                    <a:bodyPr/>
                    <a:lstStyle/>
                    <a:p>
                      <a:pPr algn="ctr">
                        <a:spcAft>
                          <a:spcPts val="0"/>
                        </a:spcAft>
                      </a:pPr>
                      <a:r>
                        <a:rPr lang="en-US" sz="1000" dirty="0">
                          <a:effectLst/>
                        </a:rPr>
                        <a:t>AVANCE</a:t>
                      </a:r>
                      <a:endParaRPr lang="es-CO" sz="1000" b="0" dirty="0">
                        <a:effectLst/>
                        <a:latin typeface="+mn-lt"/>
                        <a:ea typeface="Times New Roman"/>
                      </a:endParaRPr>
                    </a:p>
                  </a:txBody>
                  <a:tcPr marL="43824" marR="43824" marT="0" marB="0" anchor="ctr"/>
                </a:tc>
                <a:extLst>
                  <a:ext uri="{0D108BD9-81ED-4DB2-BD59-A6C34878D82A}">
                    <a16:rowId xmlns="" xmlns:a16="http://schemas.microsoft.com/office/drawing/2014/main" val="10000"/>
                  </a:ext>
                </a:extLst>
              </a:tr>
              <a:tr h="201614">
                <a:tc>
                  <a:txBody>
                    <a:bodyPr/>
                    <a:lstStyle/>
                    <a:p>
                      <a:pPr marL="0" algn="ctr" defTabSz="1213209" rtl="0" eaLnBrk="1" fontAlgn="ctr" latinLnBrk="0" hangingPunct="1"/>
                      <a:r>
                        <a:rPr lang="es-MX" sz="1000" u="none" strike="noStrike" kern="1200" dirty="0">
                          <a:effectLst/>
                        </a:rPr>
                        <a:t>MUMBÚ – LA VIRGINIA</a:t>
                      </a:r>
                      <a:endParaRPr lang="es-MX" sz="1000" u="none" strike="noStrike" kern="1200" dirty="0">
                        <a:solidFill>
                          <a:schemeClr val="tx1"/>
                        </a:solidFill>
                        <a:effectLst/>
                        <a:latin typeface="+mn-lt"/>
                        <a:ea typeface="+mn-ea"/>
                        <a:cs typeface="+mn-cs"/>
                      </a:endParaRPr>
                    </a:p>
                  </a:txBody>
                  <a:tcPr marL="6087" marR="6087" marT="6595" marB="0" anchor="ctr"/>
                </a:tc>
                <a:tc>
                  <a:txBody>
                    <a:bodyPr/>
                    <a:lstStyle/>
                    <a:p>
                      <a:pPr marL="0" algn="ctr" defTabSz="1213209" rtl="0" eaLnBrk="1" fontAlgn="ctr" latinLnBrk="0" hangingPunct="1"/>
                      <a:r>
                        <a:rPr lang="es-MX" sz="1000" u="none" strike="noStrike" kern="1200" dirty="0">
                          <a:effectLst/>
                        </a:rPr>
                        <a:t>27</a:t>
                      </a:r>
                      <a:r>
                        <a:rPr lang="es-MX" sz="1000" u="none" strike="noStrike" kern="1200" baseline="0" dirty="0">
                          <a:effectLst/>
                        </a:rPr>
                        <a:t> </a:t>
                      </a:r>
                      <a:r>
                        <a:rPr lang="es-MX" sz="1000" u="none" strike="noStrike" kern="1200" dirty="0">
                          <a:effectLst/>
                        </a:rPr>
                        <a:t>Km</a:t>
                      </a:r>
                      <a:endParaRPr lang="es-MX" sz="1000" u="none" strike="noStrike" kern="1200" dirty="0">
                        <a:solidFill>
                          <a:schemeClr val="tx1"/>
                        </a:solidFill>
                        <a:effectLst/>
                        <a:latin typeface="+mn-lt"/>
                        <a:ea typeface="+mn-ea"/>
                        <a:cs typeface="+mn-cs"/>
                      </a:endParaRPr>
                    </a:p>
                  </a:txBody>
                  <a:tcPr marL="6087" marR="6087" marT="6595" marB="0" anchor="ctr"/>
                </a:tc>
                <a:tc>
                  <a:txBody>
                    <a:bodyPr/>
                    <a:lstStyle/>
                    <a:p>
                      <a:pPr marL="0" algn="ctr" defTabSz="1213209" rtl="0" eaLnBrk="1" fontAlgn="ctr" latinLnBrk="0" hangingPunct="1"/>
                      <a:r>
                        <a:rPr lang="es-MX" sz="1000" u="none" strike="noStrike" kern="1200" dirty="0">
                          <a:effectLst/>
                        </a:rPr>
                        <a:t>Pavimentación</a:t>
                      </a:r>
                      <a:endParaRPr lang="es-MX" sz="1000" u="none" strike="noStrike" kern="1200" dirty="0">
                        <a:solidFill>
                          <a:schemeClr val="tx1"/>
                        </a:solidFill>
                        <a:effectLst/>
                        <a:latin typeface="+mn-lt"/>
                        <a:ea typeface="+mn-ea"/>
                        <a:cs typeface="+mn-cs"/>
                      </a:endParaRPr>
                    </a:p>
                  </a:txBody>
                  <a:tcPr marL="6087" marR="6087" marT="6595" marB="0" anchor="ctr"/>
                </a:tc>
                <a:tc>
                  <a:txBody>
                    <a:bodyPr/>
                    <a:lstStyle/>
                    <a:p>
                      <a:pPr marL="0" algn="ctr" defTabSz="1213209" rtl="0" eaLnBrk="1" fontAlgn="ctr" latinLnBrk="0" hangingPunct="1"/>
                      <a:r>
                        <a:rPr lang="es-MX" sz="1000" u="none" strike="noStrike" kern="1200" dirty="0">
                          <a:effectLst/>
                        </a:rPr>
                        <a:t>Terminado</a:t>
                      </a:r>
                      <a:endParaRPr lang="es-MX" sz="1000" u="none" strike="noStrike" kern="1200" dirty="0">
                        <a:solidFill>
                          <a:schemeClr val="tx1"/>
                        </a:solidFill>
                        <a:effectLst/>
                        <a:latin typeface="+mn-lt"/>
                        <a:ea typeface="+mn-ea"/>
                        <a:cs typeface="+mn-cs"/>
                      </a:endParaRPr>
                    </a:p>
                  </a:txBody>
                  <a:tcPr marL="6087" marR="6087" marT="6595" marB="0" anchor="ctr"/>
                </a:tc>
                <a:extLst>
                  <a:ext uri="{0D108BD9-81ED-4DB2-BD59-A6C34878D82A}">
                    <a16:rowId xmlns="" xmlns:a16="http://schemas.microsoft.com/office/drawing/2014/main" val="10001"/>
                  </a:ext>
                </a:extLst>
              </a:tr>
            </a:tbl>
          </a:graphicData>
        </a:graphic>
      </p:graphicFrame>
      <p:sp>
        <p:nvSpPr>
          <p:cNvPr id="32" name="30 CuadroTexto"/>
          <p:cNvSpPr txBox="1">
            <a:spLocks noChangeArrowheads="1"/>
          </p:cNvSpPr>
          <p:nvPr/>
        </p:nvSpPr>
        <p:spPr bwMode="auto">
          <a:xfrm flipH="1">
            <a:off x="4199940" y="4622303"/>
            <a:ext cx="3006133"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91106" tIns="0" rIns="91106"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3346340343"/>
              </p:ext>
            </p:extLst>
          </p:nvPr>
        </p:nvGraphicFramePr>
        <p:xfrm>
          <a:off x="4199939" y="4827629"/>
          <a:ext cx="3006132" cy="1508760"/>
        </p:xfrm>
        <a:graphic>
          <a:graphicData uri="http://schemas.openxmlformats.org/drawingml/2006/table">
            <a:tbl>
              <a:tblPr firstRow="1" bandRow="1">
                <a:tableStyleId>{5940675A-B579-460E-94D1-54222C63F5DA}</a:tableStyleId>
              </a:tblPr>
              <a:tblGrid>
                <a:gridCol w="1961709">
                  <a:extLst>
                    <a:ext uri="{9D8B030D-6E8A-4147-A177-3AD203B41FA5}">
                      <a16:colId xmlns="" xmlns:a16="http://schemas.microsoft.com/office/drawing/2014/main" val="20000"/>
                    </a:ext>
                  </a:extLst>
                </a:gridCol>
                <a:gridCol w="1044423">
                  <a:extLst>
                    <a:ext uri="{9D8B030D-6E8A-4147-A177-3AD203B41FA5}">
                      <a16:colId xmlns="" xmlns:a16="http://schemas.microsoft.com/office/drawing/2014/main" val="20001"/>
                    </a:ext>
                  </a:extLst>
                </a:gridCol>
              </a:tblGrid>
              <a:tr h="153207">
                <a:tc>
                  <a:txBody>
                    <a:bodyPr/>
                    <a:lstStyle/>
                    <a:p>
                      <a:pPr marL="0" algn="l" defTabSz="914400" rtl="0" eaLnBrk="1" latinLnBrk="0" hangingPunct="1"/>
                      <a:r>
                        <a:rPr lang="es-ES" sz="1100" kern="1200" dirty="0"/>
                        <a:t>Total Contrato Obra</a:t>
                      </a:r>
                      <a:endParaRPr lang="es-CO" sz="1100" b="0" kern="1200" dirty="0">
                        <a:solidFill>
                          <a:schemeClr val="dk1"/>
                        </a:solidFill>
                        <a:latin typeface="+mn-lt"/>
                        <a:ea typeface="+mn-ea"/>
                        <a:cs typeface="Arial" panose="020B0604020202020204" pitchFamily="34" charset="0"/>
                      </a:endParaRPr>
                    </a:p>
                  </a:txBody>
                  <a:tcPr marL="26998" marR="26998" marT="0" marB="0"/>
                </a:tc>
                <a:tc>
                  <a:txBody>
                    <a:bodyPr/>
                    <a:lstStyle/>
                    <a:p>
                      <a:pPr algn="ctr" fontAlgn="b"/>
                      <a:r>
                        <a:rPr lang="es-CO" sz="1100" u="none" strike="noStrike" dirty="0">
                          <a:effectLst/>
                        </a:rPr>
                        <a:t>$ 246.312</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0"/>
                  </a:ext>
                </a:extLst>
              </a:tr>
              <a:tr h="153207">
                <a:tc>
                  <a:txBody>
                    <a:bodyPr/>
                    <a:lstStyle/>
                    <a:p>
                      <a:pPr marL="0" algn="l" defTabSz="914400" rtl="0" eaLnBrk="1" latinLnBrk="0" hangingPunct="1"/>
                      <a:r>
                        <a:rPr lang="es-ES" sz="1100" kern="1200" dirty="0"/>
                        <a:t>Total Contrato Interventoría</a:t>
                      </a:r>
                      <a:endParaRPr lang="es-CO" sz="1100" b="0" kern="1200" dirty="0">
                        <a:solidFill>
                          <a:schemeClr val="tx1"/>
                        </a:solidFill>
                        <a:latin typeface="+mn-lt"/>
                        <a:ea typeface="+mn-ea"/>
                        <a:cs typeface="Arial" panose="020B0604020202020204" pitchFamily="34" charset="0"/>
                      </a:endParaRPr>
                    </a:p>
                  </a:txBody>
                  <a:tcPr marL="26998" marR="26998" marT="0" marB="0" anchor="ctr"/>
                </a:tc>
                <a:tc>
                  <a:txBody>
                    <a:bodyPr/>
                    <a:lstStyle/>
                    <a:p>
                      <a:pPr algn="ctr" fontAlgn="b"/>
                      <a:r>
                        <a:rPr lang="es-CO" sz="1100" u="none" strike="noStrike" baseline="0" dirty="0">
                          <a:effectLst/>
                        </a:rPr>
                        <a:t> </a:t>
                      </a:r>
                      <a:r>
                        <a:rPr lang="es-CO" sz="1100" u="none" strike="noStrike" dirty="0">
                          <a:effectLst/>
                        </a:rPr>
                        <a:t>$ 11.150</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1"/>
                  </a:ext>
                </a:extLst>
              </a:tr>
              <a:tr h="9192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dirty="0"/>
                        <a:t>Total Vigencias de obra</a:t>
                      </a:r>
                      <a:endParaRPr lang="es-CO" sz="1100" kern="1200" baseline="0" dirty="0"/>
                    </a:p>
                    <a:p>
                      <a:pPr marL="173038" indent="0" algn="l" defTabSz="914400" rtl="0" eaLnBrk="1" latinLnBrk="0" hangingPunct="1"/>
                      <a:r>
                        <a:rPr lang="es-CO" sz="1100" kern="1200" baseline="0" dirty="0"/>
                        <a:t>Vigencia 2012= $8.165</a:t>
                      </a:r>
                      <a:br>
                        <a:rPr lang="es-CO" sz="1100" kern="1200" baseline="0" dirty="0"/>
                      </a:br>
                      <a:r>
                        <a:rPr lang="es-CO" sz="1100" kern="1200" baseline="0" dirty="0"/>
                        <a:t>Vigencia 2013= $29.005</a:t>
                      </a:r>
                      <a:br>
                        <a:rPr lang="es-CO" sz="1100" kern="1200" baseline="0" dirty="0"/>
                      </a:br>
                      <a:r>
                        <a:rPr lang="es-CO" sz="1100" kern="1200" baseline="0" dirty="0"/>
                        <a:t>Vigencia 2014= $52.505</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a:t>Vigencia 2015= $78.505</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a:t>Vigencia 2016= $78.129</a:t>
                      </a:r>
                      <a:endParaRPr lang="es-CO" sz="1100" b="1" i="1"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1100" u="none" strike="noStrike" baseline="0" dirty="0">
                          <a:effectLst/>
                        </a:rPr>
                        <a:t> </a:t>
                      </a:r>
                      <a:r>
                        <a:rPr lang="es-CO" sz="1100" u="none" strike="noStrike" dirty="0">
                          <a:effectLst/>
                        </a:rPr>
                        <a:t>$ 246.312</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2"/>
                  </a:ext>
                </a:extLst>
              </a:tr>
              <a:tr h="153207">
                <a:tc>
                  <a:txBody>
                    <a:bodyPr/>
                    <a:lstStyle/>
                    <a:p>
                      <a:pPr marL="0" algn="l" defTabSz="914400" rtl="0" eaLnBrk="1" latinLnBrk="0" hangingPunct="1"/>
                      <a:r>
                        <a:rPr lang="es-ES" sz="1100" kern="1200" dirty="0"/>
                        <a:t>Total</a:t>
                      </a:r>
                      <a:r>
                        <a:rPr lang="es-ES" sz="1100" kern="1200" baseline="0" dirty="0"/>
                        <a:t> Inversión</a:t>
                      </a:r>
                      <a:endParaRPr lang="es-CO" sz="1100" b="0" kern="1200" dirty="0">
                        <a:solidFill>
                          <a:schemeClr val="dk1"/>
                        </a:solidFill>
                        <a:latin typeface="+mn-lt"/>
                        <a:ea typeface="+mn-ea"/>
                        <a:cs typeface="Arial" panose="020B0604020202020204" pitchFamily="34" charset="0"/>
                      </a:endParaRPr>
                    </a:p>
                  </a:txBody>
                  <a:tcPr marL="26998" marR="26998" marT="0" marB="0" anchor="ctr"/>
                </a:tc>
                <a:tc>
                  <a:txBody>
                    <a:bodyPr/>
                    <a:lstStyle/>
                    <a:p>
                      <a:pPr algn="ctr" fontAlgn="b"/>
                      <a:r>
                        <a:rPr lang="es-CO" sz="1100" u="none" strike="noStrike" dirty="0">
                          <a:effectLst/>
                        </a:rPr>
                        <a:t> $ 257.462</a:t>
                      </a:r>
                      <a:endParaRPr lang="es-CO" sz="1100" b="0" i="0" u="none" strike="noStrike" dirty="0">
                        <a:solidFill>
                          <a:srgbClr val="000000"/>
                        </a:solidFill>
                        <a:effectLst/>
                        <a:latin typeface="+mn-lt"/>
                      </a:endParaRPr>
                    </a:p>
                  </a:txBody>
                  <a:tcPr marL="26998" marR="26998"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4644686" y="6343873"/>
            <a:ext cx="267009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35" name="Tabla 33"/>
          <p:cNvGraphicFramePr>
            <a:graphicFrameLocks noGrp="1"/>
          </p:cNvGraphicFramePr>
          <p:nvPr>
            <p:extLst>
              <p:ext uri="{D42A27DB-BD31-4B8C-83A1-F6EECF244321}">
                <p14:modId xmlns:p14="http://schemas.microsoft.com/office/powerpoint/2010/main" val="4042958810"/>
              </p:ext>
            </p:extLst>
          </p:nvPr>
        </p:nvGraphicFramePr>
        <p:xfrm>
          <a:off x="4170728" y="4375464"/>
          <a:ext cx="3035345" cy="183071"/>
        </p:xfrm>
        <a:graphic>
          <a:graphicData uri="http://schemas.openxmlformats.org/drawingml/2006/table">
            <a:tbl>
              <a:tblPr firstRow="1" bandRow="1">
                <a:tableStyleId>{5940675A-B579-460E-94D1-54222C63F5DA}</a:tableStyleId>
              </a:tblPr>
              <a:tblGrid>
                <a:gridCol w="3035345">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209 Km</a:t>
                      </a:r>
                      <a:endParaRPr lang="es-CO" sz="1200" b="0" i="0" u="none" strike="noStrike" dirty="0">
                        <a:solidFill>
                          <a:schemeClr val="bg1"/>
                        </a:solidFill>
                        <a:latin typeface="+mn-lt"/>
                        <a:cs typeface="Arial" panose="020B0604020202020204" pitchFamily="34" charset="0"/>
                      </a:endParaRPr>
                    </a:p>
                  </a:txBody>
                  <a:tcPr marL="27001" marR="27001" marT="0" marB="0" anchor="ctr"/>
                </a:tc>
                <a:extLst>
                  <a:ext uri="{0D108BD9-81ED-4DB2-BD59-A6C34878D82A}">
                    <a16:rowId xmlns="" xmlns:a16="http://schemas.microsoft.com/office/drawing/2014/main" val="10000"/>
                  </a:ext>
                </a:extLst>
              </a:tr>
            </a:tbl>
          </a:graphicData>
        </a:graphic>
      </p:graphicFrame>
      <p:sp>
        <p:nvSpPr>
          <p:cNvPr id="43" name="30 CuadroTexto"/>
          <p:cNvSpPr txBox="1">
            <a:spLocks noChangeArrowheads="1"/>
          </p:cNvSpPr>
          <p:nvPr/>
        </p:nvSpPr>
        <p:spPr bwMode="auto">
          <a:xfrm flipH="1">
            <a:off x="7614551" y="4988526"/>
            <a:ext cx="4225687"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6" tIns="0" rIns="91106"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pic>
        <p:nvPicPr>
          <p:cNvPr id="2" name="Imagen 1">
            <a:extLst>
              <a:ext uri="{FF2B5EF4-FFF2-40B4-BE49-F238E27FC236}">
                <a16:creationId xmlns="" xmlns:a16="http://schemas.microsoft.com/office/drawing/2014/main" id="{5361E80E-0485-4928-8301-0D213283F632}"/>
              </a:ext>
            </a:extLst>
          </p:cNvPr>
          <p:cNvPicPr>
            <a:picLocks noChangeAspect="1"/>
          </p:cNvPicPr>
          <p:nvPr/>
        </p:nvPicPr>
        <p:blipFill>
          <a:blip r:embed="rId2"/>
          <a:stretch>
            <a:fillRect/>
          </a:stretch>
        </p:blipFill>
        <p:spPr>
          <a:xfrm>
            <a:off x="1680210" y="671309"/>
            <a:ext cx="4121393" cy="3704155"/>
          </a:xfrm>
          <a:prstGeom prst="rect">
            <a:avLst/>
          </a:prstGeom>
        </p:spPr>
      </p:pic>
      <p:graphicFrame>
        <p:nvGraphicFramePr>
          <p:cNvPr id="21" name="10 Tabla">
            <a:extLst>
              <a:ext uri="{FF2B5EF4-FFF2-40B4-BE49-F238E27FC236}">
                <a16:creationId xmlns="" xmlns:a16="http://schemas.microsoft.com/office/drawing/2014/main" id="{DC55320B-D210-43DA-A838-46794A75CBF8}"/>
              </a:ext>
            </a:extLst>
          </p:cNvPr>
          <p:cNvGraphicFramePr>
            <a:graphicFrameLocks noGrp="1"/>
          </p:cNvGraphicFramePr>
          <p:nvPr>
            <p:extLst>
              <p:ext uri="{D42A27DB-BD31-4B8C-83A1-F6EECF244321}">
                <p14:modId xmlns:p14="http://schemas.microsoft.com/office/powerpoint/2010/main" val="2234107697"/>
              </p:ext>
            </p:extLst>
          </p:nvPr>
        </p:nvGraphicFramePr>
        <p:xfrm>
          <a:off x="7607204" y="5169332"/>
          <a:ext cx="4255232" cy="1260790"/>
        </p:xfrm>
        <a:graphic>
          <a:graphicData uri="http://schemas.openxmlformats.org/drawingml/2006/table">
            <a:tbl>
              <a:tblPr bandRow="1">
                <a:tableStyleId>{5940675A-B579-460E-94D1-54222C63F5DA}</a:tableStyleId>
              </a:tblPr>
              <a:tblGrid>
                <a:gridCol w="2764563">
                  <a:extLst>
                    <a:ext uri="{9D8B030D-6E8A-4147-A177-3AD203B41FA5}">
                      <a16:colId xmlns="" xmlns:a16="http://schemas.microsoft.com/office/drawing/2014/main" val="20000"/>
                    </a:ext>
                  </a:extLst>
                </a:gridCol>
                <a:gridCol w="1490669">
                  <a:extLst>
                    <a:ext uri="{9D8B030D-6E8A-4147-A177-3AD203B41FA5}">
                      <a16:colId xmlns="" xmlns:a16="http://schemas.microsoft.com/office/drawing/2014/main" val="20001"/>
                    </a:ext>
                  </a:extLst>
                </a:gridCol>
              </a:tblGrid>
              <a:tr h="19811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ESTADO</a:t>
                      </a:r>
                      <a:endParaRPr lang="es-CO" sz="1100" b="1" dirty="0">
                        <a:effectLst/>
                        <a:latin typeface="+mn-lt"/>
                        <a:ea typeface="Times New Roman"/>
                      </a:endParaRPr>
                    </a:p>
                  </a:txBody>
                  <a:tcPr marL="58460" marR="58460"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CANTIDAD</a:t>
                      </a:r>
                      <a:endParaRPr lang="es-CO" sz="1100" b="1" dirty="0">
                        <a:effectLst/>
                        <a:latin typeface="+mn-lt"/>
                        <a:ea typeface="Times New Roman"/>
                      </a:endParaRPr>
                    </a:p>
                  </a:txBody>
                  <a:tcPr marL="58460" marR="58460" marT="0" marB="0" anchor="ctr"/>
                </a:tc>
                <a:extLst>
                  <a:ext uri="{0D108BD9-81ED-4DB2-BD59-A6C34878D82A}">
                    <a16:rowId xmlns="" xmlns:a16="http://schemas.microsoft.com/office/drawing/2014/main" val="10000"/>
                  </a:ext>
                </a:extLst>
              </a:tr>
              <a:tr h="156284">
                <a:tc>
                  <a:txBody>
                    <a:bodyPr/>
                    <a:lstStyle/>
                    <a:p>
                      <a:pPr algn="l" fontAlgn="b"/>
                      <a:r>
                        <a:rPr lang="es-MX" sz="1100" u="none" strike="noStrike" kern="1200" dirty="0">
                          <a:effectLst/>
                        </a:rPr>
                        <a:t>EJECUTADO - COMPETITIVIDAD</a:t>
                      </a:r>
                      <a:endParaRPr lang="es-MX" sz="1100" u="none" strike="noStrike" kern="1200" dirty="0">
                        <a:solidFill>
                          <a:schemeClr val="tx1"/>
                        </a:solidFill>
                        <a:effectLst/>
                        <a:latin typeface="+mn-lt"/>
                        <a:ea typeface="+mn-ea"/>
                        <a:cs typeface="+mn-cs"/>
                      </a:endParaRPr>
                    </a:p>
                  </a:txBody>
                  <a:tcPr marL="8119" marR="8119" marT="8807" marB="0" anchor="ctr"/>
                </a:tc>
                <a:tc>
                  <a:txBody>
                    <a:bodyPr/>
                    <a:lstStyle/>
                    <a:p>
                      <a:pPr marL="0" algn="ctr" defTabSz="914400" rtl="0" eaLnBrk="1" fontAlgn="ctr" latinLnBrk="0" hangingPunct="1"/>
                      <a:r>
                        <a:rPr lang="es-MX" sz="1100" u="none" strike="noStrike" kern="1200" dirty="0">
                          <a:effectLst/>
                        </a:rPr>
                        <a:t>33 KM</a:t>
                      </a:r>
                      <a:endParaRPr lang="es-MX" sz="1100" b="0" i="0" u="none" strike="noStrike" kern="1200" dirty="0">
                        <a:solidFill>
                          <a:schemeClr val="dk1"/>
                        </a:solidFill>
                        <a:effectLst/>
                        <a:latin typeface="+mn-lt"/>
                      </a:endParaRPr>
                    </a:p>
                  </a:txBody>
                  <a:tcPr marL="8119" marR="8119" marT="8809" marB="0" anchor="ctr"/>
                </a:tc>
                <a:extLst>
                  <a:ext uri="{0D108BD9-81ED-4DB2-BD59-A6C34878D82A}">
                    <a16:rowId xmlns="" xmlns:a16="http://schemas.microsoft.com/office/drawing/2014/main" val="2444634871"/>
                  </a:ext>
                </a:extLst>
              </a:tr>
              <a:tr h="156284">
                <a:tc>
                  <a:txBody>
                    <a:bodyPr/>
                    <a:lstStyle/>
                    <a:p>
                      <a:pPr algn="l" fontAlgn="b"/>
                      <a:r>
                        <a:rPr lang="es-MX" sz="1100" u="none" strike="noStrike" kern="1200" dirty="0">
                          <a:effectLst/>
                        </a:rPr>
                        <a:t>EJECUTADO - PROSPERIDAD</a:t>
                      </a:r>
                      <a:endParaRPr lang="es-MX" sz="1100" u="none" strike="noStrike" kern="1200" dirty="0">
                        <a:solidFill>
                          <a:schemeClr val="tx1"/>
                        </a:solidFill>
                        <a:effectLst/>
                        <a:latin typeface="+mn-lt"/>
                        <a:ea typeface="+mn-ea"/>
                        <a:cs typeface="+mn-cs"/>
                      </a:endParaRPr>
                    </a:p>
                  </a:txBody>
                  <a:tcPr marL="8119" marR="8119" marT="8807" marB="0" anchor="ctr"/>
                </a:tc>
                <a:tc>
                  <a:txBody>
                    <a:bodyPr/>
                    <a:lstStyle/>
                    <a:p>
                      <a:pPr marL="0" algn="ctr" defTabSz="914400" rtl="0" eaLnBrk="1" fontAlgn="ctr" latinLnBrk="0" hangingPunct="1"/>
                      <a:r>
                        <a:rPr lang="es-MX" sz="1100" u="none" strike="noStrike" kern="1200" dirty="0">
                          <a:effectLst/>
                        </a:rPr>
                        <a:t>27 KM</a:t>
                      </a:r>
                      <a:endParaRPr lang="es-MX" sz="1100" b="0" i="0" u="none" strike="noStrike" kern="1200" dirty="0">
                        <a:solidFill>
                          <a:schemeClr val="dk1"/>
                        </a:solidFill>
                        <a:effectLst/>
                        <a:latin typeface="+mn-lt"/>
                      </a:endParaRPr>
                    </a:p>
                  </a:txBody>
                  <a:tcPr marL="8119" marR="8119" marT="8809" marB="0" anchor="ctr"/>
                </a:tc>
                <a:extLst>
                  <a:ext uri="{0D108BD9-81ED-4DB2-BD59-A6C34878D82A}">
                    <a16:rowId xmlns="" xmlns:a16="http://schemas.microsoft.com/office/drawing/2014/main" val="2947618223"/>
                  </a:ext>
                </a:extLst>
              </a:tr>
              <a:tr h="156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EN EJECUCIÓN - VÍAS PARA</a:t>
                      </a:r>
                      <a:r>
                        <a:rPr lang="es-MX" sz="1100" u="none" strike="noStrike" kern="1200" baseline="0" dirty="0">
                          <a:effectLst/>
                        </a:rPr>
                        <a:t> LA EQUIDAD</a:t>
                      </a:r>
                      <a:endParaRPr lang="es-MX" sz="1100" u="none" strike="noStrike" kern="1200" dirty="0">
                        <a:solidFill>
                          <a:schemeClr val="tx1"/>
                        </a:solidFill>
                        <a:effectLst/>
                        <a:latin typeface="+mn-lt"/>
                        <a:ea typeface="+mn-ea"/>
                        <a:cs typeface="+mn-cs"/>
                      </a:endParaRPr>
                    </a:p>
                  </a:txBody>
                  <a:tcPr marL="8119" marR="8119" marT="8807"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100" u="none" strike="noStrike" dirty="0">
                          <a:effectLst/>
                        </a:rPr>
                        <a:t>23 KM</a:t>
                      </a:r>
                      <a:endParaRPr lang="es-MX" sz="1100" b="0" i="0" u="none" strike="noStrike" dirty="0">
                        <a:solidFill>
                          <a:srgbClr val="000000"/>
                        </a:solidFill>
                        <a:effectLst/>
                        <a:latin typeface="+mn-lt"/>
                      </a:endParaRPr>
                    </a:p>
                  </a:txBody>
                  <a:tcPr marL="8119" marR="8119" marT="8809" marB="0" anchor="ctr"/>
                </a:tc>
                <a:extLst>
                  <a:ext uri="{0D108BD9-81ED-4DB2-BD59-A6C34878D82A}">
                    <a16:rowId xmlns="" xmlns:a16="http://schemas.microsoft.com/office/drawing/2014/main" val="10001"/>
                  </a:ext>
                </a:extLst>
              </a:tr>
              <a:tr h="17844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100" kern="1200" dirty="0">
                          <a:effectLst/>
                        </a:rPr>
                        <a:t>EJECUTADO - OTROS PROGRAMAS</a:t>
                      </a:r>
                      <a:endParaRPr lang="es-MX" sz="1100" kern="1200" dirty="0">
                        <a:solidFill>
                          <a:schemeClr val="tx1"/>
                        </a:solidFill>
                        <a:effectLst/>
                        <a:latin typeface="+mn-lt"/>
                        <a:ea typeface="+mn-ea"/>
                        <a:cs typeface="+mn-cs"/>
                      </a:endParaRPr>
                    </a:p>
                  </a:txBody>
                  <a:tcPr marL="8119" marR="8119"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100" u="none" strike="noStrike" kern="1200" dirty="0">
                          <a:effectLst/>
                        </a:rPr>
                        <a:t>100 KM</a:t>
                      </a:r>
                      <a:endParaRPr lang="es-MX" sz="1100" b="0" i="0" u="none" strike="noStrike" kern="1200" dirty="0">
                        <a:solidFill>
                          <a:schemeClr val="dk1"/>
                        </a:solidFill>
                        <a:effectLst/>
                        <a:latin typeface="+mn-lt"/>
                        <a:ea typeface="+mn-ea"/>
                        <a:cs typeface="+mn-cs"/>
                      </a:endParaRPr>
                    </a:p>
                  </a:txBody>
                  <a:tcPr marL="8119" marR="8119" marT="8809" marB="0" anchor="ctr"/>
                </a:tc>
                <a:extLst>
                  <a:ext uri="{0D108BD9-81ED-4DB2-BD59-A6C34878D82A}">
                    <a16:rowId xmlns="" xmlns:a16="http://schemas.microsoft.com/office/drawing/2014/main" val="246497866"/>
                  </a:ext>
                </a:extLst>
              </a:tr>
              <a:tr h="17843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100" kern="1200" dirty="0">
                          <a:effectLst/>
                        </a:rPr>
                        <a:t>SIN INTERVENIR – SIN FINANCIACIÓN</a:t>
                      </a:r>
                      <a:endParaRPr lang="es-CO" sz="1100" kern="1200" dirty="0">
                        <a:solidFill>
                          <a:schemeClr val="tx1"/>
                        </a:solidFill>
                        <a:effectLst/>
                        <a:latin typeface="+mn-lt"/>
                        <a:ea typeface="+mn-ea"/>
                        <a:cs typeface="+mn-cs"/>
                      </a:endParaRPr>
                    </a:p>
                  </a:txBody>
                  <a:tcPr marL="8119" marR="8119"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100" u="none" strike="noStrike" kern="1200" dirty="0">
                          <a:effectLst/>
                        </a:rPr>
                        <a:t>12 KM</a:t>
                      </a:r>
                      <a:endParaRPr lang="es-MX" sz="1100" b="0" i="0" u="none" strike="noStrike" kern="1200" dirty="0">
                        <a:solidFill>
                          <a:schemeClr val="dk1"/>
                        </a:solidFill>
                        <a:effectLst/>
                        <a:latin typeface="+mn-lt"/>
                        <a:ea typeface="+mn-ea"/>
                        <a:cs typeface="+mn-cs"/>
                      </a:endParaRPr>
                    </a:p>
                  </a:txBody>
                  <a:tcPr marL="8119" marR="8119" marT="8809" marB="0" anchor="ctr"/>
                </a:tc>
                <a:extLst>
                  <a:ext uri="{0D108BD9-81ED-4DB2-BD59-A6C34878D82A}">
                    <a16:rowId xmlns="" xmlns:a16="http://schemas.microsoft.com/office/drawing/2014/main" val="10002"/>
                  </a:ext>
                </a:extLst>
              </a:tr>
              <a:tr h="156284">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1100" u="none" strike="noStrike" kern="1200" baseline="0" dirty="0">
                          <a:effectLst/>
                        </a:rPr>
                        <a:t>EN EJECUCIÓN </a:t>
                      </a:r>
                      <a:r>
                        <a:rPr lang="es-MX" sz="1100" u="none" strike="noStrike" kern="1200" dirty="0">
                          <a:effectLst/>
                        </a:rPr>
                        <a:t>- VÍAS</a:t>
                      </a:r>
                      <a:r>
                        <a:rPr lang="es-MX" sz="1100" u="none" strike="noStrike" kern="1200" baseline="0" dirty="0">
                          <a:effectLst/>
                        </a:rPr>
                        <a:t> PARA EL CHOCO</a:t>
                      </a:r>
                      <a:endParaRPr lang="es-MX" sz="1100" u="none" strike="noStrike" kern="1200" dirty="0">
                        <a:solidFill>
                          <a:schemeClr val="tx1"/>
                        </a:solidFill>
                        <a:effectLst/>
                        <a:latin typeface="+mn-lt"/>
                        <a:ea typeface="+mn-ea"/>
                        <a:cs typeface="+mn-cs"/>
                      </a:endParaRPr>
                    </a:p>
                  </a:txBody>
                  <a:tcPr marL="8119" marR="8119"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100" u="none" strike="noStrike" dirty="0">
                          <a:effectLst/>
                        </a:rPr>
                        <a:t>14 KM</a:t>
                      </a:r>
                      <a:endParaRPr lang="es-MX" sz="1100" b="0" i="0" u="none" strike="noStrike" dirty="0">
                        <a:solidFill>
                          <a:srgbClr val="000000"/>
                        </a:solidFill>
                        <a:effectLst/>
                        <a:latin typeface="+mn-lt"/>
                      </a:endParaRPr>
                    </a:p>
                  </a:txBody>
                  <a:tcPr marL="8119" marR="8119" marT="8809" marB="0" anchor="ctr"/>
                </a:tc>
                <a:extLst>
                  <a:ext uri="{0D108BD9-81ED-4DB2-BD59-A6C34878D82A}">
                    <a16:rowId xmlns="" xmlns:a16="http://schemas.microsoft.com/office/drawing/2014/main" val="10003"/>
                  </a:ext>
                </a:extLst>
              </a:tr>
            </a:tbl>
          </a:graphicData>
        </a:graphic>
      </p:graphicFrame>
      <p:sp>
        <p:nvSpPr>
          <p:cNvPr id="20" name="Rectángulo 5"/>
          <p:cNvSpPr>
            <a:spLocks noChangeArrowheads="1"/>
          </p:cNvSpPr>
          <p:nvPr/>
        </p:nvSpPr>
        <p:spPr bwMode="auto">
          <a:xfrm>
            <a:off x="3638730" y="36363"/>
            <a:ext cx="85532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2FAC66"/>
                </a:solidFill>
                <a:latin typeface="Tw Cen MT" panose="020B0602020104020603" pitchFamily="34" charset="0"/>
                <a:ea typeface="MS PGothic" pitchFamily="34" charset="-128"/>
                <a:sym typeface="Helvetica Neue Bold Condensed"/>
              </a:rPr>
              <a:t>TRANSVERSAL CENTRAL DEL PACÍFICO (QUIBDÓ – LA VIRGINIA) F2</a:t>
            </a:r>
            <a:endParaRPr lang="es-ES" altLang="es-CO" sz="2400" dirty="0">
              <a:solidFill>
                <a:srgbClr val="2FAC66"/>
              </a:solidFill>
              <a:latin typeface="Tw Cen MT" panose="020B0602020104020603" pitchFamily="34" charset="0"/>
              <a:ea typeface="MS PGothic" pitchFamily="34" charset="-128"/>
              <a:sym typeface="Helvetica Neue Bold Condensed"/>
            </a:endParaRPr>
          </a:p>
        </p:txBody>
      </p:sp>
      <p:sp>
        <p:nvSpPr>
          <p:cNvPr id="22" name="Pentágono 21"/>
          <p:cNvSpPr/>
          <p:nvPr/>
        </p:nvSpPr>
        <p:spPr>
          <a:xfrm>
            <a:off x="-1" y="0"/>
            <a:ext cx="3701143"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1" name="CuadroTexto 30"/>
          <p:cNvSpPr txBox="1"/>
          <p:nvPr/>
        </p:nvSpPr>
        <p:spPr>
          <a:xfrm>
            <a:off x="194708" y="26882"/>
            <a:ext cx="3375806"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Chocó - Risaralda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41157324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3 Tabla"/>
          <p:cNvGraphicFramePr>
            <a:graphicFrameLocks noGrp="1"/>
          </p:cNvGraphicFramePr>
          <p:nvPr>
            <p:extLst>
              <p:ext uri="{D42A27DB-BD31-4B8C-83A1-F6EECF244321}">
                <p14:modId xmlns:p14="http://schemas.microsoft.com/office/powerpoint/2010/main" val="2853927333"/>
              </p:ext>
            </p:extLst>
          </p:nvPr>
        </p:nvGraphicFramePr>
        <p:xfrm>
          <a:off x="7759248" y="4789082"/>
          <a:ext cx="4055667" cy="413714"/>
        </p:xfrm>
        <a:graphic>
          <a:graphicData uri="http://schemas.openxmlformats.org/drawingml/2006/table">
            <a:tbl>
              <a:tblPr firstRow="1" bandRow="1">
                <a:tableStyleId>{5940675A-B579-460E-94D1-54222C63F5DA}</a:tableStyleId>
              </a:tblPr>
              <a:tblGrid>
                <a:gridCol w="907729">
                  <a:extLst>
                    <a:ext uri="{9D8B030D-6E8A-4147-A177-3AD203B41FA5}">
                      <a16:colId xmlns="" xmlns:a16="http://schemas.microsoft.com/office/drawing/2014/main" val="20000"/>
                    </a:ext>
                  </a:extLst>
                </a:gridCol>
                <a:gridCol w="1487601">
                  <a:extLst>
                    <a:ext uri="{9D8B030D-6E8A-4147-A177-3AD203B41FA5}">
                      <a16:colId xmlns="" xmlns:a16="http://schemas.microsoft.com/office/drawing/2014/main" val="113385145"/>
                    </a:ext>
                  </a:extLst>
                </a:gridCol>
                <a:gridCol w="1660337">
                  <a:extLst>
                    <a:ext uri="{9D8B030D-6E8A-4147-A177-3AD203B41FA5}">
                      <a16:colId xmlns="" xmlns:a16="http://schemas.microsoft.com/office/drawing/2014/main" val="2581632849"/>
                    </a:ext>
                  </a:extLst>
                </a:gridCol>
              </a:tblGrid>
              <a:tr h="206857">
                <a:tc>
                  <a:txBody>
                    <a:bodyPr/>
                    <a:lstStyle/>
                    <a:p>
                      <a:pPr marL="0" algn="ctr" defTabSz="914400" rtl="0" eaLnBrk="1" fontAlgn="ctr" latinLnBrk="0" hangingPunct="1"/>
                      <a:r>
                        <a:rPr lang="es-ES" sz="1000" u="none" strike="noStrike" kern="1200" dirty="0">
                          <a:effectLst/>
                        </a:rPr>
                        <a:t>TEMA</a:t>
                      </a:r>
                      <a:endParaRPr lang="es-CO" sz="1000" u="none" strike="noStrike" kern="1200" dirty="0">
                        <a:solidFill>
                          <a:schemeClr val="tx1"/>
                        </a:solidFill>
                        <a:effectLst/>
                        <a:latin typeface="+mn-lt"/>
                        <a:ea typeface="+mn-ea"/>
                        <a:cs typeface="+mn-cs"/>
                      </a:endParaRPr>
                    </a:p>
                  </a:txBody>
                  <a:tcPr marL="26996" marR="26996" marT="0" marB="0" anchor="ctr"/>
                </a:tc>
                <a:tc>
                  <a:txBody>
                    <a:bodyPr/>
                    <a:lstStyle/>
                    <a:p>
                      <a:pPr marL="0" algn="ctr" defTabSz="914400" rtl="0" eaLnBrk="1" fontAlgn="ctr" latinLnBrk="0" hangingPunct="1"/>
                      <a:r>
                        <a:rPr lang="es-CO" sz="1000" u="none" strike="noStrike" kern="1200" dirty="0">
                          <a:effectLst/>
                        </a:rPr>
                        <a:t>ENTIDAD RESPONSABLE</a:t>
                      </a:r>
                      <a:endParaRPr lang="es-CO" sz="1000" u="none" strike="noStrike" kern="1200" dirty="0">
                        <a:solidFill>
                          <a:schemeClr val="tx1"/>
                        </a:solidFill>
                        <a:effectLst/>
                        <a:latin typeface="+mn-lt"/>
                        <a:ea typeface="+mn-ea"/>
                        <a:cs typeface="+mn-cs"/>
                      </a:endParaRPr>
                    </a:p>
                  </a:txBody>
                  <a:tcPr marL="26996" marR="26996" marT="0" marB="0" anchor="ctr"/>
                </a:tc>
                <a:tc>
                  <a:txBody>
                    <a:bodyPr/>
                    <a:lstStyle/>
                    <a:p>
                      <a:pPr marL="0" algn="ctr" defTabSz="914400" rtl="0" eaLnBrk="1" fontAlgn="ctr" latinLnBrk="0" hangingPunct="1"/>
                      <a:r>
                        <a:rPr lang="es-CO" sz="1000" u="none" strike="noStrike" kern="1200" dirty="0">
                          <a:effectLst/>
                        </a:rPr>
                        <a:t>OBSERVACIONES</a:t>
                      </a:r>
                      <a:endParaRPr lang="es-CO" sz="1000" u="none" strike="noStrike" kern="1200" dirty="0">
                        <a:solidFill>
                          <a:schemeClr val="tx1"/>
                        </a:solidFill>
                        <a:effectLst/>
                        <a:latin typeface="+mn-lt"/>
                        <a:ea typeface="+mn-ea"/>
                        <a:cs typeface="+mn-cs"/>
                      </a:endParaRPr>
                    </a:p>
                  </a:txBody>
                  <a:tcPr marL="26996" marR="26996" marT="0" marB="0" anchor="ctr"/>
                </a:tc>
                <a:extLst>
                  <a:ext uri="{0D108BD9-81ED-4DB2-BD59-A6C34878D82A}">
                    <a16:rowId xmlns="" xmlns:a16="http://schemas.microsoft.com/office/drawing/2014/main" val="10000"/>
                  </a:ext>
                </a:extLst>
              </a:tr>
              <a:tr h="206857">
                <a:tc>
                  <a:txBody>
                    <a:bodyPr/>
                    <a:lstStyle/>
                    <a:p>
                      <a:pPr marL="0" algn="ctr" defTabSz="914400" rtl="0" eaLnBrk="1" fontAlgn="ctr" latinLnBrk="0" hangingPunct="1"/>
                      <a:r>
                        <a:rPr lang="es-CO" sz="1000" u="none" strike="noStrike" kern="1200" dirty="0">
                          <a:effectLst/>
                        </a:rPr>
                        <a:t>PREDIAL</a:t>
                      </a:r>
                      <a:endParaRPr lang="es-CO" sz="1000" u="none" strike="noStrike" kern="1200" dirty="0">
                        <a:solidFill>
                          <a:schemeClr val="tx1"/>
                        </a:solidFill>
                        <a:effectLst/>
                        <a:latin typeface="+mn-lt"/>
                        <a:ea typeface="+mn-ea"/>
                        <a:cs typeface="+mn-cs"/>
                      </a:endParaRPr>
                    </a:p>
                  </a:txBody>
                  <a:tcPr marL="26996" marR="26996" marT="0" marB="0" anchor="ct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ES" sz="1000" u="none" strike="noStrike" kern="1200" baseline="0" dirty="0">
                          <a:effectLst/>
                        </a:rPr>
                        <a:t>INVIAS</a:t>
                      </a:r>
                      <a:endParaRPr lang="es-ES" sz="1000" u="none" strike="noStrike" kern="1200" baseline="0" dirty="0">
                        <a:solidFill>
                          <a:schemeClr val="tx1"/>
                        </a:solidFill>
                        <a:effectLst/>
                        <a:latin typeface="+mn-lt"/>
                        <a:ea typeface="+mn-ea"/>
                        <a:cs typeface="+mn-cs"/>
                      </a:endParaRPr>
                    </a:p>
                  </a:txBody>
                  <a:tcPr marL="26996" marR="26996" marT="0" marB="0" anchor="ctr"/>
                </a:tc>
                <a:tc>
                  <a:txBody>
                    <a:bodyPr/>
                    <a:lstStyle/>
                    <a:p>
                      <a:pPr marL="0" algn="ctr" defTabSz="914400" rtl="0" eaLnBrk="1" fontAlgn="ctr" latinLnBrk="0" hangingPunct="1"/>
                      <a:r>
                        <a:rPr lang="es-CO" sz="1000" u="none" strike="noStrike" kern="1200" baseline="0" dirty="0">
                          <a:effectLst/>
                        </a:rPr>
                        <a:t>Avalúos aprobados</a:t>
                      </a:r>
                      <a:endParaRPr lang="es-CO" sz="1000" u="none" strike="noStrike" kern="1200" baseline="0" dirty="0">
                        <a:solidFill>
                          <a:schemeClr val="tx1"/>
                        </a:solidFill>
                        <a:effectLst/>
                        <a:latin typeface="+mn-lt"/>
                        <a:ea typeface="+mn-ea"/>
                        <a:cs typeface="+mn-cs"/>
                      </a:endParaRPr>
                    </a:p>
                  </a:txBody>
                  <a:tcPr marL="26996" marR="26996" marT="0" marB="0" anchor="ctr"/>
                </a:tc>
                <a:extLst>
                  <a:ext uri="{0D108BD9-81ED-4DB2-BD59-A6C34878D82A}">
                    <a16:rowId xmlns="" xmlns:a16="http://schemas.microsoft.com/office/drawing/2014/main" val="10002"/>
                  </a:ext>
                </a:extLst>
              </a:tr>
            </a:tbl>
          </a:graphicData>
        </a:graphic>
      </p:graphicFrame>
      <p:pic>
        <p:nvPicPr>
          <p:cNvPr id="195589"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41901" y="681666"/>
            <a:ext cx="4737463" cy="32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30 CuadroTexto"/>
          <p:cNvSpPr txBox="1">
            <a:spLocks noChangeArrowheads="1"/>
          </p:cNvSpPr>
          <p:nvPr/>
        </p:nvSpPr>
        <p:spPr bwMode="auto">
          <a:xfrm flipH="1">
            <a:off x="7759247" y="561447"/>
            <a:ext cx="4055666"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029">
              <a:defRPr/>
            </a:pPr>
            <a:r>
              <a:rPr lang="es-CO" sz="1100" dirty="0"/>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3931023112"/>
              </p:ext>
            </p:extLst>
          </p:nvPr>
        </p:nvGraphicFramePr>
        <p:xfrm>
          <a:off x="7759247" y="784592"/>
          <a:ext cx="4060428" cy="914400"/>
        </p:xfrm>
        <a:graphic>
          <a:graphicData uri="http://schemas.openxmlformats.org/drawingml/2006/table">
            <a:tbl>
              <a:tblPr firstRow="1" bandRow="1">
                <a:tableStyleId>{5940675A-B579-460E-94D1-54222C63F5DA}</a:tableStyleId>
              </a:tblPr>
              <a:tblGrid>
                <a:gridCol w="2453641">
                  <a:extLst>
                    <a:ext uri="{9D8B030D-6E8A-4147-A177-3AD203B41FA5}">
                      <a16:colId xmlns="" xmlns:a16="http://schemas.microsoft.com/office/drawing/2014/main" val="20000"/>
                    </a:ext>
                  </a:extLst>
                </a:gridCol>
                <a:gridCol w="1606787">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13/10/2015</a:t>
                      </a:r>
                    </a:p>
                    <a:p>
                      <a:pPr algn="ctr" rtl="0" fontAlgn="ctr"/>
                      <a:r>
                        <a:rPr lang="es-MX" sz="1000" u="none" strike="noStrike" dirty="0">
                          <a:effectLst/>
                        </a:rPr>
                        <a:t>25/04/2016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29/10/2015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24/08/2018</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62,8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759248" y="2816489"/>
            <a:ext cx="4055667"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1529 DE 29/10/2015</a:t>
            </a:r>
          </a:p>
        </p:txBody>
      </p:sp>
      <p:sp>
        <p:nvSpPr>
          <p:cNvPr id="29" name="30 CuadroTexto"/>
          <p:cNvSpPr txBox="1">
            <a:spLocks noChangeArrowheads="1"/>
          </p:cNvSpPr>
          <p:nvPr/>
        </p:nvSpPr>
        <p:spPr bwMode="auto">
          <a:xfrm flipH="1">
            <a:off x="7759247" y="3714619"/>
            <a:ext cx="4055666"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1764 DE 29/12/2015</a:t>
            </a:r>
          </a:p>
        </p:txBody>
      </p:sp>
      <p:graphicFrame>
        <p:nvGraphicFramePr>
          <p:cNvPr id="30" name="Tabla 29"/>
          <p:cNvGraphicFramePr>
            <a:graphicFrameLocks noGrp="1"/>
          </p:cNvGraphicFramePr>
          <p:nvPr>
            <p:extLst>
              <p:ext uri="{D42A27DB-BD31-4B8C-83A1-F6EECF244321}">
                <p14:modId xmlns:p14="http://schemas.microsoft.com/office/powerpoint/2010/main" val="2865189401"/>
              </p:ext>
            </p:extLst>
          </p:nvPr>
        </p:nvGraphicFramePr>
        <p:xfrm>
          <a:off x="7759246" y="3027323"/>
          <a:ext cx="4055668" cy="609600"/>
        </p:xfrm>
        <a:graphic>
          <a:graphicData uri="http://schemas.openxmlformats.org/drawingml/2006/table">
            <a:tbl>
              <a:tblPr>
                <a:tableStyleId>{616DA210-FB5B-4158-B5E0-FEB733F419BA}</a:tableStyleId>
              </a:tblPr>
              <a:tblGrid>
                <a:gridCol w="1785940">
                  <a:extLst>
                    <a:ext uri="{9D8B030D-6E8A-4147-A177-3AD203B41FA5}">
                      <a16:colId xmlns="" xmlns:a16="http://schemas.microsoft.com/office/drawing/2014/main" val="20000"/>
                    </a:ext>
                  </a:extLst>
                </a:gridCol>
                <a:gridCol w="519238">
                  <a:extLst>
                    <a:ext uri="{9D8B030D-6E8A-4147-A177-3AD203B41FA5}">
                      <a16:colId xmlns="" xmlns:a16="http://schemas.microsoft.com/office/drawing/2014/main" val="20001"/>
                    </a:ext>
                  </a:extLst>
                </a:gridCol>
                <a:gridCol w="1750490">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CO" sz="1000" u="none" strike="noStrike" kern="1200" baseline="0" dirty="0">
                          <a:effectLst/>
                        </a:rPr>
                        <a:t>CONSORCIO GALERAS 2015</a:t>
                      </a:r>
                      <a:endParaRPr lang="es-ES" sz="1000" u="none" strike="noStrike" kern="1200" baseline="0" dirty="0">
                        <a:solidFill>
                          <a:schemeClr val="tx1"/>
                        </a:solidFill>
                        <a:effectLst/>
                        <a:latin typeface="+mn-lt"/>
                        <a:ea typeface="+mn-ea"/>
                        <a:cs typeface="+mn-cs"/>
                      </a:endParaRPr>
                    </a:p>
                  </a:txBody>
                  <a:tcPr marL="35995" marR="3599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kern="1200" baseline="0" dirty="0">
                          <a:effectLst/>
                        </a:rPr>
                        <a:t>CONSTRUCTORA MECO</a:t>
                      </a:r>
                      <a:endParaRPr lang="es-MX" sz="1000" u="none" strike="noStrike" kern="1200" baseline="0" dirty="0">
                        <a:solidFill>
                          <a:schemeClr val="tx1"/>
                        </a:solidFill>
                        <a:effectLst/>
                        <a:latin typeface="+mn-lt"/>
                        <a:ea typeface="+mn-ea"/>
                        <a:cs typeface="+mn-cs"/>
                      </a:endParaRPr>
                    </a:p>
                  </a:txBody>
                  <a:tcPr marL="35995" marR="35995"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COSTA RICA - SUC. 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kern="1200" baseline="0" dirty="0">
                          <a:effectLst/>
                        </a:rPr>
                        <a:t>MECO INFRAESTRUCTURA S.A.S.</a:t>
                      </a:r>
                      <a:endParaRPr lang="es-MX" sz="1000" u="none" strike="noStrike" kern="1200" baseline="0" dirty="0">
                        <a:solidFill>
                          <a:schemeClr val="tx1"/>
                        </a:solidFill>
                        <a:effectLst/>
                        <a:latin typeface="+mn-lt"/>
                        <a:ea typeface="+mn-ea"/>
                        <a:cs typeface="+mn-cs"/>
                      </a:endParaRPr>
                    </a:p>
                  </a:txBody>
                  <a:tcPr marL="35995" marR="35995"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bl>
          </a:graphicData>
        </a:graphic>
      </p:graphicFrame>
      <p:graphicFrame>
        <p:nvGraphicFramePr>
          <p:cNvPr id="31" name="Tabla 30"/>
          <p:cNvGraphicFramePr>
            <a:graphicFrameLocks noGrp="1"/>
          </p:cNvGraphicFramePr>
          <p:nvPr>
            <p:extLst>
              <p:ext uri="{D42A27DB-BD31-4B8C-83A1-F6EECF244321}">
                <p14:modId xmlns:p14="http://schemas.microsoft.com/office/powerpoint/2010/main" val="1467235258"/>
              </p:ext>
            </p:extLst>
          </p:nvPr>
        </p:nvGraphicFramePr>
        <p:xfrm>
          <a:off x="7759249" y="3927835"/>
          <a:ext cx="4055667" cy="609600"/>
        </p:xfrm>
        <a:graphic>
          <a:graphicData uri="http://schemas.openxmlformats.org/drawingml/2006/table">
            <a:tbl>
              <a:tblPr>
                <a:tableStyleId>{616DA210-FB5B-4158-B5E0-FEB733F419BA}</a:tableStyleId>
              </a:tblPr>
              <a:tblGrid>
                <a:gridCol w="2119268">
                  <a:extLst>
                    <a:ext uri="{9D8B030D-6E8A-4147-A177-3AD203B41FA5}">
                      <a16:colId xmlns="" xmlns:a16="http://schemas.microsoft.com/office/drawing/2014/main" val="20000"/>
                    </a:ext>
                  </a:extLst>
                </a:gridCol>
                <a:gridCol w="452750">
                  <a:extLst>
                    <a:ext uri="{9D8B030D-6E8A-4147-A177-3AD203B41FA5}">
                      <a16:colId xmlns="" xmlns:a16="http://schemas.microsoft.com/office/drawing/2014/main" val="20001"/>
                    </a:ext>
                  </a:extLst>
                </a:gridCol>
                <a:gridCol w="1483649">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CO" sz="1000" u="none" strike="noStrike" kern="1200" baseline="0" dirty="0">
                          <a:effectLst/>
                        </a:rPr>
                        <a:t>CONSORCIO INTERVIAL TOTORO </a:t>
                      </a:r>
                      <a:endParaRPr lang="es-ES" sz="1000" u="none" strike="noStrike" kern="1200" baseline="0" dirty="0">
                        <a:solidFill>
                          <a:schemeClr val="tx1"/>
                        </a:solidFill>
                        <a:effectLst/>
                        <a:latin typeface="+mn-lt"/>
                        <a:ea typeface="+mn-ea"/>
                        <a:cs typeface="+mn-cs"/>
                      </a:endParaRPr>
                    </a:p>
                  </a:txBody>
                  <a:tcPr marL="8114" marR="8114"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0" marB="0" anchor="ctr"/>
                </a:tc>
                <a:extLst>
                  <a:ext uri="{0D108BD9-81ED-4DB2-BD59-A6C34878D82A}">
                    <a16:rowId xmlns="" xmlns:a16="http://schemas.microsoft.com/office/drawing/2014/main" val="10001"/>
                  </a:ext>
                </a:extLst>
              </a:tr>
              <a:tr h="15239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lang="es-CO" sz="1000" u="none" strike="noStrike" kern="1200" baseline="0" dirty="0">
                          <a:effectLst/>
                        </a:rPr>
                        <a:t>ETA S.A. </a:t>
                      </a:r>
                      <a:endParaRPr lang="es-CO" sz="1000" u="none" strike="noStrike" kern="1200" baseline="0" dirty="0">
                        <a:solidFill>
                          <a:schemeClr val="tx1"/>
                        </a:solidFill>
                        <a:effectLst/>
                        <a:latin typeface="+mn-lt"/>
                        <a:ea typeface="+mn-ea"/>
                        <a:cs typeface="+mn-cs"/>
                      </a:endParaRPr>
                    </a:p>
                  </a:txBody>
                  <a:tcPr marL="107977" marR="8114"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4" marR="8114"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0" marB="0" anchor="ctr"/>
                </a:tc>
                <a:extLst>
                  <a:ext uri="{0D108BD9-81ED-4DB2-BD59-A6C34878D82A}">
                    <a16:rowId xmlns="" xmlns:a16="http://schemas.microsoft.com/office/drawing/2014/main" val="10002"/>
                  </a:ext>
                </a:extLst>
              </a:tr>
              <a:tr h="152395">
                <a:tc>
                  <a:txBody>
                    <a:bodyPr/>
                    <a:lstStyle/>
                    <a:p>
                      <a:pPr marL="0" algn="l" defTabSz="914400" rtl="0" eaLnBrk="1" fontAlgn="ctr" latinLnBrk="0" hangingPunct="1"/>
                      <a:r>
                        <a:rPr lang="es-CO" sz="1000" u="none" strike="noStrike" kern="1200" baseline="0" dirty="0">
                          <a:effectLst/>
                        </a:rPr>
                        <a:t>INTERPRO S.A.S. </a:t>
                      </a:r>
                      <a:endParaRPr lang="es-MX" sz="1000" u="none" strike="noStrike" kern="1200" dirty="0">
                        <a:solidFill>
                          <a:schemeClr val="tx1"/>
                        </a:solidFill>
                        <a:effectLst/>
                        <a:latin typeface="+mn-lt"/>
                        <a:ea typeface="+mn-ea"/>
                        <a:cs typeface="+mn-cs"/>
                      </a:endParaRPr>
                    </a:p>
                  </a:txBody>
                  <a:tcPr marL="107977" marR="8114" marT="0"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4" marR="8114"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0"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759247" y="1773491"/>
            <a:ext cx="4055666"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33" name="10 Tabla"/>
          <p:cNvGraphicFramePr>
            <a:graphicFrameLocks noGrp="1"/>
          </p:cNvGraphicFramePr>
          <p:nvPr>
            <p:extLst>
              <p:ext uri="{D42A27DB-BD31-4B8C-83A1-F6EECF244321}">
                <p14:modId xmlns:p14="http://schemas.microsoft.com/office/powerpoint/2010/main" val="1174986641"/>
              </p:ext>
            </p:extLst>
          </p:nvPr>
        </p:nvGraphicFramePr>
        <p:xfrm>
          <a:off x="7759248" y="1967625"/>
          <a:ext cx="4055668" cy="788937"/>
        </p:xfrm>
        <a:graphic>
          <a:graphicData uri="http://schemas.openxmlformats.org/drawingml/2006/table">
            <a:tbl>
              <a:tblPr bandRow="1">
                <a:tableStyleId>{5940675A-B579-460E-94D1-54222C63F5DA}</a:tableStyleId>
              </a:tblPr>
              <a:tblGrid>
                <a:gridCol w="1454006">
                  <a:extLst>
                    <a:ext uri="{9D8B030D-6E8A-4147-A177-3AD203B41FA5}">
                      <a16:colId xmlns="" xmlns:a16="http://schemas.microsoft.com/office/drawing/2014/main" val="20000"/>
                    </a:ext>
                  </a:extLst>
                </a:gridCol>
                <a:gridCol w="686515">
                  <a:extLst>
                    <a:ext uri="{9D8B030D-6E8A-4147-A177-3AD203B41FA5}">
                      <a16:colId xmlns="" xmlns:a16="http://schemas.microsoft.com/office/drawing/2014/main" val="20001"/>
                    </a:ext>
                  </a:extLst>
                </a:gridCol>
                <a:gridCol w="1216826">
                  <a:extLst>
                    <a:ext uri="{9D8B030D-6E8A-4147-A177-3AD203B41FA5}">
                      <a16:colId xmlns="" xmlns:a16="http://schemas.microsoft.com/office/drawing/2014/main" val="20002"/>
                    </a:ext>
                  </a:extLst>
                </a:gridCol>
                <a:gridCol w="698321">
                  <a:extLst>
                    <a:ext uri="{9D8B030D-6E8A-4147-A177-3AD203B41FA5}">
                      <a16:colId xmlns="" xmlns:a16="http://schemas.microsoft.com/office/drawing/2014/main" val="4149225569"/>
                    </a:ext>
                  </a:extLst>
                </a:gridCol>
              </a:tblGrid>
              <a:tr h="305007">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0" marR="5843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0" marR="58430" marT="0" marB="0" anchor="ctr"/>
                </a:tc>
                <a:extLst>
                  <a:ext uri="{0D108BD9-81ED-4DB2-BD59-A6C34878D82A}">
                    <a16:rowId xmlns="" xmlns:a16="http://schemas.microsoft.com/office/drawing/2014/main" val="10000"/>
                  </a:ext>
                </a:extLst>
              </a:tr>
              <a:tr h="161310">
                <a:tc>
                  <a:txBody>
                    <a:bodyPr/>
                    <a:lstStyle/>
                    <a:p>
                      <a:pPr algn="ctr" fontAlgn="b"/>
                      <a:r>
                        <a:rPr lang="es-ES" sz="1000" dirty="0"/>
                        <a:t>CONSACÁ </a:t>
                      </a:r>
                      <a:r>
                        <a:rPr lang="es-MX" sz="1000" u="none" strike="noStrike" dirty="0">
                          <a:effectLst/>
                        </a:rPr>
                        <a:t>– </a:t>
                      </a:r>
                      <a:r>
                        <a:rPr lang="es-CO" sz="1000" kern="1200" dirty="0"/>
                        <a:t>SANDONÁ</a:t>
                      </a:r>
                      <a:endParaRPr lang="es-MX" sz="1000" kern="1200" dirty="0">
                        <a:solidFill>
                          <a:schemeClr val="dk1"/>
                        </a:solidFill>
                        <a:latin typeface="+mn-lt"/>
                        <a:ea typeface="+mn-ea"/>
                        <a:cs typeface="Arial" panose="020B0604020202020204" pitchFamily="34" charset="0"/>
                      </a:endParaRPr>
                    </a:p>
                  </a:txBody>
                  <a:tcPr marL="8116" marR="8116" marT="8807" marB="0" anchor="ctr"/>
                </a:tc>
                <a:tc>
                  <a:txBody>
                    <a:bodyPr/>
                    <a:lstStyle/>
                    <a:p>
                      <a:pPr algn="ctr" fontAlgn="ctr"/>
                      <a:r>
                        <a:rPr lang="es-MX" sz="1000" u="none" strike="noStrike" dirty="0">
                          <a:effectLst/>
                        </a:rPr>
                        <a:t>9,5 KM</a:t>
                      </a:r>
                      <a:endParaRPr lang="es-MX" sz="1000" b="0" i="0" u="none" strike="noStrike" dirty="0">
                        <a:solidFill>
                          <a:srgbClr val="000000"/>
                        </a:solidFill>
                        <a:effectLst/>
                        <a:latin typeface="+mn-lt"/>
                      </a:endParaRPr>
                    </a:p>
                  </a:txBody>
                  <a:tcPr marL="8116" marR="8116" marT="8807"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Pavimentación</a:t>
                      </a:r>
                      <a:endParaRPr lang="es-ES" sz="1000" b="0" u="none" strike="noStrike" dirty="0">
                        <a:effectLst/>
                        <a:latin typeface="+mn-lt"/>
                        <a:cs typeface="Arial" panose="020B0604020202020204" pitchFamily="34" charset="0"/>
                      </a:endParaRPr>
                    </a:p>
                  </a:txBody>
                  <a:tcPr marL="8116" marR="8116" marT="8807"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smtClean="0">
                          <a:effectLst/>
                        </a:rPr>
                        <a:t>6,6 Km</a:t>
                      </a:r>
                      <a:endParaRPr lang="es-ES" sz="1000" b="0" u="none" strike="noStrike" dirty="0">
                        <a:solidFill>
                          <a:schemeClr val="tx1"/>
                        </a:solidFill>
                        <a:effectLst/>
                        <a:latin typeface="+mn-lt"/>
                        <a:cs typeface="Arial" panose="020B0604020202020204" pitchFamily="34" charset="0"/>
                      </a:endParaRPr>
                    </a:p>
                  </a:txBody>
                  <a:tcPr marL="8116" marR="8116" marT="8807" marB="0" anchor="ctr"/>
                </a:tc>
                <a:extLst>
                  <a:ext uri="{0D108BD9-81ED-4DB2-BD59-A6C34878D82A}">
                    <a16:rowId xmlns="" xmlns:a16="http://schemas.microsoft.com/office/drawing/2014/main" val="10001"/>
                  </a:ext>
                </a:extLst>
              </a:tr>
              <a:tr h="161310">
                <a:tc>
                  <a:txBody>
                    <a:bodyPr/>
                    <a:lstStyle/>
                    <a:p>
                      <a:pPr algn="ctr" fontAlgn="b"/>
                      <a:r>
                        <a:rPr lang="es-MX" sz="1000" kern="1200" dirty="0"/>
                        <a:t>LA CERNIDERA</a:t>
                      </a:r>
                      <a:endParaRPr lang="es-MX" sz="1000" kern="1200" dirty="0">
                        <a:solidFill>
                          <a:schemeClr val="dk1"/>
                        </a:solidFill>
                        <a:latin typeface="+mn-lt"/>
                        <a:ea typeface="+mn-ea"/>
                        <a:cs typeface="Arial" panose="020B0604020202020204" pitchFamily="34" charset="0"/>
                      </a:endParaRPr>
                    </a:p>
                  </a:txBody>
                  <a:tcPr marL="8116" marR="8116" marT="8807" marB="0" anchor="ctr"/>
                </a:tc>
                <a:tc>
                  <a:txBody>
                    <a:bodyPr/>
                    <a:lstStyle/>
                    <a:p>
                      <a:pPr marL="0" algn="ctr" defTabSz="914400" rtl="0" eaLnBrk="1" fontAlgn="ctr" latinLnBrk="0" hangingPunct="1"/>
                      <a:r>
                        <a:rPr lang="es-MX" sz="1000" u="none" strike="noStrike" kern="1200" dirty="0">
                          <a:effectLst/>
                        </a:rPr>
                        <a:t>1 UN</a:t>
                      </a:r>
                      <a:endParaRPr lang="es-MX" sz="1000" b="0" i="0" u="none" strike="noStrike" kern="1200" dirty="0">
                        <a:solidFill>
                          <a:schemeClr val="dk1"/>
                        </a:solidFill>
                        <a:effectLst/>
                        <a:latin typeface="+mn-lt"/>
                        <a:ea typeface="+mn-ea"/>
                        <a:cs typeface="+mn-cs"/>
                      </a:endParaRPr>
                    </a:p>
                  </a:txBody>
                  <a:tcPr marL="8116" marR="8116" marT="8807"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a:effectLst/>
                        </a:rPr>
                        <a:t>Sitios Críticos L=640m</a:t>
                      </a:r>
                      <a:endParaRPr lang="es-MX" sz="1000" b="0" i="0" u="none" strike="noStrike" dirty="0">
                        <a:solidFill>
                          <a:srgbClr val="000000"/>
                        </a:solidFill>
                        <a:effectLst/>
                        <a:latin typeface="+mn-lt"/>
                      </a:endParaRPr>
                    </a:p>
                  </a:txBody>
                  <a:tcPr marL="8116" marR="8116" marT="8807"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baseline="0" dirty="0">
                          <a:effectLst/>
                        </a:rPr>
                        <a:t>320 M</a:t>
                      </a:r>
                      <a:endParaRPr lang="es-MX" sz="1000" b="0" i="0" u="none" strike="noStrike" dirty="0">
                        <a:solidFill>
                          <a:schemeClr val="tx1"/>
                        </a:solidFill>
                        <a:effectLst/>
                        <a:latin typeface="+mn-lt"/>
                      </a:endParaRPr>
                    </a:p>
                  </a:txBody>
                  <a:tcPr marL="8116" marR="8116" marT="8807" marB="0" anchor="ctr"/>
                </a:tc>
                <a:extLst>
                  <a:ext uri="{0D108BD9-81ED-4DB2-BD59-A6C34878D82A}">
                    <a16:rowId xmlns="" xmlns:a16="http://schemas.microsoft.com/office/drawing/2014/main" val="10002"/>
                  </a:ext>
                </a:extLst>
              </a:tr>
              <a:tr h="161310">
                <a:tc>
                  <a:txBody>
                    <a:bodyPr/>
                    <a:lstStyle/>
                    <a:p>
                      <a:pPr algn="ctr" fontAlgn="b"/>
                      <a:r>
                        <a:rPr lang="es-MX" sz="1000" kern="1200" dirty="0"/>
                        <a:t>CEBADAL - YACUANQUER</a:t>
                      </a:r>
                      <a:endParaRPr lang="es-MX" sz="1000" kern="1200" dirty="0">
                        <a:solidFill>
                          <a:schemeClr val="dk1"/>
                        </a:solidFill>
                        <a:latin typeface="+mn-lt"/>
                        <a:ea typeface="+mn-ea"/>
                        <a:cs typeface="Arial" panose="020B0604020202020204" pitchFamily="34" charset="0"/>
                      </a:endParaRPr>
                    </a:p>
                  </a:txBody>
                  <a:tcPr marL="8116" marR="8116" marT="8807" marB="0" anchor="ctr"/>
                </a:tc>
                <a:tc>
                  <a:txBody>
                    <a:bodyPr/>
                    <a:lstStyle/>
                    <a:p>
                      <a:pPr marL="0" algn="ctr" defTabSz="914400" rtl="0" eaLnBrk="1" fontAlgn="ctr" latinLnBrk="0" hangingPunct="1"/>
                      <a:r>
                        <a:rPr lang="es-MX" sz="1000" u="none" strike="noStrike" kern="1200" dirty="0">
                          <a:effectLst/>
                        </a:rPr>
                        <a:t>8 KM</a:t>
                      </a:r>
                      <a:endParaRPr lang="es-MX" sz="1000" b="0" i="0" u="none" strike="noStrike" kern="1200" dirty="0">
                        <a:solidFill>
                          <a:schemeClr val="dk1"/>
                        </a:solidFill>
                        <a:effectLst/>
                        <a:latin typeface="+mn-lt"/>
                        <a:ea typeface="+mn-ea"/>
                        <a:cs typeface="+mn-cs"/>
                      </a:endParaRPr>
                    </a:p>
                  </a:txBody>
                  <a:tcPr marL="8116" marR="8116" marT="8807"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ES" sz="1000" u="none" strike="noStrike" dirty="0">
                          <a:effectLst/>
                        </a:rPr>
                        <a:t>Rehabilitación</a:t>
                      </a:r>
                      <a:endParaRPr lang="es-MX" sz="1000" b="0" i="0" u="none" strike="noStrike" dirty="0">
                        <a:solidFill>
                          <a:srgbClr val="000000"/>
                        </a:solidFill>
                        <a:effectLst/>
                        <a:latin typeface="+mn-lt"/>
                      </a:endParaRPr>
                    </a:p>
                  </a:txBody>
                  <a:tcPr marL="8116" marR="8116" marT="8807"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TERMINADO</a:t>
                      </a:r>
                      <a:endParaRPr lang="es-MX" sz="1000" b="0" i="0" u="none" strike="noStrike" dirty="0">
                        <a:solidFill>
                          <a:schemeClr val="tx1"/>
                        </a:solidFill>
                        <a:effectLst/>
                        <a:latin typeface="+mn-lt"/>
                      </a:endParaRPr>
                    </a:p>
                  </a:txBody>
                  <a:tcPr marL="8116" marR="8116" marT="8807" marB="0" anchor="ctr"/>
                </a:tc>
                <a:extLst>
                  <a:ext uri="{0D108BD9-81ED-4DB2-BD59-A6C34878D82A}">
                    <a16:rowId xmlns="" xmlns:a16="http://schemas.microsoft.com/office/drawing/2014/main" val="10003"/>
                  </a:ext>
                </a:extLst>
              </a:tr>
            </a:tbl>
          </a:graphicData>
        </a:graphic>
      </p:graphicFrame>
      <p:sp>
        <p:nvSpPr>
          <p:cNvPr id="36" name="30 CuadroTexto"/>
          <p:cNvSpPr txBox="1">
            <a:spLocks noChangeArrowheads="1"/>
          </p:cNvSpPr>
          <p:nvPr/>
        </p:nvSpPr>
        <p:spPr bwMode="auto">
          <a:xfrm flipH="1">
            <a:off x="3692122" y="4326586"/>
            <a:ext cx="3393742"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37" name="3 Tabla"/>
          <p:cNvGraphicFramePr>
            <a:graphicFrameLocks noGrp="1"/>
          </p:cNvGraphicFramePr>
          <p:nvPr>
            <p:extLst>
              <p:ext uri="{D42A27DB-BD31-4B8C-83A1-F6EECF244321}">
                <p14:modId xmlns:p14="http://schemas.microsoft.com/office/powerpoint/2010/main" val="2942884836"/>
              </p:ext>
            </p:extLst>
          </p:nvPr>
        </p:nvGraphicFramePr>
        <p:xfrm>
          <a:off x="3692122" y="4537435"/>
          <a:ext cx="3393742" cy="1066800"/>
        </p:xfrm>
        <a:graphic>
          <a:graphicData uri="http://schemas.openxmlformats.org/drawingml/2006/table">
            <a:tbl>
              <a:tblPr firstRow="1" bandRow="1">
                <a:tableStyleId>{5940675A-B579-460E-94D1-54222C63F5DA}</a:tableStyleId>
              </a:tblPr>
              <a:tblGrid>
                <a:gridCol w="2214651">
                  <a:extLst>
                    <a:ext uri="{9D8B030D-6E8A-4147-A177-3AD203B41FA5}">
                      <a16:colId xmlns="" xmlns:a16="http://schemas.microsoft.com/office/drawing/2014/main" val="20000"/>
                    </a:ext>
                  </a:extLst>
                </a:gridCol>
                <a:gridCol w="1179091">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CO" sz="1000" kern="1200" dirty="0" smtClean="0"/>
                        <a:t> </a:t>
                      </a:r>
                      <a:r>
                        <a:rPr lang="es-CO" sz="1000" kern="1200" dirty="0" smtClean="0"/>
                        <a:t>$ </a:t>
                      </a:r>
                      <a:r>
                        <a:rPr lang="es-ES" sz="1000" kern="1200" dirty="0" smtClean="0"/>
                        <a:t>55.824</a:t>
                      </a:r>
                      <a:endParaRPr lang="es-ES" sz="1000" b="1" kern="1200" dirty="0">
                        <a:solidFill>
                          <a:schemeClr val="tx1"/>
                        </a:solidFill>
                        <a:latin typeface="+mn-lt"/>
                        <a:ea typeface="+mn-ea"/>
                        <a:cs typeface="+mn-cs"/>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algn="ctr" defTabSz="914400" rtl="0" eaLnBrk="1" fontAlgn="b" latinLnBrk="0" hangingPunct="1"/>
                      <a:r>
                        <a:rPr lang="es-ES" sz="1000" kern="1200" dirty="0" smtClean="0"/>
                        <a:t>$</a:t>
                      </a:r>
                      <a:r>
                        <a:rPr lang="es-ES" sz="1000" kern="1200" baseline="0" dirty="0" smtClean="0"/>
                        <a:t> </a:t>
                      </a:r>
                      <a:r>
                        <a:rPr lang="es-ES" sz="1000" kern="1200" dirty="0" smtClean="0"/>
                        <a:t>4.959 </a:t>
                      </a:r>
                      <a:endParaRPr lang="es-CO" sz="1000" b="1" kern="1200" dirty="0">
                        <a:solidFill>
                          <a:schemeClr val="tx1"/>
                        </a:solidFill>
                        <a:latin typeface="+mn-lt"/>
                        <a:ea typeface="+mn-ea"/>
                        <a:cs typeface="+mn-cs"/>
                      </a:endParaRPr>
                    </a:p>
                  </a:txBody>
                  <a:tcPr marL="35995" marR="35995" marT="0" marB="0" anchor="ctr"/>
                </a:tc>
                <a:extLst>
                  <a:ext uri="{0D108BD9-81ED-4DB2-BD59-A6C34878D82A}">
                    <a16:rowId xmlns="" xmlns:a16="http://schemas.microsoft.com/office/drawing/2014/main" val="10001"/>
                  </a:ext>
                </a:extLst>
              </a:tr>
              <a:tr h="60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$10.863</a:t>
                      </a:r>
                    </a:p>
                    <a:p>
                      <a:pPr marL="173038" indent="0" algn="l" defTabSz="914400" rtl="0" eaLnBrk="1" latinLnBrk="0" hangingPunct="1"/>
                      <a:r>
                        <a:rPr lang="es-CO" sz="1000" kern="1200" baseline="0" dirty="0"/>
                        <a:t>Vigencia 2017= $26.669</a:t>
                      </a:r>
                    </a:p>
                    <a:p>
                      <a:pPr marL="173038" indent="0" algn="l" defTabSz="914400" rtl="0" eaLnBrk="1" latinLnBrk="0" hangingPunct="1"/>
                      <a:r>
                        <a:rPr lang="es-CO" sz="1000" kern="1200" baseline="0" dirty="0"/>
                        <a:t>Vigencia 2018= $18.292</a:t>
                      </a:r>
                      <a:endParaRPr lang="es-CO" sz="1000" b="1" i="1"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dirty="0" smtClean="0">
                          <a:effectLst/>
                        </a:rPr>
                        <a:t>$ 55.824</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fontAlgn="b"/>
                      <a:r>
                        <a:rPr lang="es-CO" sz="1000" u="none" strike="noStrike" dirty="0">
                          <a:effectLst/>
                        </a:rPr>
                        <a:t> $ 60.784</a:t>
                      </a:r>
                      <a:endParaRPr lang="es-CO" sz="1000" b="0" i="0" u="none" strike="noStrike" dirty="0">
                        <a:solidFill>
                          <a:srgbClr val="000000"/>
                        </a:solidFill>
                        <a:effectLst/>
                        <a:latin typeface="+mn-lt"/>
                      </a:endParaRPr>
                    </a:p>
                  </a:txBody>
                  <a:tcPr marL="35995" marR="35995" marT="0" marB="0" anchor="ctr"/>
                </a:tc>
                <a:extLst>
                  <a:ext uri="{0D108BD9-81ED-4DB2-BD59-A6C34878D82A}">
                    <a16:rowId xmlns="" xmlns:a16="http://schemas.microsoft.com/office/drawing/2014/main" val="10003"/>
                  </a:ext>
                </a:extLst>
              </a:tr>
            </a:tbl>
          </a:graphicData>
        </a:graphic>
      </p:graphicFrame>
      <p:sp>
        <p:nvSpPr>
          <p:cNvPr id="195699" name="CuadroTexto 37"/>
          <p:cNvSpPr txBox="1">
            <a:spLocks noChangeArrowheads="1"/>
          </p:cNvSpPr>
          <p:nvPr/>
        </p:nvSpPr>
        <p:spPr bwMode="auto">
          <a:xfrm>
            <a:off x="3582595" y="5655740"/>
            <a:ext cx="3312104" cy="26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97" tIns="45606" rIns="91197" bIns="456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29"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0" name="Tabla 33"/>
          <p:cNvGraphicFramePr>
            <a:graphicFrameLocks noGrp="1"/>
          </p:cNvGraphicFramePr>
          <p:nvPr>
            <p:extLst>
              <p:ext uri="{D42A27DB-BD31-4B8C-83A1-F6EECF244321}">
                <p14:modId xmlns:p14="http://schemas.microsoft.com/office/powerpoint/2010/main" val="1731791322"/>
              </p:ext>
            </p:extLst>
          </p:nvPr>
        </p:nvGraphicFramePr>
        <p:xfrm>
          <a:off x="3692122" y="4052110"/>
          <a:ext cx="3393742" cy="183071"/>
        </p:xfrm>
        <a:graphic>
          <a:graphicData uri="http://schemas.openxmlformats.org/drawingml/2006/table">
            <a:tbl>
              <a:tblPr firstRow="1" bandRow="1">
                <a:tableStyleId>{5940675A-B579-460E-94D1-54222C63F5DA}</a:tableStyleId>
              </a:tblPr>
              <a:tblGrid>
                <a:gridCol w="3393742">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a:t>
                      </a:r>
                      <a:r>
                        <a:rPr lang="es-ES" sz="1200" u="none" strike="noStrike" baseline="0" dirty="0" smtClean="0">
                          <a:effectLst/>
                        </a:rPr>
                        <a:t>Proyecto 91 </a:t>
                      </a:r>
                      <a:r>
                        <a:rPr lang="es-ES" sz="1200" u="none" strike="noStrike" baseline="0" dirty="0">
                          <a:effectLst/>
                        </a:rPr>
                        <a:t>Km</a:t>
                      </a:r>
                      <a:endParaRPr lang="es-CO" sz="1200" b="0" i="0" u="none" strike="noStrike" dirty="0">
                        <a:solidFill>
                          <a:schemeClr val="bg1"/>
                        </a:solidFill>
                        <a:latin typeface="+mn-lt"/>
                        <a:cs typeface="Arial" panose="020B0604020202020204" pitchFamily="34" charset="0"/>
                      </a:endParaRPr>
                    </a:p>
                  </a:txBody>
                  <a:tcPr marL="36001" marR="36001" marT="0" marB="0" anchor="ctr"/>
                </a:tc>
                <a:extLst>
                  <a:ext uri="{0D108BD9-81ED-4DB2-BD59-A6C34878D82A}">
                    <a16:rowId xmlns="" xmlns:a16="http://schemas.microsoft.com/office/drawing/2014/main" val="10000"/>
                  </a:ext>
                </a:extLst>
              </a:tr>
            </a:tbl>
          </a:graphicData>
        </a:graphic>
      </p:graphicFrame>
      <p:graphicFrame>
        <p:nvGraphicFramePr>
          <p:cNvPr id="22" name="10 Tabla"/>
          <p:cNvGraphicFramePr>
            <a:graphicFrameLocks noGrp="1"/>
          </p:cNvGraphicFramePr>
          <p:nvPr>
            <p:extLst>
              <p:ext uri="{D42A27DB-BD31-4B8C-83A1-F6EECF244321}">
                <p14:modId xmlns:p14="http://schemas.microsoft.com/office/powerpoint/2010/main" val="1181578843"/>
              </p:ext>
            </p:extLst>
          </p:nvPr>
        </p:nvGraphicFramePr>
        <p:xfrm>
          <a:off x="7759246" y="5487876"/>
          <a:ext cx="4055667" cy="895289"/>
        </p:xfrm>
        <a:graphic>
          <a:graphicData uri="http://schemas.openxmlformats.org/drawingml/2006/table">
            <a:tbl>
              <a:tblPr bandRow="1">
                <a:tableStyleId>{5940675A-B579-460E-94D1-54222C63F5DA}</a:tableStyleId>
              </a:tblPr>
              <a:tblGrid>
                <a:gridCol w="3040740">
                  <a:extLst>
                    <a:ext uri="{9D8B030D-6E8A-4147-A177-3AD203B41FA5}">
                      <a16:colId xmlns="" xmlns:a16="http://schemas.microsoft.com/office/drawing/2014/main" val="20000"/>
                    </a:ext>
                  </a:extLst>
                </a:gridCol>
                <a:gridCol w="1014927">
                  <a:extLst>
                    <a:ext uri="{9D8B030D-6E8A-4147-A177-3AD203B41FA5}">
                      <a16:colId xmlns="" xmlns:a16="http://schemas.microsoft.com/office/drawing/2014/main" val="20001"/>
                    </a:ext>
                  </a:extLst>
                </a:gridCol>
              </a:tblGrid>
              <a:tr h="173842">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74" marR="58474"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74" marR="58474" marT="0" marB="0" anchor="ctr"/>
                </a:tc>
                <a:extLst>
                  <a:ext uri="{0D108BD9-81ED-4DB2-BD59-A6C34878D82A}">
                    <a16:rowId xmlns="" xmlns:a16="http://schemas.microsoft.com/office/drawing/2014/main" val="10000"/>
                  </a:ext>
                </a:extLst>
              </a:tr>
              <a:tr h="17384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2" marR="8122"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18 KM</a:t>
                      </a:r>
                      <a:endParaRPr lang="es-MX" sz="1000" b="0" i="0" u="none" strike="noStrike" dirty="0">
                        <a:solidFill>
                          <a:srgbClr val="000000"/>
                        </a:solidFill>
                        <a:effectLst/>
                        <a:latin typeface="+mj-lt"/>
                      </a:endParaRPr>
                    </a:p>
                  </a:txBody>
                  <a:tcPr marL="8122" marR="8122" marT="0" marB="0" anchor="ctr"/>
                </a:tc>
                <a:extLst>
                  <a:ext uri="{0D108BD9-81ED-4DB2-BD59-A6C34878D82A}">
                    <a16:rowId xmlns="" xmlns:a16="http://schemas.microsoft.com/office/drawing/2014/main" val="10001"/>
                  </a:ext>
                </a:extLst>
              </a:tr>
              <a:tr h="17384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2" marR="8122" marT="0" marB="0" anchor="ctr"/>
                </a:tc>
                <a:extLst>
                  <a:ext uri="{0D108BD9-81ED-4DB2-BD59-A6C34878D82A}">
                    <a16:rowId xmlns="" xmlns:a16="http://schemas.microsoft.com/office/drawing/2014/main" val="246497866"/>
                  </a:ext>
                </a:extLst>
              </a:tr>
              <a:tr h="199921">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73 KM</a:t>
                      </a:r>
                      <a:endParaRPr lang="es-MX" sz="1000" b="0" i="0" u="none" strike="noStrike" kern="1200" dirty="0">
                        <a:solidFill>
                          <a:schemeClr val="dk1"/>
                        </a:solidFill>
                        <a:effectLst/>
                        <a:latin typeface="+mj-lt"/>
                        <a:ea typeface="+mn-ea"/>
                        <a:cs typeface="+mn-cs"/>
                      </a:endParaRPr>
                    </a:p>
                  </a:txBody>
                  <a:tcPr marL="8122" marR="8122" marT="0" marB="0" anchor="ctr"/>
                </a:tc>
                <a:extLst>
                  <a:ext uri="{0D108BD9-81ED-4DB2-BD59-A6C34878D82A}">
                    <a16:rowId xmlns="" xmlns:a16="http://schemas.microsoft.com/office/drawing/2014/main" val="10002"/>
                  </a:ext>
                </a:extLst>
              </a:tr>
              <a:tr h="1738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2" marR="8122" marT="0" marB="0" anchor="ctr"/>
                </a:tc>
                <a:extLst>
                  <a:ext uri="{0D108BD9-81ED-4DB2-BD59-A6C34878D82A}">
                    <a16:rowId xmlns="" xmlns:a16="http://schemas.microsoft.com/office/drawing/2014/main" val="10003"/>
                  </a:ext>
                </a:extLst>
              </a:tr>
            </a:tbl>
          </a:graphicData>
        </a:graphic>
      </p:graphicFrame>
      <p:sp>
        <p:nvSpPr>
          <p:cNvPr id="23" name="30 CuadroTexto"/>
          <p:cNvSpPr txBox="1">
            <a:spLocks noChangeArrowheads="1"/>
          </p:cNvSpPr>
          <p:nvPr/>
        </p:nvSpPr>
        <p:spPr bwMode="auto">
          <a:xfrm flipH="1">
            <a:off x="7759246" y="5273860"/>
            <a:ext cx="4055668"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4" name="30 CuadroTexto"/>
          <p:cNvSpPr txBox="1">
            <a:spLocks noChangeArrowheads="1"/>
          </p:cNvSpPr>
          <p:nvPr/>
        </p:nvSpPr>
        <p:spPr bwMode="auto">
          <a:xfrm flipH="1">
            <a:off x="7759247" y="4608423"/>
            <a:ext cx="4055666"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197" tIns="0" rIns="9119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TEMAS DE GESTIÓN</a:t>
            </a:r>
          </a:p>
        </p:txBody>
      </p:sp>
      <p:sp>
        <p:nvSpPr>
          <p:cNvPr id="21" name="Rectángulo 5"/>
          <p:cNvSpPr>
            <a:spLocks noChangeArrowheads="1"/>
          </p:cNvSpPr>
          <p:nvPr/>
        </p:nvSpPr>
        <p:spPr bwMode="auto">
          <a:xfrm>
            <a:off x="1898469" y="85381"/>
            <a:ext cx="5059680"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CIRCUNVALAR GALERAS</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34" name="Pentágono 33"/>
          <p:cNvSpPr/>
          <p:nvPr/>
        </p:nvSpPr>
        <p:spPr>
          <a:xfrm>
            <a:off x="0" y="0"/>
            <a:ext cx="1898469"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5" name="CuadroTexto 34"/>
          <p:cNvSpPr txBox="1"/>
          <p:nvPr/>
        </p:nvSpPr>
        <p:spPr>
          <a:xfrm>
            <a:off x="194708" y="26882"/>
            <a:ext cx="1347193"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Nariño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8191619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3 Tabla"/>
          <p:cNvGraphicFramePr>
            <a:graphicFrameLocks noGrp="1"/>
          </p:cNvGraphicFramePr>
          <p:nvPr>
            <p:extLst>
              <p:ext uri="{D42A27DB-BD31-4B8C-83A1-F6EECF244321}">
                <p14:modId xmlns:p14="http://schemas.microsoft.com/office/powerpoint/2010/main" val="1834278545"/>
              </p:ext>
            </p:extLst>
          </p:nvPr>
        </p:nvGraphicFramePr>
        <p:xfrm>
          <a:off x="7294485" y="868828"/>
          <a:ext cx="4539362" cy="690564"/>
        </p:xfrm>
        <a:graphic>
          <a:graphicData uri="http://schemas.openxmlformats.org/drawingml/2006/table">
            <a:tbl>
              <a:tblPr firstRow="1" bandRow="1">
                <a:tableStyleId>{5940675A-B579-460E-94D1-54222C63F5DA}</a:tableStyleId>
              </a:tblPr>
              <a:tblGrid>
                <a:gridCol w="2743054">
                  <a:extLst>
                    <a:ext uri="{9D8B030D-6E8A-4147-A177-3AD203B41FA5}">
                      <a16:colId xmlns="" xmlns:a16="http://schemas.microsoft.com/office/drawing/2014/main" val="20000"/>
                    </a:ext>
                  </a:extLst>
                </a:gridCol>
                <a:gridCol w="1796308">
                  <a:extLst>
                    <a:ext uri="{9D8B030D-6E8A-4147-A177-3AD203B41FA5}">
                      <a16:colId xmlns="" xmlns:a16="http://schemas.microsoft.com/office/drawing/2014/main" val="20001"/>
                    </a:ext>
                  </a:extLst>
                </a:gridCol>
              </a:tblGrid>
              <a:tr h="331778">
                <a:tc>
                  <a:txBody>
                    <a:bodyPr/>
                    <a:lstStyle/>
                    <a:p>
                      <a:pPr marL="0" algn="l" defTabSz="914400" rtl="0" eaLnBrk="1" latinLnBrk="0" hangingPunct="1"/>
                      <a:r>
                        <a:rPr lang="es-CO" sz="1000" kern="1200" baseline="0" dirty="0"/>
                        <a:t>ACTA DE INICIO</a:t>
                      </a:r>
                    </a:p>
                    <a:p>
                      <a:pPr marL="0" algn="l" defTabSz="914400" rtl="0" eaLnBrk="1" latinLnBrk="0" hangingPunct="1"/>
                      <a:r>
                        <a:rPr lang="es-CO" sz="1000" kern="1200" baseline="0" dirty="0"/>
                        <a:t>INICIO </a:t>
                      </a:r>
                      <a:r>
                        <a:rPr lang="es-CO" sz="1000" kern="1200" baseline="0" dirty="0" smtClean="0"/>
                        <a:t>DE OBRA</a:t>
                      </a:r>
                      <a:endParaRPr lang="es-CO" sz="1000" b="0" kern="1200" baseline="0" dirty="0">
                        <a:solidFill>
                          <a:schemeClr val="dk1"/>
                        </a:solidFill>
                        <a:latin typeface="+mn-lt"/>
                        <a:ea typeface="+mn-ea"/>
                        <a:cs typeface="Arial" panose="020B0604020202020204" pitchFamily="34" charset="0"/>
                      </a:endParaRPr>
                    </a:p>
                  </a:txBody>
                  <a:tcPr marL="27002" marR="27002" marT="0" marB="26988"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kern="1200" baseline="0" dirty="0"/>
                        <a:t>04/12/2014</a:t>
                      </a:r>
                    </a:p>
                    <a:p>
                      <a:pPr marL="0" marR="0" indent="0" algn="ctr" defTabSz="914400" rtl="0" eaLnBrk="1" fontAlgn="ctr" latinLnBrk="0" hangingPunct="1">
                        <a:lnSpc>
                          <a:spcPct val="100000"/>
                        </a:lnSpc>
                        <a:spcBef>
                          <a:spcPts val="0"/>
                        </a:spcBef>
                        <a:spcAft>
                          <a:spcPts val="0"/>
                        </a:spcAft>
                        <a:buClrTx/>
                        <a:buSzTx/>
                        <a:buFontTx/>
                        <a:buNone/>
                        <a:tabLst/>
                        <a:defRPr/>
                      </a:pPr>
                      <a:r>
                        <a:rPr lang="es-MX" sz="1000" kern="1200" baseline="0" dirty="0"/>
                        <a:t>25/05/2015</a:t>
                      </a:r>
                      <a:endParaRPr lang="es-MX" sz="1000" b="0" kern="1200" baseline="0" dirty="0">
                        <a:solidFill>
                          <a:schemeClr val="dk1"/>
                        </a:solidFill>
                        <a:latin typeface="+mn-lt"/>
                        <a:ea typeface="+mn-ea"/>
                        <a:cs typeface="Arial" panose="020B0604020202020204" pitchFamily="34" charset="0"/>
                      </a:endParaRPr>
                    </a:p>
                  </a:txBody>
                  <a:tcPr marL="27002" marR="27002" marT="0" marB="26988" anchor="ctr"/>
                </a:tc>
                <a:extLst>
                  <a:ext uri="{0D108BD9-81ED-4DB2-BD59-A6C34878D82A}">
                    <a16:rowId xmlns="" xmlns:a16="http://schemas.microsoft.com/office/drawing/2014/main" val="10002"/>
                  </a:ext>
                </a:extLst>
              </a:tr>
              <a:tr h="179383">
                <a:tc>
                  <a:txBody>
                    <a:bodyPr/>
                    <a:lstStyle/>
                    <a:p>
                      <a:pPr marL="0" algn="l" defTabSz="914400" rtl="0" eaLnBrk="1" latinLnBrk="0" hangingPunct="1"/>
                      <a:r>
                        <a:rPr lang="es-CO" sz="1000" kern="1200" dirty="0"/>
                        <a:t>TERMINACIÓN</a:t>
                      </a:r>
                      <a:endParaRPr lang="es-CO" sz="1000" b="0" kern="1200" baseline="0" dirty="0">
                        <a:solidFill>
                          <a:schemeClr val="dk1"/>
                        </a:solidFill>
                        <a:latin typeface="+mn-lt"/>
                        <a:ea typeface="+mn-ea"/>
                        <a:cs typeface="Arial" panose="020B0604020202020204" pitchFamily="34" charset="0"/>
                      </a:endParaRPr>
                    </a:p>
                  </a:txBody>
                  <a:tcPr marL="27002" marR="27002" marT="0" marB="26988" anchor="ctr"/>
                </a:tc>
                <a:tc>
                  <a:txBody>
                    <a:bodyPr/>
                    <a:lstStyle/>
                    <a:p>
                      <a:pPr algn="ctr" rtl="0" fontAlgn="ctr"/>
                      <a:r>
                        <a:rPr lang="es-MX" sz="1000" kern="1200" baseline="0" dirty="0"/>
                        <a:t>31/12/2018</a:t>
                      </a:r>
                      <a:endParaRPr lang="es-MX" sz="1000" b="0" kern="1200" baseline="0" dirty="0">
                        <a:solidFill>
                          <a:schemeClr val="dk1"/>
                        </a:solidFill>
                        <a:latin typeface="+mn-lt"/>
                        <a:ea typeface="+mn-ea"/>
                        <a:cs typeface="Arial" panose="020B0604020202020204" pitchFamily="34" charset="0"/>
                      </a:endParaRPr>
                    </a:p>
                  </a:txBody>
                  <a:tcPr marL="27002" marR="27002" marT="0" marB="26988" anchor="ctr"/>
                </a:tc>
                <a:extLst>
                  <a:ext uri="{0D108BD9-81ED-4DB2-BD59-A6C34878D82A}">
                    <a16:rowId xmlns="" xmlns:a16="http://schemas.microsoft.com/office/drawing/2014/main" val="10005"/>
                  </a:ext>
                </a:extLst>
              </a:tr>
              <a:tr h="179383">
                <a:tc>
                  <a:txBody>
                    <a:bodyPr/>
                    <a:lstStyle/>
                    <a:p>
                      <a:pPr marL="0" algn="l" defTabSz="914400" rtl="0" eaLnBrk="1" latinLnBrk="0" hangingPunct="1"/>
                      <a:r>
                        <a:rPr lang="es-CO" sz="1000" kern="1200" baseline="0" dirty="0"/>
                        <a:t>FASE DEL PROYECTO PROGRAMADO/EJECUTADO</a:t>
                      </a:r>
                      <a:endParaRPr lang="es-CO" sz="1000" b="0" kern="1200" baseline="0" dirty="0">
                        <a:solidFill>
                          <a:schemeClr val="dk1"/>
                        </a:solidFill>
                        <a:latin typeface="+mn-lt"/>
                        <a:ea typeface="+mn-ea"/>
                        <a:cs typeface="Arial" panose="020B0604020202020204" pitchFamily="34" charset="0"/>
                      </a:endParaRPr>
                    </a:p>
                  </a:txBody>
                  <a:tcPr marL="27002" marR="27002" marT="0" marB="26988" anchor="ctr"/>
                </a:tc>
                <a:tc>
                  <a:txBody>
                    <a:bodyPr/>
                    <a:lstStyle/>
                    <a:p>
                      <a:pPr algn="ctr" rtl="0" fontAlgn="ctr"/>
                      <a:r>
                        <a:rPr lang="es-MX" sz="1000" kern="1200" baseline="0" dirty="0"/>
                        <a:t>61% / 57,9%</a:t>
                      </a:r>
                      <a:endParaRPr lang="es-MX" sz="1000" b="0" kern="1200" baseline="0" dirty="0">
                        <a:solidFill>
                          <a:schemeClr val="dk1"/>
                        </a:solidFill>
                        <a:latin typeface="+mn-lt"/>
                        <a:ea typeface="+mn-ea"/>
                        <a:cs typeface="Arial" panose="020B0604020202020204" pitchFamily="34" charset="0"/>
                      </a:endParaRPr>
                    </a:p>
                  </a:txBody>
                  <a:tcPr marL="27002" marR="27002" marT="0" marB="26988" anchor="ctr"/>
                </a:tc>
                <a:extLst>
                  <a:ext uri="{0D108BD9-81ED-4DB2-BD59-A6C34878D82A}">
                    <a16:rowId xmlns="" xmlns:a16="http://schemas.microsoft.com/office/drawing/2014/main" val="10004"/>
                  </a:ext>
                </a:extLst>
              </a:tr>
            </a:tbl>
          </a:graphicData>
        </a:graphic>
      </p:graphicFrame>
      <p:graphicFrame>
        <p:nvGraphicFramePr>
          <p:cNvPr id="27" name="Tabla 22"/>
          <p:cNvGraphicFramePr>
            <a:graphicFrameLocks noGrp="1"/>
          </p:cNvGraphicFramePr>
          <p:nvPr>
            <p:extLst>
              <p:ext uri="{D42A27DB-BD31-4B8C-83A1-F6EECF244321}">
                <p14:modId xmlns:p14="http://schemas.microsoft.com/office/powerpoint/2010/main" val="4202274844"/>
              </p:ext>
            </p:extLst>
          </p:nvPr>
        </p:nvGraphicFramePr>
        <p:xfrm>
          <a:off x="7294486" y="3279546"/>
          <a:ext cx="4552063" cy="950934"/>
        </p:xfrm>
        <a:graphic>
          <a:graphicData uri="http://schemas.openxmlformats.org/drawingml/2006/table">
            <a:tbl>
              <a:tblPr>
                <a:tableStyleId>{616DA210-FB5B-4158-B5E0-FEB733F419BA}</a:tableStyleId>
              </a:tblPr>
              <a:tblGrid>
                <a:gridCol w="3190295">
                  <a:extLst>
                    <a:ext uri="{9D8B030D-6E8A-4147-A177-3AD203B41FA5}">
                      <a16:colId xmlns="" xmlns:a16="http://schemas.microsoft.com/office/drawing/2014/main" val="20000"/>
                    </a:ext>
                  </a:extLst>
                </a:gridCol>
                <a:gridCol w="603652">
                  <a:extLst>
                    <a:ext uri="{9D8B030D-6E8A-4147-A177-3AD203B41FA5}">
                      <a16:colId xmlns="" xmlns:a16="http://schemas.microsoft.com/office/drawing/2014/main" val="20001"/>
                    </a:ext>
                  </a:extLst>
                </a:gridCol>
                <a:gridCol w="758116">
                  <a:extLst>
                    <a:ext uri="{9D8B030D-6E8A-4147-A177-3AD203B41FA5}">
                      <a16:colId xmlns="" xmlns:a16="http://schemas.microsoft.com/office/drawing/2014/main" val="20002"/>
                    </a:ext>
                  </a:extLst>
                </a:gridCol>
              </a:tblGrid>
              <a:tr h="158482">
                <a:tc gridSpan="3">
                  <a:txBody>
                    <a:bodyPr/>
                    <a:lstStyle/>
                    <a:p>
                      <a:pPr marL="0" marR="0" lvl="0" indent="0" algn="ctr" defTabSz="914400" rtl="0" eaLnBrk="1" fontAlgn="t" latinLnBrk="0" hangingPunct="1">
                        <a:lnSpc>
                          <a:spcPct val="100000"/>
                        </a:lnSpc>
                        <a:spcBef>
                          <a:spcPct val="0"/>
                        </a:spcBef>
                        <a:spcAft>
                          <a:spcPts val="0"/>
                        </a:spcAft>
                        <a:buClrTx/>
                        <a:buSzTx/>
                        <a:buFontTx/>
                        <a:buNone/>
                        <a:tabLst/>
                      </a:pPr>
                      <a:r>
                        <a:rPr lang="es-CO" sz="1000" kern="1200" dirty="0">
                          <a:effectLst/>
                        </a:rPr>
                        <a:t>CONSORCIO VIAS DE NARIÑO</a:t>
                      </a:r>
                      <a:endParaRPr lang="es-ES" sz="1000" b="0" kern="1200" dirty="0">
                        <a:solidFill>
                          <a:schemeClr val="tx1"/>
                        </a:solidFill>
                        <a:effectLst/>
                        <a:latin typeface="+mj-lt"/>
                        <a:ea typeface=""/>
                        <a:cs typeface=""/>
                      </a:endParaRPr>
                    </a:p>
                  </a:txBody>
                  <a:tcPr marL="6090" marR="6090" marT="608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8482">
                <a:tc>
                  <a:txBody>
                    <a:bodyPr/>
                    <a:lstStyle/>
                    <a:p>
                      <a:pPr algn="ctr" fontAlgn="ctr"/>
                      <a:r>
                        <a:rPr lang="es-MX" sz="1000" u="none" strike="noStrike" dirty="0">
                          <a:effectLst/>
                        </a:rPr>
                        <a:t>INTEGRANTES</a:t>
                      </a:r>
                      <a:endParaRPr lang="es-MX" sz="1000" b="1" i="0" u="none" strike="noStrike" dirty="0">
                        <a:solidFill>
                          <a:schemeClr val="bg1"/>
                        </a:solidFill>
                        <a:effectLst/>
                        <a:latin typeface="+mj-lt"/>
                      </a:endParaRPr>
                    </a:p>
                  </a:txBody>
                  <a:tcPr marL="6090" marR="6090" marT="608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j-lt"/>
                      </a:endParaRPr>
                    </a:p>
                  </a:txBody>
                  <a:tcPr marL="6090" marR="6090" marT="608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j-lt"/>
                      </a:endParaRPr>
                    </a:p>
                  </a:txBody>
                  <a:tcPr marL="6090" marR="6090" marT="6087" marB="0" anchor="ctr"/>
                </a:tc>
                <a:extLst>
                  <a:ext uri="{0D108BD9-81ED-4DB2-BD59-A6C34878D82A}">
                    <a16:rowId xmlns="" xmlns:a16="http://schemas.microsoft.com/office/drawing/2014/main" val="10001"/>
                  </a:ext>
                </a:extLst>
              </a:tr>
              <a:tr h="15848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lang="es-CO" sz="1000" u="none" strike="noStrike" kern="1200" dirty="0">
                          <a:effectLst/>
                        </a:rPr>
                        <a:t>GAICO INGENIEROS CONSTRUCTORES S.A.</a:t>
                      </a:r>
                      <a:endParaRPr lang="es-MX" sz="1000" b="0" i="0" u="none" strike="noStrike" kern="1200" dirty="0">
                        <a:solidFill>
                          <a:schemeClr val="tx1"/>
                        </a:solidFill>
                        <a:effectLst/>
                        <a:latin typeface="+mj-lt"/>
                        <a:ea typeface="+mn-ea"/>
                        <a:cs typeface="+mn-cs"/>
                      </a:endParaRPr>
                    </a:p>
                  </a:txBody>
                  <a:tcPr marL="81111" marR="6095" marT="609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20</a:t>
                      </a:r>
                      <a:endParaRPr lang="es-MX" sz="1000" b="0" i="0" u="none" strike="noStrike" dirty="0">
                        <a:solidFill>
                          <a:srgbClr val="000000"/>
                        </a:solidFill>
                        <a:effectLst/>
                        <a:latin typeface="+mj-lt"/>
                      </a:endParaRPr>
                    </a:p>
                  </a:txBody>
                  <a:tcPr marL="6095" marR="6095" marT="609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j-lt"/>
                        <a:ea typeface="+mn-ea"/>
                        <a:cs typeface="+mn-cs"/>
                      </a:endParaRPr>
                    </a:p>
                  </a:txBody>
                  <a:tcPr marL="6095" marR="6095" marT="6090" marB="0" anchor="ctr"/>
                </a:tc>
                <a:extLst>
                  <a:ext uri="{0D108BD9-81ED-4DB2-BD59-A6C34878D82A}">
                    <a16:rowId xmlns="" xmlns:a16="http://schemas.microsoft.com/office/drawing/2014/main" val="10002"/>
                  </a:ext>
                </a:extLst>
              </a:tr>
              <a:tr h="15848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kern="1200" dirty="0">
                          <a:effectLst/>
                        </a:rPr>
                        <a:t>ALVARADO Y DURING LTDA</a:t>
                      </a:r>
                      <a:endParaRPr lang="es-MX" sz="1000" b="0" i="0" u="none" strike="noStrike" kern="1200" dirty="0">
                        <a:solidFill>
                          <a:schemeClr val="tx1"/>
                        </a:solidFill>
                        <a:effectLst/>
                        <a:latin typeface="+mj-lt"/>
                        <a:ea typeface="+mn-ea"/>
                        <a:cs typeface="+mn-cs"/>
                      </a:endParaRPr>
                    </a:p>
                  </a:txBody>
                  <a:tcPr marL="81111" marR="6095" marT="609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j-lt"/>
                        <a:ea typeface="+mn-ea"/>
                        <a:cs typeface="+mn-cs"/>
                      </a:endParaRPr>
                    </a:p>
                  </a:txBody>
                  <a:tcPr marL="6095" marR="6095" marT="609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j-lt"/>
                        <a:ea typeface="+mn-ea"/>
                        <a:cs typeface="+mn-cs"/>
                      </a:endParaRPr>
                    </a:p>
                  </a:txBody>
                  <a:tcPr marL="6095" marR="6095" marT="6090" marB="0" anchor="ctr"/>
                </a:tc>
                <a:extLst>
                  <a:ext uri="{0D108BD9-81ED-4DB2-BD59-A6C34878D82A}">
                    <a16:rowId xmlns="" xmlns:a16="http://schemas.microsoft.com/office/drawing/2014/main" val="10003"/>
                  </a:ext>
                </a:extLst>
              </a:tr>
              <a:tr h="15848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JMV</a:t>
                      </a:r>
                      <a:r>
                        <a:rPr lang="es-MX" sz="1000" u="none" strike="noStrike" kern="1200" baseline="0" dirty="0">
                          <a:effectLst/>
                        </a:rPr>
                        <a:t> INGENIEROS S.A.S</a:t>
                      </a:r>
                      <a:endParaRPr lang="es-MX" sz="1000" b="0" i="0" u="none" strike="noStrike" kern="1200" dirty="0">
                        <a:solidFill>
                          <a:schemeClr val="tx1"/>
                        </a:solidFill>
                        <a:effectLst/>
                        <a:latin typeface="+mj-lt"/>
                        <a:ea typeface="+mn-ea"/>
                        <a:cs typeface="+mn-cs"/>
                      </a:endParaRPr>
                    </a:p>
                  </a:txBody>
                  <a:tcPr marL="81111" marR="6095" marT="6090"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j-lt"/>
                        <a:ea typeface="+mn-ea"/>
                        <a:cs typeface="+mn-cs"/>
                      </a:endParaRPr>
                    </a:p>
                  </a:txBody>
                  <a:tcPr marL="6095" marR="6095" marT="609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j-lt"/>
                        <a:ea typeface="+mn-ea"/>
                        <a:cs typeface="+mn-cs"/>
                      </a:endParaRPr>
                    </a:p>
                  </a:txBody>
                  <a:tcPr marL="6095" marR="6095" marT="6090" marB="0" anchor="ctr"/>
                </a:tc>
                <a:extLst>
                  <a:ext uri="{0D108BD9-81ED-4DB2-BD59-A6C34878D82A}">
                    <a16:rowId xmlns="" xmlns:a16="http://schemas.microsoft.com/office/drawing/2014/main" val="10004"/>
                  </a:ext>
                </a:extLst>
              </a:tr>
              <a:tr h="15848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SERVICIOS</a:t>
                      </a:r>
                      <a:r>
                        <a:rPr lang="es-MX" sz="1000" u="none" strike="noStrike" kern="1200" baseline="0" dirty="0">
                          <a:effectLst/>
                        </a:rPr>
                        <a:t> DE INGENIERÍA CIVIL S.A</a:t>
                      </a:r>
                      <a:endParaRPr lang="es-MX" sz="1000" b="0" i="0" u="none" strike="noStrike" kern="1200" dirty="0">
                        <a:solidFill>
                          <a:schemeClr val="tx1"/>
                        </a:solidFill>
                        <a:effectLst/>
                        <a:latin typeface="+mj-lt"/>
                        <a:ea typeface="+mn-ea"/>
                        <a:cs typeface="+mn-cs"/>
                      </a:endParaRPr>
                    </a:p>
                  </a:txBody>
                  <a:tcPr marL="81111" marR="6095" marT="6090"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j-lt"/>
                        <a:ea typeface="+mn-ea"/>
                        <a:cs typeface="+mn-cs"/>
                      </a:endParaRPr>
                    </a:p>
                  </a:txBody>
                  <a:tcPr marL="6095" marR="6095" marT="609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j-lt"/>
                        <a:ea typeface="+mn-ea"/>
                        <a:cs typeface="+mn-cs"/>
                      </a:endParaRPr>
                    </a:p>
                  </a:txBody>
                  <a:tcPr marL="6095" marR="6095" marT="6090" marB="0" anchor="ctr"/>
                </a:tc>
                <a:extLst>
                  <a:ext uri="{0D108BD9-81ED-4DB2-BD59-A6C34878D82A}">
                    <a16:rowId xmlns="" xmlns:a16="http://schemas.microsoft.com/office/drawing/2014/main" val="10005"/>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2152287904"/>
              </p:ext>
            </p:extLst>
          </p:nvPr>
        </p:nvGraphicFramePr>
        <p:xfrm>
          <a:off x="7294486" y="4468846"/>
          <a:ext cx="4538631" cy="861033"/>
        </p:xfrm>
        <a:graphic>
          <a:graphicData uri="http://schemas.openxmlformats.org/drawingml/2006/table">
            <a:tbl>
              <a:tblPr>
                <a:tableStyleId>{616DA210-FB5B-4158-B5E0-FEB733F419BA}</a:tableStyleId>
              </a:tblPr>
              <a:tblGrid>
                <a:gridCol w="3368195">
                  <a:extLst>
                    <a:ext uri="{9D8B030D-6E8A-4147-A177-3AD203B41FA5}">
                      <a16:colId xmlns="" xmlns:a16="http://schemas.microsoft.com/office/drawing/2014/main" val="20000"/>
                    </a:ext>
                  </a:extLst>
                </a:gridCol>
                <a:gridCol w="399339">
                  <a:extLst>
                    <a:ext uri="{9D8B030D-6E8A-4147-A177-3AD203B41FA5}">
                      <a16:colId xmlns="" xmlns:a16="http://schemas.microsoft.com/office/drawing/2014/main" val="20001"/>
                    </a:ext>
                  </a:extLst>
                </a:gridCol>
                <a:gridCol w="771097">
                  <a:extLst>
                    <a:ext uri="{9D8B030D-6E8A-4147-A177-3AD203B41FA5}">
                      <a16:colId xmlns="" xmlns:a16="http://schemas.microsoft.com/office/drawing/2014/main" val="20002"/>
                    </a:ext>
                  </a:extLst>
                </a:gridCol>
              </a:tblGrid>
              <a:tr h="158485">
                <a:tc gridSpan="3">
                  <a:txBody>
                    <a:bodyPr/>
                    <a:lstStyle/>
                    <a:p>
                      <a:pPr marL="0" algn="ctr" defTabSz="1217889" rtl="0" eaLnBrk="1" fontAlgn="ctr" latinLnBrk="0" hangingPunct="1"/>
                      <a:r>
                        <a:rPr lang="es-CO" sz="1000" u="none" strike="noStrike" kern="1200" dirty="0">
                          <a:effectLst/>
                        </a:rPr>
                        <a:t>CONSORCIO VIAL NARIÑO</a:t>
                      </a:r>
                      <a:endParaRPr lang="es-CO" sz="1000" u="none" strike="noStrike" kern="1200" dirty="0">
                        <a:solidFill>
                          <a:schemeClr val="tx1"/>
                        </a:solidFill>
                        <a:effectLst/>
                        <a:latin typeface="+mj-lt"/>
                        <a:ea typeface="+mn-ea"/>
                        <a:cs typeface="+mn-cs"/>
                      </a:endParaRPr>
                    </a:p>
                  </a:txBody>
                  <a:tcPr marL="6086" marR="6086" marT="609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8485">
                <a:tc>
                  <a:txBody>
                    <a:bodyPr/>
                    <a:lstStyle/>
                    <a:p>
                      <a:pPr marL="0" algn="ctr" defTabSz="1217889" rtl="0" eaLnBrk="1" fontAlgn="ctr" latinLnBrk="0" hangingPunct="1"/>
                      <a:r>
                        <a:rPr lang="es-MX" sz="1000" u="none" strike="noStrike" kern="1200" dirty="0">
                          <a:effectLst/>
                        </a:rPr>
                        <a:t>INTEGRANTES</a:t>
                      </a:r>
                      <a:endParaRPr lang="es-MX" sz="1000" u="none" strike="noStrike" kern="1200" dirty="0">
                        <a:solidFill>
                          <a:schemeClr val="tx1"/>
                        </a:solidFill>
                        <a:effectLst/>
                        <a:latin typeface="+mj-lt"/>
                        <a:ea typeface="+mn-ea"/>
                        <a:cs typeface="+mn-cs"/>
                      </a:endParaRPr>
                    </a:p>
                  </a:txBody>
                  <a:tcPr marL="6086" marR="6086" marT="6090" marB="0" anchor="ctr"/>
                </a:tc>
                <a:tc>
                  <a:txBody>
                    <a:bodyPr/>
                    <a:lstStyle/>
                    <a:p>
                      <a:pPr marL="0" algn="ctr" defTabSz="1217889" rtl="0" eaLnBrk="1" fontAlgn="ctr" latinLnBrk="0" hangingPunct="1"/>
                      <a:r>
                        <a:rPr lang="es-MX" sz="1000" u="none" strike="noStrike" kern="1200" dirty="0">
                          <a:effectLst/>
                        </a:rPr>
                        <a:t>%</a:t>
                      </a:r>
                      <a:endParaRPr lang="es-MX" sz="1000" u="none" strike="noStrike" kern="1200" dirty="0">
                        <a:solidFill>
                          <a:schemeClr val="tx1"/>
                        </a:solidFill>
                        <a:effectLst/>
                        <a:latin typeface="+mj-lt"/>
                        <a:ea typeface="+mn-ea"/>
                        <a:cs typeface="+mn-cs"/>
                      </a:endParaRPr>
                    </a:p>
                  </a:txBody>
                  <a:tcPr marL="6086" marR="6086" marT="6090" marB="0" anchor="ctr"/>
                </a:tc>
                <a:tc>
                  <a:txBody>
                    <a:bodyPr/>
                    <a:lstStyle/>
                    <a:p>
                      <a:pPr marL="0" algn="ctr" defTabSz="1217889" rtl="0" eaLnBrk="1" fontAlgn="ctr" latinLnBrk="0" hangingPunct="1"/>
                      <a:r>
                        <a:rPr lang="es-MX" sz="1000" u="none" strike="noStrike" kern="1200" dirty="0">
                          <a:effectLst/>
                        </a:rPr>
                        <a:t>ORIGEN</a:t>
                      </a:r>
                      <a:endParaRPr lang="es-MX" sz="1000" u="none" strike="noStrike" kern="1200" dirty="0">
                        <a:solidFill>
                          <a:schemeClr val="tx1"/>
                        </a:solidFill>
                        <a:effectLst/>
                        <a:latin typeface="+mj-lt"/>
                        <a:ea typeface="+mn-ea"/>
                        <a:cs typeface="+mn-cs"/>
                      </a:endParaRPr>
                    </a:p>
                  </a:txBody>
                  <a:tcPr marL="6086" marR="6086" marT="6090" marB="0" anchor="ctr"/>
                </a:tc>
                <a:extLst>
                  <a:ext uri="{0D108BD9-81ED-4DB2-BD59-A6C34878D82A}">
                    <a16:rowId xmlns="" xmlns:a16="http://schemas.microsoft.com/office/drawing/2014/main" val="10001"/>
                  </a:ext>
                </a:extLst>
              </a:tr>
              <a:tr h="181345">
                <a:tc>
                  <a:txBody>
                    <a:bodyPr/>
                    <a:lstStyle/>
                    <a:p>
                      <a:pPr>
                        <a:lnSpc>
                          <a:spcPct val="115000"/>
                        </a:lnSpc>
                        <a:spcAft>
                          <a:spcPts val="0"/>
                        </a:spcAft>
                      </a:pPr>
                      <a:r>
                        <a:rPr lang="es-CO" sz="1000" u="none" strike="noStrike" kern="1200" dirty="0">
                          <a:effectLst/>
                        </a:rPr>
                        <a:t>MAB INGENIERÍA DE VALOR S.A.</a:t>
                      </a:r>
                      <a:endParaRPr lang="es-CO" sz="1000" b="0" i="0" u="none" strike="noStrike" kern="1200" dirty="0">
                        <a:solidFill>
                          <a:schemeClr val="tx1"/>
                        </a:solidFill>
                        <a:effectLst/>
                        <a:latin typeface="+mj-lt"/>
                        <a:ea typeface="+mn-ea"/>
                        <a:cs typeface="+mn-cs"/>
                      </a:endParaRPr>
                    </a:p>
                  </a:txBody>
                  <a:tcPr marL="81043" marR="6091" marT="6091" marB="0" anchor="ctr"/>
                </a:tc>
                <a:tc>
                  <a:txBody>
                    <a:bodyPr/>
                    <a:lstStyle/>
                    <a:p>
                      <a:pPr algn="ctr" fontAlgn="ctr"/>
                      <a:r>
                        <a:rPr lang="es-MX" sz="1000" u="none" strike="noStrike" kern="1200" dirty="0">
                          <a:effectLst/>
                        </a:rPr>
                        <a:t>40</a:t>
                      </a:r>
                      <a:endParaRPr lang="es-MX" sz="1000" b="0" i="0" u="none" strike="noStrike" kern="1200" dirty="0">
                        <a:solidFill>
                          <a:schemeClr val="tx1"/>
                        </a:solidFill>
                        <a:effectLst/>
                        <a:latin typeface="+mj-lt"/>
                        <a:ea typeface="+mn-ea"/>
                        <a:cs typeface="+mn-cs"/>
                      </a:endParaRPr>
                    </a:p>
                  </a:txBody>
                  <a:tcPr marL="6091" marR="6091" marT="6091"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j-lt"/>
                        <a:ea typeface="+mn-ea"/>
                        <a:cs typeface="+mn-cs"/>
                      </a:endParaRPr>
                    </a:p>
                  </a:txBody>
                  <a:tcPr marL="6091" marR="6091" marT="6091" marB="0" anchor="ctr"/>
                </a:tc>
                <a:extLst>
                  <a:ext uri="{0D108BD9-81ED-4DB2-BD59-A6C34878D82A}">
                    <a16:rowId xmlns="" xmlns:a16="http://schemas.microsoft.com/office/drawing/2014/main" val="10002"/>
                  </a:ext>
                </a:extLst>
              </a:tr>
              <a:tr h="181345">
                <a:tc>
                  <a:txBody>
                    <a:bodyPr/>
                    <a:lstStyle/>
                    <a:p>
                      <a:pPr>
                        <a:lnSpc>
                          <a:spcPct val="115000"/>
                        </a:lnSpc>
                        <a:spcAft>
                          <a:spcPts val="0"/>
                        </a:spcAft>
                      </a:pPr>
                      <a:r>
                        <a:rPr lang="es-CO" sz="1000" u="none" strike="noStrike" kern="1200" dirty="0">
                          <a:effectLst/>
                        </a:rPr>
                        <a:t>JOICO S.A.S.</a:t>
                      </a:r>
                      <a:endParaRPr lang="es-CO" sz="1000" b="0" i="0" u="none" strike="noStrike" kern="1200" dirty="0">
                        <a:solidFill>
                          <a:schemeClr val="tx1"/>
                        </a:solidFill>
                        <a:effectLst/>
                        <a:latin typeface="+mj-lt"/>
                        <a:ea typeface="+mn-ea"/>
                        <a:cs typeface="+mn-cs"/>
                      </a:endParaRPr>
                    </a:p>
                  </a:txBody>
                  <a:tcPr marL="81043" marR="6091" marT="6091" marB="0" anchor="ctr"/>
                </a:tc>
                <a:tc>
                  <a:txBody>
                    <a:bodyPr/>
                    <a:lstStyle/>
                    <a:p>
                      <a:pPr algn="ctr" fontAlgn="ctr"/>
                      <a:r>
                        <a:rPr lang="es-MX" sz="1000" u="none" strike="noStrike" kern="1200" dirty="0">
                          <a:effectLst/>
                        </a:rPr>
                        <a:t>30</a:t>
                      </a:r>
                      <a:endParaRPr lang="es-MX" sz="1000" b="0" i="0" u="none" strike="noStrike" kern="1200" dirty="0">
                        <a:solidFill>
                          <a:schemeClr val="tx1"/>
                        </a:solidFill>
                        <a:effectLst/>
                        <a:latin typeface="+mj-lt"/>
                        <a:ea typeface="+mn-ea"/>
                        <a:cs typeface="+mn-cs"/>
                      </a:endParaRPr>
                    </a:p>
                  </a:txBody>
                  <a:tcPr marL="6091" marR="6091" marT="6091"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j-lt"/>
                        <a:ea typeface="+mn-ea"/>
                        <a:cs typeface="+mn-cs"/>
                      </a:endParaRPr>
                    </a:p>
                  </a:txBody>
                  <a:tcPr marL="6091" marR="6091" marT="6091" marB="0" anchor="ctr"/>
                </a:tc>
                <a:extLst>
                  <a:ext uri="{0D108BD9-81ED-4DB2-BD59-A6C34878D82A}">
                    <a16:rowId xmlns="" xmlns:a16="http://schemas.microsoft.com/office/drawing/2014/main" val="10003"/>
                  </a:ext>
                </a:extLst>
              </a:tr>
              <a:tr h="181345">
                <a:tc>
                  <a:txBody>
                    <a:bodyPr/>
                    <a:lstStyle/>
                    <a:p>
                      <a:pPr>
                        <a:lnSpc>
                          <a:spcPct val="115000"/>
                        </a:lnSpc>
                        <a:spcAft>
                          <a:spcPts val="0"/>
                        </a:spcAft>
                      </a:pPr>
                      <a:r>
                        <a:rPr lang="es-CO" sz="1000" u="none" strike="noStrike" kern="1200" dirty="0">
                          <a:effectLst/>
                        </a:rPr>
                        <a:t>CONSULTORES TÉCNICOS Y ECONÓMICOS S.A.</a:t>
                      </a:r>
                      <a:endParaRPr lang="es-CO" sz="1000" b="0" i="0" u="none" strike="noStrike" kern="1200" dirty="0">
                        <a:solidFill>
                          <a:schemeClr val="tx1"/>
                        </a:solidFill>
                        <a:effectLst/>
                        <a:latin typeface="+mj-lt"/>
                        <a:ea typeface="+mn-ea"/>
                        <a:cs typeface="+mn-cs"/>
                      </a:endParaRPr>
                    </a:p>
                  </a:txBody>
                  <a:tcPr marL="81043" marR="6091" marT="6091" marB="0" anchor="ctr"/>
                </a:tc>
                <a:tc>
                  <a:txBody>
                    <a:bodyPr/>
                    <a:lstStyle/>
                    <a:p>
                      <a:pPr algn="ctr" fontAlgn="ctr"/>
                      <a:r>
                        <a:rPr lang="es-MX" sz="1000" u="none" strike="noStrike" kern="1200" dirty="0">
                          <a:effectLst/>
                        </a:rPr>
                        <a:t>30</a:t>
                      </a:r>
                      <a:endParaRPr lang="es-MX" sz="1000" b="0" i="0" u="none" strike="noStrike" kern="1200" dirty="0">
                        <a:solidFill>
                          <a:schemeClr val="tx1"/>
                        </a:solidFill>
                        <a:effectLst/>
                        <a:latin typeface="+mj-lt"/>
                        <a:ea typeface="+mn-ea"/>
                        <a:cs typeface="+mn-cs"/>
                      </a:endParaRPr>
                    </a:p>
                  </a:txBody>
                  <a:tcPr marL="6091" marR="6091" marT="6091" marB="0" anchor="ctr"/>
                </a:tc>
                <a:tc>
                  <a:txBody>
                    <a:bodyPr/>
                    <a:lstStyle/>
                    <a:p>
                      <a:pPr marL="0" algn="ctr" defTabSz="914400" rtl="0" eaLnBrk="1" fontAlgn="ctr" latinLnBrk="0" hangingPunct="1"/>
                      <a:r>
                        <a:rPr lang="es-MX" sz="1000" u="none" strike="noStrike" kern="1200" dirty="0">
                          <a:effectLst/>
                        </a:rPr>
                        <a:t>COLOMBIA</a:t>
                      </a:r>
                      <a:endParaRPr lang="es-MX" sz="1000" b="0" i="0" u="none" strike="noStrike" kern="1200" dirty="0">
                        <a:solidFill>
                          <a:schemeClr val="tx1"/>
                        </a:solidFill>
                        <a:effectLst/>
                        <a:latin typeface="+mj-lt"/>
                        <a:ea typeface="+mn-ea"/>
                        <a:cs typeface="+mn-cs"/>
                      </a:endParaRPr>
                    </a:p>
                  </a:txBody>
                  <a:tcPr marL="6091" marR="6091" marT="6091" marB="0" anchor="ctr"/>
                </a:tc>
                <a:extLst>
                  <a:ext uri="{0D108BD9-81ED-4DB2-BD59-A6C34878D82A}">
                    <a16:rowId xmlns="" xmlns:a16="http://schemas.microsoft.com/office/drawing/2014/main" val="10004"/>
                  </a:ext>
                </a:extLst>
              </a:tr>
            </a:tbl>
          </a:graphicData>
        </a:graphic>
      </p:graphicFrame>
      <p:graphicFrame>
        <p:nvGraphicFramePr>
          <p:cNvPr id="30" name="10 Tabla"/>
          <p:cNvGraphicFramePr>
            <a:graphicFrameLocks noGrp="1"/>
          </p:cNvGraphicFramePr>
          <p:nvPr>
            <p:extLst>
              <p:ext uri="{D42A27DB-BD31-4B8C-83A1-F6EECF244321}">
                <p14:modId xmlns:p14="http://schemas.microsoft.com/office/powerpoint/2010/main" val="1574455532"/>
              </p:ext>
            </p:extLst>
          </p:nvPr>
        </p:nvGraphicFramePr>
        <p:xfrm>
          <a:off x="7307187" y="1834831"/>
          <a:ext cx="4539365" cy="1172572"/>
        </p:xfrm>
        <a:graphic>
          <a:graphicData uri="http://schemas.openxmlformats.org/drawingml/2006/table">
            <a:tbl>
              <a:tblPr bandRow="1">
                <a:tableStyleId>{5940675A-B579-460E-94D1-54222C63F5DA}</a:tableStyleId>
              </a:tblPr>
              <a:tblGrid>
                <a:gridCol w="2127288">
                  <a:extLst>
                    <a:ext uri="{9D8B030D-6E8A-4147-A177-3AD203B41FA5}">
                      <a16:colId xmlns="" xmlns:a16="http://schemas.microsoft.com/office/drawing/2014/main" val="20000"/>
                    </a:ext>
                  </a:extLst>
                </a:gridCol>
                <a:gridCol w="689405">
                  <a:extLst>
                    <a:ext uri="{9D8B030D-6E8A-4147-A177-3AD203B41FA5}">
                      <a16:colId xmlns="" xmlns:a16="http://schemas.microsoft.com/office/drawing/2014/main" val="20001"/>
                    </a:ext>
                  </a:extLst>
                </a:gridCol>
                <a:gridCol w="950496">
                  <a:extLst>
                    <a:ext uri="{9D8B030D-6E8A-4147-A177-3AD203B41FA5}">
                      <a16:colId xmlns="" xmlns:a16="http://schemas.microsoft.com/office/drawing/2014/main" val="20002"/>
                    </a:ext>
                  </a:extLst>
                </a:gridCol>
                <a:gridCol w="772176">
                  <a:extLst>
                    <a:ext uri="{9D8B030D-6E8A-4147-A177-3AD203B41FA5}">
                      <a16:colId xmlns="" xmlns:a16="http://schemas.microsoft.com/office/drawing/2014/main" val="20003"/>
                    </a:ext>
                  </a:extLst>
                </a:gridCol>
              </a:tblGrid>
              <a:tr h="333047">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solidFill>
                          <a:schemeClr val="tx1"/>
                        </a:solidFill>
                        <a:effectLst/>
                        <a:latin typeface="+mj-lt"/>
                        <a:ea typeface="Times New Roman"/>
                      </a:endParaRPr>
                    </a:p>
                  </a:txBody>
                  <a:tcPr marL="43824" marR="4382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solidFill>
                          <a:schemeClr val="tx1"/>
                        </a:solidFill>
                        <a:effectLst/>
                        <a:latin typeface="+mj-lt"/>
                        <a:ea typeface="Times New Roman"/>
                      </a:endParaRPr>
                    </a:p>
                  </a:txBody>
                  <a:tcPr marL="43824" marR="4382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solidFill>
                          <a:schemeClr val="tx1"/>
                        </a:solidFill>
                        <a:effectLst/>
                        <a:latin typeface="+mj-lt"/>
                        <a:ea typeface="Times New Roman"/>
                      </a:endParaRPr>
                    </a:p>
                  </a:txBody>
                  <a:tcPr marL="43824" marR="43824"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solidFill>
                          <a:schemeClr val="tx1"/>
                        </a:solidFill>
                        <a:effectLst/>
                        <a:latin typeface="+mj-lt"/>
                        <a:ea typeface="Times New Roman"/>
                      </a:endParaRPr>
                    </a:p>
                  </a:txBody>
                  <a:tcPr marL="43824" marR="43824" marT="0" marB="0" anchor="ctr"/>
                </a:tc>
                <a:extLst>
                  <a:ext uri="{0D108BD9-81ED-4DB2-BD59-A6C34878D82A}">
                    <a16:rowId xmlns="" xmlns:a16="http://schemas.microsoft.com/office/drawing/2014/main" val="10000"/>
                  </a:ext>
                </a:extLst>
              </a:tr>
              <a:tr h="173738">
                <a:tc>
                  <a:txBody>
                    <a:bodyPr/>
                    <a:lstStyle/>
                    <a:p>
                      <a:pPr algn="ctr" fontAlgn="b"/>
                      <a:r>
                        <a:rPr lang="es-MX" sz="1000" u="none" strike="noStrike" dirty="0">
                          <a:effectLst/>
                        </a:rPr>
                        <a:t>PR0 - PR14+000</a:t>
                      </a:r>
                      <a:endParaRPr lang="es-MX" sz="1000" b="0" i="0" u="none" strike="noStrike" dirty="0">
                        <a:solidFill>
                          <a:schemeClr val="tx1"/>
                        </a:solidFill>
                        <a:effectLst/>
                        <a:latin typeface="+mj-lt"/>
                      </a:endParaRPr>
                    </a:p>
                  </a:txBody>
                  <a:tcPr marL="6087" marR="6087" marT="6602" marB="0" anchor="ctr"/>
                </a:tc>
                <a:tc>
                  <a:txBody>
                    <a:bodyPr/>
                    <a:lstStyle/>
                    <a:p>
                      <a:pPr algn="ctr" fontAlgn="ctr"/>
                      <a:r>
                        <a:rPr lang="es-MX" sz="1000" u="none" strike="noStrike" dirty="0">
                          <a:effectLst/>
                        </a:rPr>
                        <a:t>14,3 Km</a:t>
                      </a:r>
                      <a:endParaRPr lang="es-MX" sz="1000" b="0" i="0" u="none" strike="noStrike" dirty="0">
                        <a:solidFill>
                          <a:schemeClr val="tx1"/>
                        </a:solidFill>
                        <a:effectLst/>
                        <a:latin typeface="+mj-lt"/>
                      </a:endParaRPr>
                    </a:p>
                  </a:txBody>
                  <a:tcPr marL="6087" marR="6087" marT="6602" marB="0" anchor="ctr"/>
                </a:tc>
                <a:tc>
                  <a:txBody>
                    <a:bodyPr/>
                    <a:lstStyle/>
                    <a:p>
                      <a:pPr algn="ctr" fontAlgn="b"/>
                      <a:r>
                        <a:rPr lang="es-MX" sz="1000" u="none" strike="noStrike" dirty="0">
                          <a:effectLst/>
                        </a:rPr>
                        <a:t>MEJORAMIENTO</a:t>
                      </a:r>
                      <a:endParaRPr lang="es-MX" sz="1000" b="0" i="0" u="none" strike="noStrike" dirty="0">
                        <a:solidFill>
                          <a:schemeClr val="tx1"/>
                        </a:solidFill>
                        <a:effectLst/>
                        <a:latin typeface="+mj-lt"/>
                      </a:endParaRPr>
                    </a:p>
                  </a:txBody>
                  <a:tcPr marL="6087" marR="6087" marT="6602" marB="0" anchor="ctr"/>
                </a:tc>
                <a:tc>
                  <a:txBody>
                    <a:bodyPr/>
                    <a:lstStyle/>
                    <a:p>
                      <a:pPr algn="ctr" fontAlgn="b"/>
                      <a:r>
                        <a:rPr lang="es-MX" sz="1000" u="none" strike="noStrike" dirty="0">
                          <a:effectLst/>
                        </a:rPr>
                        <a:t>1,2 Km</a:t>
                      </a:r>
                      <a:endParaRPr lang="es-MX" sz="1000" b="0" i="0" u="none" strike="noStrike" dirty="0">
                        <a:solidFill>
                          <a:schemeClr val="tx1"/>
                        </a:solidFill>
                        <a:effectLst/>
                        <a:latin typeface="+mj-lt"/>
                      </a:endParaRPr>
                    </a:p>
                  </a:txBody>
                  <a:tcPr marL="6087" marR="6087" marT="6602" marB="0" anchor="ctr"/>
                </a:tc>
                <a:extLst>
                  <a:ext uri="{0D108BD9-81ED-4DB2-BD59-A6C34878D82A}">
                    <a16:rowId xmlns="" xmlns:a16="http://schemas.microsoft.com/office/drawing/2014/main" val="3259008044"/>
                  </a:ext>
                </a:extLst>
              </a:tr>
              <a:tr h="96784">
                <a:tc>
                  <a:txBody>
                    <a:bodyPr/>
                    <a:lstStyle/>
                    <a:p>
                      <a:pPr algn="ctr" fontAlgn="b"/>
                      <a:r>
                        <a:rPr lang="es-MX" sz="1000" u="none" strike="noStrike" dirty="0">
                          <a:effectLst/>
                        </a:rPr>
                        <a:t>PR14+000 al PR19+400</a:t>
                      </a:r>
                      <a:endParaRPr lang="es-MX" sz="1000" b="0" i="0" u="none" strike="noStrike" dirty="0">
                        <a:solidFill>
                          <a:schemeClr val="tx1"/>
                        </a:solidFill>
                        <a:effectLst/>
                        <a:latin typeface="+mj-lt"/>
                      </a:endParaRPr>
                    </a:p>
                  </a:txBody>
                  <a:tcPr marL="6087" marR="6087" marT="6602" marB="0" anchor="ctr"/>
                </a:tc>
                <a:tc>
                  <a:txBody>
                    <a:bodyPr/>
                    <a:lstStyle/>
                    <a:p>
                      <a:pPr algn="ctr" fontAlgn="ctr"/>
                      <a:r>
                        <a:rPr lang="es-MX" sz="1000" u="none" strike="noStrike" dirty="0">
                          <a:effectLst/>
                        </a:rPr>
                        <a:t>5 Km</a:t>
                      </a:r>
                      <a:endParaRPr lang="es-MX" sz="1000" b="0" i="0" u="none" strike="noStrike" dirty="0">
                        <a:solidFill>
                          <a:schemeClr val="tx1"/>
                        </a:solidFill>
                        <a:effectLst/>
                        <a:latin typeface="+mj-lt"/>
                      </a:endParaRPr>
                    </a:p>
                  </a:txBody>
                  <a:tcPr marL="6087" marR="6087" marT="6602" marB="0" anchor="ctr"/>
                </a:tc>
                <a:tc>
                  <a:txBody>
                    <a:bodyPr/>
                    <a:lstStyle/>
                    <a:p>
                      <a:pPr algn="ctr" fontAlgn="b"/>
                      <a:r>
                        <a:rPr lang="es-MX" sz="1000" u="none" strike="noStrike" dirty="0">
                          <a:effectLst/>
                        </a:rPr>
                        <a:t>CONSTRUCCIÓN</a:t>
                      </a:r>
                      <a:endParaRPr lang="es-MX" sz="1000" b="0" i="0" u="none" strike="noStrike" dirty="0">
                        <a:solidFill>
                          <a:schemeClr val="tx1"/>
                        </a:solidFill>
                        <a:effectLst/>
                        <a:latin typeface="+mj-lt"/>
                      </a:endParaRPr>
                    </a:p>
                  </a:txBody>
                  <a:tcPr marL="6087" marR="6087" marT="6602" marB="0" anchor="ctr"/>
                </a:tc>
                <a:tc>
                  <a:txBody>
                    <a:bodyPr/>
                    <a:lstStyle/>
                    <a:p>
                      <a:pPr algn="ctr" fontAlgn="b"/>
                      <a:r>
                        <a:rPr lang="es-MX" sz="1000" u="none" strike="noStrike" dirty="0">
                          <a:effectLst/>
                        </a:rPr>
                        <a:t>22 %</a:t>
                      </a:r>
                      <a:endParaRPr lang="es-MX" sz="1000" b="0" i="0" u="none" strike="noStrike" dirty="0">
                        <a:solidFill>
                          <a:schemeClr val="tx1"/>
                        </a:solidFill>
                        <a:effectLst/>
                        <a:latin typeface="+mj-lt"/>
                      </a:endParaRPr>
                    </a:p>
                  </a:txBody>
                  <a:tcPr marL="6087" marR="6087" marT="6602" marB="0" anchor="ctr"/>
                </a:tc>
                <a:extLst>
                  <a:ext uri="{0D108BD9-81ED-4DB2-BD59-A6C34878D82A}">
                    <a16:rowId xmlns="" xmlns:a16="http://schemas.microsoft.com/office/drawing/2014/main" val="10001"/>
                  </a:ext>
                </a:extLst>
              </a:tr>
              <a:tr h="506785">
                <a:tc>
                  <a:txBody>
                    <a:bodyPr/>
                    <a:lstStyle/>
                    <a:p>
                      <a:pPr marL="0" marR="0" indent="0" algn="ctr" defTabSz="1217889" rtl="0" eaLnBrk="1" fontAlgn="b" latinLnBrk="0" hangingPunct="1">
                        <a:lnSpc>
                          <a:spcPct val="100000"/>
                        </a:lnSpc>
                        <a:spcBef>
                          <a:spcPts val="0"/>
                        </a:spcBef>
                        <a:spcAft>
                          <a:spcPts val="0"/>
                        </a:spcAft>
                        <a:buClrTx/>
                        <a:buSzTx/>
                        <a:buFontTx/>
                        <a:buNone/>
                        <a:tabLst/>
                        <a:defRPr/>
                      </a:pPr>
                      <a:r>
                        <a:rPr kumimoji="0" lang="es-CO" sz="1000" u="none" strike="noStrike" kern="0" cap="none" spc="0" normalizeH="0" baseline="0" noProof="0" dirty="0">
                          <a:ln>
                            <a:noFill/>
                          </a:ln>
                          <a:effectLst/>
                          <a:uLnTx/>
                          <a:uFillTx/>
                        </a:rPr>
                        <a:t>RÍOS MIRA (650M, K5+000), PAÑAMBÍ (46M, K15+300), PUSBÍ (55M, K16+045) Y SAN JUAN (60M, K19+305).</a:t>
                      </a:r>
                      <a:endParaRPr lang="es-MX" sz="1000" b="0" i="0" u="none" strike="noStrike" dirty="0">
                        <a:solidFill>
                          <a:schemeClr val="tx1"/>
                        </a:solidFill>
                        <a:effectLst/>
                        <a:latin typeface="+mj-lt"/>
                      </a:endParaRPr>
                    </a:p>
                  </a:txBody>
                  <a:tcPr marL="6087" marR="6087" marT="6602" marB="0" anchor="ctr"/>
                </a:tc>
                <a:tc>
                  <a:txBody>
                    <a:bodyPr/>
                    <a:lstStyle/>
                    <a:p>
                      <a:pPr algn="ctr" fontAlgn="ctr"/>
                      <a:r>
                        <a:rPr lang="es-MX" sz="1000" u="none" strike="noStrike" dirty="0">
                          <a:effectLst/>
                        </a:rPr>
                        <a:t>4</a:t>
                      </a:r>
                      <a:r>
                        <a:rPr lang="es-MX" sz="1000" u="none" strike="noStrike" baseline="0" dirty="0">
                          <a:effectLst/>
                        </a:rPr>
                        <a:t> </a:t>
                      </a:r>
                      <a:r>
                        <a:rPr lang="es-MX" sz="1000" u="none" strike="noStrike" dirty="0">
                          <a:effectLst/>
                        </a:rPr>
                        <a:t>Un.</a:t>
                      </a:r>
                      <a:endParaRPr lang="es-MX" sz="1000" b="0" i="0" u="none" strike="noStrike" dirty="0">
                        <a:solidFill>
                          <a:schemeClr val="tx1"/>
                        </a:solidFill>
                        <a:effectLst/>
                        <a:latin typeface="+mj-lt"/>
                      </a:endParaRPr>
                    </a:p>
                  </a:txBody>
                  <a:tcPr marL="6087" marR="6087" marT="6602" marB="0" anchor="ctr"/>
                </a:tc>
                <a:tc>
                  <a:txBody>
                    <a:bodyPr/>
                    <a:lstStyle/>
                    <a:p>
                      <a:pPr algn="ctr" fontAlgn="b"/>
                      <a:r>
                        <a:rPr lang="es-MX" sz="1000" u="none" strike="noStrike" dirty="0">
                          <a:effectLst/>
                        </a:rPr>
                        <a:t>PUENTES</a:t>
                      </a:r>
                      <a:endParaRPr lang="es-MX" sz="1000" b="0" i="0" u="none" strike="noStrike" dirty="0">
                        <a:solidFill>
                          <a:schemeClr val="tx1"/>
                        </a:solidFill>
                        <a:effectLst/>
                        <a:latin typeface="+mj-lt"/>
                      </a:endParaRPr>
                    </a:p>
                  </a:txBody>
                  <a:tcPr marL="6087" marR="6087" marT="6602" marB="0" anchor="ctr"/>
                </a:tc>
                <a:tc>
                  <a:txBody>
                    <a:bodyPr/>
                    <a:lstStyle/>
                    <a:p>
                      <a:pPr algn="ctr" fontAlgn="b"/>
                      <a:r>
                        <a:rPr lang="es-MX" sz="1000" u="none" strike="noStrike" dirty="0">
                          <a:effectLst/>
                        </a:rPr>
                        <a:t>47,9% - 79,6% 34,9% - 0%</a:t>
                      </a:r>
                      <a:endParaRPr lang="es-MX" sz="1000" b="0" i="0" u="none" strike="noStrike" dirty="0">
                        <a:solidFill>
                          <a:schemeClr val="tx1"/>
                        </a:solidFill>
                        <a:effectLst/>
                        <a:latin typeface="+mj-lt"/>
                      </a:endParaRPr>
                    </a:p>
                  </a:txBody>
                  <a:tcPr marL="6087" marR="6087" marT="6602" marB="0" anchor="ctr"/>
                </a:tc>
                <a:extLst>
                  <a:ext uri="{0D108BD9-81ED-4DB2-BD59-A6C34878D82A}">
                    <a16:rowId xmlns="" xmlns:a16="http://schemas.microsoft.com/office/drawing/2014/main" val="10002"/>
                  </a:ext>
                </a:extLst>
              </a:tr>
            </a:tbl>
          </a:graphicData>
        </a:graphic>
      </p:graphicFrame>
      <p:graphicFrame>
        <p:nvGraphicFramePr>
          <p:cNvPr id="33" name="3 Tabla"/>
          <p:cNvGraphicFramePr>
            <a:graphicFrameLocks noGrp="1"/>
          </p:cNvGraphicFramePr>
          <p:nvPr>
            <p:extLst>
              <p:ext uri="{D42A27DB-BD31-4B8C-83A1-F6EECF244321}">
                <p14:modId xmlns:p14="http://schemas.microsoft.com/office/powerpoint/2010/main" val="2115067615"/>
              </p:ext>
            </p:extLst>
          </p:nvPr>
        </p:nvGraphicFramePr>
        <p:xfrm>
          <a:off x="4057957" y="4746387"/>
          <a:ext cx="3006529" cy="1098424"/>
        </p:xfrm>
        <a:graphic>
          <a:graphicData uri="http://schemas.openxmlformats.org/drawingml/2006/table">
            <a:tbl>
              <a:tblPr firstRow="1" bandRow="1">
                <a:tableStyleId>{5940675A-B579-460E-94D1-54222C63F5DA}</a:tableStyleId>
              </a:tblPr>
              <a:tblGrid>
                <a:gridCol w="1961968">
                  <a:extLst>
                    <a:ext uri="{9D8B030D-6E8A-4147-A177-3AD203B41FA5}">
                      <a16:colId xmlns="" xmlns:a16="http://schemas.microsoft.com/office/drawing/2014/main" val="20000"/>
                    </a:ext>
                  </a:extLst>
                </a:gridCol>
                <a:gridCol w="1044561">
                  <a:extLst>
                    <a:ext uri="{9D8B030D-6E8A-4147-A177-3AD203B41FA5}">
                      <a16:colId xmlns="" xmlns:a16="http://schemas.microsoft.com/office/drawing/2014/main" val="20001"/>
                    </a:ext>
                  </a:extLst>
                </a:gridCol>
              </a:tblGrid>
              <a:tr h="137303">
                <a:tc>
                  <a:txBody>
                    <a:bodyPr/>
                    <a:lstStyle/>
                    <a:p>
                      <a:pPr marL="0" algn="l" defTabSz="914400" rtl="0" eaLnBrk="1" latinLnBrk="0" hangingPunct="1"/>
                      <a:r>
                        <a:rPr lang="es-ES" sz="900" kern="1200" dirty="0"/>
                        <a:t>Total Contrato Obra</a:t>
                      </a:r>
                      <a:endParaRPr lang="es-CO" sz="900" b="0" kern="1200" dirty="0">
                        <a:solidFill>
                          <a:schemeClr val="dk1"/>
                        </a:solidFill>
                        <a:latin typeface="+mn-lt"/>
                        <a:ea typeface="+mn-ea"/>
                        <a:cs typeface="Arial" panose="020B0604020202020204" pitchFamily="34" charset="0"/>
                      </a:endParaRPr>
                    </a:p>
                  </a:txBody>
                  <a:tcPr marL="27002" marR="27002" marT="0" marB="0"/>
                </a:tc>
                <a:tc>
                  <a:txBody>
                    <a:bodyPr/>
                    <a:lstStyle/>
                    <a:p>
                      <a:pPr algn="ctr" fontAlgn="b"/>
                      <a:r>
                        <a:rPr lang="es-CO" sz="900" u="none" strike="noStrike" dirty="0">
                          <a:effectLst/>
                        </a:rPr>
                        <a:t>$ 117.895</a:t>
                      </a:r>
                      <a:endParaRPr lang="es-CO" sz="9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0"/>
                  </a:ext>
                </a:extLst>
              </a:tr>
              <a:tr h="137303">
                <a:tc>
                  <a:txBody>
                    <a:bodyPr/>
                    <a:lstStyle/>
                    <a:p>
                      <a:pPr marL="0" algn="l" defTabSz="914400" rtl="0" eaLnBrk="1" latinLnBrk="0" hangingPunct="1"/>
                      <a:r>
                        <a:rPr lang="es-ES" sz="900" kern="1200" dirty="0"/>
                        <a:t>Total Contrato Interventoría</a:t>
                      </a:r>
                      <a:endParaRPr lang="es-CO" sz="900" b="0" kern="1200" dirty="0">
                        <a:solidFill>
                          <a:schemeClr val="tx1"/>
                        </a:solidFill>
                        <a:latin typeface="+mn-lt"/>
                        <a:ea typeface="+mn-ea"/>
                        <a:cs typeface="Arial" panose="020B0604020202020204" pitchFamily="34" charset="0"/>
                      </a:endParaRPr>
                    </a:p>
                  </a:txBody>
                  <a:tcPr marL="27002" marR="27002" marT="0" marB="0" anchor="ctr"/>
                </a:tc>
                <a:tc>
                  <a:txBody>
                    <a:bodyPr/>
                    <a:lstStyle/>
                    <a:p>
                      <a:pPr algn="ctr" fontAlgn="b"/>
                      <a:r>
                        <a:rPr lang="es-CO" sz="900" u="none" strike="noStrike" baseline="0" dirty="0">
                          <a:effectLst/>
                        </a:rPr>
                        <a:t> </a:t>
                      </a:r>
                      <a:r>
                        <a:rPr lang="es-CO" sz="900" u="none" strike="noStrike" dirty="0">
                          <a:effectLst/>
                        </a:rPr>
                        <a:t>$ 10.061</a:t>
                      </a:r>
                      <a:endParaRPr lang="es-CO" sz="9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1"/>
                  </a:ext>
                </a:extLst>
              </a:tr>
              <a:tr h="686515">
                <a:tc>
                  <a:txBody>
                    <a:bodyPr/>
                    <a:lstStyle/>
                    <a:p>
                      <a:pPr marL="0" algn="l" defTabSz="914400" rtl="0" eaLnBrk="1" latinLnBrk="0" hangingPunct="1"/>
                      <a:r>
                        <a:rPr lang="es-CO" sz="900" kern="1200" dirty="0"/>
                        <a:t>Total Vigencias Obra</a:t>
                      </a:r>
                      <a:endParaRPr lang="es-CO" sz="900" kern="1200" baseline="0" dirty="0"/>
                    </a:p>
                    <a:p>
                      <a:pPr marL="173038" indent="0" algn="l" defTabSz="914400" rtl="0" eaLnBrk="1" latinLnBrk="0" hangingPunct="1"/>
                      <a:r>
                        <a:rPr lang="es-CO" sz="900" kern="1200" baseline="0" dirty="0"/>
                        <a:t>Vigencia 2014= $ 32.375</a:t>
                      </a:r>
                    </a:p>
                    <a:p>
                      <a:pPr marL="173038" indent="0" algn="l" defTabSz="914400" rtl="0" eaLnBrk="1" latinLnBrk="0" hangingPunct="1"/>
                      <a:r>
                        <a:rPr lang="es-CO" sz="900" kern="1200" baseline="0" dirty="0"/>
                        <a:t>Vigencia 2015= $ 7.250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2016= $ 63.904</a:t>
                      </a:r>
                    </a:p>
                    <a:p>
                      <a:pPr marL="173038" marR="0" lvl="0" indent="0" algn="l" defTabSz="914400" rtl="0" eaLnBrk="1" fontAlgn="auto" latinLnBrk="0" hangingPunct="1">
                        <a:lnSpc>
                          <a:spcPct val="100000"/>
                        </a:lnSpc>
                        <a:spcBef>
                          <a:spcPts val="0"/>
                        </a:spcBef>
                        <a:spcAft>
                          <a:spcPts val="0"/>
                        </a:spcAft>
                        <a:buClrTx/>
                        <a:buSzTx/>
                        <a:buFontTx/>
                        <a:buNone/>
                        <a:tabLst/>
                        <a:defRPr/>
                      </a:pPr>
                      <a:r>
                        <a:rPr lang="es-CO" sz="900" kern="1200" baseline="0" dirty="0"/>
                        <a:t>Vigencia 2017= $ 14.365</a:t>
                      </a:r>
                      <a:endParaRPr lang="es-CO" sz="900" b="1" i="1" kern="1200" baseline="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900" u="none" strike="noStrike" dirty="0">
                          <a:effectLst/>
                        </a:rPr>
                        <a:t>$ 117.895</a:t>
                      </a:r>
                      <a:endParaRPr lang="es-CO" sz="900" b="0"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2"/>
                  </a:ext>
                </a:extLst>
              </a:tr>
              <a:tr h="137303">
                <a:tc>
                  <a:txBody>
                    <a:bodyPr/>
                    <a:lstStyle/>
                    <a:p>
                      <a:pPr marL="0" algn="l" defTabSz="914400" rtl="0" eaLnBrk="1" latinLnBrk="0" hangingPunct="1"/>
                      <a:r>
                        <a:rPr lang="es-ES" sz="900" kern="1200" dirty="0"/>
                        <a:t>Total</a:t>
                      </a:r>
                      <a:r>
                        <a:rPr lang="es-ES" sz="900" kern="1200" baseline="0" dirty="0"/>
                        <a:t> Inversión</a:t>
                      </a:r>
                      <a:endParaRPr lang="es-CO" sz="900" b="0" kern="1200" dirty="0">
                        <a:solidFill>
                          <a:schemeClr val="dk1"/>
                        </a:solidFill>
                        <a:latin typeface="+mn-lt"/>
                        <a:ea typeface="+mn-ea"/>
                        <a:cs typeface="Arial" panose="020B0604020202020204" pitchFamily="34" charset="0"/>
                      </a:endParaRPr>
                    </a:p>
                  </a:txBody>
                  <a:tcPr marL="27002" marR="27002" marT="0" marB="0" anchor="ctr"/>
                </a:tc>
                <a:tc>
                  <a:txBody>
                    <a:bodyPr/>
                    <a:lstStyle/>
                    <a:p>
                      <a:pPr algn="ctr" fontAlgn="b"/>
                      <a:r>
                        <a:rPr lang="es-CO" sz="900" u="none" strike="noStrike" dirty="0">
                          <a:effectLst/>
                        </a:rPr>
                        <a:t> $ 127.957</a:t>
                      </a:r>
                      <a:endParaRPr lang="es-CO" sz="900" b="1" i="0" u="none" strike="noStrike" dirty="0">
                        <a:solidFill>
                          <a:srgbClr val="000000"/>
                        </a:solidFill>
                        <a:effectLst/>
                        <a:latin typeface="+mn-lt"/>
                      </a:endParaRPr>
                    </a:p>
                  </a:txBody>
                  <a:tcPr marL="27002" marR="27002"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3986526" y="5820621"/>
            <a:ext cx="25827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33" fontAlgn="base">
              <a:spcBef>
                <a:spcPct val="0"/>
              </a:spcBef>
              <a:spcAft>
                <a:spcPct val="0"/>
              </a:spcAft>
              <a:defRPr/>
            </a:pPr>
            <a:r>
              <a:rPr lang="es-MX" altLang="es-CO" sz="1100" dirty="0"/>
              <a:t>* Cifras </a:t>
            </a:r>
            <a:r>
              <a:rPr lang="es-MX" altLang="es-CO" sz="1100" dirty="0" smtClean="0"/>
              <a:t>en millones </a:t>
            </a:r>
            <a:r>
              <a:rPr lang="es-MX" altLang="es-CO" sz="1100" dirty="0"/>
              <a:t>a diciembre de 2015</a:t>
            </a:r>
          </a:p>
        </p:txBody>
      </p:sp>
      <p:grpSp>
        <p:nvGrpSpPr>
          <p:cNvPr id="2" name="Grupo 1"/>
          <p:cNvGrpSpPr/>
          <p:nvPr/>
        </p:nvGrpSpPr>
        <p:grpSpPr>
          <a:xfrm>
            <a:off x="1773531" y="752830"/>
            <a:ext cx="4914651" cy="3337716"/>
            <a:chOff x="2160910" y="1327988"/>
            <a:chExt cx="3596583" cy="3370342"/>
          </a:xfrm>
        </p:grpSpPr>
        <p:pic>
          <p:nvPicPr>
            <p:cNvPr id="282742" name="Picture 3"/>
            <p:cNvPicPr>
              <a:picLocks noChangeAspect="1" noChangeArrowheads="1"/>
            </p:cNvPicPr>
            <p:nvPr/>
          </p:nvPicPr>
          <p:blipFill>
            <a:blip r:embed="rId2">
              <a:extLst>
                <a:ext uri="{28A0092B-C50C-407E-A947-70E740481C1C}">
                  <a14:useLocalDpi xmlns:a14="http://schemas.microsoft.com/office/drawing/2010/main" val="0"/>
                </a:ext>
              </a:extLst>
            </a:blip>
            <a:srcRect l="11589" t="16872" r="38931" b="5054"/>
            <a:stretch>
              <a:fillRect/>
            </a:stretch>
          </p:blipFill>
          <p:spPr bwMode="auto">
            <a:xfrm>
              <a:off x="2160910" y="1327988"/>
              <a:ext cx="3596583" cy="3370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lipse 5"/>
            <p:cNvSpPr/>
            <p:nvPr/>
          </p:nvSpPr>
          <p:spPr>
            <a:xfrm>
              <a:off x="4858876" y="3609418"/>
              <a:ext cx="105720" cy="10783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6520">
                <a:defRPr/>
              </a:pPr>
              <a:endParaRPr lang="es-CO" sz="1351" dirty="0">
                <a:solidFill>
                  <a:prstClr val="white"/>
                </a:solidFill>
              </a:endParaRPr>
            </a:p>
          </p:txBody>
        </p:sp>
        <p:sp>
          <p:nvSpPr>
            <p:cNvPr id="7" name="Rectángulo 6"/>
            <p:cNvSpPr/>
            <p:nvPr/>
          </p:nvSpPr>
          <p:spPr>
            <a:xfrm>
              <a:off x="4964595" y="3558672"/>
              <a:ext cx="518027" cy="12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defTabSz="686520">
                <a:defRPr/>
              </a:pPr>
              <a:r>
                <a:rPr lang="es-CO" sz="601" dirty="0">
                  <a:solidFill>
                    <a:prstClr val="black"/>
                  </a:solidFill>
                </a:rPr>
                <a:t>ESPRIELLA</a:t>
              </a:r>
            </a:p>
          </p:txBody>
        </p:sp>
        <p:sp>
          <p:nvSpPr>
            <p:cNvPr id="44" name="Rectángulo 43"/>
            <p:cNvSpPr/>
            <p:nvPr/>
          </p:nvSpPr>
          <p:spPr>
            <a:xfrm>
              <a:off x="4435996" y="4317739"/>
              <a:ext cx="543400" cy="124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defTabSz="686520">
                <a:defRPr/>
              </a:pPr>
              <a:r>
                <a:rPr lang="es-CO" sz="601" dirty="0">
                  <a:solidFill>
                    <a:prstClr val="black"/>
                  </a:solidFill>
                </a:rPr>
                <a:t>RÍO MATAJE</a:t>
              </a:r>
            </a:p>
          </p:txBody>
        </p:sp>
        <p:sp>
          <p:nvSpPr>
            <p:cNvPr id="4" name="Forma libre 3"/>
            <p:cNvSpPr/>
            <p:nvPr/>
          </p:nvSpPr>
          <p:spPr>
            <a:xfrm>
              <a:off x="4393709" y="3622104"/>
              <a:ext cx="465166" cy="767524"/>
            </a:xfrm>
            <a:custGeom>
              <a:avLst/>
              <a:gdLst>
                <a:gd name="connsiteX0" fmla="*/ 11430 w 464820"/>
                <a:gd name="connsiteY0" fmla="*/ 767255 h 767255"/>
                <a:gd name="connsiteX1" fmla="*/ 3810 w 464820"/>
                <a:gd name="connsiteY1" fmla="*/ 732965 h 767255"/>
                <a:gd name="connsiteX2" fmla="*/ 0 w 464820"/>
                <a:gd name="connsiteY2" fmla="*/ 721535 h 767255"/>
                <a:gd name="connsiteX3" fmla="*/ 3810 w 464820"/>
                <a:gd name="connsiteY3" fmla="*/ 694865 h 767255"/>
                <a:gd name="connsiteX4" fmla="*/ 22860 w 464820"/>
                <a:gd name="connsiteY4" fmla="*/ 675815 h 767255"/>
                <a:gd name="connsiteX5" fmla="*/ 34290 w 464820"/>
                <a:gd name="connsiteY5" fmla="*/ 672005 h 767255"/>
                <a:gd name="connsiteX6" fmla="*/ 45720 w 464820"/>
                <a:gd name="connsiteY6" fmla="*/ 664385 h 767255"/>
                <a:gd name="connsiteX7" fmla="*/ 87630 w 464820"/>
                <a:gd name="connsiteY7" fmla="*/ 656765 h 767255"/>
                <a:gd name="connsiteX8" fmla="*/ 99060 w 464820"/>
                <a:gd name="connsiteY8" fmla="*/ 652955 h 767255"/>
                <a:gd name="connsiteX9" fmla="*/ 125730 w 464820"/>
                <a:gd name="connsiteY9" fmla="*/ 645335 h 767255"/>
                <a:gd name="connsiteX10" fmla="*/ 152400 w 464820"/>
                <a:gd name="connsiteY10" fmla="*/ 626285 h 767255"/>
                <a:gd name="connsiteX11" fmla="*/ 163830 w 464820"/>
                <a:gd name="connsiteY11" fmla="*/ 618665 h 767255"/>
                <a:gd name="connsiteX12" fmla="*/ 175260 w 464820"/>
                <a:gd name="connsiteY12" fmla="*/ 614855 h 767255"/>
                <a:gd name="connsiteX13" fmla="*/ 186690 w 464820"/>
                <a:gd name="connsiteY13" fmla="*/ 607235 h 767255"/>
                <a:gd name="connsiteX14" fmla="*/ 220980 w 464820"/>
                <a:gd name="connsiteY14" fmla="*/ 591995 h 767255"/>
                <a:gd name="connsiteX15" fmla="*/ 217170 w 464820"/>
                <a:gd name="connsiteY15" fmla="*/ 500555 h 767255"/>
                <a:gd name="connsiteX16" fmla="*/ 213360 w 464820"/>
                <a:gd name="connsiteY16" fmla="*/ 489125 h 767255"/>
                <a:gd name="connsiteX17" fmla="*/ 205740 w 464820"/>
                <a:gd name="connsiteY17" fmla="*/ 477695 h 767255"/>
                <a:gd name="connsiteX18" fmla="*/ 182880 w 464820"/>
                <a:gd name="connsiteY18" fmla="*/ 431975 h 767255"/>
                <a:gd name="connsiteX19" fmla="*/ 175260 w 464820"/>
                <a:gd name="connsiteY19" fmla="*/ 420545 h 767255"/>
                <a:gd name="connsiteX20" fmla="*/ 179070 w 464820"/>
                <a:gd name="connsiteY20" fmla="*/ 371015 h 767255"/>
                <a:gd name="connsiteX21" fmla="*/ 182880 w 464820"/>
                <a:gd name="connsiteY21" fmla="*/ 359585 h 767255"/>
                <a:gd name="connsiteX22" fmla="*/ 186690 w 464820"/>
                <a:gd name="connsiteY22" fmla="*/ 336725 h 767255"/>
                <a:gd name="connsiteX23" fmla="*/ 194310 w 464820"/>
                <a:gd name="connsiteY23" fmla="*/ 325295 h 767255"/>
                <a:gd name="connsiteX24" fmla="*/ 201930 w 464820"/>
                <a:gd name="connsiteY24" fmla="*/ 302435 h 767255"/>
                <a:gd name="connsiteX25" fmla="*/ 209550 w 464820"/>
                <a:gd name="connsiteY25" fmla="*/ 287195 h 767255"/>
                <a:gd name="connsiteX26" fmla="*/ 213360 w 464820"/>
                <a:gd name="connsiteY26" fmla="*/ 275765 h 767255"/>
                <a:gd name="connsiteX27" fmla="*/ 220980 w 464820"/>
                <a:gd name="connsiteY27" fmla="*/ 264335 h 767255"/>
                <a:gd name="connsiteX28" fmla="*/ 224790 w 464820"/>
                <a:gd name="connsiteY28" fmla="*/ 252905 h 767255"/>
                <a:gd name="connsiteX29" fmla="*/ 236220 w 464820"/>
                <a:gd name="connsiteY29" fmla="*/ 237665 h 767255"/>
                <a:gd name="connsiteX30" fmla="*/ 243840 w 464820"/>
                <a:gd name="connsiteY30" fmla="*/ 222425 h 767255"/>
                <a:gd name="connsiteX31" fmla="*/ 266700 w 464820"/>
                <a:gd name="connsiteY31" fmla="*/ 199565 h 767255"/>
                <a:gd name="connsiteX32" fmla="*/ 274320 w 464820"/>
                <a:gd name="connsiteY32" fmla="*/ 188135 h 767255"/>
                <a:gd name="connsiteX33" fmla="*/ 308610 w 464820"/>
                <a:gd name="connsiteY33" fmla="*/ 172895 h 767255"/>
                <a:gd name="connsiteX34" fmla="*/ 320040 w 464820"/>
                <a:gd name="connsiteY34" fmla="*/ 165275 h 767255"/>
                <a:gd name="connsiteX35" fmla="*/ 320040 w 464820"/>
                <a:gd name="connsiteY35" fmla="*/ 111935 h 767255"/>
                <a:gd name="connsiteX36" fmla="*/ 312420 w 464820"/>
                <a:gd name="connsiteY36" fmla="*/ 89075 h 767255"/>
                <a:gd name="connsiteX37" fmla="*/ 316230 w 464820"/>
                <a:gd name="connsiteY37" fmla="*/ 62405 h 767255"/>
                <a:gd name="connsiteX38" fmla="*/ 350520 w 464820"/>
                <a:gd name="connsiteY38" fmla="*/ 43355 h 767255"/>
                <a:gd name="connsiteX39" fmla="*/ 369570 w 464820"/>
                <a:gd name="connsiteY39" fmla="*/ 39545 h 767255"/>
                <a:gd name="connsiteX40" fmla="*/ 381000 w 464820"/>
                <a:gd name="connsiteY40" fmla="*/ 35735 h 767255"/>
                <a:gd name="connsiteX41" fmla="*/ 407670 w 464820"/>
                <a:gd name="connsiteY41" fmla="*/ 31925 h 767255"/>
                <a:gd name="connsiteX42" fmla="*/ 430530 w 464820"/>
                <a:gd name="connsiteY42" fmla="*/ 28115 h 767255"/>
                <a:gd name="connsiteX43" fmla="*/ 441960 w 464820"/>
                <a:gd name="connsiteY43" fmla="*/ 20495 h 767255"/>
                <a:gd name="connsiteX44" fmla="*/ 449580 w 464820"/>
                <a:gd name="connsiteY44" fmla="*/ 1445 h 767255"/>
                <a:gd name="connsiteX45" fmla="*/ 464820 w 464820"/>
                <a:gd name="connsiteY45" fmla="*/ 1445 h 767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4820" h="767255">
                  <a:moveTo>
                    <a:pt x="11430" y="767255"/>
                  </a:moveTo>
                  <a:cubicBezTo>
                    <a:pt x="8811" y="754161"/>
                    <a:pt x="7397" y="745520"/>
                    <a:pt x="3810" y="732965"/>
                  </a:cubicBezTo>
                  <a:cubicBezTo>
                    <a:pt x="2707" y="729103"/>
                    <a:pt x="1270" y="725345"/>
                    <a:pt x="0" y="721535"/>
                  </a:cubicBezTo>
                  <a:cubicBezTo>
                    <a:pt x="1270" y="712645"/>
                    <a:pt x="1230" y="703467"/>
                    <a:pt x="3810" y="694865"/>
                  </a:cubicBezTo>
                  <a:cubicBezTo>
                    <a:pt x="6499" y="685900"/>
                    <a:pt x="15091" y="679700"/>
                    <a:pt x="22860" y="675815"/>
                  </a:cubicBezTo>
                  <a:cubicBezTo>
                    <a:pt x="26452" y="674019"/>
                    <a:pt x="30698" y="673801"/>
                    <a:pt x="34290" y="672005"/>
                  </a:cubicBezTo>
                  <a:cubicBezTo>
                    <a:pt x="38386" y="669957"/>
                    <a:pt x="41511" y="666189"/>
                    <a:pt x="45720" y="664385"/>
                  </a:cubicBezTo>
                  <a:cubicBezTo>
                    <a:pt x="54702" y="660536"/>
                    <a:pt x="81450" y="657648"/>
                    <a:pt x="87630" y="656765"/>
                  </a:cubicBezTo>
                  <a:cubicBezTo>
                    <a:pt x="91440" y="655495"/>
                    <a:pt x="95198" y="654058"/>
                    <a:pt x="99060" y="652955"/>
                  </a:cubicBezTo>
                  <a:cubicBezTo>
                    <a:pt x="104757" y="651327"/>
                    <a:pt x="119640" y="648380"/>
                    <a:pt x="125730" y="645335"/>
                  </a:cubicBezTo>
                  <a:cubicBezTo>
                    <a:pt x="131716" y="642342"/>
                    <a:pt x="148373" y="629161"/>
                    <a:pt x="152400" y="626285"/>
                  </a:cubicBezTo>
                  <a:cubicBezTo>
                    <a:pt x="156126" y="623623"/>
                    <a:pt x="159734" y="620713"/>
                    <a:pt x="163830" y="618665"/>
                  </a:cubicBezTo>
                  <a:cubicBezTo>
                    <a:pt x="167422" y="616869"/>
                    <a:pt x="171668" y="616651"/>
                    <a:pt x="175260" y="614855"/>
                  </a:cubicBezTo>
                  <a:cubicBezTo>
                    <a:pt x="179356" y="612807"/>
                    <a:pt x="182506" y="609095"/>
                    <a:pt x="186690" y="607235"/>
                  </a:cubicBezTo>
                  <a:cubicBezTo>
                    <a:pt x="227496" y="589099"/>
                    <a:pt x="195112" y="609240"/>
                    <a:pt x="220980" y="591995"/>
                  </a:cubicBezTo>
                  <a:cubicBezTo>
                    <a:pt x="231763" y="559647"/>
                    <a:pt x="235172" y="554560"/>
                    <a:pt x="217170" y="500555"/>
                  </a:cubicBezTo>
                  <a:cubicBezTo>
                    <a:pt x="215900" y="496745"/>
                    <a:pt x="215156" y="492717"/>
                    <a:pt x="213360" y="489125"/>
                  </a:cubicBezTo>
                  <a:cubicBezTo>
                    <a:pt x="211312" y="485029"/>
                    <a:pt x="207600" y="481879"/>
                    <a:pt x="205740" y="477695"/>
                  </a:cubicBezTo>
                  <a:cubicBezTo>
                    <a:pt x="184708" y="430373"/>
                    <a:pt x="214566" y="479503"/>
                    <a:pt x="182880" y="431975"/>
                  </a:cubicBezTo>
                  <a:lnTo>
                    <a:pt x="175260" y="420545"/>
                  </a:lnTo>
                  <a:cubicBezTo>
                    <a:pt x="176530" y="404035"/>
                    <a:pt x="177016" y="387446"/>
                    <a:pt x="179070" y="371015"/>
                  </a:cubicBezTo>
                  <a:cubicBezTo>
                    <a:pt x="179568" y="367030"/>
                    <a:pt x="182009" y="363505"/>
                    <a:pt x="182880" y="359585"/>
                  </a:cubicBezTo>
                  <a:cubicBezTo>
                    <a:pt x="184556" y="352044"/>
                    <a:pt x="184247" y="344054"/>
                    <a:pt x="186690" y="336725"/>
                  </a:cubicBezTo>
                  <a:cubicBezTo>
                    <a:pt x="188138" y="332381"/>
                    <a:pt x="192450" y="329479"/>
                    <a:pt x="194310" y="325295"/>
                  </a:cubicBezTo>
                  <a:cubicBezTo>
                    <a:pt x="197572" y="317955"/>
                    <a:pt x="198338" y="309619"/>
                    <a:pt x="201930" y="302435"/>
                  </a:cubicBezTo>
                  <a:cubicBezTo>
                    <a:pt x="204470" y="297355"/>
                    <a:pt x="207313" y="292415"/>
                    <a:pt x="209550" y="287195"/>
                  </a:cubicBezTo>
                  <a:cubicBezTo>
                    <a:pt x="211132" y="283504"/>
                    <a:pt x="211564" y="279357"/>
                    <a:pt x="213360" y="275765"/>
                  </a:cubicBezTo>
                  <a:cubicBezTo>
                    <a:pt x="215408" y="271669"/>
                    <a:pt x="218932" y="268431"/>
                    <a:pt x="220980" y="264335"/>
                  </a:cubicBezTo>
                  <a:cubicBezTo>
                    <a:pt x="222776" y="260743"/>
                    <a:pt x="222797" y="256392"/>
                    <a:pt x="224790" y="252905"/>
                  </a:cubicBezTo>
                  <a:cubicBezTo>
                    <a:pt x="227940" y="247392"/>
                    <a:pt x="232855" y="243050"/>
                    <a:pt x="236220" y="237665"/>
                  </a:cubicBezTo>
                  <a:cubicBezTo>
                    <a:pt x="239230" y="232849"/>
                    <a:pt x="240292" y="226860"/>
                    <a:pt x="243840" y="222425"/>
                  </a:cubicBezTo>
                  <a:cubicBezTo>
                    <a:pt x="250572" y="214010"/>
                    <a:pt x="260722" y="208531"/>
                    <a:pt x="266700" y="199565"/>
                  </a:cubicBezTo>
                  <a:cubicBezTo>
                    <a:pt x="269240" y="195755"/>
                    <a:pt x="271082" y="191373"/>
                    <a:pt x="274320" y="188135"/>
                  </a:cubicBezTo>
                  <a:cubicBezTo>
                    <a:pt x="289829" y="172626"/>
                    <a:pt x="285974" y="187985"/>
                    <a:pt x="308610" y="172895"/>
                  </a:cubicBezTo>
                  <a:lnTo>
                    <a:pt x="320040" y="165275"/>
                  </a:lnTo>
                  <a:cubicBezTo>
                    <a:pt x="329749" y="136149"/>
                    <a:pt x="331203" y="145423"/>
                    <a:pt x="320040" y="111935"/>
                  </a:cubicBezTo>
                  <a:lnTo>
                    <a:pt x="312420" y="89075"/>
                  </a:lnTo>
                  <a:cubicBezTo>
                    <a:pt x="313690" y="80185"/>
                    <a:pt x="311409" y="69981"/>
                    <a:pt x="316230" y="62405"/>
                  </a:cubicBezTo>
                  <a:cubicBezTo>
                    <a:pt x="321599" y="53969"/>
                    <a:pt x="339538" y="46101"/>
                    <a:pt x="350520" y="43355"/>
                  </a:cubicBezTo>
                  <a:cubicBezTo>
                    <a:pt x="356802" y="41784"/>
                    <a:pt x="363288" y="41116"/>
                    <a:pt x="369570" y="39545"/>
                  </a:cubicBezTo>
                  <a:cubicBezTo>
                    <a:pt x="373466" y="38571"/>
                    <a:pt x="377062" y="36523"/>
                    <a:pt x="381000" y="35735"/>
                  </a:cubicBezTo>
                  <a:cubicBezTo>
                    <a:pt x="389806" y="33974"/>
                    <a:pt x="398794" y="33291"/>
                    <a:pt x="407670" y="31925"/>
                  </a:cubicBezTo>
                  <a:cubicBezTo>
                    <a:pt x="415305" y="30750"/>
                    <a:pt x="422910" y="29385"/>
                    <a:pt x="430530" y="28115"/>
                  </a:cubicBezTo>
                  <a:cubicBezTo>
                    <a:pt x="434340" y="25575"/>
                    <a:pt x="439298" y="24221"/>
                    <a:pt x="441960" y="20495"/>
                  </a:cubicBezTo>
                  <a:cubicBezTo>
                    <a:pt x="445935" y="14930"/>
                    <a:pt x="444326" y="5823"/>
                    <a:pt x="449580" y="1445"/>
                  </a:cubicBezTo>
                  <a:cubicBezTo>
                    <a:pt x="453483" y="-1807"/>
                    <a:pt x="459740" y="1445"/>
                    <a:pt x="464820" y="1445"/>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6520">
                <a:defRPr/>
              </a:pPr>
              <a:endParaRPr lang="es-CO" sz="1351" dirty="0">
                <a:solidFill>
                  <a:prstClr val="white"/>
                </a:solidFill>
              </a:endParaRPr>
            </a:p>
          </p:txBody>
        </p:sp>
        <p:sp>
          <p:nvSpPr>
            <p:cNvPr id="43" name="Elipse 42"/>
            <p:cNvSpPr/>
            <p:nvPr/>
          </p:nvSpPr>
          <p:spPr>
            <a:xfrm>
              <a:off x="4285876" y="4300824"/>
              <a:ext cx="107833" cy="1057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6520">
                <a:defRPr/>
              </a:pPr>
              <a:endParaRPr lang="es-CO" sz="1351" dirty="0">
                <a:solidFill>
                  <a:prstClr val="white"/>
                </a:solidFill>
              </a:endParaRPr>
            </a:p>
          </p:txBody>
        </p:sp>
      </p:grpSp>
      <p:sp>
        <p:nvSpPr>
          <p:cNvPr id="41" name="30 CuadroTexto"/>
          <p:cNvSpPr txBox="1">
            <a:spLocks noChangeArrowheads="1"/>
          </p:cNvSpPr>
          <p:nvPr/>
        </p:nvSpPr>
        <p:spPr bwMode="auto">
          <a:xfrm flipH="1">
            <a:off x="7294485" y="5359236"/>
            <a:ext cx="4543079"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kern="0" dirty="0"/>
              <a:t>ESTADO DEL CORREDOR</a:t>
            </a:r>
          </a:p>
        </p:txBody>
      </p:sp>
      <p:sp>
        <p:nvSpPr>
          <p:cNvPr id="45" name="30 CuadroTexto"/>
          <p:cNvSpPr txBox="1">
            <a:spLocks noChangeArrowheads="1"/>
          </p:cNvSpPr>
          <p:nvPr/>
        </p:nvSpPr>
        <p:spPr bwMode="auto">
          <a:xfrm flipH="1">
            <a:off x="7294485" y="666204"/>
            <a:ext cx="4547300" cy="173253"/>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INFORMACIÓN GENERAL</a:t>
            </a:r>
          </a:p>
        </p:txBody>
      </p:sp>
      <p:sp>
        <p:nvSpPr>
          <p:cNvPr id="46" name="30 CuadroTexto"/>
          <p:cNvSpPr txBox="1">
            <a:spLocks noChangeArrowheads="1"/>
          </p:cNvSpPr>
          <p:nvPr/>
        </p:nvSpPr>
        <p:spPr bwMode="auto">
          <a:xfrm flipH="1">
            <a:off x="7294486" y="3088016"/>
            <a:ext cx="4547300"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CONTRATO OBRA 654 DE /2014</a:t>
            </a:r>
          </a:p>
        </p:txBody>
      </p:sp>
      <p:sp>
        <p:nvSpPr>
          <p:cNvPr id="47" name="30 CuadroTexto"/>
          <p:cNvSpPr txBox="1">
            <a:spLocks noChangeArrowheads="1"/>
          </p:cNvSpPr>
          <p:nvPr/>
        </p:nvSpPr>
        <p:spPr bwMode="auto">
          <a:xfrm flipH="1">
            <a:off x="7294486" y="4288617"/>
            <a:ext cx="4547300"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INTERVENTORÍA 1595 </a:t>
            </a:r>
            <a:r>
              <a:rPr lang="es-CO" sz="1100" dirty="0" smtClean="0"/>
              <a:t>DE 2014</a:t>
            </a:r>
            <a:endParaRPr lang="es-CO" sz="1100" dirty="0"/>
          </a:p>
        </p:txBody>
      </p:sp>
      <p:sp>
        <p:nvSpPr>
          <p:cNvPr id="49" name="30 CuadroTexto"/>
          <p:cNvSpPr txBox="1">
            <a:spLocks noChangeArrowheads="1"/>
          </p:cNvSpPr>
          <p:nvPr/>
        </p:nvSpPr>
        <p:spPr bwMode="auto">
          <a:xfrm flipH="1">
            <a:off x="7307187" y="1647004"/>
            <a:ext cx="4547301"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44" tIns="0" rIns="91044" bIns="0" anchor="ctr" anchorCtr="1">
            <a:spAutoFit/>
          </a:bodyPr>
          <a:lstStyle>
            <a:defPPr>
              <a:defRPr lang="es-CO"/>
            </a:defPPr>
            <a:lvl1pPr marL="457200" marR="0" lvl="0" indent="-457200" algn="ctr" defTabSz="914400" fontAlgn="auto">
              <a:lnSpc>
                <a:spcPct val="100000"/>
              </a:lnSpc>
              <a:spcBef>
                <a:spcPts val="600"/>
              </a:spcBef>
              <a:spcAft>
                <a:spcPts val="0"/>
              </a:spcAft>
              <a:buClrTx/>
              <a:buSzTx/>
              <a:buFontTx/>
              <a:buNone/>
              <a:tabLst/>
              <a:defRPr kumimoji="0" sz="1292"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ALCANCE</a:t>
            </a:r>
          </a:p>
        </p:txBody>
      </p:sp>
      <p:sp>
        <p:nvSpPr>
          <p:cNvPr id="55" name="30 CuadroTexto"/>
          <p:cNvSpPr txBox="1">
            <a:spLocks noChangeArrowheads="1"/>
          </p:cNvSpPr>
          <p:nvPr/>
        </p:nvSpPr>
        <p:spPr bwMode="auto">
          <a:xfrm flipH="1">
            <a:off x="4057956" y="4546929"/>
            <a:ext cx="3006530" cy="169277"/>
          </a:xfrm>
          <a:prstGeom prst="rect">
            <a:avLst/>
          </a:prstGeom>
          <a:solidFill>
            <a:srgbClr val="2FAC6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67" tIns="0" rIns="91067" bIns="0" anchor="ctr" anchorCtr="1">
            <a:spAutoFit/>
          </a:bodyPr>
          <a:lstStyle>
            <a:defPPr>
              <a:defRPr lang="es-CO"/>
            </a:defPPr>
            <a:lvl1pPr marL="457196" marR="0" lvl="0" indent="-457196" algn="ctr" defTabSz="914392" fontAlgn="auto">
              <a:lnSpc>
                <a:spcPct val="100000"/>
              </a:lnSpc>
              <a:spcBef>
                <a:spcPts val="599"/>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INVERSIONES (Millones)</a:t>
            </a:r>
          </a:p>
        </p:txBody>
      </p:sp>
      <p:graphicFrame>
        <p:nvGraphicFramePr>
          <p:cNvPr id="29" name="10 Tabla"/>
          <p:cNvGraphicFramePr>
            <a:graphicFrameLocks noGrp="1"/>
          </p:cNvGraphicFramePr>
          <p:nvPr>
            <p:extLst>
              <p:ext uri="{D42A27DB-BD31-4B8C-83A1-F6EECF244321}">
                <p14:modId xmlns:p14="http://schemas.microsoft.com/office/powerpoint/2010/main" val="1590898863"/>
              </p:ext>
            </p:extLst>
          </p:nvPr>
        </p:nvGraphicFramePr>
        <p:xfrm>
          <a:off x="7307803" y="5579901"/>
          <a:ext cx="4525314" cy="842948"/>
        </p:xfrm>
        <a:graphic>
          <a:graphicData uri="http://schemas.openxmlformats.org/drawingml/2006/table">
            <a:tbl>
              <a:tblPr bandRow="1">
                <a:tableStyleId>{5940675A-B579-460E-94D1-54222C63F5DA}</a:tableStyleId>
              </a:tblPr>
              <a:tblGrid>
                <a:gridCol w="3392857">
                  <a:extLst>
                    <a:ext uri="{9D8B030D-6E8A-4147-A177-3AD203B41FA5}">
                      <a16:colId xmlns="" xmlns:a16="http://schemas.microsoft.com/office/drawing/2014/main" val="20000"/>
                    </a:ext>
                  </a:extLst>
                </a:gridCol>
                <a:gridCol w="1132457">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000" u="none" strike="noStrike" dirty="0">
                          <a:effectLst/>
                        </a:rPr>
                        <a:t>19,3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357" rtl="0" eaLnBrk="1" latinLnBrk="0" hangingPunct="1">
                        <a:defRPr sz="2400" kern="1200">
                          <a:solidFill>
                            <a:schemeClr val="tx1"/>
                          </a:solidFill>
                          <a:latin typeface="Calibri"/>
                          <a:ea typeface=""/>
                          <a:cs typeface=""/>
                        </a:defRPr>
                      </a:lvl1pPr>
                      <a:lvl2pPr marL="608680" algn="l" defTabSz="1217357" rtl="0" eaLnBrk="1" latinLnBrk="0" hangingPunct="1">
                        <a:defRPr sz="2400" kern="1200">
                          <a:solidFill>
                            <a:schemeClr val="tx1"/>
                          </a:solidFill>
                          <a:latin typeface="Calibri"/>
                          <a:ea typeface=""/>
                          <a:cs typeface=""/>
                        </a:defRPr>
                      </a:lvl2pPr>
                      <a:lvl3pPr marL="1217357" algn="l" defTabSz="1217357" rtl="0" eaLnBrk="1" latinLnBrk="0" hangingPunct="1">
                        <a:defRPr sz="2400" kern="1200">
                          <a:solidFill>
                            <a:schemeClr val="tx1"/>
                          </a:solidFill>
                          <a:latin typeface="Calibri"/>
                          <a:ea typeface=""/>
                          <a:cs typeface=""/>
                        </a:defRPr>
                      </a:lvl3pPr>
                      <a:lvl4pPr marL="1826035" algn="l" defTabSz="1217357" rtl="0" eaLnBrk="1" latinLnBrk="0" hangingPunct="1">
                        <a:defRPr sz="2400" kern="1200">
                          <a:solidFill>
                            <a:schemeClr val="tx1"/>
                          </a:solidFill>
                          <a:latin typeface="Calibri"/>
                          <a:ea typeface=""/>
                          <a:cs typeface=""/>
                        </a:defRPr>
                      </a:lvl4pPr>
                      <a:lvl5pPr marL="2434713" algn="l" defTabSz="1217357" rtl="0" eaLnBrk="1" latinLnBrk="0" hangingPunct="1">
                        <a:defRPr sz="2400" kern="1200">
                          <a:solidFill>
                            <a:schemeClr val="tx1"/>
                          </a:solidFill>
                          <a:latin typeface="Calibri"/>
                          <a:ea typeface=""/>
                          <a:cs typeface=""/>
                        </a:defRPr>
                      </a:lvl5pPr>
                      <a:lvl6pPr marL="3043392" algn="l" defTabSz="1217357" rtl="0" eaLnBrk="1" latinLnBrk="0" hangingPunct="1">
                        <a:defRPr sz="2400" kern="1200">
                          <a:solidFill>
                            <a:schemeClr val="tx1"/>
                          </a:solidFill>
                          <a:latin typeface="Calibri"/>
                          <a:ea typeface=""/>
                          <a:cs typeface=""/>
                        </a:defRPr>
                      </a:lvl6pPr>
                      <a:lvl7pPr marL="3652068" algn="l" defTabSz="1217357" rtl="0" eaLnBrk="1" latinLnBrk="0" hangingPunct="1">
                        <a:defRPr sz="2400" kern="1200">
                          <a:solidFill>
                            <a:schemeClr val="tx1"/>
                          </a:solidFill>
                          <a:latin typeface="Calibri"/>
                          <a:ea typeface=""/>
                          <a:cs typeface=""/>
                        </a:defRPr>
                      </a:lvl7pPr>
                      <a:lvl8pPr marL="4260749" algn="l" defTabSz="1217357" rtl="0" eaLnBrk="1" latinLnBrk="0" hangingPunct="1">
                        <a:defRPr sz="2400" kern="1200">
                          <a:solidFill>
                            <a:schemeClr val="tx1"/>
                          </a:solidFill>
                          <a:latin typeface="Calibri"/>
                          <a:ea typeface=""/>
                          <a:cs typeface=""/>
                        </a:defRPr>
                      </a:lvl8pPr>
                      <a:lvl9pPr marL="4869428" algn="l" defTabSz="1217357" rtl="0" eaLnBrk="1" latinLnBrk="0" hangingPunct="1">
                        <a:defRPr sz="2400"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357" rtl="0" eaLnBrk="1" latinLnBrk="0" hangingPunct="1">
                        <a:defRPr sz="2400" kern="1200">
                          <a:solidFill>
                            <a:schemeClr val="tx1"/>
                          </a:solidFill>
                          <a:latin typeface="Calibri"/>
                          <a:ea typeface=""/>
                          <a:cs typeface=""/>
                        </a:defRPr>
                      </a:lvl1pPr>
                      <a:lvl2pPr marL="608680" algn="l" defTabSz="1217357" rtl="0" eaLnBrk="1" latinLnBrk="0" hangingPunct="1">
                        <a:defRPr sz="2400" kern="1200">
                          <a:solidFill>
                            <a:schemeClr val="tx1"/>
                          </a:solidFill>
                          <a:latin typeface="Calibri"/>
                          <a:ea typeface=""/>
                          <a:cs typeface=""/>
                        </a:defRPr>
                      </a:lvl2pPr>
                      <a:lvl3pPr marL="1217357" algn="l" defTabSz="1217357" rtl="0" eaLnBrk="1" latinLnBrk="0" hangingPunct="1">
                        <a:defRPr sz="2400" kern="1200">
                          <a:solidFill>
                            <a:schemeClr val="tx1"/>
                          </a:solidFill>
                          <a:latin typeface="Calibri"/>
                          <a:ea typeface=""/>
                          <a:cs typeface=""/>
                        </a:defRPr>
                      </a:lvl3pPr>
                      <a:lvl4pPr marL="1826035" algn="l" defTabSz="1217357" rtl="0" eaLnBrk="1" latinLnBrk="0" hangingPunct="1">
                        <a:defRPr sz="2400" kern="1200">
                          <a:solidFill>
                            <a:schemeClr val="tx1"/>
                          </a:solidFill>
                          <a:latin typeface="Calibri"/>
                          <a:ea typeface=""/>
                          <a:cs typeface=""/>
                        </a:defRPr>
                      </a:lvl4pPr>
                      <a:lvl5pPr marL="2434713" algn="l" defTabSz="1217357" rtl="0" eaLnBrk="1" latinLnBrk="0" hangingPunct="1">
                        <a:defRPr sz="2400" kern="1200">
                          <a:solidFill>
                            <a:schemeClr val="tx1"/>
                          </a:solidFill>
                          <a:latin typeface="Calibri"/>
                          <a:ea typeface=""/>
                          <a:cs typeface=""/>
                        </a:defRPr>
                      </a:lvl5pPr>
                      <a:lvl6pPr marL="3043392" algn="l" defTabSz="1217357" rtl="0" eaLnBrk="1" latinLnBrk="0" hangingPunct="1">
                        <a:defRPr sz="2400" kern="1200">
                          <a:solidFill>
                            <a:schemeClr val="tx1"/>
                          </a:solidFill>
                          <a:latin typeface="Calibri"/>
                          <a:ea typeface=""/>
                          <a:cs typeface=""/>
                        </a:defRPr>
                      </a:lvl6pPr>
                      <a:lvl7pPr marL="3652068" algn="l" defTabSz="1217357" rtl="0" eaLnBrk="1" latinLnBrk="0" hangingPunct="1">
                        <a:defRPr sz="2400" kern="1200">
                          <a:solidFill>
                            <a:schemeClr val="tx1"/>
                          </a:solidFill>
                          <a:latin typeface="Calibri"/>
                          <a:ea typeface=""/>
                          <a:cs typeface=""/>
                        </a:defRPr>
                      </a:lvl7pPr>
                      <a:lvl8pPr marL="4260749" algn="l" defTabSz="1217357" rtl="0" eaLnBrk="1" latinLnBrk="0" hangingPunct="1">
                        <a:defRPr sz="2400" kern="1200">
                          <a:solidFill>
                            <a:schemeClr val="tx1"/>
                          </a:solidFill>
                          <a:latin typeface="Calibri"/>
                          <a:ea typeface=""/>
                          <a:cs typeface=""/>
                        </a:defRPr>
                      </a:lvl8pPr>
                      <a:lvl9pPr marL="4869428" algn="l" defTabSz="1217357" rtl="0" eaLnBrk="1" latinLnBrk="0" hangingPunct="1">
                        <a:defRPr sz="2400"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6" name="Rectángulo 5"/>
          <p:cNvSpPr>
            <a:spLocks noChangeArrowheads="1"/>
          </p:cNvSpPr>
          <p:nvPr/>
        </p:nvSpPr>
        <p:spPr bwMode="auto">
          <a:xfrm>
            <a:off x="1898468" y="85381"/>
            <a:ext cx="4929051"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ESPRIELLA - RÍO MATAJE</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37" name="Pentágono 36"/>
          <p:cNvSpPr/>
          <p:nvPr/>
        </p:nvSpPr>
        <p:spPr>
          <a:xfrm>
            <a:off x="0" y="0"/>
            <a:ext cx="1898469"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0" name="CuadroTexto 39"/>
          <p:cNvSpPr txBox="1"/>
          <p:nvPr/>
        </p:nvSpPr>
        <p:spPr>
          <a:xfrm>
            <a:off x="194708" y="26882"/>
            <a:ext cx="1347193"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Nariño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graphicFrame>
        <p:nvGraphicFramePr>
          <p:cNvPr id="42" name="Tabla 33"/>
          <p:cNvGraphicFramePr>
            <a:graphicFrameLocks noGrp="1"/>
          </p:cNvGraphicFramePr>
          <p:nvPr>
            <p:extLst>
              <p:ext uri="{D42A27DB-BD31-4B8C-83A1-F6EECF244321}">
                <p14:modId xmlns:p14="http://schemas.microsoft.com/office/powerpoint/2010/main" val="3451915908"/>
              </p:ext>
            </p:extLst>
          </p:nvPr>
        </p:nvGraphicFramePr>
        <p:xfrm>
          <a:off x="4050772" y="4285775"/>
          <a:ext cx="3013714" cy="183071"/>
        </p:xfrm>
        <a:graphic>
          <a:graphicData uri="http://schemas.openxmlformats.org/drawingml/2006/table">
            <a:tbl>
              <a:tblPr firstRow="1" bandRow="1">
                <a:tableStyleId>{5940675A-B579-460E-94D1-54222C63F5DA}</a:tableStyleId>
              </a:tblPr>
              <a:tblGrid>
                <a:gridCol w="3013714">
                  <a:extLst>
                    <a:ext uri="{9D8B030D-6E8A-4147-A177-3AD203B41FA5}">
                      <a16:colId xmlns="" xmlns:a16="http://schemas.microsoft.com/office/drawing/2014/main" val="20000"/>
                    </a:ext>
                  </a:extLst>
                </a:gridCol>
              </a:tblGrid>
              <a:tr h="183071">
                <a:tc>
                  <a:txBody>
                    <a:bodyPr/>
                    <a:lstStyle>
                      <a:lvl1pPr marL="0" algn="l" defTabSz="1217357" rtl="0" eaLnBrk="1" latinLnBrk="0" hangingPunct="1">
                        <a:defRPr sz="2400" b="1" kern="1200">
                          <a:solidFill>
                            <a:schemeClr val="tx1"/>
                          </a:solidFill>
                          <a:latin typeface="Calibri"/>
                          <a:ea typeface=""/>
                          <a:cs typeface=""/>
                        </a:defRPr>
                      </a:lvl1pPr>
                      <a:lvl2pPr marL="608680" algn="l" defTabSz="1217357" rtl="0" eaLnBrk="1" latinLnBrk="0" hangingPunct="1">
                        <a:defRPr sz="2400" b="1" kern="1200">
                          <a:solidFill>
                            <a:schemeClr val="tx1"/>
                          </a:solidFill>
                          <a:latin typeface="Calibri"/>
                          <a:ea typeface=""/>
                          <a:cs typeface=""/>
                        </a:defRPr>
                      </a:lvl2pPr>
                      <a:lvl3pPr marL="1217357" algn="l" defTabSz="1217357" rtl="0" eaLnBrk="1" latinLnBrk="0" hangingPunct="1">
                        <a:defRPr sz="2400" b="1" kern="1200">
                          <a:solidFill>
                            <a:schemeClr val="tx1"/>
                          </a:solidFill>
                          <a:latin typeface="Calibri"/>
                          <a:ea typeface=""/>
                          <a:cs typeface=""/>
                        </a:defRPr>
                      </a:lvl3pPr>
                      <a:lvl4pPr marL="1826035" algn="l" defTabSz="1217357" rtl="0" eaLnBrk="1" latinLnBrk="0" hangingPunct="1">
                        <a:defRPr sz="2400" b="1" kern="1200">
                          <a:solidFill>
                            <a:schemeClr val="tx1"/>
                          </a:solidFill>
                          <a:latin typeface="Calibri"/>
                          <a:ea typeface=""/>
                          <a:cs typeface=""/>
                        </a:defRPr>
                      </a:lvl4pPr>
                      <a:lvl5pPr marL="2434713" algn="l" defTabSz="1217357" rtl="0" eaLnBrk="1" latinLnBrk="0" hangingPunct="1">
                        <a:defRPr sz="2400" b="1" kern="1200">
                          <a:solidFill>
                            <a:schemeClr val="tx1"/>
                          </a:solidFill>
                          <a:latin typeface="Calibri"/>
                          <a:ea typeface=""/>
                          <a:cs typeface=""/>
                        </a:defRPr>
                      </a:lvl5pPr>
                      <a:lvl6pPr marL="3043392" algn="l" defTabSz="1217357" rtl="0" eaLnBrk="1" latinLnBrk="0" hangingPunct="1">
                        <a:defRPr sz="2400" b="1" kern="1200">
                          <a:solidFill>
                            <a:schemeClr val="tx1"/>
                          </a:solidFill>
                          <a:latin typeface="Calibri"/>
                          <a:ea typeface=""/>
                          <a:cs typeface=""/>
                        </a:defRPr>
                      </a:lvl6pPr>
                      <a:lvl7pPr marL="3652068" algn="l" defTabSz="1217357" rtl="0" eaLnBrk="1" latinLnBrk="0" hangingPunct="1">
                        <a:defRPr sz="2400" b="1" kern="1200">
                          <a:solidFill>
                            <a:schemeClr val="tx1"/>
                          </a:solidFill>
                          <a:latin typeface="Calibri"/>
                          <a:ea typeface=""/>
                          <a:cs typeface=""/>
                        </a:defRPr>
                      </a:lvl7pPr>
                      <a:lvl8pPr marL="4260749" algn="l" defTabSz="1217357" rtl="0" eaLnBrk="1" latinLnBrk="0" hangingPunct="1">
                        <a:defRPr sz="2400" b="1" kern="1200">
                          <a:solidFill>
                            <a:schemeClr val="tx1"/>
                          </a:solidFill>
                          <a:latin typeface="Calibri"/>
                          <a:ea typeface=""/>
                          <a:cs typeface=""/>
                        </a:defRPr>
                      </a:lvl8pPr>
                      <a:lvl9pPr marL="4869428" algn="l" defTabSz="1217357" rtl="0" eaLnBrk="1" latinLnBrk="0" hangingPunct="1">
                        <a:defRPr sz="2400" b="1" kern="1200">
                          <a:solidFill>
                            <a:schemeClr val="tx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19.3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41966193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8"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5181" y="743842"/>
            <a:ext cx="4427117" cy="328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30 CuadroTexto"/>
          <p:cNvSpPr txBox="1">
            <a:spLocks noChangeArrowheads="1"/>
          </p:cNvSpPr>
          <p:nvPr/>
        </p:nvSpPr>
        <p:spPr bwMode="auto">
          <a:xfrm flipH="1">
            <a:off x="7769027" y="743842"/>
            <a:ext cx="4054212"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479">
              <a:defRPr/>
            </a:pPr>
            <a:r>
              <a:rPr lang="es-CO" sz="1100" dirty="0"/>
              <a:t>INFORMACIÓN GENERAL</a:t>
            </a:r>
          </a:p>
        </p:txBody>
      </p:sp>
      <p:graphicFrame>
        <p:nvGraphicFramePr>
          <p:cNvPr id="18" name="3 Tabla"/>
          <p:cNvGraphicFramePr>
            <a:graphicFrameLocks noGrp="1"/>
          </p:cNvGraphicFramePr>
          <p:nvPr>
            <p:extLst>
              <p:ext uri="{D42A27DB-BD31-4B8C-83A1-F6EECF244321}">
                <p14:modId xmlns:p14="http://schemas.microsoft.com/office/powerpoint/2010/main" val="3970189108"/>
              </p:ext>
            </p:extLst>
          </p:nvPr>
        </p:nvGraphicFramePr>
        <p:xfrm>
          <a:off x="7769029" y="964350"/>
          <a:ext cx="4054211" cy="914400"/>
        </p:xfrm>
        <a:graphic>
          <a:graphicData uri="http://schemas.openxmlformats.org/drawingml/2006/table">
            <a:tbl>
              <a:tblPr firstRow="1" bandRow="1">
                <a:tableStyleId>{5940675A-B579-460E-94D1-54222C63F5DA}</a:tableStyleId>
              </a:tblPr>
              <a:tblGrid>
                <a:gridCol w="2804392">
                  <a:extLst>
                    <a:ext uri="{9D8B030D-6E8A-4147-A177-3AD203B41FA5}">
                      <a16:colId xmlns="" xmlns:a16="http://schemas.microsoft.com/office/drawing/2014/main" val="20000"/>
                    </a:ext>
                  </a:extLst>
                </a:gridCol>
                <a:gridCol w="1249819">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endParaRPr lang="es-CO" sz="1000" kern="1200" baseline="0" dirty="0"/>
                    </a:p>
                    <a:p>
                      <a:pPr marL="0" algn="l" defTabSz="914400" rtl="0" eaLnBrk="1" latinLnBrk="0" hangingPunct="1"/>
                      <a:r>
                        <a:rPr lang="es-CO"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16/09/2015</a:t>
                      </a:r>
                    </a:p>
                    <a:p>
                      <a:pPr algn="ctr" rtl="0" fontAlgn="ctr"/>
                      <a:r>
                        <a:rPr lang="es-MX" sz="1000" u="none" strike="noStrike" dirty="0">
                          <a:effectLst/>
                        </a:rPr>
                        <a:t>10/05/2016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30/09/2015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03/11/2015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02/10/2017</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000" kern="1200" dirty="0"/>
                        <a:t>FASE DEL PROYECTO PROGRAMADO/EJECUTADO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TERMINADO</a:t>
                      </a:r>
                      <a:endParaRPr lang="es-MX" sz="1000" b="1" i="0" u="none" strike="noStrike" kern="1200" dirty="0">
                        <a:solidFill>
                          <a:schemeClr val="bg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21" name="30 CuadroTexto"/>
          <p:cNvSpPr txBox="1">
            <a:spLocks noChangeArrowheads="1"/>
          </p:cNvSpPr>
          <p:nvPr/>
        </p:nvSpPr>
        <p:spPr bwMode="auto">
          <a:xfrm flipH="1">
            <a:off x="7769029" y="2832465"/>
            <a:ext cx="405421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1376 DE 30/09/2015</a:t>
            </a:r>
          </a:p>
        </p:txBody>
      </p:sp>
      <p:sp>
        <p:nvSpPr>
          <p:cNvPr id="22" name="30 CuadroTexto"/>
          <p:cNvSpPr txBox="1">
            <a:spLocks noChangeArrowheads="1"/>
          </p:cNvSpPr>
          <p:nvPr/>
        </p:nvSpPr>
        <p:spPr bwMode="auto">
          <a:xfrm flipH="1">
            <a:off x="7769029" y="3862470"/>
            <a:ext cx="4044685"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1500 DE 22/10/2015</a:t>
            </a:r>
          </a:p>
        </p:txBody>
      </p:sp>
      <p:graphicFrame>
        <p:nvGraphicFramePr>
          <p:cNvPr id="23" name="Tabla 22"/>
          <p:cNvGraphicFramePr>
            <a:graphicFrameLocks noGrp="1"/>
          </p:cNvGraphicFramePr>
          <p:nvPr>
            <p:extLst>
              <p:ext uri="{D42A27DB-BD31-4B8C-83A1-F6EECF244321}">
                <p14:modId xmlns:p14="http://schemas.microsoft.com/office/powerpoint/2010/main" val="2486488116"/>
              </p:ext>
            </p:extLst>
          </p:nvPr>
        </p:nvGraphicFramePr>
        <p:xfrm>
          <a:off x="7769029" y="3051260"/>
          <a:ext cx="4055798" cy="762000"/>
        </p:xfrm>
        <a:graphic>
          <a:graphicData uri="http://schemas.openxmlformats.org/drawingml/2006/table">
            <a:tbl>
              <a:tblPr>
                <a:tableStyleId>{616DA210-FB5B-4158-B5E0-FEB733F419BA}</a:tableStyleId>
              </a:tblPr>
              <a:tblGrid>
                <a:gridCol w="1908182">
                  <a:extLst>
                    <a:ext uri="{9D8B030D-6E8A-4147-A177-3AD203B41FA5}">
                      <a16:colId xmlns="" xmlns:a16="http://schemas.microsoft.com/office/drawing/2014/main" val="20000"/>
                    </a:ext>
                  </a:extLst>
                </a:gridCol>
                <a:gridCol w="552857">
                  <a:extLst>
                    <a:ext uri="{9D8B030D-6E8A-4147-A177-3AD203B41FA5}">
                      <a16:colId xmlns="" xmlns:a16="http://schemas.microsoft.com/office/drawing/2014/main" val="20001"/>
                    </a:ext>
                  </a:extLst>
                </a:gridCol>
                <a:gridCol w="1594759">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dirty="0">
                          <a:ln>
                            <a:noFill/>
                          </a:ln>
                          <a:effectLst/>
                          <a:uLnTx/>
                          <a:uFillTx/>
                        </a:rPr>
                        <a:t>UNIÓN TEMPORAL JDM-EDIVIAL-MOPSA</a:t>
                      </a:r>
                      <a:endParaRPr kumimoji="0" lang="es-MX" sz="1000" u="none" strike="noStrike" kern="1200" cap="none" spc="0" normalizeH="0" baseline="0" noProof="0" dirty="0">
                        <a:ln>
                          <a:noFill/>
                        </a:ln>
                        <a:solidFill>
                          <a:schemeClr val="tx1"/>
                        </a:solidFill>
                        <a:effectLst/>
                        <a:uLnTx/>
                        <a:uFillTx/>
                        <a:latin typeface="+mn-lt"/>
                        <a:ea typeface="+mn-ea"/>
                        <a:cs typeface="+mn-cs"/>
                      </a:endParaRPr>
                    </a:p>
                  </a:txBody>
                  <a:tcPr marL="35997" marR="3599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7" marR="35997"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kern="1200" baseline="0" dirty="0">
                          <a:effectLst/>
                        </a:rPr>
                        <a:t>JORGE DÍAZ MURCIA</a:t>
                      </a:r>
                      <a:endParaRPr lang="es-MX" sz="1000" u="none" strike="noStrike" kern="1200" baseline="0" dirty="0">
                        <a:solidFill>
                          <a:schemeClr val="tx1"/>
                        </a:solidFill>
                        <a:effectLst/>
                        <a:latin typeface="+mn-lt"/>
                        <a:ea typeface="+mn-ea"/>
                        <a:cs typeface="+mn-cs"/>
                      </a:endParaRPr>
                    </a:p>
                  </a:txBody>
                  <a:tcPr marL="35997" marR="35997" marT="0" marB="0" anchor="ctr"/>
                </a:tc>
                <a:tc>
                  <a:txBody>
                    <a:bodyPr/>
                    <a:lstStyle/>
                    <a:p>
                      <a:pPr algn="ctr" fontAlgn="ctr"/>
                      <a:r>
                        <a:rPr lang="es-MX" sz="1000" u="none" strike="noStrike" dirty="0">
                          <a:effectLst/>
                        </a:rPr>
                        <a:t>34</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kern="1200" baseline="0" dirty="0">
                          <a:effectLst/>
                        </a:rPr>
                        <a:t>EDIVIAL SA</a:t>
                      </a:r>
                      <a:endParaRPr lang="es-MX" sz="1000" u="none" strike="noStrike" kern="1200" baseline="0" dirty="0">
                        <a:solidFill>
                          <a:schemeClr val="tx1"/>
                        </a:solidFill>
                        <a:effectLst/>
                        <a:latin typeface="+mn-lt"/>
                        <a:ea typeface="+mn-ea"/>
                        <a:cs typeface="+mn-cs"/>
                      </a:endParaRPr>
                    </a:p>
                  </a:txBody>
                  <a:tcPr marL="35997" marR="35997" marT="0" marB="0" anchor="ctr"/>
                </a:tc>
                <a:tc>
                  <a:txBody>
                    <a:bodyPr/>
                    <a:lstStyle/>
                    <a:p>
                      <a:pPr algn="ctr" fontAlgn="ctr"/>
                      <a:r>
                        <a:rPr lang="es-MX" sz="1000" u="none" strike="noStrike" dirty="0">
                          <a:effectLst/>
                        </a:rPr>
                        <a:t>33</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algn="l" fontAlgn="ctr"/>
                      <a:r>
                        <a:rPr lang="es-CO" sz="1000" u="none" strike="noStrike" kern="1200" baseline="0" dirty="0">
                          <a:effectLst/>
                        </a:rPr>
                        <a:t>MARCO OBRA PÚBLICA SA</a:t>
                      </a:r>
                      <a:endParaRPr lang="es-MX" sz="1000" u="none" strike="noStrike" kern="1200" baseline="0" dirty="0">
                        <a:solidFill>
                          <a:schemeClr val="tx1"/>
                        </a:solidFill>
                        <a:effectLst/>
                        <a:latin typeface="+mn-lt"/>
                        <a:ea typeface="+mn-ea"/>
                        <a:cs typeface="+mn-cs"/>
                      </a:endParaRPr>
                    </a:p>
                  </a:txBody>
                  <a:tcPr marL="35997" marR="35997" marT="0" marB="0" anchor="ctr"/>
                </a:tc>
                <a:tc>
                  <a:txBody>
                    <a:bodyPr/>
                    <a:lstStyle/>
                    <a:p>
                      <a:pPr algn="ctr" fontAlgn="ctr"/>
                      <a:r>
                        <a:rPr lang="es-MX" sz="1000" u="none" strike="noStrike" dirty="0">
                          <a:effectLst/>
                        </a:rPr>
                        <a:t>33</a:t>
                      </a:r>
                      <a:endParaRPr lang="es-MX" sz="1000" b="0" i="0" u="none" strike="noStrike" dirty="0">
                        <a:solidFill>
                          <a:srgbClr val="000000"/>
                        </a:solidFill>
                        <a:effectLst/>
                        <a:latin typeface="Calibri" panose="020F0502020204030204" pitchFamily="34" charset="0"/>
                      </a:endParaRPr>
                    </a:p>
                  </a:txBody>
                  <a:tcPr marL="35997" marR="35997" marT="0" marB="0" anchor="ctr"/>
                </a:tc>
                <a:tc>
                  <a:txBody>
                    <a:bodyPr/>
                    <a:lstStyle/>
                    <a:p>
                      <a:pPr marL="0" algn="ctr" defTabSz="914400" rtl="0" eaLnBrk="1" fontAlgn="ctr" latinLnBrk="0" hangingPunct="1"/>
                      <a:r>
                        <a:rPr lang="es-MX" sz="1000" u="none" strike="noStrike" kern="1200" dirty="0">
                          <a:effectLst/>
                        </a:rPr>
                        <a:t>ESPAÑA - SUC. COLOMBIA</a:t>
                      </a:r>
                      <a:endParaRPr lang="es-MX" sz="100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110388612"/>
              </p:ext>
            </p:extLst>
          </p:nvPr>
        </p:nvGraphicFramePr>
        <p:xfrm>
          <a:off x="7769029" y="4092690"/>
          <a:ext cx="4044686" cy="642020"/>
        </p:xfrm>
        <a:graphic>
          <a:graphicData uri="http://schemas.openxmlformats.org/drawingml/2006/table">
            <a:tbl>
              <a:tblPr>
                <a:tableStyleId>{616DA210-FB5B-4158-B5E0-FEB733F419BA}</a:tableStyleId>
              </a:tblPr>
              <a:tblGrid>
                <a:gridCol w="2203835">
                  <a:extLst>
                    <a:ext uri="{9D8B030D-6E8A-4147-A177-3AD203B41FA5}">
                      <a16:colId xmlns="" xmlns:a16="http://schemas.microsoft.com/office/drawing/2014/main" val="20000"/>
                    </a:ext>
                  </a:extLst>
                </a:gridCol>
                <a:gridCol w="462814">
                  <a:extLst>
                    <a:ext uri="{9D8B030D-6E8A-4147-A177-3AD203B41FA5}">
                      <a16:colId xmlns="" xmlns:a16="http://schemas.microsoft.com/office/drawing/2014/main" val="20001"/>
                    </a:ext>
                  </a:extLst>
                </a:gridCol>
                <a:gridCol w="1378037">
                  <a:extLst>
                    <a:ext uri="{9D8B030D-6E8A-4147-A177-3AD203B41FA5}">
                      <a16:colId xmlns="" xmlns:a16="http://schemas.microsoft.com/office/drawing/2014/main" val="20002"/>
                    </a:ext>
                  </a:extLst>
                </a:gridCol>
              </a:tblGrid>
              <a:tr h="16050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SEG - JOYCO</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5" marB="0" anchor="ctr"/>
                </a:tc>
                <a:extLst>
                  <a:ext uri="{0D108BD9-81ED-4DB2-BD59-A6C34878D82A}">
                    <a16:rowId xmlns="" xmlns:a16="http://schemas.microsoft.com/office/drawing/2014/main" val="10001"/>
                  </a:ext>
                </a:extLst>
              </a:tr>
              <a:tr h="160501">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lang="es-CO" sz="1000" u="none" strike="noStrike" kern="1200" baseline="0" dirty="0">
                          <a:effectLst/>
                        </a:rPr>
                        <a:t>SONDEOS ESTRUCTURAS Y GEOTECNIA</a:t>
                      </a:r>
                      <a:endParaRPr lang="es-CO" sz="1000" u="none" strike="noStrike" kern="1200" baseline="0" dirty="0">
                        <a:solidFill>
                          <a:schemeClr val="tx1"/>
                        </a:solidFill>
                        <a:effectLst/>
                        <a:latin typeface="+mn-lt"/>
                        <a:ea typeface="+mn-ea"/>
                        <a:cs typeface="+mn-cs"/>
                      </a:endParaRPr>
                    </a:p>
                  </a:txBody>
                  <a:tcPr marL="107992" marR="8116" marT="8105"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ESPAÑA - SUC. 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2"/>
                  </a:ext>
                </a:extLst>
              </a:tr>
              <a:tr h="160501">
                <a:tc>
                  <a:txBody>
                    <a:bodyPr/>
                    <a:lstStyle/>
                    <a:p>
                      <a:pPr marL="0" algn="l" defTabSz="914400" rtl="0" eaLnBrk="1" fontAlgn="ctr" latinLnBrk="0" hangingPunct="1"/>
                      <a:r>
                        <a:rPr lang="es-CO" sz="1000" u="none" strike="noStrike" kern="1200" baseline="0" dirty="0">
                          <a:effectLst/>
                        </a:rPr>
                        <a:t>JOYCO SAS </a:t>
                      </a:r>
                      <a:endParaRPr lang="es-MX" sz="1000" u="none" strike="noStrike" kern="1200" dirty="0">
                        <a:solidFill>
                          <a:schemeClr val="tx1"/>
                        </a:solidFill>
                        <a:effectLst/>
                        <a:latin typeface="+mn-lt"/>
                        <a:ea typeface="+mn-ea"/>
                        <a:cs typeface="+mn-cs"/>
                      </a:endParaRPr>
                    </a:p>
                  </a:txBody>
                  <a:tcPr marL="107992" marR="8116" marT="8105"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3"/>
                  </a:ext>
                </a:extLst>
              </a:tr>
            </a:tbl>
          </a:graphicData>
        </a:graphic>
      </p:graphicFrame>
      <p:sp>
        <p:nvSpPr>
          <p:cNvPr id="25" name="30 CuadroTexto"/>
          <p:cNvSpPr txBox="1">
            <a:spLocks noChangeArrowheads="1"/>
          </p:cNvSpPr>
          <p:nvPr/>
        </p:nvSpPr>
        <p:spPr bwMode="auto">
          <a:xfrm flipH="1">
            <a:off x="7769028" y="1933244"/>
            <a:ext cx="4044686"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26" name="10 Tabla"/>
          <p:cNvGraphicFramePr>
            <a:graphicFrameLocks noGrp="1"/>
          </p:cNvGraphicFramePr>
          <p:nvPr>
            <p:extLst>
              <p:ext uri="{D42A27DB-BD31-4B8C-83A1-F6EECF244321}">
                <p14:modId xmlns:p14="http://schemas.microsoft.com/office/powerpoint/2010/main" val="2012164072"/>
              </p:ext>
            </p:extLst>
          </p:nvPr>
        </p:nvGraphicFramePr>
        <p:xfrm>
          <a:off x="7769029" y="2163300"/>
          <a:ext cx="4044687" cy="618422"/>
        </p:xfrm>
        <a:graphic>
          <a:graphicData uri="http://schemas.openxmlformats.org/drawingml/2006/table">
            <a:tbl>
              <a:tblPr bandRow="1">
                <a:tableStyleId>{5940675A-B579-460E-94D1-54222C63F5DA}</a:tableStyleId>
              </a:tblPr>
              <a:tblGrid>
                <a:gridCol w="1673107">
                  <a:extLst>
                    <a:ext uri="{9D8B030D-6E8A-4147-A177-3AD203B41FA5}">
                      <a16:colId xmlns="" xmlns:a16="http://schemas.microsoft.com/office/drawing/2014/main" val="20000"/>
                    </a:ext>
                  </a:extLst>
                </a:gridCol>
                <a:gridCol w="661296">
                  <a:extLst>
                    <a:ext uri="{9D8B030D-6E8A-4147-A177-3AD203B41FA5}">
                      <a16:colId xmlns="" xmlns:a16="http://schemas.microsoft.com/office/drawing/2014/main" val="20001"/>
                    </a:ext>
                  </a:extLst>
                </a:gridCol>
                <a:gridCol w="1002612">
                  <a:extLst>
                    <a:ext uri="{9D8B030D-6E8A-4147-A177-3AD203B41FA5}">
                      <a16:colId xmlns="" xmlns:a16="http://schemas.microsoft.com/office/drawing/2014/main" val="20002"/>
                    </a:ext>
                  </a:extLst>
                </a:gridCol>
                <a:gridCol w="707672">
                  <a:extLst>
                    <a:ext uri="{9D8B030D-6E8A-4147-A177-3AD203B41FA5}">
                      <a16:colId xmlns="" xmlns:a16="http://schemas.microsoft.com/office/drawing/2014/main" val="20003"/>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313611">
                <a:tc>
                  <a:txBody>
                    <a:bodyPr/>
                    <a:lstStyle/>
                    <a:p>
                      <a:pPr algn="ctr" fontAlgn="b"/>
                      <a:r>
                        <a:rPr lang="es-ES" sz="1000" dirty="0"/>
                        <a:t>PUENTE INTERNACIONAL DE RUMICHACA</a:t>
                      </a:r>
                      <a:r>
                        <a:rPr lang="es-MX" sz="1000" u="none" strike="noStrike" dirty="0">
                          <a:effectLst/>
                        </a:rPr>
                        <a:t>– </a:t>
                      </a:r>
                      <a:r>
                        <a:rPr lang="es-CO" sz="1000" kern="1200" dirty="0"/>
                        <a:t>IPIALES</a:t>
                      </a:r>
                      <a:endParaRPr lang="es-MX" sz="1000" kern="1200" dirty="0">
                        <a:solidFill>
                          <a:schemeClr val="dk1"/>
                        </a:solidFill>
                        <a:latin typeface="+mn-lt"/>
                        <a:ea typeface="+mn-ea"/>
                        <a:cs typeface="Arial" panose="020B0604020202020204" pitchFamily="34" charset="0"/>
                      </a:endParaRPr>
                    </a:p>
                  </a:txBody>
                  <a:tcPr marL="8116" marR="8116" marT="8822" marB="0" anchor="ctr"/>
                </a:tc>
                <a:tc>
                  <a:txBody>
                    <a:bodyPr/>
                    <a:lstStyle/>
                    <a:p>
                      <a:pPr algn="ctr" fontAlgn="ctr"/>
                      <a:r>
                        <a:rPr lang="es-MX" sz="1000" u="none" strike="noStrike" dirty="0">
                          <a:effectLst/>
                        </a:rPr>
                        <a:t>900 M</a:t>
                      </a:r>
                      <a:endParaRPr lang="es-MX" sz="1000" b="0" i="0" u="none" strike="noStrike" dirty="0">
                        <a:solidFill>
                          <a:srgbClr val="000000"/>
                        </a:solidFill>
                        <a:effectLst/>
                        <a:latin typeface="+mn-lt"/>
                      </a:endParaRPr>
                    </a:p>
                  </a:txBody>
                  <a:tcPr marL="8116" marR="8116" marT="8822"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 </a:t>
                      </a:r>
                      <a:r>
                        <a:rPr lang="es-ES" sz="1000" u="none" strike="noStrike" dirty="0">
                          <a:effectLst/>
                        </a:rPr>
                        <a:t>Segunda Calzada</a:t>
                      </a:r>
                      <a:endParaRPr lang="es-MX" sz="1000" b="0" i="0" u="none" strike="noStrike" dirty="0">
                        <a:solidFill>
                          <a:srgbClr val="000000"/>
                        </a:solidFill>
                        <a:effectLst/>
                        <a:latin typeface="+mn-lt"/>
                      </a:endParaRPr>
                    </a:p>
                  </a:txBody>
                  <a:tcPr marL="8116" marR="8116" marT="8822"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kern="1200" dirty="0">
                          <a:effectLst/>
                        </a:rPr>
                        <a:t>TERMINADO</a:t>
                      </a:r>
                      <a:endParaRPr lang="es-MX" sz="1000" b="0" u="none" strike="noStrike" kern="1200" dirty="0">
                        <a:solidFill>
                          <a:schemeClr val="dk1"/>
                        </a:solidFill>
                        <a:effectLst/>
                        <a:latin typeface="+mn-lt"/>
                        <a:ea typeface="+mn-ea"/>
                        <a:cs typeface="+mn-cs"/>
                      </a:endParaRPr>
                    </a:p>
                  </a:txBody>
                  <a:tcPr marL="8116" marR="8116" marT="8822" marB="0" anchor="ctr"/>
                </a:tc>
                <a:extLst>
                  <a:ext uri="{0D108BD9-81ED-4DB2-BD59-A6C34878D82A}">
                    <a16:rowId xmlns="" xmlns:a16="http://schemas.microsoft.com/office/drawing/2014/main" val="10001"/>
                  </a:ext>
                </a:extLst>
              </a:tr>
            </a:tbl>
          </a:graphicData>
        </a:graphic>
      </p:graphicFrame>
      <p:sp>
        <p:nvSpPr>
          <p:cNvPr id="28" name="30 CuadroTexto"/>
          <p:cNvSpPr txBox="1">
            <a:spLocks noChangeArrowheads="1"/>
          </p:cNvSpPr>
          <p:nvPr/>
        </p:nvSpPr>
        <p:spPr bwMode="auto">
          <a:xfrm flipH="1">
            <a:off x="4291352" y="4404120"/>
            <a:ext cx="3222415"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29" name="3 Tabla"/>
          <p:cNvGraphicFramePr>
            <a:graphicFrameLocks noGrp="1"/>
          </p:cNvGraphicFramePr>
          <p:nvPr>
            <p:extLst>
              <p:ext uri="{D42A27DB-BD31-4B8C-83A1-F6EECF244321}">
                <p14:modId xmlns:p14="http://schemas.microsoft.com/office/powerpoint/2010/main" val="3244497500"/>
              </p:ext>
            </p:extLst>
          </p:nvPr>
        </p:nvGraphicFramePr>
        <p:xfrm>
          <a:off x="4291353" y="4626571"/>
          <a:ext cx="3222416" cy="1082040"/>
        </p:xfrm>
        <a:graphic>
          <a:graphicData uri="http://schemas.openxmlformats.org/drawingml/2006/table">
            <a:tbl>
              <a:tblPr firstRow="1" bandRow="1">
                <a:tableStyleId>{5940675A-B579-460E-94D1-54222C63F5DA}</a:tableStyleId>
              </a:tblPr>
              <a:tblGrid>
                <a:gridCol w="2471693">
                  <a:extLst>
                    <a:ext uri="{9D8B030D-6E8A-4147-A177-3AD203B41FA5}">
                      <a16:colId xmlns="" xmlns:a16="http://schemas.microsoft.com/office/drawing/2014/main" val="20000"/>
                    </a:ext>
                  </a:extLst>
                </a:gridCol>
                <a:gridCol w="750723">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marL="0" algn="ctr" defTabSz="914400" rtl="0" eaLnBrk="1" fontAlgn="b" latinLnBrk="0" hangingPunct="1"/>
                      <a:r>
                        <a:rPr lang="es-CO" sz="1000" kern="1200" dirty="0" smtClean="0"/>
                        <a:t> $ </a:t>
                      </a:r>
                      <a:r>
                        <a:rPr lang="es-ES" sz="1000" kern="1200" dirty="0"/>
                        <a:t>28.910</a:t>
                      </a:r>
                      <a:endParaRPr lang="es-CO" sz="1000" kern="1200" dirty="0">
                        <a:solidFill>
                          <a:schemeClr val="tx1"/>
                        </a:solidFill>
                        <a:latin typeface="+mn-lt"/>
                        <a:ea typeface="+mn-ea"/>
                        <a:cs typeface="+mn-cs"/>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algn="ctr" defTabSz="914400" rtl="0" eaLnBrk="1" fontAlgn="b" latinLnBrk="0" hangingPunct="1"/>
                      <a:r>
                        <a:rPr lang="es-ES" sz="1000" kern="1200" dirty="0"/>
                        <a:t>$ 2.429 </a:t>
                      </a:r>
                      <a:endParaRPr lang="es-CO" sz="1000" b="0" kern="1200" dirty="0">
                        <a:solidFill>
                          <a:schemeClr val="tx1"/>
                        </a:solidFill>
                        <a:latin typeface="+mn-lt"/>
                        <a:ea typeface="+mn-ea"/>
                        <a:cs typeface="+mn-cs"/>
                      </a:endParaRPr>
                    </a:p>
                  </a:txBody>
                  <a:tcPr marL="35997" marR="35997" marT="0" marB="0" anchor="ctr"/>
                </a:tc>
                <a:extLst>
                  <a:ext uri="{0D108BD9-81ED-4DB2-BD59-A6C34878D82A}">
                    <a16:rowId xmlns="" xmlns:a16="http://schemas.microsoft.com/office/drawing/2014/main" val="10001"/>
                  </a:ext>
                </a:extLst>
              </a:tr>
              <a:tr h="6178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$18.600</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$9.009</a:t>
                      </a:r>
                    </a:p>
                    <a:p>
                      <a:pPr marL="173038" marR="0" lvl="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$1.302</a:t>
                      </a:r>
                      <a:endParaRPr lang="es-CO" sz="1000" b="1" i="1" kern="1200" baseline="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$ 28.910</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dirty="0">
                          <a:effectLst/>
                        </a:rPr>
                        <a:t> $ 31.339</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3"/>
                  </a:ext>
                </a:extLst>
              </a:tr>
            </a:tbl>
          </a:graphicData>
        </a:graphic>
      </p:graphicFrame>
      <p:sp>
        <p:nvSpPr>
          <p:cNvPr id="216170" name="CuadroTexto 29"/>
          <p:cNvSpPr txBox="1">
            <a:spLocks noChangeArrowheads="1"/>
          </p:cNvSpPr>
          <p:nvPr/>
        </p:nvSpPr>
        <p:spPr bwMode="auto">
          <a:xfrm>
            <a:off x="4181823" y="5684237"/>
            <a:ext cx="3155744" cy="26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44" tIns="45534" rIns="91044" bIns="4553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79"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32" name="Tabla 33"/>
          <p:cNvGraphicFramePr>
            <a:graphicFrameLocks noGrp="1"/>
          </p:cNvGraphicFramePr>
          <p:nvPr>
            <p:extLst>
              <p:ext uri="{D42A27DB-BD31-4B8C-83A1-F6EECF244321}">
                <p14:modId xmlns:p14="http://schemas.microsoft.com/office/powerpoint/2010/main" val="354203046"/>
              </p:ext>
            </p:extLst>
          </p:nvPr>
        </p:nvGraphicFramePr>
        <p:xfrm>
          <a:off x="4251951" y="4167048"/>
          <a:ext cx="3261818" cy="183071"/>
        </p:xfrm>
        <a:graphic>
          <a:graphicData uri="http://schemas.openxmlformats.org/drawingml/2006/table">
            <a:tbl>
              <a:tblPr firstRow="1" bandRow="1">
                <a:tableStyleId>{5940675A-B579-460E-94D1-54222C63F5DA}</a:tableStyleId>
              </a:tblPr>
              <a:tblGrid>
                <a:gridCol w="3261818">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33" name="10 Tabla"/>
          <p:cNvGraphicFramePr>
            <a:graphicFrameLocks noGrp="1"/>
          </p:cNvGraphicFramePr>
          <p:nvPr>
            <p:extLst>
              <p:ext uri="{D42A27DB-BD31-4B8C-83A1-F6EECF244321}">
                <p14:modId xmlns:p14="http://schemas.microsoft.com/office/powerpoint/2010/main" val="2248480120"/>
              </p:ext>
            </p:extLst>
          </p:nvPr>
        </p:nvGraphicFramePr>
        <p:xfrm>
          <a:off x="7769020" y="5009876"/>
          <a:ext cx="4044694" cy="820094"/>
        </p:xfrm>
        <a:graphic>
          <a:graphicData uri="http://schemas.openxmlformats.org/drawingml/2006/table">
            <a:tbl>
              <a:tblPr bandRow="1">
                <a:tableStyleId>{5940675A-B579-460E-94D1-54222C63F5DA}</a:tableStyleId>
              </a:tblPr>
              <a:tblGrid>
                <a:gridCol w="3032513">
                  <a:extLst>
                    <a:ext uri="{9D8B030D-6E8A-4147-A177-3AD203B41FA5}">
                      <a16:colId xmlns="" xmlns:a16="http://schemas.microsoft.com/office/drawing/2014/main" val="20000"/>
                    </a:ext>
                  </a:extLst>
                </a:gridCol>
                <a:gridCol w="1012181">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769026" y="4789947"/>
            <a:ext cx="4044695"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30" name="Rectángulo 5"/>
          <p:cNvSpPr>
            <a:spLocks noChangeArrowheads="1"/>
          </p:cNvSpPr>
          <p:nvPr/>
        </p:nvSpPr>
        <p:spPr bwMode="auto">
          <a:xfrm>
            <a:off x="1898468" y="85381"/>
            <a:ext cx="7402285"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RUMICHACA - VARIANTE SUR DE IPIALES</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36" name="Pentágono 35"/>
          <p:cNvSpPr/>
          <p:nvPr/>
        </p:nvSpPr>
        <p:spPr>
          <a:xfrm>
            <a:off x="0" y="0"/>
            <a:ext cx="1898469"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7" name="CuadroTexto 36"/>
          <p:cNvSpPr txBox="1"/>
          <p:nvPr/>
        </p:nvSpPr>
        <p:spPr>
          <a:xfrm>
            <a:off x="194708" y="26882"/>
            <a:ext cx="1347193"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Nariño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5799128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61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7332" y="894843"/>
            <a:ext cx="4974062" cy="3216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30 CuadroTexto"/>
          <p:cNvSpPr txBox="1">
            <a:spLocks noChangeArrowheads="1"/>
          </p:cNvSpPr>
          <p:nvPr/>
        </p:nvSpPr>
        <p:spPr bwMode="auto">
          <a:xfrm flipH="1">
            <a:off x="7727673" y="768173"/>
            <a:ext cx="4044819" cy="173253"/>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047">
              <a:defRPr/>
            </a:pPr>
            <a:r>
              <a:rPr lang="es-CO" sz="1100" dirty="0"/>
              <a:t>INFORMACIÓN GENERAL</a:t>
            </a:r>
          </a:p>
        </p:txBody>
      </p:sp>
      <p:graphicFrame>
        <p:nvGraphicFramePr>
          <p:cNvPr id="21" name="3 Tabla"/>
          <p:cNvGraphicFramePr>
            <a:graphicFrameLocks noGrp="1"/>
          </p:cNvGraphicFramePr>
          <p:nvPr>
            <p:extLst>
              <p:ext uri="{D42A27DB-BD31-4B8C-83A1-F6EECF244321}">
                <p14:modId xmlns:p14="http://schemas.microsoft.com/office/powerpoint/2010/main" val="840202083"/>
              </p:ext>
            </p:extLst>
          </p:nvPr>
        </p:nvGraphicFramePr>
        <p:xfrm>
          <a:off x="7727674" y="979420"/>
          <a:ext cx="4044819" cy="914400"/>
        </p:xfrm>
        <a:graphic>
          <a:graphicData uri="http://schemas.openxmlformats.org/drawingml/2006/table">
            <a:tbl>
              <a:tblPr firstRow="1" bandRow="1">
                <a:tableStyleId>{5940675A-B579-460E-94D1-54222C63F5DA}</a:tableStyleId>
              </a:tblPr>
              <a:tblGrid>
                <a:gridCol w="2444209">
                  <a:extLst>
                    <a:ext uri="{9D8B030D-6E8A-4147-A177-3AD203B41FA5}">
                      <a16:colId xmlns="" xmlns:a16="http://schemas.microsoft.com/office/drawing/2014/main" val="20000"/>
                    </a:ext>
                  </a:extLst>
                </a:gridCol>
                <a:gridCol w="1600610">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CO" sz="1000" kern="1200" dirty="0"/>
                        <a:t>INICO</a:t>
                      </a:r>
                      <a:r>
                        <a:rPr lang="es-CO" sz="1000" kern="1200" baseline="0" dirty="0"/>
                        <a:t>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14/10/2015</a:t>
                      </a:r>
                    </a:p>
                    <a:p>
                      <a:pPr algn="ctr" rtl="0" fontAlgn="ctr"/>
                      <a:r>
                        <a:rPr lang="es-MX" sz="1000" u="none" strike="noStrike" dirty="0">
                          <a:effectLst/>
                        </a:rPr>
                        <a:t>25/04/2016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05/11/2015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5240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24/07/2018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89,4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2" name="30 CuadroTexto"/>
          <p:cNvSpPr txBox="1">
            <a:spLocks noChangeArrowheads="1"/>
          </p:cNvSpPr>
          <p:nvPr/>
        </p:nvSpPr>
        <p:spPr bwMode="auto">
          <a:xfrm flipH="1">
            <a:off x="7727674" y="2784138"/>
            <a:ext cx="4054343"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1551 DE 05/11/2015</a:t>
            </a:r>
          </a:p>
        </p:txBody>
      </p:sp>
      <p:sp>
        <p:nvSpPr>
          <p:cNvPr id="23" name="30 CuadroTexto"/>
          <p:cNvSpPr txBox="1">
            <a:spLocks noChangeArrowheads="1"/>
          </p:cNvSpPr>
          <p:nvPr/>
        </p:nvSpPr>
        <p:spPr bwMode="auto">
          <a:xfrm flipH="1">
            <a:off x="7727674" y="3465641"/>
            <a:ext cx="4054343"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1665 DE 29/12/2015</a:t>
            </a:r>
          </a:p>
        </p:txBody>
      </p:sp>
      <p:graphicFrame>
        <p:nvGraphicFramePr>
          <p:cNvPr id="24" name="Tabla 23"/>
          <p:cNvGraphicFramePr>
            <a:graphicFrameLocks noGrp="1"/>
          </p:cNvGraphicFramePr>
          <p:nvPr>
            <p:extLst>
              <p:ext uri="{D42A27DB-BD31-4B8C-83A1-F6EECF244321}">
                <p14:modId xmlns:p14="http://schemas.microsoft.com/office/powerpoint/2010/main" val="598244652"/>
              </p:ext>
            </p:extLst>
          </p:nvPr>
        </p:nvGraphicFramePr>
        <p:xfrm>
          <a:off x="7727674" y="2978314"/>
          <a:ext cx="4054344" cy="457200"/>
        </p:xfrm>
        <a:graphic>
          <a:graphicData uri="http://schemas.openxmlformats.org/drawingml/2006/table">
            <a:tbl>
              <a:tblPr>
                <a:tableStyleId>{616DA210-FB5B-4158-B5E0-FEB733F419BA}</a:tableStyleId>
              </a:tblPr>
              <a:tblGrid>
                <a:gridCol w="2804305">
                  <a:extLst>
                    <a:ext uri="{9D8B030D-6E8A-4147-A177-3AD203B41FA5}">
                      <a16:colId xmlns="" xmlns:a16="http://schemas.microsoft.com/office/drawing/2014/main" val="20000"/>
                    </a:ext>
                  </a:extLst>
                </a:gridCol>
                <a:gridCol w="544348">
                  <a:extLst>
                    <a:ext uri="{9D8B030D-6E8A-4147-A177-3AD203B41FA5}">
                      <a16:colId xmlns="" xmlns:a16="http://schemas.microsoft.com/office/drawing/2014/main" val="20001"/>
                    </a:ext>
                  </a:extLst>
                </a:gridCol>
                <a:gridCol w="705691">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SP INGENIEROS S.A.S</a:t>
                      </a: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4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SP INGENIEROS S.A.S</a:t>
                      </a:r>
                    </a:p>
                  </a:txBody>
                  <a:tcPr marL="108016" marR="8117" marT="0"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2"/>
                  </a:ext>
                </a:extLst>
              </a:tr>
            </a:tbl>
          </a:graphicData>
        </a:graphic>
      </p:graphicFrame>
      <p:graphicFrame>
        <p:nvGraphicFramePr>
          <p:cNvPr id="25" name="Tabla 24"/>
          <p:cNvGraphicFramePr>
            <a:graphicFrameLocks noGrp="1"/>
          </p:cNvGraphicFramePr>
          <p:nvPr>
            <p:extLst>
              <p:ext uri="{D42A27DB-BD31-4B8C-83A1-F6EECF244321}">
                <p14:modId xmlns:p14="http://schemas.microsoft.com/office/powerpoint/2010/main" val="1687824529"/>
              </p:ext>
            </p:extLst>
          </p:nvPr>
        </p:nvGraphicFramePr>
        <p:xfrm>
          <a:off x="7727674" y="3666630"/>
          <a:ext cx="4054344" cy="762000"/>
        </p:xfrm>
        <a:graphic>
          <a:graphicData uri="http://schemas.openxmlformats.org/drawingml/2006/table">
            <a:tbl>
              <a:tblPr>
                <a:tableStyleId>{616DA210-FB5B-4158-B5E0-FEB733F419BA}</a:tableStyleId>
              </a:tblPr>
              <a:tblGrid>
                <a:gridCol w="2378823">
                  <a:extLst>
                    <a:ext uri="{9D8B030D-6E8A-4147-A177-3AD203B41FA5}">
                      <a16:colId xmlns="" xmlns:a16="http://schemas.microsoft.com/office/drawing/2014/main" val="20000"/>
                    </a:ext>
                  </a:extLst>
                </a:gridCol>
                <a:gridCol w="497865">
                  <a:extLst>
                    <a:ext uri="{9D8B030D-6E8A-4147-A177-3AD203B41FA5}">
                      <a16:colId xmlns="" xmlns:a16="http://schemas.microsoft.com/office/drawing/2014/main" val="20001"/>
                    </a:ext>
                  </a:extLst>
                </a:gridCol>
                <a:gridCol w="1177656">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SUPERVISION EQUIDAD 099</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152400">
                <a:tc>
                  <a:txBody>
                    <a:bodyPr/>
                    <a:lstStyle/>
                    <a:p>
                      <a:pPr marL="0" algn="l" defTabSz="914400" rtl="0" eaLnBrk="1" fontAlgn="ctr" latinLnBrk="0" hangingPunct="1"/>
                      <a:r>
                        <a:rPr lang="es-MX" sz="1000" u="none" strike="noStrike" kern="1200" dirty="0">
                          <a:effectLst/>
                        </a:rPr>
                        <a:t>CONSULTORIA COLOMBIANA S.A</a:t>
                      </a:r>
                      <a:endParaRPr lang="es-MX" sz="1000" u="none" strike="noStrike" kern="1200" dirty="0">
                        <a:solidFill>
                          <a:schemeClr val="tx1"/>
                        </a:solidFill>
                        <a:effectLst/>
                        <a:latin typeface="+mn-lt"/>
                        <a:ea typeface="+mn-ea"/>
                        <a:cs typeface="+mn-cs"/>
                      </a:endParaRPr>
                    </a:p>
                  </a:txBody>
                  <a:tcPr marL="107995" marR="8116"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52400">
                <a:tc>
                  <a:txBody>
                    <a:bodyPr/>
                    <a:lstStyle/>
                    <a:p>
                      <a:pPr marL="0" algn="l" defTabSz="914400" rtl="0" eaLnBrk="1" fontAlgn="ctr" latinLnBrk="0" hangingPunct="1"/>
                      <a:r>
                        <a:rPr lang="es-MX" sz="1000" u="none" strike="noStrike" kern="1200" dirty="0">
                          <a:effectLst/>
                        </a:rPr>
                        <a:t>HMV SUPERVISION S.A.S</a:t>
                      </a:r>
                      <a:endParaRPr lang="es-MX" sz="1000" u="none" strike="noStrike" kern="1200" dirty="0">
                        <a:solidFill>
                          <a:schemeClr val="tx1"/>
                        </a:solidFill>
                        <a:effectLst/>
                        <a:latin typeface="+mn-lt"/>
                        <a:ea typeface="+mn-ea"/>
                        <a:cs typeface="+mn-cs"/>
                      </a:endParaRPr>
                    </a:p>
                  </a:txBody>
                  <a:tcPr marL="107995"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r h="152400">
                <a:tc>
                  <a:txBody>
                    <a:bodyPr/>
                    <a:lstStyle/>
                    <a:p>
                      <a:pPr marL="0" algn="l" defTabSz="914400" rtl="0" eaLnBrk="1" fontAlgn="ctr" latinLnBrk="0" hangingPunct="1"/>
                      <a:r>
                        <a:rPr lang="es-MX" sz="1000" u="none" strike="noStrike" kern="1200" dirty="0">
                          <a:effectLst/>
                        </a:rPr>
                        <a:t>PABLO EMILIO BRAVO CONSULTORES</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95"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4"/>
                  </a:ext>
                </a:extLst>
              </a:tr>
            </a:tbl>
          </a:graphicData>
        </a:graphic>
      </p:graphicFrame>
      <p:sp>
        <p:nvSpPr>
          <p:cNvPr id="26" name="30 CuadroTexto"/>
          <p:cNvSpPr txBox="1">
            <a:spLocks noChangeArrowheads="1"/>
          </p:cNvSpPr>
          <p:nvPr/>
        </p:nvSpPr>
        <p:spPr bwMode="auto">
          <a:xfrm flipH="1">
            <a:off x="7727674" y="1934361"/>
            <a:ext cx="4054343"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33" name="10 Tabla"/>
          <p:cNvGraphicFramePr>
            <a:graphicFrameLocks noGrp="1"/>
          </p:cNvGraphicFramePr>
          <p:nvPr>
            <p:extLst>
              <p:ext uri="{D42A27DB-BD31-4B8C-83A1-F6EECF244321}">
                <p14:modId xmlns:p14="http://schemas.microsoft.com/office/powerpoint/2010/main" val="908823610"/>
              </p:ext>
            </p:extLst>
          </p:nvPr>
        </p:nvGraphicFramePr>
        <p:xfrm>
          <a:off x="7727674" y="2143201"/>
          <a:ext cx="4054344" cy="609600"/>
        </p:xfrm>
        <a:graphic>
          <a:graphicData uri="http://schemas.openxmlformats.org/drawingml/2006/table">
            <a:tbl>
              <a:tblPr bandRow="1">
                <a:tableStyleId>{5940675A-B579-460E-94D1-54222C63F5DA}</a:tableStyleId>
              </a:tblPr>
              <a:tblGrid>
                <a:gridCol w="1787099">
                  <a:extLst>
                    <a:ext uri="{9D8B030D-6E8A-4147-A177-3AD203B41FA5}">
                      <a16:colId xmlns="" xmlns:a16="http://schemas.microsoft.com/office/drawing/2014/main" val="20000"/>
                    </a:ext>
                  </a:extLst>
                </a:gridCol>
                <a:gridCol w="694203">
                  <a:extLst>
                    <a:ext uri="{9D8B030D-6E8A-4147-A177-3AD203B41FA5}">
                      <a16:colId xmlns="" xmlns:a16="http://schemas.microsoft.com/office/drawing/2014/main" val="20001"/>
                    </a:ext>
                  </a:extLst>
                </a:gridCol>
                <a:gridCol w="937784">
                  <a:extLst>
                    <a:ext uri="{9D8B030D-6E8A-4147-A177-3AD203B41FA5}">
                      <a16:colId xmlns="" xmlns:a16="http://schemas.microsoft.com/office/drawing/2014/main" val="20002"/>
                    </a:ext>
                  </a:extLst>
                </a:gridCol>
                <a:gridCol w="635258">
                  <a:extLst>
                    <a:ext uri="{9D8B030D-6E8A-4147-A177-3AD203B41FA5}">
                      <a16:colId xmlns="" xmlns:a16="http://schemas.microsoft.com/office/drawing/2014/main" val="2716134890"/>
                    </a:ext>
                  </a:extLst>
                </a:gridCol>
              </a:tblGrid>
              <a:tr h="3048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52400">
                <a:tc rowSpan="2">
                  <a:txBody>
                    <a:bodyPr/>
                    <a:lstStyle/>
                    <a:p>
                      <a:pPr algn="ctr" fontAlgn="b"/>
                      <a:r>
                        <a:rPr lang="es-MX" sz="1000" u="none" strike="noStrike" dirty="0">
                          <a:effectLst/>
                        </a:rPr>
                        <a:t>ANSERMANUEVO-LA VIRGINIA</a:t>
                      </a:r>
                      <a:endParaRPr lang="es-MX" sz="1000" u="none" strike="noStrike" kern="1200" dirty="0">
                        <a:solidFill>
                          <a:schemeClr val="dk1"/>
                        </a:solidFill>
                        <a:effectLst/>
                        <a:latin typeface="+mn-lt"/>
                        <a:ea typeface="+mn-ea"/>
                        <a:cs typeface="+mn-cs"/>
                      </a:endParaRPr>
                    </a:p>
                  </a:txBody>
                  <a:tcPr marL="8116" marR="8116" marT="0" marB="0" anchor="ctr"/>
                </a:tc>
                <a:tc>
                  <a:txBody>
                    <a:bodyPr/>
                    <a:lstStyle/>
                    <a:p>
                      <a:pPr algn="ctr" fontAlgn="ctr"/>
                      <a:r>
                        <a:rPr lang="es-MX" sz="1000" kern="1200" dirty="0"/>
                        <a:t>4,5 KM</a:t>
                      </a:r>
                      <a:endParaRPr lang="es-MX" sz="1000" b="0" kern="1200" dirty="0">
                        <a:solidFill>
                          <a:schemeClr val="dk1"/>
                        </a:solidFill>
                        <a:latin typeface="+mn-lt"/>
                        <a:ea typeface="+mn-ea"/>
                        <a:cs typeface="Arial" panose="020B0604020202020204" pitchFamily="34" charset="0"/>
                      </a:endParaRPr>
                    </a:p>
                  </a:txBody>
                  <a:tcPr marL="8116" marR="8116" marT="0" marB="0" anchor="ctr"/>
                </a:tc>
                <a:tc>
                  <a:txBody>
                    <a:bodyPr/>
                    <a:lstStyle/>
                    <a:p>
                      <a:pPr algn="ctr" fontAlgn="b"/>
                      <a:r>
                        <a:rPr lang="es-MX" sz="1000" kern="1200" dirty="0"/>
                        <a:t> Pavimentación</a:t>
                      </a:r>
                      <a:endParaRPr lang="es-MX" sz="1000" b="0" kern="1200" dirty="0">
                        <a:solidFill>
                          <a:schemeClr val="dk1"/>
                        </a:solidFill>
                        <a:latin typeface="+mn-lt"/>
                        <a:ea typeface="+mn-ea"/>
                        <a:cs typeface="Arial" panose="020B0604020202020204" pitchFamily="34" charset="0"/>
                      </a:endParaRPr>
                    </a:p>
                  </a:txBody>
                  <a:tcPr marL="8116" marR="8116" marT="0" marB="0" anchor="ctr"/>
                </a:tc>
                <a:tc>
                  <a:txBody>
                    <a:bodyPr/>
                    <a:lstStyle/>
                    <a:p>
                      <a:pPr algn="ctr" fontAlgn="b"/>
                      <a:r>
                        <a:rPr lang="es-MX" sz="1000" kern="1200" dirty="0"/>
                        <a:t>4,4</a:t>
                      </a:r>
                      <a:r>
                        <a:rPr lang="es-MX" sz="1000" kern="1200" baseline="0" dirty="0"/>
                        <a:t> Km</a:t>
                      </a:r>
                      <a:endParaRPr lang="es-MX" sz="1000" b="0" kern="1200" dirty="0">
                        <a:solidFill>
                          <a:schemeClr val="tx1"/>
                        </a:solidFill>
                        <a:latin typeface="+mn-lt"/>
                        <a:ea typeface="+mn-ea"/>
                        <a:cs typeface="Arial" panose="020B0604020202020204" pitchFamily="34" charset="0"/>
                      </a:endParaRPr>
                    </a:p>
                  </a:txBody>
                  <a:tcPr marL="8116" marR="8116" marT="0" marB="0" anchor="ctr"/>
                </a:tc>
                <a:extLst>
                  <a:ext uri="{0D108BD9-81ED-4DB2-BD59-A6C34878D82A}">
                    <a16:rowId xmlns="" xmlns:a16="http://schemas.microsoft.com/office/drawing/2014/main" val="10001"/>
                  </a:ext>
                </a:extLst>
              </a:tr>
              <a:tr h="152400">
                <a:tc vMerge="1">
                  <a:txBody>
                    <a:bodyPr/>
                    <a:lstStyle/>
                    <a:p>
                      <a:pPr algn="ctr" fontAlgn="b"/>
                      <a:endParaRPr lang="es-MX" sz="1300" u="none" strike="noStrike" kern="1200" dirty="0">
                        <a:solidFill>
                          <a:schemeClr val="dk1"/>
                        </a:solidFill>
                        <a:effectLst/>
                        <a:latin typeface="+mn-lt"/>
                        <a:ea typeface="+mn-ea"/>
                        <a:cs typeface="+mn-cs"/>
                      </a:endParaRPr>
                    </a:p>
                  </a:txBody>
                  <a:tcPr marL="10810" marR="10810" marT="0" marB="0" anchor="ctr">
                    <a:noFill/>
                  </a:tcPr>
                </a:tc>
                <a:tc>
                  <a:txBody>
                    <a:bodyPr/>
                    <a:lstStyle/>
                    <a:p>
                      <a:pPr algn="ctr" fontAlgn="ctr"/>
                      <a:r>
                        <a:rPr lang="es-MX" sz="1000" kern="1200" dirty="0"/>
                        <a:t>12 KM</a:t>
                      </a:r>
                      <a:endParaRPr lang="es-MX" sz="1000" b="0" kern="1200" dirty="0">
                        <a:solidFill>
                          <a:schemeClr val="dk1"/>
                        </a:solidFill>
                        <a:latin typeface="+mn-lt"/>
                        <a:ea typeface="+mn-ea"/>
                        <a:cs typeface="Arial" panose="020B0604020202020204" pitchFamily="34" charset="0"/>
                      </a:endParaRPr>
                    </a:p>
                  </a:txBody>
                  <a:tcPr marL="8116" marR="8116" marT="0" marB="0" anchor="ctr"/>
                </a:tc>
                <a:tc>
                  <a:txBody>
                    <a:bodyPr/>
                    <a:lstStyle/>
                    <a:p>
                      <a:pPr algn="ctr" fontAlgn="b"/>
                      <a:r>
                        <a:rPr lang="es-MX" sz="1000" kern="1200" dirty="0"/>
                        <a:t>Rehabilitación</a:t>
                      </a:r>
                      <a:endParaRPr lang="es-MX" sz="1000" b="0" kern="1200" dirty="0">
                        <a:solidFill>
                          <a:schemeClr val="dk1"/>
                        </a:solidFill>
                        <a:latin typeface="+mn-lt"/>
                        <a:ea typeface="+mn-ea"/>
                        <a:cs typeface="Arial" panose="020B0604020202020204" pitchFamily="34" charset="0"/>
                      </a:endParaRPr>
                    </a:p>
                  </a:txBody>
                  <a:tcPr marL="8116" marR="8116" marT="0" marB="0" anchor="ctr"/>
                </a:tc>
                <a:tc>
                  <a:txBody>
                    <a:bodyPr/>
                    <a:lstStyle/>
                    <a:p>
                      <a:pPr algn="ctr" fontAlgn="b"/>
                      <a:r>
                        <a:rPr lang="es-MX" sz="1000" kern="1200" dirty="0"/>
                        <a:t>11 Km</a:t>
                      </a:r>
                      <a:endParaRPr lang="es-MX" sz="1000" b="0" kern="1200" dirty="0">
                        <a:solidFill>
                          <a:schemeClr val="tx1"/>
                        </a:solidFill>
                        <a:latin typeface="+mn-lt"/>
                        <a:ea typeface="+mn-ea"/>
                        <a:cs typeface="Arial" panose="020B0604020202020204" pitchFamily="34" charset="0"/>
                      </a:endParaRPr>
                    </a:p>
                  </a:txBody>
                  <a:tcPr marL="8116" marR="8116" marT="0" marB="0" anchor="ctr"/>
                </a:tc>
                <a:extLst>
                  <a:ext uri="{0D108BD9-81ED-4DB2-BD59-A6C34878D82A}">
                    <a16:rowId xmlns="" xmlns:a16="http://schemas.microsoft.com/office/drawing/2014/main" val="10002"/>
                  </a:ext>
                </a:extLst>
              </a:tr>
            </a:tbl>
          </a:graphicData>
        </a:graphic>
      </p:graphicFrame>
      <p:sp>
        <p:nvSpPr>
          <p:cNvPr id="36" name="30 CuadroTexto"/>
          <p:cNvSpPr txBox="1">
            <a:spLocks noChangeArrowheads="1"/>
          </p:cNvSpPr>
          <p:nvPr/>
        </p:nvSpPr>
        <p:spPr bwMode="auto">
          <a:xfrm flipH="1">
            <a:off x="4000567" y="4445181"/>
            <a:ext cx="3528897"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sp>
        <p:nvSpPr>
          <p:cNvPr id="196700" name="CuadroTexto 36"/>
          <p:cNvSpPr txBox="1">
            <a:spLocks noChangeArrowheads="1"/>
          </p:cNvSpPr>
          <p:nvPr/>
        </p:nvSpPr>
        <p:spPr bwMode="auto">
          <a:xfrm>
            <a:off x="3895797" y="5983969"/>
            <a:ext cx="2779621" cy="242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03" tIns="45609" rIns="91203" bIns="45609">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47"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39" name="3 Tabla"/>
          <p:cNvGraphicFramePr>
            <a:graphicFrameLocks noGrp="1"/>
          </p:cNvGraphicFramePr>
          <p:nvPr>
            <p:extLst>
              <p:ext uri="{D42A27DB-BD31-4B8C-83A1-F6EECF244321}">
                <p14:modId xmlns:p14="http://schemas.microsoft.com/office/powerpoint/2010/main" val="1907057640"/>
              </p:ext>
            </p:extLst>
          </p:nvPr>
        </p:nvGraphicFramePr>
        <p:xfrm>
          <a:off x="4000567" y="4640946"/>
          <a:ext cx="3528897" cy="1371600"/>
        </p:xfrm>
        <a:graphic>
          <a:graphicData uri="http://schemas.openxmlformats.org/drawingml/2006/table">
            <a:tbl>
              <a:tblPr firstRow="1" bandRow="1">
                <a:tableStyleId>{5940675A-B579-460E-94D1-54222C63F5DA}</a:tableStyleId>
              </a:tblPr>
              <a:tblGrid>
                <a:gridCol w="2008792">
                  <a:extLst>
                    <a:ext uri="{9D8B030D-6E8A-4147-A177-3AD203B41FA5}">
                      <a16:colId xmlns="" xmlns:a16="http://schemas.microsoft.com/office/drawing/2014/main" val="20000"/>
                    </a:ext>
                  </a:extLst>
                </a:gridCol>
                <a:gridCol w="1520105">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0" marR="36000" marT="0" marB="0"/>
                </a:tc>
                <a:tc>
                  <a:txBody>
                    <a:bodyPr/>
                    <a:lstStyle/>
                    <a:p>
                      <a:pPr algn="ctr" fontAlgn="b"/>
                      <a:r>
                        <a:rPr lang="es-CO" sz="1000" u="none" strike="noStrike" dirty="0">
                          <a:effectLst/>
                        </a:rPr>
                        <a:t>$42.806</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baseline="0" dirty="0">
                          <a:effectLst/>
                        </a:rPr>
                        <a:t> </a:t>
                      </a:r>
                      <a:r>
                        <a:rPr lang="es-CO" sz="1000" u="none" strike="noStrike" dirty="0">
                          <a:effectLst/>
                        </a:rPr>
                        <a:t>$4.149</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1"/>
                  </a:ext>
                </a:extLst>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indent="0" algn="l" defTabSz="914400" rtl="0" eaLnBrk="1" latinLnBrk="0" hangingPunct="1">
                        <a:tabLst>
                          <a:tab pos="177800" algn="l"/>
                        </a:tabLst>
                      </a:pPr>
                      <a:r>
                        <a:rPr lang="es-CO" sz="1000" kern="1200" dirty="0"/>
                        <a:t>Vigencia</a:t>
                      </a:r>
                      <a:r>
                        <a:rPr lang="es-CO" sz="1000" kern="1200" baseline="0" dirty="0"/>
                        <a:t> 2016 = $10.730</a:t>
                      </a:r>
                    </a:p>
                    <a:p>
                      <a:pPr marL="177800" marR="0" indent="0" algn="l" defTabSz="914400" rtl="0" eaLnBrk="1" fontAlgn="auto" latinLnBrk="0" hangingPunct="1">
                        <a:lnSpc>
                          <a:spcPct val="100000"/>
                        </a:lnSpc>
                        <a:spcBef>
                          <a:spcPts val="0"/>
                        </a:spcBef>
                        <a:spcAft>
                          <a:spcPts val="0"/>
                        </a:spcAft>
                        <a:buClrTx/>
                        <a:buSzTx/>
                        <a:buFontTx/>
                        <a:buNone/>
                        <a:tabLst>
                          <a:tab pos="177800" algn="l"/>
                        </a:tabLst>
                        <a:defRPr/>
                      </a:pPr>
                      <a:r>
                        <a:rPr lang="es-CO" sz="1000" kern="1200" dirty="0"/>
                        <a:t>Vigencia</a:t>
                      </a:r>
                      <a:r>
                        <a:rPr lang="es-CO" sz="1000" kern="1200" baseline="0" dirty="0"/>
                        <a:t> 2017 = $30.332</a:t>
                      </a:r>
                      <a:endParaRPr lang="es-CO" sz="1000" kern="1200" dirty="0"/>
                    </a:p>
                    <a:p>
                      <a:pPr marL="177800" marR="0" indent="0" algn="l" defTabSz="914400" rtl="0" eaLnBrk="1" fontAlgn="auto" latinLnBrk="0" hangingPunct="1">
                        <a:lnSpc>
                          <a:spcPct val="100000"/>
                        </a:lnSpc>
                        <a:spcBef>
                          <a:spcPts val="0"/>
                        </a:spcBef>
                        <a:spcAft>
                          <a:spcPts val="0"/>
                        </a:spcAft>
                        <a:buClrTx/>
                        <a:buSzTx/>
                        <a:buFontTx/>
                        <a:buNone/>
                        <a:tabLst>
                          <a:tab pos="177800" algn="l"/>
                        </a:tabLst>
                        <a:defRPr/>
                      </a:pPr>
                      <a:r>
                        <a:rPr lang="es-CO" sz="1000" kern="1200" dirty="0"/>
                        <a:t>Vigencia</a:t>
                      </a:r>
                      <a:r>
                        <a:rPr lang="es-CO" sz="1000" kern="1200" baseline="0" dirty="0"/>
                        <a:t> 2018 = $1.744</a:t>
                      </a:r>
                      <a:endParaRPr lang="es-CO" sz="1000" b="1" i="1" kern="120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dirty="0">
                          <a:effectLst/>
                        </a:rPr>
                        <a:t>$42.806</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2"/>
                  </a:ext>
                </a:extLst>
              </a:tr>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baseline="0" dirty="0">
                          <a:effectLst/>
                        </a:rPr>
                        <a:t> </a:t>
                      </a:r>
                      <a:r>
                        <a:rPr lang="es-CO" sz="1000" u="none" strike="noStrike" dirty="0">
                          <a:effectLst/>
                        </a:rPr>
                        <a:t>$</a:t>
                      </a:r>
                      <a:r>
                        <a:rPr lang="es-CO" sz="1000" u="none" strike="noStrike" kern="1200" dirty="0">
                          <a:effectLst/>
                        </a:rPr>
                        <a:t>46.955</a:t>
                      </a:r>
                      <a:endParaRPr lang="es-CO" sz="1000" u="none" strike="noStrike" kern="1200" dirty="0">
                        <a:solidFill>
                          <a:schemeClr val="tx1"/>
                        </a:solidFill>
                        <a:effectLst/>
                        <a:latin typeface="+mn-lt"/>
                        <a:ea typeface="+mn-ea"/>
                        <a:cs typeface="+mn-cs"/>
                      </a:endParaRPr>
                    </a:p>
                  </a:txBody>
                  <a:tcPr marL="36000" marR="36000"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 Valle </a:t>
                      </a:r>
                      <a:r>
                        <a:rPr lang="es-CO" sz="1000" kern="1200" dirty="0" smtClean="0"/>
                        <a:t>del </a:t>
                      </a:r>
                      <a:r>
                        <a:rPr lang="es-CO" sz="1000" kern="1200" baseline="0" dirty="0" smtClean="0"/>
                        <a:t>Cauca</a:t>
                      </a:r>
                      <a:endParaRPr lang="es-CO" sz="1000" b="0" kern="1200" dirty="0">
                        <a:solidFill>
                          <a:schemeClr val="dk1"/>
                        </a:solidFill>
                        <a:latin typeface="+mn-lt"/>
                        <a:ea typeface="+mn-ea"/>
                        <a:cs typeface="Arial" panose="020B0604020202020204" pitchFamily="34" charset="0"/>
                      </a:endParaRPr>
                    </a:p>
                  </a:txBody>
                  <a:tcPr marL="36000" marR="3600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$32.869</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4"/>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 Risaralda</a:t>
                      </a:r>
                      <a:endParaRPr lang="es-CO" sz="1000" b="0" kern="1200" dirty="0">
                        <a:solidFill>
                          <a:schemeClr val="dk1"/>
                        </a:solidFill>
                        <a:latin typeface="+mn-lt"/>
                        <a:ea typeface="+mn-ea"/>
                        <a:cs typeface="Arial" panose="020B0604020202020204" pitchFamily="34" charset="0"/>
                      </a:endParaRPr>
                    </a:p>
                  </a:txBody>
                  <a:tcPr marL="36000" marR="36000" marT="0" marB="0" anchor="ctr"/>
                </a:tc>
                <a:tc>
                  <a:txBody>
                    <a:bodyPr/>
                    <a:lstStyle/>
                    <a:p>
                      <a:pPr algn="ctr" fontAlgn="b"/>
                      <a:r>
                        <a:rPr lang="es-CO" sz="1000" u="none" strike="noStrike" baseline="0" dirty="0">
                          <a:effectLst/>
                        </a:rPr>
                        <a:t> </a:t>
                      </a:r>
                      <a:r>
                        <a:rPr lang="es-CO" sz="1000" u="none" strike="noStrike" dirty="0">
                          <a:effectLst/>
                        </a:rPr>
                        <a:t>$14.086</a:t>
                      </a:r>
                      <a:endParaRPr lang="es-CO" sz="1000" b="0" i="0" u="none" strike="noStrike" dirty="0">
                        <a:solidFill>
                          <a:srgbClr val="000000"/>
                        </a:solidFill>
                        <a:effectLst/>
                        <a:latin typeface="+mn-lt"/>
                      </a:endParaRPr>
                    </a:p>
                  </a:txBody>
                  <a:tcPr marL="36000" marR="36000" marT="0" marB="0" anchor="ctr"/>
                </a:tc>
                <a:extLst>
                  <a:ext uri="{0D108BD9-81ED-4DB2-BD59-A6C34878D82A}">
                    <a16:rowId xmlns="" xmlns:a16="http://schemas.microsoft.com/office/drawing/2014/main" val="10005"/>
                  </a:ext>
                </a:extLst>
              </a:tr>
            </a:tbl>
          </a:graphicData>
        </a:graphic>
      </p:graphicFrame>
      <p:graphicFrame>
        <p:nvGraphicFramePr>
          <p:cNvPr id="28" name="Tabla 33"/>
          <p:cNvGraphicFramePr>
            <a:graphicFrameLocks noGrp="1"/>
          </p:cNvGraphicFramePr>
          <p:nvPr>
            <p:extLst>
              <p:ext uri="{D42A27DB-BD31-4B8C-83A1-F6EECF244321}">
                <p14:modId xmlns:p14="http://schemas.microsoft.com/office/powerpoint/2010/main" val="3208958073"/>
              </p:ext>
            </p:extLst>
          </p:nvPr>
        </p:nvGraphicFramePr>
        <p:xfrm>
          <a:off x="4120131" y="4225952"/>
          <a:ext cx="3212995" cy="184150"/>
        </p:xfrm>
        <a:graphic>
          <a:graphicData uri="http://schemas.openxmlformats.org/drawingml/2006/table">
            <a:tbl>
              <a:tblPr firstRow="1" bandRow="1">
                <a:tableStyleId>{5940675A-B579-460E-94D1-54222C63F5DA}</a:tableStyleId>
              </a:tblPr>
              <a:tblGrid>
                <a:gridCol w="3212995">
                  <a:extLst>
                    <a:ext uri="{9D8B030D-6E8A-4147-A177-3AD203B41FA5}">
                      <a16:colId xmlns="" xmlns:a16="http://schemas.microsoft.com/office/drawing/2014/main" val="20000"/>
                    </a:ext>
                  </a:extLst>
                </a:gridCol>
              </a:tblGrid>
              <a:tr h="18415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19 Km</a:t>
                      </a:r>
                      <a:endParaRPr lang="es-CO" sz="1200" b="0" i="0" u="none" strike="noStrike" dirty="0">
                        <a:solidFill>
                          <a:schemeClr val="bg1"/>
                        </a:solidFill>
                        <a:latin typeface="+mn-lt"/>
                        <a:cs typeface="Arial" panose="020B0604020202020204" pitchFamily="34" charset="0"/>
                      </a:endParaRPr>
                    </a:p>
                  </a:txBody>
                  <a:tcPr marL="36000" marR="36000"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1660024337"/>
              </p:ext>
            </p:extLst>
          </p:nvPr>
        </p:nvGraphicFramePr>
        <p:xfrm>
          <a:off x="7727672" y="4703056"/>
          <a:ext cx="4044819" cy="1027111"/>
        </p:xfrm>
        <a:graphic>
          <a:graphicData uri="http://schemas.openxmlformats.org/drawingml/2006/table">
            <a:tbl>
              <a:tblPr bandRow="1">
                <a:tableStyleId>{5940675A-B579-460E-94D1-54222C63F5DA}</a:tableStyleId>
              </a:tblPr>
              <a:tblGrid>
                <a:gridCol w="3032607">
                  <a:extLst>
                    <a:ext uri="{9D8B030D-6E8A-4147-A177-3AD203B41FA5}">
                      <a16:colId xmlns="" xmlns:a16="http://schemas.microsoft.com/office/drawing/2014/main" val="20000"/>
                    </a:ext>
                  </a:extLst>
                </a:gridCol>
                <a:gridCol w="1012212">
                  <a:extLst>
                    <a:ext uri="{9D8B030D-6E8A-4147-A177-3AD203B41FA5}">
                      <a16:colId xmlns="" xmlns:a16="http://schemas.microsoft.com/office/drawing/2014/main" val="20001"/>
                    </a:ext>
                  </a:extLst>
                </a:gridCol>
              </a:tblGrid>
              <a:tr h="199439">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46" marR="58446"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46" marR="58446" marT="0" marB="0" anchor="ctr"/>
                </a:tc>
                <a:extLst>
                  <a:ext uri="{0D108BD9-81ED-4DB2-BD59-A6C34878D82A}">
                    <a16:rowId xmlns="" xmlns:a16="http://schemas.microsoft.com/office/drawing/2014/main" val="10000"/>
                  </a:ext>
                </a:extLst>
              </a:tr>
              <a:tr h="19943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17" marR="8117"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16,5 KM</a:t>
                      </a:r>
                      <a:endParaRPr lang="es-MX" sz="1000" b="0" i="0" u="none" strike="noStrike" dirty="0">
                        <a:solidFill>
                          <a:srgbClr val="000000"/>
                        </a:solidFill>
                        <a:effectLst/>
                        <a:latin typeface="+mj-lt"/>
                      </a:endParaRPr>
                    </a:p>
                  </a:txBody>
                  <a:tcPr marL="8117" marR="8117" marT="0" marB="0" anchor="ctr"/>
                </a:tc>
                <a:extLst>
                  <a:ext uri="{0D108BD9-81ED-4DB2-BD59-A6C34878D82A}">
                    <a16:rowId xmlns="" xmlns:a16="http://schemas.microsoft.com/office/drawing/2014/main" val="10001"/>
                  </a:ext>
                </a:extLst>
              </a:tr>
              <a:tr h="19943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7" marR="8117" marT="0" marB="0" anchor="ctr"/>
                </a:tc>
                <a:extLst>
                  <a:ext uri="{0D108BD9-81ED-4DB2-BD59-A6C34878D82A}">
                    <a16:rowId xmlns="" xmlns:a16="http://schemas.microsoft.com/office/drawing/2014/main" val="246497866"/>
                  </a:ext>
                </a:extLst>
              </a:tr>
              <a:tr h="22935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2,5 KM</a:t>
                      </a:r>
                      <a:endParaRPr lang="es-MX" sz="1000" b="0" i="0" u="none" strike="noStrike" kern="1200" dirty="0">
                        <a:solidFill>
                          <a:schemeClr val="dk1"/>
                        </a:solidFill>
                        <a:effectLst/>
                        <a:latin typeface="+mj-lt"/>
                        <a:ea typeface="+mn-ea"/>
                        <a:cs typeface="+mn-cs"/>
                      </a:endParaRPr>
                    </a:p>
                  </a:txBody>
                  <a:tcPr marL="8117" marR="8117" marT="0" marB="0" anchor="ctr"/>
                </a:tc>
                <a:extLst>
                  <a:ext uri="{0D108BD9-81ED-4DB2-BD59-A6C34878D82A}">
                    <a16:rowId xmlns="" xmlns:a16="http://schemas.microsoft.com/office/drawing/2014/main" val="10002"/>
                  </a:ext>
                </a:extLst>
              </a:tr>
              <a:tr h="19943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17" marR="8117" marT="0"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7727672" y="4500472"/>
            <a:ext cx="4044819"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7" name="Rectángulo 5"/>
          <p:cNvSpPr>
            <a:spLocks noChangeArrowheads="1"/>
          </p:cNvSpPr>
          <p:nvPr/>
        </p:nvSpPr>
        <p:spPr bwMode="auto">
          <a:xfrm>
            <a:off x="4766553" y="-448"/>
            <a:ext cx="6486884"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ANSERMANUEVO – LA VIRGINIA</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34" name="Pentágono 33"/>
          <p:cNvSpPr/>
          <p:nvPr/>
        </p:nvSpPr>
        <p:spPr>
          <a:xfrm>
            <a:off x="0" y="0"/>
            <a:ext cx="4766553"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5" name="CuadroTexto 34"/>
          <p:cNvSpPr txBox="1"/>
          <p:nvPr/>
        </p:nvSpPr>
        <p:spPr>
          <a:xfrm>
            <a:off x="90205" y="502"/>
            <a:ext cx="504785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Valle del Cauca - Risaralda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0401151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6"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8508" y="732875"/>
            <a:ext cx="4829116" cy="31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30 CuadroTexto"/>
          <p:cNvSpPr txBox="1">
            <a:spLocks noChangeArrowheads="1"/>
          </p:cNvSpPr>
          <p:nvPr/>
        </p:nvSpPr>
        <p:spPr bwMode="auto">
          <a:xfrm flipH="1">
            <a:off x="7681785" y="732875"/>
            <a:ext cx="4146251" cy="196336"/>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488">
              <a:defRPr/>
            </a:pPr>
            <a:r>
              <a:rPr lang="es-CO" sz="1100" dirty="0">
                <a:latin typeface="+mn-lt"/>
              </a:rPr>
              <a:t>INFORMACIÓN</a:t>
            </a:r>
            <a:r>
              <a:rPr lang="es-CO" sz="1276" dirty="0"/>
              <a:t> GENERAL</a:t>
            </a:r>
          </a:p>
        </p:txBody>
      </p:sp>
      <p:graphicFrame>
        <p:nvGraphicFramePr>
          <p:cNvPr id="14" name="3 Tabla"/>
          <p:cNvGraphicFramePr>
            <a:graphicFrameLocks noGrp="1"/>
          </p:cNvGraphicFramePr>
          <p:nvPr>
            <p:extLst>
              <p:ext uri="{D42A27DB-BD31-4B8C-83A1-F6EECF244321}">
                <p14:modId xmlns:p14="http://schemas.microsoft.com/office/powerpoint/2010/main" val="3498137569"/>
              </p:ext>
            </p:extLst>
          </p:nvPr>
        </p:nvGraphicFramePr>
        <p:xfrm>
          <a:off x="7681785" y="965369"/>
          <a:ext cx="4146251" cy="1061634"/>
        </p:xfrm>
        <a:graphic>
          <a:graphicData uri="http://schemas.openxmlformats.org/drawingml/2006/table">
            <a:tbl>
              <a:tblPr firstRow="1" bandRow="1">
                <a:tableStyleId>{5940675A-B579-460E-94D1-54222C63F5DA}</a:tableStyleId>
              </a:tblPr>
              <a:tblGrid>
                <a:gridCol w="2836620">
                  <a:extLst>
                    <a:ext uri="{9D8B030D-6E8A-4147-A177-3AD203B41FA5}">
                      <a16:colId xmlns="" xmlns:a16="http://schemas.microsoft.com/office/drawing/2014/main" val="20000"/>
                    </a:ext>
                  </a:extLst>
                </a:gridCol>
                <a:gridCol w="1309631">
                  <a:extLst>
                    <a:ext uri="{9D8B030D-6E8A-4147-A177-3AD203B41FA5}">
                      <a16:colId xmlns="" xmlns:a16="http://schemas.microsoft.com/office/drawing/2014/main" val="20001"/>
                    </a:ext>
                  </a:extLst>
                </a:gridCol>
              </a:tblGrid>
              <a:tr h="348174">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03/11/2015</a:t>
                      </a:r>
                    </a:p>
                    <a:p>
                      <a:pPr algn="ctr" rtl="0" fontAlgn="ctr"/>
                      <a:r>
                        <a:rPr lang="es-MX" sz="1000" u="none" strike="noStrike" dirty="0">
                          <a:effectLst/>
                        </a:rPr>
                        <a:t>15/07/2016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7836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30/11/2015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7836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08/02/2016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7836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30/06/2018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78365">
                <a:tc>
                  <a:txBody>
                    <a:bodyPr/>
                    <a:lstStyle/>
                    <a:p>
                      <a:pPr marL="0" algn="l" defTabSz="914400" rtl="0" eaLnBrk="1" latinLnBrk="0" hangingPunct="1"/>
                      <a:r>
                        <a:rPr lang="es-CO" sz="1000" kern="1200" dirty="0"/>
                        <a:t>FASE DEL PROYECTO PROGRAMADO</a:t>
                      </a:r>
                      <a:r>
                        <a:rPr lang="es-CO" sz="1000" kern="1200" baseline="0" dirty="0"/>
                        <a:t> / EJECUTADO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70 % / 70 %</a:t>
                      </a:r>
                    </a:p>
                  </a:txBody>
                  <a:tcPr marL="35998" marR="35998" marT="0" marB="0" anchor="ctr"/>
                </a:tc>
                <a:extLst>
                  <a:ext uri="{0D108BD9-81ED-4DB2-BD59-A6C34878D82A}">
                    <a16:rowId xmlns="" xmlns:a16="http://schemas.microsoft.com/office/drawing/2014/main" val="10004"/>
                  </a:ext>
                </a:extLst>
              </a:tr>
            </a:tbl>
          </a:graphicData>
        </a:graphic>
      </p:graphicFrame>
      <p:sp>
        <p:nvSpPr>
          <p:cNvPr id="17" name="30 CuadroTexto"/>
          <p:cNvSpPr txBox="1">
            <a:spLocks noChangeArrowheads="1"/>
          </p:cNvSpPr>
          <p:nvPr/>
        </p:nvSpPr>
        <p:spPr bwMode="auto">
          <a:xfrm flipH="1">
            <a:off x="7681785" y="3562976"/>
            <a:ext cx="4146252"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1638 DE 30/11/2015</a:t>
            </a:r>
          </a:p>
        </p:txBody>
      </p:sp>
      <p:sp>
        <p:nvSpPr>
          <p:cNvPr id="18" name="30 CuadroTexto"/>
          <p:cNvSpPr txBox="1">
            <a:spLocks noChangeArrowheads="1"/>
          </p:cNvSpPr>
          <p:nvPr/>
        </p:nvSpPr>
        <p:spPr bwMode="auto">
          <a:xfrm flipH="1">
            <a:off x="7680160" y="4436086"/>
            <a:ext cx="4147876"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1718 DE 18/12/2015</a:t>
            </a:r>
          </a:p>
        </p:txBody>
      </p:sp>
      <p:graphicFrame>
        <p:nvGraphicFramePr>
          <p:cNvPr id="19" name="Tabla 18"/>
          <p:cNvGraphicFramePr>
            <a:graphicFrameLocks noGrp="1"/>
          </p:cNvGraphicFramePr>
          <p:nvPr>
            <p:extLst>
              <p:ext uri="{D42A27DB-BD31-4B8C-83A1-F6EECF244321}">
                <p14:modId xmlns:p14="http://schemas.microsoft.com/office/powerpoint/2010/main" val="3547219740"/>
              </p:ext>
            </p:extLst>
          </p:nvPr>
        </p:nvGraphicFramePr>
        <p:xfrm>
          <a:off x="7688289" y="3727038"/>
          <a:ext cx="4147877" cy="642024"/>
        </p:xfrm>
        <a:graphic>
          <a:graphicData uri="http://schemas.openxmlformats.org/drawingml/2006/table">
            <a:tbl>
              <a:tblPr>
                <a:tableStyleId>{616DA210-FB5B-4158-B5E0-FEB733F419BA}</a:tableStyleId>
              </a:tblPr>
              <a:tblGrid>
                <a:gridCol w="2715467">
                  <a:extLst>
                    <a:ext uri="{9D8B030D-6E8A-4147-A177-3AD203B41FA5}">
                      <a16:colId xmlns="" xmlns:a16="http://schemas.microsoft.com/office/drawing/2014/main" val="20000"/>
                    </a:ext>
                  </a:extLst>
                </a:gridCol>
                <a:gridCol w="461778">
                  <a:extLst>
                    <a:ext uri="{9D8B030D-6E8A-4147-A177-3AD203B41FA5}">
                      <a16:colId xmlns="" xmlns:a16="http://schemas.microsoft.com/office/drawing/2014/main" val="20001"/>
                    </a:ext>
                  </a:extLst>
                </a:gridCol>
                <a:gridCol w="970632">
                  <a:extLst>
                    <a:ext uri="{9D8B030D-6E8A-4147-A177-3AD203B41FA5}">
                      <a16:colId xmlns="" xmlns:a16="http://schemas.microsoft.com/office/drawing/2014/main" val="20002"/>
                    </a:ext>
                  </a:extLst>
                </a:gridCol>
              </a:tblGrid>
              <a:tr h="11151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MILAT</a:t>
                      </a:r>
                    </a:p>
                  </a:txBody>
                  <a:tcPr marL="8117" marR="8117" marT="8106"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81634">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6"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6"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6" marB="0" anchor="ctr"/>
                </a:tc>
                <a:extLst>
                  <a:ext uri="{0D108BD9-81ED-4DB2-BD59-A6C34878D82A}">
                    <a16:rowId xmlns="" xmlns:a16="http://schemas.microsoft.com/office/drawing/2014/main" val="10001"/>
                  </a:ext>
                </a:extLst>
              </a:tr>
              <a:tr h="86591">
                <a:tc>
                  <a:txBody>
                    <a:bodyPr/>
                    <a:lstStyle/>
                    <a:p>
                      <a:pPr algn="l" fontAlgn="ctr"/>
                      <a:r>
                        <a:rPr lang="es-CO" sz="1000" u="none" strike="noStrike" dirty="0">
                          <a:effectLst/>
                        </a:rPr>
                        <a:t>MINCIVIL S.A. </a:t>
                      </a:r>
                      <a:endParaRPr lang="es-MX" sz="1000" b="0" i="0" u="none" strike="noStrike" dirty="0">
                        <a:solidFill>
                          <a:srgbClr val="000000"/>
                        </a:solidFill>
                        <a:effectLst/>
                        <a:latin typeface="Calibri" panose="020F0502020204030204" pitchFamily="34" charset="0"/>
                      </a:endParaRPr>
                    </a:p>
                  </a:txBody>
                  <a:tcPr marL="108016" marR="8117" marT="8106"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8106"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6" marB="0" anchor="ctr"/>
                </a:tc>
                <a:extLst>
                  <a:ext uri="{0D108BD9-81ED-4DB2-BD59-A6C34878D82A}">
                    <a16:rowId xmlns="" xmlns:a16="http://schemas.microsoft.com/office/drawing/2014/main" val="10002"/>
                  </a:ext>
                </a:extLst>
              </a:tr>
              <a:tr h="74130">
                <a:tc>
                  <a:txBody>
                    <a:bodyPr/>
                    <a:lstStyle/>
                    <a:p>
                      <a:pPr algn="l" fontAlgn="ctr"/>
                      <a:r>
                        <a:rPr lang="es-CO" sz="1000" u="none" strike="noStrike" dirty="0">
                          <a:effectLst/>
                        </a:rPr>
                        <a:t>LATINCO S.A. </a:t>
                      </a:r>
                      <a:endParaRPr lang="es-MX" sz="1000" b="0" i="0" u="none" strike="noStrike" dirty="0">
                        <a:solidFill>
                          <a:srgbClr val="000000"/>
                        </a:solidFill>
                        <a:effectLst/>
                        <a:latin typeface="Calibri" panose="020F0502020204030204" pitchFamily="34" charset="0"/>
                      </a:endParaRPr>
                    </a:p>
                  </a:txBody>
                  <a:tcPr marL="108016" marR="8117" marT="8106"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8106"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06" marB="0" anchor="ctr"/>
                </a:tc>
                <a:extLst>
                  <a:ext uri="{0D108BD9-81ED-4DB2-BD59-A6C34878D82A}">
                    <a16:rowId xmlns="" xmlns:a16="http://schemas.microsoft.com/office/drawing/2014/main" val="10003"/>
                  </a:ext>
                </a:extLst>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670297354"/>
              </p:ext>
            </p:extLst>
          </p:nvPr>
        </p:nvGraphicFramePr>
        <p:xfrm>
          <a:off x="7680160" y="4613316"/>
          <a:ext cx="4146251" cy="794432"/>
        </p:xfrm>
        <a:graphic>
          <a:graphicData uri="http://schemas.openxmlformats.org/drawingml/2006/table">
            <a:tbl>
              <a:tblPr>
                <a:tableStyleId>{616DA210-FB5B-4158-B5E0-FEB733F419BA}</a:tableStyleId>
              </a:tblPr>
              <a:tblGrid>
                <a:gridCol w="2687325">
                  <a:extLst>
                    <a:ext uri="{9D8B030D-6E8A-4147-A177-3AD203B41FA5}">
                      <a16:colId xmlns="" xmlns:a16="http://schemas.microsoft.com/office/drawing/2014/main" val="20000"/>
                    </a:ext>
                  </a:extLst>
                </a:gridCol>
                <a:gridCol w="543865">
                  <a:extLst>
                    <a:ext uri="{9D8B030D-6E8A-4147-A177-3AD203B41FA5}">
                      <a16:colId xmlns="" xmlns:a16="http://schemas.microsoft.com/office/drawing/2014/main" val="20001"/>
                    </a:ext>
                  </a:extLst>
                </a:gridCol>
                <a:gridCol w="915061">
                  <a:extLst>
                    <a:ext uri="{9D8B030D-6E8A-4147-A177-3AD203B41FA5}">
                      <a16:colId xmlns="" xmlns:a16="http://schemas.microsoft.com/office/drawing/2014/main" val="20002"/>
                    </a:ext>
                  </a:extLst>
                </a:gridCol>
              </a:tblGrid>
              <a:tr h="160508">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VIAL CJ</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1168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8" marB="0" anchor="ctr"/>
                </a:tc>
                <a:extLst>
                  <a:ext uri="{0D108BD9-81ED-4DB2-BD59-A6C34878D82A}">
                    <a16:rowId xmlns="" xmlns:a16="http://schemas.microsoft.com/office/drawing/2014/main" val="10001"/>
                  </a:ext>
                </a:extLst>
              </a:tr>
              <a:tr h="312908">
                <a:tc>
                  <a:txBody>
                    <a:bodyPr/>
                    <a:lstStyle/>
                    <a:p>
                      <a:pPr marL="0" algn="l" defTabSz="914400" rtl="0" eaLnBrk="1" fontAlgn="ctr" latinLnBrk="0" hangingPunct="1"/>
                      <a:r>
                        <a:rPr lang="es-MX" sz="1000" u="none" strike="noStrike" kern="1200" dirty="0">
                          <a:effectLst/>
                        </a:rPr>
                        <a:t>CONSULTORES TECNICOS Y ECONOMICOS S.A. CONSULTECNICOS</a:t>
                      </a:r>
                      <a:endParaRPr lang="es-MX" sz="1000" u="none" strike="noStrike" kern="1200" dirty="0">
                        <a:solidFill>
                          <a:schemeClr val="tx1"/>
                        </a:solidFill>
                        <a:effectLst/>
                        <a:latin typeface="+mn-lt"/>
                        <a:ea typeface="+mn-ea"/>
                        <a:cs typeface="+mn-cs"/>
                      </a:endParaRPr>
                    </a:p>
                  </a:txBody>
                  <a:tcPr marL="107995" marR="8116" marT="8108"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8" marB="0" anchor="ctr"/>
                </a:tc>
                <a:extLst>
                  <a:ext uri="{0D108BD9-81ED-4DB2-BD59-A6C34878D82A}">
                    <a16:rowId xmlns="" xmlns:a16="http://schemas.microsoft.com/office/drawing/2014/main" val="10002"/>
                  </a:ext>
                </a:extLst>
              </a:tr>
              <a:tr h="160508">
                <a:tc>
                  <a:txBody>
                    <a:bodyPr/>
                    <a:lstStyle/>
                    <a:p>
                      <a:pPr marL="0" algn="l" defTabSz="914400" rtl="0" eaLnBrk="1" fontAlgn="ctr" latinLnBrk="0" hangingPunct="1"/>
                      <a:r>
                        <a:rPr lang="es-MX" sz="1000" u="none" strike="noStrike" kern="1200" dirty="0">
                          <a:effectLst/>
                        </a:rPr>
                        <a:t>JOYCO</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95" marR="8116" marT="8108"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0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8" marB="0" anchor="ctr"/>
                </a:tc>
                <a:extLst>
                  <a:ext uri="{0D108BD9-81ED-4DB2-BD59-A6C34878D82A}">
                    <a16:rowId xmlns="" xmlns:a16="http://schemas.microsoft.com/office/drawing/2014/main" val="10003"/>
                  </a:ext>
                </a:extLst>
              </a:tr>
            </a:tbl>
          </a:graphicData>
        </a:graphic>
      </p:graphicFrame>
      <p:sp>
        <p:nvSpPr>
          <p:cNvPr id="21" name="30 CuadroTexto"/>
          <p:cNvSpPr txBox="1">
            <a:spLocks noChangeArrowheads="1"/>
          </p:cNvSpPr>
          <p:nvPr/>
        </p:nvSpPr>
        <p:spPr bwMode="auto">
          <a:xfrm flipH="1">
            <a:off x="7685036" y="2125422"/>
            <a:ext cx="4146251" cy="169277"/>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22" name="10 Tabla"/>
          <p:cNvGraphicFramePr>
            <a:graphicFrameLocks noGrp="1"/>
          </p:cNvGraphicFramePr>
          <p:nvPr>
            <p:extLst>
              <p:ext uri="{D42A27DB-BD31-4B8C-83A1-F6EECF244321}">
                <p14:modId xmlns:p14="http://schemas.microsoft.com/office/powerpoint/2010/main" val="993364469"/>
              </p:ext>
            </p:extLst>
          </p:nvPr>
        </p:nvGraphicFramePr>
        <p:xfrm>
          <a:off x="7685037" y="2328587"/>
          <a:ext cx="4130191" cy="1200500"/>
        </p:xfrm>
        <a:graphic>
          <a:graphicData uri="http://schemas.openxmlformats.org/drawingml/2006/table">
            <a:tbl>
              <a:tblPr bandRow="1">
                <a:tableStyleId>{5940675A-B579-460E-94D1-54222C63F5DA}</a:tableStyleId>
              </a:tblPr>
              <a:tblGrid>
                <a:gridCol w="1584800">
                  <a:extLst>
                    <a:ext uri="{9D8B030D-6E8A-4147-A177-3AD203B41FA5}">
                      <a16:colId xmlns="" xmlns:a16="http://schemas.microsoft.com/office/drawing/2014/main" val="20000"/>
                    </a:ext>
                  </a:extLst>
                </a:gridCol>
                <a:gridCol w="691543">
                  <a:extLst>
                    <a:ext uri="{9D8B030D-6E8A-4147-A177-3AD203B41FA5}">
                      <a16:colId xmlns="" xmlns:a16="http://schemas.microsoft.com/office/drawing/2014/main" val="20001"/>
                    </a:ext>
                  </a:extLst>
                </a:gridCol>
                <a:gridCol w="1168620">
                  <a:extLst>
                    <a:ext uri="{9D8B030D-6E8A-4147-A177-3AD203B41FA5}">
                      <a16:colId xmlns="" xmlns:a16="http://schemas.microsoft.com/office/drawing/2014/main" val="20002"/>
                    </a:ext>
                  </a:extLst>
                </a:gridCol>
                <a:gridCol w="685228">
                  <a:extLst>
                    <a:ext uri="{9D8B030D-6E8A-4147-A177-3AD203B41FA5}">
                      <a16:colId xmlns="" xmlns:a16="http://schemas.microsoft.com/office/drawing/2014/main" val="20003"/>
                    </a:ext>
                  </a:extLst>
                </a:gridCol>
              </a:tblGrid>
              <a:tr h="374986">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98318">
                <a:tc>
                  <a:txBody>
                    <a:bodyPr/>
                    <a:lstStyle/>
                    <a:p>
                      <a:pPr algn="ctr" fontAlgn="b"/>
                      <a:r>
                        <a:rPr lang="es-MX" sz="1000" u="none" strike="noStrike" dirty="0">
                          <a:effectLst/>
                        </a:rPr>
                        <a:t> CISNEROS</a:t>
                      </a:r>
                      <a:r>
                        <a:rPr lang="es-MX" sz="1000" u="none" strike="noStrike" baseline="0" dirty="0">
                          <a:effectLst/>
                        </a:rPr>
                        <a:t> - LOBOGUERRERO</a:t>
                      </a:r>
                      <a:endParaRPr lang="es-MX" sz="1000" b="0" i="0" u="none" strike="noStrike" dirty="0">
                        <a:solidFill>
                          <a:srgbClr val="000000"/>
                        </a:solidFill>
                        <a:effectLst/>
                        <a:latin typeface="+mn-lt"/>
                      </a:endParaRPr>
                    </a:p>
                  </a:txBody>
                  <a:tcPr marL="8116" marR="8116" marT="8798" marB="0" anchor="ctr"/>
                </a:tc>
                <a:tc>
                  <a:txBody>
                    <a:bodyPr/>
                    <a:lstStyle/>
                    <a:p>
                      <a:pPr algn="ctr" fontAlgn="ctr"/>
                      <a:r>
                        <a:rPr lang="es-MX" sz="1000" u="none" strike="noStrike" dirty="0">
                          <a:effectLst/>
                        </a:rPr>
                        <a:t>2 KM</a:t>
                      </a:r>
                      <a:endParaRPr lang="es-MX" sz="1000" b="0" i="0" u="none" strike="noStrike" dirty="0">
                        <a:solidFill>
                          <a:srgbClr val="000000"/>
                        </a:solidFill>
                        <a:effectLst/>
                        <a:latin typeface="+mn-lt"/>
                      </a:endParaRPr>
                    </a:p>
                  </a:txBody>
                  <a:tcPr marL="8116" marR="8116" marT="8798" marB="0" anchor="ctr"/>
                </a:tc>
                <a:tc>
                  <a:txBody>
                    <a:bodyPr/>
                    <a:lstStyle/>
                    <a:p>
                      <a:pPr algn="ctr" fontAlgn="b"/>
                      <a:r>
                        <a:rPr lang="es-MX" sz="1000" u="none" strike="noStrike" dirty="0">
                          <a:effectLst/>
                        </a:rPr>
                        <a:t>Pavimentación</a:t>
                      </a:r>
                      <a:r>
                        <a:rPr lang="es-MX" sz="1000" u="none" strike="noStrike" baseline="0" dirty="0">
                          <a:effectLst/>
                        </a:rPr>
                        <a:t> </a:t>
                      </a:r>
                      <a:endParaRPr lang="es-MX" sz="1000" b="0" i="0" u="none" strike="noStrike" dirty="0">
                        <a:solidFill>
                          <a:srgbClr val="000000"/>
                        </a:solidFill>
                        <a:effectLst/>
                        <a:latin typeface="+mn-lt"/>
                      </a:endParaRPr>
                    </a:p>
                  </a:txBody>
                  <a:tcPr marL="8116" marR="8116" marT="8798"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6" marR="8116" marT="8798" marB="0" anchor="ctr"/>
                </a:tc>
                <a:extLst>
                  <a:ext uri="{0D108BD9-81ED-4DB2-BD59-A6C34878D82A}">
                    <a16:rowId xmlns="" xmlns:a16="http://schemas.microsoft.com/office/drawing/2014/main" val="10001"/>
                  </a:ext>
                </a:extLst>
              </a:tr>
              <a:tr h="198318">
                <a:tc>
                  <a:txBody>
                    <a:bodyPr/>
                    <a:lstStyle/>
                    <a:p>
                      <a:pPr algn="ctr" fontAlgn="b"/>
                      <a:r>
                        <a:rPr lang="es-MX" sz="1000" u="none" strike="noStrike" dirty="0">
                          <a:effectLst/>
                        </a:rPr>
                        <a:t>CISNEROS</a:t>
                      </a:r>
                      <a:r>
                        <a:rPr lang="es-MX" sz="1000" u="none" strike="noStrike" baseline="0" dirty="0">
                          <a:effectLst/>
                        </a:rPr>
                        <a:t> - LOBOGUERRERO</a:t>
                      </a:r>
                      <a:endParaRPr lang="es-MX" sz="1000" u="none" strike="noStrike" kern="1200" dirty="0">
                        <a:solidFill>
                          <a:schemeClr val="dk1"/>
                        </a:solidFill>
                        <a:effectLst/>
                        <a:latin typeface="+mn-lt"/>
                        <a:ea typeface="+mn-ea"/>
                        <a:cs typeface="+mn-cs"/>
                      </a:endParaRPr>
                    </a:p>
                  </a:txBody>
                  <a:tcPr marL="8116" marR="8116" marT="8798" marB="0" anchor="ctr"/>
                </a:tc>
                <a:tc>
                  <a:txBody>
                    <a:bodyPr/>
                    <a:lstStyle/>
                    <a:p>
                      <a:pPr marL="0" algn="ctr" defTabSz="914400" rtl="0" eaLnBrk="1" fontAlgn="ctr" latinLnBrk="0" hangingPunct="1"/>
                      <a:r>
                        <a:rPr lang="es-MX" sz="1000" u="none" strike="noStrike" kern="1200" dirty="0">
                          <a:effectLst/>
                        </a:rPr>
                        <a:t>1 UN</a:t>
                      </a:r>
                      <a:endParaRPr lang="es-MX" sz="1000" b="0" i="0" u="none" strike="noStrike" kern="1200" dirty="0">
                        <a:solidFill>
                          <a:schemeClr val="dk1"/>
                        </a:solidFill>
                        <a:effectLst/>
                        <a:latin typeface="+mn-lt"/>
                        <a:ea typeface="+mn-ea"/>
                        <a:cs typeface="+mn-cs"/>
                      </a:endParaRPr>
                    </a:p>
                  </a:txBody>
                  <a:tcPr marL="8116" marR="8116" marT="8798" marB="0" anchor="ctr"/>
                </a:tc>
                <a:tc>
                  <a:txBody>
                    <a:bodyPr/>
                    <a:lstStyle/>
                    <a:p>
                      <a:pPr algn="ctr" fontAlgn="b"/>
                      <a:r>
                        <a:rPr lang="es-MX" sz="1000" u="none" strike="noStrike" dirty="0">
                          <a:effectLst/>
                        </a:rPr>
                        <a:t> Túnel 1 – Der L=226M</a:t>
                      </a:r>
                      <a:endParaRPr lang="es-MX" sz="1000" b="0" i="0" u="none" strike="noStrike" dirty="0">
                        <a:solidFill>
                          <a:srgbClr val="000000"/>
                        </a:solidFill>
                        <a:effectLst/>
                        <a:latin typeface="+mn-lt"/>
                      </a:endParaRPr>
                    </a:p>
                  </a:txBody>
                  <a:tcPr marL="8116" marR="8116" marT="8798" marB="0" anchor="ctr"/>
                </a:tc>
                <a:tc>
                  <a:txBody>
                    <a:bodyPr/>
                    <a:lstStyle/>
                    <a:p>
                      <a:pPr algn="ctr" fontAlgn="b"/>
                      <a:r>
                        <a:rPr lang="es-MX" sz="1000" u="none" strike="noStrike" baseline="0" dirty="0">
                          <a:effectLst/>
                        </a:rPr>
                        <a:t>99 </a:t>
                      </a:r>
                      <a:r>
                        <a:rPr lang="es-MX" sz="1000" u="none" strike="noStrike" dirty="0">
                          <a:effectLst/>
                        </a:rPr>
                        <a:t>%</a:t>
                      </a:r>
                      <a:endParaRPr lang="es-MX" sz="1000" b="0" i="0" u="none" strike="noStrike" dirty="0">
                        <a:solidFill>
                          <a:schemeClr val="tx1"/>
                        </a:solidFill>
                        <a:effectLst/>
                        <a:latin typeface="+mn-lt"/>
                      </a:endParaRPr>
                    </a:p>
                  </a:txBody>
                  <a:tcPr marL="8116" marR="8116" marT="8798" marB="0" anchor="ctr"/>
                </a:tc>
                <a:extLst>
                  <a:ext uri="{0D108BD9-81ED-4DB2-BD59-A6C34878D82A}">
                    <a16:rowId xmlns="" xmlns:a16="http://schemas.microsoft.com/office/drawing/2014/main" val="10002"/>
                  </a:ext>
                </a:extLst>
              </a:tr>
              <a:tr h="198318">
                <a:tc>
                  <a:txBody>
                    <a:bodyPr/>
                    <a:lstStyle/>
                    <a:p>
                      <a:pPr algn="ctr" fontAlgn="b"/>
                      <a:r>
                        <a:rPr lang="es-MX" sz="1000" u="none" strike="noStrike" dirty="0">
                          <a:effectLst/>
                        </a:rPr>
                        <a:t>CISNEROS</a:t>
                      </a:r>
                      <a:r>
                        <a:rPr lang="es-MX" sz="1000" u="none" strike="noStrike" baseline="0" dirty="0">
                          <a:effectLst/>
                        </a:rPr>
                        <a:t> - LOBOGUERRERO</a:t>
                      </a:r>
                      <a:endParaRPr lang="es-MX" sz="1000" b="0" i="0" u="none" strike="noStrike" dirty="0">
                        <a:solidFill>
                          <a:srgbClr val="000000"/>
                        </a:solidFill>
                        <a:effectLst/>
                        <a:latin typeface="+mn-lt"/>
                      </a:endParaRPr>
                    </a:p>
                  </a:txBody>
                  <a:tcPr marL="8116" marR="8116" marT="8798" marB="0" anchor="ctr"/>
                </a:tc>
                <a:tc>
                  <a:txBody>
                    <a:bodyPr/>
                    <a:lstStyle/>
                    <a:p>
                      <a:pPr marL="0" algn="ctr" defTabSz="914400" rtl="0" eaLnBrk="1" fontAlgn="ctr" latinLnBrk="0" hangingPunct="1"/>
                      <a:r>
                        <a:rPr lang="es-MX" sz="1000" u="none" strike="noStrike" kern="1200" dirty="0">
                          <a:effectLst/>
                        </a:rPr>
                        <a:t>1 UN</a:t>
                      </a:r>
                      <a:endParaRPr lang="es-MX" sz="1000" b="0" i="0" u="none" strike="noStrike" kern="1200" dirty="0">
                        <a:solidFill>
                          <a:schemeClr val="dk1"/>
                        </a:solidFill>
                        <a:effectLst/>
                        <a:latin typeface="+mn-lt"/>
                        <a:ea typeface="+mn-ea"/>
                        <a:cs typeface="+mn-cs"/>
                      </a:endParaRPr>
                    </a:p>
                  </a:txBody>
                  <a:tcPr marL="8116" marR="8116" marT="8798" marB="0" anchor="ctr"/>
                </a:tc>
                <a:tc>
                  <a:txBody>
                    <a:bodyPr/>
                    <a:lstStyle/>
                    <a:p>
                      <a:pPr marL="0" algn="ctr" defTabSz="914400" rtl="0" eaLnBrk="1" fontAlgn="b" latinLnBrk="0" hangingPunct="1"/>
                      <a:r>
                        <a:rPr lang="es-MX" sz="1000" u="none" strike="noStrike" kern="1200" dirty="0">
                          <a:effectLst/>
                        </a:rPr>
                        <a:t>Puente 1 – Der L=84M</a:t>
                      </a:r>
                      <a:endParaRPr lang="es-MX" sz="1000" u="none" strike="noStrike" kern="1200" dirty="0">
                        <a:solidFill>
                          <a:schemeClr val="dk1"/>
                        </a:solidFill>
                        <a:effectLst/>
                        <a:latin typeface="+mn-lt"/>
                        <a:ea typeface="+mn-ea"/>
                        <a:cs typeface="+mn-cs"/>
                      </a:endParaRPr>
                    </a:p>
                  </a:txBody>
                  <a:tcPr marL="8116" marR="8116" marT="8798" marB="0" anchor="ctr"/>
                </a:tc>
                <a:tc>
                  <a:txBody>
                    <a:bodyPr/>
                    <a:lstStyle/>
                    <a:p>
                      <a:pPr marL="0" algn="ctr" defTabSz="914400" rtl="0" eaLnBrk="1" fontAlgn="b" latinLnBrk="0" hangingPunct="1"/>
                      <a:r>
                        <a:rPr lang="es-MX" sz="1000" u="none" strike="noStrike" kern="1200" dirty="0">
                          <a:effectLst/>
                        </a:rPr>
                        <a:t>98</a:t>
                      </a:r>
                      <a:r>
                        <a:rPr lang="es-MX" sz="1000" u="none" strike="noStrike" kern="1200" baseline="0" dirty="0">
                          <a:effectLst/>
                        </a:rPr>
                        <a:t> </a:t>
                      </a:r>
                      <a:r>
                        <a:rPr lang="es-MX" sz="1000" u="none" strike="noStrike" kern="1200" dirty="0">
                          <a:effectLst/>
                        </a:rPr>
                        <a:t>%</a:t>
                      </a:r>
                      <a:endParaRPr lang="es-MX" sz="1000" u="none" strike="noStrike" kern="1200" dirty="0">
                        <a:solidFill>
                          <a:schemeClr val="dk1"/>
                        </a:solidFill>
                        <a:effectLst/>
                        <a:latin typeface="+mn-lt"/>
                        <a:ea typeface="+mn-ea"/>
                        <a:cs typeface="+mn-cs"/>
                      </a:endParaRPr>
                    </a:p>
                  </a:txBody>
                  <a:tcPr marL="8116" marR="8116" marT="8798" marB="0" anchor="ctr"/>
                </a:tc>
                <a:extLst>
                  <a:ext uri="{0D108BD9-81ED-4DB2-BD59-A6C34878D82A}">
                    <a16:rowId xmlns="" xmlns:a16="http://schemas.microsoft.com/office/drawing/2014/main" val="10003"/>
                  </a:ext>
                </a:extLst>
              </a:tr>
            </a:tbl>
          </a:graphicData>
        </a:graphic>
      </p:graphicFrame>
      <p:sp>
        <p:nvSpPr>
          <p:cNvPr id="24" name="30 CuadroTexto"/>
          <p:cNvSpPr txBox="1">
            <a:spLocks noChangeArrowheads="1"/>
          </p:cNvSpPr>
          <p:nvPr/>
        </p:nvSpPr>
        <p:spPr bwMode="auto">
          <a:xfrm flipH="1">
            <a:off x="3973471" y="4360205"/>
            <a:ext cx="3368565" cy="169277"/>
          </a:xfrm>
          <a:prstGeom prst="rect">
            <a:avLst/>
          </a:prstGeom>
          <a:solidFill>
            <a:srgbClr val="2FAC66"/>
          </a:solidFill>
          <a:ln w="28575"/>
        </p:spPr>
        <p:style>
          <a:lnRef idx="3">
            <a:schemeClr val="lt1"/>
          </a:lnRef>
          <a:fillRef idx="1">
            <a:schemeClr val="accent1"/>
          </a:fillRef>
          <a:effectRef idx="1">
            <a:schemeClr val="accent1"/>
          </a:effectRef>
          <a:fontRef idx="minor">
            <a:schemeClr val="lt1"/>
          </a:fontRef>
        </p:style>
        <p:txBody>
          <a:bodyPr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25" name="3 Tabla"/>
          <p:cNvGraphicFramePr>
            <a:graphicFrameLocks noGrp="1"/>
          </p:cNvGraphicFramePr>
          <p:nvPr>
            <p:extLst>
              <p:ext uri="{D42A27DB-BD31-4B8C-83A1-F6EECF244321}">
                <p14:modId xmlns:p14="http://schemas.microsoft.com/office/powerpoint/2010/main" val="2516730212"/>
              </p:ext>
            </p:extLst>
          </p:nvPr>
        </p:nvGraphicFramePr>
        <p:xfrm>
          <a:off x="3973471" y="4545331"/>
          <a:ext cx="3368566" cy="1082040"/>
        </p:xfrm>
        <a:graphic>
          <a:graphicData uri="http://schemas.openxmlformats.org/drawingml/2006/table">
            <a:tbl>
              <a:tblPr firstRow="1" bandRow="1">
                <a:tableStyleId>{5940675A-B579-460E-94D1-54222C63F5DA}</a:tableStyleId>
              </a:tblPr>
              <a:tblGrid>
                <a:gridCol w="2198222">
                  <a:extLst>
                    <a:ext uri="{9D8B030D-6E8A-4147-A177-3AD203B41FA5}">
                      <a16:colId xmlns="" xmlns:a16="http://schemas.microsoft.com/office/drawing/2014/main" val="20000"/>
                    </a:ext>
                  </a:extLst>
                </a:gridCol>
                <a:gridCol w="1170344">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1" marR="35991" marT="0" marB="0"/>
                </a:tc>
                <a:tc>
                  <a:txBody>
                    <a:bodyPr/>
                    <a:lstStyle/>
                    <a:p>
                      <a:pPr algn="ctr" fontAlgn="b"/>
                      <a:r>
                        <a:rPr lang="es-CO" sz="1000" u="none" strike="noStrike" dirty="0">
                          <a:effectLst/>
                        </a:rPr>
                        <a:t>$ 44.382</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1" marR="35991" marT="0" marB="0" anchor="ctr"/>
                </a:tc>
                <a:tc>
                  <a:txBody>
                    <a:bodyPr/>
                    <a:lstStyle/>
                    <a:p>
                      <a:pPr algn="ctr" fontAlgn="b"/>
                      <a:r>
                        <a:rPr lang="es-CO" sz="1000" u="none" strike="noStrike" dirty="0">
                          <a:effectLst/>
                        </a:rPr>
                        <a:t>$ 3.689</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1"/>
                  </a:ext>
                </a:extLst>
              </a:tr>
              <a:tr h="6178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$16.252</a:t>
                      </a:r>
                    </a:p>
                    <a:p>
                      <a:pPr marL="177800" indent="0" algn="l" defTabSz="914400" rtl="0" eaLnBrk="1" latinLnBrk="0" hangingPunct="1"/>
                      <a:r>
                        <a:rPr lang="es-CO" sz="1000" kern="1200" baseline="0" dirty="0"/>
                        <a:t>Vigencia 2017= $19.240</a:t>
                      </a:r>
                    </a:p>
                    <a:p>
                      <a:pPr marL="177800" marR="0" lvl="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$8.890</a:t>
                      </a:r>
                      <a:endParaRPr lang="es-CO" sz="1000" b="1" i="1" kern="1200" baseline="0" dirty="0">
                        <a:solidFill>
                          <a:schemeClr val="dk1"/>
                        </a:solidFill>
                        <a:latin typeface="+mn-lt"/>
                        <a:ea typeface="+mn-ea"/>
                        <a:cs typeface="Arial" panose="020B0604020202020204" pitchFamily="34" charset="0"/>
                      </a:endParaRPr>
                    </a:p>
                  </a:txBody>
                  <a:tcPr marL="35991" marR="35991" marT="0" marB="0" anchor="ctr"/>
                </a:tc>
                <a:tc>
                  <a:txBody>
                    <a:bodyPr/>
                    <a:lstStyle/>
                    <a:p>
                      <a:pPr algn="ctr" fontAlgn="b"/>
                      <a:r>
                        <a:rPr lang="es-CO" sz="1000" u="none" strike="noStrike" dirty="0">
                          <a:effectLst/>
                        </a:rPr>
                        <a:t>$ 44.382</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1" marR="35991" marT="0" marB="0" anchor="ctr"/>
                </a:tc>
                <a:tc>
                  <a:txBody>
                    <a:bodyPr/>
                    <a:lstStyle/>
                    <a:p>
                      <a:pPr algn="ctr" fontAlgn="b"/>
                      <a:r>
                        <a:rPr lang="es-CO" sz="1000" u="none" strike="noStrike" dirty="0">
                          <a:effectLst/>
                        </a:rPr>
                        <a:t>$ 48.071</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3"/>
                  </a:ext>
                </a:extLst>
              </a:tr>
            </a:tbl>
          </a:graphicData>
        </a:graphic>
      </p:graphicFrame>
      <p:sp>
        <p:nvSpPr>
          <p:cNvPr id="207982" name="CuadroTexto 25"/>
          <p:cNvSpPr txBox="1">
            <a:spLocks noChangeArrowheads="1"/>
          </p:cNvSpPr>
          <p:nvPr/>
        </p:nvSpPr>
        <p:spPr bwMode="auto">
          <a:xfrm>
            <a:off x="3891011" y="5658545"/>
            <a:ext cx="3155847" cy="24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47" tIns="45536" rIns="91047" bIns="4553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88" fontAlgn="base">
              <a:spcBef>
                <a:spcPct val="0"/>
              </a:spcBef>
              <a:spcAft>
                <a:spcPct val="0"/>
              </a:spcAft>
            </a:pPr>
            <a:r>
              <a:rPr lang="es-MX" altLang="es-CO" sz="976" dirty="0"/>
              <a:t>* Cifras </a:t>
            </a:r>
            <a:r>
              <a:rPr lang="es-MX" altLang="es-CO" sz="976" dirty="0" smtClean="0"/>
              <a:t>en millones</a:t>
            </a:r>
            <a:endParaRPr lang="es-MX" altLang="es-CO" sz="976" dirty="0"/>
          </a:p>
        </p:txBody>
      </p:sp>
      <p:graphicFrame>
        <p:nvGraphicFramePr>
          <p:cNvPr id="28" name="Tabla 33"/>
          <p:cNvGraphicFramePr>
            <a:graphicFrameLocks noGrp="1"/>
          </p:cNvGraphicFramePr>
          <p:nvPr>
            <p:extLst>
              <p:ext uri="{D42A27DB-BD31-4B8C-83A1-F6EECF244321}">
                <p14:modId xmlns:p14="http://schemas.microsoft.com/office/powerpoint/2010/main" val="868985607"/>
              </p:ext>
            </p:extLst>
          </p:nvPr>
        </p:nvGraphicFramePr>
        <p:xfrm>
          <a:off x="3973471" y="4089477"/>
          <a:ext cx="3304531" cy="183071"/>
        </p:xfrm>
        <a:graphic>
          <a:graphicData uri="http://schemas.openxmlformats.org/drawingml/2006/table">
            <a:tbl>
              <a:tblPr firstRow="1" bandRow="1">
                <a:tableStyleId>{5940675A-B579-460E-94D1-54222C63F5DA}</a:tableStyleId>
              </a:tblPr>
              <a:tblGrid>
                <a:gridCol w="330453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14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1308748220"/>
              </p:ext>
            </p:extLst>
          </p:nvPr>
        </p:nvGraphicFramePr>
        <p:xfrm>
          <a:off x="7673665" y="5638984"/>
          <a:ext cx="4146242" cy="820096"/>
        </p:xfrm>
        <a:graphic>
          <a:graphicData uri="http://schemas.openxmlformats.org/drawingml/2006/table">
            <a:tbl>
              <a:tblPr bandRow="1">
                <a:tableStyleId>{5940675A-B579-460E-94D1-54222C63F5DA}</a:tableStyleId>
              </a:tblPr>
              <a:tblGrid>
                <a:gridCol w="3108648">
                  <a:extLst>
                    <a:ext uri="{9D8B030D-6E8A-4147-A177-3AD203B41FA5}">
                      <a16:colId xmlns="" xmlns:a16="http://schemas.microsoft.com/office/drawing/2014/main" val="20000"/>
                    </a:ext>
                  </a:extLst>
                </a:gridCol>
                <a:gridCol w="1037594">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2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1,5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7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3,5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7673655" y="5454183"/>
            <a:ext cx="4146241" cy="169277"/>
          </a:xfrm>
          <a:prstGeom prst="rect">
            <a:avLst/>
          </a:prstGeom>
          <a:solidFill>
            <a:srgbClr val="2FAC66"/>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23" name="Rectángulo 5"/>
          <p:cNvSpPr>
            <a:spLocks noChangeArrowheads="1"/>
          </p:cNvSpPr>
          <p:nvPr/>
        </p:nvSpPr>
        <p:spPr bwMode="auto">
          <a:xfrm>
            <a:off x="3190673" y="23197"/>
            <a:ext cx="8706209"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2FAC66"/>
                </a:solidFill>
                <a:latin typeface="Tw Cen MT" panose="020B0602020104020603" pitchFamily="34" charset="0"/>
                <a:ea typeface="MS PGothic" pitchFamily="34" charset="-128"/>
                <a:sym typeface="Helvetica Neue Bold Condensed"/>
              </a:rPr>
              <a:t>CISNEROS – LOBOGUERRERO F3 (TRAMO 4)</a:t>
            </a:r>
            <a:endParaRPr lang="es-ES" altLang="es-CO" sz="1427" dirty="0">
              <a:solidFill>
                <a:srgbClr val="2FAC66"/>
              </a:solidFill>
              <a:latin typeface="Tw Cen MT" panose="020B0602020104020603" pitchFamily="34" charset="0"/>
              <a:ea typeface="MS PGothic" pitchFamily="34" charset="-128"/>
              <a:sym typeface="Helvetica Neue Bold Condensed"/>
            </a:endParaRPr>
          </a:p>
        </p:txBody>
      </p:sp>
      <p:sp>
        <p:nvSpPr>
          <p:cNvPr id="26" name="Pentágono 25"/>
          <p:cNvSpPr/>
          <p:nvPr/>
        </p:nvSpPr>
        <p:spPr>
          <a:xfrm>
            <a:off x="1" y="0"/>
            <a:ext cx="3190672"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8" y="26882"/>
            <a:ext cx="2905543"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Valle del Cauca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1972669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88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8616" y="823420"/>
            <a:ext cx="5130222" cy="283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30 CuadroTexto"/>
          <p:cNvSpPr txBox="1">
            <a:spLocks noChangeArrowheads="1"/>
          </p:cNvSpPr>
          <p:nvPr/>
        </p:nvSpPr>
        <p:spPr bwMode="auto">
          <a:xfrm flipH="1">
            <a:off x="7445828" y="723147"/>
            <a:ext cx="4227676" cy="200545"/>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t>INFORMACIÓN GENERAL</a:t>
            </a:r>
          </a:p>
        </p:txBody>
      </p:sp>
      <p:graphicFrame>
        <p:nvGraphicFramePr>
          <p:cNvPr id="17" name="3 Tabla"/>
          <p:cNvGraphicFramePr>
            <a:graphicFrameLocks noGrp="1"/>
          </p:cNvGraphicFramePr>
          <p:nvPr>
            <p:extLst>
              <p:ext uri="{D42A27DB-BD31-4B8C-83A1-F6EECF244321}">
                <p14:modId xmlns:p14="http://schemas.microsoft.com/office/powerpoint/2010/main" val="3672254298"/>
              </p:ext>
            </p:extLst>
          </p:nvPr>
        </p:nvGraphicFramePr>
        <p:xfrm>
          <a:off x="7445829" y="953013"/>
          <a:ext cx="4227679" cy="858145"/>
        </p:xfrm>
        <a:graphic>
          <a:graphicData uri="http://schemas.openxmlformats.org/drawingml/2006/table">
            <a:tbl>
              <a:tblPr firstRow="1" bandRow="1">
                <a:tableStyleId>{5940675A-B579-460E-94D1-54222C63F5DA}</a:tableStyleId>
              </a:tblPr>
              <a:tblGrid>
                <a:gridCol w="2554707">
                  <a:extLst>
                    <a:ext uri="{9D8B030D-6E8A-4147-A177-3AD203B41FA5}">
                      <a16:colId xmlns="" xmlns:a16="http://schemas.microsoft.com/office/drawing/2014/main" val="20000"/>
                    </a:ext>
                  </a:extLst>
                </a:gridCol>
                <a:gridCol w="1672972">
                  <a:extLst>
                    <a:ext uri="{9D8B030D-6E8A-4147-A177-3AD203B41FA5}">
                      <a16:colId xmlns="" xmlns:a16="http://schemas.microsoft.com/office/drawing/2014/main" val="20001"/>
                    </a:ext>
                  </a:extLst>
                </a:gridCol>
              </a:tblGrid>
              <a:tr h="171629">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12/11/2015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7162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01/12/2015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7162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30/12/2015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71629">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30/07/2018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7162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47</a:t>
                      </a:r>
                      <a:r>
                        <a:rPr lang="es-MX" sz="1000" u="none" strike="noStrike" kern="1200" baseline="0" dirty="0">
                          <a:effectLst/>
                        </a:rPr>
                        <a:t> </a:t>
                      </a:r>
                      <a:r>
                        <a:rPr lang="es-MX" sz="1000" u="none" strike="noStrike" kern="1200" dirty="0">
                          <a:effectLst/>
                        </a:rPr>
                        <a:t>%</a:t>
                      </a:r>
                    </a:p>
                  </a:txBody>
                  <a:tcPr marL="35998" marR="35998" marT="0" marB="0" anchor="ctr"/>
                </a:tc>
                <a:extLst>
                  <a:ext uri="{0D108BD9-81ED-4DB2-BD59-A6C34878D82A}">
                    <a16:rowId xmlns="" xmlns:a16="http://schemas.microsoft.com/office/drawing/2014/main" val="10004"/>
                  </a:ext>
                </a:extLst>
              </a:tr>
            </a:tbl>
          </a:graphicData>
        </a:graphic>
      </p:graphicFrame>
      <p:sp>
        <p:nvSpPr>
          <p:cNvPr id="19" name="30 CuadroTexto"/>
          <p:cNvSpPr txBox="1">
            <a:spLocks noChangeArrowheads="1"/>
          </p:cNvSpPr>
          <p:nvPr/>
        </p:nvSpPr>
        <p:spPr bwMode="auto">
          <a:xfrm flipH="1">
            <a:off x="7442476" y="3801514"/>
            <a:ext cx="4227679" cy="196569"/>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t>INTERVENTORÍA 1631 DE 25/11/2015</a:t>
            </a:r>
          </a:p>
        </p:txBody>
      </p:sp>
      <p:graphicFrame>
        <p:nvGraphicFramePr>
          <p:cNvPr id="20" name="Tabla 22"/>
          <p:cNvGraphicFramePr>
            <a:graphicFrameLocks noGrp="1"/>
          </p:cNvGraphicFramePr>
          <p:nvPr>
            <p:extLst>
              <p:ext uri="{D42A27DB-BD31-4B8C-83A1-F6EECF244321}">
                <p14:modId xmlns:p14="http://schemas.microsoft.com/office/powerpoint/2010/main" val="264967635"/>
              </p:ext>
            </p:extLst>
          </p:nvPr>
        </p:nvGraphicFramePr>
        <p:xfrm>
          <a:off x="7469690" y="3052218"/>
          <a:ext cx="4227679" cy="661253"/>
        </p:xfrm>
        <a:graphic>
          <a:graphicData uri="http://schemas.openxmlformats.org/drawingml/2006/table">
            <a:tbl>
              <a:tblPr>
                <a:tableStyleId>{616DA210-FB5B-4158-B5E0-FEB733F419BA}</a:tableStyleId>
              </a:tblPr>
              <a:tblGrid>
                <a:gridCol w="2362941">
                  <a:extLst>
                    <a:ext uri="{9D8B030D-6E8A-4147-A177-3AD203B41FA5}">
                      <a16:colId xmlns="" xmlns:a16="http://schemas.microsoft.com/office/drawing/2014/main" val="20000"/>
                    </a:ext>
                  </a:extLst>
                </a:gridCol>
                <a:gridCol w="788869">
                  <a:extLst>
                    <a:ext uri="{9D8B030D-6E8A-4147-A177-3AD203B41FA5}">
                      <a16:colId xmlns="" xmlns:a16="http://schemas.microsoft.com/office/drawing/2014/main" val="20001"/>
                    </a:ext>
                  </a:extLst>
                </a:gridCol>
                <a:gridCol w="1075869">
                  <a:extLst>
                    <a:ext uri="{9D8B030D-6E8A-4147-A177-3AD203B41FA5}">
                      <a16:colId xmlns="" xmlns:a16="http://schemas.microsoft.com/office/drawing/2014/main" val="20002"/>
                    </a:ext>
                  </a:extLst>
                </a:gridCol>
              </a:tblGrid>
              <a:tr h="17973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SCLV</a:t>
                      </a:r>
                    </a:p>
                  </a:txBody>
                  <a:tcPr marL="8117" marR="8117" marT="8106"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6">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6"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6"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6" marB="0" anchor="ctr"/>
                </a:tc>
                <a:extLst>
                  <a:ext uri="{0D108BD9-81ED-4DB2-BD59-A6C34878D82A}">
                    <a16:rowId xmlns="" xmlns:a16="http://schemas.microsoft.com/office/drawing/2014/main" val="10001"/>
                  </a:ext>
                </a:extLst>
              </a:tr>
              <a:tr h="160506">
                <a:tc>
                  <a:txBody>
                    <a:bodyPr/>
                    <a:lstStyle/>
                    <a:p>
                      <a:pPr algn="l" fontAlgn="ctr"/>
                      <a:r>
                        <a:rPr lang="es-MX" sz="1000" u="none" strike="noStrike" baseline="0" dirty="0">
                          <a:effectLst/>
                        </a:rPr>
                        <a:t>LA VIALIDAD LTDA</a:t>
                      </a:r>
                      <a:endParaRPr lang="es-MX" sz="1000" b="0" i="0" u="none" strike="noStrike" dirty="0">
                        <a:solidFill>
                          <a:srgbClr val="000000"/>
                        </a:solidFill>
                        <a:effectLst/>
                        <a:latin typeface="Calibri" panose="020F0502020204030204" pitchFamily="34" charset="0"/>
                      </a:endParaRPr>
                    </a:p>
                  </a:txBody>
                  <a:tcPr marL="108025" marR="8117" marT="8106" marB="0" anchor="ctr"/>
                </a:tc>
                <a:tc>
                  <a:txBody>
                    <a:bodyPr/>
                    <a:lstStyle/>
                    <a:p>
                      <a:pPr algn="ctr" fontAlgn="ctr"/>
                      <a:r>
                        <a:rPr lang="es-MX" sz="1000" u="none" strike="noStrike" dirty="0">
                          <a:effectLst/>
                        </a:rPr>
                        <a:t>40</a:t>
                      </a:r>
                      <a:endParaRPr lang="es-MX" sz="1000" b="0" i="0" u="none" strike="noStrike" dirty="0">
                        <a:solidFill>
                          <a:srgbClr val="000000"/>
                        </a:solidFill>
                        <a:effectLst/>
                        <a:latin typeface="Calibri" panose="020F0502020204030204" pitchFamily="34" charset="0"/>
                      </a:endParaRPr>
                    </a:p>
                  </a:txBody>
                  <a:tcPr marL="8117" marR="8117" marT="8106"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6" marB="0" anchor="ctr"/>
                </a:tc>
                <a:extLst>
                  <a:ext uri="{0D108BD9-81ED-4DB2-BD59-A6C34878D82A}">
                    <a16:rowId xmlns="" xmlns:a16="http://schemas.microsoft.com/office/drawing/2014/main" val="10002"/>
                  </a:ext>
                </a:extLst>
              </a:tr>
              <a:tr h="16050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SILVA &amp; ASOCIADOS S.A.S</a:t>
                      </a:r>
                      <a:endParaRPr lang="es-MX" sz="1000" b="0" i="0" u="none" strike="noStrike" dirty="0">
                        <a:solidFill>
                          <a:srgbClr val="000000"/>
                        </a:solidFill>
                        <a:effectLst/>
                        <a:latin typeface="Calibri" panose="020F0502020204030204" pitchFamily="34" charset="0"/>
                      </a:endParaRPr>
                    </a:p>
                  </a:txBody>
                  <a:tcPr marL="108025" marR="8117" marT="8106"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7" marR="8117" marT="8106"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6" marB="0" anchor="ctr"/>
                </a:tc>
                <a:extLst>
                  <a:ext uri="{0D108BD9-81ED-4DB2-BD59-A6C34878D82A}">
                    <a16:rowId xmlns="" xmlns:a16="http://schemas.microsoft.com/office/drawing/2014/main" val="10003"/>
                  </a:ext>
                </a:extLst>
              </a:tr>
            </a:tbl>
          </a:graphicData>
        </a:graphic>
      </p:graphicFrame>
      <p:graphicFrame>
        <p:nvGraphicFramePr>
          <p:cNvPr id="21" name="Tabla 23"/>
          <p:cNvGraphicFramePr>
            <a:graphicFrameLocks noGrp="1"/>
          </p:cNvGraphicFramePr>
          <p:nvPr>
            <p:extLst>
              <p:ext uri="{D42A27DB-BD31-4B8C-83A1-F6EECF244321}">
                <p14:modId xmlns:p14="http://schemas.microsoft.com/office/powerpoint/2010/main" val="4017616514"/>
              </p:ext>
            </p:extLst>
          </p:nvPr>
        </p:nvGraphicFramePr>
        <p:xfrm>
          <a:off x="7442478" y="4019355"/>
          <a:ext cx="4227678" cy="500841"/>
        </p:xfrm>
        <a:graphic>
          <a:graphicData uri="http://schemas.openxmlformats.org/drawingml/2006/table">
            <a:tbl>
              <a:tblPr>
                <a:tableStyleId>{616DA210-FB5B-4158-B5E0-FEB733F419BA}</a:tableStyleId>
              </a:tblPr>
              <a:tblGrid>
                <a:gridCol w="2264260">
                  <a:extLst>
                    <a:ext uri="{9D8B030D-6E8A-4147-A177-3AD203B41FA5}">
                      <a16:colId xmlns="" xmlns:a16="http://schemas.microsoft.com/office/drawing/2014/main" val="20000"/>
                    </a:ext>
                  </a:extLst>
                </a:gridCol>
                <a:gridCol w="524474">
                  <a:extLst>
                    <a:ext uri="{9D8B030D-6E8A-4147-A177-3AD203B41FA5}">
                      <a16:colId xmlns="" xmlns:a16="http://schemas.microsoft.com/office/drawing/2014/main" val="20001"/>
                    </a:ext>
                  </a:extLst>
                </a:gridCol>
                <a:gridCol w="1438944">
                  <a:extLst>
                    <a:ext uri="{9D8B030D-6E8A-4147-A177-3AD203B41FA5}">
                      <a16:colId xmlns="" xmlns:a16="http://schemas.microsoft.com/office/drawing/2014/main" val="20002"/>
                    </a:ext>
                  </a:extLst>
                </a:gridCol>
              </a:tblGrid>
              <a:tr h="179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noProof="0" dirty="0">
                          <a:ln>
                            <a:noFill/>
                          </a:ln>
                          <a:effectLst/>
                          <a:uLnTx/>
                          <a:uFillTx/>
                        </a:rPr>
                        <a:t>JAM INGENIERIA Y MEDIO AMBIENTE SAS </a:t>
                      </a:r>
                      <a:endParaRPr kumimoji="0" lang="es-MX" sz="1000" u="none" strike="noStrike" kern="1200" cap="none" spc="0" normalizeH="0" baseline="0" noProof="0" dirty="0">
                        <a:ln>
                          <a:noFill/>
                        </a:ln>
                        <a:effectLst/>
                        <a:uLnTx/>
                        <a:uFillTx/>
                      </a:endParaRPr>
                    </a:p>
                  </a:txBody>
                  <a:tcPr marL="8114" marR="8114"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48">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8117" marB="0" anchor="ctr"/>
                </a:tc>
                <a:extLst>
                  <a:ext uri="{0D108BD9-81ED-4DB2-BD59-A6C34878D82A}">
                    <a16:rowId xmlns="" xmlns:a16="http://schemas.microsoft.com/office/drawing/2014/main" val="10001"/>
                  </a:ext>
                </a:extLst>
              </a:tr>
              <a:tr h="160548">
                <a:tc>
                  <a:txBody>
                    <a:bodyPr/>
                    <a:lstStyle/>
                    <a:p>
                      <a:pPr algn="l" fontAlgn="ctr"/>
                      <a:r>
                        <a:rPr lang="es-MX" sz="1000" u="none" strike="noStrike" baseline="0" dirty="0">
                          <a:effectLst/>
                        </a:rPr>
                        <a:t>JAM S.A.S</a:t>
                      </a:r>
                      <a:endParaRPr lang="es-MX" sz="1000" b="0" i="0" u="none" strike="noStrike" dirty="0">
                        <a:solidFill>
                          <a:srgbClr val="000000"/>
                        </a:solidFill>
                        <a:effectLst/>
                        <a:latin typeface="Calibri" panose="020F0502020204030204" pitchFamily="34" charset="0"/>
                      </a:endParaRPr>
                    </a:p>
                  </a:txBody>
                  <a:tcPr marL="107972" marR="8114" marT="8117"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4" marR="8114"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17" marB="0" anchor="ctr"/>
                </a:tc>
                <a:extLst>
                  <a:ext uri="{0D108BD9-81ED-4DB2-BD59-A6C34878D82A}">
                    <a16:rowId xmlns="" xmlns:a16="http://schemas.microsoft.com/office/drawing/2014/main" val="10002"/>
                  </a:ext>
                </a:extLst>
              </a:tr>
            </a:tbl>
          </a:graphicData>
        </a:graphic>
      </p:graphicFrame>
      <p:sp>
        <p:nvSpPr>
          <p:cNvPr id="22" name="30 CuadroTexto"/>
          <p:cNvSpPr txBox="1">
            <a:spLocks noChangeArrowheads="1"/>
          </p:cNvSpPr>
          <p:nvPr/>
        </p:nvSpPr>
        <p:spPr bwMode="auto">
          <a:xfrm flipH="1">
            <a:off x="7445828" y="1879465"/>
            <a:ext cx="4227677" cy="196569"/>
          </a:xfrm>
          <a:prstGeom prst="rect">
            <a:avLst/>
          </a:prstGeom>
          <a:solidFill>
            <a:srgbClr val="2FAC66"/>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Calibri"/>
                <a:cs typeface="Arial" pitchFamily="34" charset="0"/>
              </a:rPr>
              <a:t>ALCANCE</a:t>
            </a:r>
          </a:p>
        </p:txBody>
      </p:sp>
      <p:graphicFrame>
        <p:nvGraphicFramePr>
          <p:cNvPr id="23" name="10 Tabla"/>
          <p:cNvGraphicFramePr>
            <a:graphicFrameLocks noGrp="1"/>
          </p:cNvGraphicFramePr>
          <p:nvPr>
            <p:extLst>
              <p:ext uri="{D42A27DB-BD31-4B8C-83A1-F6EECF244321}">
                <p14:modId xmlns:p14="http://schemas.microsoft.com/office/powerpoint/2010/main" val="945876260"/>
              </p:ext>
            </p:extLst>
          </p:nvPr>
        </p:nvGraphicFramePr>
        <p:xfrm>
          <a:off x="7469690" y="2097306"/>
          <a:ext cx="4227679" cy="619876"/>
        </p:xfrm>
        <a:graphic>
          <a:graphicData uri="http://schemas.openxmlformats.org/drawingml/2006/table">
            <a:tbl>
              <a:tblPr bandRow="1">
                <a:tableStyleId>{5940675A-B579-460E-94D1-54222C63F5DA}</a:tableStyleId>
              </a:tblPr>
              <a:tblGrid>
                <a:gridCol w="1924409">
                  <a:extLst>
                    <a:ext uri="{9D8B030D-6E8A-4147-A177-3AD203B41FA5}">
                      <a16:colId xmlns="" xmlns:a16="http://schemas.microsoft.com/office/drawing/2014/main" val="20000"/>
                    </a:ext>
                  </a:extLst>
                </a:gridCol>
                <a:gridCol w="844566">
                  <a:extLst>
                    <a:ext uri="{9D8B030D-6E8A-4147-A177-3AD203B41FA5}">
                      <a16:colId xmlns="" xmlns:a16="http://schemas.microsoft.com/office/drawing/2014/main" val="20001"/>
                    </a:ext>
                  </a:extLst>
                </a:gridCol>
                <a:gridCol w="1458704">
                  <a:extLst>
                    <a:ext uri="{9D8B030D-6E8A-4147-A177-3AD203B41FA5}">
                      <a16:colId xmlns="" xmlns:a16="http://schemas.microsoft.com/office/drawing/2014/main" val="20002"/>
                    </a:ext>
                  </a:extLst>
                </a:gridCol>
              </a:tblGrid>
              <a:tr h="2974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4" marR="58434" marT="0" marB="0" anchor="ctr"/>
                </a:tc>
                <a:extLst>
                  <a:ext uri="{0D108BD9-81ED-4DB2-BD59-A6C34878D82A}">
                    <a16:rowId xmlns="" xmlns:a16="http://schemas.microsoft.com/office/drawing/2014/main" val="10000"/>
                  </a:ext>
                </a:extLst>
              </a:tr>
              <a:tr h="125852">
                <a:tc>
                  <a:txBody>
                    <a:bodyPr/>
                    <a:lstStyle/>
                    <a:p>
                      <a:pPr algn="ctr" fontAlgn="b"/>
                      <a:r>
                        <a:rPr lang="es-MX" sz="1000" u="none" strike="noStrike" dirty="0">
                          <a:effectLst/>
                        </a:rPr>
                        <a:t> CURUNDÓ</a:t>
                      </a:r>
                      <a:r>
                        <a:rPr lang="es-MX" sz="1000" u="none" strike="noStrike" baseline="0" dirty="0">
                          <a:effectLst/>
                        </a:rPr>
                        <a:t> - NÓVITA</a:t>
                      </a:r>
                      <a:endParaRPr lang="es-MX" sz="1000" b="0" i="0" u="none" strike="noStrike" dirty="0">
                        <a:solidFill>
                          <a:srgbClr val="000000"/>
                        </a:solidFill>
                        <a:effectLst/>
                        <a:latin typeface="+mj-lt"/>
                      </a:endParaRPr>
                    </a:p>
                  </a:txBody>
                  <a:tcPr marL="8117" marR="8117" marT="8793" marB="0" anchor="ctr"/>
                </a:tc>
                <a:tc>
                  <a:txBody>
                    <a:bodyPr/>
                    <a:lstStyle/>
                    <a:p>
                      <a:pPr algn="ctr" fontAlgn="ctr"/>
                      <a:r>
                        <a:rPr lang="es-MX" sz="1000" u="none" strike="noStrike" dirty="0">
                          <a:effectLst/>
                        </a:rPr>
                        <a:t>54 KM</a:t>
                      </a:r>
                      <a:endParaRPr lang="es-MX" sz="1000" b="0" i="0" u="none" strike="noStrike" dirty="0">
                        <a:solidFill>
                          <a:srgbClr val="000000"/>
                        </a:solidFill>
                        <a:effectLst/>
                        <a:latin typeface="+mj-lt"/>
                      </a:endParaRPr>
                    </a:p>
                  </a:txBody>
                  <a:tcPr marL="8117" marR="8117" marT="8793"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8117" marR="8117" marT="8793" marB="0" anchor="ctr"/>
                </a:tc>
                <a:extLst>
                  <a:ext uri="{0D108BD9-81ED-4DB2-BD59-A6C34878D82A}">
                    <a16:rowId xmlns="" xmlns:a16="http://schemas.microsoft.com/office/drawing/2014/main" val="10001"/>
                  </a:ext>
                </a:extLst>
              </a:tr>
              <a:tr h="109038">
                <a:tc>
                  <a:txBody>
                    <a:bodyPr/>
                    <a:lstStyle/>
                    <a:p>
                      <a:pPr marL="0" algn="ctr" defTabSz="914400" rtl="0" eaLnBrk="1" fontAlgn="ctr" latinLnBrk="0" hangingPunct="1"/>
                      <a:r>
                        <a:rPr lang="es-MX" sz="1000" u="none" strike="noStrike" kern="1200" dirty="0">
                          <a:effectLst/>
                        </a:rPr>
                        <a:t>CRUCE EL CAIRO – CURUNDÓ</a:t>
                      </a:r>
                      <a:endParaRPr lang="es-MX" sz="1000" b="0" i="0" u="none" strike="noStrike" kern="1200" dirty="0">
                        <a:solidFill>
                          <a:schemeClr val="dk1"/>
                        </a:solidFill>
                        <a:effectLst/>
                        <a:latin typeface="+mj-lt"/>
                        <a:ea typeface="+mn-ea"/>
                        <a:cs typeface="+mn-cs"/>
                      </a:endParaRPr>
                    </a:p>
                  </a:txBody>
                  <a:tcPr marL="8117" marR="8117" marT="8793" marB="0" anchor="ctr"/>
                </a:tc>
                <a:tc>
                  <a:txBody>
                    <a:bodyPr/>
                    <a:lstStyle/>
                    <a:p>
                      <a:pPr marL="0" algn="ctr" defTabSz="914400" rtl="0" eaLnBrk="1" fontAlgn="ctr" latinLnBrk="0" hangingPunct="1"/>
                      <a:r>
                        <a:rPr lang="es-MX" sz="1000" u="none" strike="noStrike" kern="1200" dirty="0">
                          <a:effectLst/>
                        </a:rPr>
                        <a:t>54 KM</a:t>
                      </a:r>
                      <a:endParaRPr lang="es-MX" sz="1000" b="0" i="0" u="none" strike="noStrike" kern="1200" dirty="0">
                        <a:solidFill>
                          <a:schemeClr val="dk1"/>
                        </a:solidFill>
                        <a:effectLst/>
                        <a:latin typeface="+mj-lt"/>
                        <a:ea typeface="+mn-ea"/>
                        <a:cs typeface="+mn-cs"/>
                      </a:endParaRPr>
                    </a:p>
                  </a:txBody>
                  <a:tcPr marL="8117" marR="8117" marT="8793"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Estudios y Diseños</a:t>
                      </a:r>
                      <a:endParaRPr lang="es-MX" sz="1000" b="0" i="0" u="none" strike="noStrike" dirty="0">
                        <a:solidFill>
                          <a:srgbClr val="000000"/>
                        </a:solidFill>
                        <a:effectLst/>
                        <a:latin typeface="+mj-lt"/>
                      </a:endParaRPr>
                    </a:p>
                  </a:txBody>
                  <a:tcPr marL="8117" marR="8117" marT="8793" marB="0" anchor="ctr"/>
                </a:tc>
                <a:extLst>
                  <a:ext uri="{0D108BD9-81ED-4DB2-BD59-A6C34878D82A}">
                    <a16:rowId xmlns="" xmlns:a16="http://schemas.microsoft.com/office/drawing/2014/main" val="10002"/>
                  </a:ext>
                </a:extLst>
              </a:tr>
            </a:tbl>
          </a:graphicData>
        </a:graphic>
      </p:graphicFrame>
      <p:sp>
        <p:nvSpPr>
          <p:cNvPr id="25" name="30 CuadroTexto"/>
          <p:cNvSpPr txBox="1">
            <a:spLocks noChangeArrowheads="1"/>
          </p:cNvSpPr>
          <p:nvPr/>
        </p:nvSpPr>
        <p:spPr bwMode="auto">
          <a:xfrm flipH="1">
            <a:off x="7442476" y="4589050"/>
            <a:ext cx="4231028" cy="196569"/>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Calibri"/>
                <a:cs typeface="Arial" pitchFamily="34" charset="0"/>
              </a:rPr>
              <a:t>INVERSIONES (Millones)</a:t>
            </a:r>
          </a:p>
        </p:txBody>
      </p:sp>
      <p:sp>
        <p:nvSpPr>
          <p:cNvPr id="250965" name="CuadroTexto 26"/>
          <p:cNvSpPr txBox="1">
            <a:spLocks noChangeArrowheads="1"/>
          </p:cNvSpPr>
          <p:nvPr/>
        </p:nvSpPr>
        <p:spPr bwMode="auto">
          <a:xfrm>
            <a:off x="7469690" y="6207115"/>
            <a:ext cx="3331202" cy="261531"/>
          </a:xfrm>
          <a:prstGeom prst="rect">
            <a:avLst/>
          </a:prstGeom>
          <a:noFill/>
          <a:ln>
            <a:noFill/>
          </a:ln>
          <a:extLst/>
        </p:spPr>
        <p:txBody>
          <a:bodyPr wrap="square" lIns="91359" tIns="45681" rIns="91359" bIns="45681">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609"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7" name="Tabla 33"/>
          <p:cNvGraphicFramePr>
            <a:graphicFrameLocks noGrp="1"/>
          </p:cNvGraphicFramePr>
          <p:nvPr>
            <p:extLst>
              <p:ext uri="{D42A27DB-BD31-4B8C-83A1-F6EECF244321}">
                <p14:modId xmlns:p14="http://schemas.microsoft.com/office/powerpoint/2010/main" val="3760277863"/>
              </p:ext>
            </p:extLst>
          </p:nvPr>
        </p:nvGraphicFramePr>
        <p:xfrm>
          <a:off x="1747628" y="3899799"/>
          <a:ext cx="4008307" cy="183071"/>
        </p:xfrm>
        <a:graphic>
          <a:graphicData uri="http://schemas.openxmlformats.org/drawingml/2006/table">
            <a:tbl>
              <a:tblPr firstRow="1" bandRow="1">
                <a:tableStyleId>{5940675A-B579-460E-94D1-54222C63F5DA}</a:tableStyleId>
              </a:tblPr>
              <a:tblGrid>
                <a:gridCol w="4008307">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108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8" name="3 Tabla"/>
          <p:cNvGraphicFramePr>
            <a:graphicFrameLocks noGrp="1"/>
          </p:cNvGraphicFramePr>
          <p:nvPr>
            <p:extLst>
              <p:ext uri="{D42A27DB-BD31-4B8C-83A1-F6EECF244321}">
                <p14:modId xmlns:p14="http://schemas.microsoft.com/office/powerpoint/2010/main" val="2896301723"/>
              </p:ext>
            </p:extLst>
          </p:nvPr>
        </p:nvGraphicFramePr>
        <p:xfrm>
          <a:off x="7442476" y="4828090"/>
          <a:ext cx="4227676" cy="1371600"/>
        </p:xfrm>
        <a:graphic>
          <a:graphicData uri="http://schemas.openxmlformats.org/drawingml/2006/table">
            <a:tbl>
              <a:tblPr firstRow="1" bandRow="1">
                <a:tableStyleId>{5940675A-B579-460E-94D1-54222C63F5DA}</a:tableStyleId>
              </a:tblPr>
              <a:tblGrid>
                <a:gridCol w="2544845">
                  <a:extLst>
                    <a:ext uri="{9D8B030D-6E8A-4147-A177-3AD203B41FA5}">
                      <a16:colId xmlns="" xmlns:a16="http://schemas.microsoft.com/office/drawing/2014/main" val="20000"/>
                    </a:ext>
                  </a:extLst>
                </a:gridCol>
                <a:gridCol w="1682831">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5992" marR="35992" marT="0" marB="0"/>
                </a:tc>
                <a:tc>
                  <a:txBody>
                    <a:bodyPr/>
                    <a:lstStyle/>
                    <a:p>
                      <a:pPr algn="ctr" fontAlgn="b"/>
                      <a:r>
                        <a:rPr lang="es-CO" sz="1000" u="none" strike="noStrike" dirty="0">
                          <a:effectLst/>
                        </a:rPr>
                        <a:t>$5.082</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$1.146</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1"/>
                  </a:ext>
                </a:extLst>
              </a:tr>
              <a:tr h="609600">
                <a:tc>
                  <a:txBody>
                    <a:bodyPr/>
                    <a:lstStyle/>
                    <a:p>
                      <a:pPr marL="0" algn="l" defTabSz="914400" rtl="0" eaLnBrk="1" latinLnBrk="0" hangingPunct="1"/>
                      <a:r>
                        <a:rPr lang="es-CO" sz="1000" kern="1200" dirty="0"/>
                        <a:t>Total Vigencias de la consultoría</a:t>
                      </a:r>
                    </a:p>
                    <a:p>
                      <a:pPr marL="177800" indent="0" algn="l" defTabSz="914400" rtl="0" eaLnBrk="1" latinLnBrk="0" hangingPunct="1"/>
                      <a:r>
                        <a:rPr lang="es-CO" sz="1000" kern="1200" baseline="0" dirty="0"/>
                        <a:t>Vigencia 2015= $820</a:t>
                      </a:r>
                      <a:endParaRPr lang="es-CO" sz="1000" kern="1200" dirty="0"/>
                    </a:p>
                    <a:p>
                      <a:pPr marL="0" algn="l" defTabSz="914400" rtl="0" eaLnBrk="1" latinLnBrk="0" hangingPunct="1"/>
                      <a:r>
                        <a:rPr lang="es-CO" sz="1000" kern="1200" baseline="0" dirty="0" smtClean="0"/>
                        <a:t>  </a:t>
                      </a:r>
                      <a:r>
                        <a:rPr lang="es-CO" sz="1000" kern="1200" baseline="0" dirty="0"/>
                        <a:t>Vigencia 2016= $2.700</a:t>
                      </a:r>
                    </a:p>
                    <a:p>
                      <a:pPr marL="177800" indent="0" algn="l" defTabSz="914400" rtl="0" eaLnBrk="1" latinLnBrk="0" hangingPunct="1"/>
                      <a:r>
                        <a:rPr lang="es-CO" sz="1000" kern="1200" baseline="0" dirty="0"/>
                        <a:t>Vigencia 2017= $1.562</a:t>
                      </a:r>
                      <a:endParaRPr lang="es-CO" sz="1000" b="1" i="1" kern="1200" baseline="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$5.082</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 $6.228</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a:t>
                      </a:r>
                      <a:r>
                        <a:rPr lang="es-CO" sz="1000" kern="1200" baseline="0" dirty="0"/>
                        <a:t> Valle del Cauca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$1.248</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4"/>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 Chocó</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$4.980</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5"/>
                  </a:ext>
                </a:extLst>
              </a:tr>
            </a:tbl>
          </a:graphicData>
        </a:graphic>
      </p:graphicFrame>
      <p:sp>
        <p:nvSpPr>
          <p:cNvPr id="18" name="30 CuadroTexto"/>
          <p:cNvSpPr txBox="1">
            <a:spLocks noChangeArrowheads="1"/>
          </p:cNvSpPr>
          <p:nvPr/>
        </p:nvSpPr>
        <p:spPr bwMode="auto">
          <a:xfrm flipH="1">
            <a:off x="7469691" y="2792305"/>
            <a:ext cx="4227678" cy="196569"/>
          </a:xfrm>
          <a:prstGeom prst="rect">
            <a:avLst/>
          </a:prstGeom>
          <a:solidFill>
            <a:srgbClr val="2FAC66"/>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t>CONTRATO CONSULTORÍA 1666 DE 01/12/2015</a:t>
            </a:r>
          </a:p>
        </p:txBody>
      </p:sp>
      <p:sp>
        <p:nvSpPr>
          <p:cNvPr id="24" name="Rectángulo 5"/>
          <p:cNvSpPr>
            <a:spLocks noChangeArrowheads="1"/>
          </p:cNvSpPr>
          <p:nvPr/>
        </p:nvSpPr>
        <p:spPr bwMode="auto">
          <a:xfrm>
            <a:off x="4250987" y="30554"/>
            <a:ext cx="73390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800" dirty="0" smtClean="0">
                <a:solidFill>
                  <a:srgbClr val="2FAC66"/>
                </a:solidFill>
                <a:latin typeface="Tw Cen MT" panose="020B0602020104020603" pitchFamily="34" charset="0"/>
                <a:ea typeface="MS PGothic" pitchFamily="34" charset="-128"/>
                <a:sym typeface="Helvetica Neue Bold Condensed"/>
              </a:rPr>
              <a:t>ESTUDIOS Y DISEÑOS CARTAGO – NÓVITA</a:t>
            </a:r>
            <a:endParaRPr lang="es-ES" altLang="es-CO" sz="2800" dirty="0">
              <a:solidFill>
                <a:srgbClr val="2FAC66"/>
              </a:solidFill>
              <a:latin typeface="Tw Cen MT" panose="020B0602020104020603" pitchFamily="34" charset="0"/>
              <a:ea typeface="MS PGothic" pitchFamily="34" charset="-128"/>
              <a:sym typeface="Helvetica Neue Bold Condensed"/>
            </a:endParaRPr>
          </a:p>
        </p:txBody>
      </p:sp>
      <p:sp>
        <p:nvSpPr>
          <p:cNvPr id="26" name="Pentágono 25"/>
          <p:cNvSpPr/>
          <p:nvPr/>
        </p:nvSpPr>
        <p:spPr>
          <a:xfrm>
            <a:off x="-1" y="0"/>
            <a:ext cx="4250988" cy="576985"/>
          </a:xfrm>
          <a:prstGeom prst="homePlate">
            <a:avLst/>
          </a:prstGeom>
          <a:solidFill>
            <a:srgbClr val="2FA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9" name="CuadroTexto 28"/>
          <p:cNvSpPr txBox="1"/>
          <p:nvPr/>
        </p:nvSpPr>
        <p:spPr>
          <a:xfrm>
            <a:off x="194708" y="26882"/>
            <a:ext cx="4673383"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Valle del Cauca - Chocó</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7716706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p:spPr>
      </p:pic>
      <p:sp>
        <p:nvSpPr>
          <p:cNvPr id="5" name="Título 1"/>
          <p:cNvSpPr txBox="1">
            <a:spLocks/>
          </p:cNvSpPr>
          <p:nvPr/>
        </p:nvSpPr>
        <p:spPr>
          <a:xfrm>
            <a:off x="1402084" y="2955616"/>
            <a:ext cx="6071191" cy="7511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6600" b="1" dirty="0" smtClean="0">
                <a:solidFill>
                  <a:srgbClr val="CBBB9F"/>
                </a:solidFill>
                <a:effectLst>
                  <a:outerShdw blurRad="38100" dist="38100" dir="2700000" algn="tl">
                    <a:srgbClr val="000000">
                      <a:alpha val="43137"/>
                    </a:srgbClr>
                  </a:outerShdw>
                </a:effectLst>
                <a:latin typeface="Tw Cen MT" panose="020B0602020104020603" pitchFamily="34" charset="0"/>
              </a:rPr>
              <a:t>Región Sur</a:t>
            </a:r>
            <a:endParaRPr lang="es-CO" sz="4000" b="1" dirty="0" smtClean="0">
              <a:solidFill>
                <a:srgbClr val="CBBB9F"/>
              </a:solidFill>
              <a:latin typeface="Tw Cen MT" panose="020B0602020104020603" pitchFamily="34"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7461" y="363691"/>
            <a:ext cx="4648629" cy="6130617"/>
          </a:xfrm>
          <a:prstGeom prst="rect">
            <a:avLst/>
          </a:prstGeom>
        </p:spPr>
      </p:pic>
    </p:spTree>
    <p:extLst>
      <p:ext uri="{BB962C8B-B14F-4D97-AF65-F5344CB8AC3E}">
        <p14:creationId xmlns:p14="http://schemas.microsoft.com/office/powerpoint/2010/main" val="2833896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400926" y="546325"/>
            <a:ext cx="4280276" cy="173253"/>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047">
              <a:defRPr/>
            </a:pPr>
            <a:r>
              <a:rPr lang="es-CO" sz="1100" dirty="0"/>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4174648664"/>
              </p:ext>
            </p:extLst>
          </p:nvPr>
        </p:nvGraphicFramePr>
        <p:xfrm>
          <a:off x="7400926" y="767276"/>
          <a:ext cx="4280277" cy="988672"/>
        </p:xfrm>
        <a:graphic>
          <a:graphicData uri="http://schemas.openxmlformats.org/drawingml/2006/table">
            <a:tbl>
              <a:tblPr firstRow="1" bandRow="1">
                <a:tableStyleId>{5940675A-B579-460E-94D1-54222C63F5DA}</a:tableStyleId>
              </a:tblPr>
              <a:tblGrid>
                <a:gridCol w="2586492">
                  <a:extLst>
                    <a:ext uri="{9D8B030D-6E8A-4147-A177-3AD203B41FA5}">
                      <a16:colId xmlns="" xmlns:a16="http://schemas.microsoft.com/office/drawing/2014/main" val="20000"/>
                    </a:ext>
                  </a:extLst>
                </a:gridCol>
                <a:gridCol w="1693785">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6002" marR="36002" marT="0" marB="0"/>
                </a:tc>
                <a:tc>
                  <a:txBody>
                    <a:bodyPr/>
                    <a:lstStyle/>
                    <a:p>
                      <a:pPr algn="ctr" rtl="0" fontAlgn="ctr"/>
                      <a:r>
                        <a:rPr lang="es-MX" sz="1000" u="none" strike="noStrike" dirty="0">
                          <a:effectLst/>
                        </a:rPr>
                        <a:t>02/10/2015</a:t>
                      </a:r>
                    </a:p>
                    <a:p>
                      <a:pPr algn="ctr" rtl="0" fontAlgn="ctr"/>
                      <a:r>
                        <a:rPr lang="es-MX" sz="1000" u="none" strike="noStrike" dirty="0">
                          <a:effectLst/>
                        </a:rPr>
                        <a:t>22/02/2016</a:t>
                      </a:r>
                      <a:endParaRPr lang="es-MX" sz="1000" b="0" i="0" u="none" strike="noStrike" dirty="0">
                        <a:solidFill>
                          <a:schemeClr val="tx1"/>
                        </a:solidFill>
                        <a:effectLst/>
                        <a:latin typeface="+mn-lt"/>
                      </a:endParaRPr>
                    </a:p>
                  </a:txBody>
                  <a:tcPr marL="36002" marR="36002" marT="0" marB="0" anchor="ctr"/>
                </a:tc>
                <a:extLst>
                  <a:ext uri="{0D108BD9-81ED-4DB2-BD59-A6C34878D82A}">
                    <a16:rowId xmlns="" xmlns:a16="http://schemas.microsoft.com/office/drawing/2014/main" val="10000"/>
                  </a:ext>
                </a:extLst>
              </a:tr>
              <a:tr h="17162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rtl="0" fontAlgn="ctr"/>
                      <a:r>
                        <a:rPr lang="es-MX" sz="1000" u="none" strike="noStrike" dirty="0">
                          <a:effectLst/>
                        </a:rPr>
                        <a:t>26/10/2015</a:t>
                      </a:r>
                      <a:endParaRPr lang="es-MX" sz="1000" b="0" i="0" u="none" strike="noStrike" dirty="0">
                        <a:solidFill>
                          <a:schemeClr val="tx1"/>
                        </a:solidFill>
                        <a:effectLst/>
                        <a:latin typeface="+mn-lt"/>
                      </a:endParaRPr>
                    </a:p>
                  </a:txBody>
                  <a:tcPr marL="36002" marR="36002" marT="0" marB="0" anchor="ctr"/>
                </a:tc>
                <a:extLst>
                  <a:ext uri="{0D108BD9-81ED-4DB2-BD59-A6C34878D82A}">
                    <a16:rowId xmlns="" xmlns:a16="http://schemas.microsoft.com/office/drawing/2014/main" val="10001"/>
                  </a:ext>
                </a:extLst>
              </a:tr>
              <a:tr h="17162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rtl="0" fontAlgn="ctr"/>
                      <a:r>
                        <a:rPr lang="es-MX" sz="1000" u="none" strike="noStrike" dirty="0">
                          <a:effectLst/>
                        </a:rPr>
                        <a:t>26/01/2016</a:t>
                      </a:r>
                      <a:endParaRPr lang="es-MX" sz="1000" b="0" i="0" u="none" strike="noStrike" dirty="0">
                        <a:solidFill>
                          <a:schemeClr val="tx1"/>
                        </a:solidFill>
                        <a:effectLst/>
                        <a:latin typeface="+mn-lt"/>
                      </a:endParaRPr>
                    </a:p>
                  </a:txBody>
                  <a:tcPr marL="36002" marR="36002"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6002" marR="36002" marT="0" marB="0" anchor="ctr"/>
                </a:tc>
                <a:tc>
                  <a:txBody>
                    <a:bodyPr/>
                    <a:lstStyle/>
                    <a:p>
                      <a:pPr algn="ctr" rtl="0" fontAlgn="ctr"/>
                      <a:r>
                        <a:rPr lang="es-MX" sz="1000" u="none" strike="noStrike" kern="1200" dirty="0">
                          <a:effectLst/>
                        </a:rPr>
                        <a:t>25/08/2018</a:t>
                      </a:r>
                      <a:endParaRPr lang="es-MX" sz="1000" b="0" i="0" u="none" strike="noStrike" kern="1200" dirty="0">
                        <a:solidFill>
                          <a:srgbClr val="082754"/>
                        </a:solidFill>
                        <a:effectLst/>
                        <a:latin typeface="+mn-lt"/>
                        <a:ea typeface="+mn-ea"/>
                        <a:cs typeface="+mn-cs"/>
                      </a:endParaRPr>
                    </a:p>
                  </a:txBody>
                  <a:tcPr marL="36002" marR="36002" marT="0" marB="0" anchor="ctr"/>
                </a:tc>
                <a:extLst>
                  <a:ext uri="{0D108BD9-81ED-4DB2-BD59-A6C34878D82A}">
                    <a16:rowId xmlns="" xmlns:a16="http://schemas.microsoft.com/office/drawing/2014/main" val="10003"/>
                  </a:ext>
                </a:extLst>
              </a:tr>
              <a:tr h="188214">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6002" marR="36002" marT="0" marB="0" anchor="ctr"/>
                </a:tc>
                <a:tc>
                  <a:txBody>
                    <a:bodyPr/>
                    <a:lstStyle/>
                    <a:p>
                      <a:pPr algn="ctr" rtl="0" fontAlgn="ctr"/>
                      <a:r>
                        <a:rPr lang="es-MX" sz="1000" u="none" strike="noStrike" kern="1200" baseline="0" dirty="0">
                          <a:effectLst/>
                        </a:rPr>
                        <a:t>69.2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6002" marR="36002"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400924" y="3259015"/>
            <a:ext cx="428028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1513 DE 26/10/2015</a:t>
            </a:r>
          </a:p>
        </p:txBody>
      </p:sp>
      <p:sp>
        <p:nvSpPr>
          <p:cNvPr id="29" name="30 CuadroTexto"/>
          <p:cNvSpPr txBox="1">
            <a:spLocks noChangeArrowheads="1"/>
          </p:cNvSpPr>
          <p:nvPr/>
        </p:nvSpPr>
        <p:spPr bwMode="auto">
          <a:xfrm flipH="1">
            <a:off x="7400924" y="4159843"/>
            <a:ext cx="4280278"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1602 DE 19/11/2015</a:t>
            </a:r>
          </a:p>
        </p:txBody>
      </p:sp>
      <p:graphicFrame>
        <p:nvGraphicFramePr>
          <p:cNvPr id="30" name="Tabla 29"/>
          <p:cNvGraphicFramePr>
            <a:graphicFrameLocks noGrp="1"/>
          </p:cNvGraphicFramePr>
          <p:nvPr>
            <p:extLst>
              <p:ext uri="{D42A27DB-BD31-4B8C-83A1-F6EECF244321}">
                <p14:modId xmlns:p14="http://schemas.microsoft.com/office/powerpoint/2010/main" val="2588158266"/>
              </p:ext>
            </p:extLst>
          </p:nvPr>
        </p:nvGraphicFramePr>
        <p:xfrm>
          <a:off x="7400925" y="3459133"/>
          <a:ext cx="4280280" cy="645268"/>
        </p:xfrm>
        <a:graphic>
          <a:graphicData uri="http://schemas.openxmlformats.org/drawingml/2006/table">
            <a:tbl>
              <a:tblPr>
                <a:tableStyleId>{616DA210-FB5B-4158-B5E0-FEB733F419BA}</a:tableStyleId>
              </a:tblPr>
              <a:tblGrid>
                <a:gridCol w="2146930">
                  <a:extLst>
                    <a:ext uri="{9D8B030D-6E8A-4147-A177-3AD203B41FA5}">
                      <a16:colId xmlns="" xmlns:a16="http://schemas.microsoft.com/office/drawing/2014/main" val="20000"/>
                    </a:ext>
                  </a:extLst>
                </a:gridCol>
                <a:gridCol w="506697">
                  <a:extLst>
                    <a:ext uri="{9D8B030D-6E8A-4147-A177-3AD203B41FA5}">
                      <a16:colId xmlns="" xmlns:a16="http://schemas.microsoft.com/office/drawing/2014/main" val="20001"/>
                    </a:ext>
                  </a:extLst>
                </a:gridCol>
                <a:gridCol w="1626653">
                  <a:extLst>
                    <a:ext uri="{9D8B030D-6E8A-4147-A177-3AD203B41FA5}">
                      <a16:colId xmlns="" xmlns:a16="http://schemas.microsoft.com/office/drawing/2014/main" val="20002"/>
                    </a:ext>
                  </a:extLst>
                </a:gridCol>
              </a:tblGrid>
              <a:tr h="17162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VIAS EQUIDAD 046</a:t>
                      </a:r>
                    </a:p>
                  </a:txBody>
                  <a:tcPr marL="35997" marR="3599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6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7" marR="3599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7" marR="35997" marT="0" marB="0" anchor="ctr"/>
                </a:tc>
                <a:extLst>
                  <a:ext uri="{0D108BD9-81ED-4DB2-BD59-A6C34878D82A}">
                    <a16:rowId xmlns="" xmlns:a16="http://schemas.microsoft.com/office/drawing/2014/main" val="10001"/>
                  </a:ext>
                </a:extLst>
              </a:tr>
              <a:tr h="160587">
                <a:tc>
                  <a:txBody>
                    <a:bodyPr/>
                    <a:lstStyle/>
                    <a:p>
                      <a:pPr algn="l" fontAlgn="ctr"/>
                      <a:r>
                        <a:rPr lang="es-MX" sz="1000" u="none" strike="noStrike" dirty="0">
                          <a:effectLst/>
                        </a:rPr>
                        <a:t>HIDALGO E</a:t>
                      </a:r>
                      <a:r>
                        <a:rPr lang="es-MX" sz="1000" u="none" strike="noStrike" baseline="0" dirty="0">
                          <a:effectLst/>
                        </a:rPr>
                        <a:t> HIDALGO SA</a:t>
                      </a:r>
                      <a:endParaRPr lang="es-MX" sz="1000" b="0" i="0" u="none" strike="noStrike" dirty="0">
                        <a:solidFill>
                          <a:srgbClr val="000000"/>
                        </a:solidFill>
                        <a:effectLst/>
                        <a:latin typeface="Calibri" panose="020F0502020204030204" pitchFamily="34" charset="0"/>
                      </a:endParaRPr>
                    </a:p>
                  </a:txBody>
                  <a:tcPr marL="108017" marR="8117" marT="8121"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Calibri" panose="020F0502020204030204" pitchFamily="34" charset="0"/>
                      </a:endParaRPr>
                    </a:p>
                  </a:txBody>
                  <a:tcPr marL="8117" marR="8117" marT="8121" marB="0" anchor="ctr"/>
                </a:tc>
                <a:tc>
                  <a:txBody>
                    <a:bodyPr/>
                    <a:lstStyle/>
                    <a:p>
                      <a:pPr marL="0" algn="ctr" defTabSz="914400" rtl="0" eaLnBrk="1" fontAlgn="ctr" latinLnBrk="0" hangingPunct="1"/>
                      <a:r>
                        <a:rPr lang="es-MX" sz="1000" u="none" strike="noStrike" kern="1200" dirty="0">
                          <a:effectLst/>
                        </a:rPr>
                        <a:t>ECUADOR</a:t>
                      </a:r>
                      <a:r>
                        <a:rPr lang="es-MX" sz="1000" u="none" strike="noStrike" kern="1200" baseline="0" dirty="0">
                          <a:effectLst/>
                        </a:rPr>
                        <a:t> - </a:t>
                      </a:r>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7" marR="8117" marT="8121" marB="0" anchor="ctr"/>
                </a:tc>
                <a:extLst>
                  <a:ext uri="{0D108BD9-81ED-4DB2-BD59-A6C34878D82A}">
                    <a16:rowId xmlns="" xmlns:a16="http://schemas.microsoft.com/office/drawing/2014/main" val="10002"/>
                  </a:ext>
                </a:extLst>
              </a:tr>
              <a:tr h="160587">
                <a:tc>
                  <a:txBody>
                    <a:bodyPr/>
                    <a:lstStyle/>
                    <a:p>
                      <a:pPr algn="l" fontAlgn="ctr"/>
                      <a:r>
                        <a:rPr lang="es-MX" sz="1000" u="none" strike="noStrike" dirty="0">
                          <a:effectLst/>
                        </a:rPr>
                        <a:t>HIDALGO</a:t>
                      </a:r>
                      <a:r>
                        <a:rPr lang="es-MX" sz="1000" u="none" strike="noStrike" baseline="0" dirty="0">
                          <a:effectLst/>
                        </a:rPr>
                        <a:t> E HIDALGO COLOMBIA SAS</a:t>
                      </a:r>
                      <a:endParaRPr lang="es-MX" sz="1000" b="0" i="0" u="none" strike="noStrike" dirty="0">
                        <a:solidFill>
                          <a:srgbClr val="000000"/>
                        </a:solidFill>
                        <a:effectLst/>
                        <a:latin typeface="Calibri" panose="020F0502020204030204" pitchFamily="34" charset="0"/>
                      </a:endParaRPr>
                    </a:p>
                  </a:txBody>
                  <a:tcPr marL="108017" marR="8117" marT="8121"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8117" marR="8117" marT="8121"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21" marB="0" anchor="ctr"/>
                </a:tc>
                <a:extLst>
                  <a:ext uri="{0D108BD9-81ED-4DB2-BD59-A6C34878D82A}">
                    <a16:rowId xmlns="" xmlns:a16="http://schemas.microsoft.com/office/drawing/2014/main" val="10003"/>
                  </a:ext>
                </a:extLst>
              </a:tr>
            </a:tbl>
          </a:graphicData>
        </a:graphic>
      </p:graphicFrame>
      <p:graphicFrame>
        <p:nvGraphicFramePr>
          <p:cNvPr id="31" name="Tabla 30"/>
          <p:cNvGraphicFramePr>
            <a:graphicFrameLocks noGrp="1"/>
          </p:cNvGraphicFramePr>
          <p:nvPr>
            <p:extLst>
              <p:ext uri="{D42A27DB-BD31-4B8C-83A1-F6EECF244321}">
                <p14:modId xmlns:p14="http://schemas.microsoft.com/office/powerpoint/2010/main" val="3702837577"/>
              </p:ext>
            </p:extLst>
          </p:nvPr>
        </p:nvGraphicFramePr>
        <p:xfrm>
          <a:off x="7412556" y="4370121"/>
          <a:ext cx="4268646" cy="645208"/>
        </p:xfrm>
        <a:graphic>
          <a:graphicData uri="http://schemas.openxmlformats.org/drawingml/2006/table">
            <a:tbl>
              <a:tblPr>
                <a:tableStyleId>{616DA210-FB5B-4158-B5E0-FEB733F419BA}</a:tableStyleId>
              </a:tblPr>
              <a:tblGrid>
                <a:gridCol w="2230558">
                  <a:extLst>
                    <a:ext uri="{9D8B030D-6E8A-4147-A177-3AD203B41FA5}">
                      <a16:colId xmlns="" xmlns:a16="http://schemas.microsoft.com/office/drawing/2014/main" val="20000"/>
                    </a:ext>
                  </a:extLst>
                </a:gridCol>
                <a:gridCol w="476527">
                  <a:extLst>
                    <a:ext uri="{9D8B030D-6E8A-4147-A177-3AD203B41FA5}">
                      <a16:colId xmlns="" xmlns:a16="http://schemas.microsoft.com/office/drawing/2014/main" val="20001"/>
                    </a:ext>
                  </a:extLst>
                </a:gridCol>
                <a:gridCol w="1561561">
                  <a:extLst>
                    <a:ext uri="{9D8B030D-6E8A-4147-A177-3AD203B41FA5}">
                      <a16:colId xmlns="" xmlns:a16="http://schemas.microsoft.com/office/drawing/2014/main" val="20002"/>
                    </a:ext>
                  </a:extLst>
                </a:gridCol>
              </a:tblGrid>
              <a:tr h="17162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SAITEC - JOYCO</a:t>
                      </a: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36005" marR="3600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519">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6005" marR="3600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6005" marR="3600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6005" marR="36005" marT="0" marB="0" anchor="ctr"/>
                </a:tc>
                <a:extLst>
                  <a:ext uri="{0D108BD9-81ED-4DB2-BD59-A6C34878D82A}">
                    <a16:rowId xmlns="" xmlns:a16="http://schemas.microsoft.com/office/drawing/2014/main" val="10001"/>
                  </a:ext>
                </a:extLst>
              </a:tr>
              <a:tr h="160530">
                <a:tc>
                  <a:txBody>
                    <a:bodyPr/>
                    <a:lstStyle/>
                    <a:p>
                      <a:pPr marL="0" algn="l" defTabSz="914400" rtl="0" eaLnBrk="1" fontAlgn="ctr" latinLnBrk="0" hangingPunct="1"/>
                      <a:r>
                        <a:rPr lang="es-MX" sz="1000" u="none" strike="noStrike" kern="1200" dirty="0" smtClean="0">
                          <a:effectLst/>
                        </a:rPr>
                        <a:t>SAITEC</a:t>
                      </a:r>
                      <a:r>
                        <a:rPr lang="es-MX" sz="1000" u="none" strike="noStrike" kern="1200" baseline="0" dirty="0" smtClean="0">
                          <a:effectLst/>
                        </a:rPr>
                        <a:t> S</a:t>
                      </a:r>
                      <a:r>
                        <a:rPr lang="es-MX" sz="1000" u="none" strike="noStrike" kern="1200" baseline="0" dirty="0">
                          <a:effectLst/>
                        </a:rPr>
                        <a:t>. A.</a:t>
                      </a:r>
                      <a:endParaRPr lang="es-MX" sz="1000" u="none" strike="noStrike" kern="1200" dirty="0">
                        <a:solidFill>
                          <a:schemeClr val="tx1"/>
                        </a:solidFill>
                        <a:effectLst/>
                        <a:latin typeface="+mn-lt"/>
                        <a:ea typeface="+mn-ea"/>
                        <a:cs typeface="+mn-cs"/>
                      </a:endParaRPr>
                    </a:p>
                  </a:txBody>
                  <a:tcPr marL="108013" marR="8117" marT="8116"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7" marR="8117" marT="8116" marB="0" anchor="ctr"/>
                </a:tc>
                <a:tc>
                  <a:txBody>
                    <a:bodyPr/>
                    <a:lstStyle/>
                    <a:p>
                      <a:pPr marL="0" algn="ctr" defTabSz="914400" rtl="0" eaLnBrk="1" fontAlgn="ctr" latinLnBrk="0" hangingPunct="1"/>
                      <a:r>
                        <a:rPr lang="es-MX" sz="1000" u="none" strike="noStrike" kern="1200" dirty="0">
                          <a:effectLst/>
                        </a:rPr>
                        <a:t>ESPAÑA - SUC.</a:t>
                      </a:r>
                      <a:r>
                        <a:rPr lang="es-MX" sz="1000" u="none" strike="noStrike" kern="1200" baseline="0" dirty="0">
                          <a:effectLst/>
                        </a:rPr>
                        <a:t> COLOMBIA</a:t>
                      </a:r>
                      <a:endParaRPr lang="es-MX" sz="1000" u="none" strike="noStrike" kern="1200" dirty="0">
                        <a:solidFill>
                          <a:schemeClr val="tx1"/>
                        </a:solidFill>
                        <a:effectLst/>
                        <a:latin typeface="+mn-lt"/>
                        <a:ea typeface="+mn-ea"/>
                        <a:cs typeface="+mn-cs"/>
                      </a:endParaRPr>
                    </a:p>
                  </a:txBody>
                  <a:tcPr marL="8117" marR="8117" marT="8116" marB="0" anchor="ctr"/>
                </a:tc>
                <a:extLst>
                  <a:ext uri="{0D108BD9-81ED-4DB2-BD59-A6C34878D82A}">
                    <a16:rowId xmlns="" xmlns:a16="http://schemas.microsoft.com/office/drawing/2014/main" val="10002"/>
                  </a:ext>
                </a:extLst>
              </a:tr>
              <a:tr h="160530">
                <a:tc>
                  <a:txBody>
                    <a:bodyPr/>
                    <a:lstStyle/>
                    <a:p>
                      <a:pPr marL="0" algn="l" defTabSz="914400" rtl="0" eaLnBrk="1" fontAlgn="ctr" latinLnBrk="0" hangingPunct="1"/>
                      <a:r>
                        <a:rPr lang="es-MX" sz="1000" u="none" strike="noStrike" kern="1200" dirty="0">
                          <a:effectLst/>
                        </a:rPr>
                        <a:t>JOYCO</a:t>
                      </a:r>
                      <a:r>
                        <a:rPr lang="es-MX" sz="1000" u="none" strike="noStrike" kern="1200" baseline="0" dirty="0">
                          <a:effectLst/>
                        </a:rPr>
                        <a:t> S. A. S.</a:t>
                      </a:r>
                      <a:endParaRPr lang="es-MX" sz="1000" u="none" strike="noStrike" kern="1200" dirty="0">
                        <a:solidFill>
                          <a:schemeClr val="tx1"/>
                        </a:solidFill>
                        <a:effectLst/>
                        <a:latin typeface="+mn-lt"/>
                        <a:ea typeface="+mn-ea"/>
                        <a:cs typeface="+mn-cs"/>
                      </a:endParaRPr>
                    </a:p>
                  </a:txBody>
                  <a:tcPr marL="108013" marR="8117" marT="8116"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7" marR="8117" marT="8116"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6"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400924" y="1772860"/>
            <a:ext cx="4280279"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36" name="10 Tabla"/>
          <p:cNvGraphicFramePr>
            <a:graphicFrameLocks noGrp="1"/>
          </p:cNvGraphicFramePr>
          <p:nvPr>
            <p:extLst>
              <p:ext uri="{D42A27DB-BD31-4B8C-83A1-F6EECF244321}">
                <p14:modId xmlns:p14="http://schemas.microsoft.com/office/powerpoint/2010/main" val="3599746997"/>
              </p:ext>
            </p:extLst>
          </p:nvPr>
        </p:nvGraphicFramePr>
        <p:xfrm>
          <a:off x="7400926" y="1917017"/>
          <a:ext cx="4318297" cy="1319215"/>
        </p:xfrm>
        <a:graphic>
          <a:graphicData uri="http://schemas.openxmlformats.org/drawingml/2006/table">
            <a:tbl>
              <a:tblPr bandRow="1">
                <a:tableStyleId>{5940675A-B579-460E-94D1-54222C63F5DA}</a:tableStyleId>
              </a:tblPr>
              <a:tblGrid>
                <a:gridCol w="1330752">
                  <a:extLst>
                    <a:ext uri="{9D8B030D-6E8A-4147-A177-3AD203B41FA5}">
                      <a16:colId xmlns="" xmlns:a16="http://schemas.microsoft.com/office/drawing/2014/main" val="20000"/>
                    </a:ext>
                  </a:extLst>
                </a:gridCol>
                <a:gridCol w="691547">
                  <a:extLst>
                    <a:ext uri="{9D8B030D-6E8A-4147-A177-3AD203B41FA5}">
                      <a16:colId xmlns="" xmlns:a16="http://schemas.microsoft.com/office/drawing/2014/main" val="20001"/>
                    </a:ext>
                  </a:extLst>
                </a:gridCol>
                <a:gridCol w="1498764">
                  <a:extLst>
                    <a:ext uri="{9D8B030D-6E8A-4147-A177-3AD203B41FA5}">
                      <a16:colId xmlns="" xmlns:a16="http://schemas.microsoft.com/office/drawing/2014/main" val="20002"/>
                    </a:ext>
                  </a:extLst>
                </a:gridCol>
                <a:gridCol w="797234">
                  <a:extLst>
                    <a:ext uri="{9D8B030D-6E8A-4147-A177-3AD203B41FA5}">
                      <a16:colId xmlns="" xmlns:a16="http://schemas.microsoft.com/office/drawing/2014/main" val="1497573416"/>
                    </a:ext>
                  </a:extLst>
                </a:gridCol>
              </a:tblGrid>
              <a:tr h="20598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6" marR="5843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6" marR="58436"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6" marR="58436"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6" marR="58436" marT="0" marB="0" anchor="ctr"/>
                </a:tc>
                <a:extLst>
                  <a:ext uri="{0D108BD9-81ED-4DB2-BD59-A6C34878D82A}">
                    <a16:rowId xmlns="" xmlns:a16="http://schemas.microsoft.com/office/drawing/2014/main" val="10000"/>
                  </a:ext>
                </a:extLst>
              </a:tr>
              <a:tr h="169181">
                <a:tc>
                  <a:txBody>
                    <a:bodyPr/>
                    <a:lstStyle/>
                    <a:p>
                      <a:pPr marL="0" algn="ctr" defTabSz="914400" rtl="0" eaLnBrk="1" fontAlgn="b" latinLnBrk="0" hangingPunct="1">
                        <a:spcAft>
                          <a:spcPts val="0"/>
                        </a:spcAft>
                      </a:pPr>
                      <a:r>
                        <a:rPr lang="es-MX" sz="900" kern="1200" dirty="0">
                          <a:effectLst/>
                        </a:rPr>
                        <a:t>PAJARITO – CURISÍ – EL</a:t>
                      </a:r>
                      <a:r>
                        <a:rPr lang="es-MX" sz="900" kern="1200" baseline="0" dirty="0">
                          <a:effectLst/>
                        </a:rPr>
                        <a:t> CRUCERO</a:t>
                      </a:r>
                      <a:endParaRPr lang="es-MX" sz="900" b="0" kern="1200" dirty="0">
                        <a:solidFill>
                          <a:schemeClr val="dk1"/>
                        </a:solidFill>
                        <a:effectLst/>
                        <a:latin typeface="+mn-lt"/>
                        <a:ea typeface=""/>
                        <a:cs typeface=""/>
                      </a:endParaRPr>
                    </a:p>
                  </a:txBody>
                  <a:tcPr marL="36000" marR="36000" marT="0" marB="0" anchor="ctr"/>
                </a:tc>
                <a:tc>
                  <a:txBody>
                    <a:bodyPr/>
                    <a:lstStyle/>
                    <a:p>
                      <a:pPr algn="ctr" fontAlgn="ctr"/>
                      <a:r>
                        <a:rPr lang="es-MX" sz="900" u="none" strike="noStrike" dirty="0">
                          <a:effectLst/>
                        </a:rPr>
                        <a:t>4 </a:t>
                      </a:r>
                      <a:r>
                        <a:rPr lang="es-ES_tradnl" sz="900" dirty="0">
                          <a:effectLst/>
                        </a:rPr>
                        <a:t>KM</a:t>
                      </a:r>
                      <a:endParaRPr lang="es-MX" sz="900" b="0" i="0" u="none" strike="noStrike" dirty="0">
                        <a:solidFill>
                          <a:srgbClr val="000000"/>
                        </a:solidFill>
                        <a:effectLst/>
                        <a:latin typeface="+mn-lt"/>
                      </a:endParaRPr>
                    </a:p>
                  </a:txBody>
                  <a:tcPr marL="36000" marR="36000" marT="0" marB="0" anchor="ctr"/>
                </a:tc>
                <a:tc>
                  <a:txBody>
                    <a:bodyPr/>
                    <a:lstStyle/>
                    <a:p>
                      <a:pPr algn="ctr" fontAlgn="b"/>
                      <a:r>
                        <a:rPr lang="es-MX" sz="900" u="none" strike="noStrike" dirty="0">
                          <a:effectLst/>
                        </a:rPr>
                        <a:t> Pavimentación</a:t>
                      </a:r>
                      <a:endParaRPr lang="es-MX" sz="900" b="0" i="0" u="none" strike="noStrike" dirty="0">
                        <a:solidFill>
                          <a:srgbClr val="000000"/>
                        </a:solidFill>
                        <a:effectLst/>
                        <a:latin typeface="+mn-lt"/>
                      </a:endParaRPr>
                    </a:p>
                  </a:txBody>
                  <a:tcPr marL="36000" marR="36000" marT="0" marB="0" anchor="ctr"/>
                </a:tc>
                <a:tc>
                  <a:txBody>
                    <a:bodyPr/>
                    <a:lstStyle/>
                    <a:p>
                      <a:pPr algn="ctr" fontAlgn="b"/>
                      <a:r>
                        <a:rPr lang="es-MX" sz="1000" u="none" strike="noStrike" dirty="0">
                          <a:effectLst/>
                        </a:rPr>
                        <a:t>2,83 Km</a:t>
                      </a:r>
                      <a:endParaRPr lang="es-MX" sz="1000" b="0" i="0" u="none" strike="noStrike" dirty="0">
                        <a:solidFill>
                          <a:schemeClr val="tx1"/>
                        </a:solidFill>
                        <a:effectLst/>
                        <a:latin typeface="+mn-lt"/>
                      </a:endParaRPr>
                    </a:p>
                  </a:txBody>
                  <a:tcPr marL="36000" marR="36000" marT="0" marB="0" anchor="ctr"/>
                </a:tc>
                <a:extLst>
                  <a:ext uri="{0D108BD9-81ED-4DB2-BD59-A6C34878D82A}">
                    <a16:rowId xmlns="" xmlns:a16="http://schemas.microsoft.com/office/drawing/2014/main" val="10001"/>
                  </a:ext>
                </a:extLst>
              </a:tr>
              <a:tr h="148745">
                <a:tc>
                  <a:txBody>
                    <a:bodyPr/>
                    <a:lstStyle/>
                    <a:p>
                      <a:pPr marL="0" algn="ctr" defTabSz="914400" rtl="0" eaLnBrk="1" fontAlgn="b" latinLnBrk="0" hangingPunct="1">
                        <a:spcAft>
                          <a:spcPts val="0"/>
                        </a:spcAft>
                      </a:pPr>
                      <a:r>
                        <a:rPr lang="es-MX" sz="900" kern="1200" dirty="0">
                          <a:effectLst/>
                        </a:rPr>
                        <a:t>PAJARITO - AGUAZUL</a:t>
                      </a:r>
                      <a:endParaRPr lang="es-MX" sz="900" b="0" kern="1200" dirty="0">
                        <a:solidFill>
                          <a:schemeClr val="dk1"/>
                        </a:solidFill>
                        <a:effectLst/>
                        <a:latin typeface="+mn-lt"/>
                        <a:ea typeface=""/>
                        <a:cs typeface=""/>
                      </a:endParaRPr>
                    </a:p>
                  </a:txBody>
                  <a:tcPr marL="36000" marR="36000" marT="0" marB="0" anchor="ctr"/>
                </a:tc>
                <a:tc>
                  <a:txBody>
                    <a:bodyPr/>
                    <a:lstStyle/>
                    <a:p>
                      <a:pPr marL="0" algn="ctr" defTabSz="1217021" rtl="0" eaLnBrk="1" fontAlgn="ctr" latinLnBrk="0" hangingPunct="1"/>
                      <a:r>
                        <a:rPr lang="es-MX" sz="900" u="none" strike="noStrike" kern="1200" dirty="0">
                          <a:effectLst/>
                        </a:rPr>
                        <a:t>4,5 KM</a:t>
                      </a:r>
                      <a:endParaRPr lang="es-MX" sz="900" b="0" i="0" u="none" strike="noStrike" kern="1200" dirty="0">
                        <a:solidFill>
                          <a:schemeClr val="dk1"/>
                        </a:solidFill>
                        <a:effectLst/>
                        <a:latin typeface="+mn-lt"/>
                        <a:ea typeface="+mn-ea"/>
                        <a:cs typeface="+mn-cs"/>
                      </a:endParaRPr>
                    </a:p>
                  </a:txBody>
                  <a:tcPr marL="36000" marR="36000" marT="0" marB="0" anchor="ctr"/>
                </a:tc>
                <a:tc>
                  <a:txBody>
                    <a:bodyPr/>
                    <a:lstStyle/>
                    <a:p>
                      <a:pPr marL="0" algn="ctr" defTabSz="1217021" rtl="0" eaLnBrk="1" fontAlgn="ctr" latinLnBrk="0" hangingPunct="1"/>
                      <a:r>
                        <a:rPr lang="es-MX" sz="900" u="none" strike="noStrike" kern="1200" dirty="0">
                          <a:effectLst/>
                        </a:rPr>
                        <a:t>Pavimentación</a:t>
                      </a:r>
                      <a:endParaRPr lang="es-MX" sz="900" b="0" i="0" u="none" strike="noStrike" kern="1200" dirty="0">
                        <a:solidFill>
                          <a:schemeClr val="dk1"/>
                        </a:solidFill>
                        <a:effectLst/>
                        <a:latin typeface="+mn-lt"/>
                        <a:ea typeface="+mn-ea"/>
                        <a:cs typeface="+mn-cs"/>
                      </a:endParaRPr>
                    </a:p>
                  </a:txBody>
                  <a:tcPr marL="36000" marR="36000" marT="0" marB="0" anchor="ctr"/>
                </a:tc>
                <a:tc>
                  <a:txBody>
                    <a:bodyPr/>
                    <a:lstStyle/>
                    <a:p>
                      <a:pPr marL="0" algn="ctr" defTabSz="1217021" rtl="0" eaLnBrk="1" fontAlgn="ctr" latinLnBrk="0" hangingPunct="1"/>
                      <a:r>
                        <a:rPr lang="es-MX" sz="1000" u="none" strike="noStrike" kern="1200" baseline="0" dirty="0">
                          <a:effectLst/>
                        </a:rPr>
                        <a:t>TERMINADO</a:t>
                      </a:r>
                      <a:endParaRPr lang="es-MX" sz="1000" b="0" i="0" u="none" strike="noStrike" kern="1200" dirty="0">
                        <a:solidFill>
                          <a:schemeClr val="dk1"/>
                        </a:solidFill>
                        <a:effectLst/>
                        <a:latin typeface="+mn-lt"/>
                        <a:ea typeface="+mn-ea"/>
                        <a:cs typeface="+mn-cs"/>
                      </a:endParaRPr>
                    </a:p>
                  </a:txBody>
                  <a:tcPr marL="36000" marR="36000" marT="0" marB="0" anchor="ctr"/>
                </a:tc>
                <a:extLst>
                  <a:ext uri="{0D108BD9-81ED-4DB2-BD59-A6C34878D82A}">
                    <a16:rowId xmlns="" xmlns:a16="http://schemas.microsoft.com/office/drawing/2014/main" val="10004"/>
                  </a:ext>
                </a:extLst>
              </a:tr>
              <a:tr h="274606">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900" kern="1200" dirty="0">
                          <a:effectLst/>
                        </a:rPr>
                        <a:t> LA</a:t>
                      </a:r>
                      <a:r>
                        <a:rPr lang="es-MX" sz="900" kern="1200" baseline="0" dirty="0">
                          <a:effectLst/>
                        </a:rPr>
                        <a:t> GRANJA </a:t>
                      </a:r>
                      <a:r>
                        <a:rPr lang="es-MX" sz="900" kern="1200" dirty="0">
                          <a:effectLst/>
                        </a:rPr>
                        <a:t>PR 87+600</a:t>
                      </a:r>
                      <a:endParaRPr lang="es-MX" sz="900" b="0" kern="1200" dirty="0">
                        <a:solidFill>
                          <a:schemeClr val="dk1"/>
                        </a:solidFill>
                        <a:effectLst/>
                        <a:latin typeface="+mn-lt"/>
                        <a:ea typeface=""/>
                        <a:cs typeface=""/>
                      </a:endParaRPr>
                    </a:p>
                  </a:txBody>
                  <a:tcPr marL="36000" marR="36000" marT="0" marB="0" anchor="ctr"/>
                </a:tc>
                <a:tc>
                  <a:txBody>
                    <a:bodyPr/>
                    <a:lstStyle/>
                    <a:p>
                      <a:pPr algn="ctr" fontAlgn="ctr"/>
                      <a:r>
                        <a:rPr lang="es-MX" sz="900" u="none" strike="noStrike" dirty="0">
                          <a:effectLst/>
                        </a:rPr>
                        <a:t>1</a:t>
                      </a:r>
                      <a:r>
                        <a:rPr lang="es-MX" sz="900" u="none" strike="noStrike" baseline="0" dirty="0">
                          <a:effectLst/>
                        </a:rPr>
                        <a:t> </a:t>
                      </a:r>
                      <a:r>
                        <a:rPr lang="es-ES_tradnl" sz="900" u="none" strike="noStrike" baseline="0" dirty="0">
                          <a:effectLst/>
                        </a:rPr>
                        <a:t>UN</a:t>
                      </a:r>
                      <a:endParaRPr lang="es-MX" sz="900" b="0" i="0" u="none" strike="noStrike" dirty="0">
                        <a:solidFill>
                          <a:srgbClr val="000000"/>
                        </a:solidFill>
                        <a:effectLst/>
                        <a:latin typeface="+mn-lt"/>
                      </a:endParaRPr>
                    </a:p>
                  </a:txBody>
                  <a:tcPr marL="36000" marR="36000" marT="0" marB="0" anchor="ctr"/>
                </a:tc>
                <a:tc>
                  <a:txBody>
                    <a:bodyPr/>
                    <a:lstStyle/>
                    <a:p>
                      <a:pPr algn="ctr" fontAlgn="b"/>
                      <a:r>
                        <a:rPr lang="es-MX" sz="900" u="none" strike="noStrike" dirty="0">
                          <a:effectLst/>
                        </a:rPr>
                        <a:t> Construcción</a:t>
                      </a:r>
                      <a:r>
                        <a:rPr lang="es-MX" sz="900" u="none" strike="noStrike" baseline="0" dirty="0">
                          <a:effectLst/>
                        </a:rPr>
                        <a:t> de Puente</a:t>
                      </a:r>
                    </a:p>
                    <a:p>
                      <a:pPr algn="ctr" fontAlgn="b"/>
                      <a:r>
                        <a:rPr lang="es-MX" sz="900" u="none" strike="noStrike" kern="1200" baseline="0" dirty="0">
                          <a:effectLst/>
                        </a:rPr>
                        <a:t>L=140m; A1=50m; A2=100m</a:t>
                      </a:r>
                      <a:endParaRPr lang="es-MX" sz="900" u="none" strike="noStrike" kern="1200" baseline="0" dirty="0">
                        <a:solidFill>
                          <a:schemeClr val="dk1"/>
                        </a:solidFill>
                        <a:effectLst/>
                        <a:latin typeface="+mn-lt"/>
                        <a:ea typeface="+mn-ea"/>
                        <a:cs typeface="+mn-cs"/>
                      </a:endParaRPr>
                    </a:p>
                  </a:txBody>
                  <a:tcPr marL="36000" marR="36000" marT="0" marB="0" anchor="ctr"/>
                </a:tc>
                <a:tc>
                  <a:txBody>
                    <a:bodyPr/>
                    <a:lstStyle/>
                    <a:p>
                      <a:pPr algn="ctr" fontAlgn="b"/>
                      <a:r>
                        <a:rPr lang="es-MX" sz="1000" u="none" strike="noStrike" baseline="0" dirty="0">
                          <a:effectLst/>
                        </a:rPr>
                        <a:t>98,5 </a:t>
                      </a:r>
                      <a:r>
                        <a:rPr lang="es-MX" sz="1000" u="none" strike="noStrike" dirty="0">
                          <a:effectLst/>
                        </a:rPr>
                        <a:t>%</a:t>
                      </a:r>
                      <a:endParaRPr lang="es-MX" sz="1000" b="0" i="0" u="none" strike="noStrike" dirty="0">
                        <a:solidFill>
                          <a:schemeClr val="tx1"/>
                        </a:solidFill>
                        <a:effectLst/>
                        <a:latin typeface="+mn-lt"/>
                      </a:endParaRPr>
                    </a:p>
                  </a:txBody>
                  <a:tcPr marL="36000" marR="36000" marT="0" marB="0" anchor="ctr"/>
                </a:tc>
                <a:extLst>
                  <a:ext uri="{0D108BD9-81ED-4DB2-BD59-A6C34878D82A}">
                    <a16:rowId xmlns="" xmlns:a16="http://schemas.microsoft.com/office/drawing/2014/main" val="10002"/>
                  </a:ext>
                </a:extLst>
              </a:tr>
              <a:tr h="411909">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900" kern="1200" dirty="0">
                          <a:effectLst/>
                        </a:rPr>
                        <a:t> EL CRUCERO - PAJARITO </a:t>
                      </a:r>
                      <a:endParaRPr lang="es-MX" sz="900" b="0" kern="1200" dirty="0">
                        <a:solidFill>
                          <a:schemeClr val="dk1"/>
                        </a:solidFill>
                        <a:effectLst/>
                        <a:latin typeface="+mn-lt"/>
                        <a:ea typeface=""/>
                        <a:cs typeface=""/>
                      </a:endParaRPr>
                    </a:p>
                  </a:txBody>
                  <a:tcPr marL="36000" marR="36000" marT="0" marB="0" anchor="ctr"/>
                </a:tc>
                <a:tc>
                  <a:txBody>
                    <a:bodyPr/>
                    <a:lstStyle/>
                    <a:p>
                      <a:pPr algn="ctr" fontAlgn="ctr"/>
                      <a:r>
                        <a:rPr lang="es-MX" sz="900" u="none" strike="noStrike" dirty="0">
                          <a:effectLst/>
                        </a:rPr>
                        <a:t>7 UN</a:t>
                      </a:r>
                      <a:endParaRPr lang="es-MX" sz="900" b="0" i="0" u="none" strike="noStrike" dirty="0">
                        <a:solidFill>
                          <a:srgbClr val="000000"/>
                        </a:solidFill>
                        <a:effectLst/>
                        <a:latin typeface="+mn-lt"/>
                      </a:endParaRPr>
                    </a:p>
                  </a:txBody>
                  <a:tcPr marL="36000" marR="36000" marT="0" marB="0" anchor="ctr"/>
                </a:tc>
                <a:tc>
                  <a:txBody>
                    <a:bodyPr/>
                    <a:lstStyle/>
                    <a:p>
                      <a:pPr algn="ctr" fontAlgn="b"/>
                      <a:r>
                        <a:rPr lang="es-MX" sz="900" u="none" strike="noStrike" dirty="0">
                          <a:effectLst/>
                        </a:rPr>
                        <a:t>Atencion de sitios críticos</a:t>
                      </a:r>
                    </a:p>
                    <a:p>
                      <a:pPr algn="ctr" fontAlgn="b"/>
                      <a:r>
                        <a:rPr lang="es-MX" sz="900" u="none" strike="noStrike" dirty="0">
                          <a:effectLst/>
                        </a:rPr>
                        <a:t>6 SC entre el PR49-PR53</a:t>
                      </a:r>
                    </a:p>
                    <a:p>
                      <a:pPr algn="ctr" fontAlgn="b"/>
                      <a:r>
                        <a:rPr lang="es-MX" sz="900" u="none" strike="noStrike" dirty="0">
                          <a:effectLst/>
                        </a:rPr>
                        <a:t>1 SC en el PR74+200</a:t>
                      </a:r>
                      <a:endParaRPr lang="es-MX" sz="900" b="0" i="0" u="none" strike="noStrike" dirty="0">
                        <a:solidFill>
                          <a:schemeClr val="tx1"/>
                        </a:solidFill>
                        <a:effectLst/>
                        <a:latin typeface="+mn-lt"/>
                      </a:endParaRPr>
                    </a:p>
                  </a:txBody>
                  <a:tcPr marL="36000" marR="36000" marT="0" marB="0" anchor="ctr"/>
                </a:tc>
                <a:tc>
                  <a:txBody>
                    <a:bodyPr/>
                    <a:lstStyle/>
                    <a:p>
                      <a:pPr algn="ctr" fontAlgn="b"/>
                      <a:r>
                        <a:rPr lang="es-MX" sz="1000" u="none" strike="noStrike" baseline="0" dirty="0">
                          <a:effectLst/>
                        </a:rPr>
                        <a:t>50 </a:t>
                      </a:r>
                      <a:r>
                        <a:rPr lang="es-MX" sz="1000" u="none" strike="noStrike" dirty="0">
                          <a:effectLst/>
                        </a:rPr>
                        <a:t>%</a:t>
                      </a:r>
                      <a:endParaRPr lang="es-MX" sz="1000" b="0" i="0" u="none" strike="noStrike" dirty="0">
                        <a:solidFill>
                          <a:schemeClr val="tx1"/>
                        </a:solidFill>
                        <a:effectLst/>
                        <a:latin typeface="+mn-lt"/>
                      </a:endParaRPr>
                    </a:p>
                  </a:txBody>
                  <a:tcPr marL="36000" marR="36000" marT="0" marB="0" anchor="ctr"/>
                </a:tc>
                <a:extLst>
                  <a:ext uri="{0D108BD9-81ED-4DB2-BD59-A6C34878D82A}">
                    <a16:rowId xmlns="" xmlns:a16="http://schemas.microsoft.com/office/drawing/2014/main" val="10003"/>
                  </a:ext>
                </a:extLst>
              </a:tr>
            </a:tbl>
          </a:graphicData>
        </a:graphic>
      </p:graphicFrame>
      <p:pic>
        <p:nvPicPr>
          <p:cNvPr id="189535"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7431" y="715722"/>
            <a:ext cx="4819828" cy="334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30 CuadroTexto"/>
          <p:cNvSpPr txBox="1">
            <a:spLocks noChangeArrowheads="1"/>
          </p:cNvSpPr>
          <p:nvPr/>
        </p:nvSpPr>
        <p:spPr bwMode="auto">
          <a:xfrm flipH="1">
            <a:off x="3556073" y="4368187"/>
            <a:ext cx="3368565"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38" name="3 Tabla"/>
          <p:cNvGraphicFramePr>
            <a:graphicFrameLocks noGrp="1"/>
          </p:cNvGraphicFramePr>
          <p:nvPr>
            <p:extLst>
              <p:ext uri="{D42A27DB-BD31-4B8C-83A1-F6EECF244321}">
                <p14:modId xmlns:p14="http://schemas.microsoft.com/office/powerpoint/2010/main" val="2656553039"/>
              </p:ext>
            </p:extLst>
          </p:nvPr>
        </p:nvGraphicFramePr>
        <p:xfrm>
          <a:off x="3556073" y="4570262"/>
          <a:ext cx="3368566" cy="1282700"/>
        </p:xfrm>
        <a:graphic>
          <a:graphicData uri="http://schemas.openxmlformats.org/drawingml/2006/table">
            <a:tbl>
              <a:tblPr firstRow="1" bandRow="1">
                <a:tableStyleId>{5940675A-B579-460E-94D1-54222C63F5DA}</a:tableStyleId>
              </a:tblPr>
              <a:tblGrid>
                <a:gridCol w="2198222">
                  <a:extLst>
                    <a:ext uri="{9D8B030D-6E8A-4147-A177-3AD203B41FA5}">
                      <a16:colId xmlns="" xmlns:a16="http://schemas.microsoft.com/office/drawing/2014/main" val="20000"/>
                    </a:ext>
                  </a:extLst>
                </a:gridCol>
                <a:gridCol w="1170344">
                  <a:extLst>
                    <a:ext uri="{9D8B030D-6E8A-4147-A177-3AD203B41FA5}">
                      <a16:colId xmlns="" xmlns:a16="http://schemas.microsoft.com/office/drawing/2014/main" val="20001"/>
                    </a:ext>
                  </a:extLst>
                </a:gridCol>
              </a:tblGrid>
              <a:tr h="1829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000" kern="1200" dirty="0"/>
                        <a:t>Total Contrato Obra</a:t>
                      </a:r>
                      <a:endParaRPr lang="es-CO" sz="1000" kern="1200" baseline="0" dirty="0"/>
                    </a:p>
                  </a:txBody>
                  <a:tcPr marL="35992" marR="35992" marT="0" marB="0"/>
                </a:tc>
                <a:tc>
                  <a:txBody>
                    <a:bodyPr/>
                    <a:lstStyle/>
                    <a:p>
                      <a:pPr algn="ctr" fontAlgn="b"/>
                      <a:r>
                        <a:rPr lang="es-CO" sz="1000" u="none" strike="noStrike" dirty="0">
                          <a:effectLst/>
                        </a:rPr>
                        <a:t>$70.652</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0"/>
                  </a:ext>
                </a:extLst>
              </a:tr>
              <a:tr h="182928">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$6.125</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1"/>
                  </a:ext>
                </a:extLst>
              </a:tr>
              <a:tr h="731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$13.525</a:t>
                      </a:r>
                    </a:p>
                    <a:p>
                      <a:pPr marL="173038" indent="0" algn="l" defTabSz="914400" rtl="0" eaLnBrk="1" latinLnBrk="0" hangingPunct="1"/>
                      <a:r>
                        <a:rPr lang="es-CO" sz="1000" kern="1200" baseline="0" dirty="0"/>
                        <a:t>Vigencia 2017= $28.726</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$28.401</a:t>
                      </a:r>
                      <a:endParaRPr lang="es-CO" sz="1000" b="1" i="1"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$70.652</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2"/>
                  </a:ext>
                </a:extLst>
              </a:tr>
              <a:tr h="185131">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 $76.777</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3"/>
                  </a:ext>
                </a:extLst>
              </a:tr>
            </a:tbl>
          </a:graphicData>
        </a:graphic>
      </p:graphicFrame>
      <p:sp>
        <p:nvSpPr>
          <p:cNvPr id="189554" name="CuadroTexto 38"/>
          <p:cNvSpPr txBox="1">
            <a:spLocks noChangeArrowheads="1"/>
          </p:cNvSpPr>
          <p:nvPr/>
        </p:nvSpPr>
        <p:spPr bwMode="auto">
          <a:xfrm>
            <a:off x="3717345" y="5852962"/>
            <a:ext cx="3155847" cy="242278"/>
          </a:xfrm>
          <a:prstGeom prst="rect">
            <a:avLst/>
          </a:prstGeom>
          <a:noFill/>
          <a:ln>
            <a:noFill/>
          </a:ln>
          <a:extLst/>
        </p:spPr>
        <p:txBody>
          <a:bodyPr lIns="91203" tIns="45609" rIns="91203" bIns="45609">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47"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2250905099"/>
              </p:ext>
            </p:extLst>
          </p:nvPr>
        </p:nvGraphicFramePr>
        <p:xfrm>
          <a:off x="3556073" y="4115214"/>
          <a:ext cx="3368565" cy="209429"/>
        </p:xfrm>
        <a:graphic>
          <a:graphicData uri="http://schemas.openxmlformats.org/drawingml/2006/table">
            <a:tbl>
              <a:tblPr firstRow="1" bandRow="1">
                <a:tableStyleId>{5940675A-B579-460E-94D1-54222C63F5DA}</a:tableStyleId>
              </a:tblPr>
              <a:tblGrid>
                <a:gridCol w="3368565">
                  <a:extLst>
                    <a:ext uri="{9D8B030D-6E8A-4147-A177-3AD203B41FA5}">
                      <a16:colId xmlns="" xmlns:a16="http://schemas.microsoft.com/office/drawing/2014/main" val="20000"/>
                    </a:ext>
                  </a:extLst>
                </a:gridCol>
              </a:tblGrid>
              <a:tr h="2094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a:t>
                      </a:r>
                      <a:r>
                        <a:rPr lang="es-ES" sz="1200" u="none" strike="noStrike" kern="1200" dirty="0">
                          <a:effectLst/>
                        </a:rPr>
                        <a:t>Proyecto</a:t>
                      </a:r>
                      <a:r>
                        <a:rPr lang="es-ES" sz="1200" u="none" strike="noStrike" baseline="0" dirty="0">
                          <a:effectLst/>
                        </a:rPr>
                        <a:t> 75 Km</a:t>
                      </a:r>
                      <a:endParaRPr lang="es-CO" sz="1200" b="0" i="0" u="none" strike="noStrike" dirty="0">
                        <a:solidFill>
                          <a:schemeClr val="bg1"/>
                        </a:solidFill>
                        <a:latin typeface="+mn-lt"/>
                        <a:cs typeface="Arial" panose="020B0604020202020204" pitchFamily="34" charset="0"/>
                      </a:endParaRPr>
                    </a:p>
                  </a:txBody>
                  <a:tcPr marL="36006" marR="36006" marT="0" marB="0" anchor="ctr"/>
                </a:tc>
                <a:extLst>
                  <a:ext uri="{0D108BD9-81ED-4DB2-BD59-A6C34878D82A}">
                    <a16:rowId xmlns="" xmlns:a16="http://schemas.microsoft.com/office/drawing/2014/main" val="10000"/>
                  </a:ext>
                </a:extLst>
              </a:tr>
            </a:tbl>
          </a:graphicData>
        </a:graphic>
      </p:graphicFrame>
      <p:graphicFrame>
        <p:nvGraphicFramePr>
          <p:cNvPr id="24" name="10 Tabla"/>
          <p:cNvGraphicFramePr>
            <a:graphicFrameLocks noGrp="1"/>
          </p:cNvGraphicFramePr>
          <p:nvPr>
            <p:extLst>
              <p:ext uri="{D42A27DB-BD31-4B8C-83A1-F6EECF244321}">
                <p14:modId xmlns:p14="http://schemas.microsoft.com/office/powerpoint/2010/main" val="1505530257"/>
              </p:ext>
            </p:extLst>
          </p:nvPr>
        </p:nvGraphicFramePr>
        <p:xfrm>
          <a:off x="7400924" y="5352106"/>
          <a:ext cx="4280278" cy="1039169"/>
        </p:xfrm>
        <a:graphic>
          <a:graphicData uri="http://schemas.openxmlformats.org/drawingml/2006/table">
            <a:tbl>
              <a:tblPr bandRow="1">
                <a:tableStyleId>{5940675A-B579-460E-94D1-54222C63F5DA}</a:tableStyleId>
              </a:tblPr>
              <a:tblGrid>
                <a:gridCol w="3209142">
                  <a:extLst>
                    <a:ext uri="{9D8B030D-6E8A-4147-A177-3AD203B41FA5}">
                      <a16:colId xmlns="" xmlns:a16="http://schemas.microsoft.com/office/drawing/2014/main" val="20000"/>
                    </a:ext>
                  </a:extLst>
                </a:gridCol>
                <a:gridCol w="1071136">
                  <a:extLst>
                    <a:ext uri="{9D8B030D-6E8A-4147-A177-3AD203B41FA5}">
                      <a16:colId xmlns="" xmlns:a16="http://schemas.microsoft.com/office/drawing/2014/main" val="20001"/>
                    </a:ext>
                  </a:extLst>
                </a:gridCol>
              </a:tblGrid>
              <a:tr h="185171">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85" marR="5848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85" marR="58485" marT="0" marB="0" anchor="ctr"/>
                </a:tc>
                <a:extLst>
                  <a:ext uri="{0D108BD9-81ED-4DB2-BD59-A6C34878D82A}">
                    <a16:rowId xmlns="" xmlns:a16="http://schemas.microsoft.com/office/drawing/2014/main" val="10000"/>
                  </a:ext>
                </a:extLst>
              </a:tr>
              <a:tr h="21651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3" marR="8123" marT="8804"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9 KM</a:t>
                      </a:r>
                      <a:endParaRPr lang="es-MX" sz="1000" b="0" i="0" u="none" strike="noStrike" dirty="0">
                        <a:solidFill>
                          <a:srgbClr val="000000"/>
                        </a:solidFill>
                        <a:effectLst/>
                        <a:latin typeface="+mj-lt"/>
                      </a:endParaRPr>
                    </a:p>
                  </a:txBody>
                  <a:tcPr marL="8123" marR="8123" marT="8804" marB="0" anchor="ctr"/>
                </a:tc>
                <a:extLst>
                  <a:ext uri="{0D108BD9-81ED-4DB2-BD59-A6C34878D82A}">
                    <a16:rowId xmlns="" xmlns:a16="http://schemas.microsoft.com/office/drawing/2014/main" val="10001"/>
                  </a:ext>
                </a:extLst>
              </a:tr>
              <a:tr h="21175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3" marR="8123" marT="8804" marB="0" anchor="ctr"/>
                </a:tc>
                <a:extLst>
                  <a:ext uri="{0D108BD9-81ED-4DB2-BD59-A6C34878D82A}">
                    <a16:rowId xmlns="" xmlns:a16="http://schemas.microsoft.com/office/drawing/2014/main" val="246497866"/>
                  </a:ext>
                </a:extLst>
              </a:tr>
              <a:tr h="199297">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61 KM</a:t>
                      </a:r>
                      <a:endParaRPr lang="es-MX" sz="1000" b="0" i="0" u="none" strike="noStrike" kern="1200" dirty="0">
                        <a:solidFill>
                          <a:schemeClr val="dk1"/>
                        </a:solidFill>
                        <a:effectLst/>
                        <a:latin typeface="+mj-lt"/>
                        <a:ea typeface="+mn-ea"/>
                        <a:cs typeface="+mn-cs"/>
                      </a:endParaRPr>
                    </a:p>
                  </a:txBody>
                  <a:tcPr marL="8123" marR="8123" marT="8804" marB="0" anchor="ctr"/>
                </a:tc>
                <a:extLst>
                  <a:ext uri="{0D108BD9-81ED-4DB2-BD59-A6C34878D82A}">
                    <a16:rowId xmlns="" xmlns:a16="http://schemas.microsoft.com/office/drawing/2014/main" val="10002"/>
                  </a:ext>
                </a:extLst>
              </a:tr>
              <a:tr h="22643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5 KM</a:t>
                      </a:r>
                      <a:endParaRPr lang="es-MX" sz="1000" b="0" i="0" u="none" strike="noStrike" kern="1200" dirty="0">
                        <a:solidFill>
                          <a:schemeClr val="dk1"/>
                        </a:solidFill>
                        <a:effectLst/>
                        <a:latin typeface="+mj-lt"/>
                        <a:ea typeface="+mn-ea"/>
                        <a:cs typeface="+mn-cs"/>
                      </a:endParaRPr>
                    </a:p>
                  </a:txBody>
                  <a:tcPr marL="8123" marR="8123" marT="8804" marB="0" anchor="ctr"/>
                </a:tc>
                <a:extLst>
                  <a:ext uri="{0D108BD9-81ED-4DB2-BD59-A6C34878D82A}">
                    <a16:rowId xmlns="" xmlns:a16="http://schemas.microsoft.com/office/drawing/2014/main" val="10003"/>
                  </a:ext>
                </a:extLst>
              </a:tr>
            </a:tbl>
          </a:graphicData>
        </a:graphic>
      </p:graphicFrame>
      <p:sp>
        <p:nvSpPr>
          <p:cNvPr id="25" name="30 CuadroTexto"/>
          <p:cNvSpPr txBox="1">
            <a:spLocks noChangeArrowheads="1"/>
          </p:cNvSpPr>
          <p:nvPr/>
        </p:nvSpPr>
        <p:spPr bwMode="auto">
          <a:xfrm flipH="1">
            <a:off x="7400924" y="5048854"/>
            <a:ext cx="4280278"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6" name="Rectángulo 5"/>
          <p:cNvSpPr>
            <a:spLocks noChangeArrowheads="1"/>
          </p:cNvSpPr>
          <p:nvPr/>
        </p:nvSpPr>
        <p:spPr bwMode="auto">
          <a:xfrm>
            <a:off x="2614863" y="52564"/>
            <a:ext cx="4786061" cy="739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738" fontAlgn="base">
              <a:spcBef>
                <a:spcPct val="0"/>
              </a:spcBef>
              <a:spcAft>
                <a:spcPct val="0"/>
              </a:spcAft>
            </a:pPr>
            <a:r>
              <a:rPr lang="es-ES" altLang="es-CO" sz="2778" dirty="0" smtClean="0">
                <a:solidFill>
                  <a:srgbClr val="E94E1B"/>
                </a:solidFill>
                <a:latin typeface="Tw Cen MT" panose="020B0602020104020603" pitchFamily="34" charset="0"/>
                <a:ea typeface="MS PGothic" pitchFamily="34" charset="-128"/>
                <a:sym typeface="Helvetica Neue Bold Condensed"/>
              </a:rPr>
              <a:t>EL CRUCERO - PAJARITO</a:t>
            </a:r>
            <a:endParaRPr lang="es-ES" altLang="es-CO" sz="2778" dirty="0">
              <a:solidFill>
                <a:srgbClr val="E94E1B"/>
              </a:solidFill>
              <a:latin typeface="Tw Cen MT" panose="020B0602020104020603" pitchFamily="34" charset="0"/>
              <a:ea typeface="MS PGothic" pitchFamily="34" charset="-128"/>
              <a:sym typeface="Helvetica Neue Bold Condensed"/>
            </a:endParaRPr>
          </a:p>
          <a:p>
            <a:pPr defTabSz="910738" fontAlgn="base">
              <a:spcBef>
                <a:spcPct val="0"/>
              </a:spcBef>
              <a:spcAft>
                <a:spcPct val="0"/>
              </a:spcAft>
            </a:pP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9" name="Pentágono 38"/>
          <p:cNvSpPr/>
          <p:nvPr/>
        </p:nvSpPr>
        <p:spPr>
          <a:xfrm>
            <a:off x="0" y="0"/>
            <a:ext cx="2614863"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0" name="CuadroTexto 39"/>
          <p:cNvSpPr txBox="1"/>
          <p:nvPr/>
        </p:nvSpPr>
        <p:spPr>
          <a:xfrm>
            <a:off x="194709" y="26882"/>
            <a:ext cx="1915277"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Boyacá</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37709793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3 Tabla"/>
          <p:cNvGraphicFramePr>
            <a:graphicFrameLocks noGrp="1"/>
          </p:cNvGraphicFramePr>
          <p:nvPr>
            <p:extLst>
              <p:ext uri="{D42A27DB-BD31-4B8C-83A1-F6EECF244321}">
                <p14:modId xmlns:p14="http://schemas.microsoft.com/office/powerpoint/2010/main" val="877128418"/>
              </p:ext>
            </p:extLst>
          </p:nvPr>
        </p:nvGraphicFramePr>
        <p:xfrm>
          <a:off x="3778232" y="4439711"/>
          <a:ext cx="3538307" cy="1202992"/>
        </p:xfrm>
        <a:graphic>
          <a:graphicData uri="http://schemas.openxmlformats.org/drawingml/2006/table">
            <a:tbl>
              <a:tblPr firstRow="1" bandRow="1">
                <a:tableStyleId>{5940675A-B579-460E-94D1-54222C63F5DA}</a:tableStyleId>
              </a:tblPr>
              <a:tblGrid>
                <a:gridCol w="2308991">
                  <a:extLst>
                    <a:ext uri="{9D8B030D-6E8A-4147-A177-3AD203B41FA5}">
                      <a16:colId xmlns="" xmlns:a16="http://schemas.microsoft.com/office/drawing/2014/main" val="20000"/>
                    </a:ext>
                  </a:extLst>
                </a:gridCol>
                <a:gridCol w="1229316">
                  <a:extLst>
                    <a:ext uri="{9D8B030D-6E8A-4147-A177-3AD203B41FA5}">
                      <a16:colId xmlns="" xmlns:a16="http://schemas.microsoft.com/office/drawing/2014/main" val="20001"/>
                    </a:ext>
                  </a:extLst>
                </a:gridCol>
              </a:tblGrid>
              <a:tr h="171856">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3" marR="36003" marT="0" marB="0"/>
                </a:tc>
                <a:tc>
                  <a:txBody>
                    <a:bodyPr/>
                    <a:lstStyle/>
                    <a:p>
                      <a:pPr algn="ctr" fontAlgn="b"/>
                      <a:r>
                        <a:rPr lang="es-CO" sz="1000" u="none" strike="noStrike" dirty="0">
                          <a:effectLst/>
                        </a:rPr>
                        <a:t>$70.348</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0"/>
                  </a:ext>
                </a:extLst>
              </a:tr>
              <a:tr h="171856">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$6.749</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1"/>
                  </a:ext>
                </a:extLst>
              </a:tr>
              <a:tr h="6874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$13.875</a:t>
                      </a:r>
                    </a:p>
                    <a:p>
                      <a:pPr marL="177800" indent="0" algn="l" defTabSz="914400" rtl="0" eaLnBrk="1" latinLnBrk="0" hangingPunct="1"/>
                      <a:r>
                        <a:rPr lang="es-CO" sz="1000" kern="1200" baseline="0" dirty="0"/>
                        <a:t>Vigencia 2017= $41.637</a:t>
                      </a:r>
                    </a:p>
                    <a:p>
                      <a:pPr marL="177800" indent="0" algn="l" defTabSz="914400" rtl="0" eaLnBrk="1" latinLnBrk="0" hangingPunct="1"/>
                      <a:r>
                        <a:rPr lang="es-CO" sz="1000" kern="1200" baseline="0" dirty="0"/>
                        <a:t>Vigencia 2018= $14.836</a:t>
                      </a:r>
                      <a:endParaRPr lang="es-CO" sz="1000" b="1" i="1"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$70.348</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2"/>
                  </a:ext>
                </a:extLst>
              </a:tr>
              <a:tr h="171856">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dirty="0">
                          <a:effectLst/>
                        </a:rPr>
                        <a:t> $77.097</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3"/>
                  </a:ext>
                </a:extLst>
              </a:tr>
            </a:tbl>
          </a:graphicData>
        </a:graphic>
      </p:graphicFrame>
      <p:sp>
        <p:nvSpPr>
          <p:cNvPr id="19" name="30 CuadroTexto"/>
          <p:cNvSpPr txBox="1">
            <a:spLocks noChangeArrowheads="1"/>
          </p:cNvSpPr>
          <p:nvPr/>
        </p:nvSpPr>
        <p:spPr bwMode="auto">
          <a:xfrm flipH="1">
            <a:off x="7627841" y="739493"/>
            <a:ext cx="4298004" cy="173253"/>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2" tIns="0" rIns="9125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912558">
              <a:spcBef>
                <a:spcPts val="450"/>
              </a:spcBef>
              <a:defRPr/>
            </a:pPr>
            <a:r>
              <a:rPr lang="es-CO" sz="1100" kern="0" dirty="0"/>
              <a:t>INFORMACIÓN GENERAL</a:t>
            </a:r>
          </a:p>
        </p:txBody>
      </p:sp>
      <p:graphicFrame>
        <p:nvGraphicFramePr>
          <p:cNvPr id="20" name="3 Tabla"/>
          <p:cNvGraphicFramePr>
            <a:graphicFrameLocks noGrp="1"/>
          </p:cNvGraphicFramePr>
          <p:nvPr>
            <p:extLst>
              <p:ext uri="{D42A27DB-BD31-4B8C-83A1-F6EECF244321}">
                <p14:modId xmlns:p14="http://schemas.microsoft.com/office/powerpoint/2010/main" val="405010499"/>
              </p:ext>
            </p:extLst>
          </p:nvPr>
        </p:nvGraphicFramePr>
        <p:xfrm>
          <a:off x="7627841" y="938036"/>
          <a:ext cx="4298004" cy="914400"/>
        </p:xfrm>
        <a:graphic>
          <a:graphicData uri="http://schemas.openxmlformats.org/drawingml/2006/table">
            <a:tbl>
              <a:tblPr firstRow="1" bandRow="1">
                <a:tableStyleId>{5940675A-B579-460E-94D1-54222C63F5DA}</a:tableStyleId>
              </a:tblPr>
              <a:tblGrid>
                <a:gridCol w="2597204">
                  <a:extLst>
                    <a:ext uri="{9D8B030D-6E8A-4147-A177-3AD203B41FA5}">
                      <a16:colId xmlns="" xmlns:a16="http://schemas.microsoft.com/office/drawing/2014/main" val="20000"/>
                    </a:ext>
                  </a:extLst>
                </a:gridCol>
                <a:gridCol w="1700800">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FECHA DE INICIO DE OBRAS</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28/10/2015</a:t>
                      </a:r>
                    </a:p>
                    <a:p>
                      <a:pPr algn="ctr" rtl="0" fontAlgn="ctr"/>
                      <a:r>
                        <a:rPr lang="es-MX" sz="1000" u="none" strike="noStrike" dirty="0">
                          <a:effectLst/>
                        </a:rPr>
                        <a:t>27/04/2016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19/11/2015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27/01/2016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27/08/2018</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93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21" name="30 CuadroTexto"/>
          <p:cNvSpPr txBox="1">
            <a:spLocks noChangeArrowheads="1"/>
          </p:cNvSpPr>
          <p:nvPr/>
        </p:nvSpPr>
        <p:spPr bwMode="auto">
          <a:xfrm flipH="1">
            <a:off x="7627282" y="3008665"/>
            <a:ext cx="430808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2" tIns="0" rIns="9125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CONTRATO OBRA 1598 DE 19/11/2015</a:t>
            </a:r>
          </a:p>
        </p:txBody>
      </p:sp>
      <p:sp>
        <p:nvSpPr>
          <p:cNvPr id="22" name="30 CuadroTexto"/>
          <p:cNvSpPr txBox="1">
            <a:spLocks noChangeArrowheads="1"/>
          </p:cNvSpPr>
          <p:nvPr/>
        </p:nvSpPr>
        <p:spPr bwMode="auto">
          <a:xfrm flipH="1">
            <a:off x="7627280" y="3681310"/>
            <a:ext cx="4308087"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2" tIns="0" rIns="9125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INTERVENTORÍA 1750 DE 23/12/2015</a:t>
            </a:r>
          </a:p>
        </p:txBody>
      </p:sp>
      <p:graphicFrame>
        <p:nvGraphicFramePr>
          <p:cNvPr id="23" name="Tabla 22"/>
          <p:cNvGraphicFramePr>
            <a:graphicFrameLocks noGrp="1"/>
          </p:cNvGraphicFramePr>
          <p:nvPr>
            <p:extLst>
              <p:ext uri="{D42A27DB-BD31-4B8C-83A1-F6EECF244321}">
                <p14:modId xmlns:p14="http://schemas.microsoft.com/office/powerpoint/2010/main" val="1626546515"/>
              </p:ext>
            </p:extLst>
          </p:nvPr>
        </p:nvGraphicFramePr>
        <p:xfrm>
          <a:off x="7627282" y="3214609"/>
          <a:ext cx="4308086" cy="411909"/>
        </p:xfrm>
        <a:graphic>
          <a:graphicData uri="http://schemas.openxmlformats.org/drawingml/2006/table">
            <a:tbl>
              <a:tblPr>
                <a:tableStyleId>{616DA210-FB5B-4158-B5E0-FEB733F419BA}</a:tableStyleId>
              </a:tblPr>
              <a:tblGrid>
                <a:gridCol w="2832340">
                  <a:extLst>
                    <a:ext uri="{9D8B030D-6E8A-4147-A177-3AD203B41FA5}">
                      <a16:colId xmlns="" xmlns:a16="http://schemas.microsoft.com/office/drawing/2014/main" val="20000"/>
                    </a:ext>
                  </a:extLst>
                </a:gridCol>
                <a:gridCol w="587526">
                  <a:extLst>
                    <a:ext uri="{9D8B030D-6E8A-4147-A177-3AD203B41FA5}">
                      <a16:colId xmlns="" xmlns:a16="http://schemas.microsoft.com/office/drawing/2014/main" val="20001"/>
                    </a:ext>
                  </a:extLst>
                </a:gridCol>
                <a:gridCol w="888220">
                  <a:extLst>
                    <a:ext uri="{9D8B030D-6E8A-4147-A177-3AD203B41FA5}">
                      <a16:colId xmlns="" xmlns:a16="http://schemas.microsoft.com/office/drawing/2014/main" val="20002"/>
                    </a:ext>
                  </a:extLst>
                </a:gridCol>
              </a:tblGrid>
              <a:tr h="13730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900" u="none" strike="noStrike" kern="1200" noProof="0" dirty="0">
                          <a:effectLst/>
                        </a:rPr>
                        <a:t>LATINCO S.A.</a:t>
                      </a:r>
                      <a:endParaRPr lang="es-MX" sz="900" u="none" strike="noStrike" kern="1200" noProof="0" dirty="0">
                        <a:solidFill>
                          <a:schemeClr val="tx1"/>
                        </a:solidFill>
                        <a:effectLst/>
                        <a:latin typeface="+mn-lt"/>
                        <a:ea typeface="+mn-ea"/>
                        <a:cs typeface="+mn-cs"/>
                      </a:endParaRP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37303">
                <a:tc>
                  <a:txBody>
                    <a:bodyPr/>
                    <a:lstStyle/>
                    <a:p>
                      <a:pPr marL="0" algn="ctr" defTabSz="914400" rtl="0" eaLnBrk="1" fontAlgn="ctr" latinLnBrk="0" hangingPunct="1"/>
                      <a:r>
                        <a:rPr lang="es-MX" sz="900" u="none" strike="noStrike" kern="1200" dirty="0">
                          <a:effectLst/>
                        </a:rPr>
                        <a:t>INTEGRANTES</a:t>
                      </a:r>
                      <a:endParaRPr lang="es-MX" sz="900" u="none" strike="noStrike" kern="1200" dirty="0">
                        <a:solidFill>
                          <a:schemeClr val="tx1"/>
                        </a:solidFill>
                        <a:effectLst/>
                        <a:latin typeface="+mn-lt"/>
                        <a:ea typeface="+mn-ea"/>
                        <a:cs typeface="+mn-cs"/>
                      </a:endParaRPr>
                    </a:p>
                  </a:txBody>
                  <a:tcPr marL="8117" marR="8117" marT="0" marB="0" anchor="ctr"/>
                </a:tc>
                <a:tc>
                  <a:txBody>
                    <a:bodyPr/>
                    <a:lstStyle/>
                    <a:p>
                      <a:pPr marL="0" algn="ctr" defTabSz="914400" rtl="0" eaLnBrk="1" fontAlgn="ctr" latinLnBrk="0" hangingPunct="1"/>
                      <a:r>
                        <a:rPr lang="es-MX" sz="900" u="none" strike="noStrike" kern="1200" dirty="0">
                          <a:effectLst/>
                        </a:rPr>
                        <a:t>%</a:t>
                      </a:r>
                      <a:endParaRPr lang="es-MX" sz="900" u="none" strike="noStrike" kern="1200" dirty="0">
                        <a:solidFill>
                          <a:schemeClr val="tx1"/>
                        </a:solidFill>
                        <a:effectLst/>
                        <a:latin typeface="+mn-lt"/>
                        <a:ea typeface="+mn-ea"/>
                        <a:cs typeface="+mn-cs"/>
                      </a:endParaRPr>
                    </a:p>
                  </a:txBody>
                  <a:tcPr marL="8117" marR="8117" marT="0" marB="0" anchor="ctr"/>
                </a:tc>
                <a:tc>
                  <a:txBody>
                    <a:bodyPr/>
                    <a:lstStyle/>
                    <a:p>
                      <a:pPr marL="0" algn="ctr" defTabSz="914400" rtl="0" eaLnBrk="1" fontAlgn="ctr" latinLnBrk="0" hangingPunct="1"/>
                      <a:r>
                        <a:rPr lang="es-MX" sz="900" u="none" strike="noStrike" kern="1200" dirty="0">
                          <a:effectLst/>
                        </a:rPr>
                        <a:t>ORIGEN</a:t>
                      </a:r>
                      <a:endParaRPr lang="es-MX" sz="9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1"/>
                  </a:ext>
                </a:extLst>
              </a:tr>
              <a:tr h="137303">
                <a:tc>
                  <a:txBody>
                    <a:bodyPr/>
                    <a:lstStyle/>
                    <a:p>
                      <a:pPr marL="0" algn="l" defTabSz="914400" rtl="0" eaLnBrk="1" fontAlgn="ctr" latinLnBrk="0" hangingPunct="1"/>
                      <a:r>
                        <a:rPr lang="es-MX" sz="900" u="none" strike="noStrike" kern="1200" dirty="0" smtClean="0">
                          <a:effectLst/>
                        </a:rPr>
                        <a:t>LATINOAMERICANA DE </a:t>
                      </a:r>
                      <a:r>
                        <a:rPr lang="es-MX" sz="900" u="none" strike="noStrike" kern="1200" dirty="0">
                          <a:effectLst/>
                        </a:rPr>
                        <a:t>CONSRTUCCIONES S.A.</a:t>
                      </a:r>
                      <a:endParaRPr lang="es-MX" sz="900" u="none" strike="noStrike" kern="1200" dirty="0">
                        <a:solidFill>
                          <a:schemeClr val="tx1"/>
                        </a:solidFill>
                        <a:effectLst/>
                        <a:latin typeface="+mn-lt"/>
                        <a:ea typeface="+mn-ea"/>
                        <a:cs typeface="+mn-cs"/>
                      </a:endParaRPr>
                    </a:p>
                  </a:txBody>
                  <a:tcPr marL="108013" marR="8117" marT="0" marB="0" anchor="ctr"/>
                </a:tc>
                <a:tc>
                  <a:txBody>
                    <a:bodyPr/>
                    <a:lstStyle/>
                    <a:p>
                      <a:pPr marL="0" algn="ctr" defTabSz="914400" rtl="0" eaLnBrk="1" fontAlgn="ctr" latinLnBrk="0" hangingPunct="1"/>
                      <a:r>
                        <a:rPr lang="es-MX" sz="900" u="none" strike="noStrike" kern="1200" dirty="0">
                          <a:effectLst/>
                        </a:rPr>
                        <a:t>100</a:t>
                      </a:r>
                      <a:endParaRPr lang="es-MX" sz="900" u="none" strike="noStrike" kern="1200" dirty="0">
                        <a:solidFill>
                          <a:schemeClr val="tx1"/>
                        </a:solidFill>
                        <a:effectLst/>
                        <a:latin typeface="+mn-lt"/>
                        <a:ea typeface="+mn-ea"/>
                        <a:cs typeface="+mn-cs"/>
                      </a:endParaRPr>
                    </a:p>
                  </a:txBody>
                  <a:tcPr marL="8117" marR="8117" marT="0" marB="0" anchor="ctr"/>
                </a:tc>
                <a:tc>
                  <a:txBody>
                    <a:bodyPr/>
                    <a:lstStyle/>
                    <a:p>
                      <a:pPr marL="0" algn="ctr" defTabSz="914400" rtl="0" eaLnBrk="1" fontAlgn="ctr" latinLnBrk="0" hangingPunct="1"/>
                      <a:r>
                        <a:rPr lang="es-MX" sz="900" u="none" strike="noStrike" kern="1200" dirty="0">
                          <a:effectLst/>
                        </a:rPr>
                        <a:t>COLOMBIA</a:t>
                      </a:r>
                      <a:endParaRPr lang="es-MX" sz="9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4065912682"/>
              </p:ext>
            </p:extLst>
          </p:nvPr>
        </p:nvGraphicFramePr>
        <p:xfrm>
          <a:off x="7627281" y="3873077"/>
          <a:ext cx="4308088" cy="549212"/>
        </p:xfrm>
        <a:graphic>
          <a:graphicData uri="http://schemas.openxmlformats.org/drawingml/2006/table">
            <a:tbl>
              <a:tblPr>
                <a:tableStyleId>{616DA210-FB5B-4158-B5E0-FEB733F419BA}</a:tableStyleId>
              </a:tblPr>
              <a:tblGrid>
                <a:gridCol w="2835361">
                  <a:extLst>
                    <a:ext uri="{9D8B030D-6E8A-4147-A177-3AD203B41FA5}">
                      <a16:colId xmlns="" xmlns:a16="http://schemas.microsoft.com/office/drawing/2014/main" val="20000"/>
                    </a:ext>
                  </a:extLst>
                </a:gridCol>
                <a:gridCol w="589974">
                  <a:extLst>
                    <a:ext uri="{9D8B030D-6E8A-4147-A177-3AD203B41FA5}">
                      <a16:colId xmlns="" xmlns:a16="http://schemas.microsoft.com/office/drawing/2014/main" val="20001"/>
                    </a:ext>
                  </a:extLst>
                </a:gridCol>
                <a:gridCol w="882753">
                  <a:extLst>
                    <a:ext uri="{9D8B030D-6E8A-4147-A177-3AD203B41FA5}">
                      <a16:colId xmlns="" xmlns:a16="http://schemas.microsoft.com/office/drawing/2014/main" val="20002"/>
                    </a:ext>
                  </a:extLst>
                </a:gridCol>
              </a:tblGrid>
              <a:tr h="13730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900" u="none" strike="noStrike" kern="1200" noProof="0" dirty="0">
                          <a:effectLst/>
                        </a:rPr>
                        <a:t>CONSORSIO VIAS PARA LA EQUIDAD 111</a:t>
                      </a:r>
                      <a:endParaRPr lang="es-MX" sz="900" u="none" strike="noStrike" kern="1200" noProof="0" dirty="0">
                        <a:solidFill>
                          <a:schemeClr val="tx1"/>
                        </a:solidFill>
                        <a:effectLst/>
                        <a:latin typeface="+mn-lt"/>
                        <a:ea typeface="+mn-ea"/>
                        <a:cs typeface="+mn-cs"/>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37303">
                <a:tc>
                  <a:txBody>
                    <a:bodyPr/>
                    <a:lstStyle/>
                    <a:p>
                      <a:pPr marL="0" algn="ctr" defTabSz="914400" rtl="0" eaLnBrk="1" fontAlgn="ctr" latinLnBrk="0" hangingPunct="1"/>
                      <a:r>
                        <a:rPr lang="es-MX" sz="900" u="none" strike="noStrike" kern="1200" dirty="0">
                          <a:effectLst/>
                        </a:rPr>
                        <a:t>INTEGRANTES</a:t>
                      </a:r>
                      <a:endParaRPr lang="es-MX" sz="9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900" u="none" strike="noStrike" kern="1200" dirty="0">
                          <a:effectLst/>
                        </a:rPr>
                        <a:t>%</a:t>
                      </a:r>
                      <a:endParaRPr lang="es-MX" sz="9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900" u="none" strike="noStrike" kern="1200" dirty="0">
                          <a:effectLst/>
                        </a:rPr>
                        <a:t>ORIGEN</a:t>
                      </a:r>
                      <a:endParaRPr lang="es-MX" sz="9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1"/>
                  </a:ext>
                </a:extLst>
              </a:tr>
              <a:tr h="137303">
                <a:tc>
                  <a:txBody>
                    <a:bodyPr/>
                    <a:lstStyle/>
                    <a:p>
                      <a:pPr marL="0" algn="l" defTabSz="914400" rtl="0" eaLnBrk="1" fontAlgn="ctr" latinLnBrk="0" hangingPunct="1"/>
                      <a:r>
                        <a:rPr lang="es-MX" sz="900" u="none" strike="noStrike" kern="1200" dirty="0">
                          <a:effectLst/>
                        </a:rPr>
                        <a:t>GINPROSA COLOMBIA S.A.S.</a:t>
                      </a:r>
                      <a:endParaRPr lang="es-MX" sz="900" u="none" strike="noStrike" kern="1200" dirty="0">
                        <a:solidFill>
                          <a:schemeClr val="tx1"/>
                        </a:solidFill>
                        <a:effectLst/>
                        <a:latin typeface="+mn-lt"/>
                        <a:ea typeface="+mn-ea"/>
                        <a:cs typeface="+mn-cs"/>
                      </a:endParaRPr>
                    </a:p>
                  </a:txBody>
                  <a:tcPr marL="107992" marR="8116" marT="0" marB="0" anchor="ctr"/>
                </a:tc>
                <a:tc>
                  <a:txBody>
                    <a:bodyPr/>
                    <a:lstStyle/>
                    <a:p>
                      <a:pPr marL="0" algn="ctr" defTabSz="914400" rtl="0" eaLnBrk="1" fontAlgn="ctr" latinLnBrk="0" hangingPunct="1"/>
                      <a:r>
                        <a:rPr lang="es-MX" sz="900" u="none" strike="noStrike" kern="1200" dirty="0">
                          <a:effectLst/>
                        </a:rPr>
                        <a:t>60</a:t>
                      </a:r>
                      <a:endParaRPr lang="es-MX" sz="9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900" u="none" strike="noStrike" kern="1200" dirty="0">
                          <a:effectLst/>
                        </a:rPr>
                        <a:t>COLOMBIA</a:t>
                      </a:r>
                      <a:endParaRPr lang="es-MX" sz="9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37303">
                <a:tc>
                  <a:txBody>
                    <a:bodyPr/>
                    <a:lstStyle/>
                    <a:p>
                      <a:pPr marL="0" algn="l" defTabSz="914400" rtl="0" eaLnBrk="1" fontAlgn="ctr" latinLnBrk="0" hangingPunct="1"/>
                      <a:r>
                        <a:rPr lang="es-MX" sz="900" u="none" strike="noStrike" kern="1200" dirty="0">
                          <a:effectLst/>
                        </a:rPr>
                        <a:t>ARREDONDO MADRID INGENIEROS CIVILES LIMITADA</a:t>
                      </a:r>
                      <a:endParaRPr lang="es-MX" sz="900" u="none" strike="noStrike" kern="1200" dirty="0">
                        <a:solidFill>
                          <a:schemeClr val="tx1"/>
                        </a:solidFill>
                        <a:effectLst/>
                        <a:latin typeface="+mn-lt"/>
                        <a:ea typeface="+mn-ea"/>
                        <a:cs typeface="+mn-cs"/>
                      </a:endParaRPr>
                    </a:p>
                  </a:txBody>
                  <a:tcPr marL="107992" marR="8116" marT="0" marB="0" anchor="ctr"/>
                </a:tc>
                <a:tc>
                  <a:txBody>
                    <a:bodyPr/>
                    <a:lstStyle/>
                    <a:p>
                      <a:pPr marL="0" algn="ctr" defTabSz="914400" rtl="0" eaLnBrk="1" fontAlgn="ctr" latinLnBrk="0" hangingPunct="1"/>
                      <a:r>
                        <a:rPr lang="es-MX" sz="900" u="none" strike="noStrike" kern="1200" dirty="0">
                          <a:effectLst/>
                        </a:rPr>
                        <a:t>40</a:t>
                      </a:r>
                      <a:endParaRPr lang="es-MX" sz="9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900" u="none" strike="noStrike" kern="1200" dirty="0">
                          <a:effectLst/>
                        </a:rPr>
                        <a:t>COLOMBIA</a:t>
                      </a:r>
                      <a:endParaRPr lang="es-MX" sz="9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bl>
          </a:graphicData>
        </a:graphic>
      </p:graphicFrame>
      <p:sp>
        <p:nvSpPr>
          <p:cNvPr id="31" name="30 CuadroTexto"/>
          <p:cNvSpPr txBox="1">
            <a:spLocks noChangeArrowheads="1"/>
          </p:cNvSpPr>
          <p:nvPr/>
        </p:nvSpPr>
        <p:spPr bwMode="auto">
          <a:xfrm flipH="1">
            <a:off x="7627283" y="1877213"/>
            <a:ext cx="430808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2" tIns="0" rIns="9125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ALCANCE</a:t>
            </a:r>
          </a:p>
        </p:txBody>
      </p:sp>
      <p:graphicFrame>
        <p:nvGraphicFramePr>
          <p:cNvPr id="32" name="10 Tabla"/>
          <p:cNvGraphicFramePr>
            <a:graphicFrameLocks noGrp="1"/>
          </p:cNvGraphicFramePr>
          <p:nvPr>
            <p:extLst>
              <p:ext uri="{D42A27DB-BD31-4B8C-83A1-F6EECF244321}">
                <p14:modId xmlns:p14="http://schemas.microsoft.com/office/powerpoint/2010/main" val="2633909389"/>
              </p:ext>
            </p:extLst>
          </p:nvPr>
        </p:nvGraphicFramePr>
        <p:xfrm>
          <a:off x="7627191" y="2078529"/>
          <a:ext cx="4309773" cy="852445"/>
        </p:xfrm>
        <a:graphic>
          <a:graphicData uri="http://schemas.openxmlformats.org/drawingml/2006/table">
            <a:tbl>
              <a:tblPr bandRow="1">
                <a:tableStyleId>{5940675A-B579-460E-94D1-54222C63F5DA}</a:tableStyleId>
              </a:tblPr>
              <a:tblGrid>
                <a:gridCol w="818813">
                  <a:extLst>
                    <a:ext uri="{9D8B030D-6E8A-4147-A177-3AD203B41FA5}">
                      <a16:colId xmlns="" xmlns:a16="http://schemas.microsoft.com/office/drawing/2014/main" val="20000"/>
                    </a:ext>
                  </a:extLst>
                </a:gridCol>
                <a:gridCol w="611427">
                  <a:extLst>
                    <a:ext uri="{9D8B030D-6E8A-4147-A177-3AD203B41FA5}">
                      <a16:colId xmlns="" xmlns:a16="http://schemas.microsoft.com/office/drawing/2014/main" val="20001"/>
                    </a:ext>
                  </a:extLst>
                </a:gridCol>
                <a:gridCol w="2349169">
                  <a:extLst>
                    <a:ext uri="{9D8B030D-6E8A-4147-A177-3AD203B41FA5}">
                      <a16:colId xmlns="" xmlns:a16="http://schemas.microsoft.com/office/drawing/2014/main" val="20002"/>
                    </a:ext>
                  </a:extLst>
                </a:gridCol>
                <a:gridCol w="530364">
                  <a:extLst>
                    <a:ext uri="{9D8B030D-6E8A-4147-A177-3AD203B41FA5}">
                      <a16:colId xmlns="" xmlns:a16="http://schemas.microsoft.com/office/drawing/2014/main" val="937391476"/>
                    </a:ext>
                  </a:extLst>
                </a:gridCol>
              </a:tblGrid>
              <a:tr h="171238">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900" dirty="0">
                          <a:effectLst/>
                        </a:rPr>
                        <a:t>CANTIDAD</a:t>
                      </a:r>
                      <a:endParaRPr lang="es-CO" sz="9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157576">
                <a:tc rowSpan="2">
                  <a:txBody>
                    <a:bodyPr/>
                    <a:lstStyle/>
                    <a:p>
                      <a:pPr algn="ctr" fontAlgn="b"/>
                      <a:r>
                        <a:rPr lang="es-MX" sz="1000" u="none" strike="noStrike" kern="1200" dirty="0">
                          <a:effectLst/>
                        </a:rPr>
                        <a:t>FLORENCIA – PUERTO RICO </a:t>
                      </a:r>
                      <a:endParaRPr lang="es-MX" sz="1000" u="none" strike="noStrike" kern="1200" dirty="0">
                        <a:solidFill>
                          <a:schemeClr val="dk1"/>
                        </a:solidFill>
                        <a:effectLst/>
                        <a:latin typeface="+mn-lt"/>
                        <a:ea typeface="+mn-ea"/>
                        <a:cs typeface="+mn-cs"/>
                      </a:endParaRPr>
                    </a:p>
                  </a:txBody>
                  <a:tcPr marL="8116" marR="8116" marT="8831" marB="0" anchor="ctr"/>
                </a:tc>
                <a:tc>
                  <a:txBody>
                    <a:bodyPr/>
                    <a:lstStyle/>
                    <a:p>
                      <a:pPr algn="ctr" fontAlgn="ctr"/>
                      <a:r>
                        <a:rPr lang="es-MX" sz="1000" u="none" strike="noStrike" dirty="0">
                          <a:effectLst/>
                        </a:rPr>
                        <a:t>11 KM</a:t>
                      </a:r>
                      <a:endParaRPr lang="es-MX" sz="1000" b="0" i="0" u="none" strike="noStrike" dirty="0">
                        <a:solidFill>
                          <a:srgbClr val="000000"/>
                        </a:solidFill>
                        <a:effectLst/>
                        <a:latin typeface="+mn-lt"/>
                      </a:endParaRPr>
                    </a:p>
                  </a:txBody>
                  <a:tcPr marL="8116" marR="8116" marT="8831"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8831" marB="0" anchor="ctr"/>
                </a:tc>
                <a:tc>
                  <a:txBody>
                    <a:bodyPr/>
                    <a:lstStyle/>
                    <a:p>
                      <a:pPr algn="ctr" fontAlgn="b"/>
                      <a:r>
                        <a:rPr lang="es-MX" sz="1000" u="none" strike="noStrike" kern="1200" baseline="0" dirty="0">
                          <a:effectLst/>
                        </a:rPr>
                        <a:t>7.3 Km</a:t>
                      </a:r>
                      <a:endParaRPr lang="es-MX" sz="1000" b="0" i="0" u="none" strike="noStrike" kern="1200" baseline="0" dirty="0">
                        <a:solidFill>
                          <a:schemeClr val="tx1"/>
                        </a:solidFill>
                        <a:effectLst/>
                        <a:latin typeface="+mn-lt"/>
                        <a:ea typeface="+mn-ea"/>
                        <a:cs typeface="+mn-cs"/>
                      </a:endParaRPr>
                    </a:p>
                  </a:txBody>
                  <a:tcPr marL="8116" marR="8116" marT="8831" marB="0" anchor="ctr"/>
                </a:tc>
                <a:extLst>
                  <a:ext uri="{0D108BD9-81ED-4DB2-BD59-A6C34878D82A}">
                    <a16:rowId xmlns="" xmlns:a16="http://schemas.microsoft.com/office/drawing/2014/main" val="10001"/>
                  </a:ext>
                </a:extLst>
              </a:tr>
              <a:tr h="386414">
                <a:tc vMerge="1">
                  <a:txBody>
                    <a:bodyPr/>
                    <a:lstStyle/>
                    <a:p>
                      <a:pPr algn="ctr" fontAlgn="b"/>
                      <a:endParaRPr lang="es-MX" sz="1300" u="none" strike="noStrike" kern="1200" dirty="0">
                        <a:solidFill>
                          <a:schemeClr val="dk1"/>
                        </a:solidFill>
                        <a:effectLst/>
                        <a:latin typeface="+mn-lt"/>
                        <a:ea typeface="+mn-ea"/>
                        <a:cs typeface="+mn-cs"/>
                      </a:endParaRPr>
                    </a:p>
                  </a:txBody>
                  <a:tcPr marL="10810" marR="10810" marT="11762" marB="0" anchor="ctr">
                    <a:noFill/>
                  </a:tcPr>
                </a:tc>
                <a:tc>
                  <a:txBody>
                    <a:bodyPr/>
                    <a:lstStyle/>
                    <a:p>
                      <a:pPr marL="0" algn="ctr" defTabSz="1217009" rtl="0" eaLnBrk="1" fontAlgn="ctr" latinLnBrk="0" hangingPunct="1"/>
                      <a:r>
                        <a:rPr lang="es-MX" sz="1000" u="none" strike="noStrike" kern="1200" dirty="0">
                          <a:effectLst/>
                        </a:rPr>
                        <a:t>3 UN</a:t>
                      </a:r>
                      <a:endParaRPr lang="es-MX" sz="1000" b="0" i="0" u="none" strike="noStrike" kern="1200" dirty="0">
                        <a:solidFill>
                          <a:schemeClr val="dk1"/>
                        </a:solidFill>
                        <a:effectLst/>
                        <a:latin typeface="+mn-lt"/>
                        <a:ea typeface="+mn-ea"/>
                        <a:cs typeface="+mn-cs"/>
                      </a:endParaRPr>
                    </a:p>
                  </a:txBody>
                  <a:tcPr marL="8116" marR="8116" marT="8831" marB="0" anchor="ctr"/>
                </a:tc>
                <a:tc>
                  <a:txBody>
                    <a:bodyPr/>
                    <a:lstStyle/>
                    <a:p>
                      <a:pPr marL="0" algn="ctr" defTabSz="1217009" rtl="0" eaLnBrk="1" fontAlgn="ctr" latinLnBrk="0" hangingPunct="1"/>
                      <a:r>
                        <a:rPr lang="es-MX" sz="800" u="none" strike="noStrike" kern="1200" dirty="0">
                          <a:effectLst/>
                        </a:rPr>
                        <a:t>2 PUENTES NEME</a:t>
                      </a:r>
                      <a:r>
                        <a:rPr lang="es-MX" sz="800" u="none" strike="noStrike" kern="1200" baseline="0" dirty="0">
                          <a:effectLst/>
                        </a:rPr>
                        <a:t> Y MARGARITAS (</a:t>
                      </a:r>
                      <a:r>
                        <a:rPr lang="es-MX" sz="800" u="none" strike="noStrike" kern="1200" dirty="0">
                          <a:effectLst/>
                        </a:rPr>
                        <a:t>L=20 M)</a:t>
                      </a:r>
                    </a:p>
                    <a:p>
                      <a:pPr marL="0" algn="ctr" defTabSz="1217009" rtl="0" eaLnBrk="1" fontAlgn="ctr" latinLnBrk="0" hangingPunct="1"/>
                      <a:r>
                        <a:rPr lang="es-MX" sz="800" u="none" strike="noStrike" kern="1200" dirty="0">
                          <a:effectLst/>
                        </a:rPr>
                        <a:t>MARGARITAS PR 21+310;</a:t>
                      </a:r>
                      <a:r>
                        <a:rPr lang="es-MX" sz="800" u="none" strike="noStrike" kern="1200" baseline="0" dirty="0">
                          <a:effectLst/>
                        </a:rPr>
                        <a:t> NEME PR 23+840</a:t>
                      </a:r>
                      <a:endParaRPr lang="es-MX" sz="800" u="none" strike="noStrike" kern="1200" dirty="0">
                        <a:effectLst/>
                      </a:endParaRPr>
                    </a:p>
                    <a:p>
                      <a:pPr marL="0" algn="ctr" defTabSz="1217009" rtl="0" eaLnBrk="1" fontAlgn="ctr" latinLnBrk="0" hangingPunct="1"/>
                      <a:r>
                        <a:rPr lang="es-MX" sz="800" u="none" strike="noStrike" kern="1200" dirty="0">
                          <a:effectLst/>
                        </a:rPr>
                        <a:t>1 VIADUCTO LA PAZ L=130 M PR24+720</a:t>
                      </a:r>
                      <a:endParaRPr lang="es-MX" sz="800" b="0" i="0" u="none" strike="noStrike" kern="1200" dirty="0">
                        <a:solidFill>
                          <a:schemeClr val="dk1"/>
                        </a:solidFill>
                        <a:effectLst/>
                        <a:latin typeface="+mn-lt"/>
                        <a:ea typeface="+mn-ea"/>
                        <a:cs typeface="+mn-cs"/>
                      </a:endParaRPr>
                    </a:p>
                  </a:txBody>
                  <a:tcPr marL="8116" marR="8116" marT="8831" marB="0" anchor="ctr"/>
                </a:tc>
                <a:tc>
                  <a:txBody>
                    <a:bodyPr/>
                    <a:lstStyle/>
                    <a:p>
                      <a:pPr algn="ctr" fontAlgn="b"/>
                      <a:r>
                        <a:rPr lang="es-MX" sz="800" u="none" strike="noStrike" kern="1200" baseline="0" dirty="0">
                          <a:effectLst/>
                        </a:rPr>
                        <a:t>70 %</a:t>
                      </a:r>
                    </a:p>
                    <a:p>
                      <a:pPr algn="ctr" fontAlgn="b"/>
                      <a:r>
                        <a:rPr lang="es-MX" sz="800" u="none" strike="noStrike" kern="1200" baseline="0" dirty="0">
                          <a:effectLst/>
                        </a:rPr>
                        <a:t>55 %</a:t>
                      </a:r>
                    </a:p>
                    <a:p>
                      <a:pPr algn="ctr" fontAlgn="b"/>
                      <a:r>
                        <a:rPr lang="es-MX" sz="800" u="none" strike="noStrike" kern="1200" baseline="0" dirty="0">
                          <a:effectLst/>
                        </a:rPr>
                        <a:t>50 %</a:t>
                      </a:r>
                      <a:endParaRPr lang="es-MX" sz="800" b="0" i="0" u="none" strike="noStrike" kern="1200" baseline="0" dirty="0">
                        <a:solidFill>
                          <a:schemeClr val="tx1"/>
                        </a:solidFill>
                        <a:effectLst/>
                        <a:latin typeface="+mn-lt"/>
                        <a:ea typeface="+mn-ea"/>
                        <a:cs typeface="+mn-cs"/>
                      </a:endParaRPr>
                    </a:p>
                  </a:txBody>
                  <a:tcPr marL="8116" marR="8116" marT="8831" marB="0" anchor="ctr"/>
                </a:tc>
                <a:extLst>
                  <a:ext uri="{0D108BD9-81ED-4DB2-BD59-A6C34878D82A}">
                    <a16:rowId xmlns="" xmlns:a16="http://schemas.microsoft.com/office/drawing/2014/main" val="10002"/>
                  </a:ext>
                </a:extLst>
              </a:tr>
            </a:tbl>
          </a:graphicData>
        </a:graphic>
      </p:graphicFrame>
      <p:pic>
        <p:nvPicPr>
          <p:cNvPr id="204881" name="Imagen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9685" y="767989"/>
            <a:ext cx="4337757" cy="3162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30 CuadroTexto"/>
          <p:cNvSpPr txBox="1">
            <a:spLocks noChangeArrowheads="1"/>
          </p:cNvSpPr>
          <p:nvPr/>
        </p:nvSpPr>
        <p:spPr bwMode="auto">
          <a:xfrm flipH="1">
            <a:off x="3778232" y="4253122"/>
            <a:ext cx="3538307"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2" tIns="0" rIns="9125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defRPr/>
            </a:pPr>
            <a:r>
              <a:rPr lang="es-CO" sz="1100" kern="0" dirty="0"/>
              <a:t>INVERSIONES (Millones)</a:t>
            </a:r>
          </a:p>
        </p:txBody>
      </p:sp>
      <p:sp>
        <p:nvSpPr>
          <p:cNvPr id="204900" name="CuadroTexto 37"/>
          <p:cNvSpPr txBox="1">
            <a:spLocks noChangeArrowheads="1"/>
          </p:cNvSpPr>
          <p:nvPr/>
        </p:nvSpPr>
        <p:spPr bwMode="auto">
          <a:xfrm>
            <a:off x="3668704" y="5698360"/>
            <a:ext cx="3501320" cy="261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52" tIns="45632" rIns="91252" bIns="45632">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58" fontAlgn="base">
              <a:spcBef>
                <a:spcPct val="0"/>
              </a:spcBef>
              <a:spcAft>
                <a:spcPct val="0"/>
              </a:spcAft>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25" name="Tabla 33"/>
          <p:cNvGraphicFramePr>
            <a:graphicFrameLocks noGrp="1"/>
          </p:cNvGraphicFramePr>
          <p:nvPr>
            <p:extLst>
              <p:ext uri="{D42A27DB-BD31-4B8C-83A1-F6EECF244321}">
                <p14:modId xmlns:p14="http://schemas.microsoft.com/office/powerpoint/2010/main" val="1546403103"/>
              </p:ext>
            </p:extLst>
          </p:nvPr>
        </p:nvGraphicFramePr>
        <p:xfrm>
          <a:off x="3778233" y="3998871"/>
          <a:ext cx="3538307" cy="183071"/>
        </p:xfrm>
        <a:graphic>
          <a:graphicData uri="http://schemas.openxmlformats.org/drawingml/2006/table">
            <a:tbl>
              <a:tblPr firstRow="1" bandRow="1">
                <a:tableStyleId>{5940675A-B579-460E-94D1-54222C63F5DA}</a:tableStyleId>
              </a:tblPr>
              <a:tblGrid>
                <a:gridCol w="3538307">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96 Km</a:t>
                      </a:r>
                      <a:endParaRPr lang="es-CO" sz="1200" b="0" i="0" u="none" strike="noStrike" dirty="0">
                        <a:solidFill>
                          <a:schemeClr val="bg1"/>
                        </a:solidFill>
                        <a:latin typeface="+mn-lt"/>
                        <a:cs typeface="Arial" panose="020B0604020202020204" pitchFamily="34" charset="0"/>
                      </a:endParaRPr>
                    </a:p>
                  </a:txBody>
                  <a:tcPr marL="36000" marR="36000" marT="0" marB="0" anchor="ctr"/>
                </a:tc>
                <a:extLst>
                  <a:ext uri="{0D108BD9-81ED-4DB2-BD59-A6C34878D82A}">
                    <a16:rowId xmlns="" xmlns:a16="http://schemas.microsoft.com/office/drawing/2014/main" val="10000"/>
                  </a:ext>
                </a:extLst>
              </a:tr>
            </a:tbl>
          </a:graphicData>
        </a:graphic>
      </p:graphicFrame>
      <p:graphicFrame>
        <p:nvGraphicFramePr>
          <p:cNvPr id="27" name="10 Tabla"/>
          <p:cNvGraphicFramePr>
            <a:graphicFrameLocks noGrp="1"/>
          </p:cNvGraphicFramePr>
          <p:nvPr>
            <p:extLst>
              <p:ext uri="{D42A27DB-BD31-4B8C-83A1-F6EECF244321}">
                <p14:modId xmlns:p14="http://schemas.microsoft.com/office/powerpoint/2010/main" val="2348791642"/>
              </p:ext>
            </p:extLst>
          </p:nvPr>
        </p:nvGraphicFramePr>
        <p:xfrm>
          <a:off x="7627191" y="4704884"/>
          <a:ext cx="4298654" cy="1142961"/>
        </p:xfrm>
        <a:graphic>
          <a:graphicData uri="http://schemas.openxmlformats.org/drawingml/2006/table">
            <a:tbl>
              <a:tblPr bandRow="1">
                <a:tableStyleId>{5940675A-B579-460E-94D1-54222C63F5DA}</a:tableStyleId>
              </a:tblPr>
              <a:tblGrid>
                <a:gridCol w="3222919">
                  <a:extLst>
                    <a:ext uri="{9D8B030D-6E8A-4147-A177-3AD203B41FA5}">
                      <a16:colId xmlns="" xmlns:a16="http://schemas.microsoft.com/office/drawing/2014/main" val="20000"/>
                    </a:ext>
                  </a:extLst>
                </a:gridCol>
                <a:gridCol w="1075735">
                  <a:extLst>
                    <a:ext uri="{9D8B030D-6E8A-4147-A177-3AD203B41FA5}">
                      <a16:colId xmlns="" xmlns:a16="http://schemas.microsoft.com/office/drawing/2014/main" val="20001"/>
                    </a:ext>
                  </a:extLst>
                </a:gridCol>
              </a:tblGrid>
              <a:tr h="218489">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55" marR="5845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55" marR="58455" marT="0" marB="0" anchor="ctr"/>
                </a:tc>
                <a:extLst>
                  <a:ext uri="{0D108BD9-81ED-4DB2-BD59-A6C34878D82A}">
                    <a16:rowId xmlns="" xmlns:a16="http://schemas.microsoft.com/office/drawing/2014/main" val="10000"/>
                  </a:ext>
                </a:extLst>
              </a:tr>
              <a:tr h="2311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19" marR="8119" marT="8812"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11 KM</a:t>
                      </a:r>
                      <a:endParaRPr lang="es-MX" sz="1000" b="0" i="0" u="none" strike="noStrike" dirty="0">
                        <a:solidFill>
                          <a:srgbClr val="000000"/>
                        </a:solidFill>
                        <a:effectLst/>
                        <a:latin typeface="+mj-lt"/>
                      </a:endParaRPr>
                    </a:p>
                  </a:txBody>
                  <a:tcPr marL="8119" marR="8119" marT="8812" marB="0" anchor="ctr"/>
                </a:tc>
                <a:extLst>
                  <a:ext uri="{0D108BD9-81ED-4DB2-BD59-A6C34878D82A}">
                    <a16:rowId xmlns="" xmlns:a16="http://schemas.microsoft.com/office/drawing/2014/main" val="10001"/>
                  </a:ext>
                </a:extLst>
              </a:tr>
              <a:tr h="2311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9" marR="8119" marT="8812" marB="0" anchor="ctr"/>
                </a:tc>
                <a:extLst>
                  <a:ext uri="{0D108BD9-81ED-4DB2-BD59-A6C34878D82A}">
                    <a16:rowId xmlns="" xmlns:a16="http://schemas.microsoft.com/office/drawing/2014/main" val="246497866"/>
                  </a:ext>
                </a:extLst>
              </a:tr>
              <a:tr h="231118">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64 KM</a:t>
                      </a:r>
                      <a:endParaRPr lang="es-MX" sz="1000" b="0" i="0" u="none" strike="noStrike" kern="1200" dirty="0">
                        <a:solidFill>
                          <a:schemeClr val="dk1"/>
                        </a:solidFill>
                        <a:effectLst/>
                        <a:latin typeface="+mj-lt"/>
                        <a:ea typeface="+mn-ea"/>
                        <a:cs typeface="+mn-cs"/>
                      </a:endParaRPr>
                    </a:p>
                  </a:txBody>
                  <a:tcPr marL="8119" marR="8119" marT="8812" marB="0" anchor="ctr"/>
                </a:tc>
                <a:extLst>
                  <a:ext uri="{0D108BD9-81ED-4DB2-BD59-A6C34878D82A}">
                    <a16:rowId xmlns="" xmlns:a16="http://schemas.microsoft.com/office/drawing/2014/main" val="10002"/>
                  </a:ext>
                </a:extLst>
              </a:tr>
              <a:tr h="23111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21 KM</a:t>
                      </a:r>
                      <a:endParaRPr lang="es-MX" sz="1000" b="0" i="0" u="none" strike="noStrike" kern="1200" dirty="0">
                        <a:solidFill>
                          <a:schemeClr val="dk1"/>
                        </a:solidFill>
                        <a:effectLst/>
                        <a:latin typeface="+mj-lt"/>
                        <a:ea typeface="+mn-ea"/>
                        <a:cs typeface="+mn-cs"/>
                      </a:endParaRPr>
                    </a:p>
                  </a:txBody>
                  <a:tcPr marL="8119" marR="8119" marT="8812" marB="0" anchor="ctr"/>
                </a:tc>
                <a:extLst>
                  <a:ext uri="{0D108BD9-81ED-4DB2-BD59-A6C34878D82A}">
                    <a16:rowId xmlns="" xmlns:a16="http://schemas.microsoft.com/office/drawing/2014/main" val="10003"/>
                  </a:ext>
                </a:extLst>
              </a:tr>
            </a:tbl>
          </a:graphicData>
        </a:graphic>
      </p:graphicFrame>
      <p:sp>
        <p:nvSpPr>
          <p:cNvPr id="28" name="30 CuadroTexto"/>
          <p:cNvSpPr txBox="1">
            <a:spLocks noChangeArrowheads="1"/>
          </p:cNvSpPr>
          <p:nvPr/>
        </p:nvSpPr>
        <p:spPr bwMode="auto">
          <a:xfrm flipH="1">
            <a:off x="7627191" y="4509125"/>
            <a:ext cx="429865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2" tIns="0" rIns="9125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defRPr/>
            </a:pPr>
            <a:r>
              <a:rPr lang="es-CO" sz="1100" kern="0" dirty="0"/>
              <a:t>ESTADO DEL CORREDOR</a:t>
            </a:r>
          </a:p>
        </p:txBody>
      </p:sp>
      <p:sp>
        <p:nvSpPr>
          <p:cNvPr id="26" name="Rectángulo 5"/>
          <p:cNvSpPr>
            <a:spLocks noChangeArrowheads="1"/>
          </p:cNvSpPr>
          <p:nvPr/>
        </p:nvSpPr>
        <p:spPr bwMode="auto">
          <a:xfrm>
            <a:off x="2769351" y="1608"/>
            <a:ext cx="5556068"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FLORENCIA – PUERTO RICO</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33" name="Pentágono 32"/>
          <p:cNvSpPr/>
          <p:nvPr/>
        </p:nvSpPr>
        <p:spPr>
          <a:xfrm>
            <a:off x="-1" y="0"/>
            <a:ext cx="2734492"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4" name="CuadroTexto 33"/>
          <p:cNvSpPr txBox="1"/>
          <p:nvPr/>
        </p:nvSpPr>
        <p:spPr>
          <a:xfrm>
            <a:off x="194708" y="26882"/>
            <a:ext cx="1651509"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Caquet</a:t>
            </a:r>
            <a:r>
              <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á</a:t>
            </a:r>
          </a:p>
        </p:txBody>
      </p:sp>
    </p:spTree>
    <p:extLst>
      <p:ext uri="{BB962C8B-B14F-4D97-AF65-F5344CB8AC3E}">
        <p14:creationId xmlns:p14="http://schemas.microsoft.com/office/powerpoint/2010/main" val="18798596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80"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3677" y="752066"/>
            <a:ext cx="4814696" cy="300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30 CuadroTexto"/>
          <p:cNvSpPr txBox="1">
            <a:spLocks noChangeArrowheads="1"/>
          </p:cNvSpPr>
          <p:nvPr/>
        </p:nvSpPr>
        <p:spPr bwMode="auto">
          <a:xfrm flipH="1">
            <a:off x="7814826" y="752066"/>
            <a:ext cx="4059105" cy="173253"/>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567">
              <a:defRPr/>
            </a:pPr>
            <a:r>
              <a:rPr lang="es-CO" sz="1100" dirty="0"/>
              <a:t>INFORMACIÓN GENERAL</a:t>
            </a:r>
          </a:p>
        </p:txBody>
      </p:sp>
      <p:graphicFrame>
        <p:nvGraphicFramePr>
          <p:cNvPr id="26" name="3 Tabla"/>
          <p:cNvGraphicFramePr>
            <a:graphicFrameLocks noGrp="1"/>
          </p:cNvGraphicFramePr>
          <p:nvPr>
            <p:extLst>
              <p:ext uri="{D42A27DB-BD31-4B8C-83A1-F6EECF244321}">
                <p14:modId xmlns:p14="http://schemas.microsoft.com/office/powerpoint/2010/main" val="4084387085"/>
              </p:ext>
            </p:extLst>
          </p:nvPr>
        </p:nvGraphicFramePr>
        <p:xfrm>
          <a:off x="7814826" y="963313"/>
          <a:ext cx="4060692" cy="914400"/>
        </p:xfrm>
        <a:graphic>
          <a:graphicData uri="http://schemas.openxmlformats.org/drawingml/2006/table">
            <a:tbl>
              <a:tblPr firstRow="1" bandRow="1">
                <a:tableStyleId>{5940675A-B579-460E-94D1-54222C63F5DA}</a:tableStyleId>
              </a:tblPr>
              <a:tblGrid>
                <a:gridCol w="2453801">
                  <a:extLst>
                    <a:ext uri="{9D8B030D-6E8A-4147-A177-3AD203B41FA5}">
                      <a16:colId xmlns="" xmlns:a16="http://schemas.microsoft.com/office/drawing/2014/main" val="20000"/>
                    </a:ext>
                  </a:extLst>
                </a:gridCol>
                <a:gridCol w="1606891">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28/10/2015</a:t>
                      </a:r>
                    </a:p>
                    <a:p>
                      <a:pPr algn="ctr" rtl="0" fontAlgn="ctr"/>
                      <a:r>
                        <a:rPr lang="es-MX" sz="1000" u="none" strike="noStrike" dirty="0">
                          <a:effectLst/>
                        </a:rPr>
                        <a:t>25/04/2016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13/11/2015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5240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10/03/2018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97,7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7" name="30 CuadroTexto"/>
          <p:cNvSpPr txBox="1">
            <a:spLocks noChangeArrowheads="1"/>
          </p:cNvSpPr>
          <p:nvPr/>
        </p:nvSpPr>
        <p:spPr bwMode="auto">
          <a:xfrm flipH="1">
            <a:off x="7814826" y="2921393"/>
            <a:ext cx="4054343"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1590 DE 13/11/2015</a:t>
            </a:r>
          </a:p>
        </p:txBody>
      </p:sp>
      <p:sp>
        <p:nvSpPr>
          <p:cNvPr id="28" name="30 CuadroTexto"/>
          <p:cNvSpPr txBox="1">
            <a:spLocks noChangeArrowheads="1"/>
          </p:cNvSpPr>
          <p:nvPr/>
        </p:nvSpPr>
        <p:spPr bwMode="auto">
          <a:xfrm flipH="1">
            <a:off x="7814826" y="3910382"/>
            <a:ext cx="4055930"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1722 DE 21/12/2015</a:t>
            </a:r>
          </a:p>
        </p:txBody>
      </p:sp>
      <p:graphicFrame>
        <p:nvGraphicFramePr>
          <p:cNvPr id="29" name="Tabla 28"/>
          <p:cNvGraphicFramePr>
            <a:graphicFrameLocks noGrp="1"/>
          </p:cNvGraphicFramePr>
          <p:nvPr>
            <p:extLst>
              <p:ext uri="{D42A27DB-BD31-4B8C-83A1-F6EECF244321}">
                <p14:modId xmlns:p14="http://schemas.microsoft.com/office/powerpoint/2010/main" val="2112812012"/>
              </p:ext>
            </p:extLst>
          </p:nvPr>
        </p:nvGraphicFramePr>
        <p:xfrm>
          <a:off x="7814826" y="3125087"/>
          <a:ext cx="4055930" cy="762000"/>
        </p:xfrm>
        <a:graphic>
          <a:graphicData uri="http://schemas.openxmlformats.org/drawingml/2006/table">
            <a:tbl>
              <a:tblPr>
                <a:tableStyleId>{616DA210-FB5B-4158-B5E0-FEB733F419BA}</a:tableStyleId>
              </a:tblPr>
              <a:tblGrid>
                <a:gridCol w="2418213">
                  <a:extLst>
                    <a:ext uri="{9D8B030D-6E8A-4147-A177-3AD203B41FA5}">
                      <a16:colId xmlns="" xmlns:a16="http://schemas.microsoft.com/office/drawing/2014/main" val="20000"/>
                    </a:ext>
                  </a:extLst>
                </a:gridCol>
                <a:gridCol w="519272">
                  <a:extLst>
                    <a:ext uri="{9D8B030D-6E8A-4147-A177-3AD203B41FA5}">
                      <a16:colId xmlns="" xmlns:a16="http://schemas.microsoft.com/office/drawing/2014/main" val="20001"/>
                    </a:ext>
                  </a:extLst>
                </a:gridCol>
                <a:gridCol w="1118445">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VÍAS EQUIDAD 068 </a:t>
                      </a: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48745">
                <a:tc>
                  <a:txBody>
                    <a:bodyPr/>
                    <a:lstStyle/>
                    <a:p>
                      <a:pPr algn="l" fontAlgn="ctr"/>
                      <a:r>
                        <a:rPr lang="es-MX" sz="1000" u="none" strike="noStrike" dirty="0">
                          <a:effectLst/>
                        </a:rPr>
                        <a:t>HIDALGO E HIDALGO COLOMBIA S.A.S</a:t>
                      </a:r>
                      <a:endParaRPr lang="es-MX" sz="1000" b="0" i="0" u="none" strike="noStrike" dirty="0">
                        <a:solidFill>
                          <a:srgbClr val="000000"/>
                        </a:solidFill>
                        <a:effectLst/>
                        <a:latin typeface="Calibri" panose="020F0502020204030204" pitchFamily="34" charset="0"/>
                      </a:endParaRPr>
                    </a:p>
                  </a:txBody>
                  <a:tcPr marL="108016" marR="8117" marT="0"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r h="297490">
                <a:tc>
                  <a:txBody>
                    <a:bodyPr/>
                    <a:lstStyle/>
                    <a:p>
                      <a:pPr algn="l" fontAlgn="ctr"/>
                      <a:r>
                        <a:rPr lang="es-CO" sz="1000" u="none" strike="noStrike" dirty="0">
                          <a:effectLst/>
                        </a:rPr>
                        <a:t>HIDALDO E HIDALGO S.A. </a:t>
                      </a:r>
                      <a:endParaRPr lang="es-MX" sz="1000" b="0" i="0" u="none" strike="noStrike" dirty="0">
                        <a:solidFill>
                          <a:srgbClr val="000000"/>
                        </a:solidFill>
                        <a:effectLst/>
                        <a:latin typeface="Calibri" panose="020F0502020204030204" pitchFamily="34" charset="0"/>
                      </a:endParaRPr>
                    </a:p>
                  </a:txBody>
                  <a:tcPr marL="108016" marR="8117" marT="0"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ECUADOR – SUC. COLOMBIA</a:t>
                      </a:r>
                    </a:p>
                  </a:txBody>
                  <a:tcPr marL="8117" marR="8117" marT="0" marB="0" anchor="ctr"/>
                </a:tc>
                <a:extLst>
                  <a:ext uri="{0D108BD9-81ED-4DB2-BD59-A6C34878D82A}">
                    <a16:rowId xmlns="" xmlns:a16="http://schemas.microsoft.com/office/drawing/2014/main" val="10003"/>
                  </a:ext>
                </a:extLst>
              </a:tr>
            </a:tbl>
          </a:graphicData>
        </a:graphic>
      </p:graphicFrame>
      <p:graphicFrame>
        <p:nvGraphicFramePr>
          <p:cNvPr id="30" name="Tabla 29"/>
          <p:cNvGraphicFramePr>
            <a:graphicFrameLocks noGrp="1"/>
          </p:cNvGraphicFramePr>
          <p:nvPr>
            <p:extLst>
              <p:ext uri="{D42A27DB-BD31-4B8C-83A1-F6EECF244321}">
                <p14:modId xmlns:p14="http://schemas.microsoft.com/office/powerpoint/2010/main" val="2696070649"/>
              </p:ext>
            </p:extLst>
          </p:nvPr>
        </p:nvGraphicFramePr>
        <p:xfrm>
          <a:off x="7814826" y="4116456"/>
          <a:ext cx="4044819" cy="762000"/>
        </p:xfrm>
        <a:graphic>
          <a:graphicData uri="http://schemas.openxmlformats.org/drawingml/2006/table">
            <a:tbl>
              <a:tblPr>
                <a:tableStyleId>{616DA210-FB5B-4158-B5E0-FEB733F419BA}</a:tableStyleId>
              </a:tblPr>
              <a:tblGrid>
                <a:gridCol w="2373235">
                  <a:extLst>
                    <a:ext uri="{9D8B030D-6E8A-4147-A177-3AD203B41FA5}">
                      <a16:colId xmlns="" xmlns:a16="http://schemas.microsoft.com/office/drawing/2014/main" val="20000"/>
                    </a:ext>
                  </a:extLst>
                </a:gridCol>
                <a:gridCol w="496695">
                  <a:extLst>
                    <a:ext uri="{9D8B030D-6E8A-4147-A177-3AD203B41FA5}">
                      <a16:colId xmlns="" xmlns:a16="http://schemas.microsoft.com/office/drawing/2014/main" val="20001"/>
                    </a:ext>
                  </a:extLst>
                </a:gridCol>
                <a:gridCol w="1174889">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smtClean="0">
                          <a:ln>
                            <a:noFill/>
                          </a:ln>
                          <a:effectLst/>
                          <a:uLnTx/>
                          <a:uFillTx/>
                        </a:rPr>
                        <a:t>CONSORCIO INTERVENTORES </a:t>
                      </a:r>
                      <a:r>
                        <a:rPr kumimoji="0" lang="es-MX" sz="1000" u="none" strike="noStrike" kern="1200" cap="none" spc="0" normalizeH="0" baseline="0" noProof="0" dirty="0">
                          <a:ln>
                            <a:noFill/>
                          </a:ln>
                          <a:effectLst/>
                          <a:uLnTx/>
                          <a:uFillTx/>
                        </a:rPr>
                        <a:t>PARA LA EQUIDAD 110</a:t>
                      </a: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152400">
                <a:tc>
                  <a:txBody>
                    <a:bodyPr/>
                    <a:lstStyle/>
                    <a:p>
                      <a:pPr algn="l" fontAlgn="ctr"/>
                      <a:r>
                        <a:rPr lang="es-MX" sz="1000" u="none" strike="noStrike" dirty="0">
                          <a:effectLst/>
                        </a:rPr>
                        <a:t>D&amp;B INGENIEROS CIVILES SAS</a:t>
                      </a:r>
                      <a:endParaRPr lang="es-MX" sz="1000" b="0" i="0" u="none" strike="noStrike" dirty="0">
                        <a:solidFill>
                          <a:srgbClr val="000000"/>
                        </a:solidFill>
                        <a:effectLst/>
                        <a:latin typeface="Calibri" panose="020F0502020204030204" pitchFamily="34" charset="0"/>
                      </a:endParaRPr>
                    </a:p>
                  </a:txBody>
                  <a:tcPr marL="107995" marR="8116" marT="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6" marR="811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52400">
                <a:tc>
                  <a:txBody>
                    <a:bodyPr/>
                    <a:lstStyle/>
                    <a:p>
                      <a:pPr algn="l" fontAlgn="ctr"/>
                      <a:r>
                        <a:rPr lang="es-MX" sz="1000" u="none" strike="noStrike" dirty="0">
                          <a:effectLst/>
                        </a:rPr>
                        <a:t>RODRIGO ORLANDO DIAZ MARTINEZ</a:t>
                      </a:r>
                      <a:endParaRPr lang="es-MX" sz="1000" b="0" i="0" u="none" strike="noStrike" dirty="0">
                        <a:solidFill>
                          <a:srgbClr val="000000"/>
                        </a:solidFill>
                        <a:effectLst/>
                        <a:latin typeface="Calibri" panose="020F0502020204030204" pitchFamily="34" charset="0"/>
                      </a:endParaRPr>
                    </a:p>
                  </a:txBody>
                  <a:tcPr marL="107995" marR="8116" marT="0"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6" marR="811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r h="152400">
                <a:tc>
                  <a:txBody>
                    <a:bodyPr/>
                    <a:lstStyle/>
                    <a:p>
                      <a:pPr algn="l" fontAlgn="ctr"/>
                      <a:r>
                        <a:rPr lang="es-MX" sz="1000" u="none" strike="noStrike" dirty="0">
                          <a:effectLst/>
                        </a:rPr>
                        <a:t>NELSON MOLINARES AMAYA</a:t>
                      </a:r>
                      <a:endParaRPr lang="es-MX" sz="1000" b="0" i="0" u="none" strike="noStrike" dirty="0">
                        <a:solidFill>
                          <a:srgbClr val="000000"/>
                        </a:solidFill>
                        <a:effectLst/>
                        <a:latin typeface="Calibri" panose="020F0502020204030204" pitchFamily="34" charset="0"/>
                      </a:endParaRPr>
                    </a:p>
                  </a:txBody>
                  <a:tcPr marL="107995" marR="8116" marT="0"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6" marR="8116" marT="0" marB="0" anchor="ctr"/>
                </a:tc>
                <a:tc>
                  <a:txBody>
                    <a:bodyPr/>
                    <a:lstStyle/>
                    <a:p>
                      <a:pPr marL="0" algn="ctr" defTabSz="914400" rtl="0" eaLnBrk="1" fontAlgn="ctr" latinLnBrk="0" hangingPunct="1"/>
                      <a:r>
                        <a:rPr lang="es-MX" sz="1000" u="none" strike="noStrike"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4"/>
                  </a:ext>
                </a:extLst>
              </a:tr>
            </a:tbl>
          </a:graphicData>
        </a:graphic>
      </p:graphicFrame>
      <p:sp>
        <p:nvSpPr>
          <p:cNvPr id="31" name="30 CuadroTexto"/>
          <p:cNvSpPr txBox="1">
            <a:spLocks noChangeArrowheads="1"/>
          </p:cNvSpPr>
          <p:nvPr/>
        </p:nvSpPr>
        <p:spPr bwMode="auto">
          <a:xfrm flipH="1">
            <a:off x="7814826" y="1914305"/>
            <a:ext cx="4044818"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32" name="10 Tabla"/>
          <p:cNvGraphicFramePr>
            <a:graphicFrameLocks noGrp="1"/>
          </p:cNvGraphicFramePr>
          <p:nvPr>
            <p:extLst>
              <p:ext uri="{D42A27DB-BD31-4B8C-83A1-F6EECF244321}">
                <p14:modId xmlns:p14="http://schemas.microsoft.com/office/powerpoint/2010/main" val="1409401806"/>
              </p:ext>
            </p:extLst>
          </p:nvPr>
        </p:nvGraphicFramePr>
        <p:xfrm>
          <a:off x="7814826" y="2109886"/>
          <a:ext cx="4044819" cy="771172"/>
        </p:xfrm>
        <a:graphic>
          <a:graphicData uri="http://schemas.openxmlformats.org/drawingml/2006/table">
            <a:tbl>
              <a:tblPr bandRow="1">
                <a:tableStyleId>{5940675A-B579-460E-94D1-54222C63F5DA}</a:tableStyleId>
              </a:tblPr>
              <a:tblGrid>
                <a:gridCol w="1016602">
                  <a:extLst>
                    <a:ext uri="{9D8B030D-6E8A-4147-A177-3AD203B41FA5}">
                      <a16:colId xmlns="" xmlns:a16="http://schemas.microsoft.com/office/drawing/2014/main" val="20000"/>
                    </a:ext>
                  </a:extLst>
                </a:gridCol>
                <a:gridCol w="675954">
                  <a:extLst>
                    <a:ext uri="{9D8B030D-6E8A-4147-A177-3AD203B41FA5}">
                      <a16:colId xmlns="" xmlns:a16="http://schemas.microsoft.com/office/drawing/2014/main" val="20001"/>
                    </a:ext>
                  </a:extLst>
                </a:gridCol>
                <a:gridCol w="1763815">
                  <a:extLst>
                    <a:ext uri="{9D8B030D-6E8A-4147-A177-3AD203B41FA5}">
                      <a16:colId xmlns="" xmlns:a16="http://schemas.microsoft.com/office/drawing/2014/main" val="20002"/>
                    </a:ext>
                  </a:extLst>
                </a:gridCol>
                <a:gridCol w="588448">
                  <a:extLst>
                    <a:ext uri="{9D8B030D-6E8A-4147-A177-3AD203B41FA5}">
                      <a16:colId xmlns="" xmlns:a16="http://schemas.microsoft.com/office/drawing/2014/main" val="1441422881"/>
                    </a:ext>
                  </a:extLst>
                </a:gridCol>
              </a:tblGrid>
              <a:tr h="305153">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455054">
                <a:tc>
                  <a:txBody>
                    <a:bodyPr/>
                    <a:lstStyle/>
                    <a:p>
                      <a:pPr algn="ctr" fontAlgn="b"/>
                      <a:r>
                        <a:rPr lang="es-MX" sz="1000" u="none" strike="noStrike" dirty="0">
                          <a:effectLst/>
                        </a:rPr>
                        <a:t> FRAGUITA</a:t>
                      </a:r>
                      <a:r>
                        <a:rPr lang="es-MX" sz="1000" u="none" strike="noStrike" baseline="0" dirty="0">
                          <a:effectLst/>
                        </a:rPr>
                        <a:t> – SAN JOSÉ DEL FRAGUA</a:t>
                      </a:r>
                      <a:endParaRPr lang="es-MX" sz="1000" b="0" i="0" u="none" strike="noStrike" dirty="0">
                        <a:solidFill>
                          <a:srgbClr val="000000"/>
                        </a:solidFill>
                        <a:effectLst/>
                        <a:latin typeface="+mn-lt"/>
                      </a:endParaRPr>
                    </a:p>
                  </a:txBody>
                  <a:tcPr marL="8116" marR="8116" marT="8819" marB="0" anchor="ctr"/>
                </a:tc>
                <a:tc>
                  <a:txBody>
                    <a:bodyPr/>
                    <a:lstStyle/>
                    <a:p>
                      <a:pPr algn="ctr" fontAlgn="ctr"/>
                      <a:r>
                        <a:rPr lang="es-MX" sz="1000" u="none" strike="noStrike" dirty="0">
                          <a:effectLst/>
                        </a:rPr>
                        <a:t>2 UN</a:t>
                      </a:r>
                      <a:endParaRPr lang="es-MX" sz="1000" b="0" i="0" u="none" strike="noStrike" dirty="0">
                        <a:solidFill>
                          <a:srgbClr val="000000"/>
                        </a:solidFill>
                        <a:effectLst/>
                        <a:latin typeface="+mn-lt"/>
                      </a:endParaRPr>
                    </a:p>
                  </a:txBody>
                  <a:tcPr marL="8116" marR="8116" marT="8819" marB="0" anchor="ctr"/>
                </a:tc>
                <a:tc>
                  <a:txBody>
                    <a:bodyPr/>
                    <a:lstStyle/>
                    <a:p>
                      <a:pPr algn="ctr" fontAlgn="b"/>
                      <a:r>
                        <a:rPr lang="es-MX" sz="1000" u="none" strike="noStrike" dirty="0">
                          <a:effectLst/>
                        </a:rPr>
                        <a:t>Construcción de Puentes:</a:t>
                      </a:r>
                    </a:p>
                    <a:p>
                      <a:pPr marL="0" algn="ctr" defTabSz="1217021" rtl="0" eaLnBrk="1" fontAlgn="b" latinLnBrk="0" hangingPunct="1"/>
                      <a:r>
                        <a:rPr lang="es-MX" sz="1000" u="none" strike="noStrike" kern="1200" dirty="0">
                          <a:effectLst/>
                        </a:rPr>
                        <a:t>La Yumal K105+916 L=135m</a:t>
                      </a:r>
                    </a:p>
                    <a:p>
                      <a:pPr marL="0" algn="ctr" defTabSz="1217021" rtl="0" eaLnBrk="1" fontAlgn="b" latinLnBrk="0" hangingPunct="1"/>
                      <a:r>
                        <a:rPr lang="es-MX" sz="1000" u="none" strike="noStrike" kern="1200" dirty="0">
                          <a:effectLst/>
                        </a:rPr>
                        <a:t>San Pedro K104+470 L=240m</a:t>
                      </a:r>
                      <a:endParaRPr lang="es-MX" sz="1000" u="none" strike="noStrike" kern="1200" dirty="0">
                        <a:solidFill>
                          <a:schemeClr val="dk1"/>
                        </a:solidFill>
                        <a:effectLst/>
                        <a:latin typeface="+mn-lt"/>
                        <a:ea typeface="+mn-ea"/>
                        <a:cs typeface="+mn-cs"/>
                      </a:endParaRPr>
                    </a:p>
                  </a:txBody>
                  <a:tcPr marL="8116" marR="8116" marT="8819" marB="0" anchor="ctr"/>
                </a:tc>
                <a:tc>
                  <a:txBody>
                    <a:bodyPr/>
                    <a:lstStyle/>
                    <a:p>
                      <a:pPr algn="ctr" fontAlgn="b"/>
                      <a:r>
                        <a:rPr lang="es-MX" sz="1000" u="none" strike="noStrike" kern="1200" baseline="0" dirty="0">
                          <a:effectLst/>
                        </a:rPr>
                        <a:t>99 </a:t>
                      </a:r>
                      <a:r>
                        <a:rPr lang="es-MX" sz="1000" u="none" strike="noStrike" kern="1200" dirty="0">
                          <a:effectLst/>
                        </a:rPr>
                        <a:t>%</a:t>
                      </a:r>
                    </a:p>
                    <a:p>
                      <a:pPr algn="ctr" fontAlgn="b"/>
                      <a:r>
                        <a:rPr lang="es-MX" sz="1000" u="none" strike="noStrike" kern="1200" dirty="0">
                          <a:effectLst/>
                        </a:rPr>
                        <a:t>97 %</a:t>
                      </a:r>
                      <a:endParaRPr lang="es-MX" sz="1000" u="none" strike="noStrike" kern="1200" dirty="0">
                        <a:solidFill>
                          <a:schemeClr val="dk1"/>
                        </a:solidFill>
                        <a:effectLst/>
                        <a:latin typeface="+mn-lt"/>
                        <a:ea typeface="+mn-ea"/>
                        <a:cs typeface="+mn-cs"/>
                      </a:endParaRPr>
                    </a:p>
                  </a:txBody>
                  <a:tcPr marL="8116" marR="8116" marT="8819" marB="0" anchor="b"/>
                </a:tc>
                <a:extLst>
                  <a:ext uri="{0D108BD9-81ED-4DB2-BD59-A6C34878D82A}">
                    <a16:rowId xmlns="" xmlns:a16="http://schemas.microsoft.com/office/drawing/2014/main" val="10001"/>
                  </a:ext>
                </a:extLst>
              </a:tr>
            </a:tbl>
          </a:graphicData>
        </a:graphic>
      </p:graphicFrame>
      <p:sp>
        <p:nvSpPr>
          <p:cNvPr id="33" name="30 CuadroTexto"/>
          <p:cNvSpPr txBox="1">
            <a:spLocks noChangeArrowheads="1"/>
          </p:cNvSpPr>
          <p:nvPr/>
        </p:nvSpPr>
        <p:spPr bwMode="auto">
          <a:xfrm flipH="1">
            <a:off x="3810052" y="4162786"/>
            <a:ext cx="3440002"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36" name="3 Tabla"/>
          <p:cNvGraphicFramePr>
            <a:graphicFrameLocks noGrp="1"/>
          </p:cNvGraphicFramePr>
          <p:nvPr>
            <p:extLst>
              <p:ext uri="{D42A27DB-BD31-4B8C-83A1-F6EECF244321}">
                <p14:modId xmlns:p14="http://schemas.microsoft.com/office/powerpoint/2010/main" val="266553101"/>
              </p:ext>
            </p:extLst>
          </p:nvPr>
        </p:nvGraphicFramePr>
        <p:xfrm>
          <a:off x="3810040" y="4387934"/>
          <a:ext cx="3440001" cy="1373187"/>
        </p:xfrm>
        <a:graphic>
          <a:graphicData uri="http://schemas.openxmlformats.org/drawingml/2006/table">
            <a:tbl>
              <a:tblPr firstRow="1" bandRow="1">
                <a:tableStyleId>{5940675A-B579-460E-94D1-54222C63F5DA}</a:tableStyleId>
              </a:tblPr>
              <a:tblGrid>
                <a:gridCol w="2244838">
                  <a:extLst>
                    <a:ext uri="{9D8B030D-6E8A-4147-A177-3AD203B41FA5}">
                      <a16:colId xmlns="" xmlns:a16="http://schemas.microsoft.com/office/drawing/2014/main" val="20000"/>
                    </a:ext>
                  </a:extLst>
                </a:gridCol>
                <a:gridCol w="1195163">
                  <a:extLst>
                    <a:ext uri="{9D8B030D-6E8A-4147-A177-3AD203B41FA5}">
                      <a16:colId xmlns="" xmlns:a16="http://schemas.microsoft.com/office/drawing/2014/main" val="20001"/>
                    </a:ext>
                  </a:extLst>
                </a:gridCol>
              </a:tblGrid>
              <a:tr h="22859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dirty="0">
                          <a:effectLst/>
                        </a:rPr>
                        <a:t>$ 25.225</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0"/>
                  </a:ext>
                </a:extLst>
              </a:tr>
              <a:tr h="22859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baseline="0" dirty="0">
                          <a:effectLst/>
                        </a:rPr>
                        <a:t> </a:t>
                      </a:r>
                      <a:r>
                        <a:rPr lang="es-CO" sz="1000" u="none" strike="noStrike" dirty="0">
                          <a:effectLst/>
                        </a:rPr>
                        <a:t>$ 2.640</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1"/>
                  </a:ext>
                </a:extLst>
              </a:tr>
              <a:tr h="6857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indent="0" algn="l" defTabSz="914400" rtl="0" eaLnBrk="1" latinLnBrk="0" hangingPunct="1"/>
                      <a:r>
                        <a:rPr lang="es-CO" sz="1000" kern="1200" baseline="0" dirty="0"/>
                        <a:t>Vigencia 2016= $11.958</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$13.267</a:t>
                      </a:r>
                      <a:endParaRPr lang="es-CO" sz="1000" b="1" i="1" kern="1200" baseline="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baseline="0" dirty="0">
                          <a:effectLst/>
                        </a:rPr>
                        <a:t> </a:t>
                      </a:r>
                      <a:r>
                        <a:rPr lang="es-CO" sz="1000" u="none" strike="noStrike" dirty="0">
                          <a:effectLst/>
                        </a:rPr>
                        <a:t>$ 25.225</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2"/>
                  </a:ext>
                </a:extLst>
              </a:tr>
              <a:tr h="23024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dirty="0">
                          <a:effectLst/>
                        </a:rPr>
                        <a:t> $ 27.865</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3"/>
                  </a:ext>
                </a:extLst>
              </a:tr>
            </a:tbl>
          </a:graphicData>
        </a:graphic>
      </p:graphicFrame>
      <p:sp>
        <p:nvSpPr>
          <p:cNvPr id="203884" name="CuadroTexto 36"/>
          <p:cNvSpPr txBox="1">
            <a:spLocks noChangeArrowheads="1"/>
          </p:cNvSpPr>
          <p:nvPr/>
        </p:nvSpPr>
        <p:spPr bwMode="auto">
          <a:xfrm>
            <a:off x="3700505" y="5745233"/>
            <a:ext cx="3322995" cy="26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55" tIns="45633" rIns="91255" bIns="4563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67"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sp>
        <p:nvSpPr>
          <p:cNvPr id="203885" name="CuadroTexto 2"/>
          <p:cNvSpPr txBox="1">
            <a:spLocks noChangeArrowheads="1"/>
          </p:cNvSpPr>
          <p:nvPr/>
        </p:nvSpPr>
        <p:spPr bwMode="auto">
          <a:xfrm>
            <a:off x="3438545" y="2026394"/>
            <a:ext cx="57227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456286" eaLnBrk="0" fontAlgn="base" hangingPunct="0">
              <a:spcBef>
                <a:spcPts val="600"/>
              </a:spcBef>
              <a:spcAft>
                <a:spcPts val="600"/>
              </a:spcAft>
              <a:buClr>
                <a:srgbClr val="A6A6A6"/>
              </a:buClr>
              <a:buSzPct val="120000"/>
            </a:pPr>
            <a:r>
              <a:rPr lang="es-CO" altLang="es-CO" sz="1100" b="1" dirty="0">
                <a:solidFill>
                  <a:srgbClr val="7F7F7F"/>
                </a:solidFill>
              </a:rPr>
              <a:t>CAQUETÁ</a:t>
            </a:r>
            <a:endParaRPr lang="en-US" altLang="es-CO" sz="1100" b="1" dirty="0">
              <a:solidFill>
                <a:srgbClr val="7F7F7F"/>
              </a:solidFill>
            </a:endParaRPr>
          </a:p>
        </p:txBody>
      </p:sp>
      <p:graphicFrame>
        <p:nvGraphicFramePr>
          <p:cNvPr id="23" name="Tabla 33"/>
          <p:cNvGraphicFramePr>
            <a:graphicFrameLocks noGrp="1"/>
          </p:cNvGraphicFramePr>
          <p:nvPr>
            <p:extLst>
              <p:ext uri="{D42A27DB-BD31-4B8C-83A1-F6EECF244321}">
                <p14:modId xmlns:p14="http://schemas.microsoft.com/office/powerpoint/2010/main" val="3958888750"/>
              </p:ext>
            </p:extLst>
          </p:nvPr>
        </p:nvGraphicFramePr>
        <p:xfrm>
          <a:off x="3810041" y="3928345"/>
          <a:ext cx="3440001" cy="183071"/>
        </p:xfrm>
        <a:graphic>
          <a:graphicData uri="http://schemas.openxmlformats.org/drawingml/2006/table">
            <a:tbl>
              <a:tblPr firstRow="1" bandRow="1">
                <a:tableStyleId>{5940675A-B579-460E-94D1-54222C63F5DA}</a:tableStyleId>
              </a:tblPr>
              <a:tblGrid>
                <a:gridCol w="344000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104,8 Km</a:t>
                      </a:r>
                      <a:endParaRPr lang="es-CO" sz="1200" b="0" i="0" u="none" strike="noStrike" dirty="0">
                        <a:solidFill>
                          <a:schemeClr val="bg1"/>
                        </a:solidFill>
                        <a:latin typeface="+mn-lt"/>
                        <a:cs typeface="Arial" panose="020B0604020202020204" pitchFamily="34" charset="0"/>
                      </a:endParaRPr>
                    </a:p>
                  </a:txBody>
                  <a:tcPr marL="35989" marR="35989" marT="0" marB="0" anchor="ctr"/>
                </a:tc>
                <a:extLst>
                  <a:ext uri="{0D108BD9-81ED-4DB2-BD59-A6C34878D82A}">
                    <a16:rowId xmlns="" xmlns:a16="http://schemas.microsoft.com/office/drawing/2014/main" val="10000"/>
                  </a:ext>
                </a:extLst>
              </a:tr>
            </a:tbl>
          </a:graphicData>
        </a:graphic>
      </p:graphicFrame>
      <p:graphicFrame>
        <p:nvGraphicFramePr>
          <p:cNvPr id="24" name="10 Tabla"/>
          <p:cNvGraphicFramePr>
            <a:graphicFrameLocks noGrp="1"/>
          </p:cNvGraphicFramePr>
          <p:nvPr>
            <p:extLst>
              <p:ext uri="{D42A27DB-BD31-4B8C-83A1-F6EECF244321}">
                <p14:modId xmlns:p14="http://schemas.microsoft.com/office/powerpoint/2010/main" val="3155435997"/>
              </p:ext>
            </p:extLst>
          </p:nvPr>
        </p:nvGraphicFramePr>
        <p:xfrm>
          <a:off x="7814826" y="5118956"/>
          <a:ext cx="4054343" cy="917272"/>
        </p:xfrm>
        <a:graphic>
          <a:graphicData uri="http://schemas.openxmlformats.org/drawingml/2006/table">
            <a:tbl>
              <a:tblPr bandRow="1">
                <a:tableStyleId>{5940675A-B579-460E-94D1-54222C63F5DA}</a:tableStyleId>
              </a:tblPr>
              <a:tblGrid>
                <a:gridCol w="3039747">
                  <a:extLst>
                    <a:ext uri="{9D8B030D-6E8A-4147-A177-3AD203B41FA5}">
                      <a16:colId xmlns="" xmlns:a16="http://schemas.microsoft.com/office/drawing/2014/main" val="20000"/>
                    </a:ext>
                  </a:extLst>
                </a:gridCol>
                <a:gridCol w="1014596">
                  <a:extLst>
                    <a:ext uri="{9D8B030D-6E8A-4147-A177-3AD203B41FA5}">
                      <a16:colId xmlns="" xmlns:a16="http://schemas.microsoft.com/office/drawing/2014/main" val="20001"/>
                    </a:ext>
                  </a:extLst>
                </a:gridCol>
              </a:tblGrid>
              <a:tr h="219377">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3" marR="58463"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3" marR="58463" marT="0" marB="0" anchor="ctr"/>
                </a:tc>
                <a:extLst>
                  <a:ext uri="{0D108BD9-81ED-4DB2-BD59-A6C34878D82A}">
                    <a16:rowId xmlns="" xmlns:a16="http://schemas.microsoft.com/office/drawing/2014/main" val="10000"/>
                  </a:ext>
                </a:extLst>
              </a:tr>
              <a:tr h="15677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19" marR="8119"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 KM</a:t>
                      </a:r>
                      <a:endParaRPr lang="es-MX" sz="1000" b="0" i="0" u="none" strike="noStrike" dirty="0">
                        <a:solidFill>
                          <a:srgbClr val="000000"/>
                        </a:solidFill>
                        <a:effectLst/>
                        <a:latin typeface="+mj-lt"/>
                      </a:endParaRPr>
                    </a:p>
                  </a:txBody>
                  <a:tcPr marL="8119" marR="8119" marT="0" marB="0" anchor="ctr"/>
                </a:tc>
                <a:extLst>
                  <a:ext uri="{0D108BD9-81ED-4DB2-BD59-A6C34878D82A}">
                    <a16:rowId xmlns="" xmlns:a16="http://schemas.microsoft.com/office/drawing/2014/main" val="10001"/>
                  </a:ext>
                </a:extLst>
              </a:tr>
              <a:tr h="17417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9" marR="8119" marT="0" marB="0" anchor="ctr"/>
                </a:tc>
                <a:extLst>
                  <a:ext uri="{0D108BD9-81ED-4DB2-BD59-A6C34878D82A}">
                    <a16:rowId xmlns="" xmlns:a16="http://schemas.microsoft.com/office/drawing/2014/main" val="246497866"/>
                  </a:ext>
                </a:extLst>
              </a:tr>
              <a:tr h="1654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28,4 KM</a:t>
                      </a:r>
                      <a:endParaRPr lang="es-MX" sz="1000" b="0" i="0" u="none" strike="noStrike" kern="1200" dirty="0">
                        <a:solidFill>
                          <a:schemeClr val="dk1"/>
                        </a:solidFill>
                        <a:effectLst/>
                        <a:latin typeface="+mj-lt"/>
                        <a:ea typeface="+mn-ea"/>
                        <a:cs typeface="+mn-cs"/>
                      </a:endParaRPr>
                    </a:p>
                  </a:txBody>
                  <a:tcPr marL="8119" marR="8119" marT="0" marB="0" anchor="ctr"/>
                </a:tc>
                <a:extLst>
                  <a:ext uri="{0D108BD9-81ED-4DB2-BD59-A6C34878D82A}">
                    <a16:rowId xmlns="" xmlns:a16="http://schemas.microsoft.com/office/drawing/2014/main" val="10002"/>
                  </a:ext>
                </a:extLst>
              </a:tr>
              <a:tr h="18288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75,4 KM</a:t>
                      </a:r>
                      <a:endParaRPr lang="es-MX" sz="1000" b="0" i="0" u="none" strike="noStrike" kern="1200" dirty="0">
                        <a:solidFill>
                          <a:schemeClr val="dk1"/>
                        </a:solidFill>
                        <a:effectLst/>
                        <a:latin typeface="+mj-lt"/>
                        <a:ea typeface="+mn-ea"/>
                        <a:cs typeface="+mn-cs"/>
                      </a:endParaRPr>
                    </a:p>
                  </a:txBody>
                  <a:tcPr marL="8119" marR="8119" marT="0"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814826" y="4915254"/>
            <a:ext cx="4054343"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55" tIns="0" rIns="91255"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35" name="Rectángulo 5"/>
          <p:cNvSpPr>
            <a:spLocks noChangeArrowheads="1"/>
          </p:cNvSpPr>
          <p:nvPr/>
        </p:nvSpPr>
        <p:spPr bwMode="auto">
          <a:xfrm>
            <a:off x="2498019" y="126156"/>
            <a:ext cx="8081554"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VILLAGARZÓN – SAN JOSÉ DEL FRAGUA</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39" name="Pentágono 38"/>
          <p:cNvSpPr/>
          <p:nvPr/>
        </p:nvSpPr>
        <p:spPr>
          <a:xfrm>
            <a:off x="-1" y="0"/>
            <a:ext cx="2490652"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0" name="CuadroTexto 39"/>
          <p:cNvSpPr txBox="1"/>
          <p:nvPr/>
        </p:nvSpPr>
        <p:spPr>
          <a:xfrm>
            <a:off x="194708" y="26882"/>
            <a:ext cx="181697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Caquet</a:t>
            </a:r>
            <a:r>
              <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á</a:t>
            </a:r>
          </a:p>
        </p:txBody>
      </p:sp>
    </p:spTree>
    <p:extLst>
      <p:ext uri="{BB962C8B-B14F-4D97-AF65-F5344CB8AC3E}">
        <p14:creationId xmlns:p14="http://schemas.microsoft.com/office/powerpoint/2010/main" val="357231828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10 Tabla"/>
          <p:cNvGraphicFramePr>
            <a:graphicFrameLocks noGrp="1"/>
          </p:cNvGraphicFramePr>
          <p:nvPr>
            <p:extLst>
              <p:ext uri="{D42A27DB-BD31-4B8C-83A1-F6EECF244321}">
                <p14:modId xmlns:p14="http://schemas.microsoft.com/office/powerpoint/2010/main" val="2998502713"/>
              </p:ext>
            </p:extLst>
          </p:nvPr>
        </p:nvGraphicFramePr>
        <p:xfrm>
          <a:off x="6939325" y="2058642"/>
          <a:ext cx="4991416" cy="635973"/>
        </p:xfrm>
        <a:graphic>
          <a:graphicData uri="http://schemas.openxmlformats.org/drawingml/2006/table">
            <a:tbl>
              <a:tblPr bandRow="1">
                <a:tableStyleId>{5940675A-B579-460E-94D1-54222C63F5DA}</a:tableStyleId>
              </a:tblPr>
              <a:tblGrid>
                <a:gridCol w="1724722">
                  <a:extLst>
                    <a:ext uri="{9D8B030D-6E8A-4147-A177-3AD203B41FA5}">
                      <a16:colId xmlns="" xmlns:a16="http://schemas.microsoft.com/office/drawing/2014/main" val="20000"/>
                    </a:ext>
                  </a:extLst>
                </a:gridCol>
                <a:gridCol w="738208">
                  <a:extLst>
                    <a:ext uri="{9D8B030D-6E8A-4147-A177-3AD203B41FA5}">
                      <a16:colId xmlns="" xmlns:a16="http://schemas.microsoft.com/office/drawing/2014/main" val="20001"/>
                    </a:ext>
                  </a:extLst>
                </a:gridCol>
                <a:gridCol w="1549276">
                  <a:extLst>
                    <a:ext uri="{9D8B030D-6E8A-4147-A177-3AD203B41FA5}">
                      <a16:colId xmlns="" xmlns:a16="http://schemas.microsoft.com/office/drawing/2014/main" val="20002"/>
                    </a:ext>
                  </a:extLst>
                </a:gridCol>
                <a:gridCol w="979210">
                  <a:extLst>
                    <a:ext uri="{9D8B030D-6E8A-4147-A177-3AD203B41FA5}">
                      <a16:colId xmlns="" xmlns:a16="http://schemas.microsoft.com/office/drawing/2014/main" val="20003"/>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157536">
                <a:tc>
                  <a:txBody>
                    <a:bodyPr/>
                    <a:lstStyle/>
                    <a:p>
                      <a:pPr algn="ctr" fontAlgn="b"/>
                      <a:r>
                        <a:rPr lang="es-MX" sz="1000" u="none" strike="noStrike" dirty="0">
                          <a:effectLst/>
                        </a:rPr>
                        <a:t> OBANDO - CRUCE ISNOS</a:t>
                      </a:r>
                      <a:endParaRPr lang="es-MX" sz="1000" b="0" i="0" u="none" strike="noStrike" dirty="0">
                        <a:solidFill>
                          <a:srgbClr val="000000"/>
                        </a:solidFill>
                        <a:effectLst/>
                        <a:latin typeface="+mn-lt"/>
                      </a:endParaRPr>
                    </a:p>
                  </a:txBody>
                  <a:tcPr marL="8116" marR="8116" marT="8791" marB="0" anchor="ctr"/>
                </a:tc>
                <a:tc>
                  <a:txBody>
                    <a:bodyPr/>
                    <a:lstStyle/>
                    <a:p>
                      <a:pPr algn="ctr" fontAlgn="ctr"/>
                      <a:r>
                        <a:rPr lang="es-MX" sz="1000" u="none" strike="noStrike" dirty="0">
                          <a:effectLst/>
                        </a:rPr>
                        <a:t>15 KM</a:t>
                      </a:r>
                      <a:endParaRPr lang="es-MX" sz="1000" b="0" i="0" u="none" strike="noStrike" dirty="0">
                        <a:solidFill>
                          <a:srgbClr val="000000"/>
                        </a:solidFill>
                        <a:effectLst/>
                        <a:latin typeface="+mn-lt"/>
                      </a:endParaRPr>
                    </a:p>
                  </a:txBody>
                  <a:tcPr marL="8116" marR="8116" marT="8791"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8791" marB="0" anchor="ctr"/>
                </a:tc>
                <a:tc>
                  <a:txBody>
                    <a:bodyPr/>
                    <a:lstStyle/>
                    <a:p>
                      <a:pPr algn="ctr" fontAlgn="b"/>
                      <a:r>
                        <a:rPr lang="es-MX" sz="1000" u="none" strike="noStrike" dirty="0">
                          <a:effectLst/>
                        </a:rPr>
                        <a:t>10,5 KM</a:t>
                      </a:r>
                      <a:endParaRPr lang="es-MX" sz="1000" b="0" i="0" u="none" strike="noStrike" dirty="0">
                        <a:solidFill>
                          <a:schemeClr val="tx1"/>
                        </a:solidFill>
                        <a:effectLst/>
                        <a:latin typeface="+mn-lt"/>
                      </a:endParaRPr>
                    </a:p>
                  </a:txBody>
                  <a:tcPr marL="8116" marR="8116" marT="8791" marB="0" anchor="ctr"/>
                </a:tc>
                <a:extLst>
                  <a:ext uri="{0D108BD9-81ED-4DB2-BD59-A6C34878D82A}">
                    <a16:rowId xmlns="" xmlns:a16="http://schemas.microsoft.com/office/drawing/2014/main" val="10001"/>
                  </a:ext>
                </a:extLst>
              </a:tr>
              <a:tr h="157536">
                <a:tc>
                  <a:txBody>
                    <a:bodyPr/>
                    <a:lstStyle/>
                    <a:p>
                      <a:pPr algn="ctr" fontAlgn="b"/>
                      <a:r>
                        <a:rPr lang="es-MX" sz="1000" u="none" strike="noStrike" kern="1200" dirty="0">
                          <a:effectLst/>
                        </a:rPr>
                        <a:t>ISNOS-BORDONES</a:t>
                      </a:r>
                      <a:endParaRPr lang="es-MX" sz="1000" u="none" strike="noStrike" kern="1200" dirty="0">
                        <a:solidFill>
                          <a:schemeClr val="dk1"/>
                        </a:solidFill>
                        <a:effectLst/>
                        <a:latin typeface="+mn-lt"/>
                        <a:ea typeface="+mn-ea"/>
                        <a:cs typeface="+mn-cs"/>
                      </a:endParaRPr>
                    </a:p>
                  </a:txBody>
                  <a:tcPr marL="8116" marR="8116" marT="8791" marB="0" anchor="ctr"/>
                </a:tc>
                <a:tc>
                  <a:txBody>
                    <a:bodyPr/>
                    <a:lstStyle/>
                    <a:p>
                      <a:pPr algn="ctr" fontAlgn="ctr"/>
                      <a:r>
                        <a:rPr lang="es-MX" sz="1000" u="none" strike="noStrike" dirty="0">
                          <a:effectLst/>
                        </a:rPr>
                        <a:t>2,2 KM</a:t>
                      </a:r>
                      <a:endParaRPr lang="es-MX" sz="1000" b="0" i="0" u="none" strike="noStrike" dirty="0">
                        <a:solidFill>
                          <a:srgbClr val="000000"/>
                        </a:solidFill>
                        <a:effectLst/>
                        <a:latin typeface="+mn-lt"/>
                      </a:endParaRPr>
                    </a:p>
                  </a:txBody>
                  <a:tcPr marL="8116" marR="8116" marT="8791"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8791" marB="0" anchor="ctr"/>
                </a:tc>
                <a:tc>
                  <a:txBody>
                    <a:bodyPr/>
                    <a:lstStyle/>
                    <a:p>
                      <a:pPr algn="ctr" fontAlgn="b"/>
                      <a:r>
                        <a:rPr lang="es-MX" sz="1000" u="none" strike="noStrike" dirty="0">
                          <a:effectLst/>
                        </a:rPr>
                        <a:t>15 %</a:t>
                      </a:r>
                      <a:endParaRPr lang="es-MX" sz="1000" b="0" i="0" u="none" strike="noStrike" dirty="0">
                        <a:solidFill>
                          <a:schemeClr val="tx1"/>
                        </a:solidFill>
                        <a:effectLst/>
                        <a:latin typeface="+mn-lt"/>
                      </a:endParaRPr>
                    </a:p>
                  </a:txBody>
                  <a:tcPr marL="8116" marR="8116" marT="8791" marB="0" anchor="ctr"/>
                </a:tc>
                <a:extLst>
                  <a:ext uri="{0D108BD9-81ED-4DB2-BD59-A6C34878D82A}">
                    <a16:rowId xmlns="" xmlns:a16="http://schemas.microsoft.com/office/drawing/2014/main" val="10002"/>
                  </a:ext>
                </a:extLst>
              </a:tr>
              <a:tr h="157536">
                <a:tc>
                  <a:txBody>
                    <a:bodyPr/>
                    <a:lstStyle/>
                    <a:p>
                      <a:pPr algn="ctr" fontAlgn="b"/>
                      <a:r>
                        <a:rPr lang="es-MX" sz="1000" u="none" strike="noStrike" kern="1200" dirty="0">
                          <a:effectLst/>
                        </a:rPr>
                        <a:t>CONSTRUCCIÓJN DE PUENTE</a:t>
                      </a:r>
                      <a:endParaRPr lang="es-MX" sz="1000" u="none" strike="noStrike" kern="1200" dirty="0">
                        <a:solidFill>
                          <a:schemeClr val="dk1"/>
                        </a:solidFill>
                        <a:effectLst/>
                        <a:latin typeface="+mn-lt"/>
                        <a:ea typeface="+mn-ea"/>
                        <a:cs typeface="+mn-cs"/>
                      </a:endParaRPr>
                    </a:p>
                  </a:txBody>
                  <a:tcPr marL="8116" marR="8116" marT="8791" marB="0" anchor="ctr"/>
                </a:tc>
                <a:tc>
                  <a:txBody>
                    <a:bodyPr/>
                    <a:lstStyle/>
                    <a:p>
                      <a:pPr marL="0" algn="ctr" defTabSz="1217021" rtl="0" eaLnBrk="1" fontAlgn="ctr" latinLnBrk="0" hangingPunct="1"/>
                      <a:r>
                        <a:rPr lang="es-MX" sz="1000" u="none" strike="noStrike" kern="1200" dirty="0">
                          <a:effectLst/>
                        </a:rPr>
                        <a:t>1 UN</a:t>
                      </a:r>
                      <a:endParaRPr lang="es-MX" sz="1000" u="none" strike="noStrike" kern="1200" dirty="0">
                        <a:solidFill>
                          <a:schemeClr val="dk1"/>
                        </a:solidFill>
                        <a:effectLst/>
                        <a:latin typeface="+mn-lt"/>
                        <a:ea typeface="+mn-ea"/>
                        <a:cs typeface="+mn-cs"/>
                      </a:endParaRPr>
                    </a:p>
                  </a:txBody>
                  <a:tcPr marL="8116" marR="8116" marT="8791" marB="0" anchor="ctr"/>
                </a:tc>
                <a:tc>
                  <a:txBody>
                    <a:bodyPr/>
                    <a:lstStyle/>
                    <a:p>
                      <a:pPr marL="0" marR="0" lvl="0" indent="0" algn="ctr" defTabSz="1217009" rtl="0" eaLnBrk="1" fontAlgn="b" latinLnBrk="0" hangingPunct="1">
                        <a:lnSpc>
                          <a:spcPct val="100000"/>
                        </a:lnSpc>
                        <a:spcBef>
                          <a:spcPts val="0"/>
                        </a:spcBef>
                        <a:spcAft>
                          <a:spcPts val="0"/>
                        </a:spcAft>
                        <a:buClrTx/>
                        <a:buSzTx/>
                        <a:buFontTx/>
                        <a:buNone/>
                        <a:tabLst/>
                        <a:defRPr/>
                      </a:pPr>
                      <a:r>
                        <a:rPr lang="es-CO" sz="1000" u="none" strike="noStrike" kern="1200" baseline="0" dirty="0">
                          <a:effectLst/>
                        </a:rPr>
                        <a:t>El Palmar L=41m (PR02+200)</a:t>
                      </a:r>
                      <a:endParaRPr lang="es-MX" sz="1000" u="none" strike="noStrike" kern="1200" dirty="0">
                        <a:solidFill>
                          <a:schemeClr val="dk1"/>
                        </a:solidFill>
                        <a:effectLst/>
                        <a:latin typeface="+mn-lt"/>
                        <a:ea typeface="+mn-ea"/>
                        <a:cs typeface="+mn-cs"/>
                      </a:endParaRPr>
                    </a:p>
                  </a:txBody>
                  <a:tcPr marL="8116" marR="8116" marT="8791"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6" marR="8116" marT="8791" marB="0" anchor="ctr"/>
                </a:tc>
                <a:extLst>
                  <a:ext uri="{0D108BD9-81ED-4DB2-BD59-A6C34878D82A}">
                    <a16:rowId xmlns="" xmlns:a16="http://schemas.microsoft.com/office/drawing/2014/main" val="10003"/>
                  </a:ext>
                </a:extLst>
              </a:tr>
            </a:tbl>
          </a:graphicData>
        </a:graphic>
      </p:graphicFrame>
      <p:sp>
        <p:nvSpPr>
          <p:cNvPr id="2" name="Rectángulo 1"/>
          <p:cNvSpPr/>
          <p:nvPr/>
        </p:nvSpPr>
        <p:spPr>
          <a:xfrm>
            <a:off x="8292014" y="6146757"/>
            <a:ext cx="3550570" cy="711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3696"/>
            <a:endParaRPr lang="es-CO" sz="1427" dirty="0">
              <a:solidFill>
                <a:prstClr val="white"/>
              </a:solidFill>
            </a:endParaRPr>
          </a:p>
        </p:txBody>
      </p:sp>
      <p:pic>
        <p:nvPicPr>
          <p:cNvPr id="2416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1093" y="738005"/>
            <a:ext cx="4958618" cy="3049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30 CuadroTexto"/>
          <p:cNvSpPr txBox="1">
            <a:spLocks noChangeArrowheads="1"/>
          </p:cNvSpPr>
          <p:nvPr/>
        </p:nvSpPr>
        <p:spPr bwMode="auto">
          <a:xfrm flipH="1">
            <a:off x="6939324" y="728451"/>
            <a:ext cx="4991417"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911128">
              <a:spcBef>
                <a:spcPts val="450"/>
              </a:spcBef>
              <a:defRPr/>
            </a:pPr>
            <a:r>
              <a:rPr lang="es-CO" sz="1100" kern="0" dirty="0"/>
              <a:t>INFORMACIÓN GENERAL</a:t>
            </a:r>
          </a:p>
        </p:txBody>
      </p:sp>
      <p:graphicFrame>
        <p:nvGraphicFramePr>
          <p:cNvPr id="14" name="3 Tabla"/>
          <p:cNvGraphicFramePr>
            <a:graphicFrameLocks noGrp="1"/>
          </p:cNvGraphicFramePr>
          <p:nvPr>
            <p:extLst>
              <p:ext uri="{D42A27DB-BD31-4B8C-83A1-F6EECF244321}">
                <p14:modId xmlns:p14="http://schemas.microsoft.com/office/powerpoint/2010/main" val="3029752700"/>
              </p:ext>
            </p:extLst>
          </p:nvPr>
        </p:nvGraphicFramePr>
        <p:xfrm>
          <a:off x="6939326" y="936589"/>
          <a:ext cx="4991417" cy="914400"/>
        </p:xfrm>
        <a:graphic>
          <a:graphicData uri="http://schemas.openxmlformats.org/drawingml/2006/table">
            <a:tbl>
              <a:tblPr firstRow="1" bandRow="1">
                <a:tableStyleId>{5940675A-B579-460E-94D1-54222C63F5DA}</a:tableStyleId>
              </a:tblPr>
              <a:tblGrid>
                <a:gridCol w="3016221">
                  <a:extLst>
                    <a:ext uri="{9D8B030D-6E8A-4147-A177-3AD203B41FA5}">
                      <a16:colId xmlns="" xmlns:a16="http://schemas.microsoft.com/office/drawing/2014/main" val="20000"/>
                    </a:ext>
                  </a:extLst>
                </a:gridCol>
                <a:gridCol w="1975196">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24/11/2015</a:t>
                      </a:r>
                    </a:p>
                    <a:p>
                      <a:pPr algn="ctr" rtl="0" fontAlgn="ctr"/>
                      <a:r>
                        <a:rPr lang="es-MX" sz="1000" u="none" strike="noStrike" dirty="0">
                          <a:effectLst/>
                        </a:rPr>
                        <a:t>25/07/2016</a:t>
                      </a:r>
                    </a:p>
                  </a:txBody>
                  <a:tcPr marL="35997" marR="35997"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23/12/2015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30/12/2015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04/07/2018</a:t>
                      </a:r>
                      <a:endParaRPr lang="es-MX" sz="1000" b="0" i="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baseline="0" dirty="0">
                          <a:effectLst/>
                        </a:rPr>
                        <a:t>76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17" name="30 CuadroTexto"/>
          <p:cNvSpPr txBox="1">
            <a:spLocks noChangeArrowheads="1"/>
          </p:cNvSpPr>
          <p:nvPr/>
        </p:nvSpPr>
        <p:spPr bwMode="auto">
          <a:xfrm flipH="1">
            <a:off x="6939327" y="2742999"/>
            <a:ext cx="4991418"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kern="0" dirty="0"/>
              <a:t>CONTRATO OBRA 1740 DE 23/12/2015</a:t>
            </a:r>
          </a:p>
        </p:txBody>
      </p:sp>
      <p:sp>
        <p:nvSpPr>
          <p:cNvPr id="18" name="30 CuadroTexto"/>
          <p:cNvSpPr txBox="1">
            <a:spLocks noChangeArrowheads="1"/>
          </p:cNvSpPr>
          <p:nvPr/>
        </p:nvSpPr>
        <p:spPr bwMode="auto">
          <a:xfrm flipH="1">
            <a:off x="6939324" y="3648919"/>
            <a:ext cx="4991417"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kern="0" dirty="0"/>
              <a:t>INTERVENTORÍA 1748 DE 23/12/2015</a:t>
            </a:r>
          </a:p>
        </p:txBody>
      </p:sp>
      <p:graphicFrame>
        <p:nvGraphicFramePr>
          <p:cNvPr id="19" name="Tabla 22"/>
          <p:cNvGraphicFramePr>
            <a:graphicFrameLocks noGrp="1"/>
          </p:cNvGraphicFramePr>
          <p:nvPr>
            <p:extLst>
              <p:ext uri="{D42A27DB-BD31-4B8C-83A1-F6EECF244321}">
                <p14:modId xmlns:p14="http://schemas.microsoft.com/office/powerpoint/2010/main" val="3790032226"/>
              </p:ext>
            </p:extLst>
          </p:nvPr>
        </p:nvGraphicFramePr>
        <p:xfrm>
          <a:off x="6939327" y="2943819"/>
          <a:ext cx="4991416" cy="642020"/>
        </p:xfrm>
        <a:graphic>
          <a:graphicData uri="http://schemas.openxmlformats.org/drawingml/2006/table">
            <a:tbl>
              <a:tblPr>
                <a:tableStyleId>{616DA210-FB5B-4158-B5E0-FEB733F419BA}</a:tableStyleId>
              </a:tblPr>
              <a:tblGrid>
                <a:gridCol w="2789811">
                  <a:extLst>
                    <a:ext uri="{9D8B030D-6E8A-4147-A177-3AD203B41FA5}">
                      <a16:colId xmlns="" xmlns:a16="http://schemas.microsoft.com/office/drawing/2014/main" val="20000"/>
                    </a:ext>
                  </a:extLst>
                </a:gridCol>
                <a:gridCol w="931378">
                  <a:extLst>
                    <a:ext uri="{9D8B030D-6E8A-4147-A177-3AD203B41FA5}">
                      <a16:colId xmlns="" xmlns:a16="http://schemas.microsoft.com/office/drawing/2014/main" val="20001"/>
                    </a:ext>
                  </a:extLst>
                </a:gridCol>
                <a:gridCol w="1270227">
                  <a:extLst>
                    <a:ext uri="{9D8B030D-6E8A-4147-A177-3AD203B41FA5}">
                      <a16:colId xmlns="" xmlns:a16="http://schemas.microsoft.com/office/drawing/2014/main" val="20002"/>
                    </a:ext>
                  </a:extLst>
                </a:gridCol>
              </a:tblGrid>
              <a:tr h="15685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EI HUILA SUR</a:t>
                      </a:r>
                    </a:p>
                  </a:txBody>
                  <a:tcPr marL="8117" marR="8117"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5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5" marB="0" anchor="ctr"/>
                </a:tc>
                <a:extLst>
                  <a:ext uri="{0D108BD9-81ED-4DB2-BD59-A6C34878D82A}">
                    <a16:rowId xmlns="" xmlns:a16="http://schemas.microsoft.com/office/drawing/2014/main" val="10001"/>
                  </a:ext>
                </a:extLst>
              </a:tr>
              <a:tr h="156850">
                <a:tc>
                  <a:txBody>
                    <a:bodyPr/>
                    <a:lstStyle/>
                    <a:p>
                      <a:pPr algn="l" fontAlgn="ctr"/>
                      <a:r>
                        <a:rPr lang="es-MX" sz="1000" u="none" strike="noStrike" dirty="0">
                          <a:effectLst/>
                        </a:rPr>
                        <a:t>EXPLANAN</a:t>
                      </a:r>
                      <a:r>
                        <a:rPr lang="es-MX" sz="1000" u="none" strike="noStrike" baseline="0" dirty="0">
                          <a:effectLst/>
                        </a:rPr>
                        <a:t> SA</a:t>
                      </a:r>
                      <a:endParaRPr lang="es-MX" sz="1000" b="0" i="0" u="none" strike="noStrike" dirty="0">
                        <a:solidFill>
                          <a:srgbClr val="000000"/>
                        </a:solidFill>
                        <a:effectLst/>
                        <a:latin typeface="Calibri" panose="020F0502020204030204" pitchFamily="34" charset="0"/>
                      </a:endParaRPr>
                    </a:p>
                  </a:txBody>
                  <a:tcPr marL="108022" marR="8117" marT="8105"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8105" marB="0" anchor="ctr"/>
                </a:tc>
                <a:tc>
                  <a:txBody>
                    <a:bodyPr/>
                    <a:lstStyle/>
                    <a:p>
                      <a:pPr marL="0" algn="ctr" defTabSz="914400" rtl="0" eaLnBrk="1" fontAlgn="ctr" latinLnBrk="0" hangingPunct="1"/>
                      <a:r>
                        <a:rPr lang="es-MX" sz="1000" u="none" strike="noStrike" kern="1200" dirty="0">
                          <a:effectLst/>
                        </a:rPr>
                        <a:t> COLOMBIA</a:t>
                      </a:r>
                      <a:endParaRPr lang="es-MX" sz="1000" u="none" strike="noStrike" kern="1200" dirty="0">
                        <a:solidFill>
                          <a:schemeClr val="tx1"/>
                        </a:solidFill>
                        <a:effectLst/>
                        <a:latin typeface="+mn-lt"/>
                        <a:ea typeface="+mn-ea"/>
                        <a:cs typeface="+mn-cs"/>
                      </a:endParaRPr>
                    </a:p>
                  </a:txBody>
                  <a:tcPr marL="8117" marR="8117" marT="8105" marB="0" anchor="ctr"/>
                </a:tc>
                <a:extLst>
                  <a:ext uri="{0D108BD9-81ED-4DB2-BD59-A6C34878D82A}">
                    <a16:rowId xmlns="" xmlns:a16="http://schemas.microsoft.com/office/drawing/2014/main" val="10002"/>
                  </a:ext>
                </a:extLst>
              </a:tr>
              <a:tr h="156850">
                <a:tc>
                  <a:txBody>
                    <a:bodyPr/>
                    <a:lstStyle/>
                    <a:p>
                      <a:pPr algn="l" fontAlgn="ctr"/>
                      <a:r>
                        <a:rPr lang="es-MX" sz="1000" u="none" strike="noStrike" dirty="0">
                          <a:effectLst/>
                        </a:rPr>
                        <a:t>INGENIERIA Y VIAS S.A.S</a:t>
                      </a:r>
                      <a:endParaRPr lang="es-MX" sz="1000" b="0" i="0" u="none" strike="noStrike" dirty="0">
                        <a:solidFill>
                          <a:srgbClr val="000000"/>
                        </a:solidFill>
                        <a:effectLst/>
                        <a:latin typeface="Calibri" panose="020F0502020204030204" pitchFamily="34" charset="0"/>
                      </a:endParaRPr>
                    </a:p>
                  </a:txBody>
                  <a:tcPr marL="108022" marR="8117" marT="8105"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05" marB="0" anchor="ctr"/>
                </a:tc>
                <a:extLst>
                  <a:ext uri="{0D108BD9-81ED-4DB2-BD59-A6C34878D82A}">
                    <a16:rowId xmlns="" xmlns:a16="http://schemas.microsoft.com/office/drawing/2014/main" val="10003"/>
                  </a:ext>
                </a:extLst>
              </a:tr>
            </a:tbl>
          </a:graphicData>
        </a:graphic>
      </p:graphicFrame>
      <p:graphicFrame>
        <p:nvGraphicFramePr>
          <p:cNvPr id="20" name="Tabla 23"/>
          <p:cNvGraphicFramePr>
            <a:graphicFrameLocks noGrp="1"/>
          </p:cNvGraphicFramePr>
          <p:nvPr>
            <p:extLst>
              <p:ext uri="{D42A27DB-BD31-4B8C-83A1-F6EECF244321}">
                <p14:modId xmlns:p14="http://schemas.microsoft.com/office/powerpoint/2010/main" val="2774239126"/>
              </p:ext>
            </p:extLst>
          </p:nvPr>
        </p:nvGraphicFramePr>
        <p:xfrm>
          <a:off x="6939326" y="3839902"/>
          <a:ext cx="4991415" cy="642128"/>
        </p:xfrm>
        <a:graphic>
          <a:graphicData uri="http://schemas.openxmlformats.org/drawingml/2006/table">
            <a:tbl>
              <a:tblPr>
                <a:tableStyleId>{616DA210-FB5B-4158-B5E0-FEB733F419BA}</a:tableStyleId>
              </a:tblPr>
              <a:tblGrid>
                <a:gridCol w="2673304">
                  <a:extLst>
                    <a:ext uri="{9D8B030D-6E8A-4147-A177-3AD203B41FA5}">
                      <a16:colId xmlns="" xmlns:a16="http://schemas.microsoft.com/office/drawing/2014/main" val="20000"/>
                    </a:ext>
                  </a:extLst>
                </a:gridCol>
                <a:gridCol w="619220">
                  <a:extLst>
                    <a:ext uri="{9D8B030D-6E8A-4147-A177-3AD203B41FA5}">
                      <a16:colId xmlns="" xmlns:a16="http://schemas.microsoft.com/office/drawing/2014/main" val="20001"/>
                    </a:ext>
                  </a:extLst>
                </a:gridCol>
                <a:gridCol w="1698891">
                  <a:extLst>
                    <a:ext uri="{9D8B030D-6E8A-4147-A177-3AD203B41FA5}">
                      <a16:colId xmlns="" xmlns:a16="http://schemas.microsoft.com/office/drawing/2014/main" val="20002"/>
                    </a:ext>
                  </a:extLst>
                </a:gridCol>
              </a:tblGrid>
              <a:tr h="15687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INTERVENTORES EQUIDAD 116</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3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77">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32"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32"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32" marB="0" anchor="ctr"/>
                </a:tc>
                <a:extLst>
                  <a:ext uri="{0D108BD9-81ED-4DB2-BD59-A6C34878D82A}">
                    <a16:rowId xmlns="" xmlns:a16="http://schemas.microsoft.com/office/drawing/2014/main" val="10001"/>
                  </a:ext>
                </a:extLst>
              </a:tr>
              <a:tr h="156877">
                <a:tc>
                  <a:txBody>
                    <a:bodyPr/>
                    <a:lstStyle/>
                    <a:p>
                      <a:pPr marL="0" algn="l" defTabSz="914400" rtl="0" eaLnBrk="1" fontAlgn="ctr" latinLnBrk="0" hangingPunct="1"/>
                      <a:r>
                        <a:rPr lang="es-MX" sz="1000" u="none" strike="noStrike" kern="1200" dirty="0">
                          <a:effectLst/>
                        </a:rPr>
                        <a:t>INTERVENTORIAS Y DISEÑOS S.A</a:t>
                      </a:r>
                      <a:endParaRPr lang="es-MX" sz="1000" u="none" strike="noStrike" kern="1200" dirty="0">
                        <a:solidFill>
                          <a:schemeClr val="tx1"/>
                        </a:solidFill>
                        <a:effectLst/>
                        <a:latin typeface="+mn-lt"/>
                        <a:ea typeface="+mn-ea"/>
                        <a:cs typeface="+mn-cs"/>
                      </a:endParaRPr>
                    </a:p>
                  </a:txBody>
                  <a:tcPr marL="107992" marR="8116" marT="8132" marB="0" anchor="ctr"/>
                </a:tc>
                <a:tc>
                  <a:txBody>
                    <a:bodyPr/>
                    <a:lstStyle/>
                    <a:p>
                      <a:pPr marL="0" algn="ctr" defTabSz="914400" rtl="0" eaLnBrk="1" fontAlgn="ctr" latinLnBrk="0" hangingPunct="1"/>
                      <a:r>
                        <a:rPr lang="es-MX" sz="1000" u="none" strike="noStrike" kern="1200" dirty="0">
                          <a:effectLst/>
                        </a:rPr>
                        <a:t>80</a:t>
                      </a:r>
                      <a:endParaRPr lang="es-MX" sz="1000" u="none" strike="noStrike" kern="1200" dirty="0">
                        <a:solidFill>
                          <a:schemeClr val="tx1"/>
                        </a:solidFill>
                        <a:effectLst/>
                        <a:latin typeface="+mn-lt"/>
                        <a:ea typeface="+mn-ea"/>
                        <a:cs typeface="+mn-cs"/>
                      </a:endParaRPr>
                    </a:p>
                  </a:txBody>
                  <a:tcPr marL="8116" marR="8116" marT="8132"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32" marB="0" anchor="ctr"/>
                </a:tc>
                <a:extLst>
                  <a:ext uri="{0D108BD9-81ED-4DB2-BD59-A6C34878D82A}">
                    <a16:rowId xmlns="" xmlns:a16="http://schemas.microsoft.com/office/drawing/2014/main" val="10002"/>
                  </a:ext>
                </a:extLst>
              </a:tr>
              <a:tr h="156877">
                <a:tc>
                  <a:txBody>
                    <a:bodyPr/>
                    <a:lstStyle/>
                    <a:p>
                      <a:pPr marL="0" algn="l" defTabSz="914400" rtl="0" eaLnBrk="1" fontAlgn="ctr" latinLnBrk="0" hangingPunct="1"/>
                      <a:r>
                        <a:rPr lang="es-MX" sz="1000" u="none" strike="noStrike" kern="1200" dirty="0">
                          <a:effectLst/>
                        </a:rPr>
                        <a:t>INGENIERIAS S.A.S</a:t>
                      </a:r>
                      <a:endParaRPr lang="es-MX" sz="1000" u="none" strike="noStrike" kern="1200" dirty="0">
                        <a:solidFill>
                          <a:schemeClr val="tx1"/>
                        </a:solidFill>
                        <a:effectLst/>
                        <a:latin typeface="+mn-lt"/>
                        <a:ea typeface="+mn-ea"/>
                        <a:cs typeface="+mn-cs"/>
                      </a:endParaRPr>
                    </a:p>
                  </a:txBody>
                  <a:tcPr marL="107992" marR="8116" marT="8132"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132"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32" marB="0" anchor="ctr"/>
                </a:tc>
                <a:extLst>
                  <a:ext uri="{0D108BD9-81ED-4DB2-BD59-A6C34878D82A}">
                    <a16:rowId xmlns="" xmlns:a16="http://schemas.microsoft.com/office/drawing/2014/main" val="10003"/>
                  </a:ext>
                </a:extLst>
              </a:tr>
            </a:tbl>
          </a:graphicData>
        </a:graphic>
      </p:graphicFrame>
      <p:sp>
        <p:nvSpPr>
          <p:cNvPr id="21" name="30 CuadroTexto"/>
          <p:cNvSpPr txBox="1">
            <a:spLocks noChangeArrowheads="1"/>
          </p:cNvSpPr>
          <p:nvPr/>
        </p:nvSpPr>
        <p:spPr bwMode="auto">
          <a:xfrm flipH="1">
            <a:off x="6939324" y="1879750"/>
            <a:ext cx="4991417"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kern="0" dirty="0"/>
              <a:t>ALCANCE</a:t>
            </a:r>
          </a:p>
        </p:txBody>
      </p:sp>
      <p:sp>
        <p:nvSpPr>
          <p:cNvPr id="24" name="30 CuadroTexto"/>
          <p:cNvSpPr txBox="1">
            <a:spLocks noChangeArrowheads="1"/>
          </p:cNvSpPr>
          <p:nvPr/>
        </p:nvSpPr>
        <p:spPr bwMode="auto">
          <a:xfrm flipH="1">
            <a:off x="3321144" y="4191829"/>
            <a:ext cx="3425602"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3" indent="-343263" defTabSz="686526">
              <a:spcBef>
                <a:spcPts val="450"/>
              </a:spcBef>
            </a:pPr>
            <a:r>
              <a:rPr lang="es-CO" sz="1100" kern="0" dirty="0"/>
              <a:t>INVERSIONES (Millones)</a:t>
            </a:r>
          </a:p>
        </p:txBody>
      </p:sp>
      <p:graphicFrame>
        <p:nvGraphicFramePr>
          <p:cNvPr id="25" name="3 Tabla"/>
          <p:cNvGraphicFramePr>
            <a:graphicFrameLocks noGrp="1"/>
          </p:cNvGraphicFramePr>
          <p:nvPr>
            <p:extLst>
              <p:ext uri="{D42A27DB-BD31-4B8C-83A1-F6EECF244321}">
                <p14:modId xmlns:p14="http://schemas.microsoft.com/office/powerpoint/2010/main" val="1212904597"/>
              </p:ext>
            </p:extLst>
          </p:nvPr>
        </p:nvGraphicFramePr>
        <p:xfrm>
          <a:off x="3321144" y="4393789"/>
          <a:ext cx="3425601" cy="1066800"/>
        </p:xfrm>
        <a:graphic>
          <a:graphicData uri="http://schemas.openxmlformats.org/drawingml/2006/table">
            <a:tbl>
              <a:tblPr firstRow="1" bandRow="1">
                <a:tableStyleId>{5940675A-B579-460E-94D1-54222C63F5DA}</a:tableStyleId>
              </a:tblPr>
              <a:tblGrid>
                <a:gridCol w="2235441">
                  <a:extLst>
                    <a:ext uri="{9D8B030D-6E8A-4147-A177-3AD203B41FA5}">
                      <a16:colId xmlns="" xmlns:a16="http://schemas.microsoft.com/office/drawing/2014/main" val="20000"/>
                    </a:ext>
                  </a:extLst>
                </a:gridCol>
                <a:gridCol w="1190160">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fontAlgn="b"/>
                      <a:r>
                        <a:rPr lang="es-CO" sz="1000" u="none" strike="noStrike" dirty="0">
                          <a:effectLst/>
                        </a:rPr>
                        <a:t>$ 52.291</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baseline="0" dirty="0">
                          <a:effectLst/>
                        </a:rPr>
                        <a:t> </a:t>
                      </a:r>
                      <a:r>
                        <a:rPr lang="es-CO" sz="1000" u="none" strike="noStrike" dirty="0">
                          <a:effectLst/>
                        </a:rPr>
                        <a:t>$4.450</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1"/>
                  </a:ext>
                </a:extLst>
              </a:tr>
              <a:tr h="60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p>
                    <a:p>
                      <a:pPr marL="0" algn="l" defTabSz="914400" rtl="0" eaLnBrk="1" latinLnBrk="0" hangingPunct="1"/>
                      <a:r>
                        <a:rPr lang="es-CO" sz="1000" kern="1200" dirty="0" smtClean="0"/>
                        <a:t>  </a:t>
                      </a:r>
                      <a:r>
                        <a:rPr lang="es-CO" sz="1000" kern="1200" baseline="0" dirty="0" smtClean="0"/>
                        <a:t>Vigencia </a:t>
                      </a:r>
                      <a:r>
                        <a:rPr lang="es-CO" sz="1000" kern="1200" baseline="0" dirty="0"/>
                        <a:t>2015 = $40.991</a:t>
                      </a:r>
                      <a:endParaRPr lang="es-CO" sz="1000" kern="1200" dirty="0"/>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2016 = $586</a:t>
                      </a:r>
                      <a:br>
                        <a:rPr lang="es-CO" sz="1000" kern="1200" baseline="0" dirty="0"/>
                      </a:br>
                      <a:r>
                        <a:rPr lang="es-CO" sz="1000" kern="1200" baseline="0" dirty="0" smtClean="0"/>
                        <a:t>  </a:t>
                      </a:r>
                      <a:r>
                        <a:rPr lang="es-CO" sz="1000" kern="1200" baseline="0" dirty="0" smtClean="0"/>
                        <a:t>Vigencia </a:t>
                      </a:r>
                      <a:r>
                        <a:rPr lang="es-CO" sz="1000" kern="1200" baseline="0" dirty="0"/>
                        <a:t>2017 = $10.714</a:t>
                      </a:r>
                      <a:endParaRPr lang="es-CO" sz="1000" b="0" i="1"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baseline="0" dirty="0">
                          <a:effectLst/>
                        </a:rPr>
                        <a:t> </a:t>
                      </a:r>
                      <a:r>
                        <a:rPr lang="es-CO" sz="1000" u="none" strike="noStrike" dirty="0">
                          <a:effectLst/>
                        </a:rPr>
                        <a:t>$52.291</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$56.741</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3"/>
                  </a:ext>
                </a:extLst>
              </a:tr>
            </a:tbl>
          </a:graphicData>
        </a:graphic>
      </p:graphicFrame>
      <p:sp>
        <p:nvSpPr>
          <p:cNvPr id="241770" name="CuadroTexto 26"/>
          <p:cNvSpPr txBox="1">
            <a:spLocks noChangeArrowheads="1"/>
          </p:cNvSpPr>
          <p:nvPr/>
        </p:nvSpPr>
        <p:spPr bwMode="auto">
          <a:xfrm>
            <a:off x="3211612" y="5535380"/>
            <a:ext cx="2696987" cy="26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09" tIns="45564" rIns="91109" bIns="4556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28" fontAlgn="base">
              <a:spcBef>
                <a:spcPct val="0"/>
              </a:spcBef>
              <a:spcAft>
                <a:spcPct val="0"/>
              </a:spcAft>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28" name="Tabla 33"/>
          <p:cNvGraphicFramePr>
            <a:graphicFrameLocks noGrp="1"/>
          </p:cNvGraphicFramePr>
          <p:nvPr>
            <p:extLst>
              <p:ext uri="{D42A27DB-BD31-4B8C-83A1-F6EECF244321}">
                <p14:modId xmlns:p14="http://schemas.microsoft.com/office/powerpoint/2010/main" val="1675310677"/>
              </p:ext>
            </p:extLst>
          </p:nvPr>
        </p:nvGraphicFramePr>
        <p:xfrm>
          <a:off x="3842592" y="3912394"/>
          <a:ext cx="2821109" cy="183071"/>
        </p:xfrm>
        <a:graphic>
          <a:graphicData uri="http://schemas.openxmlformats.org/drawingml/2006/table">
            <a:tbl>
              <a:tblPr firstRow="1" bandRow="1">
                <a:tableStyleId>{5940675A-B579-460E-94D1-54222C63F5DA}</a:tableStyleId>
              </a:tblPr>
              <a:tblGrid>
                <a:gridCol w="2821109">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64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3169040916"/>
              </p:ext>
            </p:extLst>
          </p:nvPr>
        </p:nvGraphicFramePr>
        <p:xfrm>
          <a:off x="6939326" y="4770964"/>
          <a:ext cx="4991416" cy="820094"/>
        </p:xfrm>
        <a:graphic>
          <a:graphicData uri="http://schemas.openxmlformats.org/drawingml/2006/table">
            <a:tbl>
              <a:tblPr bandRow="1">
                <a:tableStyleId>{5940675A-B579-460E-94D1-54222C63F5DA}</a:tableStyleId>
              </a:tblPr>
              <a:tblGrid>
                <a:gridCol w="3742317">
                  <a:extLst>
                    <a:ext uri="{9D8B030D-6E8A-4147-A177-3AD203B41FA5}">
                      <a16:colId xmlns="" xmlns:a16="http://schemas.microsoft.com/office/drawing/2014/main" val="20000"/>
                    </a:ext>
                  </a:extLst>
                </a:gridCol>
                <a:gridCol w="1249099">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17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baseline="0" dirty="0">
                          <a:effectLst/>
                        </a:rPr>
                        <a:t>0 </a:t>
                      </a:r>
                      <a:r>
                        <a:rPr lang="es-MX" sz="1000" u="none" strike="noStrike" dirty="0">
                          <a:effectLst/>
                        </a:rPr>
                        <a:t>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40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7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6939324" y="4560991"/>
            <a:ext cx="4991416"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pPr>
            <a:r>
              <a:rPr lang="es-CO" sz="1100" kern="0" dirty="0"/>
              <a:t>ESTADO DEL CORREDOR</a:t>
            </a:r>
          </a:p>
        </p:txBody>
      </p:sp>
      <p:sp>
        <p:nvSpPr>
          <p:cNvPr id="23" name="Rectángulo 5"/>
          <p:cNvSpPr>
            <a:spLocks noChangeArrowheads="1"/>
          </p:cNvSpPr>
          <p:nvPr/>
        </p:nvSpPr>
        <p:spPr bwMode="auto">
          <a:xfrm>
            <a:off x="1933303" y="84116"/>
            <a:ext cx="8804366"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CIRCUITO TURISTICO DEL SUR DEL HUILA</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26" name="Pentágono 25"/>
          <p:cNvSpPr/>
          <p:nvPr/>
        </p:nvSpPr>
        <p:spPr>
          <a:xfrm>
            <a:off x="-1" y="0"/>
            <a:ext cx="1863635"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8" y="26882"/>
            <a:ext cx="133800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Huila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67745347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60"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6103" y="700356"/>
            <a:ext cx="4443267" cy="326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30 CuadroTexto"/>
          <p:cNvSpPr txBox="1">
            <a:spLocks noChangeArrowheads="1"/>
          </p:cNvSpPr>
          <p:nvPr/>
        </p:nvSpPr>
        <p:spPr bwMode="auto">
          <a:xfrm flipH="1">
            <a:off x="7449199" y="700356"/>
            <a:ext cx="4108775" cy="200545"/>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latin typeface="+mn-lt"/>
              </a:rPr>
              <a:t>INFORMACIÓN GENERAL</a:t>
            </a:r>
          </a:p>
        </p:txBody>
      </p:sp>
      <p:graphicFrame>
        <p:nvGraphicFramePr>
          <p:cNvPr id="17" name="3 Tabla"/>
          <p:cNvGraphicFramePr>
            <a:graphicFrameLocks noGrp="1"/>
          </p:cNvGraphicFramePr>
          <p:nvPr>
            <p:extLst>
              <p:ext uri="{D42A27DB-BD31-4B8C-83A1-F6EECF244321}">
                <p14:modId xmlns:p14="http://schemas.microsoft.com/office/powerpoint/2010/main" val="1982658210"/>
              </p:ext>
            </p:extLst>
          </p:nvPr>
        </p:nvGraphicFramePr>
        <p:xfrm>
          <a:off x="7449200" y="940726"/>
          <a:ext cx="4108775" cy="858145"/>
        </p:xfrm>
        <a:graphic>
          <a:graphicData uri="http://schemas.openxmlformats.org/drawingml/2006/table">
            <a:tbl>
              <a:tblPr firstRow="1" bandRow="1">
                <a:tableStyleId>{5940675A-B579-460E-94D1-54222C63F5DA}</a:tableStyleId>
              </a:tblPr>
              <a:tblGrid>
                <a:gridCol w="2482857">
                  <a:extLst>
                    <a:ext uri="{9D8B030D-6E8A-4147-A177-3AD203B41FA5}">
                      <a16:colId xmlns="" xmlns:a16="http://schemas.microsoft.com/office/drawing/2014/main" val="20000"/>
                    </a:ext>
                  </a:extLst>
                </a:gridCol>
                <a:gridCol w="1625918">
                  <a:extLst>
                    <a:ext uri="{9D8B030D-6E8A-4147-A177-3AD203B41FA5}">
                      <a16:colId xmlns="" xmlns:a16="http://schemas.microsoft.com/office/drawing/2014/main" val="20001"/>
                    </a:ext>
                  </a:extLst>
                </a:gridCol>
              </a:tblGrid>
              <a:tr h="171629">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03/11/2015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71629">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17/11/2015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71629">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01/12/2015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71629">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30/01/2018</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71629">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TERMINADO</a:t>
                      </a:r>
                      <a:endParaRPr lang="es-MX" sz="1000" b="1" i="0" u="none" strike="noStrike" kern="1200" dirty="0">
                        <a:solidFill>
                          <a:schemeClr val="bg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18" name="30 CuadroTexto"/>
          <p:cNvSpPr txBox="1">
            <a:spLocks noChangeArrowheads="1"/>
          </p:cNvSpPr>
          <p:nvPr/>
        </p:nvSpPr>
        <p:spPr bwMode="auto">
          <a:xfrm flipH="1">
            <a:off x="7449192" y="3325107"/>
            <a:ext cx="4108777" cy="196569"/>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latin typeface="+mn-lt"/>
              </a:rPr>
              <a:t>CONTRATO CONSULTORÍA 1593 DE 17/11/2015</a:t>
            </a:r>
          </a:p>
        </p:txBody>
      </p:sp>
      <p:sp>
        <p:nvSpPr>
          <p:cNvPr id="19" name="30 CuadroTexto"/>
          <p:cNvSpPr txBox="1">
            <a:spLocks noChangeArrowheads="1"/>
          </p:cNvSpPr>
          <p:nvPr/>
        </p:nvSpPr>
        <p:spPr bwMode="auto">
          <a:xfrm flipH="1">
            <a:off x="7449192" y="4446533"/>
            <a:ext cx="4108778" cy="196569"/>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latin typeface="+mn-lt"/>
              </a:rPr>
              <a:t>INTERVENTORÍA 1646 DE 30/11/2015</a:t>
            </a:r>
          </a:p>
        </p:txBody>
      </p:sp>
      <p:graphicFrame>
        <p:nvGraphicFramePr>
          <p:cNvPr id="20" name="Tabla 22"/>
          <p:cNvGraphicFramePr>
            <a:graphicFrameLocks noGrp="1"/>
          </p:cNvGraphicFramePr>
          <p:nvPr>
            <p:extLst>
              <p:ext uri="{D42A27DB-BD31-4B8C-83A1-F6EECF244321}">
                <p14:modId xmlns:p14="http://schemas.microsoft.com/office/powerpoint/2010/main" val="2590612070"/>
              </p:ext>
            </p:extLst>
          </p:nvPr>
        </p:nvGraphicFramePr>
        <p:xfrm>
          <a:off x="7449193" y="3558117"/>
          <a:ext cx="4108779" cy="821684"/>
        </p:xfrm>
        <a:graphic>
          <a:graphicData uri="http://schemas.openxmlformats.org/drawingml/2006/table">
            <a:tbl>
              <a:tblPr>
                <a:tableStyleId>{616DA210-FB5B-4158-B5E0-FEB733F419BA}</a:tableStyleId>
              </a:tblPr>
              <a:tblGrid>
                <a:gridCol w="2112710">
                  <a:extLst>
                    <a:ext uri="{9D8B030D-6E8A-4147-A177-3AD203B41FA5}">
                      <a16:colId xmlns="" xmlns:a16="http://schemas.microsoft.com/office/drawing/2014/main" val="20000"/>
                    </a:ext>
                  </a:extLst>
                </a:gridCol>
                <a:gridCol w="535284">
                  <a:extLst>
                    <a:ext uri="{9D8B030D-6E8A-4147-A177-3AD203B41FA5}">
                      <a16:colId xmlns="" xmlns:a16="http://schemas.microsoft.com/office/drawing/2014/main" val="20001"/>
                    </a:ext>
                  </a:extLst>
                </a:gridCol>
                <a:gridCol w="1460785">
                  <a:extLst>
                    <a:ext uri="{9D8B030D-6E8A-4147-A177-3AD203B41FA5}">
                      <a16:colId xmlns="" xmlns:a16="http://schemas.microsoft.com/office/drawing/2014/main" val="20002"/>
                    </a:ext>
                  </a:extLst>
                </a:gridCol>
              </a:tblGrid>
              <a:tr h="17972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SIP</a:t>
                      </a:r>
                    </a:p>
                  </a:txBody>
                  <a:tcPr marL="8117" marR="8117" marT="8091"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491">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91"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91"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91" marB="0" anchor="ctr"/>
                </a:tc>
                <a:extLst>
                  <a:ext uri="{0D108BD9-81ED-4DB2-BD59-A6C34878D82A}">
                    <a16:rowId xmlns="" xmlns:a16="http://schemas.microsoft.com/office/drawing/2014/main" val="10001"/>
                  </a:ext>
                </a:extLst>
              </a:tr>
              <a:tr h="160491">
                <a:tc>
                  <a:txBody>
                    <a:bodyPr/>
                    <a:lstStyle/>
                    <a:p>
                      <a:pPr algn="l" fontAlgn="ctr"/>
                      <a:r>
                        <a:rPr lang="es-MX" sz="1000" u="none" strike="noStrike" baseline="0" dirty="0">
                          <a:effectLst/>
                        </a:rPr>
                        <a:t>SAITEC S.A. </a:t>
                      </a:r>
                      <a:endParaRPr lang="es-MX" sz="1000" b="0" i="0" u="none" strike="noStrike" dirty="0">
                        <a:solidFill>
                          <a:srgbClr val="000000"/>
                        </a:solidFill>
                        <a:effectLst/>
                        <a:latin typeface="Calibri" panose="020F0502020204030204" pitchFamily="34" charset="0"/>
                      </a:endParaRPr>
                    </a:p>
                  </a:txBody>
                  <a:tcPr marL="108025" marR="8117" marT="8091"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091" marB="0" anchor="ctr"/>
                </a:tc>
                <a:tc>
                  <a:txBody>
                    <a:bodyPr/>
                    <a:lstStyle/>
                    <a:p>
                      <a:pPr marL="0" algn="ctr" defTabSz="914400" rtl="0" eaLnBrk="1" fontAlgn="ctr" latinLnBrk="0" hangingPunct="1"/>
                      <a:r>
                        <a:rPr lang="es-MX" sz="1000" u="none" strike="noStrike" kern="1200" dirty="0">
                          <a:effectLst/>
                        </a:rPr>
                        <a:t>ESPAÑA</a:t>
                      </a:r>
                      <a:r>
                        <a:rPr lang="es-MX" sz="1000" u="none" strike="noStrike" kern="1200" baseline="0" dirty="0">
                          <a:effectLst/>
                        </a:rPr>
                        <a:t> - </a:t>
                      </a:r>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7" marR="8117" marT="8091" marB="0" anchor="ctr"/>
                </a:tc>
                <a:extLst>
                  <a:ext uri="{0D108BD9-81ED-4DB2-BD59-A6C34878D82A}">
                    <a16:rowId xmlns="" xmlns:a16="http://schemas.microsoft.com/office/drawing/2014/main" val="10002"/>
                  </a:ext>
                </a:extLst>
              </a:tr>
              <a:tr h="16049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INCOPLAN S.A.</a:t>
                      </a:r>
                      <a:endParaRPr lang="es-MX" sz="1000" b="0" i="0" u="none" strike="noStrike" dirty="0">
                        <a:solidFill>
                          <a:srgbClr val="000000"/>
                        </a:solidFill>
                        <a:effectLst/>
                        <a:latin typeface="Calibri" panose="020F0502020204030204" pitchFamily="34" charset="0"/>
                      </a:endParaRPr>
                    </a:p>
                  </a:txBody>
                  <a:tcPr marL="108025" marR="8117" marT="8091"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91"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1" marB="0" anchor="ctr"/>
                </a:tc>
                <a:extLst>
                  <a:ext uri="{0D108BD9-81ED-4DB2-BD59-A6C34878D82A}">
                    <a16:rowId xmlns="" xmlns:a16="http://schemas.microsoft.com/office/drawing/2014/main" val="10003"/>
                  </a:ext>
                </a:extLst>
              </a:tr>
              <a:tr h="160491">
                <a:tc>
                  <a:txBody>
                    <a:bodyPr/>
                    <a:lstStyle/>
                    <a:p>
                      <a:pPr algn="l" fontAlgn="ctr"/>
                      <a:r>
                        <a:rPr lang="es-MX" sz="1000" u="none" strike="noStrike" dirty="0">
                          <a:effectLst/>
                        </a:rPr>
                        <a:t>PLANES SA</a:t>
                      </a:r>
                      <a:endParaRPr lang="es-MX" sz="1000" b="0" i="0" u="none" strike="noStrike" dirty="0">
                        <a:solidFill>
                          <a:srgbClr val="000000"/>
                        </a:solidFill>
                        <a:effectLst/>
                        <a:latin typeface="Calibri" panose="020F0502020204030204" pitchFamily="34" charset="0"/>
                      </a:endParaRPr>
                    </a:p>
                  </a:txBody>
                  <a:tcPr marL="108025" marR="8117" marT="8091"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7" marR="8117" marT="8091"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091" marB="0" anchor="ctr"/>
                </a:tc>
                <a:extLst>
                  <a:ext uri="{0D108BD9-81ED-4DB2-BD59-A6C34878D82A}">
                    <a16:rowId xmlns="" xmlns:a16="http://schemas.microsoft.com/office/drawing/2014/main" val="10004"/>
                  </a:ext>
                </a:extLst>
              </a:tr>
            </a:tbl>
          </a:graphicData>
        </a:graphic>
      </p:graphicFrame>
      <p:graphicFrame>
        <p:nvGraphicFramePr>
          <p:cNvPr id="21" name="Tabla 23"/>
          <p:cNvGraphicFramePr>
            <a:graphicFrameLocks noGrp="1"/>
          </p:cNvGraphicFramePr>
          <p:nvPr>
            <p:extLst>
              <p:ext uri="{D42A27DB-BD31-4B8C-83A1-F6EECF244321}">
                <p14:modId xmlns:p14="http://schemas.microsoft.com/office/powerpoint/2010/main" val="3071442518"/>
              </p:ext>
            </p:extLst>
          </p:nvPr>
        </p:nvGraphicFramePr>
        <p:xfrm>
          <a:off x="7449191" y="4679543"/>
          <a:ext cx="4108780" cy="500841"/>
        </p:xfrm>
        <a:graphic>
          <a:graphicData uri="http://schemas.openxmlformats.org/drawingml/2006/table">
            <a:tbl>
              <a:tblPr>
                <a:tableStyleId>{616DA210-FB5B-4158-B5E0-FEB733F419BA}</a:tableStyleId>
              </a:tblPr>
              <a:tblGrid>
                <a:gridCol w="2200581">
                  <a:extLst>
                    <a:ext uri="{9D8B030D-6E8A-4147-A177-3AD203B41FA5}">
                      <a16:colId xmlns="" xmlns:a16="http://schemas.microsoft.com/office/drawing/2014/main" val="20000"/>
                    </a:ext>
                  </a:extLst>
                </a:gridCol>
                <a:gridCol w="509724">
                  <a:extLst>
                    <a:ext uri="{9D8B030D-6E8A-4147-A177-3AD203B41FA5}">
                      <a16:colId xmlns="" xmlns:a16="http://schemas.microsoft.com/office/drawing/2014/main" val="20001"/>
                    </a:ext>
                  </a:extLst>
                </a:gridCol>
                <a:gridCol w="1398475">
                  <a:extLst>
                    <a:ext uri="{9D8B030D-6E8A-4147-A177-3AD203B41FA5}">
                      <a16:colId xmlns="" xmlns:a16="http://schemas.microsoft.com/office/drawing/2014/main" val="20002"/>
                    </a:ext>
                  </a:extLst>
                </a:gridCol>
              </a:tblGrid>
              <a:tr h="179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GEICOL S.A.</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6" marB="0" anchor="ctr"/>
                </a:tc>
                <a:extLst>
                  <a:ext uri="{0D108BD9-81ED-4DB2-BD59-A6C34878D82A}">
                    <a16:rowId xmlns="" xmlns:a16="http://schemas.microsoft.com/office/drawing/2014/main" val="10000"/>
                  </a:ext>
                </a:extLst>
              </a:tr>
              <a:tr h="160548">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17" marB="0" anchor="ctr"/>
                </a:tc>
                <a:extLst>
                  <a:ext uri="{0D108BD9-81ED-4DB2-BD59-A6C34878D82A}">
                    <a16:rowId xmlns="" xmlns:a16="http://schemas.microsoft.com/office/drawing/2014/main" val="10001"/>
                  </a:ext>
                </a:extLst>
              </a:tr>
              <a:tr h="160548">
                <a:tc>
                  <a:txBody>
                    <a:bodyPr/>
                    <a:lstStyle/>
                    <a:p>
                      <a:pPr algn="l" fontAlgn="ctr"/>
                      <a:r>
                        <a:rPr lang="es-MX" sz="1000" u="none" strike="noStrike" baseline="0" dirty="0">
                          <a:effectLst/>
                        </a:rPr>
                        <a:t>GEICOL S.A.</a:t>
                      </a:r>
                    </a:p>
                  </a:txBody>
                  <a:tcPr marL="107995" marR="8116" marT="8117"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6" marR="8116"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17" marB="0" anchor="ctr"/>
                </a:tc>
                <a:extLst>
                  <a:ext uri="{0D108BD9-81ED-4DB2-BD59-A6C34878D82A}">
                    <a16:rowId xmlns="" xmlns:a16="http://schemas.microsoft.com/office/drawing/2014/main" val="10002"/>
                  </a:ext>
                </a:extLst>
              </a:tr>
            </a:tbl>
          </a:graphicData>
        </a:graphic>
      </p:graphicFrame>
      <p:sp>
        <p:nvSpPr>
          <p:cNvPr id="22" name="30 CuadroTexto"/>
          <p:cNvSpPr txBox="1">
            <a:spLocks noChangeArrowheads="1"/>
          </p:cNvSpPr>
          <p:nvPr/>
        </p:nvSpPr>
        <p:spPr bwMode="auto">
          <a:xfrm flipH="1">
            <a:off x="7449196" y="1829142"/>
            <a:ext cx="4108777" cy="196569"/>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mn-lt"/>
                <a:cs typeface="Arial" pitchFamily="34" charset="0"/>
              </a:rPr>
              <a:t>ALCANCE</a:t>
            </a:r>
          </a:p>
        </p:txBody>
      </p:sp>
      <p:graphicFrame>
        <p:nvGraphicFramePr>
          <p:cNvPr id="23" name="10 Tabla"/>
          <p:cNvGraphicFramePr>
            <a:graphicFrameLocks noGrp="1"/>
          </p:cNvGraphicFramePr>
          <p:nvPr>
            <p:extLst>
              <p:ext uri="{D42A27DB-BD31-4B8C-83A1-F6EECF244321}">
                <p14:modId xmlns:p14="http://schemas.microsoft.com/office/powerpoint/2010/main" val="309785573"/>
              </p:ext>
            </p:extLst>
          </p:nvPr>
        </p:nvGraphicFramePr>
        <p:xfrm>
          <a:off x="7449198" y="2061973"/>
          <a:ext cx="4108776" cy="1195811"/>
        </p:xfrm>
        <a:graphic>
          <a:graphicData uri="http://schemas.openxmlformats.org/drawingml/2006/table">
            <a:tbl>
              <a:tblPr bandRow="1">
                <a:tableStyleId>{5940675A-B579-460E-94D1-54222C63F5DA}</a:tableStyleId>
              </a:tblPr>
              <a:tblGrid>
                <a:gridCol w="2130423">
                  <a:extLst>
                    <a:ext uri="{9D8B030D-6E8A-4147-A177-3AD203B41FA5}">
                      <a16:colId xmlns="" xmlns:a16="http://schemas.microsoft.com/office/drawing/2014/main" val="20000"/>
                    </a:ext>
                  </a:extLst>
                </a:gridCol>
                <a:gridCol w="699141">
                  <a:extLst>
                    <a:ext uri="{9D8B030D-6E8A-4147-A177-3AD203B41FA5}">
                      <a16:colId xmlns="" xmlns:a16="http://schemas.microsoft.com/office/drawing/2014/main" val="20001"/>
                    </a:ext>
                  </a:extLst>
                </a:gridCol>
                <a:gridCol w="1279212">
                  <a:extLst>
                    <a:ext uri="{9D8B030D-6E8A-4147-A177-3AD203B41FA5}">
                      <a16:colId xmlns="" xmlns:a16="http://schemas.microsoft.com/office/drawing/2014/main" val="20002"/>
                    </a:ext>
                  </a:extLst>
                </a:gridCol>
              </a:tblGrid>
              <a:tr h="2974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4" marR="58434" marT="0" marB="0" anchor="ctr"/>
                </a:tc>
                <a:extLst>
                  <a:ext uri="{0D108BD9-81ED-4DB2-BD59-A6C34878D82A}">
                    <a16:rowId xmlns="" xmlns:a16="http://schemas.microsoft.com/office/drawing/2014/main" val="10000"/>
                  </a:ext>
                </a:extLst>
              </a:tr>
              <a:tr h="148745">
                <a:tc>
                  <a:txBody>
                    <a:bodyPr/>
                    <a:lstStyle/>
                    <a:p>
                      <a:pPr algn="ctr" fontAlgn="b"/>
                      <a:r>
                        <a:rPr lang="es-MX" sz="1000" u="none" strike="noStrike" dirty="0">
                          <a:effectLst/>
                        </a:rPr>
                        <a:t> NEIVA</a:t>
                      </a:r>
                      <a:r>
                        <a:rPr lang="es-MX" sz="1000" u="none" strike="noStrike" baseline="0" dirty="0">
                          <a:effectLst/>
                        </a:rPr>
                        <a:t> - BALSILLAS</a:t>
                      </a:r>
                      <a:endParaRPr lang="es-MX" sz="1000" b="0" i="0" u="none" strike="noStrike" dirty="0">
                        <a:solidFill>
                          <a:srgbClr val="000000"/>
                        </a:solidFill>
                        <a:effectLst/>
                        <a:latin typeface="+mj-lt"/>
                      </a:endParaRPr>
                    </a:p>
                  </a:txBody>
                  <a:tcPr marL="35998" marR="35998" marT="0" marB="0" anchor="ctr"/>
                </a:tc>
                <a:tc>
                  <a:txBody>
                    <a:bodyPr/>
                    <a:lstStyle/>
                    <a:p>
                      <a:pPr algn="ctr" fontAlgn="ctr"/>
                      <a:r>
                        <a:rPr lang="es-MX" sz="1000" u="none" strike="noStrike" dirty="0">
                          <a:effectLst/>
                        </a:rPr>
                        <a:t>39 KM</a:t>
                      </a:r>
                      <a:endParaRPr lang="es-MX" sz="1000" b="0" i="0" u="none" strike="noStrike" dirty="0">
                        <a:solidFill>
                          <a:srgbClr val="000000"/>
                        </a:solidFill>
                        <a:effectLst/>
                        <a:latin typeface="+mj-lt"/>
                      </a:endParaRPr>
                    </a:p>
                  </a:txBody>
                  <a:tcPr marL="35998" marR="35998" marT="0"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35998" marR="35998" marT="0" marB="0" anchor="ctr"/>
                </a:tc>
                <a:extLst>
                  <a:ext uri="{0D108BD9-81ED-4DB2-BD59-A6C34878D82A}">
                    <a16:rowId xmlns="" xmlns:a16="http://schemas.microsoft.com/office/drawing/2014/main" val="10001"/>
                  </a:ext>
                </a:extLst>
              </a:tr>
              <a:tr h="148745">
                <a:tc>
                  <a:txBody>
                    <a:bodyPr/>
                    <a:lstStyle/>
                    <a:p>
                      <a:pPr algn="ctr" fontAlgn="b"/>
                      <a:r>
                        <a:rPr lang="es-MX" sz="1000" u="none" strike="noStrike" kern="1200" dirty="0">
                          <a:effectLst/>
                        </a:rPr>
                        <a:t>ALGECIRAS – BALSILLAS</a:t>
                      </a:r>
                      <a:endParaRPr lang="es-MX" sz="1000" u="none" strike="noStrike" kern="1200" dirty="0">
                        <a:solidFill>
                          <a:schemeClr val="dk1"/>
                        </a:solidFill>
                        <a:effectLst/>
                        <a:latin typeface="+mj-lt"/>
                        <a:ea typeface="+mn-ea"/>
                        <a:cs typeface="+mn-cs"/>
                      </a:endParaRPr>
                    </a:p>
                  </a:txBody>
                  <a:tcPr marL="35998" marR="35998" marT="0" marB="0" anchor="ctr"/>
                </a:tc>
                <a:tc>
                  <a:txBody>
                    <a:bodyPr/>
                    <a:lstStyle/>
                    <a:p>
                      <a:pPr algn="ctr" fontAlgn="ctr"/>
                      <a:r>
                        <a:rPr lang="es-MX" sz="1000" u="none" strike="noStrike" dirty="0">
                          <a:effectLst/>
                        </a:rPr>
                        <a:t>39 KM</a:t>
                      </a:r>
                      <a:endParaRPr lang="es-MX" sz="1000" b="0" i="0" u="none" strike="noStrike" dirty="0">
                        <a:solidFill>
                          <a:srgbClr val="000000"/>
                        </a:solidFill>
                        <a:effectLst/>
                        <a:latin typeface="+mj-lt"/>
                      </a:endParaRPr>
                    </a:p>
                  </a:txBody>
                  <a:tcPr marL="35998" marR="35998" marT="0"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35998" marR="35998" marT="0" marB="0" anchor="ctr"/>
                </a:tc>
                <a:extLst>
                  <a:ext uri="{0D108BD9-81ED-4DB2-BD59-A6C34878D82A}">
                    <a16:rowId xmlns="" xmlns:a16="http://schemas.microsoft.com/office/drawing/2014/main" val="10002"/>
                  </a:ext>
                </a:extLst>
              </a:tr>
              <a:tr h="148745">
                <a:tc>
                  <a:txBody>
                    <a:bodyPr/>
                    <a:lstStyle/>
                    <a:p>
                      <a:pPr algn="ctr" fontAlgn="b"/>
                      <a:r>
                        <a:rPr lang="es-MX" sz="1000" u="none" strike="noStrike" dirty="0">
                          <a:effectLst/>
                        </a:rPr>
                        <a:t> BALSILLAS – SANTO DOMINGO</a:t>
                      </a:r>
                      <a:endParaRPr lang="es-MX" sz="1000" b="0" i="0" u="none" strike="noStrike" dirty="0">
                        <a:solidFill>
                          <a:srgbClr val="000000"/>
                        </a:solidFill>
                        <a:effectLst/>
                        <a:latin typeface="+mj-lt"/>
                      </a:endParaRPr>
                    </a:p>
                  </a:txBody>
                  <a:tcPr marL="35998" marR="35998" marT="0" marB="0" anchor="ctr"/>
                </a:tc>
                <a:tc>
                  <a:txBody>
                    <a:bodyPr/>
                    <a:lstStyle/>
                    <a:p>
                      <a:pPr algn="ctr" fontAlgn="ctr"/>
                      <a:r>
                        <a:rPr lang="es-MX" sz="1000" u="none" strike="noStrike" dirty="0">
                          <a:effectLst/>
                        </a:rPr>
                        <a:t>58 KM</a:t>
                      </a:r>
                      <a:endParaRPr lang="es-MX" sz="1000" b="0" i="0" u="none" strike="noStrike" dirty="0">
                        <a:solidFill>
                          <a:srgbClr val="000000"/>
                        </a:solidFill>
                        <a:effectLst/>
                        <a:latin typeface="+mj-lt"/>
                      </a:endParaRPr>
                    </a:p>
                  </a:txBody>
                  <a:tcPr marL="35998" marR="35998" marT="0" marB="0" anchor="ctr"/>
                </a:tc>
                <a:tc>
                  <a:txBody>
                    <a:bodyPr/>
                    <a:lstStyle/>
                    <a:p>
                      <a:pPr algn="ctr" fontAlgn="b"/>
                      <a:r>
                        <a:rPr lang="es-MX" sz="1000" u="none" strike="noStrike" dirty="0">
                          <a:effectLst/>
                        </a:rPr>
                        <a:t>Estudios y Diseños</a:t>
                      </a:r>
                      <a:endParaRPr lang="es-MX" sz="1000" b="0" i="0" u="none" strike="noStrike" dirty="0">
                        <a:solidFill>
                          <a:srgbClr val="000000"/>
                        </a:solidFill>
                        <a:effectLst/>
                        <a:latin typeface="+mj-lt"/>
                      </a:endParaRPr>
                    </a:p>
                  </a:txBody>
                  <a:tcPr marL="35998" marR="35998" marT="0" marB="0" anchor="ctr"/>
                </a:tc>
                <a:extLst>
                  <a:ext uri="{0D108BD9-81ED-4DB2-BD59-A6C34878D82A}">
                    <a16:rowId xmlns="" xmlns:a16="http://schemas.microsoft.com/office/drawing/2014/main" val="10003"/>
                  </a:ext>
                </a:extLst>
              </a:tr>
              <a:tr h="281411">
                <a:tc>
                  <a:txBody>
                    <a:bodyPr/>
                    <a:lstStyle/>
                    <a:p>
                      <a:pPr marL="0" algn="ctr" defTabSz="914400" rtl="0" eaLnBrk="1" fontAlgn="ctr" latinLnBrk="0" hangingPunct="1"/>
                      <a:r>
                        <a:rPr lang="es-MX" sz="1000" u="none" strike="noStrike" kern="1200" dirty="0">
                          <a:effectLst/>
                        </a:rPr>
                        <a:t>SANTO DOMINGO – MINA BLANCA</a:t>
                      </a:r>
                      <a:endParaRPr lang="es-MX" sz="1000" u="none" strike="noStrike" kern="1200" dirty="0">
                        <a:solidFill>
                          <a:schemeClr val="dk1"/>
                        </a:solidFill>
                        <a:effectLst/>
                        <a:latin typeface="+mj-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54 KM</a:t>
                      </a:r>
                      <a:endParaRPr lang="es-MX" sz="1000" u="none" strike="noStrike" kern="1200" dirty="0">
                        <a:solidFill>
                          <a:schemeClr val="dk1"/>
                        </a:solidFill>
                        <a:effectLst/>
                        <a:latin typeface="+mj-lt"/>
                        <a:ea typeface="+mn-ea"/>
                        <a:cs typeface="+mn-cs"/>
                      </a:endParaRPr>
                    </a:p>
                  </a:txBody>
                  <a:tcPr marL="35998" marR="35998"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Estudios y Diseños</a:t>
                      </a:r>
                      <a:endParaRPr lang="es-MX" sz="1000" b="0" i="0" u="none" strike="noStrike" dirty="0">
                        <a:solidFill>
                          <a:srgbClr val="000000"/>
                        </a:solidFill>
                        <a:effectLst/>
                        <a:latin typeface="+mj-lt"/>
                      </a:endParaRPr>
                    </a:p>
                  </a:txBody>
                  <a:tcPr marL="35998" marR="35998" marT="0" marB="0" anchor="ctr"/>
                </a:tc>
                <a:extLst>
                  <a:ext uri="{0D108BD9-81ED-4DB2-BD59-A6C34878D82A}">
                    <a16:rowId xmlns="" xmlns:a16="http://schemas.microsoft.com/office/drawing/2014/main" val="10004"/>
                  </a:ext>
                </a:extLst>
              </a:tr>
              <a:tr h="148745">
                <a:tc>
                  <a:txBody>
                    <a:bodyPr/>
                    <a:lstStyle/>
                    <a:p>
                      <a:pPr marL="0" algn="ctr" defTabSz="914400" rtl="0" eaLnBrk="1" fontAlgn="ctr" latinLnBrk="0" hangingPunct="1"/>
                      <a:r>
                        <a:rPr lang="es-MX" sz="1000" u="none" strike="noStrike" kern="1200" dirty="0">
                          <a:effectLst/>
                        </a:rPr>
                        <a:t>MINA BLANCA – SAN VICENTE</a:t>
                      </a:r>
                      <a:endParaRPr lang="es-MX" sz="1000" u="none" strike="noStrike" kern="1200" dirty="0">
                        <a:solidFill>
                          <a:schemeClr val="dk1"/>
                        </a:solidFill>
                        <a:effectLst/>
                        <a:latin typeface="+mj-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29 KM</a:t>
                      </a:r>
                      <a:endParaRPr lang="es-MX" sz="1000" u="none" strike="noStrike" kern="1200" dirty="0">
                        <a:solidFill>
                          <a:schemeClr val="dk1"/>
                        </a:solidFill>
                        <a:effectLst/>
                        <a:latin typeface="+mj-lt"/>
                        <a:ea typeface="+mn-ea"/>
                        <a:cs typeface="+mn-cs"/>
                      </a:endParaRPr>
                    </a:p>
                  </a:txBody>
                  <a:tcPr marL="35998" marR="35998"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u="none" strike="noStrike" dirty="0">
                          <a:effectLst/>
                        </a:rPr>
                        <a:t>Estudios y Diseños</a:t>
                      </a:r>
                      <a:endParaRPr lang="es-MX" sz="1000" b="0" i="0" u="none" strike="noStrike" dirty="0">
                        <a:solidFill>
                          <a:srgbClr val="000000"/>
                        </a:solidFill>
                        <a:effectLst/>
                        <a:latin typeface="+mj-lt"/>
                      </a:endParaRPr>
                    </a:p>
                  </a:txBody>
                  <a:tcPr marL="35998" marR="35998" marT="0" marB="0" anchor="ctr"/>
                </a:tc>
                <a:extLst>
                  <a:ext uri="{0D108BD9-81ED-4DB2-BD59-A6C34878D82A}">
                    <a16:rowId xmlns="" xmlns:a16="http://schemas.microsoft.com/office/drawing/2014/main" val="10005"/>
                  </a:ext>
                </a:extLst>
              </a:tr>
            </a:tbl>
          </a:graphicData>
        </a:graphic>
      </p:graphicFrame>
      <p:sp>
        <p:nvSpPr>
          <p:cNvPr id="25" name="30 CuadroTexto"/>
          <p:cNvSpPr txBox="1">
            <a:spLocks noChangeArrowheads="1"/>
          </p:cNvSpPr>
          <p:nvPr/>
        </p:nvSpPr>
        <p:spPr bwMode="auto">
          <a:xfrm flipH="1">
            <a:off x="3832366" y="4349706"/>
            <a:ext cx="3254651" cy="196569"/>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lIns="91359" tIns="13514" rIns="91359" bIns="13514"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609">
              <a:defRPr/>
            </a:pPr>
            <a:r>
              <a:rPr lang="es-CO" sz="1100" dirty="0">
                <a:solidFill>
                  <a:prstClr val="white"/>
                </a:solidFill>
                <a:latin typeface="+mn-lt"/>
                <a:cs typeface="Arial" pitchFamily="34" charset="0"/>
              </a:rPr>
              <a:t>INVERSIONES (Millones)</a:t>
            </a:r>
          </a:p>
        </p:txBody>
      </p:sp>
      <p:sp>
        <p:nvSpPr>
          <p:cNvPr id="249957" name="CuadroTexto 26"/>
          <p:cNvSpPr txBox="1">
            <a:spLocks noChangeArrowheads="1"/>
          </p:cNvSpPr>
          <p:nvPr/>
        </p:nvSpPr>
        <p:spPr bwMode="auto">
          <a:xfrm>
            <a:off x="4070052" y="6002261"/>
            <a:ext cx="2562474" cy="26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59" tIns="45681" rIns="91359" bIns="45681">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609" fontAlgn="base">
              <a:spcBef>
                <a:spcPct val="0"/>
              </a:spcBef>
              <a:spcAft>
                <a:spcPct val="0"/>
              </a:spcAft>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28" name="Tabla 33"/>
          <p:cNvGraphicFramePr>
            <a:graphicFrameLocks noGrp="1"/>
          </p:cNvGraphicFramePr>
          <p:nvPr>
            <p:extLst>
              <p:ext uri="{D42A27DB-BD31-4B8C-83A1-F6EECF244321}">
                <p14:modId xmlns:p14="http://schemas.microsoft.com/office/powerpoint/2010/main" val="2917442597"/>
              </p:ext>
            </p:extLst>
          </p:nvPr>
        </p:nvGraphicFramePr>
        <p:xfrm>
          <a:off x="3832367" y="4090802"/>
          <a:ext cx="3254651" cy="183071"/>
        </p:xfrm>
        <a:graphic>
          <a:graphicData uri="http://schemas.openxmlformats.org/drawingml/2006/table">
            <a:tbl>
              <a:tblPr firstRow="1" bandRow="1">
                <a:tableStyleId>{5940675A-B579-460E-94D1-54222C63F5DA}</a:tableStyleId>
              </a:tblPr>
              <a:tblGrid>
                <a:gridCol w="325465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219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9" name="3 Tabla"/>
          <p:cNvGraphicFramePr>
            <a:graphicFrameLocks noGrp="1"/>
          </p:cNvGraphicFramePr>
          <p:nvPr>
            <p:extLst>
              <p:ext uri="{D42A27DB-BD31-4B8C-83A1-F6EECF244321}">
                <p14:modId xmlns:p14="http://schemas.microsoft.com/office/powerpoint/2010/main" val="229825281"/>
              </p:ext>
            </p:extLst>
          </p:nvPr>
        </p:nvGraphicFramePr>
        <p:xfrm>
          <a:off x="3831770" y="4583691"/>
          <a:ext cx="3252073" cy="1371600"/>
        </p:xfrm>
        <a:graphic>
          <a:graphicData uri="http://schemas.openxmlformats.org/drawingml/2006/table">
            <a:tbl>
              <a:tblPr firstRow="1" bandRow="1">
                <a:tableStyleId>{5940675A-B579-460E-94D1-54222C63F5DA}</a:tableStyleId>
              </a:tblPr>
              <a:tblGrid>
                <a:gridCol w="1749321">
                  <a:extLst>
                    <a:ext uri="{9D8B030D-6E8A-4147-A177-3AD203B41FA5}">
                      <a16:colId xmlns="" xmlns:a16="http://schemas.microsoft.com/office/drawing/2014/main" val="20000"/>
                    </a:ext>
                  </a:extLst>
                </a:gridCol>
                <a:gridCol w="1502752">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$6.864</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$1.557</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1"/>
                  </a:ext>
                </a:extLst>
              </a:tr>
              <a:tr h="609600">
                <a:tc>
                  <a:txBody>
                    <a:bodyPr/>
                    <a:lstStyle/>
                    <a:p>
                      <a:pPr marL="0" algn="l" defTabSz="914400" rtl="0" eaLnBrk="1" latinLnBrk="0" hangingPunct="1"/>
                      <a:r>
                        <a:rPr lang="es-CO" sz="1000" kern="1200" dirty="0"/>
                        <a:t>Total Vigencias de la consultoría</a:t>
                      </a:r>
                    </a:p>
                    <a:p>
                      <a:pPr marL="0" algn="l" defTabSz="914400" rtl="0" eaLnBrk="1" latinLnBrk="0" hangingPunct="1"/>
                      <a:r>
                        <a:rPr lang="es-CO" sz="1000" kern="1200" dirty="0" smtClean="0"/>
                        <a:t>  </a:t>
                      </a:r>
                      <a:r>
                        <a:rPr lang="es-CO" sz="1000" kern="1200" baseline="0" dirty="0" smtClean="0"/>
                        <a:t>Vigencia </a:t>
                      </a:r>
                      <a:r>
                        <a:rPr lang="es-CO" sz="1000" kern="1200" baseline="0" dirty="0"/>
                        <a:t>2015 = $1.040</a:t>
                      </a:r>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2016 = $3.539</a:t>
                      </a:r>
                      <a:br>
                        <a:rPr lang="es-CO" sz="1000" kern="1200" baseline="0" dirty="0"/>
                      </a:br>
                      <a:r>
                        <a:rPr lang="es-CO" sz="1000" kern="1200" baseline="0" dirty="0" smtClean="0"/>
                        <a:t>  </a:t>
                      </a:r>
                      <a:r>
                        <a:rPr lang="es-CO" sz="1000" kern="1200" baseline="0" dirty="0" smtClean="0"/>
                        <a:t>Vigencia </a:t>
                      </a:r>
                      <a:r>
                        <a:rPr lang="es-CO" sz="1000" kern="1200" baseline="0" dirty="0"/>
                        <a:t>2017 = $2.285</a:t>
                      </a:r>
                      <a:endParaRPr lang="es-CO" sz="1000" b="0" i="1"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$6.864</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dirty="0">
                          <a:effectLst/>
                        </a:rPr>
                        <a:t> $8.421</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 Huila</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$6.319</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4"/>
                  </a:ext>
                </a:extLst>
              </a:tr>
              <a:tr h="152400">
                <a:tc>
                  <a:txBody>
                    <a:bodyPr/>
                    <a:lstStyle/>
                    <a:p>
                      <a:pPr marL="0" algn="l" defTabSz="914400" rtl="0" eaLnBrk="1" latinLnBrk="0" hangingPunct="1"/>
                      <a:r>
                        <a:rPr lang="es-CO" sz="1000" kern="1200" dirty="0"/>
                        <a:t>Inversión</a:t>
                      </a:r>
                      <a:r>
                        <a:rPr lang="es-CO" sz="1000" kern="1200" baseline="0" dirty="0"/>
                        <a:t> </a:t>
                      </a:r>
                      <a:r>
                        <a:rPr lang="es-CO" sz="1000" kern="1200" dirty="0"/>
                        <a:t>estimada Caquetá</a:t>
                      </a:r>
                      <a:endParaRPr lang="es-CO" sz="1000" b="0" kern="1200" dirty="0">
                        <a:solidFill>
                          <a:schemeClr val="dk1"/>
                        </a:solidFill>
                        <a:latin typeface="+mn-lt"/>
                        <a:ea typeface="+mn-ea"/>
                        <a:cs typeface="Arial" panose="020B0604020202020204" pitchFamily="34" charset="0"/>
                      </a:endParaRPr>
                    </a:p>
                  </a:txBody>
                  <a:tcPr marL="35992" marR="35992" marT="0" marB="0" anchor="ctr"/>
                </a:tc>
                <a:tc>
                  <a:txBody>
                    <a:bodyPr/>
                    <a:lstStyle/>
                    <a:p>
                      <a:pPr algn="ctr" fontAlgn="b"/>
                      <a:r>
                        <a:rPr lang="es-CO" sz="1000" u="none" strike="noStrike" baseline="0" dirty="0">
                          <a:effectLst/>
                        </a:rPr>
                        <a:t> </a:t>
                      </a:r>
                      <a:r>
                        <a:rPr lang="es-CO" sz="1000" u="none" strike="noStrike" dirty="0">
                          <a:effectLst/>
                        </a:rPr>
                        <a:t>$2.102</a:t>
                      </a:r>
                      <a:endParaRPr lang="es-CO" sz="1000" b="0" i="0" u="none" strike="noStrike" dirty="0">
                        <a:solidFill>
                          <a:srgbClr val="000000"/>
                        </a:solidFill>
                        <a:effectLst/>
                        <a:latin typeface="+mn-lt"/>
                      </a:endParaRPr>
                    </a:p>
                  </a:txBody>
                  <a:tcPr marL="35992" marR="35992" marT="0" marB="0" anchor="ctr"/>
                </a:tc>
                <a:extLst>
                  <a:ext uri="{0D108BD9-81ED-4DB2-BD59-A6C34878D82A}">
                    <a16:rowId xmlns="" xmlns:a16="http://schemas.microsoft.com/office/drawing/2014/main" val="10005"/>
                  </a:ext>
                </a:extLst>
              </a:tr>
            </a:tbl>
          </a:graphicData>
        </a:graphic>
      </p:graphicFrame>
      <p:sp>
        <p:nvSpPr>
          <p:cNvPr id="24" name="Rectángulo 23">
            <a:extLst>
              <a:ext uri="{FF2B5EF4-FFF2-40B4-BE49-F238E27FC236}">
                <a16:creationId xmlns="" xmlns:a16="http://schemas.microsoft.com/office/drawing/2014/main" id="{7D47F58D-071A-428F-A096-A900BB382A61}"/>
              </a:ext>
            </a:extLst>
          </p:cNvPr>
          <p:cNvSpPr/>
          <p:nvPr/>
        </p:nvSpPr>
        <p:spPr>
          <a:xfrm>
            <a:off x="7449191" y="5271509"/>
            <a:ext cx="4108778" cy="430887"/>
          </a:xfrm>
          <a:prstGeom prst="rect">
            <a:avLst/>
          </a:prstGeom>
          <a:solidFill>
            <a:srgbClr val="CBBB9F"/>
          </a:solidFill>
          <a:ln>
            <a:solidFill>
              <a:schemeClr val="bg1">
                <a:lumMod val="85000"/>
              </a:schemeClr>
            </a:solidFill>
          </a:ln>
        </p:spPr>
        <p:txBody>
          <a:bodyPr wrap="square">
            <a:spAutoFit/>
          </a:bodyPr>
          <a:lstStyle/>
          <a:p>
            <a:pPr defTabSz="683696"/>
            <a:r>
              <a:rPr lang="es-MX" sz="1100" dirty="0"/>
              <a:t>**En proceso de edición, impresión y entrega final de estudios y diseños</a:t>
            </a:r>
          </a:p>
        </p:txBody>
      </p:sp>
      <p:sp>
        <p:nvSpPr>
          <p:cNvPr id="26" name="Rectángulo 5"/>
          <p:cNvSpPr>
            <a:spLocks noChangeArrowheads="1"/>
          </p:cNvSpPr>
          <p:nvPr/>
        </p:nvSpPr>
        <p:spPr bwMode="auto">
          <a:xfrm>
            <a:off x="3492137" y="76706"/>
            <a:ext cx="94226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CBBB9F"/>
                </a:solidFill>
                <a:latin typeface="Tw Cen MT" panose="020B0602020104020603" pitchFamily="34" charset="0"/>
                <a:ea typeface="MS PGothic" pitchFamily="34" charset="-128"/>
                <a:sym typeface="Helvetica Neue Bold Condensed"/>
              </a:rPr>
              <a:t>ESTUDIOS Y DISEÑOS NEIVA – SAN VICENTE DEL CAGUAN</a:t>
            </a:r>
            <a:endParaRPr lang="es-ES" altLang="es-CO" sz="2400" dirty="0">
              <a:solidFill>
                <a:srgbClr val="CBBB9F"/>
              </a:solidFill>
              <a:latin typeface="Tw Cen MT" panose="020B0602020104020603" pitchFamily="34" charset="0"/>
              <a:ea typeface="MS PGothic" pitchFamily="34" charset="-128"/>
              <a:sym typeface="Helvetica Neue Bold Condensed"/>
            </a:endParaRPr>
          </a:p>
        </p:txBody>
      </p:sp>
      <p:sp>
        <p:nvSpPr>
          <p:cNvPr id="27" name="Pentágono 26"/>
          <p:cNvSpPr/>
          <p:nvPr/>
        </p:nvSpPr>
        <p:spPr>
          <a:xfrm>
            <a:off x="0" y="0"/>
            <a:ext cx="3553097"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0" name="CuadroTexto 29"/>
          <p:cNvSpPr txBox="1"/>
          <p:nvPr/>
        </p:nvSpPr>
        <p:spPr>
          <a:xfrm>
            <a:off x="194708" y="26882"/>
            <a:ext cx="2931669"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Huila - Caquetá</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2604366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8"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9457" y="703958"/>
            <a:ext cx="5269986" cy="3594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30 CuadroTexto"/>
          <p:cNvSpPr txBox="1">
            <a:spLocks noChangeArrowheads="1"/>
          </p:cNvSpPr>
          <p:nvPr/>
        </p:nvSpPr>
        <p:spPr bwMode="auto">
          <a:xfrm flipH="1">
            <a:off x="7630834" y="717487"/>
            <a:ext cx="4058840"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2549">
              <a:spcBef>
                <a:spcPts val="450"/>
              </a:spcBef>
              <a:defRPr/>
            </a:pPr>
            <a:r>
              <a:rPr lang="es-CO" sz="1100" kern="0" dirty="0"/>
              <a:t>INFORMACIÓN GENERAL</a:t>
            </a:r>
          </a:p>
        </p:txBody>
      </p:sp>
      <p:graphicFrame>
        <p:nvGraphicFramePr>
          <p:cNvPr id="27" name="3 Tabla"/>
          <p:cNvGraphicFramePr>
            <a:graphicFrameLocks noGrp="1"/>
          </p:cNvGraphicFramePr>
          <p:nvPr>
            <p:extLst>
              <p:ext uri="{D42A27DB-BD31-4B8C-83A1-F6EECF244321}">
                <p14:modId xmlns:p14="http://schemas.microsoft.com/office/powerpoint/2010/main" val="2790687410"/>
              </p:ext>
            </p:extLst>
          </p:nvPr>
        </p:nvGraphicFramePr>
        <p:xfrm>
          <a:off x="7630833" y="923189"/>
          <a:ext cx="4060428" cy="914400"/>
        </p:xfrm>
        <a:graphic>
          <a:graphicData uri="http://schemas.openxmlformats.org/drawingml/2006/table">
            <a:tbl>
              <a:tblPr firstRow="1" bandRow="1">
                <a:tableStyleId>{5940675A-B579-460E-94D1-54222C63F5DA}</a:tableStyleId>
              </a:tblPr>
              <a:tblGrid>
                <a:gridCol w="2453641">
                  <a:extLst>
                    <a:ext uri="{9D8B030D-6E8A-4147-A177-3AD203B41FA5}">
                      <a16:colId xmlns="" xmlns:a16="http://schemas.microsoft.com/office/drawing/2014/main" val="20000"/>
                    </a:ext>
                  </a:extLst>
                </a:gridCol>
                <a:gridCol w="1606787">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29/10/205</a:t>
                      </a:r>
                    </a:p>
                    <a:p>
                      <a:pPr algn="ctr" rtl="0" fontAlgn="ctr"/>
                      <a:r>
                        <a:rPr lang="es-MX" sz="1000" u="none" strike="noStrike" dirty="0">
                          <a:effectLst/>
                        </a:rPr>
                        <a:t>14/03/2016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19/11/2015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09/02/2016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30/12/2019</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72 %</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28" name="30 CuadroTexto"/>
          <p:cNvSpPr txBox="1">
            <a:spLocks noChangeArrowheads="1"/>
          </p:cNvSpPr>
          <p:nvPr/>
        </p:nvSpPr>
        <p:spPr bwMode="auto">
          <a:xfrm flipH="1">
            <a:off x="7630833" y="2874643"/>
            <a:ext cx="4055666"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CONTRATO OBRA 1609 DE 19/11/2015</a:t>
            </a:r>
          </a:p>
        </p:txBody>
      </p:sp>
      <p:sp>
        <p:nvSpPr>
          <p:cNvPr id="29" name="30 CuadroTexto"/>
          <p:cNvSpPr txBox="1">
            <a:spLocks noChangeArrowheads="1"/>
          </p:cNvSpPr>
          <p:nvPr/>
        </p:nvSpPr>
        <p:spPr bwMode="auto">
          <a:xfrm flipH="1">
            <a:off x="7630833" y="3736291"/>
            <a:ext cx="4055666"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INTERVENTORÍA 1729 DE 21/12/2015</a:t>
            </a:r>
          </a:p>
        </p:txBody>
      </p:sp>
      <p:graphicFrame>
        <p:nvGraphicFramePr>
          <p:cNvPr id="30" name="Tabla 29"/>
          <p:cNvGraphicFramePr>
            <a:graphicFrameLocks noGrp="1"/>
          </p:cNvGraphicFramePr>
          <p:nvPr>
            <p:extLst>
              <p:ext uri="{D42A27DB-BD31-4B8C-83A1-F6EECF244321}">
                <p14:modId xmlns:p14="http://schemas.microsoft.com/office/powerpoint/2010/main" val="1070850891"/>
              </p:ext>
            </p:extLst>
          </p:nvPr>
        </p:nvGraphicFramePr>
        <p:xfrm>
          <a:off x="7630834" y="3085477"/>
          <a:ext cx="4060429" cy="609600"/>
        </p:xfrm>
        <a:graphic>
          <a:graphicData uri="http://schemas.openxmlformats.org/drawingml/2006/table">
            <a:tbl>
              <a:tblPr>
                <a:tableStyleId>{616DA210-FB5B-4158-B5E0-FEB733F419BA}</a:tableStyleId>
              </a:tblPr>
              <a:tblGrid>
                <a:gridCol w="2420895">
                  <a:extLst>
                    <a:ext uri="{9D8B030D-6E8A-4147-A177-3AD203B41FA5}">
                      <a16:colId xmlns="" xmlns:a16="http://schemas.microsoft.com/office/drawing/2014/main" val="20000"/>
                    </a:ext>
                  </a:extLst>
                </a:gridCol>
                <a:gridCol w="519848">
                  <a:extLst>
                    <a:ext uri="{9D8B030D-6E8A-4147-A177-3AD203B41FA5}">
                      <a16:colId xmlns="" xmlns:a16="http://schemas.microsoft.com/office/drawing/2014/main" val="20001"/>
                    </a:ext>
                  </a:extLst>
                </a:gridCol>
                <a:gridCol w="1119686">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VIAS EQUIDAD 070</a:t>
                      </a: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395">
                <a:tc>
                  <a:txBody>
                    <a:bodyPr/>
                    <a:lstStyle/>
                    <a:p>
                      <a:pPr algn="l" fontAlgn="ctr"/>
                      <a:r>
                        <a:rPr lang="es-MX" sz="1000" u="none" strike="noStrike" dirty="0">
                          <a:effectLst/>
                        </a:rPr>
                        <a:t>CASS</a:t>
                      </a:r>
                      <a:r>
                        <a:rPr lang="es-MX" sz="1000" u="none" strike="noStrike" baseline="0" dirty="0">
                          <a:effectLst/>
                        </a:rPr>
                        <a:t> CONSTRUCTORES &amp; CIA S.C.I.A. </a:t>
                      </a:r>
                      <a:endParaRPr lang="es-MX" sz="1000" b="0" i="0" u="none" strike="noStrike" dirty="0">
                        <a:solidFill>
                          <a:srgbClr val="000000"/>
                        </a:solidFill>
                        <a:effectLst/>
                        <a:latin typeface="Calibri" panose="020F0502020204030204" pitchFamily="34" charset="0"/>
                      </a:endParaRPr>
                    </a:p>
                  </a:txBody>
                  <a:tcPr marL="108010" marR="811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r h="152395">
                <a:tc>
                  <a:txBody>
                    <a:bodyPr/>
                    <a:lstStyle/>
                    <a:p>
                      <a:pPr algn="l" fontAlgn="ctr"/>
                      <a:r>
                        <a:rPr lang="es-MX" sz="1000" u="none" strike="noStrike" dirty="0">
                          <a:effectLst/>
                        </a:rPr>
                        <a:t>CARLOS</a:t>
                      </a:r>
                      <a:r>
                        <a:rPr lang="es-MX" sz="1000" u="none" strike="noStrike" baseline="0" dirty="0">
                          <a:effectLst/>
                        </a:rPr>
                        <a:t> ALBERTO SOLARTE SOLARTE</a:t>
                      </a:r>
                      <a:endParaRPr lang="es-MX" sz="1000" b="0" i="0" u="none" strike="noStrike" dirty="0">
                        <a:solidFill>
                          <a:srgbClr val="000000"/>
                        </a:solidFill>
                        <a:effectLst/>
                        <a:latin typeface="Calibri" panose="020F0502020204030204" pitchFamily="34" charset="0"/>
                      </a:endParaRPr>
                    </a:p>
                  </a:txBody>
                  <a:tcPr marL="108010" marR="8117" marT="0" marB="0" anchor="ctr"/>
                </a:tc>
                <a:tc>
                  <a:txBody>
                    <a:bodyPr/>
                    <a:lstStyle/>
                    <a:p>
                      <a:pPr algn="ctr" fontAlgn="ctr"/>
                      <a:r>
                        <a:rPr lang="es-MX" sz="1000" u="none" strike="noStrike" dirty="0">
                          <a:effectLst/>
                        </a:rPr>
                        <a:t>50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3"/>
                  </a:ext>
                </a:extLst>
              </a:tr>
            </a:tbl>
          </a:graphicData>
        </a:graphic>
      </p:graphicFrame>
      <p:graphicFrame>
        <p:nvGraphicFramePr>
          <p:cNvPr id="31" name="Tabla 30"/>
          <p:cNvGraphicFramePr>
            <a:graphicFrameLocks noGrp="1"/>
          </p:cNvGraphicFramePr>
          <p:nvPr>
            <p:extLst>
              <p:ext uri="{D42A27DB-BD31-4B8C-83A1-F6EECF244321}">
                <p14:modId xmlns:p14="http://schemas.microsoft.com/office/powerpoint/2010/main" val="2113654790"/>
              </p:ext>
            </p:extLst>
          </p:nvPr>
        </p:nvGraphicFramePr>
        <p:xfrm>
          <a:off x="7630834" y="3943948"/>
          <a:ext cx="4055665" cy="762000"/>
        </p:xfrm>
        <a:graphic>
          <a:graphicData uri="http://schemas.openxmlformats.org/drawingml/2006/table">
            <a:tbl>
              <a:tblPr>
                <a:tableStyleId>{616DA210-FB5B-4158-B5E0-FEB733F419BA}</a:tableStyleId>
              </a:tblPr>
              <a:tblGrid>
                <a:gridCol w="2379599">
                  <a:extLst>
                    <a:ext uri="{9D8B030D-6E8A-4147-A177-3AD203B41FA5}">
                      <a16:colId xmlns="" xmlns:a16="http://schemas.microsoft.com/office/drawing/2014/main" val="20000"/>
                    </a:ext>
                  </a:extLst>
                </a:gridCol>
                <a:gridCol w="498027">
                  <a:extLst>
                    <a:ext uri="{9D8B030D-6E8A-4147-A177-3AD203B41FA5}">
                      <a16:colId xmlns="" xmlns:a16="http://schemas.microsoft.com/office/drawing/2014/main" val="20001"/>
                    </a:ext>
                  </a:extLst>
                </a:gridCol>
                <a:gridCol w="1178039">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CONSORSIO CR VIAL PUTUMAYO</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304790">
                <a:tc>
                  <a:txBody>
                    <a:bodyPr/>
                    <a:lstStyle/>
                    <a:p>
                      <a:pPr marL="0" algn="l" defTabSz="914400" rtl="0" eaLnBrk="1" fontAlgn="ctr" latinLnBrk="0" hangingPunct="1"/>
                      <a:r>
                        <a:rPr lang="es-MX" sz="1000" u="none" strike="noStrike" kern="1200" dirty="0">
                          <a:effectLst/>
                        </a:rPr>
                        <a:t>COMPAÑÍA COLOMBIANA DE CONSULTORES</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52395">
                <a:tc>
                  <a:txBody>
                    <a:bodyPr/>
                    <a:lstStyle/>
                    <a:p>
                      <a:pPr marL="0" algn="l" defTabSz="914400" rtl="0" eaLnBrk="1" fontAlgn="ctr" latinLnBrk="0" hangingPunct="1"/>
                      <a:r>
                        <a:rPr lang="es-MX" sz="1000" u="none" strike="noStrike" kern="1200" dirty="0">
                          <a:effectLst/>
                        </a:rPr>
                        <a:t>RESTREPO</a:t>
                      </a:r>
                      <a:r>
                        <a:rPr lang="es-MX" sz="1000" u="none" strike="noStrike" kern="1200" baseline="0" dirty="0">
                          <a:effectLst/>
                        </a:rPr>
                        <a:t> Y URIBE S.A.S.</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630832" y="1851394"/>
            <a:ext cx="406995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ALCANCE</a:t>
            </a:r>
          </a:p>
        </p:txBody>
      </p:sp>
      <p:graphicFrame>
        <p:nvGraphicFramePr>
          <p:cNvPr id="33" name="10 Tabla"/>
          <p:cNvGraphicFramePr>
            <a:graphicFrameLocks noGrp="1"/>
          </p:cNvGraphicFramePr>
          <p:nvPr>
            <p:extLst>
              <p:ext uri="{D42A27DB-BD31-4B8C-83A1-F6EECF244321}">
                <p14:modId xmlns:p14="http://schemas.microsoft.com/office/powerpoint/2010/main" val="3191995698"/>
              </p:ext>
            </p:extLst>
          </p:nvPr>
        </p:nvGraphicFramePr>
        <p:xfrm>
          <a:off x="7630835" y="2021728"/>
          <a:ext cx="4060435" cy="810811"/>
        </p:xfrm>
        <a:graphic>
          <a:graphicData uri="http://schemas.openxmlformats.org/drawingml/2006/table">
            <a:tbl>
              <a:tblPr bandRow="1">
                <a:tableStyleId>{5940675A-B579-460E-94D1-54222C63F5DA}</a:tableStyleId>
              </a:tblPr>
              <a:tblGrid>
                <a:gridCol w="1274712">
                  <a:extLst>
                    <a:ext uri="{9D8B030D-6E8A-4147-A177-3AD203B41FA5}">
                      <a16:colId xmlns="" xmlns:a16="http://schemas.microsoft.com/office/drawing/2014/main" val="20000"/>
                    </a:ext>
                  </a:extLst>
                </a:gridCol>
                <a:gridCol w="682917">
                  <a:extLst>
                    <a:ext uri="{9D8B030D-6E8A-4147-A177-3AD203B41FA5}">
                      <a16:colId xmlns="" xmlns:a16="http://schemas.microsoft.com/office/drawing/2014/main" val="20001"/>
                    </a:ext>
                  </a:extLst>
                </a:gridCol>
                <a:gridCol w="880760">
                  <a:extLst>
                    <a:ext uri="{9D8B030D-6E8A-4147-A177-3AD203B41FA5}">
                      <a16:colId xmlns="" xmlns:a16="http://schemas.microsoft.com/office/drawing/2014/main" val="20002"/>
                    </a:ext>
                  </a:extLst>
                </a:gridCol>
                <a:gridCol w="1222046">
                  <a:extLst>
                    <a:ext uri="{9D8B030D-6E8A-4147-A177-3AD203B41FA5}">
                      <a16:colId xmlns="" xmlns:a16="http://schemas.microsoft.com/office/drawing/2014/main" val="106660915"/>
                    </a:ext>
                  </a:extLst>
                </a:gridCol>
              </a:tblGrid>
              <a:tr h="33734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0" marR="5843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0" marR="58430" marT="0" marB="0" anchor="ctr"/>
                </a:tc>
                <a:extLst>
                  <a:ext uri="{0D108BD9-81ED-4DB2-BD59-A6C34878D82A}">
                    <a16:rowId xmlns="" xmlns:a16="http://schemas.microsoft.com/office/drawing/2014/main" val="10000"/>
                  </a:ext>
                </a:extLst>
              </a:tr>
              <a:tr h="168671">
                <a:tc rowSpan="2">
                  <a:txBody>
                    <a:bodyPr/>
                    <a:lstStyle/>
                    <a:p>
                      <a:pPr algn="ctr" fontAlgn="b"/>
                      <a:r>
                        <a:rPr lang="es-MX" sz="1000" u="none" strike="noStrike" kern="1200" dirty="0">
                          <a:effectLst/>
                        </a:rPr>
                        <a:t>PTE INTERNACIONA SAN MIGUEL – SANTANA </a:t>
                      </a:r>
                      <a:endParaRPr lang="es-MX" sz="1000" u="none" strike="noStrike" kern="1200" dirty="0">
                        <a:solidFill>
                          <a:schemeClr val="dk1"/>
                        </a:solidFill>
                        <a:effectLst/>
                        <a:latin typeface="+mn-lt"/>
                        <a:ea typeface="+mn-ea"/>
                        <a:cs typeface="+mn-cs"/>
                      </a:endParaRPr>
                    </a:p>
                  </a:txBody>
                  <a:tcPr marL="8116" marR="8116" marT="0" marB="0" anchor="ctr"/>
                </a:tc>
                <a:tc>
                  <a:txBody>
                    <a:bodyPr/>
                    <a:lstStyle/>
                    <a:p>
                      <a:pPr algn="ctr" fontAlgn="ctr"/>
                      <a:r>
                        <a:rPr lang="es-MX" sz="1000" u="none" strike="noStrike" dirty="0">
                          <a:effectLst/>
                        </a:rPr>
                        <a:t>18 KM</a:t>
                      </a:r>
                      <a:endParaRPr lang="es-MX" sz="1000" b="0" i="0" u="none" strike="noStrike" dirty="0">
                        <a:solidFill>
                          <a:srgbClr val="000000"/>
                        </a:solidFill>
                        <a:effectLst/>
                        <a:latin typeface="+mn-lt"/>
                      </a:endParaRPr>
                    </a:p>
                  </a:txBody>
                  <a:tcPr marL="8116" marR="8116" marT="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0" marB="0" anchor="ctr"/>
                </a:tc>
                <a:tc>
                  <a:txBody>
                    <a:bodyPr/>
                    <a:lstStyle/>
                    <a:p>
                      <a:pPr algn="ctr" fontAlgn="b"/>
                      <a:r>
                        <a:rPr lang="es-MX" sz="1000" u="none" strike="noStrike" dirty="0">
                          <a:effectLst/>
                        </a:rPr>
                        <a:t>11,4 KM</a:t>
                      </a:r>
                      <a:endParaRPr lang="es-MX" sz="1000" b="0" i="0" u="none" strike="noStrike" dirty="0">
                        <a:solidFill>
                          <a:schemeClr val="tx1"/>
                        </a:solidFill>
                        <a:effectLst/>
                        <a:latin typeface="+mn-lt"/>
                      </a:endParaRPr>
                    </a:p>
                  </a:txBody>
                  <a:tcPr marL="0" marR="0" marT="0" marB="0" anchor="ctr"/>
                </a:tc>
                <a:extLst>
                  <a:ext uri="{0D108BD9-81ED-4DB2-BD59-A6C34878D82A}">
                    <a16:rowId xmlns="" xmlns:a16="http://schemas.microsoft.com/office/drawing/2014/main" val="10001"/>
                  </a:ext>
                </a:extLst>
              </a:tr>
              <a:tr h="304790">
                <a:tc vMerge="1">
                  <a:txBody>
                    <a:bodyPr/>
                    <a:lstStyle/>
                    <a:p>
                      <a:pPr algn="ctr" fontAlgn="b"/>
                      <a:endParaRPr lang="es-MX" sz="1300" u="none" strike="noStrike" kern="1200" dirty="0">
                        <a:solidFill>
                          <a:schemeClr val="dk1"/>
                        </a:solidFill>
                        <a:effectLst/>
                        <a:latin typeface="+mn-lt"/>
                        <a:ea typeface="+mn-ea"/>
                        <a:cs typeface="+mn-cs"/>
                      </a:endParaRPr>
                    </a:p>
                  </a:txBody>
                  <a:tcPr marL="10810" marR="10810" marT="0" marB="0" anchor="ctr">
                    <a:noFill/>
                  </a:tcPr>
                </a:tc>
                <a:tc>
                  <a:txBody>
                    <a:bodyPr/>
                    <a:lstStyle/>
                    <a:p>
                      <a:pPr marL="0" algn="ctr" defTabSz="1217009" rtl="0" eaLnBrk="1" fontAlgn="b" latinLnBrk="0" hangingPunct="1"/>
                      <a:r>
                        <a:rPr lang="es-MX" sz="1000" u="none" strike="noStrike" kern="1200" dirty="0">
                          <a:effectLst/>
                        </a:rPr>
                        <a:t>4 UN</a:t>
                      </a:r>
                      <a:endParaRPr lang="es-MX" sz="1000" u="none" strike="noStrike" kern="1200" dirty="0">
                        <a:solidFill>
                          <a:schemeClr val="dk1"/>
                        </a:solidFill>
                        <a:effectLst/>
                        <a:latin typeface="+mn-lt"/>
                        <a:ea typeface="+mn-ea"/>
                        <a:cs typeface="+mn-cs"/>
                      </a:endParaRPr>
                    </a:p>
                  </a:txBody>
                  <a:tcPr marL="8116" marR="8116" marT="0" marB="0" anchor="ctr"/>
                </a:tc>
                <a:tc>
                  <a:txBody>
                    <a:bodyPr/>
                    <a:lstStyle/>
                    <a:p>
                      <a:pPr marL="0" algn="ctr" defTabSz="1217009" rtl="0" eaLnBrk="1" fontAlgn="b" latinLnBrk="0" hangingPunct="1"/>
                      <a:r>
                        <a:rPr lang="es-MX" sz="1000" u="none" strike="noStrike" kern="1200" dirty="0">
                          <a:effectLst/>
                        </a:rPr>
                        <a:t>Sitios Críticos</a:t>
                      </a:r>
                      <a:endParaRPr lang="es-MX" sz="1000" u="none" strike="noStrike" kern="1200" dirty="0">
                        <a:solidFill>
                          <a:schemeClr val="dk1"/>
                        </a:solidFill>
                        <a:effectLst/>
                        <a:latin typeface="+mn-lt"/>
                        <a:ea typeface="+mn-ea"/>
                        <a:cs typeface="+mn-cs"/>
                      </a:endParaRPr>
                    </a:p>
                  </a:txBody>
                  <a:tcPr marL="8116" marR="8116" marT="0" marB="0" anchor="ctr"/>
                </a:tc>
                <a:tc>
                  <a:txBody>
                    <a:bodyPr/>
                    <a:lstStyle/>
                    <a:p>
                      <a:pPr algn="ctr" fontAlgn="b"/>
                      <a:r>
                        <a:rPr lang="es-MX" sz="1000" u="none" strike="noStrike" dirty="0">
                          <a:effectLst/>
                        </a:rPr>
                        <a:t>100% - 100% - 70%</a:t>
                      </a:r>
                      <a:r>
                        <a:rPr lang="es-MX" sz="1000" u="none" strike="noStrike" baseline="0" dirty="0">
                          <a:effectLst/>
                        </a:rPr>
                        <a:t> - 0%</a:t>
                      </a:r>
                      <a:endParaRPr lang="es-MX" sz="1000" b="0" i="0" u="none" strike="noStrike" dirty="0">
                        <a:solidFill>
                          <a:schemeClr val="tx1"/>
                        </a:solidFill>
                        <a:effectLst/>
                        <a:latin typeface="+mn-lt"/>
                      </a:endParaRPr>
                    </a:p>
                  </a:txBody>
                  <a:tcPr marL="0" marR="0" marT="0" marB="0" anchor="ctr"/>
                </a:tc>
                <a:extLst>
                  <a:ext uri="{0D108BD9-81ED-4DB2-BD59-A6C34878D82A}">
                    <a16:rowId xmlns="" xmlns:a16="http://schemas.microsoft.com/office/drawing/2014/main" val="10002"/>
                  </a:ext>
                </a:extLst>
              </a:tr>
            </a:tbl>
          </a:graphicData>
        </a:graphic>
      </p:graphicFrame>
      <p:sp>
        <p:nvSpPr>
          <p:cNvPr id="38" name="30 CuadroTexto"/>
          <p:cNvSpPr txBox="1">
            <a:spLocks noChangeArrowheads="1"/>
          </p:cNvSpPr>
          <p:nvPr/>
        </p:nvSpPr>
        <p:spPr bwMode="auto">
          <a:xfrm flipH="1">
            <a:off x="3803788" y="4572800"/>
            <a:ext cx="3582638"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INVERSIONES (Millones)</a:t>
            </a:r>
          </a:p>
        </p:txBody>
      </p:sp>
      <p:graphicFrame>
        <p:nvGraphicFramePr>
          <p:cNvPr id="39" name="3 Tabla"/>
          <p:cNvGraphicFramePr>
            <a:graphicFrameLocks noGrp="1"/>
          </p:cNvGraphicFramePr>
          <p:nvPr>
            <p:extLst>
              <p:ext uri="{D42A27DB-BD31-4B8C-83A1-F6EECF244321}">
                <p14:modId xmlns:p14="http://schemas.microsoft.com/office/powerpoint/2010/main" val="4270130098"/>
              </p:ext>
            </p:extLst>
          </p:nvPr>
        </p:nvGraphicFramePr>
        <p:xfrm>
          <a:off x="3803787" y="4859047"/>
          <a:ext cx="3582638" cy="1219200"/>
        </p:xfrm>
        <a:graphic>
          <a:graphicData uri="http://schemas.openxmlformats.org/drawingml/2006/table">
            <a:tbl>
              <a:tblPr firstRow="1" bandRow="1">
                <a:tableStyleId>{5940675A-B579-460E-94D1-54222C63F5DA}</a:tableStyleId>
              </a:tblPr>
              <a:tblGrid>
                <a:gridCol w="2337919">
                  <a:extLst>
                    <a:ext uri="{9D8B030D-6E8A-4147-A177-3AD203B41FA5}">
                      <a16:colId xmlns="" xmlns:a16="http://schemas.microsoft.com/office/drawing/2014/main" val="20000"/>
                    </a:ext>
                  </a:extLst>
                </a:gridCol>
                <a:gridCol w="1244719">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88" marR="35988" marT="0" marB="0"/>
                </a:tc>
                <a:tc>
                  <a:txBody>
                    <a:bodyPr/>
                    <a:lstStyle/>
                    <a:p>
                      <a:pPr algn="ctr" fontAlgn="b"/>
                      <a:r>
                        <a:rPr lang="es-CO" sz="1000" u="none" strike="noStrike" dirty="0">
                          <a:effectLst/>
                        </a:rPr>
                        <a:t>$115.278</a:t>
                      </a:r>
                      <a:endParaRPr lang="es-CO" sz="1000" b="0" i="0" u="none" strike="noStrike" dirty="0">
                        <a:solidFill>
                          <a:srgbClr val="000000"/>
                        </a:solidFill>
                        <a:effectLst/>
                        <a:latin typeface="+mn-lt"/>
                      </a:endParaRPr>
                    </a:p>
                  </a:txBody>
                  <a:tcPr marL="35988" marR="35988"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8" marR="35988" marT="0" marB="0" anchor="ctr"/>
                </a:tc>
                <a:tc>
                  <a:txBody>
                    <a:bodyPr/>
                    <a:lstStyle/>
                    <a:p>
                      <a:pPr algn="ctr" fontAlgn="b"/>
                      <a:r>
                        <a:rPr lang="es-CO" sz="1000" u="none" strike="noStrike" baseline="0" dirty="0">
                          <a:effectLst/>
                        </a:rPr>
                        <a:t> </a:t>
                      </a:r>
                      <a:r>
                        <a:rPr lang="es-CO" sz="1000" u="none" strike="noStrike" dirty="0">
                          <a:effectLst/>
                        </a:rPr>
                        <a:t>$8.330</a:t>
                      </a:r>
                      <a:endParaRPr lang="es-CO" sz="1000" b="0" i="0" u="none" strike="noStrike" dirty="0">
                        <a:solidFill>
                          <a:srgbClr val="000000"/>
                        </a:solidFill>
                        <a:effectLst/>
                        <a:latin typeface="+mn-lt"/>
                      </a:endParaRPr>
                    </a:p>
                  </a:txBody>
                  <a:tcPr marL="35988" marR="35988" marT="0" marB="0" anchor="ctr"/>
                </a:tc>
                <a:extLst>
                  <a:ext uri="{0D108BD9-81ED-4DB2-BD59-A6C34878D82A}">
                    <a16:rowId xmlns="" xmlns:a16="http://schemas.microsoft.com/office/drawing/2014/main" val="10001"/>
                  </a:ext>
                </a:extLst>
              </a:tr>
              <a:tr h="7619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$11.920</a:t>
                      </a:r>
                    </a:p>
                    <a:p>
                      <a:pPr marL="177800" indent="0" algn="l" defTabSz="914400" rtl="0" eaLnBrk="1" latinLnBrk="0" hangingPunct="1"/>
                      <a:r>
                        <a:rPr lang="es-CO" sz="1000" kern="1200" baseline="0" dirty="0"/>
                        <a:t>Vigencia 2017= $79.340</a:t>
                      </a:r>
                    </a:p>
                    <a:p>
                      <a:pPr marL="177800" indent="0" algn="l" defTabSz="914400" rtl="0" eaLnBrk="1" latinLnBrk="0" hangingPunct="1"/>
                      <a:r>
                        <a:rPr lang="es-CO" sz="1000" kern="1200" baseline="0" dirty="0"/>
                        <a:t>Vigencia 2018= $21.790</a:t>
                      </a:r>
                    </a:p>
                    <a:p>
                      <a:pPr marL="177800" indent="0" algn="l" defTabSz="914400" rtl="0" eaLnBrk="1" latinLnBrk="0" hangingPunct="1"/>
                      <a:r>
                        <a:rPr lang="es-CO" sz="1000" kern="1200" baseline="0" dirty="0"/>
                        <a:t>Vigencia 2019= $ 2.228</a:t>
                      </a:r>
                      <a:endParaRPr lang="es-CO" sz="1000" b="1" i="1" kern="1200" dirty="0">
                        <a:solidFill>
                          <a:schemeClr val="dk1"/>
                        </a:solidFill>
                        <a:latin typeface="+mn-lt"/>
                        <a:ea typeface="+mn-ea"/>
                        <a:cs typeface="Arial" panose="020B0604020202020204" pitchFamily="34" charset="0"/>
                      </a:endParaRPr>
                    </a:p>
                  </a:txBody>
                  <a:tcPr marL="35988" marR="35988" marT="0" marB="0" anchor="ctr"/>
                </a:tc>
                <a:tc>
                  <a:txBody>
                    <a:bodyPr/>
                    <a:lstStyle/>
                    <a:p>
                      <a:pPr algn="ctr" fontAlgn="b"/>
                      <a:r>
                        <a:rPr lang="es-CO" sz="1000" u="none" strike="noStrike" baseline="0" dirty="0">
                          <a:effectLst/>
                        </a:rPr>
                        <a:t> </a:t>
                      </a:r>
                      <a:r>
                        <a:rPr lang="es-CO" sz="1000" u="none" strike="noStrike" kern="1200" dirty="0">
                          <a:effectLst/>
                        </a:rPr>
                        <a:t>$115.278</a:t>
                      </a:r>
                      <a:endParaRPr lang="es-CO" sz="1000" u="none" strike="noStrike" kern="1200" dirty="0">
                        <a:solidFill>
                          <a:schemeClr val="tx1"/>
                        </a:solidFill>
                        <a:effectLst/>
                        <a:latin typeface="+mn-lt"/>
                        <a:ea typeface="+mn-ea"/>
                        <a:cs typeface="+mn-cs"/>
                      </a:endParaRPr>
                    </a:p>
                  </a:txBody>
                  <a:tcPr marL="35988" marR="35988"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8" marR="35988" marT="0" marB="0" anchor="ctr"/>
                </a:tc>
                <a:tc>
                  <a:txBody>
                    <a:bodyPr/>
                    <a:lstStyle/>
                    <a:p>
                      <a:pPr algn="ctr" fontAlgn="b"/>
                      <a:r>
                        <a:rPr lang="es-CO" sz="1000" u="none" strike="noStrike" dirty="0">
                          <a:effectLst/>
                        </a:rPr>
                        <a:t> $123.608</a:t>
                      </a:r>
                      <a:endParaRPr lang="es-CO" sz="1000" b="0" i="0" u="none" strike="noStrike" dirty="0">
                        <a:solidFill>
                          <a:srgbClr val="000000"/>
                        </a:solidFill>
                        <a:effectLst/>
                        <a:latin typeface="+mn-lt"/>
                      </a:endParaRPr>
                    </a:p>
                  </a:txBody>
                  <a:tcPr marL="35988" marR="35988" marT="0" marB="0" anchor="ctr"/>
                </a:tc>
                <a:extLst>
                  <a:ext uri="{0D108BD9-81ED-4DB2-BD59-A6C34878D82A}">
                    <a16:rowId xmlns="" xmlns:a16="http://schemas.microsoft.com/office/drawing/2014/main" val="10003"/>
                  </a:ext>
                </a:extLst>
              </a:tr>
            </a:tbl>
          </a:graphicData>
        </a:graphic>
      </p:graphicFrame>
      <p:sp>
        <p:nvSpPr>
          <p:cNvPr id="205928" name="CuadroTexto 39"/>
          <p:cNvSpPr txBox="1">
            <a:spLocks noChangeArrowheads="1"/>
          </p:cNvSpPr>
          <p:nvPr/>
        </p:nvSpPr>
        <p:spPr bwMode="auto">
          <a:xfrm>
            <a:off x="4230784" y="6084059"/>
            <a:ext cx="3155641" cy="26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9" tIns="45630" rIns="91249" bIns="4563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49" fontAlgn="base">
              <a:spcBef>
                <a:spcPct val="0"/>
              </a:spcBef>
              <a:spcAft>
                <a:spcPct val="0"/>
              </a:spcAft>
            </a:pPr>
            <a:r>
              <a:rPr lang="es-MX" altLang="es-CO" sz="1100" kern="0" dirty="0"/>
              <a:t>* Cifras </a:t>
            </a:r>
            <a:r>
              <a:rPr lang="es-MX" altLang="es-CO" sz="1100" kern="0" dirty="0" smtClean="0"/>
              <a:t>en millones</a:t>
            </a:r>
            <a:endParaRPr lang="es-MX" altLang="es-CO" sz="1100" kern="0" dirty="0"/>
          </a:p>
        </p:txBody>
      </p:sp>
      <p:graphicFrame>
        <p:nvGraphicFramePr>
          <p:cNvPr id="22" name="Tabla 33"/>
          <p:cNvGraphicFramePr>
            <a:graphicFrameLocks noGrp="1"/>
          </p:cNvGraphicFramePr>
          <p:nvPr>
            <p:extLst>
              <p:ext uri="{D42A27DB-BD31-4B8C-83A1-F6EECF244321}">
                <p14:modId xmlns:p14="http://schemas.microsoft.com/office/powerpoint/2010/main" val="3638511320"/>
              </p:ext>
            </p:extLst>
          </p:nvPr>
        </p:nvGraphicFramePr>
        <p:xfrm>
          <a:off x="4173640" y="4298854"/>
          <a:ext cx="3212786" cy="183071"/>
        </p:xfrm>
        <a:graphic>
          <a:graphicData uri="http://schemas.openxmlformats.org/drawingml/2006/table">
            <a:tbl>
              <a:tblPr firstRow="1" bandRow="1">
                <a:tableStyleId>{5940675A-B579-460E-94D1-54222C63F5DA}</a:tableStyleId>
              </a:tblPr>
              <a:tblGrid>
                <a:gridCol w="3212786">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101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3" name="10 Tabla"/>
          <p:cNvGraphicFramePr>
            <a:graphicFrameLocks noGrp="1"/>
          </p:cNvGraphicFramePr>
          <p:nvPr>
            <p:extLst>
              <p:ext uri="{D42A27DB-BD31-4B8C-83A1-F6EECF244321}">
                <p14:modId xmlns:p14="http://schemas.microsoft.com/office/powerpoint/2010/main" val="4014379400"/>
              </p:ext>
            </p:extLst>
          </p:nvPr>
        </p:nvGraphicFramePr>
        <p:xfrm>
          <a:off x="7630831" y="4961852"/>
          <a:ext cx="4055668" cy="1034987"/>
        </p:xfrm>
        <a:graphic>
          <a:graphicData uri="http://schemas.openxmlformats.org/drawingml/2006/table">
            <a:tbl>
              <a:tblPr bandRow="1">
                <a:tableStyleId>{5940675A-B579-460E-94D1-54222C63F5DA}</a:tableStyleId>
              </a:tblPr>
              <a:tblGrid>
                <a:gridCol w="3040740">
                  <a:extLst>
                    <a:ext uri="{9D8B030D-6E8A-4147-A177-3AD203B41FA5}">
                      <a16:colId xmlns="" xmlns:a16="http://schemas.microsoft.com/office/drawing/2014/main" val="20000"/>
                    </a:ext>
                  </a:extLst>
                </a:gridCol>
                <a:gridCol w="1014928">
                  <a:extLst>
                    <a:ext uri="{9D8B030D-6E8A-4147-A177-3AD203B41FA5}">
                      <a16:colId xmlns="" xmlns:a16="http://schemas.microsoft.com/office/drawing/2014/main" val="20001"/>
                    </a:ext>
                  </a:extLst>
                </a:gridCol>
              </a:tblGrid>
              <a:tr h="192344">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71" marR="58471"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71" marR="58471" marT="0" marB="0" anchor="ctr"/>
                </a:tc>
                <a:extLst>
                  <a:ext uri="{0D108BD9-81ED-4DB2-BD59-A6C34878D82A}">
                    <a16:rowId xmlns="" xmlns:a16="http://schemas.microsoft.com/office/drawing/2014/main" val="10000"/>
                  </a:ext>
                </a:extLst>
              </a:tr>
              <a:tr h="20344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4"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18 KM</a:t>
                      </a:r>
                      <a:endParaRPr lang="es-MX" sz="1000" b="0" i="0" u="none" strike="noStrike" dirty="0">
                        <a:solidFill>
                          <a:srgbClr val="000000"/>
                        </a:solidFill>
                        <a:effectLst/>
                        <a:latin typeface="+mj-lt"/>
                      </a:endParaRPr>
                    </a:p>
                  </a:txBody>
                  <a:tcPr marL="8120" marR="8120" marT="8794" marB="0" anchor="ctr"/>
                </a:tc>
                <a:extLst>
                  <a:ext uri="{0D108BD9-81ED-4DB2-BD59-A6C34878D82A}">
                    <a16:rowId xmlns="" xmlns:a16="http://schemas.microsoft.com/office/drawing/2014/main" val="10001"/>
                  </a:ext>
                </a:extLst>
              </a:tr>
              <a:tr h="20344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794" marB="0" anchor="ctr"/>
                </a:tc>
                <a:extLst>
                  <a:ext uri="{0D108BD9-81ED-4DB2-BD59-A6C34878D82A}">
                    <a16:rowId xmlns="" xmlns:a16="http://schemas.microsoft.com/office/drawing/2014/main" val="246497866"/>
                  </a:ext>
                </a:extLst>
              </a:tr>
              <a:tr h="23229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77 KM</a:t>
                      </a:r>
                      <a:endParaRPr lang="es-MX" sz="1000" b="0" i="0" u="none" strike="noStrike" kern="1200" dirty="0">
                        <a:solidFill>
                          <a:schemeClr val="dk1"/>
                        </a:solidFill>
                        <a:effectLst/>
                        <a:latin typeface="+mj-lt"/>
                        <a:ea typeface="+mn-ea"/>
                        <a:cs typeface="+mn-cs"/>
                      </a:endParaRPr>
                    </a:p>
                  </a:txBody>
                  <a:tcPr marL="8120" marR="8120" marT="8794" marB="0" anchor="ctr"/>
                </a:tc>
                <a:extLst>
                  <a:ext uri="{0D108BD9-81ED-4DB2-BD59-A6C34878D82A}">
                    <a16:rowId xmlns="" xmlns:a16="http://schemas.microsoft.com/office/drawing/2014/main" val="10002"/>
                  </a:ext>
                </a:extLst>
              </a:tr>
              <a:tr h="20344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6 KM</a:t>
                      </a:r>
                      <a:endParaRPr lang="es-MX" sz="1000" b="0" i="0" u="none" strike="noStrike" kern="1200" dirty="0">
                        <a:solidFill>
                          <a:schemeClr val="dk1"/>
                        </a:solidFill>
                        <a:effectLst/>
                        <a:latin typeface="+mj-lt"/>
                        <a:ea typeface="+mn-ea"/>
                        <a:cs typeface="+mn-cs"/>
                      </a:endParaRPr>
                    </a:p>
                  </a:txBody>
                  <a:tcPr marL="8120" marR="8120" marT="8794" marB="0" anchor="ctr"/>
                </a:tc>
                <a:extLst>
                  <a:ext uri="{0D108BD9-81ED-4DB2-BD59-A6C34878D82A}">
                    <a16:rowId xmlns="" xmlns:a16="http://schemas.microsoft.com/office/drawing/2014/main" val="10003"/>
                  </a:ext>
                </a:extLst>
              </a:tr>
            </a:tbl>
          </a:graphicData>
        </a:graphic>
      </p:graphicFrame>
      <p:sp>
        <p:nvSpPr>
          <p:cNvPr id="24" name="30 CuadroTexto"/>
          <p:cNvSpPr txBox="1">
            <a:spLocks noChangeArrowheads="1"/>
          </p:cNvSpPr>
          <p:nvPr/>
        </p:nvSpPr>
        <p:spPr bwMode="auto">
          <a:xfrm flipH="1">
            <a:off x="7630831" y="4743880"/>
            <a:ext cx="405566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sp>
        <p:nvSpPr>
          <p:cNvPr id="25" name="Rectángulo 5"/>
          <p:cNvSpPr>
            <a:spLocks noChangeArrowheads="1"/>
          </p:cNvSpPr>
          <p:nvPr/>
        </p:nvSpPr>
        <p:spPr bwMode="auto">
          <a:xfrm>
            <a:off x="2882538" y="42254"/>
            <a:ext cx="6621049"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SAN MIGUEL -SANTANA</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36" name="Pentágono 35"/>
          <p:cNvSpPr/>
          <p:nvPr/>
        </p:nvSpPr>
        <p:spPr>
          <a:xfrm>
            <a:off x="0" y="0"/>
            <a:ext cx="2882538"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7" name="CuadroTexto 36"/>
          <p:cNvSpPr txBox="1"/>
          <p:nvPr/>
        </p:nvSpPr>
        <p:spPr>
          <a:xfrm>
            <a:off x="194708" y="26882"/>
            <a:ext cx="231336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Putumayo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66211880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10 Tabla"/>
          <p:cNvGraphicFramePr>
            <a:graphicFrameLocks noGrp="1"/>
          </p:cNvGraphicFramePr>
          <p:nvPr>
            <p:extLst>
              <p:ext uri="{D42A27DB-BD31-4B8C-83A1-F6EECF244321}">
                <p14:modId xmlns:p14="http://schemas.microsoft.com/office/powerpoint/2010/main" val="2420346583"/>
              </p:ext>
            </p:extLst>
          </p:nvPr>
        </p:nvGraphicFramePr>
        <p:xfrm>
          <a:off x="7536828" y="2162781"/>
          <a:ext cx="4312240" cy="1299439"/>
        </p:xfrm>
        <a:graphic>
          <a:graphicData uri="http://schemas.openxmlformats.org/drawingml/2006/table">
            <a:tbl>
              <a:tblPr bandRow="1">
                <a:tableStyleId>{5940675A-B579-460E-94D1-54222C63F5DA}</a:tableStyleId>
              </a:tblPr>
              <a:tblGrid>
                <a:gridCol w="1872121">
                  <a:extLst>
                    <a:ext uri="{9D8B030D-6E8A-4147-A177-3AD203B41FA5}">
                      <a16:colId xmlns="" xmlns:a16="http://schemas.microsoft.com/office/drawing/2014/main" val="20000"/>
                    </a:ext>
                  </a:extLst>
                </a:gridCol>
                <a:gridCol w="772305">
                  <a:extLst>
                    <a:ext uri="{9D8B030D-6E8A-4147-A177-3AD203B41FA5}">
                      <a16:colId xmlns="" xmlns:a16="http://schemas.microsoft.com/office/drawing/2014/main" val="20001"/>
                    </a:ext>
                  </a:extLst>
                </a:gridCol>
                <a:gridCol w="1051192">
                  <a:extLst>
                    <a:ext uri="{9D8B030D-6E8A-4147-A177-3AD203B41FA5}">
                      <a16:colId xmlns="" xmlns:a16="http://schemas.microsoft.com/office/drawing/2014/main" val="20002"/>
                    </a:ext>
                  </a:extLst>
                </a:gridCol>
                <a:gridCol w="616622">
                  <a:extLst>
                    <a:ext uri="{9D8B030D-6E8A-4147-A177-3AD203B41FA5}">
                      <a16:colId xmlns="" xmlns:a16="http://schemas.microsoft.com/office/drawing/2014/main" val="20003"/>
                    </a:ext>
                  </a:extLst>
                </a:gridCol>
              </a:tblGrid>
              <a:tr h="410349">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dirty="0">
                          <a:effectLst/>
                        </a:rPr>
                        <a:t>SECTOR</a:t>
                      </a:r>
                      <a:endParaRPr lang="es-CO" sz="1100" b="0" dirty="0">
                        <a:effectLst/>
                        <a:latin typeface="+mn-lt"/>
                        <a:ea typeface="Times New Roman"/>
                      </a:endParaRPr>
                    </a:p>
                  </a:txBody>
                  <a:tcPr marL="58429" marR="58429"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dirty="0">
                          <a:effectLst/>
                        </a:rPr>
                        <a:t>CANTIDAD</a:t>
                      </a:r>
                      <a:endParaRPr lang="es-CO" sz="1100" b="0" dirty="0">
                        <a:effectLst/>
                        <a:latin typeface="+mn-lt"/>
                        <a:ea typeface="Times New Roman"/>
                      </a:endParaRPr>
                    </a:p>
                  </a:txBody>
                  <a:tcPr marL="58429" marR="58429"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100" dirty="0">
                          <a:effectLst/>
                        </a:rPr>
                        <a:t>INTERVENCIÓN PREVISTA</a:t>
                      </a:r>
                      <a:endParaRPr lang="es-CO" sz="1100" b="0" dirty="0">
                        <a:effectLst/>
                        <a:latin typeface="+mn-lt"/>
                        <a:ea typeface="Times New Roman"/>
                      </a:endParaRPr>
                    </a:p>
                  </a:txBody>
                  <a:tcPr marL="58429" marR="58429" marT="0" marB="0" anchor="ctr"/>
                </a:tc>
                <a:tc>
                  <a:txBody>
                    <a:bodyPr/>
                    <a:lstStyle/>
                    <a:p>
                      <a:pPr algn="ctr">
                        <a:spcAft>
                          <a:spcPts val="0"/>
                        </a:spcAft>
                      </a:pPr>
                      <a:r>
                        <a:rPr lang="es-CO" sz="1100" dirty="0">
                          <a:effectLst/>
                        </a:rPr>
                        <a:t>AVANCE</a:t>
                      </a:r>
                      <a:endParaRPr lang="es-CO" sz="1100" b="0" dirty="0">
                        <a:effectLst/>
                        <a:latin typeface="+mn-lt"/>
                        <a:ea typeface="Times New Roman"/>
                      </a:endParaRPr>
                    </a:p>
                  </a:txBody>
                  <a:tcPr marL="58429" marR="58429" marT="0" marB="0" anchor="ctr"/>
                </a:tc>
                <a:extLst>
                  <a:ext uri="{0D108BD9-81ED-4DB2-BD59-A6C34878D82A}">
                    <a16:rowId xmlns="" xmlns:a16="http://schemas.microsoft.com/office/drawing/2014/main" val="10000"/>
                  </a:ext>
                </a:extLst>
              </a:tr>
              <a:tr h="533454">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MX" sz="1000" kern="1200" dirty="0"/>
                        <a:t>SECTOR LA INDEPENDENCIA HASTA</a:t>
                      </a:r>
                      <a:r>
                        <a:rPr lang="es-MX" sz="1000" kern="1200" baseline="0" dirty="0"/>
                        <a:t> </a:t>
                      </a:r>
                      <a:r>
                        <a:rPr lang="es-MX" sz="1000" kern="1200" dirty="0"/>
                        <a:t>INTERSECCIÓN MOCOA – PITALITO.</a:t>
                      </a:r>
                      <a:endParaRPr lang="es-ES" sz="1000" b="1" i="0" u="none" strike="noStrike" kern="1200" dirty="0">
                        <a:solidFill>
                          <a:schemeClr val="tx1"/>
                        </a:solidFill>
                        <a:latin typeface="+mn-lt"/>
                        <a:ea typeface="+mn-ea"/>
                        <a:cs typeface="Arial" panose="020B0604020202020204" pitchFamily="34" charset="0"/>
                      </a:endParaRPr>
                    </a:p>
                  </a:txBody>
                  <a:tcPr marL="71995" marR="71995" marT="0" marB="0" anchor="ctr"/>
                </a:tc>
                <a:tc>
                  <a:txBody>
                    <a:bodyPr/>
                    <a:lstStyle/>
                    <a:p>
                      <a:pPr algn="ctr" fontAlgn="ctr"/>
                      <a:r>
                        <a:rPr lang="es-CO" sz="1000" u="none" strike="noStrike" dirty="0"/>
                        <a:t>1.9 KM</a:t>
                      </a:r>
                      <a:endParaRPr lang="es-CO" sz="1000" b="0" i="0" u="none" strike="noStrike" dirty="0">
                        <a:solidFill>
                          <a:schemeClr val="tx1"/>
                        </a:solidFill>
                        <a:latin typeface="+mn-lt"/>
                        <a:cs typeface="Arial" panose="020B0604020202020204" pitchFamily="34" charset="0"/>
                      </a:endParaRPr>
                    </a:p>
                  </a:txBody>
                  <a:tcPr marL="71995" marR="71995" marT="0" marB="0" anchor="ctr"/>
                </a:tc>
                <a:tc>
                  <a:txBody>
                    <a:bodyPr/>
                    <a:lstStyle/>
                    <a:p>
                      <a:pPr marL="0" algn="ctr" defTabSz="914400" rtl="0" eaLnBrk="1" fontAlgn="b" latinLnBrk="0" hangingPunct="1"/>
                      <a:r>
                        <a:rPr lang="es-MX" sz="1000" kern="1200" dirty="0"/>
                        <a:t>PAVIMENTACIÓN </a:t>
                      </a:r>
                      <a:endParaRPr lang="es-MX" sz="1000" u="none" strike="noStrike" kern="1200" dirty="0">
                        <a:solidFill>
                          <a:schemeClr val="dk1"/>
                        </a:solidFill>
                        <a:effectLst/>
                        <a:latin typeface="+mn-lt"/>
                        <a:ea typeface="+mn-ea"/>
                        <a:cs typeface="+mn-cs"/>
                      </a:endParaRPr>
                    </a:p>
                  </a:txBody>
                  <a:tcPr marL="8116" marR="8116" marT="8792" marB="0" anchor="ctr"/>
                </a:tc>
                <a:tc>
                  <a:txBody>
                    <a:bodyPr/>
                    <a:lstStyle/>
                    <a:p>
                      <a:pPr marL="0" algn="ctr" defTabSz="914400" rtl="0" eaLnBrk="1" fontAlgn="b" latinLnBrk="0" hangingPunct="1"/>
                      <a:r>
                        <a:rPr lang="es-MX" sz="1000" u="none" strike="noStrike" kern="1200" dirty="0">
                          <a:effectLst/>
                        </a:rPr>
                        <a:t>1,5 KM</a:t>
                      </a:r>
                      <a:endParaRPr lang="es-MX" sz="1000" u="none" strike="noStrike" kern="120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0002"/>
                  </a:ext>
                </a:extLst>
              </a:tr>
              <a:tr h="355636">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s-MX" sz="1000" kern="1200" dirty="0"/>
                        <a:t>EL CARMEN </a:t>
                      </a:r>
                      <a:r>
                        <a:rPr lang="es-MX" sz="1000" kern="1200" dirty="0" smtClean="0"/>
                        <a:t>- TRONCAL </a:t>
                      </a:r>
                      <a:r>
                        <a:rPr lang="es-MX" sz="1000" kern="1200" dirty="0"/>
                        <a:t>DEL MAGDALENA</a:t>
                      </a:r>
                      <a:endParaRPr lang="es-ES" sz="1000" b="1" i="0" u="none" strike="noStrike" kern="1200" dirty="0">
                        <a:solidFill>
                          <a:schemeClr val="tx1"/>
                        </a:solidFill>
                        <a:latin typeface="+mn-lt"/>
                        <a:ea typeface="+mn-ea"/>
                        <a:cs typeface="Arial" panose="020B0604020202020204" pitchFamily="34" charset="0"/>
                      </a:endParaRPr>
                    </a:p>
                  </a:txBody>
                  <a:tcPr marL="71995" marR="71995" marT="0" marB="0" anchor="ctr"/>
                </a:tc>
                <a:tc>
                  <a:txBody>
                    <a:bodyPr/>
                    <a:lstStyle/>
                    <a:p>
                      <a:pPr algn="ctr" fontAlgn="ctr"/>
                      <a:r>
                        <a:rPr lang="es-CO" sz="1000" u="none" strike="noStrike" dirty="0"/>
                        <a:t>0,3 KM</a:t>
                      </a:r>
                      <a:endParaRPr lang="es-CO" sz="1000" b="0" i="0" u="none" strike="noStrike" dirty="0">
                        <a:solidFill>
                          <a:schemeClr val="tx1"/>
                        </a:solidFill>
                        <a:latin typeface="+mn-lt"/>
                        <a:cs typeface="Arial" panose="020B0604020202020204" pitchFamily="34" charset="0"/>
                      </a:endParaRPr>
                    </a:p>
                  </a:txBody>
                  <a:tcPr marL="71995" marR="71995" marT="0" marB="0" anchor="ctr"/>
                </a:tc>
                <a:tc>
                  <a:txBody>
                    <a:bodyPr/>
                    <a:lstStyle/>
                    <a:p>
                      <a:pPr marL="0" algn="ctr" defTabSz="914400" rtl="0" eaLnBrk="1" fontAlgn="b" latinLnBrk="0" hangingPunct="1"/>
                      <a:r>
                        <a:rPr lang="es-MX" sz="1000" kern="1200" dirty="0"/>
                        <a:t>CONSTRUCCIÓN</a:t>
                      </a:r>
                      <a:endParaRPr lang="es-MX" sz="1000" u="none" strike="noStrike" kern="1200" dirty="0">
                        <a:solidFill>
                          <a:schemeClr val="dk1"/>
                        </a:solidFill>
                        <a:effectLst/>
                        <a:latin typeface="+mn-lt"/>
                        <a:ea typeface="+mn-ea"/>
                        <a:cs typeface="+mn-cs"/>
                      </a:endParaRPr>
                    </a:p>
                  </a:txBody>
                  <a:tcPr marL="8116" marR="8116" marT="8792" marB="0" anchor="ctr"/>
                </a:tc>
                <a:tc>
                  <a:txBody>
                    <a:bodyPr/>
                    <a:lstStyle/>
                    <a:p>
                      <a:pPr marL="0" algn="ctr" defTabSz="914400" rtl="0" eaLnBrk="1" fontAlgn="b" latinLnBrk="0" hangingPunct="1"/>
                      <a:r>
                        <a:rPr lang="es-MX" sz="1000" u="none" strike="noStrike" kern="1200" dirty="0">
                          <a:effectLst/>
                        </a:rPr>
                        <a:t>89 %</a:t>
                      </a:r>
                      <a:endParaRPr lang="es-MX" sz="1000" u="none" strike="noStrike" kern="1200" dirty="0">
                        <a:solidFill>
                          <a:schemeClr val="dk1"/>
                        </a:solidFill>
                        <a:effectLst/>
                        <a:latin typeface="+mn-lt"/>
                        <a:ea typeface="+mn-ea"/>
                        <a:cs typeface="+mn-cs"/>
                      </a:endParaRPr>
                    </a:p>
                  </a:txBody>
                  <a:tcPr marL="8116" marR="8116" marT="8792"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536828" y="1897195"/>
            <a:ext cx="4311974" cy="265586"/>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91" indent="-457191" defTabSz="914382">
              <a:defRPr/>
            </a:pPr>
            <a:r>
              <a:rPr lang="es-CO" sz="1100" dirty="0">
                <a:solidFill>
                  <a:prstClr val="white"/>
                </a:solidFill>
                <a:latin typeface="Calibri"/>
                <a:cs typeface="Arial" pitchFamily="34" charset="0"/>
              </a:rPr>
              <a:t>ALCANCES</a:t>
            </a:r>
          </a:p>
        </p:txBody>
      </p:sp>
      <p:sp>
        <p:nvSpPr>
          <p:cNvPr id="21" name="30 CuadroTexto"/>
          <p:cNvSpPr txBox="1">
            <a:spLocks noChangeArrowheads="1"/>
          </p:cNvSpPr>
          <p:nvPr/>
        </p:nvSpPr>
        <p:spPr bwMode="auto">
          <a:xfrm flipH="1">
            <a:off x="4993207" y="5141208"/>
            <a:ext cx="3158183" cy="265586"/>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91" indent="-457191" defTabSz="914382">
              <a:defRPr/>
            </a:pPr>
            <a:r>
              <a:rPr lang="es-CO" sz="1100" dirty="0">
                <a:solidFill>
                  <a:prstClr val="white"/>
                </a:solidFill>
                <a:latin typeface="Calibri"/>
                <a:cs typeface="Arial" pitchFamily="34" charset="0"/>
              </a:rPr>
              <a:t>INVERSIONES (Millones)</a:t>
            </a:r>
          </a:p>
        </p:txBody>
      </p:sp>
      <p:graphicFrame>
        <p:nvGraphicFramePr>
          <p:cNvPr id="41" name="3 Tabla"/>
          <p:cNvGraphicFramePr>
            <a:graphicFrameLocks noGrp="1"/>
          </p:cNvGraphicFramePr>
          <p:nvPr>
            <p:extLst>
              <p:ext uri="{D42A27DB-BD31-4B8C-83A1-F6EECF244321}">
                <p14:modId xmlns:p14="http://schemas.microsoft.com/office/powerpoint/2010/main" val="2496711239"/>
              </p:ext>
            </p:extLst>
          </p:nvPr>
        </p:nvGraphicFramePr>
        <p:xfrm>
          <a:off x="4993208" y="5379504"/>
          <a:ext cx="3170655" cy="1122323"/>
        </p:xfrm>
        <a:graphic>
          <a:graphicData uri="http://schemas.openxmlformats.org/drawingml/2006/table">
            <a:tbl>
              <a:tblPr firstRow="1" bandRow="1">
                <a:tableStyleId>{5940675A-B579-460E-94D1-54222C63F5DA}</a:tableStyleId>
              </a:tblPr>
              <a:tblGrid>
                <a:gridCol w="2240303">
                  <a:extLst>
                    <a:ext uri="{9D8B030D-6E8A-4147-A177-3AD203B41FA5}">
                      <a16:colId xmlns="" xmlns:a16="http://schemas.microsoft.com/office/drawing/2014/main" val="20000"/>
                    </a:ext>
                  </a:extLst>
                </a:gridCol>
                <a:gridCol w="930352">
                  <a:extLst>
                    <a:ext uri="{9D8B030D-6E8A-4147-A177-3AD203B41FA5}">
                      <a16:colId xmlns="" xmlns:a16="http://schemas.microsoft.com/office/drawing/2014/main" val="20001"/>
                    </a:ext>
                  </a:extLst>
                </a:gridCol>
              </a:tblGrid>
              <a:tr h="187054">
                <a:tc>
                  <a:txBody>
                    <a:bodyPr/>
                    <a:lstStyle/>
                    <a:p>
                      <a:pPr marL="0" algn="l" defTabSz="914400" rtl="0" eaLnBrk="1" latinLnBrk="0" hangingPunct="1"/>
                      <a:r>
                        <a:rPr lang="es-ES" sz="1100" kern="1200" dirty="0"/>
                        <a:t>Total Contrato Obra</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dirty="0">
                          <a:effectLst/>
                        </a:rPr>
                        <a:t>$ 11.845</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0"/>
                  </a:ext>
                </a:extLst>
              </a:tr>
              <a:tr h="187054">
                <a:tc>
                  <a:txBody>
                    <a:bodyPr/>
                    <a:lstStyle/>
                    <a:p>
                      <a:pPr marL="0" algn="l" defTabSz="914400" rtl="0" eaLnBrk="1" latinLnBrk="0" hangingPunct="1"/>
                      <a:r>
                        <a:rPr lang="es-ES" sz="1100" kern="1200" dirty="0"/>
                        <a:t>Total Contrato Interventoría</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baseline="0" dirty="0">
                          <a:effectLst/>
                        </a:rPr>
                        <a:t> </a:t>
                      </a:r>
                      <a:r>
                        <a:rPr lang="es-CO" sz="1100" u="none" strike="noStrike" dirty="0">
                          <a:effectLst/>
                        </a:rPr>
                        <a:t>$ 840</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1"/>
                  </a:ext>
                </a:extLst>
              </a:tr>
              <a:tr h="561161">
                <a:tc>
                  <a:txBody>
                    <a:bodyPr/>
                    <a:lstStyle/>
                    <a:p>
                      <a:pPr marL="0" algn="l" defTabSz="914400" rtl="0" eaLnBrk="1" latinLnBrk="0" hangingPunct="1"/>
                      <a:r>
                        <a:rPr lang="es-CO" sz="1100" kern="1200" dirty="0"/>
                        <a:t>Total Vigencias</a:t>
                      </a:r>
                      <a:r>
                        <a:rPr lang="es-CO" sz="1100" kern="1200" baseline="0" dirty="0"/>
                        <a:t/>
                      </a:r>
                      <a:br>
                        <a:rPr lang="es-CO" sz="1100" kern="1200" baseline="0" dirty="0"/>
                      </a:br>
                      <a:r>
                        <a:rPr lang="es-CO" sz="1100" kern="1200" baseline="0" dirty="0" smtClean="0"/>
                        <a:t>  </a:t>
                      </a:r>
                      <a:r>
                        <a:rPr lang="es-CO" sz="1100" kern="1200" baseline="0" dirty="0" smtClean="0"/>
                        <a:t>Vigencia </a:t>
                      </a:r>
                      <a:r>
                        <a:rPr lang="es-CO" sz="1100" kern="1200" baseline="0" dirty="0"/>
                        <a:t>2017 = $5.580</a:t>
                      </a:r>
                      <a:endParaRPr lang="es-CO" sz="1100" kern="1200" dirty="0"/>
                    </a:p>
                    <a:p>
                      <a:pPr marL="0" marR="0" indent="0" algn="l" defTabSz="914400" rtl="0" eaLnBrk="1" fontAlgn="auto" latinLnBrk="0" hangingPunct="1">
                        <a:lnSpc>
                          <a:spcPct val="100000"/>
                        </a:lnSpc>
                        <a:spcBef>
                          <a:spcPts val="0"/>
                        </a:spcBef>
                        <a:spcAft>
                          <a:spcPts val="0"/>
                        </a:spcAft>
                        <a:buClrTx/>
                        <a:buSzTx/>
                        <a:buFontTx/>
                        <a:buNone/>
                        <a:tabLst/>
                        <a:defRPr/>
                      </a:pPr>
                      <a:r>
                        <a:rPr lang="es-CO" sz="1100" kern="1200" baseline="0" dirty="0" smtClean="0"/>
                        <a:t>  </a:t>
                      </a:r>
                      <a:r>
                        <a:rPr lang="es-CO" sz="1100" kern="1200" baseline="0" dirty="0" smtClean="0"/>
                        <a:t>Vigencia </a:t>
                      </a:r>
                      <a:r>
                        <a:rPr lang="es-CO" sz="1100" kern="1200" baseline="0" dirty="0"/>
                        <a:t>2018 = $6.265</a:t>
                      </a:r>
                      <a:endParaRPr lang="es-CO" sz="1100" b="0" i="1"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2"/>
                  </a:ext>
                </a:extLst>
              </a:tr>
              <a:tr h="187054">
                <a:tc>
                  <a:txBody>
                    <a:bodyPr/>
                    <a:lstStyle/>
                    <a:p>
                      <a:pPr marL="0" algn="l" defTabSz="914400" rtl="0" eaLnBrk="1" latinLnBrk="0" hangingPunct="1"/>
                      <a:r>
                        <a:rPr lang="es-ES" sz="1100" kern="1200" dirty="0"/>
                        <a:t>Total</a:t>
                      </a:r>
                      <a:r>
                        <a:rPr lang="es-ES" sz="1100" kern="1200" baseline="0" dirty="0"/>
                        <a:t> Inversión</a:t>
                      </a:r>
                      <a:endParaRPr lang="es-CO" sz="1100" b="0" kern="1200" dirty="0">
                        <a:solidFill>
                          <a:schemeClr val="dk1"/>
                        </a:solidFill>
                        <a:latin typeface="+mn-lt"/>
                        <a:ea typeface="+mn-ea"/>
                        <a:cs typeface="Arial" panose="020B0604020202020204" pitchFamily="34" charset="0"/>
                      </a:endParaRPr>
                    </a:p>
                  </a:txBody>
                  <a:tcPr marL="71995" marR="71995" marT="0" marB="0" anchor="ctr"/>
                </a:tc>
                <a:tc>
                  <a:txBody>
                    <a:bodyPr/>
                    <a:lstStyle/>
                    <a:p>
                      <a:pPr algn="ctr" fontAlgn="b"/>
                      <a:r>
                        <a:rPr lang="es-CO" sz="1100" u="none" strike="noStrike" dirty="0">
                          <a:effectLst/>
                        </a:rPr>
                        <a:t> $</a:t>
                      </a:r>
                      <a:r>
                        <a:rPr lang="es-CO" sz="1100" u="none" strike="noStrike" baseline="0" dirty="0">
                          <a:effectLst/>
                        </a:rPr>
                        <a:t> 12.685</a:t>
                      </a:r>
                      <a:endParaRPr lang="es-CO" sz="1100" b="0" i="0" u="none" strike="noStrike" dirty="0">
                        <a:solidFill>
                          <a:srgbClr val="000000"/>
                        </a:solidFill>
                        <a:effectLst/>
                        <a:latin typeface="+mn-lt"/>
                      </a:endParaRPr>
                    </a:p>
                  </a:txBody>
                  <a:tcPr marL="71995" marR="71995" marT="0" marB="0" anchor="ctr"/>
                </a:tc>
                <a:extLst>
                  <a:ext uri="{0D108BD9-81ED-4DB2-BD59-A6C34878D82A}">
                    <a16:rowId xmlns="" xmlns:a16="http://schemas.microsoft.com/office/drawing/2014/main" val="10003"/>
                  </a:ext>
                </a:extLst>
              </a:tr>
            </a:tbl>
          </a:graphicData>
        </a:graphic>
      </p:graphicFrame>
      <p:sp>
        <p:nvSpPr>
          <p:cNvPr id="17" name="CuadroTexto 16"/>
          <p:cNvSpPr txBox="1"/>
          <p:nvPr/>
        </p:nvSpPr>
        <p:spPr>
          <a:xfrm>
            <a:off x="2524405" y="2729982"/>
            <a:ext cx="916918" cy="153888"/>
          </a:xfrm>
          <a:prstGeom prst="rect">
            <a:avLst/>
          </a:prstGeom>
          <a:noFill/>
        </p:spPr>
        <p:txBody>
          <a:bodyPr wrap="none" lIns="0" tIns="0" rIns="0" bIns="0" rtlCol="0">
            <a:spAutoFit/>
          </a:bodyPr>
          <a:lstStyle/>
          <a:p>
            <a:pPr defTabSz="914382">
              <a:spcBef>
                <a:spcPts val="600"/>
              </a:spcBef>
              <a:spcAft>
                <a:spcPts val="600"/>
              </a:spcAft>
              <a:buClr>
                <a:srgbClr val="A6A6A6"/>
              </a:buClr>
              <a:buSzPct val="120000"/>
            </a:pPr>
            <a:r>
              <a:rPr lang="es-CO" sz="1000" dirty="0">
                <a:solidFill>
                  <a:prstClr val="white">
                    <a:lumMod val="95000"/>
                  </a:prstClr>
                </a:solidFill>
              </a:rPr>
              <a:t>La Independencia</a:t>
            </a:r>
          </a:p>
        </p:txBody>
      </p:sp>
      <p:grpSp>
        <p:nvGrpSpPr>
          <p:cNvPr id="24" name="Grupo 23"/>
          <p:cNvGrpSpPr/>
          <p:nvPr/>
        </p:nvGrpSpPr>
        <p:grpSpPr>
          <a:xfrm>
            <a:off x="820040" y="698840"/>
            <a:ext cx="2990453" cy="2950859"/>
            <a:chOff x="4150994" y="1114072"/>
            <a:chExt cx="3641152" cy="3468511"/>
          </a:xfrm>
        </p:grpSpPr>
        <p:pic>
          <p:nvPicPr>
            <p:cNvPr id="4" name="Imagen 3"/>
            <p:cNvPicPr>
              <a:picLocks noChangeAspect="1"/>
            </p:cNvPicPr>
            <p:nvPr/>
          </p:nvPicPr>
          <p:blipFill rotWithShape="1">
            <a:blip r:embed="rId2"/>
            <a:srcRect l="16675" t="27555" r="63992" b="6963"/>
            <a:stretch/>
          </p:blipFill>
          <p:spPr>
            <a:xfrm>
              <a:off x="4150994" y="1114072"/>
              <a:ext cx="3641152" cy="3468511"/>
            </a:xfrm>
            <a:prstGeom prst="rect">
              <a:avLst/>
            </a:prstGeom>
          </p:spPr>
        </p:pic>
        <p:sp>
          <p:nvSpPr>
            <p:cNvPr id="5" name="Forma libre 4"/>
            <p:cNvSpPr/>
            <p:nvPr/>
          </p:nvSpPr>
          <p:spPr>
            <a:xfrm>
              <a:off x="6217920" y="2993136"/>
              <a:ext cx="207264" cy="463296"/>
            </a:xfrm>
            <a:custGeom>
              <a:avLst/>
              <a:gdLst>
                <a:gd name="connsiteX0" fmla="*/ 0 w 207264"/>
                <a:gd name="connsiteY0" fmla="*/ 463296 h 463296"/>
                <a:gd name="connsiteX1" fmla="*/ 207264 w 207264"/>
                <a:gd name="connsiteY1" fmla="*/ 0 h 463296"/>
              </a:gdLst>
              <a:ahLst/>
              <a:cxnLst>
                <a:cxn ang="0">
                  <a:pos x="connsiteX0" y="connsiteY0"/>
                </a:cxn>
                <a:cxn ang="0">
                  <a:pos x="connsiteX1" y="connsiteY1"/>
                </a:cxn>
              </a:cxnLst>
              <a:rect l="l" t="t" r="r" b="b"/>
              <a:pathLst>
                <a:path w="207264" h="463296">
                  <a:moveTo>
                    <a:pt x="0" y="463296"/>
                  </a:moveTo>
                  <a:cubicBezTo>
                    <a:pt x="73152" y="267208"/>
                    <a:pt x="146304" y="71120"/>
                    <a:pt x="207264" y="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cxnSp>
          <p:nvCxnSpPr>
            <p:cNvPr id="11" name="Conector recto 10"/>
            <p:cNvCxnSpPr>
              <a:stCxn id="2" idx="4"/>
              <a:endCxn id="5" idx="1"/>
            </p:cNvCxnSpPr>
            <p:nvPr/>
          </p:nvCxnSpPr>
          <p:spPr>
            <a:xfrm>
              <a:off x="6382168" y="2011692"/>
              <a:ext cx="43016" cy="98144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6451166" y="1876639"/>
              <a:ext cx="644095" cy="180884"/>
            </a:xfrm>
            <a:prstGeom prst="rect">
              <a:avLst/>
            </a:prstGeom>
            <a:noFill/>
          </p:spPr>
          <p:txBody>
            <a:bodyPr wrap="none" lIns="0" tIns="0" rIns="0" bIns="0" rtlCol="0">
              <a:spAutoFit/>
            </a:bodyPr>
            <a:lstStyle/>
            <a:p>
              <a:pPr defTabSz="914382">
                <a:spcBef>
                  <a:spcPts val="600"/>
                </a:spcBef>
                <a:spcAft>
                  <a:spcPts val="600"/>
                </a:spcAft>
                <a:buClr>
                  <a:srgbClr val="A6A6A6"/>
                </a:buClr>
                <a:buSzPct val="120000"/>
              </a:pPr>
              <a:r>
                <a:rPr lang="es-CO" sz="1000" dirty="0">
                  <a:solidFill>
                    <a:srgbClr val="244061"/>
                  </a:solidFill>
                </a:rPr>
                <a:t>El Carmen</a:t>
              </a:r>
            </a:p>
          </p:txBody>
        </p:sp>
        <p:cxnSp>
          <p:nvCxnSpPr>
            <p:cNvPr id="18" name="Conector recto 17"/>
            <p:cNvCxnSpPr/>
            <p:nvPr/>
          </p:nvCxnSpPr>
          <p:spPr>
            <a:xfrm>
              <a:off x="6158865" y="1861185"/>
              <a:ext cx="241935" cy="66675"/>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2" name="Elipse 1"/>
            <p:cNvSpPr/>
            <p:nvPr/>
          </p:nvSpPr>
          <p:spPr>
            <a:xfrm>
              <a:off x="6338353" y="1924062"/>
              <a:ext cx="87630" cy="876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dirty="0">
                <a:solidFill>
                  <a:prstClr val="white"/>
                </a:solidFill>
              </a:endParaRPr>
            </a:p>
          </p:txBody>
        </p:sp>
      </p:grpSp>
      <p:sp>
        <p:nvSpPr>
          <p:cNvPr id="22" name="CuadroTexto 25"/>
          <p:cNvSpPr txBox="1">
            <a:spLocks noChangeArrowheads="1"/>
          </p:cNvSpPr>
          <p:nvPr/>
        </p:nvSpPr>
        <p:spPr bwMode="auto">
          <a:xfrm>
            <a:off x="4924991" y="6552005"/>
            <a:ext cx="2982819" cy="242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44" tIns="45534" rIns="91044" bIns="4553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79" fontAlgn="base">
              <a:spcBef>
                <a:spcPct val="0"/>
              </a:spcBef>
              <a:spcAft>
                <a:spcPct val="0"/>
              </a:spcAft>
            </a:pPr>
            <a:r>
              <a:rPr lang="es-MX" altLang="es-CO" sz="976" dirty="0"/>
              <a:t>* Cifras </a:t>
            </a:r>
            <a:r>
              <a:rPr lang="es-MX" altLang="es-CO" sz="976" dirty="0" smtClean="0"/>
              <a:t>en millones</a:t>
            </a:r>
            <a:endParaRPr lang="es-MX" altLang="es-CO" sz="976" dirty="0"/>
          </a:p>
        </p:txBody>
      </p:sp>
      <p:graphicFrame>
        <p:nvGraphicFramePr>
          <p:cNvPr id="23" name="Tabla 33"/>
          <p:cNvGraphicFramePr>
            <a:graphicFrameLocks noGrp="1"/>
          </p:cNvGraphicFramePr>
          <p:nvPr>
            <p:extLst>
              <p:ext uri="{D42A27DB-BD31-4B8C-83A1-F6EECF244321}">
                <p14:modId xmlns:p14="http://schemas.microsoft.com/office/powerpoint/2010/main" val="2870957342"/>
              </p:ext>
            </p:extLst>
          </p:nvPr>
        </p:nvGraphicFramePr>
        <p:xfrm>
          <a:off x="4004242" y="716311"/>
          <a:ext cx="3185559" cy="183071"/>
        </p:xfrm>
        <a:graphic>
          <a:graphicData uri="http://schemas.openxmlformats.org/drawingml/2006/table">
            <a:tbl>
              <a:tblPr firstRow="1" bandRow="1">
                <a:tableStyleId>{5940675A-B579-460E-94D1-54222C63F5DA}</a:tableStyleId>
              </a:tblPr>
              <a:tblGrid>
                <a:gridCol w="3185559">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3,1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5" name="10 Tabla"/>
          <p:cNvGraphicFramePr>
            <a:graphicFrameLocks noGrp="1"/>
          </p:cNvGraphicFramePr>
          <p:nvPr>
            <p:extLst>
              <p:ext uri="{D42A27DB-BD31-4B8C-83A1-F6EECF244321}">
                <p14:modId xmlns:p14="http://schemas.microsoft.com/office/powerpoint/2010/main" val="502972123"/>
              </p:ext>
            </p:extLst>
          </p:nvPr>
        </p:nvGraphicFramePr>
        <p:xfrm>
          <a:off x="4004734" y="1136863"/>
          <a:ext cx="3180537" cy="1083160"/>
        </p:xfrm>
        <a:graphic>
          <a:graphicData uri="http://schemas.openxmlformats.org/drawingml/2006/table">
            <a:tbl>
              <a:tblPr bandRow="1">
                <a:tableStyleId>{5940675A-B579-460E-94D1-54222C63F5DA}</a:tableStyleId>
              </a:tblPr>
              <a:tblGrid>
                <a:gridCol w="2240931">
                  <a:extLst>
                    <a:ext uri="{9D8B030D-6E8A-4147-A177-3AD203B41FA5}">
                      <a16:colId xmlns="" xmlns:a16="http://schemas.microsoft.com/office/drawing/2014/main" val="20000"/>
                    </a:ext>
                  </a:extLst>
                </a:gridCol>
                <a:gridCol w="939606">
                  <a:extLst>
                    <a:ext uri="{9D8B030D-6E8A-4147-A177-3AD203B41FA5}">
                      <a16:colId xmlns="" xmlns:a16="http://schemas.microsoft.com/office/drawing/2014/main" val="20001"/>
                    </a:ext>
                  </a:extLst>
                </a:gridCol>
              </a:tblGrid>
              <a:tr h="173443">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ESTADO</a:t>
                      </a:r>
                      <a:endParaRPr lang="es-CO" sz="11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100" dirty="0">
                          <a:effectLst/>
                        </a:rPr>
                        <a:t>CANTIDAD</a:t>
                      </a:r>
                      <a:endParaRPr lang="es-CO" sz="11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8346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100" u="none" strike="noStrike" kern="1200" dirty="0">
                          <a:effectLst/>
                        </a:rPr>
                        <a:t>VÍAS</a:t>
                      </a:r>
                      <a:r>
                        <a:rPr lang="es-MX" sz="1100" u="none" strike="noStrike" kern="1200" baseline="0" dirty="0">
                          <a:effectLst/>
                        </a:rPr>
                        <a:t> PARA LA EQUIDAD</a:t>
                      </a:r>
                      <a:endParaRPr lang="es-MX" sz="11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2,2 KM</a:t>
                      </a:r>
                      <a:endParaRPr lang="es-MX" sz="11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8346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100" u="none" strike="noStrike" dirty="0">
                          <a:effectLst/>
                        </a:rPr>
                        <a:t>0 KM</a:t>
                      </a:r>
                      <a:endParaRPr lang="es-MX" sz="11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359316">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100" u="none" strike="noStrike" kern="1200" dirty="0">
                          <a:effectLst/>
                        </a:rPr>
                        <a:t>0 KM</a:t>
                      </a:r>
                      <a:endParaRPr lang="es-MX" sz="11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8346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100" u="none" strike="noStrike" kern="1200" dirty="0">
                          <a:effectLst/>
                        </a:rPr>
                        <a:t>0,9 KM</a:t>
                      </a:r>
                      <a:endParaRPr lang="es-MX" sz="11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26" name="30 CuadroTexto"/>
          <p:cNvSpPr txBox="1">
            <a:spLocks noChangeArrowheads="1"/>
          </p:cNvSpPr>
          <p:nvPr/>
        </p:nvSpPr>
        <p:spPr bwMode="auto">
          <a:xfrm flipH="1">
            <a:off x="4004733" y="926105"/>
            <a:ext cx="3180535" cy="173253"/>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44" tIns="0" rIns="91044"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3" indent="-343263" defTabSz="686526">
              <a:spcBef>
                <a:spcPts val="450"/>
              </a:spcBef>
            </a:pPr>
            <a:r>
              <a:rPr lang="es-CO" sz="1100" dirty="0"/>
              <a:t>ESTADO DEL CORREDOR</a:t>
            </a:r>
          </a:p>
        </p:txBody>
      </p:sp>
      <p:sp>
        <p:nvSpPr>
          <p:cNvPr id="28" name="30 CuadroTexto"/>
          <p:cNvSpPr txBox="1">
            <a:spLocks noChangeArrowheads="1"/>
          </p:cNvSpPr>
          <p:nvPr/>
        </p:nvSpPr>
        <p:spPr bwMode="auto">
          <a:xfrm flipH="1">
            <a:off x="7536961" y="698840"/>
            <a:ext cx="4312103" cy="200542"/>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tIns="13513"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457187" indent="-457187" defTabSz="914373"/>
            <a:r>
              <a:rPr lang="es-CO" sz="1100" kern="0" dirty="0"/>
              <a:t>INFORMACIÓN GENERAL</a:t>
            </a:r>
          </a:p>
        </p:txBody>
      </p:sp>
      <p:sp>
        <p:nvSpPr>
          <p:cNvPr id="31" name="30 CuadroTexto"/>
          <p:cNvSpPr txBox="1">
            <a:spLocks noChangeArrowheads="1"/>
          </p:cNvSpPr>
          <p:nvPr/>
        </p:nvSpPr>
        <p:spPr bwMode="auto">
          <a:xfrm flipH="1">
            <a:off x="7536828" y="3502339"/>
            <a:ext cx="4312232"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OBRA 1208 DE 15/09/2016</a:t>
            </a:r>
          </a:p>
        </p:txBody>
      </p:sp>
      <p:sp>
        <p:nvSpPr>
          <p:cNvPr id="32" name="30 CuadroTexto"/>
          <p:cNvSpPr txBox="1">
            <a:spLocks noChangeArrowheads="1"/>
          </p:cNvSpPr>
          <p:nvPr/>
        </p:nvSpPr>
        <p:spPr bwMode="auto">
          <a:xfrm flipH="1">
            <a:off x="7536959" y="4233898"/>
            <a:ext cx="4312098"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686520">
              <a:spcBef>
                <a:spcPts val="450"/>
              </a:spcBef>
              <a:defRPr/>
            </a:pPr>
            <a:r>
              <a:rPr lang="es-CO" sz="1100" kern="0" dirty="0"/>
              <a:t>INTERVENTORÍA 1596 DE 06/10/2016</a:t>
            </a:r>
          </a:p>
        </p:txBody>
      </p:sp>
      <p:graphicFrame>
        <p:nvGraphicFramePr>
          <p:cNvPr id="33" name="Tabla 32"/>
          <p:cNvGraphicFramePr>
            <a:graphicFrameLocks noGrp="1"/>
          </p:cNvGraphicFramePr>
          <p:nvPr>
            <p:extLst>
              <p:ext uri="{D42A27DB-BD31-4B8C-83A1-F6EECF244321}">
                <p14:modId xmlns:p14="http://schemas.microsoft.com/office/powerpoint/2010/main" val="1149081099"/>
              </p:ext>
            </p:extLst>
          </p:nvPr>
        </p:nvGraphicFramePr>
        <p:xfrm>
          <a:off x="7536964" y="3702119"/>
          <a:ext cx="4312100" cy="457200"/>
        </p:xfrm>
        <a:graphic>
          <a:graphicData uri="http://schemas.openxmlformats.org/drawingml/2006/table">
            <a:tbl>
              <a:tblPr>
                <a:tableStyleId>{616DA210-FB5B-4158-B5E0-FEB733F419BA}</a:tableStyleId>
              </a:tblPr>
              <a:tblGrid>
                <a:gridCol w="2141807">
                  <a:extLst>
                    <a:ext uri="{9D8B030D-6E8A-4147-A177-3AD203B41FA5}">
                      <a16:colId xmlns="" xmlns:a16="http://schemas.microsoft.com/office/drawing/2014/main" val="20000"/>
                    </a:ext>
                  </a:extLst>
                </a:gridCol>
                <a:gridCol w="587793">
                  <a:extLst>
                    <a:ext uri="{9D8B030D-6E8A-4147-A177-3AD203B41FA5}">
                      <a16:colId xmlns="" xmlns:a16="http://schemas.microsoft.com/office/drawing/2014/main" val="20001"/>
                    </a:ext>
                  </a:extLst>
                </a:gridCol>
                <a:gridCol w="1582500">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it-IT" sz="1000" u="none" strike="noStrike" kern="1200" cap="none" spc="0" normalizeH="0" baseline="0" noProof="0" dirty="0">
                          <a:ln>
                            <a:noFill/>
                          </a:ln>
                          <a:effectLst/>
                          <a:uLnTx/>
                          <a:uFillTx/>
                        </a:rPr>
                        <a:t>CONSTRUCTORA LHS S.A.S</a:t>
                      </a:r>
                      <a:endParaRPr kumimoji="0" lang="es-MX" sz="1000" u="none" strike="noStrike" kern="1200" cap="none" spc="0" normalizeH="0" baseline="0" noProof="0" dirty="0">
                        <a:ln>
                          <a:noFill/>
                        </a:ln>
                        <a:effectLst/>
                        <a:uLnTx/>
                        <a:uFillTx/>
                      </a:endParaRPr>
                    </a:p>
                  </a:txBody>
                  <a:tcPr marL="35995" marR="3599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dirty="0">
                          <a:effectLst/>
                        </a:rPr>
                        <a:t>CONSTRUCTORA LHS S.A.S</a:t>
                      </a:r>
                      <a:endParaRPr lang="es-CO" sz="1000" b="0" i="0" u="none" strike="noStrike" dirty="0">
                        <a:solidFill>
                          <a:schemeClr val="tx1"/>
                        </a:solidFill>
                        <a:effectLst/>
                        <a:latin typeface="+mn-lt"/>
                      </a:endParaRPr>
                    </a:p>
                  </a:txBody>
                  <a:tcPr marL="35995" marR="35995" marT="0"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bl>
          </a:graphicData>
        </a:graphic>
      </p:graphicFrame>
      <p:graphicFrame>
        <p:nvGraphicFramePr>
          <p:cNvPr id="48" name="3 Tabla"/>
          <p:cNvGraphicFramePr>
            <a:graphicFrameLocks noGrp="1"/>
          </p:cNvGraphicFramePr>
          <p:nvPr>
            <p:extLst>
              <p:ext uri="{D42A27DB-BD31-4B8C-83A1-F6EECF244321}">
                <p14:modId xmlns:p14="http://schemas.microsoft.com/office/powerpoint/2010/main" val="1257294003"/>
              </p:ext>
            </p:extLst>
          </p:nvPr>
        </p:nvGraphicFramePr>
        <p:xfrm>
          <a:off x="7537090" y="939496"/>
          <a:ext cx="4311975" cy="914400"/>
        </p:xfrm>
        <a:graphic>
          <a:graphicData uri="http://schemas.openxmlformats.org/drawingml/2006/table">
            <a:tbl>
              <a:tblPr firstRow="1" bandRow="1">
                <a:tableStyleId>{5940675A-B579-460E-94D1-54222C63F5DA}</a:tableStyleId>
              </a:tblPr>
              <a:tblGrid>
                <a:gridCol w="2472540">
                  <a:extLst>
                    <a:ext uri="{9D8B030D-6E8A-4147-A177-3AD203B41FA5}">
                      <a16:colId xmlns="" xmlns:a16="http://schemas.microsoft.com/office/drawing/2014/main" val="20000"/>
                    </a:ext>
                  </a:extLst>
                </a:gridCol>
                <a:gridCol w="1839435">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30/08/2016</a:t>
                      </a:r>
                    </a:p>
                    <a:p>
                      <a:pPr algn="ctr" rtl="0" fontAlgn="ctr"/>
                      <a:r>
                        <a:rPr lang="es-MX" sz="1000" u="none" strike="noStrike" dirty="0">
                          <a:effectLst/>
                        </a:rPr>
                        <a:t>15/05/2017</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15/09/2016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16/01/2017</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15/07/2018</a:t>
                      </a:r>
                      <a:endParaRPr lang="es-MX" sz="1000" b="0" i="0" u="none" strike="noStrike" kern="1200" dirty="0">
                        <a:solidFill>
                          <a:schemeClr val="bg2">
                            <a:lumMod val="50000"/>
                          </a:schemeClr>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64 %</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graphicFrame>
        <p:nvGraphicFramePr>
          <p:cNvPr id="49" name="Tabla 48"/>
          <p:cNvGraphicFramePr>
            <a:graphicFrameLocks noGrp="1"/>
          </p:cNvGraphicFramePr>
          <p:nvPr>
            <p:extLst>
              <p:ext uri="{D42A27DB-BD31-4B8C-83A1-F6EECF244321}">
                <p14:modId xmlns:p14="http://schemas.microsoft.com/office/powerpoint/2010/main" val="740947857"/>
              </p:ext>
            </p:extLst>
          </p:nvPr>
        </p:nvGraphicFramePr>
        <p:xfrm>
          <a:off x="7536828" y="4428859"/>
          <a:ext cx="4312100" cy="609600"/>
        </p:xfrm>
        <a:graphic>
          <a:graphicData uri="http://schemas.openxmlformats.org/drawingml/2006/table">
            <a:tbl>
              <a:tblPr>
                <a:tableStyleId>{616DA210-FB5B-4158-B5E0-FEB733F419BA}</a:tableStyleId>
              </a:tblPr>
              <a:tblGrid>
                <a:gridCol w="2141807">
                  <a:extLst>
                    <a:ext uri="{9D8B030D-6E8A-4147-A177-3AD203B41FA5}">
                      <a16:colId xmlns="" xmlns:a16="http://schemas.microsoft.com/office/drawing/2014/main" val="20000"/>
                    </a:ext>
                  </a:extLst>
                </a:gridCol>
                <a:gridCol w="587793">
                  <a:extLst>
                    <a:ext uri="{9D8B030D-6E8A-4147-A177-3AD203B41FA5}">
                      <a16:colId xmlns="" xmlns:a16="http://schemas.microsoft.com/office/drawing/2014/main" val="20001"/>
                    </a:ext>
                  </a:extLst>
                </a:gridCol>
                <a:gridCol w="1582500">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it-IT" sz="1000" u="none" strike="noStrike" kern="1200" cap="none" spc="0" normalizeH="0" baseline="0" noProof="0" dirty="0">
                          <a:ln>
                            <a:noFill/>
                          </a:ln>
                          <a:effectLst/>
                          <a:uLnTx/>
                          <a:uFillTx/>
                        </a:rPr>
                        <a:t>CONSORCIO ITEC-PUTUMAYO</a:t>
                      </a:r>
                      <a:endParaRPr kumimoji="0" lang="es-MX" sz="1000" u="none" strike="noStrike" kern="1200" cap="none" spc="0" normalizeH="0" baseline="0" noProof="0" dirty="0">
                        <a:ln>
                          <a:noFill/>
                        </a:ln>
                        <a:effectLst/>
                        <a:uLnTx/>
                        <a:uFillTx/>
                      </a:endParaRPr>
                    </a:p>
                  </a:txBody>
                  <a:tcPr marL="35995" marR="35995"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5" marR="35995"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5" marR="35995" marT="0" marB="0" anchor="ctr"/>
                </a:tc>
                <a:extLst>
                  <a:ext uri="{0D108BD9-81ED-4DB2-BD59-A6C34878D82A}">
                    <a16:rowId xmlns="" xmlns:a16="http://schemas.microsoft.com/office/drawing/2014/main" val="10001"/>
                  </a:ext>
                </a:extLst>
              </a:tr>
              <a:tr h="152395">
                <a:tc>
                  <a:txBody>
                    <a:bodyPr/>
                    <a:lstStyle/>
                    <a:p>
                      <a:pPr algn="l" fontAlgn="ctr"/>
                      <a:r>
                        <a:rPr lang="es-CO" sz="1000" u="none" strike="noStrike" dirty="0">
                          <a:effectLst/>
                        </a:rPr>
                        <a:t>ITEC LTDA</a:t>
                      </a:r>
                      <a:endParaRPr lang="es-CO" sz="1000" b="0" i="0" u="none" strike="noStrike" dirty="0">
                        <a:solidFill>
                          <a:schemeClr val="tx1"/>
                        </a:solidFill>
                        <a:effectLst/>
                        <a:latin typeface="+mn-lt"/>
                      </a:endParaRPr>
                    </a:p>
                  </a:txBody>
                  <a:tcPr marL="35995" marR="35995" marT="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35995" marR="35995"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2"/>
                  </a:ext>
                </a:extLst>
              </a:tr>
              <a:tr h="152395">
                <a:tc>
                  <a:txBody>
                    <a:bodyPr/>
                    <a:lstStyle/>
                    <a:p>
                      <a:pPr algn="l" fontAlgn="ctr"/>
                      <a:r>
                        <a:rPr lang="es-CO" sz="1000" u="none" strike="noStrike" dirty="0">
                          <a:effectLst/>
                        </a:rPr>
                        <a:t>CAYCO SAS </a:t>
                      </a:r>
                      <a:endParaRPr lang="es-CO" sz="1000" b="0" i="0" u="none" strike="noStrike" dirty="0">
                        <a:solidFill>
                          <a:schemeClr val="tx1"/>
                        </a:solidFill>
                        <a:effectLst/>
                        <a:latin typeface="+mn-lt"/>
                      </a:endParaRPr>
                    </a:p>
                  </a:txBody>
                  <a:tcPr marL="35995" marR="35995" marT="0" marB="0" anchor="ctr"/>
                </a:tc>
                <a:tc>
                  <a:txBody>
                    <a:bodyPr/>
                    <a:lstStyle/>
                    <a:p>
                      <a:pPr marL="0" algn="ctr" defTabSz="1217021" rtl="0" eaLnBrk="1" fontAlgn="ctr" latinLnBrk="0" hangingPunct="1"/>
                      <a:r>
                        <a:rPr lang="es-MX" sz="1000" u="none" strike="noStrike" kern="1200" dirty="0">
                          <a:effectLst/>
                        </a:rPr>
                        <a:t>40</a:t>
                      </a:r>
                      <a:endParaRPr lang="es-MX" sz="1000" b="0" i="0" u="none" strike="noStrike" kern="1200" dirty="0">
                        <a:solidFill>
                          <a:schemeClr val="tx1"/>
                        </a:solidFill>
                        <a:effectLst/>
                        <a:latin typeface="+mn-lt"/>
                        <a:ea typeface="+mn-ea"/>
                        <a:cs typeface="+mn-cs"/>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3946536320"/>
                  </a:ext>
                </a:extLst>
              </a:tr>
            </a:tbl>
          </a:graphicData>
        </a:graphic>
      </p:graphicFrame>
      <p:sp>
        <p:nvSpPr>
          <p:cNvPr id="6" name="Rectángulo 5"/>
          <p:cNvSpPr/>
          <p:nvPr/>
        </p:nvSpPr>
        <p:spPr>
          <a:xfrm>
            <a:off x="4004734" y="2356558"/>
            <a:ext cx="3241664" cy="2344616"/>
          </a:xfrm>
          <a:prstGeom prst="rect">
            <a:avLst/>
          </a:prstGeom>
        </p:spPr>
        <p:txBody>
          <a:bodyPr wrap="square">
            <a:spAutoFit/>
          </a:bodyPr>
          <a:lstStyle/>
          <a:p>
            <a:pPr marL="171448" indent="-171448" algn="just" defTabSz="683690">
              <a:buFont typeface="Arial" panose="020B0604020202020204" pitchFamily="34" charset="0"/>
              <a:buChar char="•"/>
            </a:pPr>
            <a:r>
              <a:rPr lang="es-CO" sz="1100" dirty="0"/>
              <a:t>Con la avalancha del 1 de abril de 2017 (Mocoa) se ajustaron los estudios y diseños</a:t>
            </a:r>
          </a:p>
          <a:p>
            <a:pPr marL="171448" indent="-171448" algn="just" defTabSz="683690">
              <a:buFont typeface="Arial" panose="020B0604020202020204" pitchFamily="34" charset="0"/>
              <a:buChar char="•"/>
            </a:pPr>
            <a:r>
              <a:rPr lang="es-CO" sz="1100" dirty="0"/>
              <a:t>Se adicionaron $3.000 millones para la reconstrucción del Puente Sangoyaco sobre la Av. Colombia. Que tiene fecha proyectada de inicio el 20FEB18, una vez se cuente con los permisos de ocupación de cauce que están solicitados a la Corporación.</a:t>
            </a:r>
          </a:p>
          <a:p>
            <a:pPr marL="171448" indent="-171448" algn="just" defTabSz="683690">
              <a:buFont typeface="Arial" panose="020B0604020202020204" pitchFamily="34" charset="0"/>
              <a:buChar char="•"/>
            </a:pPr>
            <a:r>
              <a:rPr lang="es-CO" sz="1100" dirty="0"/>
              <a:t>PUENTE SANGOYACO: Doble calzada. 27 m de Luz. 15,5 m de Ancho. 5 vigas postensadas para la superestructura. Cimentación profunda en pilotes de 1,4 m de diámetro. Fecha prevista de terminación el 30AGO18.</a:t>
            </a:r>
          </a:p>
        </p:txBody>
      </p:sp>
      <p:sp>
        <p:nvSpPr>
          <p:cNvPr id="27" name="Rectángulo 5"/>
          <p:cNvSpPr>
            <a:spLocks noChangeArrowheads="1"/>
          </p:cNvSpPr>
          <p:nvPr/>
        </p:nvSpPr>
        <p:spPr bwMode="auto">
          <a:xfrm>
            <a:off x="2882538" y="0"/>
            <a:ext cx="6621049"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PERIMETRAL DE MOCOA</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29" name="Pentágono 28"/>
          <p:cNvSpPr/>
          <p:nvPr/>
        </p:nvSpPr>
        <p:spPr>
          <a:xfrm>
            <a:off x="0" y="0"/>
            <a:ext cx="2882538"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0" name="CuadroTexto 29"/>
          <p:cNvSpPr txBox="1"/>
          <p:nvPr/>
        </p:nvSpPr>
        <p:spPr>
          <a:xfrm>
            <a:off x="194708" y="26882"/>
            <a:ext cx="231336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Putumayo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21474381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Tabla 23"/>
          <p:cNvGraphicFramePr>
            <a:graphicFrameLocks noGrp="1"/>
          </p:cNvGraphicFramePr>
          <p:nvPr>
            <p:extLst>
              <p:ext uri="{D42A27DB-BD31-4B8C-83A1-F6EECF244321}">
                <p14:modId xmlns:p14="http://schemas.microsoft.com/office/powerpoint/2010/main" val="216621602"/>
              </p:ext>
            </p:extLst>
          </p:nvPr>
        </p:nvGraphicFramePr>
        <p:xfrm>
          <a:off x="7393116" y="3856945"/>
          <a:ext cx="4443606" cy="679710"/>
        </p:xfrm>
        <a:graphic>
          <a:graphicData uri="http://schemas.openxmlformats.org/drawingml/2006/table">
            <a:tbl>
              <a:tblPr>
                <a:tableStyleId>{616DA210-FB5B-4158-B5E0-FEB733F419BA}</a:tableStyleId>
              </a:tblPr>
              <a:tblGrid>
                <a:gridCol w="2695802">
                  <a:extLst>
                    <a:ext uri="{9D8B030D-6E8A-4147-A177-3AD203B41FA5}">
                      <a16:colId xmlns="" xmlns:a16="http://schemas.microsoft.com/office/drawing/2014/main" val="20000"/>
                    </a:ext>
                  </a:extLst>
                </a:gridCol>
                <a:gridCol w="707639">
                  <a:extLst>
                    <a:ext uri="{9D8B030D-6E8A-4147-A177-3AD203B41FA5}">
                      <a16:colId xmlns="" xmlns:a16="http://schemas.microsoft.com/office/drawing/2014/main" val="20001"/>
                    </a:ext>
                  </a:extLst>
                </a:gridCol>
                <a:gridCol w="1040165">
                  <a:extLst>
                    <a:ext uri="{9D8B030D-6E8A-4147-A177-3AD203B41FA5}">
                      <a16:colId xmlns="" xmlns:a16="http://schemas.microsoft.com/office/drawing/2014/main" val="20002"/>
                    </a:ext>
                  </a:extLst>
                </a:gridCol>
              </a:tblGrid>
              <a:tr h="154842">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ES" sz="1000" kern="1200" dirty="0">
                          <a:effectLst/>
                        </a:rPr>
                        <a:t>CONSORCIO AMBIENTAL SAN FRANCISCO MOCOA</a:t>
                      </a:r>
                      <a:endParaRPr lang="es-ES" sz="1000" b="0" kern="1200" dirty="0">
                        <a:solidFill>
                          <a:schemeClr val="dk1"/>
                        </a:solidFill>
                        <a:effectLst/>
                        <a:latin typeface="+mn-lt"/>
                        <a:ea typeface=""/>
                        <a:cs typeface=""/>
                      </a:endParaRPr>
                    </a:p>
                  </a:txBody>
                  <a:tcPr marL="6086" marR="6086" marT="609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4842">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6086" marR="6086" marT="609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6086" marR="6086" marT="609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6086" marR="6086" marT="6097" marB="0" anchor="ctr"/>
                </a:tc>
                <a:extLst>
                  <a:ext uri="{0D108BD9-81ED-4DB2-BD59-A6C34878D82A}">
                    <a16:rowId xmlns="" xmlns:a16="http://schemas.microsoft.com/office/drawing/2014/main" val="10001"/>
                  </a:ext>
                </a:extLst>
              </a:tr>
              <a:tr h="177155">
                <a:tc>
                  <a:txBody>
                    <a:bodyPr/>
                    <a:lstStyle/>
                    <a:p>
                      <a:pPr>
                        <a:lnSpc>
                          <a:spcPct val="115000"/>
                        </a:lnSpc>
                        <a:spcAft>
                          <a:spcPts val="0"/>
                        </a:spcAft>
                      </a:pPr>
                      <a:r>
                        <a:rPr lang="es-CO" sz="1000" u="none" strike="noStrike" kern="1200" dirty="0">
                          <a:effectLst/>
                        </a:rPr>
                        <a:t>SOLINPRO LTDA. </a:t>
                      </a:r>
                      <a:endParaRPr lang="es-CO" sz="1000" u="none" strike="noStrike" kern="1200" dirty="0">
                        <a:solidFill>
                          <a:schemeClr val="tx1"/>
                        </a:solidFill>
                        <a:effectLst/>
                        <a:latin typeface="+mn-lt"/>
                        <a:ea typeface="+mn-ea"/>
                        <a:cs typeface="+mn-cs"/>
                      </a:endParaRPr>
                    </a:p>
                  </a:txBody>
                  <a:tcPr marL="81046" marR="6091" marT="6098" marB="0" anchor="ctr"/>
                </a:tc>
                <a:tc>
                  <a:txBody>
                    <a:bodyPr/>
                    <a:lstStyle/>
                    <a:p>
                      <a:pPr algn="ctr" fontAlgn="ctr"/>
                      <a:r>
                        <a:rPr lang="es-MX" sz="1000" u="none" strike="noStrike" kern="1200" dirty="0">
                          <a:effectLst/>
                        </a:rPr>
                        <a:t>50</a:t>
                      </a:r>
                      <a:endParaRPr lang="es-MX" sz="1000" u="none" strike="noStrike" kern="1200" dirty="0">
                        <a:solidFill>
                          <a:schemeClr val="tx1"/>
                        </a:solidFill>
                        <a:effectLst/>
                        <a:latin typeface="+mn-lt"/>
                        <a:ea typeface="+mn-ea"/>
                        <a:cs typeface="+mn-cs"/>
                      </a:endParaRPr>
                    </a:p>
                  </a:txBody>
                  <a:tcPr marL="6091" marR="6091" marT="609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6091" marR="6091" marT="6098" marB="0" anchor="ctr"/>
                </a:tc>
                <a:extLst>
                  <a:ext uri="{0D108BD9-81ED-4DB2-BD59-A6C34878D82A}">
                    <a16:rowId xmlns="" xmlns:a16="http://schemas.microsoft.com/office/drawing/2014/main" val="10002"/>
                  </a:ext>
                </a:extLst>
              </a:tr>
              <a:tr h="177155">
                <a:tc>
                  <a:txBody>
                    <a:bodyPr/>
                    <a:lstStyle/>
                    <a:p>
                      <a:pPr>
                        <a:lnSpc>
                          <a:spcPct val="115000"/>
                        </a:lnSpc>
                        <a:spcAft>
                          <a:spcPts val="0"/>
                        </a:spcAft>
                      </a:pPr>
                      <a:r>
                        <a:rPr lang="es-CO" sz="1000" u="none" strike="noStrike" kern="1200" dirty="0">
                          <a:effectLst/>
                        </a:rPr>
                        <a:t>G.O.C. S.A</a:t>
                      </a:r>
                      <a:endParaRPr lang="es-CO" sz="1000" u="none" strike="noStrike" kern="1200" dirty="0">
                        <a:solidFill>
                          <a:schemeClr val="tx1"/>
                        </a:solidFill>
                        <a:effectLst/>
                        <a:latin typeface="+mn-lt"/>
                        <a:ea typeface="+mn-ea"/>
                        <a:cs typeface="+mn-cs"/>
                      </a:endParaRPr>
                    </a:p>
                  </a:txBody>
                  <a:tcPr marL="81046" marR="6091" marT="6098" marB="0" anchor="ctr"/>
                </a:tc>
                <a:tc>
                  <a:txBody>
                    <a:bodyPr/>
                    <a:lstStyle/>
                    <a:p>
                      <a:pPr algn="ctr" fontAlgn="ctr"/>
                      <a:r>
                        <a:rPr lang="es-MX" sz="1000" u="none" strike="noStrike" kern="1200" dirty="0">
                          <a:effectLst/>
                        </a:rPr>
                        <a:t>50</a:t>
                      </a:r>
                      <a:endParaRPr lang="es-MX" sz="1000" u="none" strike="noStrike" kern="1200" dirty="0">
                        <a:solidFill>
                          <a:schemeClr val="tx1"/>
                        </a:solidFill>
                        <a:effectLst/>
                        <a:latin typeface="+mn-lt"/>
                        <a:ea typeface="+mn-ea"/>
                        <a:cs typeface="+mn-cs"/>
                      </a:endParaRPr>
                    </a:p>
                  </a:txBody>
                  <a:tcPr marL="6091" marR="6091" marT="6098"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6091" marR="6091" marT="6098" marB="0" anchor="ctr"/>
                </a:tc>
                <a:extLst>
                  <a:ext uri="{0D108BD9-81ED-4DB2-BD59-A6C34878D82A}">
                    <a16:rowId xmlns="" xmlns:a16="http://schemas.microsoft.com/office/drawing/2014/main" val="573106091"/>
                  </a:ext>
                </a:extLst>
              </a:tr>
            </a:tbl>
          </a:graphicData>
        </a:graphic>
      </p:graphicFrame>
      <p:graphicFrame>
        <p:nvGraphicFramePr>
          <p:cNvPr id="24" name="3 Tabla"/>
          <p:cNvGraphicFramePr>
            <a:graphicFrameLocks noGrp="1"/>
          </p:cNvGraphicFramePr>
          <p:nvPr>
            <p:extLst>
              <p:ext uri="{D42A27DB-BD31-4B8C-83A1-F6EECF244321}">
                <p14:modId xmlns:p14="http://schemas.microsoft.com/office/powerpoint/2010/main" val="2545480096"/>
              </p:ext>
            </p:extLst>
          </p:nvPr>
        </p:nvGraphicFramePr>
        <p:xfrm>
          <a:off x="7400428" y="963390"/>
          <a:ext cx="4443608" cy="457200"/>
        </p:xfrm>
        <a:graphic>
          <a:graphicData uri="http://schemas.openxmlformats.org/drawingml/2006/table">
            <a:tbl>
              <a:tblPr firstRow="1" bandRow="1">
                <a:tableStyleId>{5940675A-B579-460E-94D1-54222C63F5DA}</a:tableStyleId>
              </a:tblPr>
              <a:tblGrid>
                <a:gridCol w="1830658">
                  <a:extLst>
                    <a:ext uri="{9D8B030D-6E8A-4147-A177-3AD203B41FA5}">
                      <a16:colId xmlns="" xmlns:a16="http://schemas.microsoft.com/office/drawing/2014/main" val="20000"/>
                    </a:ext>
                  </a:extLst>
                </a:gridCol>
                <a:gridCol w="2612950">
                  <a:extLst>
                    <a:ext uri="{9D8B030D-6E8A-4147-A177-3AD203B41FA5}">
                      <a16:colId xmlns="" xmlns:a16="http://schemas.microsoft.com/office/drawing/2014/main" val="20001"/>
                    </a:ext>
                  </a:extLst>
                </a:gridCol>
              </a:tblGrid>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27028" marR="2702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08/08/2011</a:t>
                      </a:r>
                      <a:endParaRPr lang="es-MX" sz="1000" b="0" i="0" u="none" strike="noStrike" dirty="0">
                        <a:solidFill>
                          <a:schemeClr val="tx1"/>
                        </a:solidFill>
                        <a:effectLst/>
                        <a:latin typeface="+mn-lt"/>
                      </a:endParaRPr>
                    </a:p>
                  </a:txBody>
                  <a:tcPr marL="27028" marR="2702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chemeClr val="dk1"/>
                        </a:solidFill>
                        <a:latin typeface="+mn-lt"/>
                        <a:ea typeface="+mn-ea"/>
                        <a:cs typeface="Arial" panose="020B0604020202020204" pitchFamily="34" charset="0"/>
                      </a:endParaRPr>
                    </a:p>
                  </a:txBody>
                  <a:tcPr marL="27028" marR="27028" marT="0" marB="0" anchor="ctr"/>
                </a:tc>
                <a:tc>
                  <a:txBody>
                    <a:bodyPr/>
                    <a:lstStyle/>
                    <a:p>
                      <a:pPr algn="ctr" rtl="0" fontAlgn="ctr"/>
                      <a:r>
                        <a:rPr lang="es-MX" sz="1000" u="none" strike="noStrike" kern="1200" baseline="0" dirty="0">
                          <a:effectLst/>
                        </a:rPr>
                        <a:t>06/09/2017</a:t>
                      </a:r>
                      <a:endParaRPr lang="es-MX" sz="1000" b="0" i="0" u="none" strike="noStrike" kern="1200" baseline="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5"/>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27028" marR="27028" marT="0" marB="0" anchor="ctr"/>
                </a:tc>
                <a:tc>
                  <a:txBody>
                    <a:bodyPr/>
                    <a:lstStyle/>
                    <a:p>
                      <a:pPr algn="ctr" rtl="0" fontAlgn="ctr"/>
                      <a:r>
                        <a:rPr lang="es-MX" sz="1000" u="none" strike="noStrike" kern="1200" baseline="0" dirty="0">
                          <a:effectLst/>
                        </a:rPr>
                        <a:t>TERMINADO</a:t>
                      </a:r>
                      <a:endParaRPr lang="es-MX" sz="1000" b="1" i="0" u="none" strike="noStrike" kern="1200" baseline="0" dirty="0">
                        <a:solidFill>
                          <a:schemeClr val="bg1"/>
                        </a:solidFill>
                        <a:effectLst/>
                        <a:latin typeface="+mn-lt"/>
                        <a:ea typeface="+mn-ea"/>
                        <a:cs typeface="+mn-cs"/>
                      </a:endParaRPr>
                    </a:p>
                  </a:txBody>
                  <a:tcPr marL="27028" marR="27028"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393117" y="2241131"/>
            <a:ext cx="4443611" cy="169277"/>
          </a:xfrm>
          <a:prstGeom prst="rect">
            <a:avLst/>
          </a:prstGeom>
          <a:solidFill>
            <a:srgbClr val="CBBB9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70" tIns="0" rIns="91070" bIns="0" anchor="ctr" anchorCtr="1">
            <a:spAutoFit/>
          </a:bodyPr>
          <a:lstStyle>
            <a:defPPr>
              <a:defRPr lang="es-CO"/>
            </a:defPPr>
            <a:lvl1pPr marL="457196" marR="0" lvl="0" indent="-457196" algn="ctr" defTabSz="914392" fontAlgn="auto">
              <a:lnSpc>
                <a:spcPct val="100000"/>
              </a:lnSpc>
              <a:spcBef>
                <a:spcPts val="599"/>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CONTRATO OBRA 407 DE /2010</a:t>
            </a:r>
          </a:p>
        </p:txBody>
      </p:sp>
      <p:sp>
        <p:nvSpPr>
          <p:cNvPr id="26" name="30 CuadroTexto"/>
          <p:cNvSpPr txBox="1">
            <a:spLocks noChangeArrowheads="1"/>
          </p:cNvSpPr>
          <p:nvPr/>
        </p:nvSpPr>
        <p:spPr bwMode="auto">
          <a:xfrm flipH="1">
            <a:off x="7393116" y="3671414"/>
            <a:ext cx="4443612" cy="169277"/>
          </a:xfrm>
          <a:prstGeom prst="rect">
            <a:avLst/>
          </a:prstGeom>
          <a:solidFill>
            <a:srgbClr val="CBBB9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70" tIns="0" rIns="91070" bIns="0" anchor="ctr" anchorCtr="1">
            <a:spAutoFit/>
          </a:bodyPr>
          <a:lstStyle>
            <a:defPPr>
              <a:defRPr lang="es-CO"/>
            </a:defPPr>
            <a:lvl1pPr marL="457196" marR="0" lvl="0" indent="-457196" algn="ctr" defTabSz="914392" fontAlgn="auto">
              <a:lnSpc>
                <a:spcPct val="100000"/>
              </a:lnSpc>
              <a:spcBef>
                <a:spcPts val="599"/>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INTERVENTORÍA 473 </a:t>
            </a:r>
            <a:r>
              <a:rPr lang="es-CO" sz="1100" dirty="0" smtClean="0"/>
              <a:t>DE 2010</a:t>
            </a:r>
            <a:endParaRPr lang="es-CO" sz="1100" dirty="0"/>
          </a:p>
        </p:txBody>
      </p:sp>
      <p:graphicFrame>
        <p:nvGraphicFramePr>
          <p:cNvPr id="27" name="Tabla 22"/>
          <p:cNvGraphicFramePr>
            <a:graphicFrameLocks noGrp="1"/>
          </p:cNvGraphicFramePr>
          <p:nvPr>
            <p:extLst>
              <p:ext uri="{D42A27DB-BD31-4B8C-83A1-F6EECF244321}">
                <p14:modId xmlns:p14="http://schemas.microsoft.com/office/powerpoint/2010/main" val="4040235520"/>
              </p:ext>
            </p:extLst>
          </p:nvPr>
        </p:nvGraphicFramePr>
        <p:xfrm>
          <a:off x="7393116" y="2443240"/>
          <a:ext cx="4443609" cy="1219200"/>
        </p:xfrm>
        <a:graphic>
          <a:graphicData uri="http://schemas.openxmlformats.org/drawingml/2006/table">
            <a:tbl>
              <a:tblPr>
                <a:tableStyleId>{5940675A-B579-460E-94D1-54222C63F5DA}</a:tableStyleId>
              </a:tblPr>
              <a:tblGrid>
                <a:gridCol w="3114284">
                  <a:extLst>
                    <a:ext uri="{9D8B030D-6E8A-4147-A177-3AD203B41FA5}">
                      <a16:colId xmlns="" xmlns:a16="http://schemas.microsoft.com/office/drawing/2014/main" val="20000"/>
                    </a:ext>
                  </a:extLst>
                </a:gridCol>
                <a:gridCol w="589271">
                  <a:extLst>
                    <a:ext uri="{9D8B030D-6E8A-4147-A177-3AD203B41FA5}">
                      <a16:colId xmlns="" xmlns:a16="http://schemas.microsoft.com/office/drawing/2014/main" val="20001"/>
                    </a:ext>
                  </a:extLst>
                </a:gridCol>
                <a:gridCol w="740054">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lang="es-ES" sz="1000" kern="1200" dirty="0">
                          <a:effectLst/>
                        </a:rPr>
                        <a:t>CONSORCIO VIAL DEL SUR</a:t>
                      </a:r>
                      <a:endParaRPr lang="es-ES" sz="1000" b="0" kern="1200" dirty="0">
                        <a:solidFill>
                          <a:schemeClr val="dk1"/>
                        </a:solidFill>
                        <a:effectLst/>
                        <a:latin typeface="+mn-lt"/>
                        <a:ea typeface=""/>
                        <a:cs typeface=""/>
                      </a:endParaRPr>
                    </a:p>
                  </a:txBody>
                  <a:tcPr marL="27028" marR="27028"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27028" marR="27028"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27028" marR="27028"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27028" marR="27028" marT="0" marB="0" anchor="ctr"/>
                </a:tc>
                <a:extLst>
                  <a:ext uri="{0D108BD9-81ED-4DB2-BD59-A6C34878D82A}">
                    <a16:rowId xmlns="" xmlns:a16="http://schemas.microsoft.com/office/drawing/2014/main" val="10001"/>
                  </a:ext>
                </a:extLst>
              </a:tr>
              <a:tr h="14874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ctr"/>
                      <a:r>
                        <a:rPr lang="es-ES" sz="1000" u="none" strike="noStrike" kern="1200" dirty="0">
                          <a:effectLst/>
                        </a:rPr>
                        <a:t>SONACOL S.A</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s-MX" sz="1000" u="none" strike="noStrike" dirty="0">
                          <a:effectLst/>
                        </a:rPr>
                        <a:t>20</a:t>
                      </a:r>
                      <a:endParaRPr lang="es-MX" sz="1000" b="0" i="0" u="none" strike="noStrike" dirty="0">
                        <a:solidFill>
                          <a:srgbClr val="000000"/>
                        </a:solidFill>
                        <a:effectLst/>
                        <a:latin typeface="+mn-lt"/>
                      </a:endParaRPr>
                    </a:p>
                  </a:txBody>
                  <a:tcPr marL="27028" marR="27028"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2"/>
                  </a:ext>
                </a:extLst>
              </a:tr>
              <a:tr h="14874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000" u="none" strike="noStrike" kern="1200" dirty="0">
                          <a:effectLst/>
                        </a:rPr>
                        <a:t>CASS CONSTRUCTORES &amp;CIA S.C.A</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3"/>
                  </a:ext>
                </a:extLst>
              </a:tr>
              <a:tr h="1487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000" u="none" strike="noStrike" kern="1200" dirty="0">
                          <a:effectLst/>
                        </a:rPr>
                        <a:t>CSS CONSTRUCTORES S.A</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4"/>
                  </a:ext>
                </a:extLst>
              </a:tr>
              <a:tr h="1487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000" u="none" strike="noStrike" kern="1200" dirty="0">
                          <a:effectLst/>
                        </a:rPr>
                        <a:t>CONSTRUCCIONES EL CÓNDOR S.A</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27</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5"/>
                  </a:ext>
                </a:extLst>
              </a:tr>
              <a:tr h="1487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000" u="none" strike="noStrike" kern="1200" dirty="0">
                          <a:effectLst/>
                        </a:rPr>
                        <a:t>LATINCO S.A</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6"/>
                  </a:ext>
                </a:extLst>
              </a:tr>
              <a:tr h="1487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000" u="none" strike="noStrike" kern="1200" dirty="0">
                          <a:effectLst/>
                        </a:rPr>
                        <a:t>H.B. ESTRUCTURAS METÁLICAS S.A</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3</a:t>
                      </a:r>
                      <a:endParaRPr lang="es-MX" sz="1000" u="none" strike="noStrike" kern="1200" dirty="0">
                        <a:solidFill>
                          <a:schemeClr val="tx1"/>
                        </a:solidFill>
                        <a:effectLst/>
                        <a:latin typeface="+mn-lt"/>
                        <a:ea typeface="+mn-ea"/>
                        <a:cs typeface="+mn-cs"/>
                      </a:endParaRPr>
                    </a:p>
                  </a:txBody>
                  <a:tcPr marL="27028" marR="2702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27028" marR="27028" marT="0" marB="0" anchor="ctr"/>
                </a:tc>
                <a:extLst>
                  <a:ext uri="{0D108BD9-81ED-4DB2-BD59-A6C34878D82A}">
                    <a16:rowId xmlns="" xmlns:a16="http://schemas.microsoft.com/office/drawing/2014/main" val="10007"/>
                  </a:ext>
                </a:extLst>
              </a:tr>
            </a:tbl>
          </a:graphicData>
        </a:graphic>
      </p:graphicFrame>
      <p:sp>
        <p:nvSpPr>
          <p:cNvPr id="29" name="30 CuadroTexto"/>
          <p:cNvSpPr txBox="1">
            <a:spLocks noChangeArrowheads="1"/>
          </p:cNvSpPr>
          <p:nvPr/>
        </p:nvSpPr>
        <p:spPr bwMode="auto">
          <a:xfrm flipH="1">
            <a:off x="7393116" y="1447280"/>
            <a:ext cx="4443607" cy="169277"/>
          </a:xfrm>
          <a:prstGeom prst="rect">
            <a:avLst/>
          </a:prstGeom>
          <a:solidFill>
            <a:srgbClr val="CBBB9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70" tIns="0" rIns="91070" bIns="0" anchor="ctr" anchorCtr="1">
            <a:spAutoFit/>
          </a:bodyPr>
          <a:lstStyle>
            <a:defPPr>
              <a:defRPr lang="es-CO"/>
            </a:defPPr>
            <a:lvl1pPr marL="457196" marR="0" lvl="0" indent="-457196" algn="ctr" defTabSz="914392" fontAlgn="auto">
              <a:lnSpc>
                <a:spcPct val="100000"/>
              </a:lnSpc>
              <a:spcBef>
                <a:spcPts val="599"/>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1738384946"/>
              </p:ext>
            </p:extLst>
          </p:nvPr>
        </p:nvGraphicFramePr>
        <p:xfrm>
          <a:off x="7393117" y="1650340"/>
          <a:ext cx="4443608" cy="505154"/>
        </p:xfrm>
        <a:graphic>
          <a:graphicData uri="http://schemas.openxmlformats.org/drawingml/2006/table">
            <a:tbl>
              <a:tblPr bandRow="1">
                <a:tableStyleId>{5940675A-B579-460E-94D1-54222C63F5DA}</a:tableStyleId>
              </a:tblPr>
              <a:tblGrid>
                <a:gridCol w="1046293">
                  <a:extLst>
                    <a:ext uri="{9D8B030D-6E8A-4147-A177-3AD203B41FA5}">
                      <a16:colId xmlns="" xmlns:a16="http://schemas.microsoft.com/office/drawing/2014/main" val="20000"/>
                    </a:ext>
                  </a:extLst>
                </a:gridCol>
                <a:gridCol w="642223">
                  <a:extLst>
                    <a:ext uri="{9D8B030D-6E8A-4147-A177-3AD203B41FA5}">
                      <a16:colId xmlns="" xmlns:a16="http://schemas.microsoft.com/office/drawing/2014/main" val="20001"/>
                    </a:ext>
                  </a:extLst>
                </a:gridCol>
                <a:gridCol w="1539123">
                  <a:extLst>
                    <a:ext uri="{9D8B030D-6E8A-4147-A177-3AD203B41FA5}">
                      <a16:colId xmlns="" xmlns:a16="http://schemas.microsoft.com/office/drawing/2014/main" val="20002"/>
                    </a:ext>
                  </a:extLst>
                </a:gridCol>
                <a:gridCol w="1215969">
                  <a:extLst>
                    <a:ext uri="{9D8B030D-6E8A-4147-A177-3AD203B41FA5}">
                      <a16:colId xmlns="" xmlns:a16="http://schemas.microsoft.com/office/drawing/2014/main" val="20003"/>
                    </a:ext>
                  </a:extLst>
                </a:gridCol>
              </a:tblGrid>
              <a:tr h="187182">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5" marR="4382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5" marR="43825"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5" marR="43825"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43825" marR="43825" marT="0" marB="0" anchor="ctr"/>
                </a:tc>
                <a:extLst>
                  <a:ext uri="{0D108BD9-81ED-4DB2-BD59-A6C34878D82A}">
                    <a16:rowId xmlns="" xmlns:a16="http://schemas.microsoft.com/office/drawing/2014/main" val="10000"/>
                  </a:ext>
                </a:extLst>
              </a:tr>
              <a:tr h="155331">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SAN FRANCISCO - MOCOA</a:t>
                      </a:r>
                      <a:endParaRPr lang="es-MX" sz="1000" u="none" strike="noStrike" kern="1200" dirty="0">
                        <a:solidFill>
                          <a:schemeClr val="tx1"/>
                        </a:solidFill>
                        <a:effectLst/>
                        <a:latin typeface="+mn-lt"/>
                        <a:ea typeface="+mn-ea"/>
                        <a:cs typeface="+mn-cs"/>
                      </a:endParaRPr>
                    </a:p>
                  </a:txBody>
                  <a:tcPr marL="6087" marR="6087" marT="658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17 KM</a:t>
                      </a:r>
                      <a:endParaRPr lang="es-MX" sz="1000" u="none" strike="noStrike" kern="1200" dirty="0">
                        <a:solidFill>
                          <a:schemeClr val="tx1"/>
                        </a:solidFill>
                        <a:effectLst/>
                        <a:latin typeface="+mn-lt"/>
                        <a:ea typeface="+mn-ea"/>
                        <a:cs typeface="+mn-cs"/>
                      </a:endParaRPr>
                    </a:p>
                  </a:txBody>
                  <a:tcPr marL="6087" marR="6087" marT="658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APERTURA (EXPLANACIÓN)</a:t>
                      </a:r>
                      <a:endParaRPr lang="es-MX" sz="1000" u="none" strike="noStrike" kern="1200" dirty="0">
                        <a:solidFill>
                          <a:schemeClr val="tx1"/>
                        </a:solidFill>
                        <a:effectLst/>
                        <a:latin typeface="+mn-lt"/>
                        <a:ea typeface="+mn-ea"/>
                        <a:cs typeface="+mn-cs"/>
                      </a:endParaRPr>
                    </a:p>
                  </a:txBody>
                  <a:tcPr marL="6087" marR="6087" marT="658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16,2 Km</a:t>
                      </a:r>
                      <a:endParaRPr lang="es-MX" sz="1000" u="none" strike="noStrike" kern="1200" dirty="0">
                        <a:solidFill>
                          <a:schemeClr val="tx1"/>
                        </a:solidFill>
                        <a:effectLst/>
                        <a:latin typeface="+mn-lt"/>
                        <a:ea typeface="+mn-ea"/>
                        <a:cs typeface="+mn-cs"/>
                      </a:endParaRPr>
                    </a:p>
                  </a:txBody>
                  <a:tcPr marL="6087" marR="6087" marT="6586" marB="0" anchor="ctr"/>
                </a:tc>
                <a:extLst>
                  <a:ext uri="{0D108BD9-81ED-4DB2-BD59-A6C34878D82A}">
                    <a16:rowId xmlns="" xmlns:a16="http://schemas.microsoft.com/office/drawing/2014/main" val="10001"/>
                  </a:ext>
                </a:extLst>
              </a:tr>
              <a:tr h="155331">
                <a:tc vMerge="1">
                  <a:txBody>
                    <a:bodyPr/>
                    <a:lstStyle/>
                    <a:p>
                      <a:pPr algn="ctr" fontAlgn="b"/>
                      <a:endParaRPr lang="es-MX" sz="1300" b="0" i="0" u="none" strike="noStrike" dirty="0">
                        <a:solidFill>
                          <a:srgbClr val="000000"/>
                        </a:solidFill>
                        <a:effectLst/>
                        <a:latin typeface="+mn-lt"/>
                      </a:endParaRPr>
                    </a:p>
                  </a:txBody>
                  <a:tcPr marL="8107" marR="8107" marT="8772" marB="0" anchor="c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11 UN.</a:t>
                      </a:r>
                      <a:endParaRPr lang="es-MX" sz="1000" u="none" strike="noStrike" kern="1200" dirty="0">
                        <a:solidFill>
                          <a:schemeClr val="tx1"/>
                        </a:solidFill>
                        <a:effectLst/>
                        <a:latin typeface="+mn-lt"/>
                        <a:ea typeface="+mn-ea"/>
                        <a:cs typeface="+mn-cs"/>
                      </a:endParaRPr>
                    </a:p>
                  </a:txBody>
                  <a:tcPr marL="6087" marR="6087" marT="658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CONSTRUCCIÓN PUENTES</a:t>
                      </a:r>
                      <a:endParaRPr lang="es-MX" sz="1000" u="none" strike="noStrike" kern="1200" dirty="0">
                        <a:solidFill>
                          <a:schemeClr val="tx1"/>
                        </a:solidFill>
                        <a:effectLst/>
                        <a:latin typeface="+mn-lt"/>
                        <a:ea typeface="+mn-ea"/>
                        <a:cs typeface="+mn-cs"/>
                      </a:endParaRPr>
                    </a:p>
                  </a:txBody>
                  <a:tcPr marL="6087" marR="6087" marT="658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10 T (PUENTE 6: 85%)</a:t>
                      </a:r>
                      <a:endParaRPr lang="es-MX" sz="1000" u="none" strike="noStrike" kern="1200" dirty="0">
                        <a:solidFill>
                          <a:schemeClr val="tx1"/>
                        </a:solidFill>
                        <a:effectLst/>
                        <a:latin typeface="+mn-lt"/>
                        <a:ea typeface="+mn-ea"/>
                        <a:cs typeface="+mn-cs"/>
                      </a:endParaRPr>
                    </a:p>
                  </a:txBody>
                  <a:tcPr marL="6087" marR="6087" marT="6586" marB="0" anchor="ctr"/>
                </a:tc>
                <a:extLst>
                  <a:ext uri="{0D108BD9-81ED-4DB2-BD59-A6C34878D82A}">
                    <a16:rowId xmlns="" xmlns:a16="http://schemas.microsoft.com/office/drawing/2014/main" val="10002"/>
                  </a:ext>
                </a:extLst>
              </a:tr>
            </a:tbl>
          </a:graphicData>
        </a:graphic>
      </p:graphicFrame>
      <p:sp>
        <p:nvSpPr>
          <p:cNvPr id="32" name="30 CuadroTexto"/>
          <p:cNvSpPr txBox="1">
            <a:spLocks noChangeArrowheads="1"/>
          </p:cNvSpPr>
          <p:nvPr/>
        </p:nvSpPr>
        <p:spPr bwMode="auto">
          <a:xfrm flipH="1">
            <a:off x="7393114" y="4560694"/>
            <a:ext cx="4443609" cy="169277"/>
          </a:xfrm>
          <a:prstGeom prst="rect">
            <a:avLst/>
          </a:prstGeom>
          <a:solidFill>
            <a:srgbClr val="CBBB9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70" tIns="0" rIns="91070" bIns="0" anchor="ctr" anchorCtr="1">
            <a:spAutoFit/>
          </a:bodyPr>
          <a:lstStyle>
            <a:defPPr>
              <a:defRPr lang="es-CO"/>
            </a:defPPr>
            <a:lvl1pPr marL="457196" marR="0" lvl="0" indent="-457196" algn="ctr" defTabSz="914392" fontAlgn="auto">
              <a:lnSpc>
                <a:spcPct val="100000"/>
              </a:lnSpc>
              <a:spcBef>
                <a:spcPts val="599"/>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defRPr/>
            </a:pPr>
            <a:r>
              <a:rPr lang="es-CO" sz="1100" dirty="0"/>
              <a:t>INVERSIONES (Millones)</a:t>
            </a:r>
          </a:p>
        </p:txBody>
      </p:sp>
      <p:graphicFrame>
        <p:nvGraphicFramePr>
          <p:cNvPr id="33" name="3 Tabla"/>
          <p:cNvGraphicFramePr>
            <a:graphicFrameLocks noGrp="1"/>
          </p:cNvGraphicFramePr>
          <p:nvPr>
            <p:extLst>
              <p:ext uri="{D42A27DB-BD31-4B8C-83A1-F6EECF244321}">
                <p14:modId xmlns:p14="http://schemas.microsoft.com/office/powerpoint/2010/main" val="3119815301"/>
              </p:ext>
            </p:extLst>
          </p:nvPr>
        </p:nvGraphicFramePr>
        <p:xfrm>
          <a:off x="7393116" y="4773754"/>
          <a:ext cx="4443605" cy="1828800"/>
        </p:xfrm>
        <a:graphic>
          <a:graphicData uri="http://schemas.openxmlformats.org/drawingml/2006/table">
            <a:tbl>
              <a:tblPr firstRow="1" bandRow="1">
                <a:tableStyleId>{5940675A-B579-460E-94D1-54222C63F5DA}</a:tableStyleId>
              </a:tblPr>
              <a:tblGrid>
                <a:gridCol w="2757290">
                  <a:extLst>
                    <a:ext uri="{9D8B030D-6E8A-4147-A177-3AD203B41FA5}">
                      <a16:colId xmlns="" xmlns:a16="http://schemas.microsoft.com/office/drawing/2014/main" val="20000"/>
                    </a:ext>
                  </a:extLst>
                </a:gridCol>
                <a:gridCol w="1686315">
                  <a:extLst>
                    <a:ext uri="{9D8B030D-6E8A-4147-A177-3AD203B41FA5}">
                      <a16:colId xmlns="" xmlns:a16="http://schemas.microsoft.com/office/drawing/2014/main" val="20001"/>
                    </a:ext>
                  </a:extLst>
                </a:gridCol>
              </a:tblGrid>
              <a:tr h="14874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3" marR="27003" marT="0" marB="0"/>
                </a:tc>
                <a:tc>
                  <a:txBody>
                    <a:bodyPr/>
                    <a:lstStyle/>
                    <a:p>
                      <a:pPr algn="ctr" fontAlgn="b"/>
                      <a:r>
                        <a:rPr lang="es-CO" sz="1000" u="none" strike="noStrike" dirty="0">
                          <a:effectLst/>
                        </a:rPr>
                        <a:t>$ 401.550</a:t>
                      </a:r>
                      <a:endParaRPr lang="es-CO" sz="1000" b="0" i="0" u="none" strike="noStrike" dirty="0">
                        <a:solidFill>
                          <a:srgbClr val="000000"/>
                        </a:solidFill>
                        <a:effectLst/>
                        <a:latin typeface="+mn-lt"/>
                      </a:endParaRPr>
                    </a:p>
                  </a:txBody>
                  <a:tcPr marL="27003" marR="27003"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3" marR="27003" marT="0" marB="0" anchor="ctr"/>
                </a:tc>
                <a:tc>
                  <a:txBody>
                    <a:bodyPr/>
                    <a:lstStyle/>
                    <a:p>
                      <a:pPr algn="ctr" fontAlgn="b"/>
                      <a:r>
                        <a:rPr lang="es-CO" sz="1000" u="none" strike="noStrike" baseline="0" dirty="0">
                          <a:effectLst/>
                        </a:rPr>
                        <a:t> </a:t>
                      </a:r>
                      <a:r>
                        <a:rPr lang="es-CO" sz="1000" u="none" strike="noStrike" dirty="0">
                          <a:effectLst/>
                        </a:rPr>
                        <a:t>$ 28.160</a:t>
                      </a:r>
                      <a:endParaRPr lang="es-CO" sz="1000" b="0" i="0" u="none" strike="noStrike" dirty="0">
                        <a:solidFill>
                          <a:srgbClr val="000000"/>
                        </a:solidFill>
                        <a:effectLst/>
                        <a:latin typeface="+mn-lt"/>
                      </a:endParaRPr>
                    </a:p>
                  </a:txBody>
                  <a:tcPr marL="27003" marR="27003" marT="0" marB="0" anchor="ctr"/>
                </a:tc>
                <a:extLst>
                  <a:ext uri="{0D108BD9-81ED-4DB2-BD59-A6C34878D82A}">
                    <a16:rowId xmlns="" xmlns:a16="http://schemas.microsoft.com/office/drawing/2014/main" val="10001"/>
                  </a:ext>
                </a:extLst>
              </a:tr>
              <a:tr h="1338704">
                <a:tc>
                  <a:txBody>
                    <a:bodyPr/>
                    <a:lstStyle/>
                    <a:p>
                      <a:pPr marL="0" algn="l" defTabSz="914400" rtl="0" eaLnBrk="1" latinLnBrk="0" hangingPunct="1"/>
                      <a:r>
                        <a:rPr lang="es-CO" sz="1000" kern="1200" dirty="0"/>
                        <a:t>Total Vigencias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2010= $ 21.967</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2011= $ 53.582</a:t>
                      </a:r>
                    </a:p>
                    <a:p>
                      <a:pPr marL="173038" indent="0" algn="l" defTabSz="914400" rtl="0" eaLnBrk="1" latinLnBrk="0" hangingPunct="1"/>
                      <a:r>
                        <a:rPr lang="es-CO" sz="1000" kern="1200" baseline="0" dirty="0"/>
                        <a:t>Vigencia 2012= $ 53.540</a:t>
                      </a:r>
                    </a:p>
                    <a:p>
                      <a:pPr marL="173038" indent="0" algn="l" defTabSz="914400" rtl="0" eaLnBrk="1" latinLnBrk="0" hangingPunct="1"/>
                      <a:r>
                        <a:rPr lang="es-CO" sz="1000" kern="1200" baseline="0" dirty="0"/>
                        <a:t>Vigencia 2013= $ 75.848</a:t>
                      </a:r>
                    </a:p>
                    <a:p>
                      <a:pPr marL="173038" indent="0" algn="l" defTabSz="914400" rtl="0" eaLnBrk="1" latinLnBrk="0" hangingPunct="1"/>
                      <a:r>
                        <a:rPr lang="es-CO" sz="1000" kern="1200" baseline="0" dirty="0"/>
                        <a:t>Vigencia 2014= $ 71.387</a:t>
                      </a:r>
                    </a:p>
                    <a:p>
                      <a:pPr marL="173038" indent="0" algn="l" defTabSz="914400" rtl="0" eaLnBrk="1" latinLnBrk="0" hangingPunct="1"/>
                      <a:r>
                        <a:rPr lang="es-CO" sz="1000" kern="1200" baseline="0" dirty="0"/>
                        <a:t>Vigencia 2015= $ 62.463</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$ 62.463</a:t>
                      </a:r>
                    </a:p>
                    <a:p>
                      <a:pPr marL="173038" marR="0" lvl="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$ 300</a:t>
                      </a:r>
                      <a:endParaRPr lang="es-CO" sz="1000" b="1" i="1" kern="1200" baseline="0" dirty="0">
                        <a:solidFill>
                          <a:schemeClr val="dk1"/>
                        </a:solidFill>
                        <a:latin typeface="+mn-lt"/>
                        <a:ea typeface="+mn-ea"/>
                        <a:cs typeface="Arial" panose="020B0604020202020204" pitchFamily="34" charset="0"/>
                      </a:endParaRPr>
                    </a:p>
                  </a:txBody>
                  <a:tcPr marL="27003" marR="27003" marT="0" marB="0" anchor="ctr"/>
                </a:tc>
                <a:tc>
                  <a:txBody>
                    <a:bodyPr/>
                    <a:lstStyle/>
                    <a:p>
                      <a:pPr algn="ctr" fontAlgn="b"/>
                      <a:r>
                        <a:rPr lang="es-CO" sz="1000" u="none" strike="noStrike" dirty="0">
                          <a:effectLst/>
                        </a:rPr>
                        <a:t>$ 401.550</a:t>
                      </a:r>
                      <a:endParaRPr lang="es-CO" sz="1000" b="0" i="0" u="none" strike="noStrike" dirty="0">
                        <a:solidFill>
                          <a:srgbClr val="000000"/>
                        </a:solidFill>
                        <a:effectLst/>
                        <a:latin typeface="+mn-lt"/>
                      </a:endParaRPr>
                    </a:p>
                  </a:txBody>
                  <a:tcPr marL="27003" marR="27003"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3" marR="27003" marT="0" marB="0" anchor="ctr"/>
                </a:tc>
                <a:tc>
                  <a:txBody>
                    <a:bodyPr/>
                    <a:lstStyle/>
                    <a:p>
                      <a:pPr algn="ctr" fontAlgn="b"/>
                      <a:r>
                        <a:rPr lang="es-CO" sz="1000" u="none" strike="noStrike" dirty="0">
                          <a:effectLst/>
                        </a:rPr>
                        <a:t> $ 429.710</a:t>
                      </a:r>
                      <a:endParaRPr lang="es-CO" sz="1000" b="1" i="0" u="none" strike="noStrike" dirty="0">
                        <a:solidFill>
                          <a:srgbClr val="000000"/>
                        </a:solidFill>
                        <a:effectLst/>
                        <a:latin typeface="+mn-lt"/>
                      </a:endParaRPr>
                    </a:p>
                  </a:txBody>
                  <a:tcPr marL="27003" marR="27003" marT="0" marB="0" anchor="ctr"/>
                </a:tc>
                <a:extLst>
                  <a:ext uri="{0D108BD9-81ED-4DB2-BD59-A6C34878D82A}">
                    <a16:rowId xmlns="" xmlns:a16="http://schemas.microsoft.com/office/drawing/2014/main" val="10003"/>
                  </a:ext>
                </a:extLst>
              </a:tr>
            </a:tbl>
          </a:graphicData>
        </a:graphic>
      </p:graphicFrame>
      <p:sp>
        <p:nvSpPr>
          <p:cNvPr id="395370" name="CuadroTexto 26"/>
          <p:cNvSpPr txBox="1">
            <a:spLocks noChangeArrowheads="1"/>
          </p:cNvSpPr>
          <p:nvPr/>
        </p:nvSpPr>
        <p:spPr bwMode="auto">
          <a:xfrm>
            <a:off x="7400428" y="6602554"/>
            <a:ext cx="3609923" cy="26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5" tIns="45693" rIns="91385" bIns="45693">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447" fontAlgn="base">
              <a:spcBef>
                <a:spcPct val="0"/>
              </a:spcBef>
              <a:spcAft>
                <a:spcPct val="0"/>
              </a:spcAft>
              <a:defRPr/>
            </a:pPr>
            <a:r>
              <a:rPr lang="es-MX" altLang="es-CO" sz="1100" dirty="0"/>
              <a:t>* Cifras </a:t>
            </a:r>
            <a:r>
              <a:rPr lang="es-MX" altLang="es-CO" sz="1100" dirty="0" smtClean="0"/>
              <a:t>en millones </a:t>
            </a:r>
            <a:r>
              <a:rPr lang="es-MX" altLang="es-CO" sz="1100" dirty="0"/>
              <a:t>a diciembre de 2015</a:t>
            </a:r>
          </a:p>
        </p:txBody>
      </p:sp>
      <p:pic>
        <p:nvPicPr>
          <p:cNvPr id="281726" name="Imagen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3432" y="755869"/>
            <a:ext cx="4157071" cy="229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30 CuadroTexto"/>
          <p:cNvSpPr txBox="1">
            <a:spLocks noChangeArrowheads="1"/>
          </p:cNvSpPr>
          <p:nvPr/>
        </p:nvSpPr>
        <p:spPr bwMode="auto">
          <a:xfrm flipH="1">
            <a:off x="7400428" y="753893"/>
            <a:ext cx="4426149" cy="173253"/>
          </a:xfrm>
          <a:prstGeom prst="rect">
            <a:avLst/>
          </a:prstGeom>
          <a:solidFill>
            <a:srgbClr val="CBBB9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70" tIns="0" rIns="91070" bIns="0" anchor="ctr" anchorCtr="1">
            <a:spAutoFit/>
          </a:bodyPr>
          <a:lstStyle>
            <a:defPPr>
              <a:defRPr lang="es-CO"/>
            </a:defPPr>
            <a:lvl1pPr marL="343266" marR="0" lvl="0" indent="-343266" algn="ctr" defTabSz="686532" fontAlgn="auto">
              <a:lnSpc>
                <a:spcPct val="100000"/>
              </a:lnSpc>
              <a:spcBef>
                <a:spcPts val="450"/>
              </a:spcBef>
              <a:spcAft>
                <a:spcPts val="0"/>
              </a:spcAft>
              <a:buClrTx/>
              <a:buSzTx/>
              <a:buFontTx/>
              <a:buNone/>
              <a:tabLst/>
              <a:defRPr kumimoji="0" sz="976"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63" indent="-343263" defTabSz="686526">
              <a:defRPr/>
            </a:pPr>
            <a:r>
              <a:rPr lang="es-CO" sz="1100" dirty="0"/>
              <a:t>INFORMACIÓN GENERAL</a:t>
            </a:r>
          </a:p>
        </p:txBody>
      </p:sp>
      <p:graphicFrame>
        <p:nvGraphicFramePr>
          <p:cNvPr id="41" name="Tabla 33"/>
          <p:cNvGraphicFramePr>
            <a:graphicFrameLocks noGrp="1"/>
          </p:cNvGraphicFramePr>
          <p:nvPr>
            <p:extLst>
              <p:ext uri="{D42A27DB-BD31-4B8C-83A1-F6EECF244321}">
                <p14:modId xmlns:p14="http://schemas.microsoft.com/office/powerpoint/2010/main" val="2184654638"/>
              </p:ext>
            </p:extLst>
          </p:nvPr>
        </p:nvGraphicFramePr>
        <p:xfrm>
          <a:off x="3039746" y="3062953"/>
          <a:ext cx="4192533" cy="183071"/>
        </p:xfrm>
        <a:graphic>
          <a:graphicData uri="http://schemas.openxmlformats.org/drawingml/2006/table">
            <a:tbl>
              <a:tblPr firstRow="1" bandRow="1">
                <a:tableStyleId>{5940675A-B579-460E-94D1-54222C63F5DA}</a:tableStyleId>
              </a:tblPr>
              <a:tblGrid>
                <a:gridCol w="4192533">
                  <a:extLst>
                    <a:ext uri="{9D8B030D-6E8A-4147-A177-3AD203B41FA5}">
                      <a16:colId xmlns="" xmlns:a16="http://schemas.microsoft.com/office/drawing/2014/main" val="20000"/>
                    </a:ext>
                  </a:extLst>
                </a:gridCol>
              </a:tblGrid>
              <a:tr h="183071">
                <a:tc>
                  <a:txBody>
                    <a:bodyPr/>
                    <a:lstStyle>
                      <a:lvl1pPr marL="0" algn="l" defTabSz="1217357" rtl="0" eaLnBrk="1" latinLnBrk="0" hangingPunct="1">
                        <a:defRPr sz="2400" b="1" kern="1200">
                          <a:solidFill>
                            <a:schemeClr val="tx1"/>
                          </a:solidFill>
                          <a:latin typeface="Calibri"/>
                          <a:ea typeface=""/>
                          <a:cs typeface=""/>
                        </a:defRPr>
                      </a:lvl1pPr>
                      <a:lvl2pPr marL="608680" algn="l" defTabSz="1217357" rtl="0" eaLnBrk="1" latinLnBrk="0" hangingPunct="1">
                        <a:defRPr sz="2400" b="1" kern="1200">
                          <a:solidFill>
                            <a:schemeClr val="tx1"/>
                          </a:solidFill>
                          <a:latin typeface="Calibri"/>
                          <a:ea typeface=""/>
                          <a:cs typeface=""/>
                        </a:defRPr>
                      </a:lvl2pPr>
                      <a:lvl3pPr marL="1217357" algn="l" defTabSz="1217357" rtl="0" eaLnBrk="1" latinLnBrk="0" hangingPunct="1">
                        <a:defRPr sz="2400" b="1" kern="1200">
                          <a:solidFill>
                            <a:schemeClr val="tx1"/>
                          </a:solidFill>
                          <a:latin typeface="Calibri"/>
                          <a:ea typeface=""/>
                          <a:cs typeface=""/>
                        </a:defRPr>
                      </a:lvl3pPr>
                      <a:lvl4pPr marL="1826035" algn="l" defTabSz="1217357" rtl="0" eaLnBrk="1" latinLnBrk="0" hangingPunct="1">
                        <a:defRPr sz="2400" b="1" kern="1200">
                          <a:solidFill>
                            <a:schemeClr val="tx1"/>
                          </a:solidFill>
                          <a:latin typeface="Calibri"/>
                          <a:ea typeface=""/>
                          <a:cs typeface=""/>
                        </a:defRPr>
                      </a:lvl4pPr>
                      <a:lvl5pPr marL="2434713" algn="l" defTabSz="1217357" rtl="0" eaLnBrk="1" latinLnBrk="0" hangingPunct="1">
                        <a:defRPr sz="2400" b="1" kern="1200">
                          <a:solidFill>
                            <a:schemeClr val="tx1"/>
                          </a:solidFill>
                          <a:latin typeface="Calibri"/>
                          <a:ea typeface=""/>
                          <a:cs typeface=""/>
                        </a:defRPr>
                      </a:lvl5pPr>
                      <a:lvl6pPr marL="3043392" algn="l" defTabSz="1217357" rtl="0" eaLnBrk="1" latinLnBrk="0" hangingPunct="1">
                        <a:defRPr sz="2400" b="1" kern="1200">
                          <a:solidFill>
                            <a:schemeClr val="tx1"/>
                          </a:solidFill>
                          <a:latin typeface="Calibri"/>
                          <a:ea typeface=""/>
                          <a:cs typeface=""/>
                        </a:defRPr>
                      </a:lvl6pPr>
                      <a:lvl7pPr marL="3652068" algn="l" defTabSz="1217357" rtl="0" eaLnBrk="1" latinLnBrk="0" hangingPunct="1">
                        <a:defRPr sz="2400" b="1" kern="1200">
                          <a:solidFill>
                            <a:schemeClr val="tx1"/>
                          </a:solidFill>
                          <a:latin typeface="Calibri"/>
                          <a:ea typeface=""/>
                          <a:cs typeface=""/>
                        </a:defRPr>
                      </a:lvl7pPr>
                      <a:lvl8pPr marL="4260749" algn="l" defTabSz="1217357" rtl="0" eaLnBrk="1" latinLnBrk="0" hangingPunct="1">
                        <a:defRPr sz="2400" b="1" kern="1200">
                          <a:solidFill>
                            <a:schemeClr val="tx1"/>
                          </a:solidFill>
                          <a:latin typeface="Calibri"/>
                          <a:ea typeface=""/>
                          <a:cs typeface=""/>
                        </a:defRPr>
                      </a:lvl8pPr>
                      <a:lvl9pPr marL="4869428" algn="l" defTabSz="1217357" rtl="0" eaLnBrk="1" latinLnBrk="0" hangingPunct="1">
                        <a:defRPr sz="2400" b="1" kern="1200">
                          <a:solidFill>
                            <a:schemeClr val="tx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45,6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sp>
        <p:nvSpPr>
          <p:cNvPr id="43" name="30 CuadroTexto"/>
          <p:cNvSpPr txBox="1">
            <a:spLocks noChangeArrowheads="1"/>
          </p:cNvSpPr>
          <p:nvPr/>
        </p:nvSpPr>
        <p:spPr bwMode="auto">
          <a:xfrm flipH="1">
            <a:off x="3060870" y="3291953"/>
            <a:ext cx="4170792" cy="149272"/>
          </a:xfrm>
          <a:prstGeom prst="rect">
            <a:avLst/>
          </a:prstGeom>
          <a:solidFill>
            <a:srgbClr val="CBBB9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970" kern="0" dirty="0"/>
              <a:t>ESTADO DEL CORREDOR</a:t>
            </a:r>
          </a:p>
        </p:txBody>
      </p:sp>
      <p:graphicFrame>
        <p:nvGraphicFramePr>
          <p:cNvPr id="23" name="10 Tabla"/>
          <p:cNvGraphicFramePr>
            <a:graphicFrameLocks noGrp="1"/>
          </p:cNvGraphicFramePr>
          <p:nvPr>
            <p:extLst>
              <p:ext uri="{D42A27DB-BD31-4B8C-83A1-F6EECF244321}">
                <p14:modId xmlns:p14="http://schemas.microsoft.com/office/powerpoint/2010/main" val="1338738543"/>
              </p:ext>
            </p:extLst>
          </p:nvPr>
        </p:nvGraphicFramePr>
        <p:xfrm>
          <a:off x="3060870" y="3476374"/>
          <a:ext cx="4149668" cy="842955"/>
        </p:xfrm>
        <a:graphic>
          <a:graphicData uri="http://schemas.openxmlformats.org/drawingml/2006/table">
            <a:tbl>
              <a:tblPr bandRow="1">
                <a:tableStyleId>{5940675A-B579-460E-94D1-54222C63F5DA}</a:tableStyleId>
              </a:tblPr>
              <a:tblGrid>
                <a:gridCol w="3111218">
                  <a:extLst>
                    <a:ext uri="{9D8B030D-6E8A-4147-A177-3AD203B41FA5}">
                      <a16:colId xmlns="" xmlns:a16="http://schemas.microsoft.com/office/drawing/2014/main" val="20000"/>
                    </a:ext>
                  </a:extLst>
                </a:gridCol>
                <a:gridCol w="1038450">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000" u="none" strike="noStrike" dirty="0">
                          <a:effectLst/>
                        </a:rPr>
                        <a:t>17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7986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lvl1pPr marL="0" algn="l" defTabSz="1217357" rtl="0" eaLnBrk="1" latinLnBrk="0" hangingPunct="1">
                        <a:defRPr sz="2400" kern="1200">
                          <a:solidFill>
                            <a:schemeClr val="tx1"/>
                          </a:solidFill>
                          <a:latin typeface="Calibri"/>
                          <a:ea typeface=""/>
                          <a:cs typeface=""/>
                        </a:defRPr>
                      </a:lvl1pPr>
                      <a:lvl2pPr marL="608680" algn="l" defTabSz="1217357" rtl="0" eaLnBrk="1" latinLnBrk="0" hangingPunct="1">
                        <a:defRPr sz="2400" kern="1200">
                          <a:solidFill>
                            <a:schemeClr val="tx1"/>
                          </a:solidFill>
                          <a:latin typeface="Calibri"/>
                          <a:ea typeface=""/>
                          <a:cs typeface=""/>
                        </a:defRPr>
                      </a:lvl2pPr>
                      <a:lvl3pPr marL="1217357" algn="l" defTabSz="1217357" rtl="0" eaLnBrk="1" latinLnBrk="0" hangingPunct="1">
                        <a:defRPr sz="2400" kern="1200">
                          <a:solidFill>
                            <a:schemeClr val="tx1"/>
                          </a:solidFill>
                          <a:latin typeface="Calibri"/>
                          <a:ea typeface=""/>
                          <a:cs typeface=""/>
                        </a:defRPr>
                      </a:lvl3pPr>
                      <a:lvl4pPr marL="1826035" algn="l" defTabSz="1217357" rtl="0" eaLnBrk="1" latinLnBrk="0" hangingPunct="1">
                        <a:defRPr sz="2400" kern="1200">
                          <a:solidFill>
                            <a:schemeClr val="tx1"/>
                          </a:solidFill>
                          <a:latin typeface="Calibri"/>
                          <a:ea typeface=""/>
                          <a:cs typeface=""/>
                        </a:defRPr>
                      </a:lvl4pPr>
                      <a:lvl5pPr marL="2434713" algn="l" defTabSz="1217357" rtl="0" eaLnBrk="1" latinLnBrk="0" hangingPunct="1">
                        <a:defRPr sz="2400" kern="1200">
                          <a:solidFill>
                            <a:schemeClr val="tx1"/>
                          </a:solidFill>
                          <a:latin typeface="Calibri"/>
                          <a:ea typeface=""/>
                          <a:cs typeface=""/>
                        </a:defRPr>
                      </a:lvl5pPr>
                      <a:lvl6pPr marL="3043392" algn="l" defTabSz="1217357" rtl="0" eaLnBrk="1" latinLnBrk="0" hangingPunct="1">
                        <a:defRPr sz="2400" kern="1200">
                          <a:solidFill>
                            <a:schemeClr val="tx1"/>
                          </a:solidFill>
                          <a:latin typeface="Calibri"/>
                          <a:ea typeface=""/>
                          <a:cs typeface=""/>
                        </a:defRPr>
                      </a:lvl6pPr>
                      <a:lvl7pPr marL="3652068" algn="l" defTabSz="1217357" rtl="0" eaLnBrk="1" latinLnBrk="0" hangingPunct="1">
                        <a:defRPr sz="2400" kern="1200">
                          <a:solidFill>
                            <a:schemeClr val="tx1"/>
                          </a:solidFill>
                          <a:latin typeface="Calibri"/>
                          <a:ea typeface=""/>
                          <a:cs typeface=""/>
                        </a:defRPr>
                      </a:lvl7pPr>
                      <a:lvl8pPr marL="4260749" algn="l" defTabSz="1217357" rtl="0" eaLnBrk="1" latinLnBrk="0" hangingPunct="1">
                        <a:defRPr sz="2400" kern="1200">
                          <a:solidFill>
                            <a:schemeClr val="tx1"/>
                          </a:solidFill>
                          <a:latin typeface="Calibri"/>
                          <a:ea typeface=""/>
                          <a:cs typeface=""/>
                        </a:defRPr>
                      </a:lvl8pPr>
                      <a:lvl9pPr marL="4869428" algn="l" defTabSz="1217357" rtl="0" eaLnBrk="1" latinLnBrk="0" hangingPunct="1">
                        <a:defRPr sz="2400"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lvl1pPr marL="0" algn="l" defTabSz="1217357" rtl="0" eaLnBrk="1" latinLnBrk="0" hangingPunct="1">
                        <a:defRPr sz="2400" kern="1200">
                          <a:solidFill>
                            <a:schemeClr val="tx1"/>
                          </a:solidFill>
                          <a:latin typeface="Calibri"/>
                          <a:ea typeface=""/>
                          <a:cs typeface=""/>
                        </a:defRPr>
                      </a:lvl1pPr>
                      <a:lvl2pPr marL="608680" algn="l" defTabSz="1217357" rtl="0" eaLnBrk="1" latinLnBrk="0" hangingPunct="1">
                        <a:defRPr sz="2400" kern="1200">
                          <a:solidFill>
                            <a:schemeClr val="tx1"/>
                          </a:solidFill>
                          <a:latin typeface="Calibri"/>
                          <a:ea typeface=""/>
                          <a:cs typeface=""/>
                        </a:defRPr>
                      </a:lvl2pPr>
                      <a:lvl3pPr marL="1217357" algn="l" defTabSz="1217357" rtl="0" eaLnBrk="1" latinLnBrk="0" hangingPunct="1">
                        <a:defRPr sz="2400" kern="1200">
                          <a:solidFill>
                            <a:schemeClr val="tx1"/>
                          </a:solidFill>
                          <a:latin typeface="Calibri"/>
                          <a:ea typeface=""/>
                          <a:cs typeface=""/>
                        </a:defRPr>
                      </a:lvl3pPr>
                      <a:lvl4pPr marL="1826035" algn="l" defTabSz="1217357" rtl="0" eaLnBrk="1" latinLnBrk="0" hangingPunct="1">
                        <a:defRPr sz="2400" kern="1200">
                          <a:solidFill>
                            <a:schemeClr val="tx1"/>
                          </a:solidFill>
                          <a:latin typeface="Calibri"/>
                          <a:ea typeface=""/>
                          <a:cs typeface=""/>
                        </a:defRPr>
                      </a:lvl4pPr>
                      <a:lvl5pPr marL="2434713" algn="l" defTabSz="1217357" rtl="0" eaLnBrk="1" latinLnBrk="0" hangingPunct="1">
                        <a:defRPr sz="2400" kern="1200">
                          <a:solidFill>
                            <a:schemeClr val="tx1"/>
                          </a:solidFill>
                          <a:latin typeface="Calibri"/>
                          <a:ea typeface=""/>
                          <a:cs typeface=""/>
                        </a:defRPr>
                      </a:lvl5pPr>
                      <a:lvl6pPr marL="3043392" algn="l" defTabSz="1217357" rtl="0" eaLnBrk="1" latinLnBrk="0" hangingPunct="1">
                        <a:defRPr sz="2400" kern="1200">
                          <a:solidFill>
                            <a:schemeClr val="tx1"/>
                          </a:solidFill>
                          <a:latin typeface="Calibri"/>
                          <a:ea typeface=""/>
                          <a:cs typeface=""/>
                        </a:defRPr>
                      </a:lvl6pPr>
                      <a:lvl7pPr marL="3652068" algn="l" defTabSz="1217357" rtl="0" eaLnBrk="1" latinLnBrk="0" hangingPunct="1">
                        <a:defRPr sz="2400" kern="1200">
                          <a:solidFill>
                            <a:schemeClr val="tx1"/>
                          </a:solidFill>
                          <a:latin typeface="Calibri"/>
                          <a:ea typeface=""/>
                          <a:cs typeface=""/>
                        </a:defRPr>
                      </a:lvl7pPr>
                      <a:lvl8pPr marL="4260749" algn="l" defTabSz="1217357" rtl="0" eaLnBrk="1" latinLnBrk="0" hangingPunct="1">
                        <a:defRPr sz="2400" kern="1200">
                          <a:solidFill>
                            <a:schemeClr val="tx1"/>
                          </a:solidFill>
                          <a:latin typeface="Calibri"/>
                          <a:ea typeface=""/>
                          <a:cs typeface=""/>
                        </a:defRPr>
                      </a:lvl8pPr>
                      <a:lvl9pPr marL="4869428" algn="l" defTabSz="1217357" rtl="0" eaLnBrk="1" latinLnBrk="0" hangingPunct="1">
                        <a:defRPr sz="2400"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27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 name="Rectángulo 2"/>
          <p:cNvSpPr/>
          <p:nvPr/>
        </p:nvSpPr>
        <p:spPr>
          <a:xfrm>
            <a:off x="2984706" y="4285834"/>
            <a:ext cx="4323727" cy="750975"/>
          </a:xfrm>
          <a:prstGeom prst="rect">
            <a:avLst/>
          </a:prstGeom>
        </p:spPr>
        <p:txBody>
          <a:bodyPr wrap="square">
            <a:spAutoFit/>
          </a:bodyPr>
          <a:lstStyle/>
          <a:p>
            <a:pPr algn="just" defTabSz="683696"/>
            <a:r>
              <a:rPr lang="es-CO" sz="676" dirty="0"/>
              <a:t>EL PROYECTO INICIALMENTE NO CONTÓ CON LOS ESTUDIOS DE ESTABILIZACIÓN DE TALUDES Y SE DEBIÓ EJECUTAR DICHAS ESTABILIZACIONES. LO ANTERIOR, CON LLEVA A AJUSTES PARA EL PROYECTO.</a:t>
            </a:r>
          </a:p>
          <a:p>
            <a:pPr algn="just" defTabSz="683696"/>
            <a:endParaRPr lang="es-CO" sz="225" dirty="0"/>
          </a:p>
          <a:p>
            <a:pPr algn="just" defTabSz="683696"/>
            <a:r>
              <a:rPr lang="es-CO" sz="676" dirty="0"/>
              <a:t>EL ALCANCE DE LAS OBRAS ESTABLECIDO EN EL CONTRATO ACTUAL NO. 407 DE 2010, ES A NIVEL DE AFIRMADO, RAZÓN POR LA CUAL ACTUALMENTE SE ADELANTAN LAS REVISIONES TÉCNICAS Y JURÍDICAS PERTINENTES CON EL ÁNIMO DE DEFINIR SI LOS 17 KM CORRESPONDIENTES A LOS SECTORES 1, 4 Y 5, QUE ESTÁN SIENDO INTERVENIDOS, PUEDEN DEJARSE A NIVEL DE PAVIMENTO.</a:t>
            </a:r>
          </a:p>
        </p:txBody>
      </p:sp>
      <p:sp>
        <p:nvSpPr>
          <p:cNvPr id="34" name="Rectángulo 33"/>
          <p:cNvSpPr/>
          <p:nvPr/>
        </p:nvSpPr>
        <p:spPr>
          <a:xfrm>
            <a:off x="3309393" y="5026696"/>
            <a:ext cx="1907037" cy="854849"/>
          </a:xfrm>
          <a:prstGeom prst="rect">
            <a:avLst/>
          </a:prstGeom>
        </p:spPr>
        <p:txBody>
          <a:bodyPr wrap="square">
            <a:spAutoFit/>
          </a:bodyPr>
          <a:lstStyle/>
          <a:p>
            <a:pPr algn="just" defTabSz="382599"/>
            <a:r>
              <a:rPr lang="es-CO" sz="826" dirty="0"/>
              <a:t>PUENTE PUTUMAYO 100M	100%</a:t>
            </a:r>
          </a:p>
          <a:p>
            <a:pPr algn="just" defTabSz="600715"/>
            <a:r>
              <a:rPr lang="es-CO" sz="826" dirty="0"/>
              <a:t>PUENTE 2	32,2M	100%</a:t>
            </a:r>
          </a:p>
          <a:p>
            <a:pPr algn="just" defTabSz="600715"/>
            <a:r>
              <a:rPr lang="es-CO" sz="826" dirty="0"/>
              <a:t>PUENTE 3	32,5M	100%</a:t>
            </a:r>
          </a:p>
          <a:p>
            <a:pPr algn="just" defTabSz="600715"/>
            <a:r>
              <a:rPr lang="es-CO" sz="826" dirty="0"/>
              <a:t>PUENTE 4	33M	100%</a:t>
            </a:r>
          </a:p>
          <a:p>
            <a:pPr algn="just" defTabSz="600715"/>
            <a:r>
              <a:rPr lang="es-CO" sz="826" dirty="0"/>
              <a:t>PUENTE 5	72M	100%</a:t>
            </a:r>
          </a:p>
          <a:p>
            <a:pPr algn="just" defTabSz="600715"/>
            <a:r>
              <a:rPr lang="es-CO" sz="826" b="1" dirty="0"/>
              <a:t>PUENTE 6	66M	85%</a:t>
            </a:r>
          </a:p>
        </p:txBody>
      </p:sp>
      <p:sp>
        <p:nvSpPr>
          <p:cNvPr id="35" name="Rectángulo 34"/>
          <p:cNvSpPr/>
          <p:nvPr/>
        </p:nvSpPr>
        <p:spPr>
          <a:xfrm>
            <a:off x="5216430" y="5122688"/>
            <a:ext cx="2361650" cy="727763"/>
          </a:xfrm>
          <a:prstGeom prst="rect">
            <a:avLst/>
          </a:prstGeom>
        </p:spPr>
        <p:txBody>
          <a:bodyPr wrap="square">
            <a:spAutoFit/>
          </a:bodyPr>
          <a:lstStyle/>
          <a:p>
            <a:pPr algn="just" defTabSz="439810"/>
            <a:r>
              <a:rPr lang="es-CO" sz="826" dirty="0"/>
              <a:t>PUENTE 7		66M	100%</a:t>
            </a:r>
          </a:p>
          <a:p>
            <a:pPr algn="just" defTabSz="439810"/>
            <a:r>
              <a:rPr lang="es-CO" sz="826" dirty="0"/>
              <a:t>PUENTE 8		92M	100%</a:t>
            </a:r>
          </a:p>
          <a:p>
            <a:pPr algn="just" defTabSz="439810">
              <a:tabLst>
                <a:tab pos="879619" algn="l"/>
              </a:tabLst>
            </a:pPr>
            <a:r>
              <a:rPr lang="es-CO" sz="826" dirty="0"/>
              <a:t>PUENTE CONEJO	76M	100%</a:t>
            </a:r>
          </a:p>
          <a:p>
            <a:pPr algn="just" defTabSz="439810">
              <a:tabLst>
                <a:tab pos="879619" algn="l"/>
              </a:tabLst>
            </a:pPr>
            <a:r>
              <a:rPr lang="es-CO" sz="826" dirty="0"/>
              <a:t>PUENTE CONIEJITO	43M	100%</a:t>
            </a:r>
          </a:p>
          <a:p>
            <a:pPr algn="just" defTabSz="439810">
              <a:tabLst>
                <a:tab pos="879619" algn="l"/>
              </a:tabLst>
            </a:pPr>
            <a:r>
              <a:rPr lang="es-CO" sz="826" dirty="0"/>
              <a:t>PUENTE CAMPUCANA	128M	100%</a:t>
            </a:r>
          </a:p>
        </p:txBody>
      </p:sp>
      <p:sp>
        <p:nvSpPr>
          <p:cNvPr id="37" name="Rectángulo 5"/>
          <p:cNvSpPr>
            <a:spLocks noChangeArrowheads="1"/>
          </p:cNvSpPr>
          <p:nvPr/>
        </p:nvSpPr>
        <p:spPr bwMode="auto">
          <a:xfrm>
            <a:off x="2496629" y="62291"/>
            <a:ext cx="101629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CBBB9F"/>
                </a:solidFill>
                <a:latin typeface="Tw Cen MT" panose="020B0602020104020603" pitchFamily="34" charset="0"/>
                <a:ea typeface="MS PGothic" pitchFamily="34" charset="-128"/>
                <a:sym typeface="Helvetica Neue Bold Condensed"/>
              </a:rPr>
              <a:t>TRANSVERSAL DEL SUR (VARIANTE SAN FRANCISCO – MOCOA)</a:t>
            </a:r>
            <a:endParaRPr lang="es-ES" altLang="es-CO" sz="2400" dirty="0">
              <a:solidFill>
                <a:srgbClr val="CBBB9F"/>
              </a:solidFill>
              <a:latin typeface="Tw Cen MT" panose="020B0602020104020603" pitchFamily="34" charset="0"/>
              <a:ea typeface="MS PGothic" pitchFamily="34" charset="-128"/>
              <a:sym typeface="Helvetica Neue Bold Condensed"/>
            </a:endParaRPr>
          </a:p>
        </p:txBody>
      </p:sp>
      <p:sp>
        <p:nvSpPr>
          <p:cNvPr id="38" name="Pentágono 37"/>
          <p:cNvSpPr/>
          <p:nvPr/>
        </p:nvSpPr>
        <p:spPr>
          <a:xfrm>
            <a:off x="0" y="0"/>
            <a:ext cx="2508069"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9" name="CuadroTexto 38"/>
          <p:cNvSpPr txBox="1"/>
          <p:nvPr/>
        </p:nvSpPr>
        <p:spPr>
          <a:xfrm>
            <a:off x="194708" y="26882"/>
            <a:ext cx="231336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Putumayo</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5433911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3 Tabla"/>
          <p:cNvGraphicFramePr>
            <a:graphicFrameLocks noGrp="1"/>
          </p:cNvGraphicFramePr>
          <p:nvPr>
            <p:extLst>
              <p:ext uri="{D42A27DB-BD31-4B8C-83A1-F6EECF244321}">
                <p14:modId xmlns:p14="http://schemas.microsoft.com/office/powerpoint/2010/main" val="3406714595"/>
              </p:ext>
            </p:extLst>
          </p:nvPr>
        </p:nvGraphicFramePr>
        <p:xfrm>
          <a:off x="6877515" y="871460"/>
          <a:ext cx="4842297" cy="880654"/>
        </p:xfrm>
        <a:graphic>
          <a:graphicData uri="http://schemas.openxmlformats.org/drawingml/2006/table">
            <a:tbl>
              <a:tblPr firstRow="1" bandRow="1">
                <a:tableStyleId>{5940675A-B579-460E-94D1-54222C63F5DA}</a:tableStyleId>
              </a:tblPr>
              <a:tblGrid>
                <a:gridCol w="2926110">
                  <a:extLst>
                    <a:ext uri="{9D8B030D-6E8A-4147-A177-3AD203B41FA5}">
                      <a16:colId xmlns="" xmlns:a16="http://schemas.microsoft.com/office/drawing/2014/main" val="20000"/>
                    </a:ext>
                  </a:extLst>
                </a:gridCol>
                <a:gridCol w="1916187">
                  <a:extLst>
                    <a:ext uri="{9D8B030D-6E8A-4147-A177-3AD203B41FA5}">
                      <a16:colId xmlns="" xmlns:a16="http://schemas.microsoft.com/office/drawing/2014/main" val="20001"/>
                    </a:ext>
                  </a:extLst>
                </a:gridCol>
              </a:tblGrid>
              <a:tr h="171618">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27/11/2015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71618">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22/12/2015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71618">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01/02/2016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71618">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30/07/2018</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94182">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44 %</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graphicFrame>
        <p:nvGraphicFramePr>
          <p:cNvPr id="25" name="10 Tabla"/>
          <p:cNvGraphicFramePr>
            <a:graphicFrameLocks noGrp="1"/>
          </p:cNvGraphicFramePr>
          <p:nvPr>
            <p:extLst>
              <p:ext uri="{D42A27DB-BD31-4B8C-83A1-F6EECF244321}">
                <p14:modId xmlns:p14="http://schemas.microsoft.com/office/powerpoint/2010/main" val="1375370033"/>
              </p:ext>
            </p:extLst>
          </p:nvPr>
        </p:nvGraphicFramePr>
        <p:xfrm>
          <a:off x="6888488" y="1978843"/>
          <a:ext cx="4842301" cy="675716"/>
        </p:xfrm>
        <a:graphic>
          <a:graphicData uri="http://schemas.openxmlformats.org/drawingml/2006/table">
            <a:tbl>
              <a:tblPr bandRow="1">
                <a:tableStyleId>{5940675A-B579-460E-94D1-54222C63F5DA}</a:tableStyleId>
              </a:tblPr>
              <a:tblGrid>
                <a:gridCol w="2284633">
                  <a:extLst>
                    <a:ext uri="{9D8B030D-6E8A-4147-A177-3AD203B41FA5}">
                      <a16:colId xmlns="" xmlns:a16="http://schemas.microsoft.com/office/drawing/2014/main" val="20000"/>
                    </a:ext>
                  </a:extLst>
                </a:gridCol>
                <a:gridCol w="821984">
                  <a:extLst>
                    <a:ext uri="{9D8B030D-6E8A-4147-A177-3AD203B41FA5}">
                      <a16:colId xmlns="" xmlns:a16="http://schemas.microsoft.com/office/drawing/2014/main" val="20001"/>
                    </a:ext>
                  </a:extLst>
                </a:gridCol>
                <a:gridCol w="1735684">
                  <a:extLst>
                    <a:ext uri="{9D8B030D-6E8A-4147-A177-3AD203B41FA5}">
                      <a16:colId xmlns="" xmlns:a16="http://schemas.microsoft.com/office/drawing/2014/main" val="20002"/>
                    </a:ext>
                  </a:extLst>
                </a:gridCol>
              </a:tblGrid>
              <a:tr h="137768">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0" marR="58430" marT="0" marB="0" anchor="ctr"/>
                </a:tc>
                <a:extLst>
                  <a:ext uri="{0D108BD9-81ED-4DB2-BD59-A6C34878D82A}">
                    <a16:rowId xmlns="" xmlns:a16="http://schemas.microsoft.com/office/drawing/2014/main" val="10000"/>
                  </a:ext>
                </a:extLst>
              </a:tr>
              <a:tr h="313590">
                <a:tc>
                  <a:txBody>
                    <a:bodyPr/>
                    <a:lstStyle/>
                    <a:p>
                      <a:pPr algn="ctr" fontAlgn="b"/>
                      <a:r>
                        <a:rPr lang="es-MX" sz="1000" u="none" strike="noStrike" dirty="0">
                          <a:effectLst/>
                        </a:rPr>
                        <a:t> PALMIRA – LAS CRUCES</a:t>
                      </a:r>
                      <a:r>
                        <a:rPr lang="es-MX" sz="1000" u="none" strike="noStrike" baseline="0" dirty="0">
                          <a:effectLst/>
                        </a:rPr>
                        <a:t> - COLOMBIA</a:t>
                      </a:r>
                      <a:endParaRPr lang="es-MX" sz="1000" b="0" i="0" u="none" strike="noStrike" dirty="0">
                        <a:solidFill>
                          <a:srgbClr val="000000"/>
                        </a:solidFill>
                        <a:effectLst/>
                        <a:latin typeface="+mj-lt"/>
                      </a:endParaRPr>
                    </a:p>
                  </a:txBody>
                  <a:tcPr marL="8117" marR="8117" marT="8800" marB="0" anchor="ctr"/>
                </a:tc>
                <a:tc>
                  <a:txBody>
                    <a:bodyPr/>
                    <a:lstStyle/>
                    <a:p>
                      <a:pPr algn="ctr" fontAlgn="ctr"/>
                      <a:r>
                        <a:rPr lang="es-MX" sz="1000" u="none" strike="noStrike" dirty="0">
                          <a:effectLst/>
                        </a:rPr>
                        <a:t>270 KM</a:t>
                      </a:r>
                      <a:endParaRPr lang="es-MX" sz="1000" b="0" i="0" u="none" strike="noStrike" dirty="0">
                        <a:solidFill>
                          <a:srgbClr val="000000"/>
                        </a:solidFill>
                        <a:effectLst/>
                        <a:latin typeface="+mj-lt"/>
                      </a:endParaRPr>
                    </a:p>
                  </a:txBody>
                  <a:tcPr marL="8117" marR="8117" marT="8800" marB="0" anchor="ctr"/>
                </a:tc>
                <a:tc>
                  <a:txBody>
                    <a:bodyPr/>
                    <a:lstStyle/>
                    <a:p>
                      <a:pPr algn="ctr" fontAlgn="b"/>
                      <a:r>
                        <a:rPr lang="es-MX" sz="1000" u="none" strike="noStrike" dirty="0">
                          <a:effectLst/>
                        </a:rPr>
                        <a:t>Complementación Estudios Fase I</a:t>
                      </a:r>
                      <a:endParaRPr lang="es-MX" sz="1000" b="0" i="0" u="none" strike="noStrike" dirty="0">
                        <a:solidFill>
                          <a:srgbClr val="000000"/>
                        </a:solidFill>
                        <a:effectLst/>
                        <a:latin typeface="+mj-lt"/>
                      </a:endParaRPr>
                    </a:p>
                  </a:txBody>
                  <a:tcPr marL="8117" marR="8117" marT="8800" marB="0" anchor="ctr"/>
                </a:tc>
                <a:extLst>
                  <a:ext uri="{0D108BD9-81ED-4DB2-BD59-A6C34878D82A}">
                    <a16:rowId xmlns="" xmlns:a16="http://schemas.microsoft.com/office/drawing/2014/main" val="10001"/>
                  </a:ext>
                </a:extLst>
              </a:tr>
              <a:tr h="209716">
                <a:tc>
                  <a:txBody>
                    <a:bodyPr/>
                    <a:lstStyle/>
                    <a:p>
                      <a:pPr algn="ctr" fontAlgn="b"/>
                      <a:r>
                        <a:rPr lang="es-MX" sz="1000" u="none" strike="noStrike" kern="1200" dirty="0">
                          <a:effectLst/>
                        </a:rPr>
                        <a:t>FLORIDA – CRUCE</a:t>
                      </a:r>
                      <a:r>
                        <a:rPr lang="es-MX" sz="1000" u="none" strike="noStrike" kern="1200" baseline="0" dirty="0">
                          <a:effectLst/>
                        </a:rPr>
                        <a:t> SANTA MARIA</a:t>
                      </a:r>
                      <a:endParaRPr lang="es-MX" sz="1000" u="none" strike="noStrike" kern="1200" dirty="0">
                        <a:solidFill>
                          <a:schemeClr val="dk1"/>
                        </a:solidFill>
                        <a:effectLst/>
                        <a:latin typeface="+mj-lt"/>
                        <a:ea typeface="+mn-ea"/>
                        <a:cs typeface="+mn-cs"/>
                      </a:endParaRPr>
                    </a:p>
                  </a:txBody>
                  <a:tcPr marL="8117" marR="8117" marT="8800" marB="0" anchor="ctr"/>
                </a:tc>
                <a:tc>
                  <a:txBody>
                    <a:bodyPr/>
                    <a:lstStyle/>
                    <a:p>
                      <a:pPr algn="ctr" fontAlgn="ctr"/>
                      <a:r>
                        <a:rPr lang="es-MX" sz="1000" u="none" strike="noStrike" dirty="0">
                          <a:effectLst/>
                        </a:rPr>
                        <a:t>184 KM</a:t>
                      </a:r>
                      <a:endParaRPr lang="es-MX" sz="1000" b="0" i="0" u="none" strike="noStrike" dirty="0">
                        <a:solidFill>
                          <a:srgbClr val="000000"/>
                        </a:solidFill>
                        <a:effectLst/>
                        <a:latin typeface="+mj-lt"/>
                      </a:endParaRPr>
                    </a:p>
                  </a:txBody>
                  <a:tcPr marL="8117" marR="8117" marT="8800" marB="0" anchor="ctr"/>
                </a:tc>
                <a:tc>
                  <a:txBody>
                    <a:bodyPr/>
                    <a:lstStyle/>
                    <a:p>
                      <a:pPr algn="ctr" fontAlgn="b"/>
                      <a:r>
                        <a:rPr lang="es-MX" sz="1000" u="none" strike="noStrike" dirty="0">
                          <a:effectLst/>
                        </a:rPr>
                        <a:t> Estudios y Diseños Fase II</a:t>
                      </a:r>
                      <a:endParaRPr lang="es-MX" sz="1000" b="0" i="0" u="none" strike="noStrike" dirty="0">
                        <a:solidFill>
                          <a:srgbClr val="000000"/>
                        </a:solidFill>
                        <a:effectLst/>
                        <a:latin typeface="+mj-lt"/>
                      </a:endParaRPr>
                    </a:p>
                  </a:txBody>
                  <a:tcPr marL="8117" marR="8117" marT="8800" marB="0" anchor="ctr"/>
                </a:tc>
                <a:extLst>
                  <a:ext uri="{0D108BD9-81ED-4DB2-BD59-A6C34878D82A}">
                    <a16:rowId xmlns="" xmlns:a16="http://schemas.microsoft.com/office/drawing/2014/main" val="10002"/>
                  </a:ext>
                </a:extLst>
              </a:tr>
            </a:tbl>
          </a:graphicData>
        </a:graphic>
      </p:graphicFrame>
      <p:sp>
        <p:nvSpPr>
          <p:cNvPr id="254981" name="7 CuadroTexto"/>
          <p:cNvSpPr txBox="1">
            <a:spLocks noChangeArrowheads="1"/>
          </p:cNvSpPr>
          <p:nvPr/>
        </p:nvSpPr>
        <p:spPr bwMode="auto">
          <a:xfrm>
            <a:off x="687822" y="4178692"/>
            <a:ext cx="5867415" cy="430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678" rIns="0" bIns="45678"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defTabSz="913591" fontAlgn="base">
              <a:spcBef>
                <a:spcPct val="0"/>
              </a:spcBef>
              <a:spcAft>
                <a:spcPct val="0"/>
              </a:spcAft>
            </a:pPr>
            <a:r>
              <a:rPr lang="es-CO" altLang="es-CO" sz="1100" b="1" kern="0" dirty="0"/>
              <a:t>LONGITUD APROX. DEL </a:t>
            </a:r>
            <a:r>
              <a:rPr lang="es-CO" altLang="es-CO" sz="1100" b="1" kern="0" dirty="0" smtClean="0"/>
              <a:t>CORREDOR ACTUALIZACIÓN </a:t>
            </a:r>
            <a:r>
              <a:rPr lang="es-CO" altLang="es-CO" sz="1100" b="1" kern="0" dirty="0"/>
              <a:t>Y </a:t>
            </a:r>
            <a:r>
              <a:rPr lang="es-CO" altLang="es-CO" sz="1100" b="1" kern="0" dirty="0" smtClean="0"/>
              <a:t>COMPLEMENTACIÓN FASE </a:t>
            </a:r>
            <a:r>
              <a:rPr lang="es-CO" altLang="es-CO" sz="1100" b="1" kern="0" dirty="0"/>
              <a:t>I</a:t>
            </a:r>
            <a:r>
              <a:rPr lang="es-CO" altLang="es-CO" sz="1100" b="1" kern="0" dirty="0" smtClean="0"/>
              <a:t>: 270 </a:t>
            </a:r>
            <a:r>
              <a:rPr lang="es-CO" altLang="es-CO" sz="1100" b="1" kern="0" dirty="0"/>
              <a:t>KM</a:t>
            </a:r>
          </a:p>
          <a:p>
            <a:pPr algn="ctr" defTabSz="913591" fontAlgn="base">
              <a:spcBef>
                <a:spcPct val="0"/>
              </a:spcBef>
              <a:spcAft>
                <a:spcPct val="0"/>
              </a:spcAft>
            </a:pPr>
            <a:r>
              <a:rPr lang="es-CO" altLang="es-CO" sz="1100" b="1" kern="0" dirty="0"/>
              <a:t>LONGITUD APROX. DEL </a:t>
            </a:r>
            <a:r>
              <a:rPr lang="es-CO" altLang="es-CO" sz="1100" b="1" kern="0" dirty="0" smtClean="0"/>
              <a:t>CORREDOR ESTUDIOS </a:t>
            </a:r>
            <a:r>
              <a:rPr lang="es-CO" altLang="es-CO" sz="1100" b="1" kern="0" dirty="0"/>
              <a:t>Y </a:t>
            </a:r>
            <a:r>
              <a:rPr lang="es-CO" altLang="es-CO" sz="1100" b="1" kern="0" dirty="0" smtClean="0"/>
              <a:t>DISEÑOS FASE </a:t>
            </a:r>
            <a:r>
              <a:rPr lang="es-CO" altLang="es-CO" sz="1100" b="1" kern="0" dirty="0"/>
              <a:t>II</a:t>
            </a:r>
            <a:r>
              <a:rPr lang="es-CO" altLang="es-CO" sz="1100" b="1" kern="0" dirty="0" smtClean="0"/>
              <a:t>: 184 </a:t>
            </a:r>
            <a:r>
              <a:rPr lang="es-CO" altLang="es-CO" sz="1100" b="1" kern="0" dirty="0"/>
              <a:t>KM</a:t>
            </a:r>
          </a:p>
        </p:txBody>
      </p:sp>
      <p:sp>
        <p:nvSpPr>
          <p:cNvPr id="18" name="30 CuadroTexto"/>
          <p:cNvSpPr txBox="1">
            <a:spLocks noChangeArrowheads="1"/>
          </p:cNvSpPr>
          <p:nvPr/>
        </p:nvSpPr>
        <p:spPr bwMode="auto">
          <a:xfrm flipH="1">
            <a:off x="6877512" y="631132"/>
            <a:ext cx="4842296" cy="200542"/>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353" tIns="13513" rIns="91353"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3591">
              <a:spcBef>
                <a:spcPts val="450"/>
              </a:spcBef>
              <a:defRPr/>
            </a:pPr>
            <a:r>
              <a:rPr lang="es-CO" sz="1100" kern="0" dirty="0"/>
              <a:t>INFORMACIÓN GENERAL</a:t>
            </a:r>
          </a:p>
        </p:txBody>
      </p:sp>
      <p:sp>
        <p:nvSpPr>
          <p:cNvPr id="20" name="30 CuadroTexto"/>
          <p:cNvSpPr txBox="1">
            <a:spLocks noChangeArrowheads="1"/>
          </p:cNvSpPr>
          <p:nvPr/>
        </p:nvSpPr>
        <p:spPr bwMode="auto">
          <a:xfrm flipH="1">
            <a:off x="6877512" y="2690701"/>
            <a:ext cx="4842296" cy="196567"/>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lIns="91353" tIns="13513" rIns="91353" bIns="13513"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3591">
              <a:spcBef>
                <a:spcPts val="450"/>
              </a:spcBef>
              <a:defRPr/>
            </a:pPr>
            <a:r>
              <a:rPr lang="es-CO" sz="1100" kern="0" dirty="0"/>
              <a:t>CONTRATO CONSULTORÍA 1735 DE 22/12/2015</a:t>
            </a:r>
          </a:p>
        </p:txBody>
      </p:sp>
      <p:sp>
        <p:nvSpPr>
          <p:cNvPr id="21" name="30 CuadroTexto"/>
          <p:cNvSpPr txBox="1">
            <a:spLocks noChangeArrowheads="1"/>
          </p:cNvSpPr>
          <p:nvPr/>
        </p:nvSpPr>
        <p:spPr bwMode="auto">
          <a:xfrm flipH="1">
            <a:off x="6888494" y="3390588"/>
            <a:ext cx="4842294" cy="196567"/>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lIns="91353" tIns="13513" rIns="91353" bIns="13513"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3591">
              <a:spcBef>
                <a:spcPts val="450"/>
              </a:spcBef>
              <a:defRPr/>
            </a:pPr>
            <a:r>
              <a:rPr lang="es-CO" sz="1100" kern="0" dirty="0"/>
              <a:t>INTERVENTORÍA 1781 DE 30/12/2015</a:t>
            </a:r>
          </a:p>
        </p:txBody>
      </p:sp>
      <p:graphicFrame>
        <p:nvGraphicFramePr>
          <p:cNvPr id="22" name="Tabla 22"/>
          <p:cNvGraphicFramePr>
            <a:graphicFrameLocks noGrp="1"/>
          </p:cNvGraphicFramePr>
          <p:nvPr>
            <p:extLst>
              <p:ext uri="{D42A27DB-BD31-4B8C-83A1-F6EECF244321}">
                <p14:modId xmlns:p14="http://schemas.microsoft.com/office/powerpoint/2010/main" val="3166298534"/>
              </p:ext>
            </p:extLst>
          </p:nvPr>
        </p:nvGraphicFramePr>
        <p:xfrm>
          <a:off x="6888493" y="2877714"/>
          <a:ext cx="4842296" cy="500807"/>
        </p:xfrm>
        <a:graphic>
          <a:graphicData uri="http://schemas.openxmlformats.org/drawingml/2006/table">
            <a:tbl>
              <a:tblPr>
                <a:tableStyleId>{616DA210-FB5B-4158-B5E0-FEB733F419BA}</a:tableStyleId>
              </a:tblPr>
              <a:tblGrid>
                <a:gridCol w="2706464">
                  <a:extLst>
                    <a:ext uri="{9D8B030D-6E8A-4147-A177-3AD203B41FA5}">
                      <a16:colId xmlns="" xmlns:a16="http://schemas.microsoft.com/office/drawing/2014/main" val="20000"/>
                    </a:ext>
                  </a:extLst>
                </a:gridCol>
                <a:gridCol w="903553">
                  <a:extLst>
                    <a:ext uri="{9D8B030D-6E8A-4147-A177-3AD203B41FA5}">
                      <a16:colId xmlns="" xmlns:a16="http://schemas.microsoft.com/office/drawing/2014/main" val="20001"/>
                    </a:ext>
                  </a:extLst>
                </a:gridCol>
                <a:gridCol w="1232279">
                  <a:extLst>
                    <a:ext uri="{9D8B030D-6E8A-4147-A177-3AD203B41FA5}">
                      <a16:colId xmlns="" xmlns:a16="http://schemas.microsoft.com/office/drawing/2014/main" val="20002"/>
                    </a:ext>
                  </a:extLst>
                </a:gridCol>
              </a:tblGrid>
              <a:tr h="17973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ENRIQUE DAVILA LOZANO EDL SAS</a:t>
                      </a:r>
                      <a:endParaRPr kumimoji="0" lang="es-MX" sz="1000" b="1" u="none" strike="noStrike" kern="1200" cap="none" spc="0" normalizeH="0" baseline="0" noProof="0" dirty="0">
                        <a:ln>
                          <a:noFill/>
                        </a:ln>
                        <a:effectLst/>
                        <a:uLnTx/>
                        <a:uFillTx/>
                      </a:endParaRPr>
                    </a:p>
                  </a:txBody>
                  <a:tcPr marL="8117" marR="8117" marT="8117"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MX" sz="1100" u="none" strike="noStrike" kern="1200" cap="none" spc="0" normalizeH="0" baseline="0" noProof="0" dirty="0">
                        <a:ln>
                          <a:noFill/>
                        </a:ln>
                        <a:effectLst/>
                        <a:uLnTx/>
                        <a:uFillTx/>
                      </a:endParaRPr>
                    </a:p>
                  </a:txBody>
                  <a:tcPr marL="8116" marR="8116" marT="8116" marB="0" anchor="ctr"/>
                </a:tc>
                <a:extLst>
                  <a:ext uri="{0D108BD9-81ED-4DB2-BD59-A6C34878D82A}">
                    <a16:rowId xmlns="" xmlns:a16="http://schemas.microsoft.com/office/drawing/2014/main" val="10000"/>
                  </a:ext>
                </a:extLst>
              </a:tr>
              <a:tr h="160537">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17" marB="0" anchor="ctr"/>
                </a:tc>
                <a:extLst>
                  <a:ext uri="{0D108BD9-81ED-4DB2-BD59-A6C34878D82A}">
                    <a16:rowId xmlns="" xmlns:a16="http://schemas.microsoft.com/office/drawing/2014/main" val="10001"/>
                  </a:ext>
                </a:extLst>
              </a:tr>
              <a:tr h="160537">
                <a:tc>
                  <a:txBody>
                    <a:bodyPr/>
                    <a:lstStyle/>
                    <a:p>
                      <a:pPr algn="l" fontAlgn="ctr"/>
                      <a:r>
                        <a:rPr lang="pt-BR" sz="1000" u="none" strike="noStrike" kern="1200" baseline="0" dirty="0">
                          <a:effectLst/>
                        </a:rPr>
                        <a:t>ENRIQUE DAVILA LOZANO EDL SAS</a:t>
                      </a:r>
                      <a:endParaRPr lang="pt-BR" sz="1000" u="none" strike="noStrike" kern="1200" baseline="0" dirty="0">
                        <a:solidFill>
                          <a:schemeClr val="tx1"/>
                        </a:solidFill>
                        <a:effectLst/>
                        <a:latin typeface="+mn-lt"/>
                        <a:ea typeface="+mn-ea"/>
                        <a:cs typeface="+mn-cs"/>
                      </a:endParaRPr>
                    </a:p>
                  </a:txBody>
                  <a:tcPr marL="108019" marR="8117" marT="8117"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17" marB="0" anchor="ctr"/>
                </a:tc>
                <a:extLst>
                  <a:ext uri="{0D108BD9-81ED-4DB2-BD59-A6C34878D82A}">
                    <a16:rowId xmlns="" xmlns:a16="http://schemas.microsoft.com/office/drawing/2014/main" val="10002"/>
                  </a:ext>
                </a:extLst>
              </a:tr>
            </a:tbl>
          </a:graphicData>
        </a:graphic>
      </p:graphicFrame>
      <p:graphicFrame>
        <p:nvGraphicFramePr>
          <p:cNvPr id="23" name="Tabla 23"/>
          <p:cNvGraphicFramePr>
            <a:graphicFrameLocks noGrp="1"/>
          </p:cNvGraphicFramePr>
          <p:nvPr>
            <p:extLst>
              <p:ext uri="{D42A27DB-BD31-4B8C-83A1-F6EECF244321}">
                <p14:modId xmlns:p14="http://schemas.microsoft.com/office/powerpoint/2010/main" val="3166102337"/>
              </p:ext>
            </p:extLst>
          </p:nvPr>
        </p:nvGraphicFramePr>
        <p:xfrm>
          <a:off x="6888494" y="3623554"/>
          <a:ext cx="4842294" cy="813660"/>
        </p:xfrm>
        <a:graphic>
          <a:graphicData uri="http://schemas.openxmlformats.org/drawingml/2006/table">
            <a:tbl>
              <a:tblPr>
                <a:tableStyleId>{616DA210-FB5B-4158-B5E0-FEB733F419BA}</a:tableStyleId>
              </a:tblPr>
              <a:tblGrid>
                <a:gridCol w="2593437">
                  <a:extLst>
                    <a:ext uri="{9D8B030D-6E8A-4147-A177-3AD203B41FA5}">
                      <a16:colId xmlns="" xmlns:a16="http://schemas.microsoft.com/office/drawing/2014/main" val="20000"/>
                    </a:ext>
                  </a:extLst>
                </a:gridCol>
                <a:gridCol w="600721">
                  <a:extLst>
                    <a:ext uri="{9D8B030D-6E8A-4147-A177-3AD203B41FA5}">
                      <a16:colId xmlns="" xmlns:a16="http://schemas.microsoft.com/office/drawing/2014/main" val="20001"/>
                    </a:ext>
                  </a:extLst>
                </a:gridCol>
                <a:gridCol w="1648136">
                  <a:extLst>
                    <a:ext uri="{9D8B030D-6E8A-4147-A177-3AD203B41FA5}">
                      <a16:colId xmlns="" xmlns:a16="http://schemas.microsoft.com/office/drawing/2014/main" val="20002"/>
                    </a:ext>
                  </a:extLst>
                </a:gridCol>
              </a:tblGrid>
              <a:tr h="179736">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SMA – TEC 4</a:t>
                      </a:r>
                      <a:endParaRPr kumimoji="0" lang="es-MX" sz="11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7" marR="8117" marT="810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8" marB="0" anchor="ctr"/>
                </a:tc>
                <a:extLst>
                  <a:ext uri="{0D108BD9-81ED-4DB2-BD59-A6C34878D82A}">
                    <a16:rowId xmlns="" xmlns:a16="http://schemas.microsoft.com/office/drawing/2014/main" val="10001"/>
                  </a:ext>
                </a:extLst>
              </a:tr>
              <a:tr h="312897">
                <a:tc>
                  <a:txBody>
                    <a:bodyPr/>
                    <a:lstStyle/>
                    <a:p>
                      <a:pPr algn="l" fontAlgn="ctr"/>
                      <a:r>
                        <a:rPr lang="es-MX" sz="1000" u="none" strike="noStrike" kern="1200" baseline="0" dirty="0">
                          <a:effectLst/>
                        </a:rPr>
                        <a:t>SALGADO MELENDEZ Y ASOCIADOS INGENIEROS CONSULTORES SA</a:t>
                      </a:r>
                      <a:endParaRPr lang="es-MX" sz="1000" u="none" strike="noStrike" kern="1200" baseline="0" dirty="0">
                        <a:solidFill>
                          <a:schemeClr val="tx1"/>
                        </a:solidFill>
                        <a:effectLst/>
                        <a:latin typeface="+mn-lt"/>
                        <a:ea typeface="+mn-ea"/>
                        <a:cs typeface="+mn-cs"/>
                      </a:endParaRPr>
                    </a:p>
                  </a:txBody>
                  <a:tcPr marL="108010" marR="8117" marT="8108"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10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8" marB="0" anchor="ctr"/>
                </a:tc>
                <a:extLst>
                  <a:ext uri="{0D108BD9-81ED-4DB2-BD59-A6C34878D82A}">
                    <a16:rowId xmlns="" xmlns:a16="http://schemas.microsoft.com/office/drawing/2014/main" val="10002"/>
                  </a:ext>
                </a:extLst>
              </a:tr>
              <a:tr h="1605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TEC CUATRO SA</a:t>
                      </a:r>
                      <a:endParaRPr lang="es-MX" sz="1000" u="none" strike="noStrike" kern="1200" baseline="0" dirty="0">
                        <a:solidFill>
                          <a:schemeClr val="tx1"/>
                        </a:solidFill>
                        <a:effectLst/>
                        <a:latin typeface="+mn-lt"/>
                        <a:ea typeface="+mn-ea"/>
                        <a:cs typeface="+mn-cs"/>
                      </a:endParaRPr>
                    </a:p>
                  </a:txBody>
                  <a:tcPr marL="108010" marR="8117" marT="8108"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7" marR="8117" marT="8108" marB="0" anchor="ctr"/>
                </a:tc>
                <a:tc>
                  <a:txBody>
                    <a:bodyPr/>
                    <a:lstStyle/>
                    <a:p>
                      <a:pPr marL="0" algn="ctr" defTabSz="914400" rtl="0" eaLnBrk="1" fontAlgn="ctr" latinLnBrk="0" hangingPunct="1"/>
                      <a:r>
                        <a:rPr lang="es-MX" sz="1000" u="none" strike="noStrike" kern="1200" dirty="0">
                          <a:effectLst/>
                        </a:rPr>
                        <a:t>ESPAÑA - SUC. COLOMBIA</a:t>
                      </a:r>
                      <a:endParaRPr lang="es-MX" sz="1000" u="none" strike="noStrike" kern="1200" dirty="0">
                        <a:solidFill>
                          <a:schemeClr val="tx1"/>
                        </a:solidFill>
                        <a:effectLst/>
                        <a:latin typeface="+mn-lt"/>
                        <a:ea typeface="+mn-ea"/>
                        <a:cs typeface="+mn-cs"/>
                      </a:endParaRPr>
                    </a:p>
                  </a:txBody>
                  <a:tcPr marL="8117" marR="8117" marT="8108" marB="0" anchor="ctr"/>
                </a:tc>
                <a:extLst>
                  <a:ext uri="{0D108BD9-81ED-4DB2-BD59-A6C34878D82A}">
                    <a16:rowId xmlns="" xmlns:a16="http://schemas.microsoft.com/office/drawing/2014/main" val="10003"/>
                  </a:ext>
                </a:extLst>
              </a:tr>
            </a:tbl>
          </a:graphicData>
        </a:graphic>
      </p:graphicFrame>
      <p:sp>
        <p:nvSpPr>
          <p:cNvPr id="24" name="30 CuadroTexto"/>
          <p:cNvSpPr txBox="1">
            <a:spLocks noChangeArrowheads="1"/>
          </p:cNvSpPr>
          <p:nvPr/>
        </p:nvSpPr>
        <p:spPr bwMode="auto">
          <a:xfrm flipH="1">
            <a:off x="6877512" y="1770261"/>
            <a:ext cx="4842297" cy="19656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353" tIns="13513" rIns="9135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3591">
              <a:spcBef>
                <a:spcPts val="450"/>
              </a:spcBef>
              <a:defRPr/>
            </a:pPr>
            <a:r>
              <a:rPr lang="es-CO" sz="1100" kern="0" dirty="0">
                <a:solidFill>
                  <a:prstClr val="white"/>
                </a:solidFill>
                <a:latin typeface="Calibri"/>
                <a:cs typeface="Arial" pitchFamily="34" charset="0"/>
              </a:rPr>
              <a:t>ALCANCE</a:t>
            </a:r>
          </a:p>
        </p:txBody>
      </p:sp>
      <p:graphicFrame>
        <p:nvGraphicFramePr>
          <p:cNvPr id="28" name="3 Tabla"/>
          <p:cNvGraphicFramePr>
            <a:graphicFrameLocks noGrp="1"/>
          </p:cNvGraphicFramePr>
          <p:nvPr>
            <p:extLst>
              <p:ext uri="{D42A27DB-BD31-4B8C-83A1-F6EECF244321}">
                <p14:modId xmlns:p14="http://schemas.microsoft.com/office/powerpoint/2010/main" val="1295727593"/>
              </p:ext>
            </p:extLst>
          </p:nvPr>
        </p:nvGraphicFramePr>
        <p:xfrm>
          <a:off x="6888490" y="5347683"/>
          <a:ext cx="4842295" cy="1158777"/>
        </p:xfrm>
        <a:graphic>
          <a:graphicData uri="http://schemas.openxmlformats.org/drawingml/2006/table">
            <a:tbl>
              <a:tblPr firstRow="1" bandRow="1">
                <a:tableStyleId>{5940675A-B579-460E-94D1-54222C63F5DA}</a:tableStyleId>
              </a:tblPr>
              <a:tblGrid>
                <a:gridCol w="3212299">
                  <a:extLst>
                    <a:ext uri="{9D8B030D-6E8A-4147-A177-3AD203B41FA5}">
                      <a16:colId xmlns="" xmlns:a16="http://schemas.microsoft.com/office/drawing/2014/main" val="20000"/>
                    </a:ext>
                  </a:extLst>
                </a:gridCol>
                <a:gridCol w="1629996">
                  <a:extLst>
                    <a:ext uri="{9D8B030D-6E8A-4147-A177-3AD203B41FA5}">
                      <a16:colId xmlns="" xmlns:a16="http://schemas.microsoft.com/office/drawing/2014/main" val="20001"/>
                    </a:ext>
                  </a:extLst>
                </a:gridCol>
              </a:tblGrid>
              <a:tr h="183059">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6005" marR="36005" marT="0" marB="0"/>
                </a:tc>
                <a:tc>
                  <a:txBody>
                    <a:bodyPr/>
                    <a:lstStyle/>
                    <a:p>
                      <a:pPr algn="ctr" fontAlgn="b"/>
                      <a:r>
                        <a:rPr lang="es-CO" sz="1000" u="none" strike="noStrike" dirty="0">
                          <a:effectLst/>
                        </a:rPr>
                        <a:t>$16.383</a:t>
                      </a:r>
                      <a:endParaRPr lang="es-CO" sz="1000" b="0" i="0" u="none" strike="noStrike" dirty="0">
                        <a:solidFill>
                          <a:srgbClr val="000000"/>
                        </a:solidFill>
                        <a:effectLst/>
                        <a:latin typeface="+mn-lt"/>
                      </a:endParaRPr>
                    </a:p>
                  </a:txBody>
                  <a:tcPr marL="36005" marR="36005" marT="0" marB="0" anchor="ctr"/>
                </a:tc>
                <a:extLst>
                  <a:ext uri="{0D108BD9-81ED-4DB2-BD59-A6C34878D82A}">
                    <a16:rowId xmlns="" xmlns:a16="http://schemas.microsoft.com/office/drawing/2014/main" val="10000"/>
                  </a:ext>
                </a:extLst>
              </a:tr>
              <a:tr h="183059">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5" marR="36005" marT="0" marB="0" anchor="ctr"/>
                </a:tc>
                <a:tc>
                  <a:txBody>
                    <a:bodyPr/>
                    <a:lstStyle/>
                    <a:p>
                      <a:pPr algn="ctr" fontAlgn="b"/>
                      <a:r>
                        <a:rPr lang="es-CO" sz="1000" u="none" strike="noStrike" baseline="0" dirty="0">
                          <a:effectLst/>
                        </a:rPr>
                        <a:t> </a:t>
                      </a:r>
                      <a:r>
                        <a:rPr lang="es-CO" sz="1000" u="none" strike="noStrike" dirty="0">
                          <a:effectLst/>
                        </a:rPr>
                        <a:t>$4.094</a:t>
                      </a:r>
                      <a:endParaRPr lang="es-CO" sz="1000" b="0" i="0" u="none" strike="noStrike" dirty="0">
                        <a:solidFill>
                          <a:srgbClr val="000000"/>
                        </a:solidFill>
                        <a:effectLst/>
                        <a:latin typeface="+mn-lt"/>
                      </a:endParaRPr>
                    </a:p>
                  </a:txBody>
                  <a:tcPr marL="36005" marR="36005" marT="0" marB="0" anchor="ctr"/>
                </a:tc>
                <a:extLst>
                  <a:ext uri="{0D108BD9-81ED-4DB2-BD59-A6C34878D82A}">
                    <a16:rowId xmlns="" xmlns:a16="http://schemas.microsoft.com/office/drawing/2014/main" val="10001"/>
                  </a:ext>
                </a:extLst>
              </a:tr>
              <a:tr h="529264">
                <a:tc>
                  <a:txBody>
                    <a:bodyPr/>
                    <a:lstStyle/>
                    <a:p>
                      <a:pPr marL="0" algn="l" defTabSz="914400" rtl="0" eaLnBrk="1" latinLnBrk="0" hangingPunct="1"/>
                      <a:r>
                        <a:rPr lang="es-CO" sz="1000" kern="1200" dirty="0"/>
                        <a:t>Total Vigencias de la consultoría</a:t>
                      </a:r>
                    </a:p>
                    <a:p>
                      <a:pPr marL="0" algn="l" defTabSz="914400" rtl="0" eaLnBrk="1" latinLnBrk="0" hangingPunct="1"/>
                      <a:r>
                        <a:rPr lang="es-CO" sz="1000" kern="1200" dirty="0" smtClean="0"/>
                        <a:t>  </a:t>
                      </a:r>
                      <a:r>
                        <a:rPr lang="es-CO" sz="1000" kern="1200" baseline="0" dirty="0" smtClean="0"/>
                        <a:t>Vigencia </a:t>
                      </a:r>
                      <a:r>
                        <a:rPr lang="es-CO" sz="1000" kern="1200" baseline="0" dirty="0"/>
                        <a:t>2015 = $8.845</a:t>
                      </a:r>
                      <a:endParaRPr lang="es-CO" sz="1000" kern="1200" dirty="0"/>
                    </a:p>
                    <a:p>
                      <a:pPr marL="0" algn="l" defTabSz="914400" rtl="0" eaLnBrk="1" latinLnBrk="0" hangingPunct="1"/>
                      <a:r>
                        <a:rPr lang="es-CO" sz="1000" kern="1200" baseline="0" dirty="0" smtClean="0"/>
                        <a:t>  </a:t>
                      </a:r>
                      <a:r>
                        <a:rPr lang="es-CO" sz="1000" kern="1200" baseline="0" dirty="0" smtClean="0"/>
                        <a:t>Vigencia </a:t>
                      </a:r>
                      <a:r>
                        <a:rPr lang="es-CO" sz="1000" kern="1200" baseline="0" dirty="0"/>
                        <a:t>2016 = $3.686</a:t>
                      </a:r>
                      <a:br>
                        <a:rPr lang="es-CO" sz="1000" kern="1200" baseline="0" dirty="0"/>
                      </a:br>
                      <a:r>
                        <a:rPr lang="es-CO" sz="1000" kern="1200" baseline="0" dirty="0" smtClean="0"/>
                        <a:t>  </a:t>
                      </a:r>
                      <a:r>
                        <a:rPr lang="es-CO" sz="1000" kern="1200" baseline="0" dirty="0" smtClean="0"/>
                        <a:t>Vigencia </a:t>
                      </a:r>
                      <a:r>
                        <a:rPr lang="es-CO" sz="1000" kern="1200" baseline="0" dirty="0"/>
                        <a:t>2017 = $3.852</a:t>
                      </a:r>
                      <a:endParaRPr lang="es-CO" sz="1000" b="0" i="1" kern="1200" dirty="0">
                        <a:solidFill>
                          <a:schemeClr val="dk1"/>
                        </a:solidFill>
                        <a:latin typeface="+mn-lt"/>
                        <a:ea typeface="+mn-ea"/>
                        <a:cs typeface="Arial" panose="020B0604020202020204" pitchFamily="34" charset="0"/>
                      </a:endParaRPr>
                    </a:p>
                  </a:txBody>
                  <a:tcPr marL="36005" marR="36005" marT="0" marB="0" anchor="ctr"/>
                </a:tc>
                <a:tc>
                  <a:txBody>
                    <a:bodyPr/>
                    <a:lstStyle/>
                    <a:p>
                      <a:pPr algn="ctr" fontAlgn="b"/>
                      <a:r>
                        <a:rPr lang="es-CO" sz="1000" u="none" strike="noStrike" baseline="0" dirty="0">
                          <a:effectLst/>
                        </a:rPr>
                        <a:t> </a:t>
                      </a:r>
                      <a:r>
                        <a:rPr lang="es-CO" sz="1000" u="none" strike="noStrike" dirty="0">
                          <a:effectLst/>
                        </a:rPr>
                        <a:t>$16.383</a:t>
                      </a:r>
                      <a:endParaRPr lang="es-CO" sz="1000" b="0" i="0" u="none" strike="noStrike" dirty="0">
                        <a:solidFill>
                          <a:srgbClr val="000000"/>
                        </a:solidFill>
                        <a:effectLst/>
                        <a:latin typeface="+mn-lt"/>
                      </a:endParaRPr>
                    </a:p>
                  </a:txBody>
                  <a:tcPr marL="36005" marR="36005" marT="0" marB="0" anchor="ctr"/>
                </a:tc>
                <a:extLst>
                  <a:ext uri="{0D108BD9-81ED-4DB2-BD59-A6C34878D82A}">
                    <a16:rowId xmlns="" xmlns:a16="http://schemas.microsoft.com/office/drawing/2014/main" val="10002"/>
                  </a:ext>
                </a:extLst>
              </a:tr>
              <a:tr h="183059">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5" marR="36005" marT="0" marB="0" anchor="ctr"/>
                </a:tc>
                <a:tc>
                  <a:txBody>
                    <a:bodyPr/>
                    <a:lstStyle/>
                    <a:p>
                      <a:pPr algn="ctr" fontAlgn="b"/>
                      <a:r>
                        <a:rPr lang="es-CO" sz="1000" u="none" strike="noStrike" dirty="0">
                          <a:effectLst/>
                        </a:rPr>
                        <a:t> $20.477</a:t>
                      </a:r>
                      <a:endParaRPr lang="es-CO" sz="1000" b="0" i="0" u="none" strike="noStrike" dirty="0">
                        <a:solidFill>
                          <a:srgbClr val="000000"/>
                        </a:solidFill>
                        <a:effectLst/>
                        <a:latin typeface="+mn-lt"/>
                      </a:endParaRPr>
                    </a:p>
                  </a:txBody>
                  <a:tcPr marL="36005" marR="36005" marT="0" marB="0" anchor="ctr"/>
                </a:tc>
                <a:extLst>
                  <a:ext uri="{0D108BD9-81ED-4DB2-BD59-A6C34878D82A}">
                    <a16:rowId xmlns="" xmlns:a16="http://schemas.microsoft.com/office/drawing/2014/main" val="10003"/>
                  </a:ext>
                </a:extLst>
              </a:tr>
            </a:tbl>
          </a:graphicData>
        </a:graphic>
      </p:graphicFrame>
      <p:sp>
        <p:nvSpPr>
          <p:cNvPr id="255079" name="CuadroTexto 26"/>
          <p:cNvSpPr txBox="1">
            <a:spLocks noChangeArrowheads="1"/>
          </p:cNvSpPr>
          <p:nvPr/>
        </p:nvSpPr>
        <p:spPr bwMode="auto">
          <a:xfrm>
            <a:off x="7329151" y="6506460"/>
            <a:ext cx="3808720" cy="261525"/>
          </a:xfrm>
          <a:prstGeom prst="rect">
            <a:avLst/>
          </a:prstGeom>
          <a:noFill/>
          <a:ln>
            <a:noFill/>
          </a:ln>
          <a:extLst/>
        </p:spPr>
        <p:txBody>
          <a:bodyPr wrap="square" lIns="91353" tIns="45678" rIns="91353" bIns="4567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591" fontAlgn="base">
              <a:spcBef>
                <a:spcPct val="0"/>
              </a:spcBef>
              <a:spcAft>
                <a:spcPct val="0"/>
              </a:spcAft>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2" name="1 Tabla"/>
          <p:cNvGraphicFramePr>
            <a:graphicFrameLocks noGrp="1"/>
          </p:cNvGraphicFramePr>
          <p:nvPr>
            <p:extLst>
              <p:ext uri="{D42A27DB-BD31-4B8C-83A1-F6EECF244321}">
                <p14:modId xmlns:p14="http://schemas.microsoft.com/office/powerpoint/2010/main" val="4213808816"/>
              </p:ext>
            </p:extLst>
          </p:nvPr>
        </p:nvGraphicFramePr>
        <p:xfrm>
          <a:off x="3414085" y="4805441"/>
          <a:ext cx="2573086" cy="784140"/>
        </p:xfrm>
        <a:graphic>
          <a:graphicData uri="http://schemas.openxmlformats.org/drawingml/2006/table">
            <a:tbl>
              <a:tblPr firstRow="1" bandRow="1">
                <a:tableStyleId>{5940675A-B579-460E-94D1-54222C63F5DA}</a:tableStyleId>
              </a:tblPr>
              <a:tblGrid>
                <a:gridCol w="1792957">
                  <a:extLst>
                    <a:ext uri="{9D8B030D-6E8A-4147-A177-3AD203B41FA5}">
                      <a16:colId xmlns="" xmlns:a16="http://schemas.microsoft.com/office/drawing/2014/main" val="20000"/>
                    </a:ext>
                  </a:extLst>
                </a:gridCol>
                <a:gridCol w="780129">
                  <a:extLst>
                    <a:ext uri="{9D8B030D-6E8A-4147-A177-3AD203B41FA5}">
                      <a16:colId xmlns="" xmlns:a16="http://schemas.microsoft.com/office/drawing/2014/main" val="20001"/>
                    </a:ext>
                  </a:extLst>
                </a:gridCol>
              </a:tblGrid>
              <a:tr h="261380">
                <a:tc>
                  <a:txBody>
                    <a:bodyPr/>
                    <a:lstStyle/>
                    <a:p>
                      <a:pPr marL="0" algn="l" defTabSz="914400" rtl="0" eaLnBrk="1" latinLnBrk="0" hangingPunct="1"/>
                      <a:r>
                        <a:rPr lang="es-CO" sz="1000" kern="1200" dirty="0"/>
                        <a:t>Inversión</a:t>
                      </a:r>
                      <a:r>
                        <a:rPr lang="es-CO" sz="1000" kern="1200" baseline="0" dirty="0"/>
                        <a:t> </a:t>
                      </a:r>
                      <a:r>
                        <a:rPr lang="es-CO" sz="1000" kern="1200" dirty="0"/>
                        <a:t>estimada Valle </a:t>
                      </a:r>
                      <a:endParaRPr lang="es-CO" sz="1000" b="0" kern="1200" dirty="0">
                        <a:solidFill>
                          <a:schemeClr val="dk1"/>
                        </a:solidFill>
                        <a:latin typeface="+mn-lt"/>
                        <a:ea typeface="+mn-ea"/>
                        <a:cs typeface="Arial" panose="020B0604020202020204" pitchFamily="34" charset="0"/>
                      </a:endParaRPr>
                    </a:p>
                  </a:txBody>
                  <a:tcPr marL="77855" marR="77855" marT="42173" marB="42173"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$3.891</a:t>
                      </a:r>
                      <a:endParaRPr lang="es-CO" sz="1000" b="0" i="0" u="none" strike="noStrike" dirty="0">
                        <a:solidFill>
                          <a:srgbClr val="000000"/>
                        </a:solidFill>
                        <a:effectLst/>
                        <a:latin typeface="+mn-lt"/>
                      </a:endParaRPr>
                    </a:p>
                  </a:txBody>
                  <a:tcPr marL="8786" marR="8786" marT="9518" marB="0" anchor="ctr"/>
                </a:tc>
                <a:extLst>
                  <a:ext uri="{0D108BD9-81ED-4DB2-BD59-A6C34878D82A}">
                    <a16:rowId xmlns="" xmlns:a16="http://schemas.microsoft.com/office/drawing/2014/main" val="10000"/>
                  </a:ext>
                </a:extLst>
              </a:tr>
              <a:tr h="261380">
                <a:tc>
                  <a:txBody>
                    <a:bodyPr/>
                    <a:lstStyle/>
                    <a:p>
                      <a:pPr marL="0" algn="l" defTabSz="914400" rtl="0" eaLnBrk="1" latinLnBrk="0" hangingPunct="1"/>
                      <a:r>
                        <a:rPr lang="es-CO" sz="1000" kern="1200" dirty="0"/>
                        <a:t>Inversión</a:t>
                      </a:r>
                      <a:r>
                        <a:rPr lang="es-CO" sz="1000" kern="1200" baseline="0" dirty="0"/>
                        <a:t> </a:t>
                      </a:r>
                      <a:r>
                        <a:rPr lang="es-CO" sz="1000" kern="1200" dirty="0"/>
                        <a:t>estimada Tolima</a:t>
                      </a:r>
                      <a:endParaRPr lang="es-CO" sz="1000" b="0" kern="1200" dirty="0">
                        <a:solidFill>
                          <a:schemeClr val="dk1"/>
                        </a:solidFill>
                        <a:latin typeface="+mn-lt"/>
                        <a:ea typeface="+mn-ea"/>
                        <a:cs typeface="Arial" panose="020B0604020202020204" pitchFamily="34" charset="0"/>
                      </a:endParaRPr>
                    </a:p>
                  </a:txBody>
                  <a:tcPr marL="77855" marR="77855" marT="42173" marB="42173" anchor="ctr"/>
                </a:tc>
                <a:tc>
                  <a:txBody>
                    <a:bodyPr/>
                    <a:lstStyle/>
                    <a:p>
                      <a:pPr algn="ctr" fontAlgn="b"/>
                      <a:r>
                        <a:rPr lang="es-CO" sz="1000" u="none" strike="noStrike" baseline="0" dirty="0">
                          <a:effectLst/>
                        </a:rPr>
                        <a:t> </a:t>
                      </a:r>
                      <a:r>
                        <a:rPr lang="es-CO" sz="1000" u="none" strike="noStrike" dirty="0">
                          <a:effectLst/>
                        </a:rPr>
                        <a:t>$9.829</a:t>
                      </a:r>
                      <a:endParaRPr lang="es-CO" sz="1000" b="0" i="0" u="none" strike="noStrike" dirty="0">
                        <a:solidFill>
                          <a:srgbClr val="000000"/>
                        </a:solidFill>
                        <a:effectLst/>
                        <a:latin typeface="+mn-lt"/>
                      </a:endParaRPr>
                    </a:p>
                  </a:txBody>
                  <a:tcPr marL="8786" marR="8786" marT="9518" marB="0" anchor="ctr"/>
                </a:tc>
                <a:extLst>
                  <a:ext uri="{0D108BD9-81ED-4DB2-BD59-A6C34878D82A}">
                    <a16:rowId xmlns="" xmlns:a16="http://schemas.microsoft.com/office/drawing/2014/main" val="10001"/>
                  </a:ext>
                </a:extLst>
              </a:tr>
              <a:tr h="2613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Inversión</a:t>
                      </a:r>
                      <a:r>
                        <a:rPr lang="es-CO" sz="1000" kern="1200" baseline="0" dirty="0"/>
                        <a:t> </a:t>
                      </a:r>
                      <a:r>
                        <a:rPr lang="es-CO" sz="1000" kern="1200" dirty="0" smtClean="0"/>
                        <a:t>estimada Huila</a:t>
                      </a:r>
                      <a:endParaRPr lang="es-CO" sz="1000" b="0" kern="1200" dirty="0">
                        <a:solidFill>
                          <a:schemeClr val="dk1"/>
                        </a:solidFill>
                        <a:latin typeface="+mn-lt"/>
                        <a:ea typeface="+mn-ea"/>
                        <a:cs typeface="Arial" panose="020B0604020202020204" pitchFamily="34" charset="0"/>
                      </a:endParaRPr>
                    </a:p>
                  </a:txBody>
                  <a:tcPr marL="77855" marR="77855" marT="42173" marB="42173"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baseline="0" dirty="0">
                          <a:effectLst/>
                        </a:rPr>
                        <a:t> </a:t>
                      </a:r>
                      <a:r>
                        <a:rPr lang="es-CO" sz="1000" u="none" strike="noStrike" dirty="0">
                          <a:effectLst/>
                        </a:rPr>
                        <a:t>$6.757</a:t>
                      </a:r>
                      <a:endParaRPr lang="es-CO" sz="1000" b="0" i="0" u="none" strike="noStrike" dirty="0">
                        <a:solidFill>
                          <a:srgbClr val="000000"/>
                        </a:solidFill>
                        <a:effectLst/>
                        <a:latin typeface="+mn-lt"/>
                      </a:endParaRPr>
                    </a:p>
                  </a:txBody>
                  <a:tcPr marL="8786" marR="8786" marT="9518" marB="0" anchor="ctr"/>
                </a:tc>
                <a:extLst>
                  <a:ext uri="{0D108BD9-81ED-4DB2-BD59-A6C34878D82A}">
                    <a16:rowId xmlns="" xmlns:a16="http://schemas.microsoft.com/office/drawing/2014/main" val="10002"/>
                  </a:ext>
                </a:extLst>
              </a:tr>
            </a:tbl>
          </a:graphicData>
        </a:graphic>
      </p:graphicFrame>
      <p:sp>
        <p:nvSpPr>
          <p:cNvPr id="32" name="30 CuadroTexto"/>
          <p:cNvSpPr txBox="1">
            <a:spLocks noChangeArrowheads="1"/>
          </p:cNvSpPr>
          <p:nvPr/>
        </p:nvSpPr>
        <p:spPr bwMode="auto">
          <a:xfrm flipH="1">
            <a:off x="6888489" y="5119611"/>
            <a:ext cx="4837535" cy="196567"/>
          </a:xfrm>
          <a:prstGeom prst="rect">
            <a:avLst/>
          </a:prstGeom>
          <a:solidFill>
            <a:srgbClr val="CBBB9F"/>
          </a:solidFill>
        </p:spPr>
        <p:style>
          <a:lnRef idx="3">
            <a:schemeClr val="lt1"/>
          </a:lnRef>
          <a:fillRef idx="1">
            <a:schemeClr val="accent6"/>
          </a:fillRef>
          <a:effectRef idx="1">
            <a:schemeClr val="accent6"/>
          </a:effectRef>
          <a:fontRef idx="minor">
            <a:schemeClr val="lt1"/>
          </a:fontRef>
        </p:style>
        <p:txBody>
          <a:bodyPr wrap="square" lIns="91353" tIns="13513" rIns="9135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3591">
              <a:spcBef>
                <a:spcPts val="450"/>
              </a:spcBef>
              <a:defRPr/>
            </a:pPr>
            <a:r>
              <a:rPr lang="es-CO" sz="1100" kern="0" dirty="0">
                <a:solidFill>
                  <a:prstClr val="white"/>
                </a:solidFill>
                <a:latin typeface="Calibri"/>
                <a:cs typeface="Arial" pitchFamily="34" charset="0"/>
              </a:rPr>
              <a:t>INVERSIONES (Millones)</a:t>
            </a:r>
          </a:p>
        </p:txBody>
      </p:sp>
      <p:grpSp>
        <p:nvGrpSpPr>
          <p:cNvPr id="10" name="Grupo 9"/>
          <p:cNvGrpSpPr/>
          <p:nvPr/>
        </p:nvGrpSpPr>
        <p:grpSpPr>
          <a:xfrm>
            <a:off x="798872" y="640828"/>
            <a:ext cx="5756365" cy="3396030"/>
            <a:chOff x="333308" y="1190850"/>
            <a:chExt cx="7391090" cy="3497095"/>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308" y="1190850"/>
              <a:ext cx="7391090" cy="3497095"/>
            </a:xfrm>
            <a:prstGeom prst="rect">
              <a:avLst/>
            </a:prstGeom>
          </p:spPr>
        </p:pic>
        <p:sp>
          <p:nvSpPr>
            <p:cNvPr id="8" name="Forma libre 7"/>
            <p:cNvSpPr/>
            <p:nvPr/>
          </p:nvSpPr>
          <p:spPr>
            <a:xfrm>
              <a:off x="857591" y="2689909"/>
              <a:ext cx="1794393" cy="175594"/>
            </a:xfrm>
            <a:custGeom>
              <a:avLst/>
              <a:gdLst>
                <a:gd name="connsiteX0" fmla="*/ 0 w 1794510"/>
                <a:gd name="connsiteY0" fmla="*/ 0 h 175606"/>
                <a:gd name="connsiteX1" fmla="*/ 80010 w 1794510"/>
                <a:gd name="connsiteY1" fmla="*/ 38100 h 175606"/>
                <a:gd name="connsiteX2" fmla="*/ 137160 w 1794510"/>
                <a:gd name="connsiteY2" fmla="*/ 30480 h 175606"/>
                <a:gd name="connsiteX3" fmla="*/ 186690 w 1794510"/>
                <a:gd name="connsiteY3" fmla="*/ 60960 h 175606"/>
                <a:gd name="connsiteX4" fmla="*/ 251460 w 1794510"/>
                <a:gd name="connsiteY4" fmla="*/ 41910 h 175606"/>
                <a:gd name="connsiteX5" fmla="*/ 308610 w 1794510"/>
                <a:gd name="connsiteY5" fmla="*/ 60960 h 175606"/>
                <a:gd name="connsiteX6" fmla="*/ 350520 w 1794510"/>
                <a:gd name="connsiteY6" fmla="*/ 60960 h 175606"/>
                <a:gd name="connsiteX7" fmla="*/ 411480 w 1794510"/>
                <a:gd name="connsiteY7" fmla="*/ 83820 h 175606"/>
                <a:gd name="connsiteX8" fmla="*/ 457200 w 1794510"/>
                <a:gd name="connsiteY8" fmla="*/ 106680 h 175606"/>
                <a:gd name="connsiteX9" fmla="*/ 655320 w 1794510"/>
                <a:gd name="connsiteY9" fmla="*/ 121920 h 175606"/>
                <a:gd name="connsiteX10" fmla="*/ 834390 w 1794510"/>
                <a:gd name="connsiteY10" fmla="*/ 133350 h 175606"/>
                <a:gd name="connsiteX11" fmla="*/ 963930 w 1794510"/>
                <a:gd name="connsiteY11" fmla="*/ 118110 h 175606"/>
                <a:gd name="connsiteX12" fmla="*/ 1112520 w 1794510"/>
                <a:gd name="connsiteY12" fmla="*/ 106680 h 175606"/>
                <a:gd name="connsiteX13" fmla="*/ 1264920 w 1794510"/>
                <a:gd name="connsiteY13" fmla="*/ 140970 h 175606"/>
                <a:gd name="connsiteX14" fmla="*/ 1375410 w 1794510"/>
                <a:gd name="connsiteY14" fmla="*/ 160020 h 175606"/>
                <a:gd name="connsiteX15" fmla="*/ 1550670 w 1794510"/>
                <a:gd name="connsiteY15" fmla="*/ 175260 h 175606"/>
                <a:gd name="connsiteX16" fmla="*/ 1676400 w 1794510"/>
                <a:gd name="connsiteY16" fmla="*/ 144780 h 175606"/>
                <a:gd name="connsiteX17" fmla="*/ 1794510 w 1794510"/>
                <a:gd name="connsiteY17" fmla="*/ 148590 h 175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94510" h="175606">
                  <a:moveTo>
                    <a:pt x="0" y="0"/>
                  </a:moveTo>
                  <a:cubicBezTo>
                    <a:pt x="28575" y="16510"/>
                    <a:pt x="57150" y="33020"/>
                    <a:pt x="80010" y="38100"/>
                  </a:cubicBezTo>
                  <a:cubicBezTo>
                    <a:pt x="102870" y="43180"/>
                    <a:pt x="119380" y="26670"/>
                    <a:pt x="137160" y="30480"/>
                  </a:cubicBezTo>
                  <a:cubicBezTo>
                    <a:pt x="154940" y="34290"/>
                    <a:pt x="167640" y="59055"/>
                    <a:pt x="186690" y="60960"/>
                  </a:cubicBezTo>
                  <a:cubicBezTo>
                    <a:pt x="205740" y="62865"/>
                    <a:pt x="231140" y="41910"/>
                    <a:pt x="251460" y="41910"/>
                  </a:cubicBezTo>
                  <a:cubicBezTo>
                    <a:pt x="271780" y="41910"/>
                    <a:pt x="292100" y="57785"/>
                    <a:pt x="308610" y="60960"/>
                  </a:cubicBezTo>
                  <a:cubicBezTo>
                    <a:pt x="325120" y="64135"/>
                    <a:pt x="333375" y="57150"/>
                    <a:pt x="350520" y="60960"/>
                  </a:cubicBezTo>
                  <a:cubicBezTo>
                    <a:pt x="367665" y="64770"/>
                    <a:pt x="393700" y="76200"/>
                    <a:pt x="411480" y="83820"/>
                  </a:cubicBezTo>
                  <a:cubicBezTo>
                    <a:pt x="429260" y="91440"/>
                    <a:pt x="416560" y="100330"/>
                    <a:pt x="457200" y="106680"/>
                  </a:cubicBezTo>
                  <a:cubicBezTo>
                    <a:pt x="497840" y="113030"/>
                    <a:pt x="655320" y="121920"/>
                    <a:pt x="655320" y="121920"/>
                  </a:cubicBezTo>
                  <a:cubicBezTo>
                    <a:pt x="718185" y="126365"/>
                    <a:pt x="782955" y="133985"/>
                    <a:pt x="834390" y="133350"/>
                  </a:cubicBezTo>
                  <a:cubicBezTo>
                    <a:pt x="885825" y="132715"/>
                    <a:pt x="917575" y="122555"/>
                    <a:pt x="963930" y="118110"/>
                  </a:cubicBezTo>
                  <a:cubicBezTo>
                    <a:pt x="1010285" y="113665"/>
                    <a:pt x="1062355" y="102870"/>
                    <a:pt x="1112520" y="106680"/>
                  </a:cubicBezTo>
                  <a:cubicBezTo>
                    <a:pt x="1162685" y="110490"/>
                    <a:pt x="1221105" y="132080"/>
                    <a:pt x="1264920" y="140970"/>
                  </a:cubicBezTo>
                  <a:cubicBezTo>
                    <a:pt x="1308735" y="149860"/>
                    <a:pt x="1327785" y="154305"/>
                    <a:pt x="1375410" y="160020"/>
                  </a:cubicBezTo>
                  <a:cubicBezTo>
                    <a:pt x="1423035" y="165735"/>
                    <a:pt x="1500505" y="177800"/>
                    <a:pt x="1550670" y="175260"/>
                  </a:cubicBezTo>
                  <a:cubicBezTo>
                    <a:pt x="1600835" y="172720"/>
                    <a:pt x="1635760" y="149225"/>
                    <a:pt x="1676400" y="144780"/>
                  </a:cubicBezTo>
                  <a:cubicBezTo>
                    <a:pt x="1717040" y="140335"/>
                    <a:pt x="1755775" y="144462"/>
                    <a:pt x="1794510" y="148590"/>
                  </a:cubicBezTo>
                </a:path>
              </a:pathLst>
            </a:cu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9" name="Forma libre 8"/>
            <p:cNvSpPr/>
            <p:nvPr/>
          </p:nvSpPr>
          <p:spPr>
            <a:xfrm>
              <a:off x="3678078" y="2392255"/>
              <a:ext cx="3520211" cy="519311"/>
            </a:xfrm>
            <a:custGeom>
              <a:avLst/>
              <a:gdLst>
                <a:gd name="connsiteX0" fmla="*/ 0 w 3520440"/>
                <a:gd name="connsiteY0" fmla="*/ 488173 h 519345"/>
                <a:gd name="connsiteX1" fmla="*/ 198120 w 3520440"/>
                <a:gd name="connsiteY1" fmla="*/ 457693 h 519345"/>
                <a:gd name="connsiteX2" fmla="*/ 360680 w 3520440"/>
                <a:gd name="connsiteY2" fmla="*/ 411973 h 519345"/>
                <a:gd name="connsiteX3" fmla="*/ 441960 w 3520440"/>
                <a:gd name="connsiteY3" fmla="*/ 457693 h 519345"/>
                <a:gd name="connsiteX4" fmla="*/ 487680 w 3520440"/>
                <a:gd name="connsiteY4" fmla="*/ 498333 h 519345"/>
                <a:gd name="connsiteX5" fmla="*/ 604520 w 3520440"/>
                <a:gd name="connsiteY5" fmla="*/ 518653 h 519345"/>
                <a:gd name="connsiteX6" fmla="*/ 685800 w 3520440"/>
                <a:gd name="connsiteY6" fmla="*/ 513573 h 519345"/>
                <a:gd name="connsiteX7" fmla="*/ 767080 w 3520440"/>
                <a:gd name="connsiteY7" fmla="*/ 503413 h 519345"/>
                <a:gd name="connsiteX8" fmla="*/ 868680 w 3520440"/>
                <a:gd name="connsiteY8" fmla="*/ 478013 h 519345"/>
                <a:gd name="connsiteX9" fmla="*/ 965200 w 3520440"/>
                <a:gd name="connsiteY9" fmla="*/ 437373 h 519345"/>
                <a:gd name="connsiteX10" fmla="*/ 1046480 w 3520440"/>
                <a:gd name="connsiteY10" fmla="*/ 386573 h 519345"/>
                <a:gd name="connsiteX11" fmla="*/ 1148080 w 3520440"/>
                <a:gd name="connsiteY11" fmla="*/ 340853 h 519345"/>
                <a:gd name="connsiteX12" fmla="*/ 1198880 w 3520440"/>
                <a:gd name="connsiteY12" fmla="*/ 305293 h 519345"/>
                <a:gd name="connsiteX13" fmla="*/ 1239520 w 3520440"/>
                <a:gd name="connsiteY13" fmla="*/ 356093 h 519345"/>
                <a:gd name="connsiteX14" fmla="*/ 1315720 w 3520440"/>
                <a:gd name="connsiteY14" fmla="*/ 366253 h 519345"/>
                <a:gd name="connsiteX15" fmla="*/ 1412240 w 3520440"/>
                <a:gd name="connsiteY15" fmla="*/ 406893 h 519345"/>
                <a:gd name="connsiteX16" fmla="*/ 1503680 w 3520440"/>
                <a:gd name="connsiteY16" fmla="*/ 452613 h 519345"/>
                <a:gd name="connsiteX17" fmla="*/ 1549400 w 3520440"/>
                <a:gd name="connsiteY17" fmla="*/ 467853 h 519345"/>
                <a:gd name="connsiteX18" fmla="*/ 1559560 w 3520440"/>
                <a:gd name="connsiteY18" fmla="*/ 452613 h 519345"/>
                <a:gd name="connsiteX19" fmla="*/ 1833880 w 3520440"/>
                <a:gd name="connsiteY19" fmla="*/ 391653 h 519345"/>
                <a:gd name="connsiteX20" fmla="*/ 1899920 w 3520440"/>
                <a:gd name="connsiteY20" fmla="*/ 386573 h 519345"/>
                <a:gd name="connsiteX21" fmla="*/ 2184400 w 3520440"/>
                <a:gd name="connsiteY21" fmla="*/ 401813 h 519345"/>
                <a:gd name="connsiteX22" fmla="*/ 2463800 w 3520440"/>
                <a:gd name="connsiteY22" fmla="*/ 417053 h 519345"/>
                <a:gd name="connsiteX23" fmla="*/ 2611120 w 3520440"/>
                <a:gd name="connsiteY23" fmla="*/ 427213 h 519345"/>
                <a:gd name="connsiteX24" fmla="*/ 2646680 w 3520440"/>
                <a:gd name="connsiteY24" fmla="*/ 462773 h 519345"/>
                <a:gd name="connsiteX25" fmla="*/ 2738120 w 3520440"/>
                <a:gd name="connsiteY25" fmla="*/ 442453 h 519345"/>
                <a:gd name="connsiteX26" fmla="*/ 2839720 w 3520440"/>
                <a:gd name="connsiteY26" fmla="*/ 457693 h 519345"/>
                <a:gd name="connsiteX27" fmla="*/ 2910840 w 3520440"/>
                <a:gd name="connsiteY27" fmla="*/ 462773 h 519345"/>
                <a:gd name="connsiteX28" fmla="*/ 3088640 w 3520440"/>
                <a:gd name="connsiteY28" fmla="*/ 417053 h 519345"/>
                <a:gd name="connsiteX29" fmla="*/ 3154680 w 3520440"/>
                <a:gd name="connsiteY29" fmla="*/ 361173 h 519345"/>
                <a:gd name="connsiteX30" fmla="*/ 3195320 w 3520440"/>
                <a:gd name="connsiteY30" fmla="*/ 310373 h 519345"/>
                <a:gd name="connsiteX31" fmla="*/ 3281680 w 3520440"/>
                <a:gd name="connsiteY31" fmla="*/ 229093 h 519345"/>
                <a:gd name="connsiteX32" fmla="*/ 3327400 w 3520440"/>
                <a:gd name="connsiteY32" fmla="*/ 203693 h 519345"/>
                <a:gd name="connsiteX33" fmla="*/ 3352800 w 3520440"/>
                <a:gd name="connsiteY33" fmla="*/ 163053 h 519345"/>
                <a:gd name="connsiteX34" fmla="*/ 3378200 w 3520440"/>
                <a:gd name="connsiteY34" fmla="*/ 122413 h 519345"/>
                <a:gd name="connsiteX35" fmla="*/ 3423920 w 3520440"/>
                <a:gd name="connsiteY35" fmla="*/ 71613 h 519345"/>
                <a:gd name="connsiteX36" fmla="*/ 3464560 w 3520440"/>
                <a:gd name="connsiteY36" fmla="*/ 493 h 519345"/>
                <a:gd name="connsiteX37" fmla="*/ 3495040 w 3520440"/>
                <a:gd name="connsiteY37" fmla="*/ 41133 h 519345"/>
                <a:gd name="connsiteX38" fmla="*/ 3520440 w 3520440"/>
                <a:gd name="connsiteY38" fmla="*/ 61453 h 51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20440" h="519345">
                  <a:moveTo>
                    <a:pt x="0" y="488173"/>
                  </a:moveTo>
                  <a:cubicBezTo>
                    <a:pt x="69003" y="479283"/>
                    <a:pt x="138007" y="470393"/>
                    <a:pt x="198120" y="457693"/>
                  </a:cubicBezTo>
                  <a:cubicBezTo>
                    <a:pt x="258233" y="444993"/>
                    <a:pt x="320040" y="411973"/>
                    <a:pt x="360680" y="411973"/>
                  </a:cubicBezTo>
                  <a:cubicBezTo>
                    <a:pt x="401320" y="411973"/>
                    <a:pt x="420793" y="443300"/>
                    <a:pt x="441960" y="457693"/>
                  </a:cubicBezTo>
                  <a:cubicBezTo>
                    <a:pt x="463127" y="472086"/>
                    <a:pt x="460587" y="488173"/>
                    <a:pt x="487680" y="498333"/>
                  </a:cubicBezTo>
                  <a:cubicBezTo>
                    <a:pt x="514773" y="508493"/>
                    <a:pt x="571500" y="516113"/>
                    <a:pt x="604520" y="518653"/>
                  </a:cubicBezTo>
                  <a:cubicBezTo>
                    <a:pt x="637540" y="521193"/>
                    <a:pt x="658707" y="516113"/>
                    <a:pt x="685800" y="513573"/>
                  </a:cubicBezTo>
                  <a:cubicBezTo>
                    <a:pt x="712893" y="511033"/>
                    <a:pt x="736600" y="509340"/>
                    <a:pt x="767080" y="503413"/>
                  </a:cubicBezTo>
                  <a:cubicBezTo>
                    <a:pt x="797560" y="497486"/>
                    <a:pt x="835660" y="489020"/>
                    <a:pt x="868680" y="478013"/>
                  </a:cubicBezTo>
                  <a:cubicBezTo>
                    <a:pt x="901700" y="467006"/>
                    <a:pt x="935567" y="452613"/>
                    <a:pt x="965200" y="437373"/>
                  </a:cubicBezTo>
                  <a:cubicBezTo>
                    <a:pt x="994833" y="422133"/>
                    <a:pt x="1016000" y="402660"/>
                    <a:pt x="1046480" y="386573"/>
                  </a:cubicBezTo>
                  <a:cubicBezTo>
                    <a:pt x="1076960" y="370486"/>
                    <a:pt x="1122680" y="354400"/>
                    <a:pt x="1148080" y="340853"/>
                  </a:cubicBezTo>
                  <a:cubicBezTo>
                    <a:pt x="1173480" y="327306"/>
                    <a:pt x="1183640" y="302753"/>
                    <a:pt x="1198880" y="305293"/>
                  </a:cubicBezTo>
                  <a:cubicBezTo>
                    <a:pt x="1214120" y="307833"/>
                    <a:pt x="1220047" y="345933"/>
                    <a:pt x="1239520" y="356093"/>
                  </a:cubicBezTo>
                  <a:cubicBezTo>
                    <a:pt x="1258993" y="366253"/>
                    <a:pt x="1286933" y="357786"/>
                    <a:pt x="1315720" y="366253"/>
                  </a:cubicBezTo>
                  <a:cubicBezTo>
                    <a:pt x="1344507" y="374720"/>
                    <a:pt x="1380913" y="392500"/>
                    <a:pt x="1412240" y="406893"/>
                  </a:cubicBezTo>
                  <a:cubicBezTo>
                    <a:pt x="1443567" y="421286"/>
                    <a:pt x="1480820" y="442453"/>
                    <a:pt x="1503680" y="452613"/>
                  </a:cubicBezTo>
                  <a:cubicBezTo>
                    <a:pt x="1526540" y="462773"/>
                    <a:pt x="1540087" y="467853"/>
                    <a:pt x="1549400" y="467853"/>
                  </a:cubicBezTo>
                  <a:cubicBezTo>
                    <a:pt x="1558713" y="467853"/>
                    <a:pt x="1512147" y="465313"/>
                    <a:pt x="1559560" y="452613"/>
                  </a:cubicBezTo>
                  <a:cubicBezTo>
                    <a:pt x="1606973" y="439913"/>
                    <a:pt x="1777154" y="402660"/>
                    <a:pt x="1833880" y="391653"/>
                  </a:cubicBezTo>
                  <a:cubicBezTo>
                    <a:pt x="1890606" y="380646"/>
                    <a:pt x="1841500" y="384880"/>
                    <a:pt x="1899920" y="386573"/>
                  </a:cubicBezTo>
                  <a:cubicBezTo>
                    <a:pt x="1958340" y="388266"/>
                    <a:pt x="2184400" y="401813"/>
                    <a:pt x="2184400" y="401813"/>
                  </a:cubicBezTo>
                  <a:lnTo>
                    <a:pt x="2463800" y="417053"/>
                  </a:lnTo>
                  <a:cubicBezTo>
                    <a:pt x="2534920" y="421286"/>
                    <a:pt x="2580640" y="419593"/>
                    <a:pt x="2611120" y="427213"/>
                  </a:cubicBezTo>
                  <a:cubicBezTo>
                    <a:pt x="2641600" y="434833"/>
                    <a:pt x="2625513" y="460233"/>
                    <a:pt x="2646680" y="462773"/>
                  </a:cubicBezTo>
                  <a:cubicBezTo>
                    <a:pt x="2667847" y="465313"/>
                    <a:pt x="2705947" y="443300"/>
                    <a:pt x="2738120" y="442453"/>
                  </a:cubicBezTo>
                  <a:cubicBezTo>
                    <a:pt x="2770293" y="441606"/>
                    <a:pt x="2810933" y="454306"/>
                    <a:pt x="2839720" y="457693"/>
                  </a:cubicBezTo>
                  <a:cubicBezTo>
                    <a:pt x="2868507" y="461080"/>
                    <a:pt x="2869353" y="469546"/>
                    <a:pt x="2910840" y="462773"/>
                  </a:cubicBezTo>
                  <a:cubicBezTo>
                    <a:pt x="2952327" y="456000"/>
                    <a:pt x="3048000" y="433986"/>
                    <a:pt x="3088640" y="417053"/>
                  </a:cubicBezTo>
                  <a:cubicBezTo>
                    <a:pt x="3129280" y="400120"/>
                    <a:pt x="3136900" y="378953"/>
                    <a:pt x="3154680" y="361173"/>
                  </a:cubicBezTo>
                  <a:cubicBezTo>
                    <a:pt x="3172460" y="343393"/>
                    <a:pt x="3174153" y="332386"/>
                    <a:pt x="3195320" y="310373"/>
                  </a:cubicBezTo>
                  <a:cubicBezTo>
                    <a:pt x="3216487" y="288360"/>
                    <a:pt x="3259667" y="246873"/>
                    <a:pt x="3281680" y="229093"/>
                  </a:cubicBezTo>
                  <a:cubicBezTo>
                    <a:pt x="3303693" y="211313"/>
                    <a:pt x="3315547" y="214700"/>
                    <a:pt x="3327400" y="203693"/>
                  </a:cubicBezTo>
                  <a:cubicBezTo>
                    <a:pt x="3339253" y="192686"/>
                    <a:pt x="3352800" y="163053"/>
                    <a:pt x="3352800" y="163053"/>
                  </a:cubicBezTo>
                  <a:cubicBezTo>
                    <a:pt x="3361267" y="149506"/>
                    <a:pt x="3366347" y="137653"/>
                    <a:pt x="3378200" y="122413"/>
                  </a:cubicBezTo>
                  <a:cubicBezTo>
                    <a:pt x="3390053" y="107173"/>
                    <a:pt x="3409527" y="91933"/>
                    <a:pt x="3423920" y="71613"/>
                  </a:cubicBezTo>
                  <a:cubicBezTo>
                    <a:pt x="3438313" y="51293"/>
                    <a:pt x="3452707" y="5573"/>
                    <a:pt x="3464560" y="493"/>
                  </a:cubicBezTo>
                  <a:cubicBezTo>
                    <a:pt x="3476413" y="-4587"/>
                    <a:pt x="3485727" y="30973"/>
                    <a:pt x="3495040" y="41133"/>
                  </a:cubicBezTo>
                  <a:cubicBezTo>
                    <a:pt x="3504353" y="51293"/>
                    <a:pt x="3512396" y="56373"/>
                    <a:pt x="3520440" y="61453"/>
                  </a:cubicBezTo>
                </a:path>
              </a:pathLst>
            </a:cu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42" name="Rectángulo redondeado 41"/>
            <p:cNvSpPr/>
            <p:nvPr/>
          </p:nvSpPr>
          <p:spPr>
            <a:xfrm>
              <a:off x="6882399" y="2243125"/>
              <a:ext cx="788299"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COLOMBIA</a:t>
              </a:r>
            </a:p>
          </p:txBody>
        </p:sp>
        <p:sp>
          <p:nvSpPr>
            <p:cNvPr id="43" name="Elipse 42"/>
            <p:cNvSpPr/>
            <p:nvPr/>
          </p:nvSpPr>
          <p:spPr>
            <a:xfrm>
              <a:off x="7179751" y="2373718"/>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6" name="Rectángulo redondeado 5"/>
            <p:cNvSpPr/>
            <p:nvPr/>
          </p:nvSpPr>
          <p:spPr>
            <a:xfrm>
              <a:off x="874385" y="2541917"/>
              <a:ext cx="649913"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FLORIDA</a:t>
              </a:r>
            </a:p>
          </p:txBody>
        </p:sp>
        <p:sp>
          <p:nvSpPr>
            <p:cNvPr id="7" name="Elipse 6"/>
            <p:cNvSpPr/>
            <p:nvPr/>
          </p:nvSpPr>
          <p:spPr>
            <a:xfrm>
              <a:off x="747110" y="2607214"/>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11" name="Forma libre 10"/>
            <p:cNvSpPr/>
            <p:nvPr/>
          </p:nvSpPr>
          <p:spPr>
            <a:xfrm>
              <a:off x="2725132" y="2773651"/>
              <a:ext cx="859480" cy="91507"/>
            </a:xfrm>
            <a:custGeom>
              <a:avLst/>
              <a:gdLst>
                <a:gd name="connsiteX0" fmla="*/ 0 w 859536"/>
                <a:gd name="connsiteY0" fmla="*/ 18361 h 91513"/>
                <a:gd name="connsiteX1" fmla="*/ 188976 w 859536"/>
                <a:gd name="connsiteY1" fmla="*/ 73 h 91513"/>
                <a:gd name="connsiteX2" fmla="*/ 457200 w 859536"/>
                <a:gd name="connsiteY2" fmla="*/ 24457 h 91513"/>
                <a:gd name="connsiteX3" fmla="*/ 640080 w 859536"/>
                <a:gd name="connsiteY3" fmla="*/ 48841 h 91513"/>
                <a:gd name="connsiteX4" fmla="*/ 804672 w 859536"/>
                <a:gd name="connsiteY4" fmla="*/ 79321 h 91513"/>
                <a:gd name="connsiteX5" fmla="*/ 859536 w 859536"/>
                <a:gd name="connsiteY5" fmla="*/ 91513 h 9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536" h="91513">
                  <a:moveTo>
                    <a:pt x="0" y="18361"/>
                  </a:moveTo>
                  <a:cubicBezTo>
                    <a:pt x="56388" y="8709"/>
                    <a:pt x="112776" y="-943"/>
                    <a:pt x="188976" y="73"/>
                  </a:cubicBezTo>
                  <a:cubicBezTo>
                    <a:pt x="265176" y="1089"/>
                    <a:pt x="382016" y="16329"/>
                    <a:pt x="457200" y="24457"/>
                  </a:cubicBezTo>
                  <a:cubicBezTo>
                    <a:pt x="532384" y="32585"/>
                    <a:pt x="582168" y="39697"/>
                    <a:pt x="640080" y="48841"/>
                  </a:cubicBezTo>
                  <a:cubicBezTo>
                    <a:pt x="697992" y="57985"/>
                    <a:pt x="768096" y="72209"/>
                    <a:pt x="804672" y="79321"/>
                  </a:cubicBezTo>
                  <a:cubicBezTo>
                    <a:pt x="841248" y="86433"/>
                    <a:pt x="850392" y="88973"/>
                    <a:pt x="859536" y="91513"/>
                  </a:cubicBezTo>
                </a:path>
              </a:pathLst>
            </a:cu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26" name="Rectángulo redondeado 25"/>
            <p:cNvSpPr/>
            <p:nvPr/>
          </p:nvSpPr>
          <p:spPr>
            <a:xfrm>
              <a:off x="2750828" y="2672077"/>
              <a:ext cx="649913"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HERRERA</a:t>
              </a:r>
            </a:p>
          </p:txBody>
        </p:sp>
        <p:sp>
          <p:nvSpPr>
            <p:cNvPr id="27" name="Elipse 26"/>
            <p:cNvSpPr/>
            <p:nvPr/>
          </p:nvSpPr>
          <p:spPr>
            <a:xfrm>
              <a:off x="2623553" y="2737374"/>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12" name="Forma libre 11"/>
            <p:cNvSpPr/>
            <p:nvPr/>
          </p:nvSpPr>
          <p:spPr>
            <a:xfrm>
              <a:off x="3352956" y="2910874"/>
              <a:ext cx="1056596" cy="1691530"/>
            </a:xfrm>
            <a:custGeom>
              <a:avLst/>
              <a:gdLst>
                <a:gd name="connsiteX0" fmla="*/ 264185 w 1056665"/>
                <a:gd name="connsiteY0" fmla="*/ 0 h 1691640"/>
                <a:gd name="connsiteX1" fmla="*/ 238785 w 1056665"/>
                <a:gd name="connsiteY1" fmla="*/ 76200 h 1691640"/>
                <a:gd name="connsiteX2" fmla="*/ 137185 w 1056665"/>
                <a:gd name="connsiteY2" fmla="*/ 152400 h 1691640"/>
                <a:gd name="connsiteX3" fmla="*/ 152425 w 1056665"/>
                <a:gd name="connsiteY3" fmla="*/ 228600 h 1691640"/>
                <a:gd name="connsiteX4" fmla="*/ 162585 w 1056665"/>
                <a:gd name="connsiteY4" fmla="*/ 284480 h 1691640"/>
                <a:gd name="connsiteX5" fmla="*/ 132105 w 1056665"/>
                <a:gd name="connsiteY5" fmla="*/ 375920 h 1691640"/>
                <a:gd name="connsiteX6" fmla="*/ 101625 w 1056665"/>
                <a:gd name="connsiteY6" fmla="*/ 436880 h 1691640"/>
                <a:gd name="connsiteX7" fmla="*/ 86385 w 1056665"/>
                <a:gd name="connsiteY7" fmla="*/ 558800 h 1691640"/>
                <a:gd name="connsiteX8" fmla="*/ 35585 w 1056665"/>
                <a:gd name="connsiteY8" fmla="*/ 645160 h 1691640"/>
                <a:gd name="connsiteX9" fmla="*/ 25425 w 1056665"/>
                <a:gd name="connsiteY9" fmla="*/ 690880 h 1691640"/>
                <a:gd name="connsiteX10" fmla="*/ 25 w 1056665"/>
                <a:gd name="connsiteY10" fmla="*/ 772160 h 1691640"/>
                <a:gd name="connsiteX11" fmla="*/ 30505 w 1056665"/>
                <a:gd name="connsiteY11" fmla="*/ 904240 h 1691640"/>
                <a:gd name="connsiteX12" fmla="*/ 142265 w 1056665"/>
                <a:gd name="connsiteY12" fmla="*/ 1000760 h 1691640"/>
                <a:gd name="connsiteX13" fmla="*/ 233705 w 1056665"/>
                <a:gd name="connsiteY13" fmla="*/ 1082040 h 1691640"/>
                <a:gd name="connsiteX14" fmla="*/ 330225 w 1056665"/>
                <a:gd name="connsiteY14" fmla="*/ 1107440 h 1691640"/>
                <a:gd name="connsiteX15" fmla="*/ 360705 w 1056665"/>
                <a:gd name="connsiteY15" fmla="*/ 1122680 h 1691640"/>
                <a:gd name="connsiteX16" fmla="*/ 401345 w 1056665"/>
                <a:gd name="connsiteY16" fmla="*/ 1137920 h 1691640"/>
                <a:gd name="connsiteX17" fmla="*/ 426745 w 1056665"/>
                <a:gd name="connsiteY17" fmla="*/ 1137920 h 1691640"/>
                <a:gd name="connsiteX18" fmla="*/ 477545 w 1056665"/>
                <a:gd name="connsiteY18" fmla="*/ 1137920 h 1691640"/>
                <a:gd name="connsiteX19" fmla="*/ 482625 w 1056665"/>
                <a:gd name="connsiteY19" fmla="*/ 1183640 h 1691640"/>
                <a:gd name="connsiteX20" fmla="*/ 497865 w 1056665"/>
                <a:gd name="connsiteY20" fmla="*/ 1203960 h 1691640"/>
                <a:gd name="connsiteX21" fmla="*/ 558825 w 1056665"/>
                <a:gd name="connsiteY21" fmla="*/ 1193800 h 1691640"/>
                <a:gd name="connsiteX22" fmla="*/ 579145 w 1056665"/>
                <a:gd name="connsiteY22" fmla="*/ 1188720 h 1691640"/>
                <a:gd name="connsiteX23" fmla="*/ 614705 w 1056665"/>
                <a:gd name="connsiteY23" fmla="*/ 1183640 h 1691640"/>
                <a:gd name="connsiteX24" fmla="*/ 629945 w 1056665"/>
                <a:gd name="connsiteY24" fmla="*/ 1188720 h 1691640"/>
                <a:gd name="connsiteX25" fmla="*/ 675665 w 1056665"/>
                <a:gd name="connsiteY25" fmla="*/ 1198880 h 1691640"/>
                <a:gd name="connsiteX26" fmla="*/ 721385 w 1056665"/>
                <a:gd name="connsiteY26" fmla="*/ 1229360 h 1691640"/>
                <a:gd name="connsiteX27" fmla="*/ 726465 w 1056665"/>
                <a:gd name="connsiteY27" fmla="*/ 1244600 h 1691640"/>
                <a:gd name="connsiteX28" fmla="*/ 756945 w 1056665"/>
                <a:gd name="connsiteY28" fmla="*/ 1285240 h 1691640"/>
                <a:gd name="connsiteX29" fmla="*/ 792505 w 1056665"/>
                <a:gd name="connsiteY29" fmla="*/ 1341120 h 1691640"/>
                <a:gd name="connsiteX30" fmla="*/ 843305 w 1056665"/>
                <a:gd name="connsiteY30" fmla="*/ 1371600 h 1691640"/>
                <a:gd name="connsiteX31" fmla="*/ 894105 w 1056665"/>
                <a:gd name="connsiteY31" fmla="*/ 1397000 h 1691640"/>
                <a:gd name="connsiteX32" fmla="*/ 904265 w 1056665"/>
                <a:gd name="connsiteY32" fmla="*/ 1407160 h 1691640"/>
                <a:gd name="connsiteX33" fmla="*/ 914425 w 1056665"/>
                <a:gd name="connsiteY33" fmla="*/ 1473200 h 1691640"/>
                <a:gd name="connsiteX34" fmla="*/ 934745 w 1056665"/>
                <a:gd name="connsiteY34" fmla="*/ 1503680 h 1691640"/>
                <a:gd name="connsiteX35" fmla="*/ 980465 w 1056665"/>
                <a:gd name="connsiteY35" fmla="*/ 1544320 h 1691640"/>
                <a:gd name="connsiteX36" fmla="*/ 985545 w 1056665"/>
                <a:gd name="connsiteY36" fmla="*/ 1569720 h 1691640"/>
                <a:gd name="connsiteX37" fmla="*/ 1010945 w 1056665"/>
                <a:gd name="connsiteY37" fmla="*/ 1620520 h 1691640"/>
                <a:gd name="connsiteX38" fmla="*/ 1031265 w 1056665"/>
                <a:gd name="connsiteY38" fmla="*/ 1645920 h 1691640"/>
                <a:gd name="connsiteX39" fmla="*/ 1056665 w 1056665"/>
                <a:gd name="connsiteY39" fmla="*/ 1691640 h 169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56665" h="1691640">
                  <a:moveTo>
                    <a:pt x="264185" y="0"/>
                  </a:moveTo>
                  <a:cubicBezTo>
                    <a:pt x="262068" y="25400"/>
                    <a:pt x="259952" y="50800"/>
                    <a:pt x="238785" y="76200"/>
                  </a:cubicBezTo>
                  <a:cubicBezTo>
                    <a:pt x="217618" y="101600"/>
                    <a:pt x="151578" y="127000"/>
                    <a:pt x="137185" y="152400"/>
                  </a:cubicBezTo>
                  <a:cubicBezTo>
                    <a:pt x="122792" y="177800"/>
                    <a:pt x="148192" y="206587"/>
                    <a:pt x="152425" y="228600"/>
                  </a:cubicBezTo>
                  <a:cubicBezTo>
                    <a:pt x="156658" y="250613"/>
                    <a:pt x="165972" y="259927"/>
                    <a:pt x="162585" y="284480"/>
                  </a:cubicBezTo>
                  <a:cubicBezTo>
                    <a:pt x="159198" y="309033"/>
                    <a:pt x="142265" y="350520"/>
                    <a:pt x="132105" y="375920"/>
                  </a:cubicBezTo>
                  <a:cubicBezTo>
                    <a:pt x="121945" y="401320"/>
                    <a:pt x="109245" y="406400"/>
                    <a:pt x="101625" y="436880"/>
                  </a:cubicBezTo>
                  <a:cubicBezTo>
                    <a:pt x="94005" y="467360"/>
                    <a:pt x="97392" y="524087"/>
                    <a:pt x="86385" y="558800"/>
                  </a:cubicBezTo>
                  <a:cubicBezTo>
                    <a:pt x="75378" y="593513"/>
                    <a:pt x="45745" y="623147"/>
                    <a:pt x="35585" y="645160"/>
                  </a:cubicBezTo>
                  <a:cubicBezTo>
                    <a:pt x="25425" y="667173"/>
                    <a:pt x="31352" y="669713"/>
                    <a:pt x="25425" y="690880"/>
                  </a:cubicBezTo>
                  <a:cubicBezTo>
                    <a:pt x="19498" y="712047"/>
                    <a:pt x="-822" y="736600"/>
                    <a:pt x="25" y="772160"/>
                  </a:cubicBezTo>
                  <a:cubicBezTo>
                    <a:pt x="872" y="807720"/>
                    <a:pt x="6798" y="866140"/>
                    <a:pt x="30505" y="904240"/>
                  </a:cubicBezTo>
                  <a:cubicBezTo>
                    <a:pt x="54212" y="942340"/>
                    <a:pt x="108398" y="971127"/>
                    <a:pt x="142265" y="1000760"/>
                  </a:cubicBezTo>
                  <a:cubicBezTo>
                    <a:pt x="176132" y="1030393"/>
                    <a:pt x="202378" y="1064260"/>
                    <a:pt x="233705" y="1082040"/>
                  </a:cubicBezTo>
                  <a:cubicBezTo>
                    <a:pt x="265032" y="1099820"/>
                    <a:pt x="309058" y="1100667"/>
                    <a:pt x="330225" y="1107440"/>
                  </a:cubicBezTo>
                  <a:cubicBezTo>
                    <a:pt x="351392" y="1114213"/>
                    <a:pt x="348852" y="1117600"/>
                    <a:pt x="360705" y="1122680"/>
                  </a:cubicBezTo>
                  <a:cubicBezTo>
                    <a:pt x="372558" y="1127760"/>
                    <a:pt x="390338" y="1135380"/>
                    <a:pt x="401345" y="1137920"/>
                  </a:cubicBezTo>
                  <a:cubicBezTo>
                    <a:pt x="412352" y="1140460"/>
                    <a:pt x="426745" y="1137920"/>
                    <a:pt x="426745" y="1137920"/>
                  </a:cubicBezTo>
                  <a:cubicBezTo>
                    <a:pt x="439445" y="1137920"/>
                    <a:pt x="468232" y="1130300"/>
                    <a:pt x="477545" y="1137920"/>
                  </a:cubicBezTo>
                  <a:cubicBezTo>
                    <a:pt x="486858" y="1145540"/>
                    <a:pt x="479238" y="1172633"/>
                    <a:pt x="482625" y="1183640"/>
                  </a:cubicBezTo>
                  <a:cubicBezTo>
                    <a:pt x="486012" y="1194647"/>
                    <a:pt x="485165" y="1202267"/>
                    <a:pt x="497865" y="1203960"/>
                  </a:cubicBezTo>
                  <a:cubicBezTo>
                    <a:pt x="510565" y="1205653"/>
                    <a:pt x="545278" y="1196340"/>
                    <a:pt x="558825" y="1193800"/>
                  </a:cubicBezTo>
                  <a:cubicBezTo>
                    <a:pt x="572372" y="1191260"/>
                    <a:pt x="569832" y="1190413"/>
                    <a:pt x="579145" y="1188720"/>
                  </a:cubicBezTo>
                  <a:cubicBezTo>
                    <a:pt x="588458" y="1187027"/>
                    <a:pt x="606238" y="1183640"/>
                    <a:pt x="614705" y="1183640"/>
                  </a:cubicBezTo>
                  <a:cubicBezTo>
                    <a:pt x="623172" y="1183640"/>
                    <a:pt x="619785" y="1186180"/>
                    <a:pt x="629945" y="1188720"/>
                  </a:cubicBezTo>
                  <a:cubicBezTo>
                    <a:pt x="640105" y="1191260"/>
                    <a:pt x="660425" y="1192107"/>
                    <a:pt x="675665" y="1198880"/>
                  </a:cubicBezTo>
                  <a:cubicBezTo>
                    <a:pt x="690905" y="1205653"/>
                    <a:pt x="712918" y="1221740"/>
                    <a:pt x="721385" y="1229360"/>
                  </a:cubicBezTo>
                  <a:cubicBezTo>
                    <a:pt x="729852" y="1236980"/>
                    <a:pt x="720538" y="1235287"/>
                    <a:pt x="726465" y="1244600"/>
                  </a:cubicBezTo>
                  <a:cubicBezTo>
                    <a:pt x="732392" y="1253913"/>
                    <a:pt x="745938" y="1269153"/>
                    <a:pt x="756945" y="1285240"/>
                  </a:cubicBezTo>
                  <a:cubicBezTo>
                    <a:pt x="767952" y="1301327"/>
                    <a:pt x="778112" y="1326727"/>
                    <a:pt x="792505" y="1341120"/>
                  </a:cubicBezTo>
                  <a:cubicBezTo>
                    <a:pt x="806898" y="1355513"/>
                    <a:pt x="826372" y="1362287"/>
                    <a:pt x="843305" y="1371600"/>
                  </a:cubicBezTo>
                  <a:cubicBezTo>
                    <a:pt x="860238" y="1380913"/>
                    <a:pt x="883945" y="1391073"/>
                    <a:pt x="894105" y="1397000"/>
                  </a:cubicBezTo>
                  <a:cubicBezTo>
                    <a:pt x="904265" y="1402927"/>
                    <a:pt x="900878" y="1394460"/>
                    <a:pt x="904265" y="1407160"/>
                  </a:cubicBezTo>
                  <a:cubicBezTo>
                    <a:pt x="907652" y="1419860"/>
                    <a:pt x="909345" y="1457113"/>
                    <a:pt x="914425" y="1473200"/>
                  </a:cubicBezTo>
                  <a:cubicBezTo>
                    <a:pt x="919505" y="1489287"/>
                    <a:pt x="923738" y="1491827"/>
                    <a:pt x="934745" y="1503680"/>
                  </a:cubicBezTo>
                  <a:cubicBezTo>
                    <a:pt x="945752" y="1515533"/>
                    <a:pt x="971998" y="1533313"/>
                    <a:pt x="980465" y="1544320"/>
                  </a:cubicBezTo>
                  <a:cubicBezTo>
                    <a:pt x="988932" y="1555327"/>
                    <a:pt x="980465" y="1557020"/>
                    <a:pt x="985545" y="1569720"/>
                  </a:cubicBezTo>
                  <a:cubicBezTo>
                    <a:pt x="990625" y="1582420"/>
                    <a:pt x="1003325" y="1607820"/>
                    <a:pt x="1010945" y="1620520"/>
                  </a:cubicBezTo>
                  <a:cubicBezTo>
                    <a:pt x="1018565" y="1633220"/>
                    <a:pt x="1023645" y="1634067"/>
                    <a:pt x="1031265" y="1645920"/>
                  </a:cubicBezTo>
                  <a:cubicBezTo>
                    <a:pt x="1038885" y="1657773"/>
                    <a:pt x="1047775" y="1674706"/>
                    <a:pt x="1056665" y="1691640"/>
                  </a:cubicBezTo>
                </a:path>
              </a:pathLst>
            </a:cu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34" name="Rectángulo redondeado 33"/>
            <p:cNvSpPr/>
            <p:nvPr/>
          </p:nvSpPr>
          <p:spPr>
            <a:xfrm>
              <a:off x="3528017" y="3098938"/>
              <a:ext cx="705014"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PLANADAS</a:t>
              </a:r>
            </a:p>
          </p:txBody>
        </p:sp>
        <p:sp>
          <p:nvSpPr>
            <p:cNvPr id="35" name="Elipse 34"/>
            <p:cNvSpPr/>
            <p:nvPr/>
          </p:nvSpPr>
          <p:spPr>
            <a:xfrm>
              <a:off x="3400742" y="3164235"/>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36" name="Rectángulo redondeado 35"/>
            <p:cNvSpPr/>
            <p:nvPr/>
          </p:nvSpPr>
          <p:spPr>
            <a:xfrm>
              <a:off x="3400743" y="3560615"/>
              <a:ext cx="622753"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GAITANA</a:t>
              </a:r>
            </a:p>
          </p:txBody>
        </p:sp>
        <p:sp>
          <p:nvSpPr>
            <p:cNvPr id="37" name="Elipse 36"/>
            <p:cNvSpPr/>
            <p:nvPr/>
          </p:nvSpPr>
          <p:spPr>
            <a:xfrm>
              <a:off x="3273466" y="3625912"/>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40" name="Rectángulo redondeado 39"/>
            <p:cNvSpPr/>
            <p:nvPr/>
          </p:nvSpPr>
          <p:spPr>
            <a:xfrm>
              <a:off x="4163849" y="4073276"/>
              <a:ext cx="1103530"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Cruce Santamaría</a:t>
              </a:r>
            </a:p>
          </p:txBody>
        </p:sp>
        <p:sp>
          <p:nvSpPr>
            <p:cNvPr id="41" name="Elipse 40"/>
            <p:cNvSpPr/>
            <p:nvPr/>
          </p:nvSpPr>
          <p:spPr>
            <a:xfrm>
              <a:off x="4070862" y="4181516"/>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13" name="Forma libre 12"/>
            <p:cNvSpPr/>
            <p:nvPr/>
          </p:nvSpPr>
          <p:spPr>
            <a:xfrm>
              <a:off x="4440028" y="4394138"/>
              <a:ext cx="507967" cy="269222"/>
            </a:xfrm>
            <a:custGeom>
              <a:avLst/>
              <a:gdLst>
                <a:gd name="connsiteX0" fmla="*/ 0 w 508000"/>
                <a:gd name="connsiteY0" fmla="*/ 269240 h 269240"/>
                <a:gd name="connsiteX1" fmla="*/ 40640 w 508000"/>
                <a:gd name="connsiteY1" fmla="*/ 238760 h 269240"/>
                <a:gd name="connsiteX2" fmla="*/ 76200 w 508000"/>
                <a:gd name="connsiteY2" fmla="*/ 218440 h 269240"/>
                <a:gd name="connsiteX3" fmla="*/ 187960 w 508000"/>
                <a:gd name="connsiteY3" fmla="*/ 213360 h 269240"/>
                <a:gd name="connsiteX4" fmla="*/ 248920 w 508000"/>
                <a:gd name="connsiteY4" fmla="*/ 218440 h 269240"/>
                <a:gd name="connsiteX5" fmla="*/ 314960 w 508000"/>
                <a:gd name="connsiteY5" fmla="*/ 218440 h 269240"/>
                <a:gd name="connsiteX6" fmla="*/ 381000 w 508000"/>
                <a:gd name="connsiteY6" fmla="*/ 172720 h 269240"/>
                <a:gd name="connsiteX7" fmla="*/ 416560 w 508000"/>
                <a:gd name="connsiteY7" fmla="*/ 132080 h 269240"/>
                <a:gd name="connsiteX8" fmla="*/ 441960 w 508000"/>
                <a:gd name="connsiteY8" fmla="*/ 106680 h 269240"/>
                <a:gd name="connsiteX9" fmla="*/ 472440 w 508000"/>
                <a:gd name="connsiteY9" fmla="*/ 66040 h 269240"/>
                <a:gd name="connsiteX10" fmla="*/ 508000 w 508000"/>
                <a:gd name="connsiteY10" fmla="*/ 0 h 26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8000" h="269240">
                  <a:moveTo>
                    <a:pt x="0" y="269240"/>
                  </a:moveTo>
                  <a:cubicBezTo>
                    <a:pt x="13970" y="258233"/>
                    <a:pt x="27940" y="247227"/>
                    <a:pt x="40640" y="238760"/>
                  </a:cubicBezTo>
                  <a:cubicBezTo>
                    <a:pt x="53340" y="230293"/>
                    <a:pt x="51647" y="222673"/>
                    <a:pt x="76200" y="218440"/>
                  </a:cubicBezTo>
                  <a:cubicBezTo>
                    <a:pt x="100753" y="214207"/>
                    <a:pt x="159173" y="213360"/>
                    <a:pt x="187960" y="213360"/>
                  </a:cubicBezTo>
                  <a:cubicBezTo>
                    <a:pt x="216747" y="213360"/>
                    <a:pt x="227753" y="217593"/>
                    <a:pt x="248920" y="218440"/>
                  </a:cubicBezTo>
                  <a:cubicBezTo>
                    <a:pt x="270087" y="219287"/>
                    <a:pt x="292947" y="226060"/>
                    <a:pt x="314960" y="218440"/>
                  </a:cubicBezTo>
                  <a:cubicBezTo>
                    <a:pt x="336973" y="210820"/>
                    <a:pt x="364067" y="187113"/>
                    <a:pt x="381000" y="172720"/>
                  </a:cubicBezTo>
                  <a:cubicBezTo>
                    <a:pt x="397933" y="158327"/>
                    <a:pt x="406400" y="143087"/>
                    <a:pt x="416560" y="132080"/>
                  </a:cubicBezTo>
                  <a:cubicBezTo>
                    <a:pt x="426720" y="121073"/>
                    <a:pt x="432647" y="117687"/>
                    <a:pt x="441960" y="106680"/>
                  </a:cubicBezTo>
                  <a:cubicBezTo>
                    <a:pt x="451273" y="95673"/>
                    <a:pt x="461433" y="83820"/>
                    <a:pt x="472440" y="66040"/>
                  </a:cubicBezTo>
                  <a:cubicBezTo>
                    <a:pt x="483447" y="48260"/>
                    <a:pt x="495723" y="24130"/>
                    <a:pt x="508000" y="0"/>
                  </a:cubicBezTo>
                </a:path>
              </a:pathLst>
            </a:cu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38" name="Rectángulo redondeado 37"/>
            <p:cNvSpPr/>
            <p:nvPr/>
          </p:nvSpPr>
          <p:spPr>
            <a:xfrm>
              <a:off x="3750081" y="4455405"/>
              <a:ext cx="654909"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PALERMO</a:t>
              </a:r>
            </a:p>
          </p:txBody>
        </p:sp>
        <p:sp>
          <p:nvSpPr>
            <p:cNvPr id="39" name="Elipse 38"/>
            <p:cNvSpPr/>
            <p:nvPr/>
          </p:nvSpPr>
          <p:spPr>
            <a:xfrm>
              <a:off x="4341353" y="4544548"/>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sp>
          <p:nvSpPr>
            <p:cNvPr id="33" name="Rectángulo redondeado 32"/>
            <p:cNvSpPr/>
            <p:nvPr/>
          </p:nvSpPr>
          <p:spPr>
            <a:xfrm>
              <a:off x="3532944" y="2677885"/>
              <a:ext cx="945028" cy="130592"/>
            </a:xfrm>
            <a:prstGeom prst="round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5997" tIns="35997" rIns="35997" bIns="35997" rtlCol="0" anchor="ctr"/>
            <a:lstStyle/>
            <a:p>
              <a:pPr algn="ctr" defTabSz="914382">
                <a:spcBef>
                  <a:spcPts val="600"/>
                </a:spcBef>
                <a:spcAft>
                  <a:spcPts val="600"/>
                </a:spcAft>
                <a:buClr>
                  <a:srgbClr val="A6A6A6"/>
                </a:buClr>
                <a:buSzPct val="120000"/>
              </a:pPr>
              <a:r>
                <a:rPr lang="es-CO" sz="1100" kern="0" dirty="0">
                  <a:solidFill>
                    <a:srgbClr val="424242"/>
                  </a:solidFill>
                </a:rPr>
                <a:t>Cruce Bruselas</a:t>
              </a:r>
            </a:p>
          </p:txBody>
        </p:sp>
        <p:sp>
          <p:nvSpPr>
            <p:cNvPr id="29" name="Elipse 28"/>
            <p:cNvSpPr/>
            <p:nvPr/>
          </p:nvSpPr>
          <p:spPr>
            <a:xfrm>
              <a:off x="3563927" y="2808478"/>
              <a:ext cx="127277" cy="127277"/>
            </a:xfrm>
            <a:prstGeom prst="ellipse">
              <a:avLst/>
            </a:prstGeom>
            <a:solidFill>
              <a:schemeClr val="bg1"/>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82"/>
              <a:endParaRPr lang="es-CO" kern="0" dirty="0">
                <a:solidFill>
                  <a:prstClr val="white"/>
                </a:solidFill>
              </a:endParaRPr>
            </a:p>
          </p:txBody>
        </p:sp>
      </p:grpSp>
      <p:sp>
        <p:nvSpPr>
          <p:cNvPr id="4" name="Rectángulo 3"/>
          <p:cNvSpPr/>
          <p:nvPr/>
        </p:nvSpPr>
        <p:spPr>
          <a:xfrm>
            <a:off x="6888491" y="4669352"/>
            <a:ext cx="4842294" cy="430887"/>
          </a:xfrm>
          <a:prstGeom prst="rect">
            <a:avLst/>
          </a:prstGeom>
          <a:noFill/>
          <a:ln>
            <a:solidFill>
              <a:schemeClr val="bg1">
                <a:lumMod val="85000"/>
              </a:schemeClr>
            </a:solidFill>
          </a:ln>
        </p:spPr>
        <p:txBody>
          <a:bodyPr wrap="square">
            <a:spAutoFit/>
          </a:bodyPr>
          <a:lstStyle/>
          <a:p>
            <a:pPr algn="just" defTabSz="683696"/>
            <a:r>
              <a:rPr lang="es-CO" sz="1100" dirty="0"/>
              <a:t>EN REVISIÓN DEL CONSULTOR Y LA INTERVENTORÍA EL PRONUNCIAMIENTO POR PARTE DE LA ANLA</a:t>
            </a:r>
          </a:p>
        </p:txBody>
      </p:sp>
      <p:sp>
        <p:nvSpPr>
          <p:cNvPr id="44" name="30 CuadroTexto"/>
          <p:cNvSpPr txBox="1">
            <a:spLocks noChangeArrowheads="1"/>
          </p:cNvSpPr>
          <p:nvPr/>
        </p:nvSpPr>
        <p:spPr bwMode="auto">
          <a:xfrm flipH="1">
            <a:off x="6888490" y="4462172"/>
            <a:ext cx="4842297" cy="19656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353" tIns="13513" rIns="9135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marL="343260" indent="-343260" defTabSz="913591">
              <a:spcBef>
                <a:spcPts val="450"/>
              </a:spcBef>
              <a:defRPr/>
            </a:pPr>
            <a:r>
              <a:rPr lang="es-CO" sz="1100" kern="0" dirty="0">
                <a:solidFill>
                  <a:prstClr val="white"/>
                </a:solidFill>
                <a:latin typeface="Calibri"/>
                <a:cs typeface="Arial" pitchFamily="34" charset="0"/>
              </a:rPr>
              <a:t>AVANCE</a:t>
            </a:r>
          </a:p>
        </p:txBody>
      </p:sp>
      <p:graphicFrame>
        <p:nvGraphicFramePr>
          <p:cNvPr id="30" name="Tabla 33"/>
          <p:cNvGraphicFramePr>
            <a:graphicFrameLocks noGrp="1"/>
          </p:cNvGraphicFramePr>
          <p:nvPr>
            <p:extLst>
              <p:ext uri="{D42A27DB-BD31-4B8C-83A1-F6EECF244321}">
                <p14:modId xmlns:p14="http://schemas.microsoft.com/office/powerpoint/2010/main" val="1554378459"/>
              </p:ext>
            </p:extLst>
          </p:nvPr>
        </p:nvGraphicFramePr>
        <p:xfrm>
          <a:off x="3414085" y="4623260"/>
          <a:ext cx="2573085" cy="183071"/>
        </p:xfrm>
        <a:graphic>
          <a:graphicData uri="http://schemas.openxmlformats.org/drawingml/2006/table">
            <a:tbl>
              <a:tblPr firstRow="1" bandRow="1">
                <a:tableStyleId>{5940675A-B579-460E-94D1-54222C63F5DA}</a:tableStyleId>
              </a:tblPr>
              <a:tblGrid>
                <a:gridCol w="2573085">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270 Km</a:t>
                      </a:r>
                      <a:endParaRPr lang="es-CO" sz="1200" b="0" i="0" u="none" strike="noStrike" dirty="0">
                        <a:solidFill>
                          <a:schemeClr val="bg1"/>
                        </a:solidFill>
                        <a:latin typeface="+mn-lt"/>
                        <a:cs typeface="Arial" panose="020B0604020202020204" pitchFamily="34" charset="0"/>
                      </a:endParaRPr>
                    </a:p>
                  </a:txBody>
                  <a:tcPr marL="35979" marR="35979" marT="0" marB="0" anchor="ctr"/>
                </a:tc>
                <a:extLst>
                  <a:ext uri="{0D108BD9-81ED-4DB2-BD59-A6C34878D82A}">
                    <a16:rowId xmlns="" xmlns:a16="http://schemas.microsoft.com/office/drawing/2014/main" val="10000"/>
                  </a:ext>
                </a:extLst>
              </a:tr>
            </a:tbl>
          </a:graphicData>
        </a:graphic>
      </p:graphicFrame>
      <p:sp>
        <p:nvSpPr>
          <p:cNvPr id="50" name="Rectángulo 5"/>
          <p:cNvSpPr>
            <a:spLocks noChangeArrowheads="1"/>
          </p:cNvSpPr>
          <p:nvPr/>
        </p:nvSpPr>
        <p:spPr bwMode="auto">
          <a:xfrm>
            <a:off x="3669253" y="90726"/>
            <a:ext cx="83242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400" dirty="0" smtClean="0">
                <a:solidFill>
                  <a:srgbClr val="CBBB9F"/>
                </a:solidFill>
                <a:latin typeface="Tw Cen MT" panose="020B0602020104020603" pitchFamily="34" charset="0"/>
                <a:ea typeface="MS PGothic" pitchFamily="34" charset="-128"/>
                <a:sym typeface="Helvetica Neue Bold Condensed"/>
              </a:rPr>
              <a:t>ESTUDIOS Y DISEÑOS DE LA CONEXIÓN PACÍFICO - ORINOQUÍA</a:t>
            </a:r>
            <a:endParaRPr lang="es-ES" altLang="es-CO" sz="2400" dirty="0">
              <a:solidFill>
                <a:srgbClr val="CBBB9F"/>
              </a:solidFill>
              <a:latin typeface="Tw Cen MT" panose="020B0602020104020603" pitchFamily="34" charset="0"/>
              <a:ea typeface="MS PGothic" pitchFamily="34" charset="-128"/>
              <a:sym typeface="Helvetica Neue Bold Condensed"/>
            </a:endParaRPr>
          </a:p>
        </p:txBody>
      </p:sp>
      <p:sp>
        <p:nvSpPr>
          <p:cNvPr id="51" name="Pentágono 50"/>
          <p:cNvSpPr/>
          <p:nvPr/>
        </p:nvSpPr>
        <p:spPr>
          <a:xfrm>
            <a:off x="1" y="0"/>
            <a:ext cx="3677054"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52" name="CuadroTexto 51"/>
          <p:cNvSpPr txBox="1"/>
          <p:nvPr/>
        </p:nvSpPr>
        <p:spPr>
          <a:xfrm>
            <a:off x="194709" y="26882"/>
            <a:ext cx="3346160"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Tolima – Huila -Valle</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39701867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10 Tabla"/>
          <p:cNvGraphicFramePr>
            <a:graphicFrameLocks noGrp="1"/>
          </p:cNvGraphicFramePr>
          <p:nvPr>
            <p:extLst>
              <p:ext uri="{D42A27DB-BD31-4B8C-83A1-F6EECF244321}">
                <p14:modId xmlns:p14="http://schemas.microsoft.com/office/powerpoint/2010/main" val="1883203562"/>
              </p:ext>
            </p:extLst>
          </p:nvPr>
        </p:nvGraphicFramePr>
        <p:xfrm>
          <a:off x="7449773" y="1936593"/>
          <a:ext cx="4422306" cy="788439"/>
        </p:xfrm>
        <a:graphic>
          <a:graphicData uri="http://schemas.openxmlformats.org/drawingml/2006/table">
            <a:tbl>
              <a:tblPr bandRow="1">
                <a:tableStyleId>{5940675A-B579-460E-94D1-54222C63F5DA}</a:tableStyleId>
              </a:tblPr>
              <a:tblGrid>
                <a:gridCol w="1868033">
                  <a:extLst>
                    <a:ext uri="{9D8B030D-6E8A-4147-A177-3AD203B41FA5}">
                      <a16:colId xmlns="" xmlns:a16="http://schemas.microsoft.com/office/drawing/2014/main" val="20000"/>
                    </a:ext>
                  </a:extLst>
                </a:gridCol>
                <a:gridCol w="695561">
                  <a:extLst>
                    <a:ext uri="{9D8B030D-6E8A-4147-A177-3AD203B41FA5}">
                      <a16:colId xmlns="" xmlns:a16="http://schemas.microsoft.com/office/drawing/2014/main" val="20001"/>
                    </a:ext>
                  </a:extLst>
                </a:gridCol>
                <a:gridCol w="1119418">
                  <a:extLst>
                    <a:ext uri="{9D8B030D-6E8A-4147-A177-3AD203B41FA5}">
                      <a16:colId xmlns="" xmlns:a16="http://schemas.microsoft.com/office/drawing/2014/main" val="20002"/>
                    </a:ext>
                  </a:extLst>
                </a:gridCol>
                <a:gridCol w="739294">
                  <a:extLst>
                    <a:ext uri="{9D8B030D-6E8A-4147-A177-3AD203B41FA5}">
                      <a16:colId xmlns="" xmlns:a16="http://schemas.microsoft.com/office/drawing/2014/main" val="20003"/>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50" marR="5845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50" marR="5845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50" marR="5845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50" marR="58450" marT="0" marB="0" anchor="ctr"/>
                </a:tc>
                <a:extLst>
                  <a:ext uri="{0D108BD9-81ED-4DB2-BD59-A6C34878D82A}">
                    <a16:rowId xmlns="" xmlns:a16="http://schemas.microsoft.com/office/drawing/2014/main" val="10000"/>
                  </a:ext>
                </a:extLst>
              </a:tr>
              <a:tr h="161208">
                <a:tc rowSpan="3">
                  <a:txBody>
                    <a:bodyPr/>
                    <a:lstStyle/>
                    <a:p>
                      <a:pPr algn="ctr" fontAlgn="b"/>
                      <a:r>
                        <a:rPr lang="es-MX" sz="1000" u="none" strike="noStrike" dirty="0">
                          <a:effectLst/>
                        </a:rPr>
                        <a:t>VÍA ACCESO AEROPUERTO PERALES</a:t>
                      </a:r>
                      <a:endParaRPr lang="es-MX" sz="1000" b="0" i="0" u="none" strike="noStrike" dirty="0">
                        <a:solidFill>
                          <a:srgbClr val="000000"/>
                        </a:solidFill>
                        <a:effectLst/>
                        <a:latin typeface="+mn-lt"/>
                      </a:endParaRPr>
                    </a:p>
                  </a:txBody>
                  <a:tcPr marL="8119" marR="8119" marT="8813" marB="0" anchor="ctr"/>
                </a:tc>
                <a:tc>
                  <a:txBody>
                    <a:bodyPr/>
                    <a:lstStyle/>
                    <a:p>
                      <a:pPr algn="ctr" fontAlgn="ctr"/>
                      <a:r>
                        <a:rPr lang="es-MX" sz="1000" u="none" strike="noStrike" dirty="0">
                          <a:effectLst/>
                        </a:rPr>
                        <a:t>4,65 KM</a:t>
                      </a:r>
                      <a:endParaRPr lang="es-MX" sz="1000" b="0" i="0" u="none" strike="noStrike" dirty="0">
                        <a:solidFill>
                          <a:srgbClr val="000000"/>
                        </a:solidFill>
                        <a:effectLst/>
                        <a:latin typeface="+mn-lt"/>
                      </a:endParaRPr>
                    </a:p>
                  </a:txBody>
                  <a:tcPr marL="8119" marR="8119" marT="8813" marB="0" anchor="ctr"/>
                </a:tc>
                <a:tc>
                  <a:txBody>
                    <a:bodyPr/>
                    <a:lstStyle/>
                    <a:p>
                      <a:pPr algn="ctr" fontAlgn="b"/>
                      <a:r>
                        <a:rPr lang="es-MX" sz="1000" u="none" strike="noStrike" dirty="0">
                          <a:effectLst/>
                        </a:rPr>
                        <a:t> REHABILITACIÓN</a:t>
                      </a:r>
                      <a:endParaRPr lang="es-MX" sz="1000" b="0" i="0" u="none" strike="noStrike" dirty="0">
                        <a:solidFill>
                          <a:srgbClr val="000000"/>
                        </a:solidFill>
                        <a:effectLst/>
                        <a:latin typeface="+mn-lt"/>
                      </a:endParaRPr>
                    </a:p>
                  </a:txBody>
                  <a:tcPr marL="8119" marR="8119" marT="8813"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9" marR="8119" marT="8813" marB="0" anchor="ctr"/>
                </a:tc>
                <a:extLst>
                  <a:ext uri="{0D108BD9-81ED-4DB2-BD59-A6C34878D82A}">
                    <a16:rowId xmlns="" xmlns:a16="http://schemas.microsoft.com/office/drawing/2014/main" val="10001"/>
                  </a:ext>
                </a:extLst>
              </a:tr>
              <a:tr h="161208">
                <a:tc vMerge="1">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s-MX" sz="1300" b="0" i="0" u="none" strike="noStrike" dirty="0">
                        <a:solidFill>
                          <a:srgbClr val="000000"/>
                        </a:solidFill>
                        <a:effectLst/>
                        <a:latin typeface="+mn-lt"/>
                      </a:endParaRPr>
                    </a:p>
                  </a:txBody>
                  <a:tcPr marL="10814" marR="10814" marT="11738" marB="0" anchor="c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4,65 KM</a:t>
                      </a:r>
                      <a:endParaRPr lang="es-MX" sz="1000" b="0" i="0" u="none" strike="noStrike" dirty="0">
                        <a:solidFill>
                          <a:srgbClr val="000000"/>
                        </a:solidFill>
                        <a:effectLst/>
                        <a:latin typeface="+mn-lt"/>
                      </a:endParaRPr>
                    </a:p>
                  </a:txBody>
                  <a:tcPr marL="8119" marR="8119" marT="8813" marB="0" anchor="ctr"/>
                </a:tc>
                <a:tc>
                  <a:txBody>
                    <a:bodyPr/>
                    <a:lstStyle/>
                    <a:p>
                      <a:pPr algn="ctr" fontAlgn="b"/>
                      <a:r>
                        <a:rPr lang="es-MX" sz="1000" u="none" strike="noStrike" dirty="0">
                          <a:effectLst/>
                        </a:rPr>
                        <a:t>SEGUNDA CALZADA</a:t>
                      </a:r>
                      <a:endParaRPr lang="es-MX" sz="1000" b="0" i="0" u="none" strike="noStrike" dirty="0">
                        <a:solidFill>
                          <a:srgbClr val="000000"/>
                        </a:solidFill>
                        <a:effectLst/>
                        <a:latin typeface="+mn-lt"/>
                      </a:endParaRPr>
                    </a:p>
                  </a:txBody>
                  <a:tcPr marL="8119" marR="8119" marT="8813"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9" marR="8119" marT="8813" marB="0" anchor="ctr"/>
                </a:tc>
                <a:extLst>
                  <a:ext uri="{0D108BD9-81ED-4DB2-BD59-A6C34878D82A}">
                    <a16:rowId xmlns="" xmlns:a16="http://schemas.microsoft.com/office/drawing/2014/main" val="10002"/>
                  </a:ext>
                </a:extLst>
              </a:tr>
              <a:tr h="161208">
                <a:tc vMerge="1">
                  <a:txBody>
                    <a:bodyPr/>
                    <a:lstStyle/>
                    <a:p>
                      <a:pPr algn="ctr" fontAlgn="b"/>
                      <a:endParaRPr lang="es-MX" sz="1300" b="0" i="0" u="none" strike="noStrike" dirty="0">
                        <a:solidFill>
                          <a:srgbClr val="000000"/>
                        </a:solidFill>
                        <a:effectLst/>
                        <a:latin typeface="+mn-lt"/>
                      </a:endParaRPr>
                    </a:p>
                  </a:txBody>
                  <a:tcPr marL="10814" marR="10814" marT="11738" marB="0" anchor="c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4,65 KM</a:t>
                      </a:r>
                      <a:endParaRPr lang="es-MX" sz="1000" b="0" i="0" u="none" strike="noStrike" dirty="0">
                        <a:solidFill>
                          <a:srgbClr val="000000"/>
                        </a:solidFill>
                        <a:effectLst/>
                        <a:latin typeface="+mn-lt"/>
                      </a:endParaRPr>
                    </a:p>
                  </a:txBody>
                  <a:tcPr marL="8119" marR="8119" marT="8813" marB="0" anchor="ctr"/>
                </a:tc>
                <a:tc>
                  <a:txBody>
                    <a:bodyPr/>
                    <a:lstStyle/>
                    <a:p>
                      <a:pPr marL="0" algn="ctr" defTabSz="1217009" rtl="0" eaLnBrk="1" fontAlgn="b" latinLnBrk="0" hangingPunct="1"/>
                      <a:r>
                        <a:rPr lang="es-MX" sz="1000" u="none" strike="noStrike" kern="1200" dirty="0">
                          <a:effectLst/>
                        </a:rPr>
                        <a:t>CICLORUTA</a:t>
                      </a:r>
                      <a:endParaRPr lang="es-MX" sz="1000" u="none" strike="noStrike" kern="1200" dirty="0">
                        <a:solidFill>
                          <a:schemeClr val="dk1"/>
                        </a:solidFill>
                        <a:effectLst/>
                        <a:latin typeface="+mn-lt"/>
                        <a:ea typeface="+mn-ea"/>
                        <a:cs typeface="+mn-cs"/>
                      </a:endParaRPr>
                    </a:p>
                  </a:txBody>
                  <a:tcPr marL="8119" marR="8119" marT="8813"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9" marR="8119" marT="8813" marB="0" anchor="ctr"/>
                </a:tc>
                <a:extLst>
                  <a:ext uri="{0D108BD9-81ED-4DB2-BD59-A6C34878D82A}">
                    <a16:rowId xmlns="" xmlns:a16="http://schemas.microsoft.com/office/drawing/2014/main" val="10003"/>
                  </a:ext>
                </a:extLst>
              </a:tr>
            </a:tbl>
          </a:graphicData>
        </a:graphic>
      </p:graphicFrame>
      <p:sp>
        <p:nvSpPr>
          <p:cNvPr id="17" name="30 CuadroTexto"/>
          <p:cNvSpPr txBox="1">
            <a:spLocks noChangeArrowheads="1"/>
          </p:cNvSpPr>
          <p:nvPr/>
        </p:nvSpPr>
        <p:spPr bwMode="auto">
          <a:xfrm flipH="1">
            <a:off x="7449772" y="576985"/>
            <a:ext cx="4422305" cy="173253"/>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738">
              <a:defRPr/>
            </a:pPr>
            <a:r>
              <a:rPr lang="es-CO" sz="1100" dirty="0"/>
              <a:t>INFORMACIÓN GENERAL</a:t>
            </a:r>
          </a:p>
        </p:txBody>
      </p:sp>
      <p:graphicFrame>
        <p:nvGraphicFramePr>
          <p:cNvPr id="20" name="3 Tabla"/>
          <p:cNvGraphicFramePr>
            <a:graphicFrameLocks noGrp="1"/>
          </p:cNvGraphicFramePr>
          <p:nvPr>
            <p:extLst>
              <p:ext uri="{D42A27DB-BD31-4B8C-83A1-F6EECF244321}">
                <p14:modId xmlns:p14="http://schemas.microsoft.com/office/powerpoint/2010/main" val="1372943287"/>
              </p:ext>
            </p:extLst>
          </p:nvPr>
        </p:nvGraphicFramePr>
        <p:xfrm>
          <a:off x="7449773" y="784476"/>
          <a:ext cx="4422305" cy="914400"/>
        </p:xfrm>
        <a:graphic>
          <a:graphicData uri="http://schemas.openxmlformats.org/drawingml/2006/table">
            <a:tbl>
              <a:tblPr firstRow="1" bandRow="1">
                <a:tableStyleId>{5940675A-B579-460E-94D1-54222C63F5DA}</a:tableStyleId>
              </a:tblPr>
              <a:tblGrid>
                <a:gridCol w="2672316">
                  <a:extLst>
                    <a:ext uri="{9D8B030D-6E8A-4147-A177-3AD203B41FA5}">
                      <a16:colId xmlns="" xmlns:a16="http://schemas.microsoft.com/office/drawing/2014/main" val="20000"/>
                    </a:ext>
                  </a:extLst>
                </a:gridCol>
                <a:gridCol w="1749989">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6003" marR="36003" marT="0" marB="0"/>
                </a:tc>
                <a:tc>
                  <a:txBody>
                    <a:bodyPr/>
                    <a:lstStyle/>
                    <a:p>
                      <a:pPr algn="ctr" rtl="0" fontAlgn="ctr"/>
                      <a:r>
                        <a:rPr lang="es-MX" sz="1000" u="none" strike="noStrike" dirty="0">
                          <a:effectLst/>
                        </a:rPr>
                        <a:t>01/10/2015</a:t>
                      </a:r>
                    </a:p>
                    <a:p>
                      <a:pPr algn="ctr" rtl="0" fontAlgn="ctr"/>
                      <a:r>
                        <a:rPr lang="es-MX" sz="1000" u="none" strike="noStrike" dirty="0">
                          <a:effectLst/>
                        </a:rPr>
                        <a:t>22/04/2016</a:t>
                      </a:r>
                      <a:endParaRPr lang="es-MX" sz="1000" b="0" i="0" u="none" strike="noStrike" dirty="0">
                        <a:solidFill>
                          <a:schemeClr val="tx1"/>
                        </a:solidFill>
                        <a:effectLst/>
                        <a:latin typeface="+mn-lt"/>
                      </a:endParaRPr>
                    </a:p>
                  </a:txBody>
                  <a:tcPr marL="36003" marR="36003"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rtl="0" fontAlgn="ctr"/>
                      <a:r>
                        <a:rPr lang="es-MX" sz="1000" u="none" strike="noStrike" dirty="0">
                          <a:effectLst/>
                        </a:rPr>
                        <a:t>13/10/2015</a:t>
                      </a:r>
                      <a:endParaRPr lang="es-MX" sz="1000" b="0" i="0" u="none" strike="noStrike" dirty="0">
                        <a:solidFill>
                          <a:schemeClr val="tx1"/>
                        </a:solidFill>
                        <a:effectLst/>
                        <a:latin typeface="+mn-lt"/>
                      </a:endParaRPr>
                    </a:p>
                  </a:txBody>
                  <a:tcPr marL="36003" marR="36003"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rtl="0" fontAlgn="ctr"/>
                      <a:r>
                        <a:rPr lang="es-MX" sz="1000" u="none" strike="noStrike" dirty="0">
                          <a:effectLst/>
                        </a:rPr>
                        <a:t>01/12/2015</a:t>
                      </a:r>
                      <a:endParaRPr lang="es-MX" sz="1000" b="0" i="0" u="none" strike="noStrike" dirty="0">
                        <a:solidFill>
                          <a:schemeClr val="tx1"/>
                        </a:solidFill>
                        <a:effectLst/>
                        <a:latin typeface="+mn-lt"/>
                      </a:endParaRPr>
                    </a:p>
                  </a:txBody>
                  <a:tcPr marL="36003" marR="36003"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6003" marR="36003" marT="0" marB="0" anchor="ctr"/>
                </a:tc>
                <a:tc>
                  <a:txBody>
                    <a:bodyPr/>
                    <a:lstStyle/>
                    <a:p>
                      <a:pPr algn="ctr" rtl="0" fontAlgn="ctr"/>
                      <a:r>
                        <a:rPr lang="es-MX" sz="1000" u="none" strike="noStrike" kern="1200" baseline="0" dirty="0">
                          <a:effectLst/>
                        </a:rPr>
                        <a:t>28/02/2018</a:t>
                      </a:r>
                      <a:endParaRPr lang="es-MX" sz="1000" b="0" i="0" u="none" strike="noStrike" kern="1200" dirty="0">
                        <a:solidFill>
                          <a:srgbClr val="082754"/>
                        </a:solidFill>
                        <a:effectLst/>
                        <a:latin typeface="+mn-lt"/>
                        <a:ea typeface="+mn-ea"/>
                        <a:cs typeface="+mn-cs"/>
                      </a:endParaRPr>
                    </a:p>
                  </a:txBody>
                  <a:tcPr marL="36003" marR="36003"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rtl="0" fontAlgn="ctr"/>
                      <a:r>
                        <a:rPr lang="es-MX" sz="1000" u="none" strike="noStrike" kern="1200" baseline="0" dirty="0">
                          <a:effectLst/>
                        </a:rPr>
                        <a:t>TERMINADO</a:t>
                      </a:r>
                      <a:endParaRPr lang="es-MX" sz="1000" b="1" i="0" u="none" strike="noStrike" kern="1200" dirty="0">
                        <a:solidFill>
                          <a:schemeClr val="bg1"/>
                        </a:solidFill>
                        <a:effectLst/>
                        <a:latin typeface="+mn-lt"/>
                        <a:ea typeface="+mn-ea"/>
                        <a:cs typeface="+mn-cs"/>
                      </a:endParaRPr>
                    </a:p>
                  </a:txBody>
                  <a:tcPr marL="36003" marR="36003" marT="0" marB="0" anchor="ctr"/>
                </a:tc>
                <a:extLst>
                  <a:ext uri="{0D108BD9-81ED-4DB2-BD59-A6C34878D82A}">
                    <a16:rowId xmlns="" xmlns:a16="http://schemas.microsoft.com/office/drawing/2014/main" val="10004"/>
                  </a:ext>
                </a:extLst>
              </a:tr>
            </a:tbl>
          </a:graphicData>
        </a:graphic>
      </p:graphicFrame>
      <p:sp>
        <p:nvSpPr>
          <p:cNvPr id="21" name="30 CuadroTexto"/>
          <p:cNvSpPr txBox="1">
            <a:spLocks noChangeArrowheads="1"/>
          </p:cNvSpPr>
          <p:nvPr/>
        </p:nvSpPr>
        <p:spPr bwMode="auto">
          <a:xfrm flipH="1">
            <a:off x="7449772" y="2799369"/>
            <a:ext cx="4422306"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1407 DE 13/10/2015</a:t>
            </a:r>
          </a:p>
        </p:txBody>
      </p:sp>
      <p:sp>
        <p:nvSpPr>
          <p:cNvPr id="22" name="30 CuadroTexto"/>
          <p:cNvSpPr txBox="1">
            <a:spLocks noChangeArrowheads="1"/>
          </p:cNvSpPr>
          <p:nvPr/>
        </p:nvSpPr>
        <p:spPr bwMode="auto">
          <a:xfrm flipH="1">
            <a:off x="7449772" y="3709380"/>
            <a:ext cx="442230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1553 DE 05/11/2015</a:t>
            </a:r>
          </a:p>
        </p:txBody>
      </p:sp>
      <p:graphicFrame>
        <p:nvGraphicFramePr>
          <p:cNvPr id="23" name="Tabla 22"/>
          <p:cNvGraphicFramePr>
            <a:graphicFrameLocks noGrp="1"/>
          </p:cNvGraphicFramePr>
          <p:nvPr>
            <p:extLst>
              <p:ext uri="{D42A27DB-BD31-4B8C-83A1-F6EECF244321}">
                <p14:modId xmlns:p14="http://schemas.microsoft.com/office/powerpoint/2010/main" val="2480787466"/>
              </p:ext>
            </p:extLst>
          </p:nvPr>
        </p:nvGraphicFramePr>
        <p:xfrm>
          <a:off x="7449772" y="2980624"/>
          <a:ext cx="4422305" cy="573787"/>
        </p:xfrm>
        <a:graphic>
          <a:graphicData uri="http://schemas.openxmlformats.org/drawingml/2006/table">
            <a:tbl>
              <a:tblPr>
                <a:tableStyleId>{616DA210-FB5B-4158-B5E0-FEB733F419BA}</a:tableStyleId>
              </a:tblPr>
              <a:tblGrid>
                <a:gridCol w="2471722">
                  <a:extLst>
                    <a:ext uri="{9D8B030D-6E8A-4147-A177-3AD203B41FA5}">
                      <a16:colId xmlns="" xmlns:a16="http://schemas.microsoft.com/office/drawing/2014/main" val="20000"/>
                    </a:ext>
                  </a:extLst>
                </a:gridCol>
                <a:gridCol w="825185">
                  <a:extLst>
                    <a:ext uri="{9D8B030D-6E8A-4147-A177-3AD203B41FA5}">
                      <a16:colId xmlns="" xmlns:a16="http://schemas.microsoft.com/office/drawing/2014/main" val="20001"/>
                    </a:ext>
                  </a:extLst>
                </a:gridCol>
                <a:gridCol w="1125398">
                  <a:extLst>
                    <a:ext uri="{9D8B030D-6E8A-4147-A177-3AD203B41FA5}">
                      <a16:colId xmlns="" xmlns:a16="http://schemas.microsoft.com/office/drawing/2014/main" val="20002"/>
                    </a:ext>
                  </a:extLst>
                </a:gridCol>
              </a:tblGrid>
              <a:tr h="25275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CI GRODCO INGENIEROS CIVILES S.A.S.</a:t>
                      </a:r>
                    </a:p>
                  </a:txBody>
                  <a:tcPr marL="8114" marR="8114" marT="811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62">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8117" marB="0" anchor="ctr"/>
                </a:tc>
                <a:extLst>
                  <a:ext uri="{0D108BD9-81ED-4DB2-BD59-A6C34878D82A}">
                    <a16:rowId xmlns="" xmlns:a16="http://schemas.microsoft.com/office/drawing/2014/main" val="10001"/>
                  </a:ext>
                </a:extLst>
              </a:tr>
              <a:tr h="156862">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CI GRODCO INGENIEROS CIVILES S.A.S.</a:t>
                      </a:r>
                    </a:p>
                  </a:txBody>
                  <a:tcPr marL="107974" marR="8114" marT="8117"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4" marR="8114"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8117" marB="0" anchor="ctr"/>
                </a:tc>
                <a:extLst>
                  <a:ext uri="{0D108BD9-81ED-4DB2-BD59-A6C34878D82A}">
                    <a16:rowId xmlns="" xmlns:a16="http://schemas.microsoft.com/office/drawing/2014/main" val="10002"/>
                  </a:ext>
                </a:extLst>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2826114110"/>
              </p:ext>
            </p:extLst>
          </p:nvPr>
        </p:nvGraphicFramePr>
        <p:xfrm>
          <a:off x="7449773" y="3892837"/>
          <a:ext cx="4422303" cy="481551"/>
        </p:xfrm>
        <a:graphic>
          <a:graphicData uri="http://schemas.openxmlformats.org/drawingml/2006/table">
            <a:tbl>
              <a:tblPr>
                <a:tableStyleId>{616DA210-FB5B-4158-B5E0-FEB733F419BA}</a:tableStyleId>
              </a:tblPr>
              <a:tblGrid>
                <a:gridCol w="2368497">
                  <a:extLst>
                    <a:ext uri="{9D8B030D-6E8A-4147-A177-3AD203B41FA5}">
                      <a16:colId xmlns="" xmlns:a16="http://schemas.microsoft.com/office/drawing/2014/main" val="20000"/>
                    </a:ext>
                  </a:extLst>
                </a:gridCol>
                <a:gridCol w="548618">
                  <a:extLst>
                    <a:ext uri="{9D8B030D-6E8A-4147-A177-3AD203B41FA5}">
                      <a16:colId xmlns="" xmlns:a16="http://schemas.microsoft.com/office/drawing/2014/main" val="20001"/>
                    </a:ext>
                  </a:extLst>
                </a:gridCol>
                <a:gridCol w="1505188">
                  <a:extLst>
                    <a:ext uri="{9D8B030D-6E8A-4147-A177-3AD203B41FA5}">
                      <a16:colId xmlns="" xmlns:a16="http://schemas.microsoft.com/office/drawing/2014/main" val="20002"/>
                    </a:ext>
                  </a:extLst>
                </a:gridCol>
              </a:tblGrid>
              <a:tr h="160512">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INTERVENTORÍAS Y DISEÑOS S.A.</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1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12">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1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1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17" marB="0" anchor="ctr"/>
                </a:tc>
                <a:extLst>
                  <a:ext uri="{0D108BD9-81ED-4DB2-BD59-A6C34878D82A}">
                    <a16:rowId xmlns="" xmlns:a16="http://schemas.microsoft.com/office/drawing/2014/main" val="10001"/>
                  </a:ext>
                </a:extLst>
              </a:tr>
              <a:tr h="160512">
                <a:tc>
                  <a:txBody>
                    <a:bodyPr/>
                    <a:lstStyle/>
                    <a:p>
                      <a:pPr marL="0" algn="l" defTabSz="914400" rtl="0" eaLnBrk="1" fontAlgn="ctr" latinLnBrk="0" hangingPunct="1"/>
                      <a:r>
                        <a:rPr kumimoji="0" lang="es-MX" sz="1000" u="none" strike="noStrike" kern="1200" cap="none" spc="0" normalizeH="0" baseline="0" noProof="0" dirty="0">
                          <a:ln>
                            <a:noFill/>
                          </a:ln>
                          <a:effectLst/>
                          <a:uLnTx/>
                          <a:uFillTx/>
                        </a:rPr>
                        <a:t>INTERVENTORÍAS Y DISEÑOS S.A.</a:t>
                      </a:r>
                      <a:endParaRPr lang="es-MX" sz="1000" u="none" strike="noStrike" kern="1200" dirty="0">
                        <a:solidFill>
                          <a:schemeClr val="tx1"/>
                        </a:solidFill>
                        <a:effectLst/>
                        <a:latin typeface="+mn-lt"/>
                        <a:ea typeface="+mn-ea"/>
                        <a:cs typeface="+mn-cs"/>
                      </a:endParaRPr>
                    </a:p>
                  </a:txBody>
                  <a:tcPr marL="107998" marR="8116" marT="8117" marB="0" anchor="ctr"/>
                </a:tc>
                <a:tc>
                  <a:txBody>
                    <a:bodyPr/>
                    <a:lstStyle/>
                    <a:p>
                      <a:pPr marL="0" algn="ctr" defTabSz="914400" rtl="0" eaLnBrk="1" fontAlgn="ctr" latinLnBrk="0" hangingPunct="1"/>
                      <a:r>
                        <a:rPr lang="es-MX" sz="1000" u="none" strike="noStrike" kern="1200" dirty="0">
                          <a:effectLst/>
                        </a:rPr>
                        <a:t>100</a:t>
                      </a:r>
                      <a:endParaRPr lang="es-MX" sz="1000" u="none" strike="noStrike" kern="1200" dirty="0">
                        <a:solidFill>
                          <a:schemeClr val="tx1"/>
                        </a:solidFill>
                        <a:effectLst/>
                        <a:latin typeface="+mn-lt"/>
                        <a:ea typeface="+mn-ea"/>
                        <a:cs typeface="+mn-cs"/>
                      </a:endParaRPr>
                    </a:p>
                  </a:txBody>
                  <a:tcPr marL="8116" marR="8116" marT="811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17" marB="0" anchor="ctr"/>
                </a:tc>
                <a:extLst>
                  <a:ext uri="{0D108BD9-81ED-4DB2-BD59-A6C34878D82A}">
                    <a16:rowId xmlns="" xmlns:a16="http://schemas.microsoft.com/office/drawing/2014/main" val="10002"/>
                  </a:ext>
                </a:extLst>
              </a:tr>
            </a:tbl>
          </a:graphicData>
        </a:graphic>
      </p:graphicFrame>
      <p:sp>
        <p:nvSpPr>
          <p:cNvPr id="25" name="30 CuadroTexto"/>
          <p:cNvSpPr txBox="1">
            <a:spLocks noChangeArrowheads="1"/>
          </p:cNvSpPr>
          <p:nvPr/>
        </p:nvSpPr>
        <p:spPr bwMode="auto">
          <a:xfrm flipH="1">
            <a:off x="7449773" y="1761839"/>
            <a:ext cx="442230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sp>
        <p:nvSpPr>
          <p:cNvPr id="28" name="27 CuadroTexto"/>
          <p:cNvSpPr txBox="1">
            <a:spLocks noChangeArrowheads="1"/>
          </p:cNvSpPr>
          <p:nvPr/>
        </p:nvSpPr>
        <p:spPr bwMode="auto">
          <a:xfrm flipH="1">
            <a:off x="3329979" y="4159447"/>
            <a:ext cx="350777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29" name="3 Tabla"/>
          <p:cNvGraphicFramePr>
            <a:graphicFrameLocks noGrp="1"/>
          </p:cNvGraphicFramePr>
          <p:nvPr>
            <p:extLst>
              <p:ext uri="{D42A27DB-BD31-4B8C-83A1-F6EECF244321}">
                <p14:modId xmlns:p14="http://schemas.microsoft.com/office/powerpoint/2010/main" val="775678566"/>
              </p:ext>
            </p:extLst>
          </p:nvPr>
        </p:nvGraphicFramePr>
        <p:xfrm>
          <a:off x="3329979" y="4362101"/>
          <a:ext cx="3507774" cy="1234440"/>
        </p:xfrm>
        <a:graphic>
          <a:graphicData uri="http://schemas.openxmlformats.org/drawingml/2006/table">
            <a:tbl>
              <a:tblPr firstRow="1" bandRow="1">
                <a:tableStyleId>{5940675A-B579-460E-94D1-54222C63F5DA}</a:tableStyleId>
              </a:tblPr>
              <a:tblGrid>
                <a:gridCol w="2670925">
                  <a:extLst>
                    <a:ext uri="{9D8B030D-6E8A-4147-A177-3AD203B41FA5}">
                      <a16:colId xmlns="" xmlns:a16="http://schemas.microsoft.com/office/drawing/2014/main" val="20000"/>
                    </a:ext>
                  </a:extLst>
                </a:gridCol>
                <a:gridCol w="836849">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fontAlgn="b"/>
                      <a:r>
                        <a:rPr lang="es-CO" sz="1000" u="none" strike="noStrike" dirty="0">
                          <a:effectLst/>
                        </a:rPr>
                        <a:t>$27.860</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$2.625</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1"/>
                  </a:ext>
                </a:extLst>
              </a:tr>
              <a:tr h="7666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$5.132</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$2.245</a:t>
                      </a:r>
                      <a:endParaRPr lang="es-CO" sz="1000" kern="1200" dirty="0"/>
                    </a:p>
                    <a:p>
                      <a:pPr marL="173038" indent="0" algn="l" defTabSz="914400" rtl="0" eaLnBrk="1" latinLnBrk="0" hangingPunct="1"/>
                      <a:r>
                        <a:rPr lang="es-CO" sz="1000" kern="1200" baseline="0" dirty="0"/>
                        <a:t>Vigencia 2017= $11.283</a:t>
                      </a:r>
                    </a:p>
                    <a:p>
                      <a:pPr marL="173038" marR="0" lvl="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a:t>
                      </a:r>
                      <a:r>
                        <a:rPr lang="es-CO" sz="1000" kern="1200" baseline="0" dirty="0" smtClean="0"/>
                        <a:t>9.200 TOTAL </a:t>
                      </a:r>
                      <a:r>
                        <a:rPr lang="es-CO" sz="1000" kern="1200" baseline="0" dirty="0"/>
                        <a:t>2017=$20.483</a:t>
                      </a:r>
                      <a:endParaRPr lang="es-CO" sz="1000" b="1" i="1" kern="1200" baseline="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dirty="0">
                          <a:effectLst/>
                        </a:rPr>
                        <a:t>$27.860</a:t>
                      </a: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dirty="0">
                          <a:effectLst/>
                        </a:rPr>
                        <a:t> $30.485</a:t>
                      </a:r>
                    </a:p>
                  </a:txBody>
                  <a:tcPr marL="35997" marR="35997" marT="0" marB="0" anchor="ctr"/>
                </a:tc>
                <a:extLst>
                  <a:ext uri="{0D108BD9-81ED-4DB2-BD59-A6C34878D82A}">
                    <a16:rowId xmlns="" xmlns:a16="http://schemas.microsoft.com/office/drawing/2014/main" val="10003"/>
                  </a:ext>
                </a:extLst>
              </a:tr>
            </a:tbl>
          </a:graphicData>
        </a:graphic>
      </p:graphicFrame>
      <p:sp>
        <p:nvSpPr>
          <p:cNvPr id="227425" name="CuadroTexto 26"/>
          <p:cNvSpPr txBox="1">
            <a:spLocks noChangeArrowheads="1"/>
          </p:cNvSpPr>
          <p:nvPr/>
        </p:nvSpPr>
        <p:spPr bwMode="auto">
          <a:xfrm>
            <a:off x="3766925" y="5691018"/>
            <a:ext cx="5171342" cy="43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70" tIns="45546" rIns="91070" bIns="4554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738"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a:p>
            <a:pPr defTabSz="910738" fontAlgn="base">
              <a:spcBef>
                <a:spcPct val="0"/>
              </a:spcBef>
              <a:spcAft>
                <a:spcPct val="0"/>
              </a:spcAft>
            </a:pPr>
            <a:r>
              <a:rPr lang="es-MX" altLang="es-CO" sz="1100" dirty="0"/>
              <a:t>** Adición por la Alcaldía: $9.200 millones a la obra y $600 millones a la Interventoría. </a:t>
            </a:r>
          </a:p>
        </p:txBody>
      </p:sp>
      <p:pic>
        <p:nvPicPr>
          <p:cNvPr id="227426" name="Picture 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132" y="663611"/>
            <a:ext cx="5197464" cy="3084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2" name="Tabla 33"/>
          <p:cNvGraphicFramePr>
            <a:graphicFrameLocks noGrp="1"/>
          </p:cNvGraphicFramePr>
          <p:nvPr>
            <p:extLst>
              <p:ext uri="{D42A27DB-BD31-4B8C-83A1-F6EECF244321}">
                <p14:modId xmlns:p14="http://schemas.microsoft.com/office/powerpoint/2010/main" val="4110082466"/>
              </p:ext>
            </p:extLst>
          </p:nvPr>
        </p:nvGraphicFramePr>
        <p:xfrm>
          <a:off x="3637682" y="3858487"/>
          <a:ext cx="3019227" cy="183071"/>
        </p:xfrm>
        <a:graphic>
          <a:graphicData uri="http://schemas.openxmlformats.org/drawingml/2006/table">
            <a:tbl>
              <a:tblPr firstRow="1" bandRow="1">
                <a:tableStyleId>{5940675A-B579-460E-94D1-54222C63F5DA}</a:tableStyleId>
              </a:tblPr>
              <a:tblGrid>
                <a:gridCol w="3019227">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4,65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33" name="10 Tabla"/>
          <p:cNvGraphicFramePr>
            <a:graphicFrameLocks noGrp="1"/>
          </p:cNvGraphicFramePr>
          <p:nvPr>
            <p:extLst>
              <p:ext uri="{D42A27DB-BD31-4B8C-83A1-F6EECF244321}">
                <p14:modId xmlns:p14="http://schemas.microsoft.com/office/powerpoint/2010/main" val="17853154"/>
              </p:ext>
            </p:extLst>
          </p:nvPr>
        </p:nvGraphicFramePr>
        <p:xfrm>
          <a:off x="7449772" y="4676260"/>
          <a:ext cx="4422304" cy="820076"/>
        </p:xfrm>
        <a:graphic>
          <a:graphicData uri="http://schemas.openxmlformats.org/drawingml/2006/table">
            <a:tbl>
              <a:tblPr bandRow="1">
                <a:tableStyleId>{5940675A-B579-460E-94D1-54222C63F5DA}</a:tableStyleId>
              </a:tblPr>
              <a:tblGrid>
                <a:gridCol w="3315625">
                  <a:extLst>
                    <a:ext uri="{9D8B030D-6E8A-4147-A177-3AD203B41FA5}">
                      <a16:colId xmlns="" xmlns:a16="http://schemas.microsoft.com/office/drawing/2014/main" val="20000"/>
                    </a:ext>
                  </a:extLst>
                </a:gridCol>
                <a:gridCol w="1106679">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34" marR="58434" marT="0" marB="0" anchor="ctr"/>
                </a:tc>
                <a:extLst>
                  <a:ext uri="{0D108BD9-81ED-4DB2-BD59-A6C34878D82A}">
                    <a16:rowId xmlns="" xmlns:a16="http://schemas.microsoft.com/office/drawing/2014/main" val="10000"/>
                  </a:ext>
                </a:extLst>
              </a:tr>
              <a:tr h="16119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16" marR="8116" marT="8795"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4,65 KM</a:t>
                      </a:r>
                      <a:endParaRPr lang="es-MX" sz="1000" b="0" i="0" u="none" strike="noStrike" dirty="0">
                        <a:solidFill>
                          <a:srgbClr val="000000"/>
                        </a:solidFill>
                        <a:effectLst/>
                        <a:latin typeface="+mj-lt"/>
                      </a:endParaRPr>
                    </a:p>
                  </a:txBody>
                  <a:tcPr marL="8116" marR="8116" marT="8795"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6" marR="8116" marT="8795" marB="0" anchor="ctr"/>
                </a:tc>
                <a:extLst>
                  <a:ext uri="{0D108BD9-81ED-4DB2-BD59-A6C34878D82A}">
                    <a16:rowId xmlns="" xmlns:a16="http://schemas.microsoft.com/office/drawing/2014/main" val="246497866"/>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16" marR="8116" marT="8795"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16" marR="8116" marT="8795" marB="0" anchor="ctr"/>
                </a:tc>
                <a:extLst>
                  <a:ext uri="{0D108BD9-81ED-4DB2-BD59-A6C34878D82A}">
                    <a16:rowId xmlns="" xmlns:a16="http://schemas.microsoft.com/office/drawing/2014/main" val="10003"/>
                  </a:ext>
                </a:extLst>
              </a:tr>
            </a:tbl>
          </a:graphicData>
        </a:graphic>
      </p:graphicFrame>
      <p:sp>
        <p:nvSpPr>
          <p:cNvPr id="34" name="30 CuadroTexto"/>
          <p:cNvSpPr txBox="1">
            <a:spLocks noChangeArrowheads="1"/>
          </p:cNvSpPr>
          <p:nvPr/>
        </p:nvSpPr>
        <p:spPr bwMode="auto">
          <a:xfrm flipH="1">
            <a:off x="7449771" y="4468865"/>
            <a:ext cx="442230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070" tIns="0" rIns="91070"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27" name="Rectángulo 5"/>
          <p:cNvSpPr>
            <a:spLocks noChangeArrowheads="1"/>
          </p:cNvSpPr>
          <p:nvPr/>
        </p:nvSpPr>
        <p:spPr bwMode="auto">
          <a:xfrm>
            <a:off x="2034705" y="0"/>
            <a:ext cx="8635782"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VÍA DE ACCESO AL AEROPUERTO PERALES</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30" name="Pentágono 29"/>
          <p:cNvSpPr/>
          <p:nvPr/>
        </p:nvSpPr>
        <p:spPr>
          <a:xfrm>
            <a:off x="1" y="0"/>
            <a:ext cx="2037806"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1" name="CuadroTexto 30"/>
          <p:cNvSpPr txBox="1"/>
          <p:nvPr/>
        </p:nvSpPr>
        <p:spPr>
          <a:xfrm>
            <a:off x="194709" y="26882"/>
            <a:ext cx="1355418"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950811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80" name="Picture 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4249" y="637360"/>
            <a:ext cx="4390597" cy="335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30 CuadroTexto"/>
          <p:cNvSpPr txBox="1">
            <a:spLocks noChangeArrowheads="1"/>
          </p:cNvSpPr>
          <p:nvPr/>
        </p:nvSpPr>
        <p:spPr bwMode="auto">
          <a:xfrm flipH="1">
            <a:off x="7405386" y="637360"/>
            <a:ext cx="4387307" cy="173253"/>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28">
              <a:defRPr/>
            </a:pPr>
            <a:r>
              <a:rPr lang="es-CO" sz="1100" dirty="0">
                <a:latin typeface="+mn-lt"/>
              </a:rPr>
              <a:t>INFORMACIÓN GENERAL</a:t>
            </a:r>
          </a:p>
        </p:txBody>
      </p:sp>
      <p:graphicFrame>
        <p:nvGraphicFramePr>
          <p:cNvPr id="20" name="3 Tabla"/>
          <p:cNvGraphicFramePr>
            <a:graphicFrameLocks noGrp="1"/>
          </p:cNvGraphicFramePr>
          <p:nvPr>
            <p:extLst>
              <p:ext uri="{D42A27DB-BD31-4B8C-83A1-F6EECF244321}">
                <p14:modId xmlns:p14="http://schemas.microsoft.com/office/powerpoint/2010/main" val="2141332810"/>
              </p:ext>
            </p:extLst>
          </p:nvPr>
        </p:nvGraphicFramePr>
        <p:xfrm>
          <a:off x="7405386" y="863221"/>
          <a:ext cx="4406576" cy="1008672"/>
        </p:xfrm>
        <a:graphic>
          <a:graphicData uri="http://schemas.openxmlformats.org/drawingml/2006/table">
            <a:tbl>
              <a:tblPr firstRow="1" bandRow="1">
                <a:tableStyleId>{5940675A-B579-460E-94D1-54222C63F5DA}</a:tableStyleId>
              </a:tblPr>
              <a:tblGrid>
                <a:gridCol w="2662813">
                  <a:extLst>
                    <a:ext uri="{9D8B030D-6E8A-4147-A177-3AD203B41FA5}">
                      <a16:colId xmlns="" xmlns:a16="http://schemas.microsoft.com/office/drawing/2014/main" val="20000"/>
                    </a:ext>
                  </a:extLst>
                </a:gridCol>
                <a:gridCol w="1743763">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19/10/2015</a:t>
                      </a:r>
                    </a:p>
                    <a:p>
                      <a:pPr algn="ctr" rtl="0" fontAlgn="ctr"/>
                      <a:r>
                        <a:rPr lang="es-MX" sz="1000" u="none" strike="noStrike" dirty="0">
                          <a:effectLst/>
                        </a:rPr>
                        <a:t>04/05/2016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67632">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03/11/2015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67632">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67632">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24/08/2017</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200976">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TERMINADO</a:t>
                      </a:r>
                      <a:endParaRPr lang="es-MX" sz="1000" b="1" i="0" u="none" strike="noStrike" kern="1200" dirty="0">
                        <a:solidFill>
                          <a:schemeClr val="bg1"/>
                        </a:solidFill>
                        <a:effectLst/>
                        <a:latin typeface="+mn-lt"/>
                        <a:ea typeface="+mn-ea"/>
                        <a:cs typeface="+mn-cs"/>
                      </a:endParaRPr>
                    </a:p>
                  </a:txBody>
                  <a:tcPr marL="35997" marR="35997" marT="0" marB="0" anchor="ctr"/>
                </a:tc>
                <a:extLst>
                  <a:ext uri="{0D108BD9-81ED-4DB2-BD59-A6C34878D82A}">
                    <a16:rowId xmlns="" xmlns:a16="http://schemas.microsoft.com/office/drawing/2014/main" val="10004"/>
                  </a:ext>
                </a:extLst>
              </a:tr>
            </a:tbl>
          </a:graphicData>
        </a:graphic>
      </p:graphicFrame>
      <p:sp>
        <p:nvSpPr>
          <p:cNvPr id="21" name="30 CuadroTexto"/>
          <p:cNvSpPr txBox="1">
            <a:spLocks noChangeArrowheads="1"/>
          </p:cNvSpPr>
          <p:nvPr/>
        </p:nvSpPr>
        <p:spPr bwMode="auto">
          <a:xfrm flipH="1">
            <a:off x="7405386" y="2993442"/>
            <a:ext cx="440657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CONTRATO OBRA 1536 DE 03/11/2015</a:t>
            </a:r>
          </a:p>
        </p:txBody>
      </p:sp>
      <p:sp>
        <p:nvSpPr>
          <p:cNvPr id="22" name="30 CuadroTexto"/>
          <p:cNvSpPr txBox="1">
            <a:spLocks noChangeArrowheads="1"/>
          </p:cNvSpPr>
          <p:nvPr/>
        </p:nvSpPr>
        <p:spPr bwMode="auto">
          <a:xfrm flipH="1">
            <a:off x="7405386" y="3793611"/>
            <a:ext cx="4406574"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INTERVENTORÍA 1626 DE 25/11/2015</a:t>
            </a:r>
          </a:p>
        </p:txBody>
      </p:sp>
      <p:graphicFrame>
        <p:nvGraphicFramePr>
          <p:cNvPr id="23" name="Tabla 22"/>
          <p:cNvGraphicFramePr>
            <a:graphicFrameLocks noGrp="1"/>
          </p:cNvGraphicFramePr>
          <p:nvPr>
            <p:extLst>
              <p:ext uri="{D42A27DB-BD31-4B8C-83A1-F6EECF244321}">
                <p14:modId xmlns:p14="http://schemas.microsoft.com/office/powerpoint/2010/main" val="1023693473"/>
              </p:ext>
            </p:extLst>
          </p:nvPr>
        </p:nvGraphicFramePr>
        <p:xfrm>
          <a:off x="7405386" y="3190141"/>
          <a:ext cx="4406576" cy="496870"/>
        </p:xfrm>
        <a:graphic>
          <a:graphicData uri="http://schemas.openxmlformats.org/drawingml/2006/table">
            <a:tbl>
              <a:tblPr>
                <a:tableStyleId>{616DA210-FB5B-4158-B5E0-FEB733F419BA}</a:tableStyleId>
              </a:tblPr>
              <a:tblGrid>
                <a:gridCol w="2462930">
                  <a:extLst>
                    <a:ext uri="{9D8B030D-6E8A-4147-A177-3AD203B41FA5}">
                      <a16:colId xmlns="" xmlns:a16="http://schemas.microsoft.com/office/drawing/2014/main" val="20000"/>
                    </a:ext>
                  </a:extLst>
                </a:gridCol>
                <a:gridCol w="822251">
                  <a:extLst>
                    <a:ext uri="{9D8B030D-6E8A-4147-A177-3AD203B41FA5}">
                      <a16:colId xmlns="" xmlns:a16="http://schemas.microsoft.com/office/drawing/2014/main" val="20001"/>
                    </a:ext>
                  </a:extLst>
                </a:gridCol>
                <a:gridCol w="1121395">
                  <a:extLst>
                    <a:ext uri="{9D8B030D-6E8A-4147-A177-3AD203B41FA5}">
                      <a16:colId xmlns="" xmlns:a16="http://schemas.microsoft.com/office/drawing/2014/main" val="20002"/>
                    </a:ext>
                  </a:extLst>
                </a:gridCol>
              </a:tblGrid>
              <a:tr h="17578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INGENIERIA DE VIAS S.A.</a:t>
                      </a:r>
                    </a:p>
                  </a:txBody>
                  <a:tcPr marL="8117" marR="8117" marT="8129"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43">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29"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29"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29" marB="0" anchor="ctr"/>
                </a:tc>
                <a:extLst>
                  <a:ext uri="{0D108BD9-81ED-4DB2-BD59-A6C34878D82A}">
                    <a16:rowId xmlns="" xmlns:a16="http://schemas.microsoft.com/office/drawing/2014/main" val="10001"/>
                  </a:ext>
                </a:extLst>
              </a:tr>
              <a:tr h="16054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INGENIERIA DE VIAS S.A.</a:t>
                      </a:r>
                    </a:p>
                  </a:txBody>
                  <a:tcPr marL="108022" marR="8117" marT="8129"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8129"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129" marB="0" anchor="ctr"/>
                </a:tc>
                <a:extLst>
                  <a:ext uri="{0D108BD9-81ED-4DB2-BD59-A6C34878D82A}">
                    <a16:rowId xmlns="" xmlns:a16="http://schemas.microsoft.com/office/drawing/2014/main" val="10002"/>
                  </a:ext>
                </a:extLst>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2686707036"/>
              </p:ext>
            </p:extLst>
          </p:nvPr>
        </p:nvGraphicFramePr>
        <p:xfrm>
          <a:off x="7405386" y="3991851"/>
          <a:ext cx="4406575" cy="645011"/>
        </p:xfrm>
        <a:graphic>
          <a:graphicData uri="http://schemas.openxmlformats.org/drawingml/2006/table">
            <a:tbl>
              <a:tblPr>
                <a:tableStyleId>{616DA210-FB5B-4158-B5E0-FEB733F419BA}</a:tableStyleId>
              </a:tblPr>
              <a:tblGrid>
                <a:gridCol w="2432432">
                  <a:extLst>
                    <a:ext uri="{9D8B030D-6E8A-4147-A177-3AD203B41FA5}">
                      <a16:colId xmlns="" xmlns:a16="http://schemas.microsoft.com/office/drawing/2014/main" val="20000"/>
                    </a:ext>
                  </a:extLst>
                </a:gridCol>
                <a:gridCol w="527338">
                  <a:extLst>
                    <a:ext uri="{9D8B030D-6E8A-4147-A177-3AD203B41FA5}">
                      <a16:colId xmlns="" xmlns:a16="http://schemas.microsoft.com/office/drawing/2014/main" val="20001"/>
                    </a:ext>
                  </a:extLst>
                </a:gridCol>
                <a:gridCol w="1446805">
                  <a:extLst>
                    <a:ext uri="{9D8B030D-6E8A-4147-A177-3AD203B41FA5}">
                      <a16:colId xmlns="" xmlns:a16="http://schemas.microsoft.com/office/drawing/2014/main" val="20002"/>
                    </a:ext>
                  </a:extLst>
                </a:gridCol>
              </a:tblGrid>
              <a:tr h="160501">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INTERVIAS 101</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3496">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5" marB="0" anchor="ctr"/>
                </a:tc>
                <a:extLst>
                  <a:ext uri="{0D108BD9-81ED-4DB2-BD59-A6C34878D82A}">
                    <a16:rowId xmlns="" xmlns:a16="http://schemas.microsoft.com/office/drawing/2014/main" val="10001"/>
                  </a:ext>
                </a:extLst>
              </a:tr>
              <a:tr h="160501">
                <a:tc>
                  <a:txBody>
                    <a:bodyPr/>
                    <a:lstStyle/>
                    <a:p>
                      <a:pPr marL="0" algn="l" defTabSz="914400" rtl="0" eaLnBrk="1" fontAlgn="ctr" latinLnBrk="0" hangingPunct="1"/>
                      <a:r>
                        <a:rPr lang="es-MX" sz="1000" u="none" strike="noStrike" kern="1200" dirty="0">
                          <a:effectLst/>
                        </a:rPr>
                        <a:t>INTERPRO</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92" marR="8116" marT="8105" marB="0" anchor="ctr"/>
                </a:tc>
                <a:tc>
                  <a:txBody>
                    <a:bodyPr/>
                    <a:lstStyle/>
                    <a:p>
                      <a:pPr marL="0" algn="ctr" defTabSz="914400" rtl="0" eaLnBrk="1" fontAlgn="ctr" latinLnBrk="0" hangingPunct="1"/>
                      <a:r>
                        <a:rPr lang="es-MX" sz="1000" u="none" strike="noStrike" kern="1200" dirty="0">
                          <a:effectLst/>
                        </a:rPr>
                        <a:t>90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2"/>
                  </a:ext>
                </a:extLst>
              </a:tr>
              <a:tr h="160501">
                <a:tc>
                  <a:txBody>
                    <a:bodyPr/>
                    <a:lstStyle/>
                    <a:p>
                      <a:pPr marL="0" algn="l" defTabSz="914400" rtl="0" eaLnBrk="1" fontAlgn="ctr" latinLnBrk="0" hangingPunct="1"/>
                      <a:r>
                        <a:rPr lang="es-MX" sz="1000" u="none" strike="noStrike" kern="1200" dirty="0">
                          <a:effectLst/>
                        </a:rPr>
                        <a:t>LUIS ENRIQUE</a:t>
                      </a:r>
                      <a:r>
                        <a:rPr lang="es-MX" sz="1000" u="none" strike="noStrike" kern="1200" baseline="0" dirty="0">
                          <a:effectLst/>
                        </a:rPr>
                        <a:t> GOMEZ FLOREZ</a:t>
                      </a:r>
                      <a:endParaRPr lang="es-MX" sz="1000" u="none" strike="noStrike" kern="1200" dirty="0">
                        <a:solidFill>
                          <a:schemeClr val="tx1"/>
                        </a:solidFill>
                        <a:effectLst/>
                        <a:latin typeface="+mn-lt"/>
                        <a:ea typeface="+mn-ea"/>
                        <a:cs typeface="+mn-cs"/>
                      </a:endParaRPr>
                    </a:p>
                  </a:txBody>
                  <a:tcPr marL="107992" marR="8116" marT="8105"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10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5" marB="0" anchor="ctr"/>
                </a:tc>
                <a:extLst>
                  <a:ext uri="{0D108BD9-81ED-4DB2-BD59-A6C34878D82A}">
                    <a16:rowId xmlns="" xmlns:a16="http://schemas.microsoft.com/office/drawing/2014/main" val="10003"/>
                  </a:ext>
                </a:extLst>
              </a:tr>
            </a:tbl>
          </a:graphicData>
        </a:graphic>
      </p:graphicFrame>
      <p:sp>
        <p:nvSpPr>
          <p:cNvPr id="25" name="30 CuadroTexto"/>
          <p:cNvSpPr txBox="1">
            <a:spLocks noChangeArrowheads="1"/>
          </p:cNvSpPr>
          <p:nvPr/>
        </p:nvSpPr>
        <p:spPr bwMode="auto">
          <a:xfrm flipH="1">
            <a:off x="7405385" y="2006612"/>
            <a:ext cx="4406576"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ALCANCE</a:t>
            </a:r>
          </a:p>
        </p:txBody>
      </p:sp>
      <p:graphicFrame>
        <p:nvGraphicFramePr>
          <p:cNvPr id="26" name="10 Tabla"/>
          <p:cNvGraphicFramePr>
            <a:graphicFrameLocks noGrp="1"/>
          </p:cNvGraphicFramePr>
          <p:nvPr>
            <p:extLst>
              <p:ext uri="{D42A27DB-BD31-4B8C-83A1-F6EECF244321}">
                <p14:modId xmlns:p14="http://schemas.microsoft.com/office/powerpoint/2010/main" val="335525100"/>
              </p:ext>
            </p:extLst>
          </p:nvPr>
        </p:nvGraphicFramePr>
        <p:xfrm>
          <a:off x="7405386" y="2224622"/>
          <a:ext cx="4406576" cy="627194"/>
        </p:xfrm>
        <a:graphic>
          <a:graphicData uri="http://schemas.openxmlformats.org/drawingml/2006/table">
            <a:tbl>
              <a:tblPr bandRow="1">
                <a:tableStyleId>{5940675A-B579-460E-94D1-54222C63F5DA}</a:tableStyleId>
              </a:tblPr>
              <a:tblGrid>
                <a:gridCol w="1627236">
                  <a:extLst>
                    <a:ext uri="{9D8B030D-6E8A-4147-A177-3AD203B41FA5}">
                      <a16:colId xmlns="" xmlns:a16="http://schemas.microsoft.com/office/drawing/2014/main" val="20000"/>
                    </a:ext>
                  </a:extLst>
                </a:gridCol>
                <a:gridCol w="744039">
                  <a:extLst>
                    <a:ext uri="{9D8B030D-6E8A-4147-A177-3AD203B41FA5}">
                      <a16:colId xmlns="" xmlns:a16="http://schemas.microsoft.com/office/drawing/2014/main" val="20001"/>
                    </a:ext>
                  </a:extLst>
                </a:gridCol>
                <a:gridCol w="1278830">
                  <a:extLst>
                    <a:ext uri="{9D8B030D-6E8A-4147-A177-3AD203B41FA5}">
                      <a16:colId xmlns="" xmlns:a16="http://schemas.microsoft.com/office/drawing/2014/main" val="20002"/>
                    </a:ext>
                  </a:extLst>
                </a:gridCol>
                <a:gridCol w="756471">
                  <a:extLst>
                    <a:ext uri="{9D8B030D-6E8A-4147-A177-3AD203B41FA5}">
                      <a16:colId xmlns="" xmlns:a16="http://schemas.microsoft.com/office/drawing/2014/main" val="20003"/>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161191">
                <a:tc>
                  <a:txBody>
                    <a:bodyPr/>
                    <a:lstStyle/>
                    <a:p>
                      <a:pPr marL="0" algn="ctr" defTabSz="914400" rtl="0" eaLnBrk="1" fontAlgn="b" latinLnBrk="0" hangingPunct="1">
                        <a:spcAft>
                          <a:spcPts val="0"/>
                        </a:spcAft>
                      </a:pPr>
                      <a:r>
                        <a:rPr lang="es-MX" sz="1000" kern="1200" dirty="0">
                          <a:effectLst/>
                        </a:rPr>
                        <a:t>QUEBRADA PAIPA – K10</a:t>
                      </a:r>
                      <a:endParaRPr lang="es-MX" sz="1000" b="0" kern="1200" dirty="0">
                        <a:solidFill>
                          <a:schemeClr val="dk1"/>
                        </a:solidFill>
                        <a:effectLst/>
                        <a:latin typeface="Calibri" panose="020F0502020204030204"/>
                        <a:ea typeface=""/>
                        <a:cs typeface=""/>
                      </a:endParaRPr>
                    </a:p>
                  </a:txBody>
                  <a:tcPr marL="8116" marR="8116" marT="8797" marB="0" anchor="ctr"/>
                </a:tc>
                <a:tc>
                  <a:txBody>
                    <a:bodyPr/>
                    <a:lstStyle/>
                    <a:p>
                      <a:pPr marL="0" algn="ctr" defTabSz="914400" rtl="0" eaLnBrk="1" fontAlgn="ctr" latinLnBrk="0" hangingPunct="1">
                        <a:spcAft>
                          <a:spcPts val="0"/>
                        </a:spcAft>
                      </a:pPr>
                      <a:r>
                        <a:rPr lang="es-MX" sz="1000" kern="1200" dirty="0">
                          <a:effectLst/>
                        </a:rPr>
                        <a:t>1,4 KM</a:t>
                      </a:r>
                      <a:endParaRPr lang="es-MX" sz="1000" b="0" kern="1200" dirty="0">
                        <a:solidFill>
                          <a:schemeClr val="dk1"/>
                        </a:solidFill>
                        <a:effectLst/>
                        <a:latin typeface="Calibri" panose="020F0502020204030204"/>
                        <a:ea typeface=""/>
                        <a:cs typeface=""/>
                      </a:endParaRPr>
                    </a:p>
                  </a:txBody>
                  <a:tcPr marL="8116" marR="8116" marT="8797" marB="0" anchor="ctr"/>
                </a:tc>
                <a:tc>
                  <a:txBody>
                    <a:bodyPr/>
                    <a:lstStyle/>
                    <a:p>
                      <a:pPr marL="0" algn="ctr" defTabSz="914400" rtl="0" eaLnBrk="1" fontAlgn="b" latinLnBrk="0" hangingPunct="1">
                        <a:spcAft>
                          <a:spcPts val="0"/>
                        </a:spcAft>
                      </a:pPr>
                      <a:r>
                        <a:rPr lang="es-MX" sz="1000" kern="1200" dirty="0">
                          <a:effectLst/>
                        </a:rPr>
                        <a:t>Mantenimiento</a:t>
                      </a:r>
                      <a:endParaRPr lang="es-MX" sz="1000" b="0" kern="1200" dirty="0">
                        <a:solidFill>
                          <a:schemeClr val="dk1"/>
                        </a:solidFill>
                        <a:effectLst/>
                        <a:latin typeface="Calibri" panose="020F0502020204030204"/>
                        <a:ea typeface=""/>
                        <a:cs typeface=""/>
                      </a:endParaRPr>
                    </a:p>
                  </a:txBody>
                  <a:tcPr marL="8116" marR="8116" marT="8797" marB="0" anchor="ctr"/>
                </a:tc>
                <a:tc>
                  <a:txBody>
                    <a:bodyPr/>
                    <a:lstStyle/>
                    <a:p>
                      <a:pPr marL="0" algn="ctr" defTabSz="914400" rtl="0" eaLnBrk="1" fontAlgn="b" latinLnBrk="0" hangingPunct="1">
                        <a:spcAft>
                          <a:spcPts val="0"/>
                        </a:spcAft>
                      </a:pPr>
                      <a:r>
                        <a:rPr lang="es-MX" sz="1000" kern="1200" dirty="0">
                          <a:effectLst/>
                        </a:rPr>
                        <a:t>Terminado</a:t>
                      </a:r>
                      <a:endParaRPr lang="es-MX" sz="1000" b="0" kern="1200" dirty="0">
                        <a:solidFill>
                          <a:schemeClr val="dk1"/>
                        </a:solidFill>
                        <a:effectLst/>
                        <a:latin typeface="Calibri" panose="020F0502020204030204"/>
                        <a:ea typeface=""/>
                        <a:cs typeface=""/>
                      </a:endParaRPr>
                    </a:p>
                  </a:txBody>
                  <a:tcPr marL="8116" marR="8116" marT="8797" marB="0" anchor="ctr"/>
                </a:tc>
                <a:extLst>
                  <a:ext uri="{0D108BD9-81ED-4DB2-BD59-A6C34878D82A}">
                    <a16:rowId xmlns="" xmlns:a16="http://schemas.microsoft.com/office/drawing/2014/main" val="10001"/>
                  </a:ext>
                </a:extLst>
              </a:tr>
              <a:tr h="161191">
                <a:tc>
                  <a:txBody>
                    <a:bodyPr/>
                    <a:lstStyle/>
                    <a:p>
                      <a:pPr marL="0" algn="ctr" defTabSz="914400" rtl="0" eaLnBrk="1" fontAlgn="b" latinLnBrk="0" hangingPunct="1">
                        <a:spcAft>
                          <a:spcPts val="0"/>
                        </a:spcAft>
                      </a:pPr>
                      <a:r>
                        <a:rPr lang="es-MX" sz="1000" kern="1200" dirty="0">
                          <a:effectLst/>
                        </a:rPr>
                        <a:t>SEÑORITAS – SANTIAGO</a:t>
                      </a:r>
                      <a:r>
                        <a:rPr lang="es-MX" sz="1000" kern="1200" baseline="0" dirty="0">
                          <a:effectLst/>
                        </a:rPr>
                        <a:t> PÉREZ</a:t>
                      </a:r>
                      <a:endParaRPr lang="es-MX" sz="1000" b="0" kern="1200" dirty="0">
                        <a:solidFill>
                          <a:schemeClr val="dk1"/>
                        </a:solidFill>
                        <a:effectLst/>
                        <a:latin typeface="Calibri" panose="020F0502020204030204"/>
                        <a:ea typeface=""/>
                        <a:cs typeface=""/>
                      </a:endParaRPr>
                    </a:p>
                  </a:txBody>
                  <a:tcPr marL="8116" marR="8116" marT="8797" marB="0" anchor="ctr"/>
                </a:tc>
                <a:tc>
                  <a:txBody>
                    <a:bodyPr/>
                    <a:lstStyle/>
                    <a:p>
                      <a:pPr marL="0" algn="ctr" defTabSz="914400" rtl="0" eaLnBrk="1" fontAlgn="ctr" latinLnBrk="0" hangingPunct="1">
                        <a:spcAft>
                          <a:spcPts val="0"/>
                        </a:spcAft>
                      </a:pPr>
                      <a:r>
                        <a:rPr lang="es-MX" sz="1000" kern="1200" dirty="0">
                          <a:effectLst/>
                        </a:rPr>
                        <a:t>3,2 KM</a:t>
                      </a:r>
                      <a:endParaRPr lang="es-MX" sz="1000" b="0" kern="1200" dirty="0">
                        <a:solidFill>
                          <a:schemeClr val="dk1"/>
                        </a:solidFill>
                        <a:effectLst/>
                        <a:latin typeface="Calibri" panose="020F0502020204030204"/>
                        <a:ea typeface=""/>
                        <a:cs typeface=""/>
                      </a:endParaRPr>
                    </a:p>
                  </a:txBody>
                  <a:tcPr marL="8116" marR="8116" marT="8797" marB="0" anchor="ctr"/>
                </a:tc>
                <a:tc>
                  <a:txBody>
                    <a:bodyPr/>
                    <a:lstStyle/>
                    <a:p>
                      <a:pPr marL="0" algn="ctr" defTabSz="914400" rtl="0" eaLnBrk="1" fontAlgn="b" latinLnBrk="0" hangingPunct="1">
                        <a:spcAft>
                          <a:spcPts val="0"/>
                        </a:spcAft>
                      </a:pPr>
                      <a:r>
                        <a:rPr lang="es-MX" sz="1000" kern="1200" dirty="0">
                          <a:effectLst/>
                        </a:rPr>
                        <a:t>Pavimentación</a:t>
                      </a:r>
                      <a:endParaRPr lang="es-MX" sz="1000" b="0" kern="1200" dirty="0">
                        <a:solidFill>
                          <a:schemeClr val="dk1"/>
                        </a:solidFill>
                        <a:effectLst/>
                        <a:latin typeface="Calibri" panose="020F0502020204030204"/>
                        <a:ea typeface=""/>
                        <a:cs typeface=""/>
                      </a:endParaRPr>
                    </a:p>
                  </a:txBody>
                  <a:tcPr marL="8116" marR="8116" marT="8797" marB="0" anchor="ctr"/>
                </a:tc>
                <a:tc>
                  <a:txBody>
                    <a:bodyPr/>
                    <a:lstStyle/>
                    <a:p>
                      <a:pPr marL="0" algn="ctr" defTabSz="914400" rtl="0" eaLnBrk="1" fontAlgn="b" latinLnBrk="0" hangingPunct="1">
                        <a:spcAft>
                          <a:spcPts val="0"/>
                        </a:spcAft>
                      </a:pPr>
                      <a:r>
                        <a:rPr lang="es-MX" sz="1000" kern="1200" baseline="0" dirty="0">
                          <a:effectLst/>
                        </a:rPr>
                        <a:t>Terminado</a:t>
                      </a:r>
                      <a:endParaRPr lang="es-MX" sz="1000" b="0" kern="1200" dirty="0">
                        <a:solidFill>
                          <a:schemeClr val="dk1"/>
                        </a:solidFill>
                        <a:effectLst/>
                        <a:latin typeface="Calibri" panose="020F0502020204030204"/>
                        <a:ea typeface=""/>
                        <a:cs typeface=""/>
                      </a:endParaRPr>
                    </a:p>
                  </a:txBody>
                  <a:tcPr marL="8116" marR="8116" marT="8797" marB="0" anchor="ctr"/>
                </a:tc>
                <a:extLst>
                  <a:ext uri="{0D108BD9-81ED-4DB2-BD59-A6C34878D82A}">
                    <a16:rowId xmlns="" xmlns:a16="http://schemas.microsoft.com/office/drawing/2014/main" val="10002"/>
                  </a:ext>
                </a:extLst>
              </a:tr>
            </a:tbl>
          </a:graphicData>
        </a:graphic>
      </p:graphicFrame>
      <p:sp>
        <p:nvSpPr>
          <p:cNvPr id="28" name="27 CuadroTexto"/>
          <p:cNvSpPr txBox="1">
            <a:spLocks noChangeArrowheads="1"/>
          </p:cNvSpPr>
          <p:nvPr/>
        </p:nvSpPr>
        <p:spPr bwMode="auto">
          <a:xfrm flipH="1">
            <a:off x="3547665" y="4395943"/>
            <a:ext cx="352719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latin typeface="+mn-lt"/>
              </a:rPr>
              <a:t>INVERSIONES (Millones)</a:t>
            </a:r>
          </a:p>
        </p:txBody>
      </p:sp>
      <p:graphicFrame>
        <p:nvGraphicFramePr>
          <p:cNvPr id="36" name="3 Tabla"/>
          <p:cNvGraphicFramePr>
            <a:graphicFrameLocks noGrp="1"/>
          </p:cNvGraphicFramePr>
          <p:nvPr>
            <p:extLst>
              <p:ext uri="{D42A27DB-BD31-4B8C-83A1-F6EECF244321}">
                <p14:modId xmlns:p14="http://schemas.microsoft.com/office/powerpoint/2010/main" val="280456403"/>
              </p:ext>
            </p:extLst>
          </p:nvPr>
        </p:nvGraphicFramePr>
        <p:xfrm>
          <a:off x="3547665" y="4615592"/>
          <a:ext cx="3527195" cy="914400"/>
        </p:xfrm>
        <a:graphic>
          <a:graphicData uri="http://schemas.openxmlformats.org/drawingml/2006/table">
            <a:tbl>
              <a:tblPr firstRow="1" bandRow="1">
                <a:tableStyleId>{5940675A-B579-460E-94D1-54222C63F5DA}</a:tableStyleId>
              </a:tblPr>
              <a:tblGrid>
                <a:gridCol w="2072878">
                  <a:extLst>
                    <a:ext uri="{9D8B030D-6E8A-4147-A177-3AD203B41FA5}">
                      <a16:colId xmlns="" xmlns:a16="http://schemas.microsoft.com/office/drawing/2014/main" val="20000"/>
                    </a:ext>
                  </a:extLst>
                </a:gridCol>
                <a:gridCol w="1454317">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7" marR="36007" marT="0" marB="0"/>
                </a:tc>
                <a:tc>
                  <a:txBody>
                    <a:bodyPr/>
                    <a:lstStyle/>
                    <a:p>
                      <a:pPr algn="ctr" fontAlgn="b"/>
                      <a:r>
                        <a:rPr lang="es-CO" sz="1000" u="none" strike="noStrike" dirty="0">
                          <a:effectLst/>
                        </a:rPr>
                        <a:t>$10.764</a:t>
                      </a:r>
                      <a:endParaRPr lang="es-CO" sz="1000" b="0" i="0" u="none" strike="noStrike" dirty="0">
                        <a:solidFill>
                          <a:srgbClr val="000000"/>
                        </a:solidFill>
                        <a:effectLst/>
                        <a:latin typeface="+mn-lt"/>
                      </a:endParaRPr>
                    </a:p>
                  </a:txBody>
                  <a:tcPr marL="36007" marR="3600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7" marR="36007" marT="0" marB="0" anchor="ctr"/>
                </a:tc>
                <a:tc>
                  <a:txBody>
                    <a:bodyPr/>
                    <a:lstStyle/>
                    <a:p>
                      <a:pPr algn="ctr" fontAlgn="b"/>
                      <a:r>
                        <a:rPr lang="es-CO" sz="1000" u="none" strike="noStrike" baseline="0" dirty="0">
                          <a:effectLst/>
                        </a:rPr>
                        <a:t> </a:t>
                      </a:r>
                      <a:r>
                        <a:rPr lang="es-CO" sz="1000" u="none" strike="noStrike" dirty="0">
                          <a:effectLst/>
                        </a:rPr>
                        <a:t>$ 1.330</a:t>
                      </a:r>
                      <a:endParaRPr lang="es-CO" sz="1000" b="0" i="0" u="none" strike="noStrike" dirty="0">
                        <a:solidFill>
                          <a:srgbClr val="000000"/>
                        </a:solidFill>
                        <a:effectLst/>
                        <a:latin typeface="+mn-lt"/>
                      </a:endParaRPr>
                    </a:p>
                  </a:txBody>
                  <a:tcPr marL="36007" marR="36007" marT="0" marB="0" anchor="ctr"/>
                </a:tc>
                <a:extLst>
                  <a:ext uri="{0D108BD9-81ED-4DB2-BD59-A6C34878D82A}">
                    <a16:rowId xmlns="" xmlns:a16="http://schemas.microsoft.com/office/drawing/2014/main" val="10001"/>
                  </a:ext>
                </a:extLst>
              </a:tr>
              <a:tr h="457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0" algn="l" defTabSz="914400" rtl="0" eaLnBrk="1" latinLnBrk="0" hangingPunct="1"/>
                      <a:r>
                        <a:rPr lang="es-CO" sz="1000" kern="1200" dirty="0"/>
                        <a:t>Vigencia 2016= $ 9.995</a:t>
                      </a:r>
                    </a:p>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Vigencia 2017= $ 769</a:t>
                      </a:r>
                      <a:endParaRPr lang="es-CO" sz="1000" b="1" i="1" kern="1200" dirty="0">
                        <a:solidFill>
                          <a:schemeClr val="dk1"/>
                        </a:solidFill>
                        <a:latin typeface="+mn-lt"/>
                        <a:ea typeface="+mn-ea"/>
                        <a:cs typeface="Arial" panose="020B0604020202020204" pitchFamily="34" charset="0"/>
                      </a:endParaRPr>
                    </a:p>
                  </a:txBody>
                  <a:tcPr marL="36007" marR="36007" marT="0" marB="0" anchor="ctr"/>
                </a:tc>
                <a:tc>
                  <a:txBody>
                    <a:bodyPr/>
                    <a:lstStyle/>
                    <a:p>
                      <a:pPr algn="ctr" fontAlgn="b"/>
                      <a:r>
                        <a:rPr lang="es-CO" sz="1000" u="none" strike="noStrike" baseline="0" dirty="0">
                          <a:effectLst/>
                        </a:rPr>
                        <a:t> </a:t>
                      </a:r>
                      <a:r>
                        <a:rPr lang="es-CO" sz="1000" u="none" strike="noStrike" dirty="0">
                          <a:effectLst/>
                        </a:rPr>
                        <a:t>$</a:t>
                      </a:r>
                      <a:r>
                        <a:rPr lang="es-CO" sz="1000" u="none" strike="noStrike" baseline="0" dirty="0">
                          <a:effectLst/>
                        </a:rPr>
                        <a:t> 10.764</a:t>
                      </a:r>
                      <a:endParaRPr lang="es-CO" sz="1000" b="0" i="0" u="none" strike="noStrike" dirty="0">
                        <a:solidFill>
                          <a:srgbClr val="000000"/>
                        </a:solidFill>
                        <a:effectLst/>
                        <a:latin typeface="+mn-lt"/>
                      </a:endParaRPr>
                    </a:p>
                  </a:txBody>
                  <a:tcPr marL="36007" marR="3600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7" marR="36007" marT="0" marB="0" anchor="ctr"/>
                </a:tc>
                <a:tc>
                  <a:txBody>
                    <a:bodyPr/>
                    <a:lstStyle/>
                    <a:p>
                      <a:pPr algn="ctr" fontAlgn="b"/>
                      <a:r>
                        <a:rPr lang="es-CO" sz="1000" u="none" strike="noStrike" dirty="0">
                          <a:effectLst/>
                        </a:rPr>
                        <a:t> $12.094</a:t>
                      </a:r>
                      <a:endParaRPr lang="es-CO" sz="1000" b="0" i="0" u="none" strike="noStrike" dirty="0">
                        <a:solidFill>
                          <a:srgbClr val="000000"/>
                        </a:solidFill>
                        <a:effectLst/>
                        <a:latin typeface="+mn-lt"/>
                      </a:endParaRPr>
                    </a:p>
                  </a:txBody>
                  <a:tcPr marL="36007" marR="36007" marT="0" marB="0" anchor="ctr"/>
                </a:tc>
                <a:extLst>
                  <a:ext uri="{0D108BD9-81ED-4DB2-BD59-A6C34878D82A}">
                    <a16:rowId xmlns="" xmlns:a16="http://schemas.microsoft.com/office/drawing/2014/main" val="10003"/>
                  </a:ext>
                </a:extLst>
              </a:tr>
            </a:tbl>
          </a:graphicData>
        </a:graphic>
      </p:graphicFrame>
      <p:sp>
        <p:nvSpPr>
          <p:cNvPr id="229478" name="CuadroTexto 26"/>
          <p:cNvSpPr txBox="1">
            <a:spLocks noChangeArrowheads="1"/>
          </p:cNvSpPr>
          <p:nvPr/>
        </p:nvSpPr>
        <p:spPr bwMode="auto">
          <a:xfrm>
            <a:off x="3438112" y="5575126"/>
            <a:ext cx="3155744" cy="26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09" tIns="45564" rIns="91109" bIns="4556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28" fontAlgn="base">
              <a:spcBef>
                <a:spcPct val="0"/>
              </a:spcBef>
              <a:spcAft>
                <a:spcPct val="0"/>
              </a:spcAft>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29" name="Tabla 33"/>
          <p:cNvGraphicFramePr>
            <a:graphicFrameLocks noGrp="1"/>
          </p:cNvGraphicFramePr>
          <p:nvPr>
            <p:extLst>
              <p:ext uri="{D42A27DB-BD31-4B8C-83A1-F6EECF244321}">
                <p14:modId xmlns:p14="http://schemas.microsoft.com/office/powerpoint/2010/main" val="2486221734"/>
              </p:ext>
            </p:extLst>
          </p:nvPr>
        </p:nvGraphicFramePr>
        <p:xfrm>
          <a:off x="4055633" y="4134898"/>
          <a:ext cx="3019227" cy="183071"/>
        </p:xfrm>
        <a:graphic>
          <a:graphicData uri="http://schemas.openxmlformats.org/drawingml/2006/table">
            <a:tbl>
              <a:tblPr firstRow="1" bandRow="1">
                <a:tableStyleId>{5940675A-B579-460E-94D1-54222C63F5DA}</a:tableStyleId>
              </a:tblPr>
              <a:tblGrid>
                <a:gridCol w="3019227">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75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31" name="10 Tabla"/>
          <p:cNvGraphicFramePr>
            <a:graphicFrameLocks noGrp="1"/>
          </p:cNvGraphicFramePr>
          <p:nvPr>
            <p:extLst>
              <p:ext uri="{D42A27DB-BD31-4B8C-83A1-F6EECF244321}">
                <p14:modId xmlns:p14="http://schemas.microsoft.com/office/powerpoint/2010/main" val="1061904709"/>
              </p:ext>
            </p:extLst>
          </p:nvPr>
        </p:nvGraphicFramePr>
        <p:xfrm>
          <a:off x="7405385" y="4993624"/>
          <a:ext cx="4406575" cy="820076"/>
        </p:xfrm>
        <a:graphic>
          <a:graphicData uri="http://schemas.openxmlformats.org/drawingml/2006/table">
            <a:tbl>
              <a:tblPr bandRow="1">
                <a:tableStyleId>{5940675A-B579-460E-94D1-54222C63F5DA}</a:tableStyleId>
              </a:tblPr>
              <a:tblGrid>
                <a:gridCol w="3303832">
                  <a:extLst>
                    <a:ext uri="{9D8B030D-6E8A-4147-A177-3AD203B41FA5}">
                      <a16:colId xmlns="" xmlns:a16="http://schemas.microsoft.com/office/drawing/2014/main" val="20000"/>
                    </a:ext>
                  </a:extLst>
                </a:gridCol>
                <a:gridCol w="1102743">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19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5"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4,6 KM</a:t>
                      </a:r>
                      <a:endParaRPr lang="es-MX" sz="1000" b="0" i="0" u="none" strike="noStrike" dirty="0">
                        <a:solidFill>
                          <a:srgbClr val="000000"/>
                        </a:solidFill>
                        <a:effectLst/>
                        <a:latin typeface="+mj-lt"/>
                      </a:endParaRPr>
                    </a:p>
                  </a:txBody>
                  <a:tcPr marL="8120" marR="8120" marT="8795"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795" marB="0" anchor="ctr"/>
                </a:tc>
                <a:extLst>
                  <a:ext uri="{0D108BD9-81ED-4DB2-BD59-A6C34878D82A}">
                    <a16:rowId xmlns="" xmlns:a16="http://schemas.microsoft.com/office/drawing/2014/main" val="246497866"/>
                  </a:ext>
                </a:extLst>
              </a:tr>
              <a:tr h="184062">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68,1 KM</a:t>
                      </a:r>
                      <a:endParaRPr lang="es-MX" sz="1000" b="0" i="0" u="none" strike="noStrike" kern="1200" dirty="0">
                        <a:solidFill>
                          <a:schemeClr val="dk1"/>
                        </a:solidFill>
                        <a:effectLst/>
                        <a:latin typeface="+mj-lt"/>
                        <a:ea typeface="+mn-ea"/>
                        <a:cs typeface="+mn-cs"/>
                      </a:endParaRPr>
                    </a:p>
                  </a:txBody>
                  <a:tcPr marL="8120" marR="8120" marT="8795" marB="0" anchor="ctr"/>
                </a:tc>
                <a:extLst>
                  <a:ext uri="{0D108BD9-81ED-4DB2-BD59-A6C34878D82A}">
                    <a16:rowId xmlns="" xmlns:a16="http://schemas.microsoft.com/office/drawing/2014/main" val="10002"/>
                  </a:ext>
                </a:extLst>
              </a:tr>
              <a:tr h="161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2,3 KM</a:t>
                      </a:r>
                      <a:endParaRPr lang="es-MX" sz="1000" b="0" i="0" u="none" strike="noStrike" kern="1200" dirty="0">
                        <a:solidFill>
                          <a:schemeClr val="dk1"/>
                        </a:solidFill>
                        <a:effectLst/>
                        <a:latin typeface="+mj-lt"/>
                        <a:ea typeface="+mn-ea"/>
                        <a:cs typeface="+mn-cs"/>
                      </a:endParaRPr>
                    </a:p>
                  </a:txBody>
                  <a:tcPr marL="8120" marR="8120" marT="8795" marB="0" anchor="ctr"/>
                </a:tc>
                <a:extLst>
                  <a:ext uri="{0D108BD9-81ED-4DB2-BD59-A6C34878D82A}">
                    <a16:rowId xmlns="" xmlns:a16="http://schemas.microsoft.com/office/drawing/2014/main" val="10003"/>
                  </a:ext>
                </a:extLst>
              </a:tr>
            </a:tbl>
          </a:graphicData>
        </a:graphic>
      </p:graphicFrame>
      <p:sp>
        <p:nvSpPr>
          <p:cNvPr id="32" name="30 CuadroTexto"/>
          <p:cNvSpPr txBox="1">
            <a:spLocks noChangeArrowheads="1"/>
          </p:cNvSpPr>
          <p:nvPr/>
        </p:nvSpPr>
        <p:spPr bwMode="auto">
          <a:xfrm flipH="1">
            <a:off x="7405384" y="4782428"/>
            <a:ext cx="440657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latin typeface="+mn-lt"/>
              </a:rPr>
              <a:t>ESTADO DEL CORREDOR</a:t>
            </a:r>
          </a:p>
        </p:txBody>
      </p:sp>
      <p:sp>
        <p:nvSpPr>
          <p:cNvPr id="27" name="Rectángulo 5"/>
          <p:cNvSpPr>
            <a:spLocks noChangeArrowheads="1"/>
          </p:cNvSpPr>
          <p:nvPr/>
        </p:nvSpPr>
        <p:spPr bwMode="auto">
          <a:xfrm>
            <a:off x="2232515" y="0"/>
            <a:ext cx="7428411"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ATACO - PLANADAS</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30" name="Pentágono 29"/>
          <p:cNvSpPr/>
          <p:nvPr/>
        </p:nvSpPr>
        <p:spPr>
          <a:xfrm>
            <a:off x="1" y="0"/>
            <a:ext cx="2037806"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3" name="CuadroTexto 32"/>
          <p:cNvSpPr txBox="1"/>
          <p:nvPr/>
        </p:nvSpPr>
        <p:spPr>
          <a:xfrm>
            <a:off x="194709" y="26882"/>
            <a:ext cx="1355418"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2761209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117" name="Rectángulo 5"/>
          <p:cNvSpPr>
            <a:spLocks noChangeArrowheads="1"/>
          </p:cNvSpPr>
          <p:nvPr/>
        </p:nvSpPr>
        <p:spPr bwMode="auto">
          <a:xfrm>
            <a:off x="2614862" y="85245"/>
            <a:ext cx="10974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88" fontAlgn="base">
              <a:spcBef>
                <a:spcPct val="0"/>
              </a:spcBef>
              <a:spcAft>
                <a:spcPct val="0"/>
              </a:spcAft>
            </a:pPr>
            <a:r>
              <a:rPr lang="es-CO" altLang="es-CO" sz="2400" dirty="0">
                <a:solidFill>
                  <a:srgbClr val="E94E1B"/>
                </a:solidFill>
                <a:latin typeface="Tw Cen MT" panose="020B0602020104020603" pitchFamily="34" charset="0"/>
                <a:ea typeface="MS PGothic" pitchFamily="34" charset="-128"/>
                <a:sym typeface="Helvetica Neue Bold Condensed"/>
              </a:rPr>
              <a:t>TRANSVERSAL DE BOYACA F3 (CHIQUINQUIRA - DOS Y MEDIO)</a:t>
            </a:r>
            <a:endParaRPr lang="es-ES" altLang="es-CO" sz="2400" dirty="0">
              <a:solidFill>
                <a:srgbClr val="E94E1B"/>
              </a:solidFill>
              <a:latin typeface="Tw Cen MT" panose="020B0602020104020603" pitchFamily="34" charset="0"/>
              <a:ea typeface="MS PGothic" pitchFamily="34" charset="-128"/>
              <a:sym typeface="Helvetica Neue Bold Condensed"/>
            </a:endParaRPr>
          </a:p>
        </p:txBody>
      </p:sp>
      <p:pic>
        <p:nvPicPr>
          <p:cNvPr id="21197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6824" y="673363"/>
            <a:ext cx="4951768" cy="306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30 CuadroTexto"/>
          <p:cNvSpPr txBox="1">
            <a:spLocks noChangeArrowheads="1"/>
          </p:cNvSpPr>
          <p:nvPr/>
        </p:nvSpPr>
        <p:spPr bwMode="auto">
          <a:xfrm flipH="1">
            <a:off x="7406277" y="674988"/>
            <a:ext cx="4372447"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488">
              <a:defRPr/>
            </a:pPr>
            <a:r>
              <a:rPr lang="es-CO" sz="1100" dirty="0"/>
              <a:t>INFORMACIÓN GENERAL</a:t>
            </a:r>
          </a:p>
        </p:txBody>
      </p:sp>
      <p:graphicFrame>
        <p:nvGraphicFramePr>
          <p:cNvPr id="14" name="3 Tabla"/>
          <p:cNvGraphicFramePr>
            <a:graphicFrameLocks noGrp="1"/>
          </p:cNvGraphicFramePr>
          <p:nvPr>
            <p:extLst>
              <p:ext uri="{D42A27DB-BD31-4B8C-83A1-F6EECF244321}">
                <p14:modId xmlns:p14="http://schemas.microsoft.com/office/powerpoint/2010/main" val="1420366422"/>
              </p:ext>
            </p:extLst>
          </p:nvPr>
        </p:nvGraphicFramePr>
        <p:xfrm>
          <a:off x="7404587" y="863441"/>
          <a:ext cx="4374175" cy="1066800"/>
        </p:xfrm>
        <a:graphic>
          <a:graphicData uri="http://schemas.openxmlformats.org/drawingml/2006/table">
            <a:tbl>
              <a:tblPr firstRow="1" bandRow="1">
                <a:tableStyleId>{5940675A-B579-460E-94D1-54222C63F5DA}</a:tableStyleId>
              </a:tblPr>
              <a:tblGrid>
                <a:gridCol w="2643233">
                  <a:extLst>
                    <a:ext uri="{9D8B030D-6E8A-4147-A177-3AD203B41FA5}">
                      <a16:colId xmlns="" xmlns:a16="http://schemas.microsoft.com/office/drawing/2014/main" val="20000"/>
                    </a:ext>
                  </a:extLst>
                </a:gridCol>
                <a:gridCol w="1730942">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19/11/2015</a:t>
                      </a:r>
                    </a:p>
                    <a:p>
                      <a:pPr algn="ctr" rtl="0" fontAlgn="ctr"/>
                      <a:r>
                        <a:rPr lang="es-MX" sz="1000" u="none" strike="noStrike" dirty="0">
                          <a:effectLst/>
                        </a:rPr>
                        <a:t>16/08/2016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14/12/2015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03/02/2016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02/02/2020</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PROGRAMADO / EJECUTADO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30 % / 30,3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17" name="30 CuadroTexto"/>
          <p:cNvSpPr txBox="1">
            <a:spLocks noChangeArrowheads="1"/>
          </p:cNvSpPr>
          <p:nvPr/>
        </p:nvSpPr>
        <p:spPr bwMode="auto">
          <a:xfrm flipH="1">
            <a:off x="7417476" y="2804446"/>
            <a:ext cx="4355667"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1699 DE 14/12/2015</a:t>
            </a:r>
          </a:p>
        </p:txBody>
      </p:sp>
      <p:sp>
        <p:nvSpPr>
          <p:cNvPr id="18" name="30 CuadroTexto"/>
          <p:cNvSpPr txBox="1">
            <a:spLocks noChangeArrowheads="1"/>
          </p:cNvSpPr>
          <p:nvPr/>
        </p:nvSpPr>
        <p:spPr bwMode="auto">
          <a:xfrm flipH="1">
            <a:off x="7394552" y="3774314"/>
            <a:ext cx="4369104"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1746 DE 23/12/2015</a:t>
            </a:r>
          </a:p>
        </p:txBody>
      </p:sp>
      <p:graphicFrame>
        <p:nvGraphicFramePr>
          <p:cNvPr id="19" name="Tabla 18"/>
          <p:cNvGraphicFramePr>
            <a:graphicFrameLocks noGrp="1"/>
          </p:cNvGraphicFramePr>
          <p:nvPr>
            <p:extLst>
              <p:ext uri="{D42A27DB-BD31-4B8C-83A1-F6EECF244321}">
                <p14:modId xmlns:p14="http://schemas.microsoft.com/office/powerpoint/2010/main" val="3620566539"/>
              </p:ext>
            </p:extLst>
          </p:nvPr>
        </p:nvGraphicFramePr>
        <p:xfrm>
          <a:off x="7406278" y="2976093"/>
          <a:ext cx="4357381" cy="762000"/>
        </p:xfrm>
        <a:graphic>
          <a:graphicData uri="http://schemas.openxmlformats.org/drawingml/2006/table">
            <a:tbl>
              <a:tblPr>
                <a:tableStyleId>{616DA210-FB5B-4158-B5E0-FEB733F419BA}</a:tableStyleId>
              </a:tblPr>
              <a:tblGrid>
                <a:gridCol w="2852622">
                  <a:extLst>
                    <a:ext uri="{9D8B030D-6E8A-4147-A177-3AD203B41FA5}">
                      <a16:colId xmlns="" xmlns:a16="http://schemas.microsoft.com/office/drawing/2014/main" val="20000"/>
                    </a:ext>
                  </a:extLst>
                </a:gridCol>
                <a:gridCol w="485101">
                  <a:extLst>
                    <a:ext uri="{9D8B030D-6E8A-4147-A177-3AD203B41FA5}">
                      <a16:colId xmlns="" xmlns:a16="http://schemas.microsoft.com/office/drawing/2014/main" val="20001"/>
                    </a:ext>
                  </a:extLst>
                </a:gridCol>
                <a:gridCol w="1019658">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VIAL 081</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35998" marR="35998"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35998" marR="35998"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35998" marR="35998"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35998" marR="35998" marT="0" marB="0" anchor="ctr"/>
                </a:tc>
                <a:extLst>
                  <a:ext uri="{0D108BD9-81ED-4DB2-BD59-A6C34878D82A}">
                    <a16:rowId xmlns="" xmlns:a16="http://schemas.microsoft.com/office/drawing/2014/main" val="10001"/>
                  </a:ext>
                </a:extLst>
              </a:tr>
              <a:tr h="148745">
                <a:tc>
                  <a:txBody>
                    <a:bodyPr/>
                    <a:lstStyle/>
                    <a:p>
                      <a:pPr marL="0" algn="l" defTabSz="914400" rtl="0" eaLnBrk="1" fontAlgn="ctr" latinLnBrk="0" hangingPunct="1"/>
                      <a:r>
                        <a:rPr lang="es-CO" sz="1000" u="none" strike="noStrike" kern="1200" dirty="0">
                          <a:effectLst/>
                        </a:rPr>
                        <a:t>CONSTRUCCIONES RUBAU S.A. SUC. COLOMBIA</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50</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2"/>
                  </a:ext>
                </a:extLst>
              </a:tr>
              <a:tr h="148745">
                <a:tc>
                  <a:txBody>
                    <a:bodyPr/>
                    <a:lstStyle/>
                    <a:p>
                      <a:pPr marL="0" algn="l" defTabSz="914400" rtl="0" eaLnBrk="1" fontAlgn="ctr" latinLnBrk="0" hangingPunct="1"/>
                      <a:r>
                        <a:rPr lang="es-MX" sz="1000" u="none" strike="noStrike" kern="1200" dirty="0">
                          <a:effectLst/>
                        </a:rPr>
                        <a:t>VIMAC COLOMBIA SUC. COLOMBIA </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48745">
                <a:tc>
                  <a:txBody>
                    <a:bodyPr/>
                    <a:lstStyle/>
                    <a:p>
                      <a:pPr marL="0" algn="l" defTabSz="914400" rtl="0" eaLnBrk="1" fontAlgn="ctr" latinLnBrk="0" hangingPunct="1"/>
                      <a:r>
                        <a:rPr lang="es-MX" sz="1000" u="none" strike="noStrike" kern="1200" dirty="0">
                          <a:effectLst/>
                        </a:rPr>
                        <a:t>IDESTRA S.A.</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2795640975"/>
              </p:ext>
            </p:extLst>
          </p:nvPr>
        </p:nvGraphicFramePr>
        <p:xfrm>
          <a:off x="7406276" y="3963969"/>
          <a:ext cx="4357133" cy="962820"/>
        </p:xfrm>
        <a:graphic>
          <a:graphicData uri="http://schemas.openxmlformats.org/drawingml/2006/table">
            <a:tbl>
              <a:tblPr>
                <a:tableStyleId>{616DA210-FB5B-4158-B5E0-FEB733F419BA}</a:tableStyleId>
              </a:tblPr>
              <a:tblGrid>
                <a:gridCol w="2824004">
                  <a:extLst>
                    <a:ext uri="{9D8B030D-6E8A-4147-A177-3AD203B41FA5}">
                      <a16:colId xmlns="" xmlns:a16="http://schemas.microsoft.com/office/drawing/2014/main" val="20000"/>
                    </a:ext>
                  </a:extLst>
                </a:gridCol>
                <a:gridCol w="571527">
                  <a:extLst>
                    <a:ext uri="{9D8B030D-6E8A-4147-A177-3AD203B41FA5}">
                      <a16:colId xmlns="" xmlns:a16="http://schemas.microsoft.com/office/drawing/2014/main" val="20001"/>
                    </a:ext>
                  </a:extLst>
                </a:gridCol>
                <a:gridCol w="961602">
                  <a:extLst>
                    <a:ext uri="{9D8B030D-6E8A-4147-A177-3AD203B41FA5}">
                      <a16:colId xmlns="" xmlns:a16="http://schemas.microsoft.com/office/drawing/2014/main" val="20002"/>
                    </a:ext>
                  </a:extLst>
                </a:gridCol>
              </a:tblGrid>
              <a:tr h="15681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INTERVIAL EQUIDAD 115</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07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1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07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07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070" marB="0" anchor="ctr"/>
                </a:tc>
                <a:extLst>
                  <a:ext uri="{0D108BD9-81ED-4DB2-BD59-A6C34878D82A}">
                    <a16:rowId xmlns="" xmlns:a16="http://schemas.microsoft.com/office/drawing/2014/main" val="10001"/>
                  </a:ext>
                </a:extLst>
              </a:tr>
              <a:tr h="156815">
                <a:tc>
                  <a:txBody>
                    <a:bodyPr/>
                    <a:lstStyle/>
                    <a:p>
                      <a:pPr marL="0" algn="l" defTabSz="914400" rtl="0" eaLnBrk="1" fontAlgn="ctr" latinLnBrk="0" hangingPunct="1"/>
                      <a:r>
                        <a:rPr lang="es-MX" sz="1000" u="none" strike="noStrike" kern="1200" dirty="0">
                          <a:effectLst/>
                        </a:rPr>
                        <a:t>CULMEN INTERNATIONAL CONSULTING S.A.S </a:t>
                      </a:r>
                      <a:endParaRPr lang="es-MX" sz="1000" u="none" strike="noStrike" kern="1200" dirty="0">
                        <a:solidFill>
                          <a:schemeClr val="tx1"/>
                        </a:solidFill>
                        <a:effectLst/>
                        <a:latin typeface="+mn-lt"/>
                        <a:ea typeface="+mn-ea"/>
                        <a:cs typeface="+mn-cs"/>
                      </a:endParaRPr>
                    </a:p>
                  </a:txBody>
                  <a:tcPr marL="107995" marR="8116" marT="807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070" marB="0" anchor="ctr"/>
                </a:tc>
                <a:tc>
                  <a:txBody>
                    <a:bodyPr/>
                    <a:lstStyle/>
                    <a:p>
                      <a:pPr marL="0" algn="ctr" defTabSz="914400" rtl="0" eaLnBrk="1" fontAlgn="ctr" latinLnBrk="0" hangingPunct="1"/>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6" marR="8116" marT="8070" marB="0" anchor="ctr"/>
                </a:tc>
                <a:extLst>
                  <a:ext uri="{0D108BD9-81ED-4DB2-BD59-A6C34878D82A}">
                    <a16:rowId xmlns="" xmlns:a16="http://schemas.microsoft.com/office/drawing/2014/main" val="10002"/>
                  </a:ext>
                </a:extLst>
              </a:tr>
              <a:tr h="156815">
                <a:tc>
                  <a:txBody>
                    <a:bodyPr/>
                    <a:lstStyle/>
                    <a:p>
                      <a:pPr marL="0" algn="l" defTabSz="914400" rtl="0" eaLnBrk="1" fontAlgn="ctr" latinLnBrk="0" hangingPunct="1"/>
                      <a:r>
                        <a:rPr lang="es-MX" sz="1000" u="none" strike="noStrike" kern="1200" dirty="0">
                          <a:effectLst/>
                        </a:rPr>
                        <a:t>CGR</a:t>
                      </a:r>
                      <a:r>
                        <a:rPr lang="es-MX" sz="1000" u="none" strike="noStrike" kern="1200" baseline="0" dirty="0">
                          <a:effectLst/>
                        </a:rPr>
                        <a:t> S.A.S</a:t>
                      </a:r>
                      <a:endParaRPr lang="es-MX" sz="1000" u="none" strike="noStrike" kern="1200" dirty="0">
                        <a:solidFill>
                          <a:schemeClr val="tx1"/>
                        </a:solidFill>
                        <a:effectLst/>
                        <a:latin typeface="+mn-lt"/>
                        <a:ea typeface="+mn-ea"/>
                        <a:cs typeface="+mn-cs"/>
                      </a:endParaRPr>
                    </a:p>
                  </a:txBody>
                  <a:tcPr marL="107995" marR="8116" marT="807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807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 COLOMBIA</a:t>
                      </a:r>
                      <a:endParaRPr lang="es-MX" sz="1000" u="none" strike="noStrike" kern="1200" dirty="0">
                        <a:solidFill>
                          <a:schemeClr val="tx1"/>
                        </a:solidFill>
                        <a:effectLst/>
                        <a:latin typeface="+mn-lt"/>
                        <a:ea typeface="+mn-ea"/>
                        <a:cs typeface="+mn-cs"/>
                      </a:endParaRPr>
                    </a:p>
                  </a:txBody>
                  <a:tcPr marL="8116" marR="8116" marT="8070" marB="0" anchor="ctr"/>
                </a:tc>
                <a:extLst>
                  <a:ext uri="{0D108BD9-81ED-4DB2-BD59-A6C34878D82A}">
                    <a16:rowId xmlns="" xmlns:a16="http://schemas.microsoft.com/office/drawing/2014/main" val="10003"/>
                  </a:ext>
                </a:extLst>
              </a:tr>
              <a:tr h="156815">
                <a:tc>
                  <a:txBody>
                    <a:bodyPr/>
                    <a:lstStyle/>
                    <a:p>
                      <a:pPr marL="0" algn="l" defTabSz="914400" rtl="0" eaLnBrk="1" fontAlgn="ctr" latinLnBrk="0" hangingPunct="1"/>
                      <a:r>
                        <a:rPr lang="es-MX" sz="1000" u="none" strike="noStrike" kern="1200" dirty="0">
                          <a:effectLst/>
                        </a:rPr>
                        <a:t>VQ INGENIERIA S.A.S</a:t>
                      </a:r>
                      <a:endParaRPr lang="es-MX" sz="1000" u="none" strike="noStrike" kern="1200" dirty="0">
                        <a:solidFill>
                          <a:schemeClr val="tx1"/>
                        </a:solidFill>
                        <a:effectLst/>
                        <a:latin typeface="+mn-lt"/>
                        <a:ea typeface="+mn-ea"/>
                        <a:cs typeface="+mn-cs"/>
                      </a:endParaRPr>
                    </a:p>
                  </a:txBody>
                  <a:tcPr marL="107995" marR="8116" marT="8070"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07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70" marB="0" anchor="ctr"/>
                </a:tc>
                <a:extLst>
                  <a:ext uri="{0D108BD9-81ED-4DB2-BD59-A6C34878D82A}">
                    <a16:rowId xmlns="" xmlns:a16="http://schemas.microsoft.com/office/drawing/2014/main" val="10004"/>
                  </a:ext>
                </a:extLst>
              </a:tr>
              <a:tr h="156815">
                <a:tc>
                  <a:txBody>
                    <a:bodyPr/>
                    <a:lstStyle/>
                    <a:p>
                      <a:pPr marL="0" algn="l" defTabSz="914400" rtl="0" eaLnBrk="1" fontAlgn="ctr" latinLnBrk="0" hangingPunct="1"/>
                      <a:r>
                        <a:rPr lang="es-MX" sz="1000" u="none" strike="noStrike" kern="1200" dirty="0">
                          <a:effectLst/>
                        </a:rPr>
                        <a:t>MAGDA CAROLINA PUENTES PRIETO</a:t>
                      </a:r>
                      <a:endParaRPr lang="es-MX" sz="1000" u="none" strike="noStrike" kern="1200" dirty="0">
                        <a:solidFill>
                          <a:schemeClr val="tx1"/>
                        </a:solidFill>
                        <a:effectLst/>
                        <a:latin typeface="+mn-lt"/>
                        <a:ea typeface="+mn-ea"/>
                        <a:cs typeface="+mn-cs"/>
                      </a:endParaRPr>
                    </a:p>
                  </a:txBody>
                  <a:tcPr marL="107995" marR="8116" marT="8070"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8116" marR="8116" marT="807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070" marB="0" anchor="ctr"/>
                </a:tc>
                <a:extLst>
                  <a:ext uri="{0D108BD9-81ED-4DB2-BD59-A6C34878D82A}">
                    <a16:rowId xmlns="" xmlns:a16="http://schemas.microsoft.com/office/drawing/2014/main" val="10005"/>
                  </a:ext>
                </a:extLst>
              </a:tr>
            </a:tbl>
          </a:graphicData>
        </a:graphic>
      </p:graphicFrame>
      <p:sp>
        <p:nvSpPr>
          <p:cNvPr id="21" name="30 CuadroTexto"/>
          <p:cNvSpPr txBox="1">
            <a:spLocks noChangeArrowheads="1"/>
          </p:cNvSpPr>
          <p:nvPr/>
        </p:nvSpPr>
        <p:spPr bwMode="auto">
          <a:xfrm flipH="1">
            <a:off x="7417476" y="1800961"/>
            <a:ext cx="4344819"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22" name="10 Tabla"/>
          <p:cNvGraphicFramePr>
            <a:graphicFrameLocks noGrp="1"/>
          </p:cNvGraphicFramePr>
          <p:nvPr>
            <p:extLst>
              <p:ext uri="{D42A27DB-BD31-4B8C-83A1-F6EECF244321}">
                <p14:modId xmlns:p14="http://schemas.microsoft.com/office/powerpoint/2010/main" val="1458869075"/>
              </p:ext>
            </p:extLst>
          </p:nvPr>
        </p:nvGraphicFramePr>
        <p:xfrm>
          <a:off x="7417477" y="1991707"/>
          <a:ext cx="4344823" cy="779602"/>
        </p:xfrm>
        <a:graphic>
          <a:graphicData uri="http://schemas.openxmlformats.org/drawingml/2006/table">
            <a:tbl>
              <a:tblPr bandRow="1">
                <a:tableStyleId>{5940675A-B579-460E-94D1-54222C63F5DA}</a:tableStyleId>
              </a:tblPr>
              <a:tblGrid>
                <a:gridCol w="1636437">
                  <a:extLst>
                    <a:ext uri="{9D8B030D-6E8A-4147-A177-3AD203B41FA5}">
                      <a16:colId xmlns="" xmlns:a16="http://schemas.microsoft.com/office/drawing/2014/main" val="20000"/>
                    </a:ext>
                  </a:extLst>
                </a:gridCol>
                <a:gridCol w="665062">
                  <a:extLst>
                    <a:ext uri="{9D8B030D-6E8A-4147-A177-3AD203B41FA5}">
                      <a16:colId xmlns="" xmlns:a16="http://schemas.microsoft.com/office/drawing/2014/main" val="20001"/>
                    </a:ext>
                  </a:extLst>
                </a:gridCol>
                <a:gridCol w="1437391">
                  <a:extLst>
                    <a:ext uri="{9D8B030D-6E8A-4147-A177-3AD203B41FA5}">
                      <a16:colId xmlns="" xmlns:a16="http://schemas.microsoft.com/office/drawing/2014/main" val="20002"/>
                    </a:ext>
                  </a:extLst>
                </a:gridCol>
                <a:gridCol w="605933">
                  <a:extLst>
                    <a:ext uri="{9D8B030D-6E8A-4147-A177-3AD203B41FA5}">
                      <a16:colId xmlns="" xmlns:a16="http://schemas.microsoft.com/office/drawing/2014/main" val="20003"/>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57546">
                <a:tc>
                  <a:txBody>
                    <a:bodyPr/>
                    <a:lstStyle/>
                    <a:p>
                      <a:pPr algn="ctr" fontAlgn="b"/>
                      <a:r>
                        <a:rPr lang="es-MX" sz="1000" u="none" strike="noStrike" dirty="0">
                          <a:effectLst/>
                        </a:rPr>
                        <a:t> </a:t>
                      </a:r>
                      <a:r>
                        <a:rPr lang="es-MX" sz="1000" u="none" strike="noStrike" dirty="0" smtClean="0">
                          <a:effectLst/>
                        </a:rPr>
                        <a:t>CHIQUINQUIRA</a:t>
                      </a:r>
                      <a:r>
                        <a:rPr lang="es-MX" sz="1000" u="none" strike="noStrike" baseline="0" dirty="0" smtClean="0">
                          <a:effectLst/>
                        </a:rPr>
                        <a:t> </a:t>
                      </a:r>
                      <a:r>
                        <a:rPr lang="es-MX" sz="1000" u="none" strike="noStrike" dirty="0" smtClean="0">
                          <a:effectLst/>
                        </a:rPr>
                        <a:t>– </a:t>
                      </a:r>
                      <a:r>
                        <a:rPr lang="es-MX" sz="1000" u="none" strike="noStrike" dirty="0">
                          <a:effectLst/>
                        </a:rPr>
                        <a:t>DOS MEDIO</a:t>
                      </a:r>
                      <a:endParaRPr lang="es-MX" sz="1000" b="0" i="0" u="none" strike="noStrike" dirty="0">
                        <a:solidFill>
                          <a:srgbClr val="000000"/>
                        </a:solidFill>
                        <a:effectLst/>
                        <a:latin typeface="+mn-lt"/>
                      </a:endParaRPr>
                    </a:p>
                  </a:txBody>
                  <a:tcPr marL="8116" marR="8116" marT="8801" marB="0" anchor="ctr"/>
                </a:tc>
                <a:tc>
                  <a:txBody>
                    <a:bodyPr/>
                    <a:lstStyle/>
                    <a:p>
                      <a:pPr algn="ctr" fontAlgn="ctr"/>
                      <a:r>
                        <a:rPr lang="es-MX" sz="1000" u="none" strike="noStrike" dirty="0">
                          <a:effectLst/>
                        </a:rPr>
                        <a:t>15</a:t>
                      </a:r>
                      <a:r>
                        <a:rPr lang="es-MX" sz="1000" u="none" strike="noStrike" baseline="0" dirty="0">
                          <a:effectLst/>
                        </a:rPr>
                        <a:t> KM</a:t>
                      </a:r>
                      <a:endParaRPr lang="es-MX" sz="1000" b="0" i="0" u="none" strike="noStrike" dirty="0">
                        <a:solidFill>
                          <a:srgbClr val="000000"/>
                        </a:solidFill>
                        <a:effectLst/>
                        <a:latin typeface="+mn-lt"/>
                      </a:endParaRPr>
                    </a:p>
                  </a:txBody>
                  <a:tcPr marL="8116" marR="8116" marT="8801" marB="0" anchor="ctr"/>
                </a:tc>
                <a:tc>
                  <a:txBody>
                    <a:bodyPr/>
                    <a:lstStyle/>
                    <a:p>
                      <a:pPr algn="ctr" fontAlgn="b"/>
                      <a:r>
                        <a:rPr lang="es-MX" sz="1000" u="none" strike="noStrike" dirty="0">
                          <a:effectLst/>
                        </a:rPr>
                        <a:t>Pavimentación</a:t>
                      </a:r>
                      <a:endParaRPr lang="es-MX" sz="1000" b="0" i="0" u="none" strike="noStrike" dirty="0">
                        <a:solidFill>
                          <a:srgbClr val="000000"/>
                        </a:solidFill>
                        <a:effectLst/>
                        <a:latin typeface="+mn-lt"/>
                      </a:endParaRPr>
                    </a:p>
                  </a:txBody>
                  <a:tcPr marL="8116" marR="8116" marT="8801" marB="0" anchor="ctr"/>
                </a:tc>
                <a:tc>
                  <a:txBody>
                    <a:bodyPr/>
                    <a:lstStyle/>
                    <a:p>
                      <a:pPr algn="ctr" fontAlgn="b"/>
                      <a:r>
                        <a:rPr lang="es-MX" sz="1000" u="none" strike="noStrike" kern="1200" baseline="0" dirty="0">
                          <a:effectLst/>
                        </a:rPr>
                        <a:t>8 Km</a:t>
                      </a:r>
                      <a:endParaRPr lang="es-MX" sz="1000" b="0" i="0" u="none" strike="noStrike" dirty="0">
                        <a:solidFill>
                          <a:srgbClr val="000000"/>
                        </a:solidFill>
                        <a:effectLst/>
                        <a:latin typeface="+mn-lt"/>
                      </a:endParaRPr>
                    </a:p>
                  </a:txBody>
                  <a:tcPr marL="8116" marR="8116" marT="8801" marB="0" anchor="ctr"/>
                </a:tc>
                <a:extLst>
                  <a:ext uri="{0D108BD9-81ED-4DB2-BD59-A6C34878D82A}">
                    <a16:rowId xmlns="" xmlns:a16="http://schemas.microsoft.com/office/drawing/2014/main" val="10001"/>
                  </a:ext>
                </a:extLst>
              </a:tr>
              <a:tr h="455035">
                <a:tc>
                  <a:txBody>
                    <a:bodyPr/>
                    <a:lstStyle/>
                    <a:p>
                      <a:pPr algn="ctr" fontAlgn="b"/>
                      <a:r>
                        <a:rPr lang="es-MX" sz="1000" u="none" strike="noStrike" kern="1200" dirty="0">
                          <a:effectLst/>
                        </a:rPr>
                        <a:t>PAUNA - MATAVIEJAS</a:t>
                      </a:r>
                      <a:endParaRPr lang="es-MX" sz="1000" u="none" strike="noStrike" kern="1200" dirty="0">
                        <a:solidFill>
                          <a:schemeClr val="dk1"/>
                        </a:solidFill>
                        <a:effectLst/>
                        <a:latin typeface="+mn-lt"/>
                        <a:ea typeface="+mn-ea"/>
                        <a:cs typeface="+mn-cs"/>
                      </a:endParaRPr>
                    </a:p>
                  </a:txBody>
                  <a:tcPr marL="8116" marR="8116" marT="8801" marB="0" anchor="ctr"/>
                </a:tc>
                <a:tc>
                  <a:txBody>
                    <a:bodyPr/>
                    <a:lstStyle/>
                    <a:p>
                      <a:pPr algn="ctr" fontAlgn="ctr"/>
                      <a:r>
                        <a:rPr lang="es-MX" sz="1000" u="none" strike="noStrike" dirty="0">
                          <a:effectLst/>
                        </a:rPr>
                        <a:t>4 UN</a:t>
                      </a:r>
                      <a:endParaRPr lang="es-MX" sz="1000" b="0" i="0" u="none" strike="noStrike" dirty="0">
                        <a:solidFill>
                          <a:srgbClr val="000000"/>
                        </a:solidFill>
                        <a:effectLst/>
                        <a:latin typeface="+mn-lt"/>
                      </a:endParaRPr>
                    </a:p>
                  </a:txBody>
                  <a:tcPr marL="8116" marR="8116" marT="8801" marB="0" anchor="ctr"/>
                </a:tc>
                <a:tc>
                  <a:txBody>
                    <a:bodyPr/>
                    <a:lstStyle/>
                    <a:p>
                      <a:pPr marL="0" algn="ctr" defTabSz="914400" rtl="0" eaLnBrk="1" fontAlgn="b" latinLnBrk="0" hangingPunct="1"/>
                      <a:r>
                        <a:rPr lang="es-MX" sz="1000" u="none" strike="noStrike" kern="1200" dirty="0">
                          <a:effectLst/>
                        </a:rPr>
                        <a:t>Sitios Críticos: PR0+030-</a:t>
                      </a:r>
                    </a:p>
                    <a:p>
                      <a:pPr marL="0" algn="ctr" defTabSz="914400" rtl="0" eaLnBrk="1" fontAlgn="b" latinLnBrk="0" hangingPunct="1"/>
                      <a:r>
                        <a:rPr lang="es-MX" sz="1000" u="none" strike="noStrike" kern="1200" dirty="0">
                          <a:effectLst/>
                        </a:rPr>
                        <a:t>PR 59+300-PR57+350</a:t>
                      </a:r>
                    </a:p>
                    <a:p>
                      <a:pPr marL="0" algn="ctr" defTabSz="914400" rtl="0" eaLnBrk="1" fontAlgn="b" latinLnBrk="0" hangingPunct="1"/>
                      <a:r>
                        <a:rPr lang="es-MX" sz="1000" u="none" strike="noStrike" kern="1200" dirty="0">
                          <a:effectLst/>
                        </a:rPr>
                        <a:t>-PR65+100</a:t>
                      </a:r>
                      <a:endParaRPr lang="es-MX" sz="1000" u="none" strike="noStrike" kern="1200" dirty="0">
                        <a:solidFill>
                          <a:schemeClr val="dk1"/>
                        </a:solidFill>
                        <a:effectLst/>
                        <a:latin typeface="+mn-lt"/>
                        <a:ea typeface="+mn-ea"/>
                        <a:cs typeface="+mn-cs"/>
                      </a:endParaRPr>
                    </a:p>
                  </a:txBody>
                  <a:tcPr marL="8116" marR="8116" marT="8801" marB="0" anchor="ctr"/>
                </a:tc>
                <a:tc>
                  <a:txBody>
                    <a:bodyPr/>
                    <a:lstStyle/>
                    <a:p>
                      <a:pPr marL="0" algn="ctr" defTabSz="914400" rtl="0" eaLnBrk="1" fontAlgn="b" latinLnBrk="0" hangingPunct="1"/>
                      <a:r>
                        <a:rPr lang="es-MX" sz="1000" u="none" strike="noStrike" kern="1200" dirty="0">
                          <a:effectLst/>
                        </a:rPr>
                        <a:t>100%-</a:t>
                      </a:r>
                    </a:p>
                    <a:p>
                      <a:pPr marL="0" algn="ctr" defTabSz="914400" rtl="0" eaLnBrk="1" fontAlgn="b" latinLnBrk="0" hangingPunct="1"/>
                      <a:r>
                        <a:rPr lang="es-MX" sz="1000" u="none" strike="noStrike" kern="1200" dirty="0">
                          <a:effectLst/>
                        </a:rPr>
                        <a:t>0% - 90%</a:t>
                      </a:r>
                    </a:p>
                    <a:p>
                      <a:pPr marL="0" algn="ctr" defTabSz="914400" rtl="0" eaLnBrk="1" fontAlgn="b" latinLnBrk="0" hangingPunct="1"/>
                      <a:r>
                        <a:rPr lang="es-MX" sz="1000" u="none" strike="noStrike" kern="1200" dirty="0">
                          <a:effectLst/>
                        </a:rPr>
                        <a:t>-0%</a:t>
                      </a:r>
                      <a:endParaRPr lang="es-MX" sz="1000" u="none" strike="noStrike" kern="1200" dirty="0">
                        <a:solidFill>
                          <a:schemeClr val="dk1"/>
                        </a:solidFill>
                        <a:effectLst/>
                        <a:latin typeface="+mn-lt"/>
                        <a:ea typeface="+mn-ea"/>
                        <a:cs typeface="+mn-cs"/>
                      </a:endParaRPr>
                    </a:p>
                  </a:txBody>
                  <a:tcPr marL="8116" marR="8116" marT="8801" marB="0" anchor="ctr"/>
                </a:tc>
                <a:extLst>
                  <a:ext uri="{0D108BD9-81ED-4DB2-BD59-A6C34878D82A}">
                    <a16:rowId xmlns="" xmlns:a16="http://schemas.microsoft.com/office/drawing/2014/main" val="10002"/>
                  </a:ext>
                </a:extLst>
              </a:tr>
            </a:tbl>
          </a:graphicData>
        </a:graphic>
      </p:graphicFrame>
      <p:sp>
        <p:nvSpPr>
          <p:cNvPr id="24" name="30 CuadroTexto"/>
          <p:cNvSpPr txBox="1">
            <a:spLocks noChangeArrowheads="1"/>
          </p:cNvSpPr>
          <p:nvPr/>
        </p:nvSpPr>
        <p:spPr bwMode="auto">
          <a:xfrm flipH="1">
            <a:off x="3633537" y="4088389"/>
            <a:ext cx="3487357"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25" name="3 Tabla"/>
          <p:cNvGraphicFramePr>
            <a:graphicFrameLocks noGrp="1"/>
          </p:cNvGraphicFramePr>
          <p:nvPr>
            <p:extLst>
              <p:ext uri="{D42A27DB-BD31-4B8C-83A1-F6EECF244321}">
                <p14:modId xmlns:p14="http://schemas.microsoft.com/office/powerpoint/2010/main" val="338822217"/>
              </p:ext>
            </p:extLst>
          </p:nvPr>
        </p:nvGraphicFramePr>
        <p:xfrm>
          <a:off x="3652951" y="4309590"/>
          <a:ext cx="3448528" cy="1234440"/>
        </p:xfrm>
        <a:graphic>
          <a:graphicData uri="http://schemas.openxmlformats.org/drawingml/2006/table">
            <a:tbl>
              <a:tblPr firstRow="1" bandRow="1">
                <a:tableStyleId>{5940675A-B579-460E-94D1-54222C63F5DA}</a:tableStyleId>
              </a:tblPr>
              <a:tblGrid>
                <a:gridCol w="2250403">
                  <a:extLst>
                    <a:ext uri="{9D8B030D-6E8A-4147-A177-3AD203B41FA5}">
                      <a16:colId xmlns="" xmlns:a16="http://schemas.microsoft.com/office/drawing/2014/main" val="20000"/>
                    </a:ext>
                  </a:extLst>
                </a:gridCol>
                <a:gridCol w="1198125">
                  <a:extLst>
                    <a:ext uri="{9D8B030D-6E8A-4147-A177-3AD203B41FA5}">
                      <a16:colId xmlns="" xmlns:a16="http://schemas.microsoft.com/office/drawing/2014/main" val="20001"/>
                    </a:ext>
                  </a:extLst>
                </a:gridCol>
              </a:tblGrid>
              <a:tr h="142969">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1" marR="36001" marT="0" marB="0"/>
                </a:tc>
                <a:tc>
                  <a:txBody>
                    <a:bodyPr/>
                    <a:lstStyle/>
                    <a:p>
                      <a:pPr algn="ctr" fontAlgn="b"/>
                      <a:r>
                        <a:rPr lang="es-CO" sz="1000" u="none" strike="noStrike" dirty="0">
                          <a:effectLst/>
                        </a:rPr>
                        <a:t>$ 97.038</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algn="ctr" fontAlgn="b"/>
                      <a:r>
                        <a:rPr lang="es-CO" sz="1000" u="none" strike="noStrike" dirty="0">
                          <a:effectLst/>
                        </a:rPr>
                        <a:t>$ 8.250</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1"/>
                  </a:ext>
                </a:extLst>
              </a:tr>
              <a:tr h="777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$3.050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$23.900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$27.750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2019= $42.337</a:t>
                      </a:r>
                      <a:endParaRPr lang="es-CO" sz="1000" b="1" i="1" kern="1200" baseline="0" dirty="0">
                        <a:solidFill>
                          <a:schemeClr val="dk1"/>
                        </a:solidFill>
                        <a:latin typeface="+mn-lt"/>
                        <a:ea typeface="+mn-ea"/>
                        <a:cs typeface="Arial" panose="020B0604020202020204" pitchFamily="34" charset="0"/>
                      </a:endParaRPr>
                    </a:p>
                  </a:txBody>
                  <a:tcPr marL="36001" marR="36001" marT="0" marB="0" anchor="ctr"/>
                </a:tc>
                <a:tc>
                  <a:txBody>
                    <a:bodyPr/>
                    <a:lstStyle/>
                    <a:p>
                      <a:pPr algn="ctr" fontAlgn="b"/>
                      <a:r>
                        <a:rPr lang="es-CO" sz="1000" u="none" strike="noStrike" dirty="0">
                          <a:effectLst/>
                        </a:rPr>
                        <a:t>$ 97.038</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1" marR="36001" marT="0" marB="0" anchor="ctr"/>
                </a:tc>
                <a:tc>
                  <a:txBody>
                    <a:bodyPr/>
                    <a:lstStyle/>
                    <a:p>
                      <a:pPr algn="ctr" fontAlgn="b"/>
                      <a:r>
                        <a:rPr lang="es-CO" sz="1000" u="none" strike="noStrike" dirty="0">
                          <a:effectLst/>
                        </a:rPr>
                        <a:t>$ 105.288</a:t>
                      </a:r>
                      <a:endParaRPr lang="es-CO" sz="1000" b="0" i="0" u="none" strike="noStrike" dirty="0">
                        <a:solidFill>
                          <a:srgbClr val="000000"/>
                        </a:solidFill>
                        <a:effectLst/>
                        <a:latin typeface="+mn-lt"/>
                      </a:endParaRPr>
                    </a:p>
                  </a:txBody>
                  <a:tcPr marL="36001" marR="36001" marT="0" marB="0" anchor="ctr"/>
                </a:tc>
                <a:extLst>
                  <a:ext uri="{0D108BD9-81ED-4DB2-BD59-A6C34878D82A}">
                    <a16:rowId xmlns="" xmlns:a16="http://schemas.microsoft.com/office/drawing/2014/main" val="10003"/>
                  </a:ext>
                </a:extLst>
              </a:tr>
            </a:tbl>
          </a:graphicData>
        </a:graphic>
      </p:graphicFrame>
      <p:sp>
        <p:nvSpPr>
          <p:cNvPr id="212086" name="CuadroTexto 25"/>
          <p:cNvSpPr txBox="1">
            <a:spLocks noChangeArrowheads="1"/>
          </p:cNvSpPr>
          <p:nvPr/>
        </p:nvSpPr>
        <p:spPr bwMode="auto">
          <a:xfrm>
            <a:off x="3797634" y="5637468"/>
            <a:ext cx="2585952" cy="242131"/>
          </a:xfrm>
          <a:prstGeom prst="rect">
            <a:avLst/>
          </a:prstGeom>
          <a:noFill/>
          <a:ln>
            <a:noFill/>
          </a:ln>
          <a:extLst/>
        </p:spPr>
        <p:txBody>
          <a:bodyPr lIns="91047" tIns="45536" rIns="91047" bIns="4553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88"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8" name="Tabla 33"/>
          <p:cNvGraphicFramePr>
            <a:graphicFrameLocks noGrp="1"/>
          </p:cNvGraphicFramePr>
          <p:nvPr>
            <p:extLst>
              <p:ext uri="{D42A27DB-BD31-4B8C-83A1-F6EECF244321}">
                <p14:modId xmlns:p14="http://schemas.microsoft.com/office/powerpoint/2010/main" val="143405103"/>
              </p:ext>
            </p:extLst>
          </p:nvPr>
        </p:nvGraphicFramePr>
        <p:xfrm>
          <a:off x="3718363" y="3853393"/>
          <a:ext cx="3442972" cy="183071"/>
        </p:xfrm>
        <a:graphic>
          <a:graphicData uri="http://schemas.openxmlformats.org/drawingml/2006/table">
            <a:tbl>
              <a:tblPr firstRow="1" bandRow="1">
                <a:tableStyleId>{5940675A-B579-460E-94D1-54222C63F5DA}</a:tableStyleId>
              </a:tblPr>
              <a:tblGrid>
                <a:gridCol w="3442972">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185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29" name="10 Tabla"/>
          <p:cNvGraphicFramePr>
            <a:graphicFrameLocks noGrp="1"/>
          </p:cNvGraphicFramePr>
          <p:nvPr>
            <p:extLst>
              <p:ext uri="{D42A27DB-BD31-4B8C-83A1-F6EECF244321}">
                <p14:modId xmlns:p14="http://schemas.microsoft.com/office/powerpoint/2010/main" val="3732560841"/>
              </p:ext>
            </p:extLst>
          </p:nvPr>
        </p:nvGraphicFramePr>
        <p:xfrm>
          <a:off x="7394553" y="5155942"/>
          <a:ext cx="4378590" cy="820096"/>
        </p:xfrm>
        <a:graphic>
          <a:graphicData uri="http://schemas.openxmlformats.org/drawingml/2006/table">
            <a:tbl>
              <a:tblPr bandRow="1">
                <a:tableStyleId>{5940675A-B579-460E-94D1-54222C63F5DA}</a:tableStyleId>
              </a:tblPr>
              <a:tblGrid>
                <a:gridCol w="3282852">
                  <a:extLst>
                    <a:ext uri="{9D8B030D-6E8A-4147-A177-3AD203B41FA5}">
                      <a16:colId xmlns="" xmlns:a16="http://schemas.microsoft.com/office/drawing/2014/main" val="20000"/>
                    </a:ext>
                  </a:extLst>
                </a:gridCol>
                <a:gridCol w="1095738">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7" marR="58467"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7" marR="58467" marT="0" marB="0" anchor="ctr"/>
                </a:tc>
                <a:extLst>
                  <a:ext uri="{0D108BD9-81ED-4DB2-BD59-A6C34878D82A}">
                    <a16:rowId xmlns="" xmlns:a16="http://schemas.microsoft.com/office/drawing/2014/main" val="10000"/>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15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6120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27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246497866"/>
                  </a:ext>
                </a:extLst>
              </a:tr>
              <a:tr h="184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21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612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122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30" name="30 CuadroTexto"/>
          <p:cNvSpPr txBox="1">
            <a:spLocks noChangeArrowheads="1"/>
          </p:cNvSpPr>
          <p:nvPr/>
        </p:nvSpPr>
        <p:spPr bwMode="auto">
          <a:xfrm flipH="1">
            <a:off x="7394552" y="4947168"/>
            <a:ext cx="4378590" cy="169277"/>
          </a:xfrm>
          <a:prstGeom prst="rect">
            <a:avLst/>
          </a:prstGeom>
          <a:solidFill>
            <a:srgbClr val="E94E1B"/>
          </a:solidFill>
          <a:ln w="28575"/>
        </p:spPr>
        <p:style>
          <a:lnRef idx="3">
            <a:schemeClr val="lt1"/>
          </a:lnRef>
          <a:fillRef idx="1">
            <a:schemeClr val="accent1"/>
          </a:fillRef>
          <a:effectRef idx="1">
            <a:schemeClr val="accent1"/>
          </a:effectRef>
          <a:fontRef idx="minor">
            <a:schemeClr val="lt1"/>
          </a:fontRef>
        </p:style>
        <p:txBody>
          <a:bodyPr wrap="square" lIns="91047" tIns="0" rIns="91047"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26" name="Pentágono 25"/>
          <p:cNvSpPr/>
          <p:nvPr/>
        </p:nvSpPr>
        <p:spPr>
          <a:xfrm>
            <a:off x="0" y="0"/>
            <a:ext cx="2614863"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9" y="26882"/>
            <a:ext cx="1915277"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Boyacá</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86873170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6" name="Picture 7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8776" y="738894"/>
            <a:ext cx="4519531" cy="3202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30 CuadroTexto"/>
          <p:cNvSpPr txBox="1">
            <a:spLocks noChangeArrowheads="1"/>
          </p:cNvSpPr>
          <p:nvPr/>
        </p:nvSpPr>
        <p:spPr bwMode="auto">
          <a:xfrm flipH="1">
            <a:off x="7474354" y="609943"/>
            <a:ext cx="4373143" cy="173253"/>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37">
              <a:defRPr/>
            </a:pPr>
            <a:r>
              <a:rPr lang="es-CO" sz="1100" dirty="0"/>
              <a:t>INFORMACIÓN GENERAL</a:t>
            </a:r>
          </a:p>
        </p:txBody>
      </p:sp>
      <p:graphicFrame>
        <p:nvGraphicFramePr>
          <p:cNvPr id="23" name="3 Tabla"/>
          <p:cNvGraphicFramePr>
            <a:graphicFrameLocks noGrp="1"/>
          </p:cNvGraphicFramePr>
          <p:nvPr>
            <p:extLst>
              <p:ext uri="{D42A27DB-BD31-4B8C-83A1-F6EECF244321}">
                <p14:modId xmlns:p14="http://schemas.microsoft.com/office/powerpoint/2010/main" val="2667019317"/>
              </p:ext>
            </p:extLst>
          </p:nvPr>
        </p:nvGraphicFramePr>
        <p:xfrm>
          <a:off x="7463628" y="829484"/>
          <a:ext cx="4384195" cy="914400"/>
        </p:xfrm>
        <a:graphic>
          <a:graphicData uri="http://schemas.openxmlformats.org/drawingml/2006/table">
            <a:tbl>
              <a:tblPr firstRow="1" bandRow="1">
                <a:tableStyleId>{5940675A-B579-460E-94D1-54222C63F5DA}</a:tableStyleId>
              </a:tblPr>
              <a:tblGrid>
                <a:gridCol w="2649288">
                  <a:extLst>
                    <a:ext uri="{9D8B030D-6E8A-4147-A177-3AD203B41FA5}">
                      <a16:colId xmlns="" xmlns:a16="http://schemas.microsoft.com/office/drawing/2014/main" val="20000"/>
                    </a:ext>
                  </a:extLst>
                </a:gridCol>
                <a:gridCol w="1734907">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19/10/2015</a:t>
                      </a:r>
                    </a:p>
                    <a:p>
                      <a:pPr algn="ctr" rtl="0" fontAlgn="ctr"/>
                      <a:r>
                        <a:rPr lang="es-MX" sz="1000" u="none" strike="noStrike" dirty="0">
                          <a:effectLst/>
                        </a:rPr>
                        <a:t>28/04/16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05/11/2015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52400">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24/07/2017</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152400">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TERMINADO</a:t>
                      </a:r>
                      <a:endParaRPr lang="es-MX" sz="1000" b="1" u="none" strike="noStrike" kern="1200" dirty="0">
                        <a:solidFill>
                          <a:schemeClr val="bg1"/>
                        </a:solidFill>
                        <a:effectLst/>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24" name="30 CuadroTexto"/>
          <p:cNvSpPr txBox="1">
            <a:spLocks noChangeArrowheads="1"/>
          </p:cNvSpPr>
          <p:nvPr/>
        </p:nvSpPr>
        <p:spPr bwMode="auto">
          <a:xfrm flipH="1">
            <a:off x="7474355" y="2705975"/>
            <a:ext cx="4384196"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1552 DE 19/10/2015</a:t>
            </a:r>
          </a:p>
        </p:txBody>
      </p:sp>
      <p:sp>
        <p:nvSpPr>
          <p:cNvPr id="25" name="30 CuadroTexto"/>
          <p:cNvSpPr txBox="1">
            <a:spLocks noChangeArrowheads="1"/>
          </p:cNvSpPr>
          <p:nvPr/>
        </p:nvSpPr>
        <p:spPr bwMode="auto">
          <a:xfrm flipH="1">
            <a:off x="7474355" y="3772708"/>
            <a:ext cx="4373142"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1673 DE 12/11/2015</a:t>
            </a:r>
          </a:p>
        </p:txBody>
      </p:sp>
      <p:graphicFrame>
        <p:nvGraphicFramePr>
          <p:cNvPr id="26" name="Tabla 22"/>
          <p:cNvGraphicFramePr>
            <a:graphicFrameLocks noGrp="1"/>
          </p:cNvGraphicFramePr>
          <p:nvPr>
            <p:extLst>
              <p:ext uri="{D42A27DB-BD31-4B8C-83A1-F6EECF244321}">
                <p14:modId xmlns:p14="http://schemas.microsoft.com/office/powerpoint/2010/main" val="2921004584"/>
              </p:ext>
            </p:extLst>
          </p:nvPr>
        </p:nvGraphicFramePr>
        <p:xfrm>
          <a:off x="7474355" y="2887250"/>
          <a:ext cx="4386037" cy="794432"/>
        </p:xfrm>
        <a:graphic>
          <a:graphicData uri="http://schemas.openxmlformats.org/drawingml/2006/table">
            <a:tbl>
              <a:tblPr>
                <a:tableStyleId>{616DA210-FB5B-4158-B5E0-FEB733F419BA}</a:tableStyleId>
              </a:tblPr>
              <a:tblGrid>
                <a:gridCol w="2540202">
                  <a:extLst>
                    <a:ext uri="{9D8B030D-6E8A-4147-A177-3AD203B41FA5}">
                      <a16:colId xmlns="" xmlns:a16="http://schemas.microsoft.com/office/drawing/2014/main" val="20000"/>
                    </a:ext>
                  </a:extLst>
                </a:gridCol>
                <a:gridCol w="441490">
                  <a:extLst>
                    <a:ext uri="{9D8B030D-6E8A-4147-A177-3AD203B41FA5}">
                      <a16:colId xmlns="" xmlns:a16="http://schemas.microsoft.com/office/drawing/2014/main" val="20001"/>
                    </a:ext>
                  </a:extLst>
                </a:gridCol>
                <a:gridCol w="1404345">
                  <a:extLst>
                    <a:ext uri="{9D8B030D-6E8A-4147-A177-3AD203B41FA5}">
                      <a16:colId xmlns="" xmlns:a16="http://schemas.microsoft.com/office/drawing/2014/main" val="20002"/>
                    </a:ext>
                  </a:extLst>
                </a:gridCol>
              </a:tblGrid>
              <a:tr h="160508">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VIAS EQUIDAD 057</a:t>
                      </a:r>
                      <a:endParaRPr kumimoji="0" lang="es-MX" sz="1000" b="1" u="none" strike="noStrike" kern="1200" cap="none" spc="0" normalizeH="0" baseline="0" noProof="0" dirty="0">
                        <a:ln>
                          <a:noFill/>
                        </a:ln>
                        <a:effectLst/>
                        <a:uLnTx/>
                        <a:uFillTx/>
                      </a:endParaRPr>
                    </a:p>
                  </a:txBody>
                  <a:tcPr marL="8119" marR="8119" marT="8108"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8">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9" marR="8119" marT="8108"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9" marR="8119" marT="8108"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9" marR="8119" marT="8108" marB="0" anchor="ctr"/>
                </a:tc>
                <a:extLst>
                  <a:ext uri="{0D108BD9-81ED-4DB2-BD59-A6C34878D82A}">
                    <a16:rowId xmlns="" xmlns:a16="http://schemas.microsoft.com/office/drawing/2014/main" val="10001"/>
                  </a:ext>
                </a:extLst>
              </a:tr>
              <a:tr h="160508">
                <a:tc>
                  <a:txBody>
                    <a:bodyPr/>
                    <a:lstStyle/>
                    <a:p>
                      <a:pPr algn="l" fontAlgn="ctr"/>
                      <a:r>
                        <a:rPr lang="es-MX" sz="1000" u="none" strike="noStrike" dirty="0">
                          <a:effectLst/>
                        </a:rPr>
                        <a:t>HIDALGO E</a:t>
                      </a:r>
                      <a:r>
                        <a:rPr lang="es-MX" sz="1000" u="none" strike="noStrike" baseline="0" dirty="0">
                          <a:effectLst/>
                        </a:rPr>
                        <a:t> HIDALGO COLOMBIA S.A.S</a:t>
                      </a:r>
                      <a:endParaRPr lang="es-MX" sz="1000" b="0" i="0" u="none" strike="noStrike" dirty="0">
                        <a:solidFill>
                          <a:srgbClr val="000000"/>
                        </a:solidFill>
                        <a:effectLst/>
                        <a:latin typeface="Calibri" panose="020F0502020204030204" pitchFamily="34" charset="0"/>
                      </a:endParaRPr>
                    </a:p>
                  </a:txBody>
                  <a:tcPr marL="108038" marR="8119" marT="8108"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8119" marR="8119" marT="8108"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9" marR="8119" marT="8108" marB="0" anchor="ctr"/>
                </a:tc>
                <a:extLst>
                  <a:ext uri="{0D108BD9-81ED-4DB2-BD59-A6C34878D82A}">
                    <a16:rowId xmlns="" xmlns:a16="http://schemas.microsoft.com/office/drawing/2014/main" val="10002"/>
                  </a:ext>
                </a:extLst>
              </a:tr>
              <a:tr h="312908">
                <a:tc>
                  <a:txBody>
                    <a:bodyPr/>
                    <a:lstStyle/>
                    <a:p>
                      <a:pPr algn="l" fontAlgn="ctr"/>
                      <a:r>
                        <a:rPr lang="es-MX" sz="1000" u="none" strike="noStrike" dirty="0">
                          <a:effectLst/>
                        </a:rPr>
                        <a:t>HIDALGO</a:t>
                      </a:r>
                      <a:r>
                        <a:rPr lang="es-MX" sz="1000" u="none" strike="noStrike" baseline="0" dirty="0">
                          <a:effectLst/>
                        </a:rPr>
                        <a:t> E HIDALGO S.A </a:t>
                      </a:r>
                      <a:endParaRPr lang="es-MX" sz="1000" b="0" i="0" u="none" strike="noStrike" dirty="0">
                        <a:solidFill>
                          <a:srgbClr val="000000"/>
                        </a:solidFill>
                        <a:effectLst/>
                        <a:latin typeface="Calibri" panose="020F0502020204030204" pitchFamily="34" charset="0"/>
                      </a:endParaRPr>
                    </a:p>
                  </a:txBody>
                  <a:tcPr marL="108038" marR="8119" marT="8108"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Calibri" panose="020F0502020204030204" pitchFamily="34" charset="0"/>
                      </a:endParaRPr>
                    </a:p>
                  </a:txBody>
                  <a:tcPr marL="8119" marR="8119" marT="8108" marB="0" anchor="ctr"/>
                </a:tc>
                <a:tc>
                  <a:txBody>
                    <a:bodyPr/>
                    <a:lstStyle/>
                    <a:p>
                      <a:pPr algn="ctr" fontAlgn="ctr"/>
                      <a:r>
                        <a:rPr lang="es-MX" sz="1000" u="none" strike="noStrike" dirty="0">
                          <a:effectLst/>
                        </a:rPr>
                        <a:t>ECUADOR - SUC. COLOMBIA</a:t>
                      </a:r>
                      <a:endParaRPr lang="es-MX" sz="1000" b="0" i="0" u="none" strike="noStrike" dirty="0">
                        <a:solidFill>
                          <a:srgbClr val="000000"/>
                        </a:solidFill>
                        <a:effectLst/>
                        <a:latin typeface="Calibri" panose="020F0502020204030204" pitchFamily="34" charset="0"/>
                      </a:endParaRPr>
                    </a:p>
                  </a:txBody>
                  <a:tcPr marL="8119" marR="8119" marT="8108" marB="0" anchor="ctr"/>
                </a:tc>
                <a:extLst>
                  <a:ext uri="{0D108BD9-81ED-4DB2-BD59-A6C34878D82A}">
                    <a16:rowId xmlns="" xmlns:a16="http://schemas.microsoft.com/office/drawing/2014/main" val="10003"/>
                  </a:ext>
                </a:extLst>
              </a:tr>
            </a:tbl>
          </a:graphicData>
        </a:graphic>
      </p:graphicFrame>
      <p:graphicFrame>
        <p:nvGraphicFramePr>
          <p:cNvPr id="27" name="Tabla 23"/>
          <p:cNvGraphicFramePr>
            <a:graphicFrameLocks noGrp="1"/>
          </p:cNvGraphicFramePr>
          <p:nvPr>
            <p:extLst>
              <p:ext uri="{D42A27DB-BD31-4B8C-83A1-F6EECF244321}">
                <p14:modId xmlns:p14="http://schemas.microsoft.com/office/powerpoint/2010/main" val="1506901973"/>
              </p:ext>
            </p:extLst>
          </p:nvPr>
        </p:nvGraphicFramePr>
        <p:xfrm>
          <a:off x="7474355" y="3978846"/>
          <a:ext cx="4373142" cy="642028"/>
        </p:xfrm>
        <a:graphic>
          <a:graphicData uri="http://schemas.openxmlformats.org/drawingml/2006/table">
            <a:tbl>
              <a:tblPr>
                <a:tableStyleId>{616DA210-FB5B-4158-B5E0-FEB733F419BA}</a:tableStyleId>
              </a:tblPr>
              <a:tblGrid>
                <a:gridCol w="2342167">
                  <a:extLst>
                    <a:ext uri="{9D8B030D-6E8A-4147-A177-3AD203B41FA5}">
                      <a16:colId xmlns="" xmlns:a16="http://schemas.microsoft.com/office/drawing/2014/main" val="20000"/>
                    </a:ext>
                  </a:extLst>
                </a:gridCol>
                <a:gridCol w="542520">
                  <a:extLst>
                    <a:ext uri="{9D8B030D-6E8A-4147-A177-3AD203B41FA5}">
                      <a16:colId xmlns="" xmlns:a16="http://schemas.microsoft.com/office/drawing/2014/main" val="20001"/>
                    </a:ext>
                  </a:extLst>
                </a:gridCol>
                <a:gridCol w="1488455">
                  <a:extLst>
                    <a:ext uri="{9D8B030D-6E8A-4147-A177-3AD203B41FA5}">
                      <a16:colId xmlns="" xmlns:a16="http://schemas.microsoft.com/office/drawing/2014/main" val="20002"/>
                    </a:ext>
                  </a:extLst>
                </a:gridCol>
              </a:tblGrid>
              <a:tr h="16050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ETA – PYP – INV - TOLSA</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8107"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60507">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8107"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8107"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8107" marB="0" anchor="ctr"/>
                </a:tc>
                <a:extLst>
                  <a:ext uri="{0D108BD9-81ED-4DB2-BD59-A6C34878D82A}">
                    <a16:rowId xmlns="" xmlns:a16="http://schemas.microsoft.com/office/drawing/2014/main" val="10001"/>
                  </a:ext>
                </a:extLst>
              </a:tr>
              <a:tr h="160507">
                <a:tc>
                  <a:txBody>
                    <a:bodyPr/>
                    <a:lstStyle/>
                    <a:p>
                      <a:pPr marL="0" algn="l" defTabSz="914400" rtl="0" eaLnBrk="1" fontAlgn="ctr" latinLnBrk="0" hangingPunct="1"/>
                      <a:r>
                        <a:rPr lang="es-MX" sz="1000" u="none" strike="noStrike" kern="1200" dirty="0">
                          <a:effectLst/>
                        </a:rPr>
                        <a:t>ETA S.A</a:t>
                      </a:r>
                      <a:endParaRPr lang="es-MX" sz="1000" u="none" strike="noStrike" kern="1200" dirty="0">
                        <a:solidFill>
                          <a:schemeClr val="tx1"/>
                        </a:solidFill>
                        <a:effectLst/>
                        <a:latin typeface="+mn-lt"/>
                        <a:ea typeface="+mn-ea"/>
                        <a:cs typeface="+mn-cs"/>
                      </a:endParaRPr>
                    </a:p>
                  </a:txBody>
                  <a:tcPr marL="107996" marR="8116" marT="8107"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810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7" marB="0" anchor="ctr"/>
                </a:tc>
                <a:extLst>
                  <a:ext uri="{0D108BD9-81ED-4DB2-BD59-A6C34878D82A}">
                    <a16:rowId xmlns="" xmlns:a16="http://schemas.microsoft.com/office/drawing/2014/main" val="10002"/>
                  </a:ext>
                </a:extLst>
              </a:tr>
              <a:tr h="160507">
                <a:tc>
                  <a:txBody>
                    <a:bodyPr/>
                    <a:lstStyle/>
                    <a:p>
                      <a:pPr marL="0" algn="l" defTabSz="914400" rtl="0" eaLnBrk="1" fontAlgn="ctr" latinLnBrk="0" hangingPunct="1"/>
                      <a:r>
                        <a:rPr lang="es-MX" sz="1000" u="none" strike="noStrike" kern="1200" dirty="0">
                          <a:effectLst/>
                        </a:rPr>
                        <a:t>P Y P LTDA.</a:t>
                      </a:r>
                      <a:endParaRPr lang="es-MX" sz="1000" u="none" strike="noStrike" kern="1200" dirty="0">
                        <a:solidFill>
                          <a:schemeClr val="tx1"/>
                        </a:solidFill>
                        <a:effectLst/>
                        <a:latin typeface="+mn-lt"/>
                        <a:ea typeface="+mn-ea"/>
                        <a:cs typeface="+mn-cs"/>
                      </a:endParaRPr>
                    </a:p>
                  </a:txBody>
                  <a:tcPr marL="107996" marR="8116" marT="8107"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8107"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8107" marB="0" anchor="ctr"/>
                </a:tc>
                <a:extLst>
                  <a:ext uri="{0D108BD9-81ED-4DB2-BD59-A6C34878D82A}">
                    <a16:rowId xmlns="" xmlns:a16="http://schemas.microsoft.com/office/drawing/2014/main" val="10003"/>
                  </a:ext>
                </a:extLst>
              </a:tr>
            </a:tbl>
          </a:graphicData>
        </a:graphic>
      </p:graphicFrame>
      <p:sp>
        <p:nvSpPr>
          <p:cNvPr id="28" name="30 CuadroTexto"/>
          <p:cNvSpPr txBox="1">
            <a:spLocks noChangeArrowheads="1"/>
          </p:cNvSpPr>
          <p:nvPr/>
        </p:nvSpPr>
        <p:spPr bwMode="auto">
          <a:xfrm flipH="1">
            <a:off x="7474355" y="1800824"/>
            <a:ext cx="438419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29" name="10 Tabla"/>
          <p:cNvGraphicFramePr>
            <a:graphicFrameLocks noGrp="1"/>
          </p:cNvGraphicFramePr>
          <p:nvPr>
            <p:extLst>
              <p:ext uri="{D42A27DB-BD31-4B8C-83A1-F6EECF244321}">
                <p14:modId xmlns:p14="http://schemas.microsoft.com/office/powerpoint/2010/main" val="1160524387"/>
              </p:ext>
            </p:extLst>
          </p:nvPr>
        </p:nvGraphicFramePr>
        <p:xfrm>
          <a:off x="7474354" y="1994749"/>
          <a:ext cx="4384196" cy="627174"/>
        </p:xfrm>
        <a:graphic>
          <a:graphicData uri="http://schemas.openxmlformats.org/drawingml/2006/table">
            <a:tbl>
              <a:tblPr bandRow="1">
                <a:tableStyleId>{5940675A-B579-460E-94D1-54222C63F5DA}</a:tableStyleId>
              </a:tblPr>
              <a:tblGrid>
                <a:gridCol w="1463216">
                  <a:extLst>
                    <a:ext uri="{9D8B030D-6E8A-4147-A177-3AD203B41FA5}">
                      <a16:colId xmlns="" xmlns:a16="http://schemas.microsoft.com/office/drawing/2014/main" val="20000"/>
                    </a:ext>
                  </a:extLst>
                </a:gridCol>
                <a:gridCol w="740149">
                  <a:extLst>
                    <a:ext uri="{9D8B030D-6E8A-4147-A177-3AD203B41FA5}">
                      <a16:colId xmlns="" xmlns:a16="http://schemas.microsoft.com/office/drawing/2014/main" val="20001"/>
                    </a:ext>
                  </a:extLst>
                </a:gridCol>
                <a:gridCol w="1287216">
                  <a:extLst>
                    <a:ext uri="{9D8B030D-6E8A-4147-A177-3AD203B41FA5}">
                      <a16:colId xmlns="" xmlns:a16="http://schemas.microsoft.com/office/drawing/2014/main" val="20002"/>
                    </a:ext>
                  </a:extLst>
                </a:gridCol>
                <a:gridCol w="893615">
                  <a:extLst>
                    <a:ext uri="{9D8B030D-6E8A-4147-A177-3AD203B41FA5}">
                      <a16:colId xmlns="" xmlns:a16="http://schemas.microsoft.com/office/drawing/2014/main" val="20003"/>
                    </a:ext>
                  </a:extLst>
                </a:gridCol>
              </a:tblGrid>
              <a:tr h="3048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SECTORCA</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0" marR="5843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0" marR="58430" marT="0" marB="0" anchor="ctr"/>
                </a:tc>
                <a:extLst>
                  <a:ext uri="{0D108BD9-81ED-4DB2-BD59-A6C34878D82A}">
                    <a16:rowId xmlns="" xmlns:a16="http://schemas.microsoft.com/office/drawing/2014/main" val="10000"/>
                  </a:ext>
                </a:extLst>
              </a:tr>
              <a:tr h="161187">
                <a:tc rowSpan="2">
                  <a:txBody>
                    <a:bodyPr/>
                    <a:lstStyle/>
                    <a:p>
                      <a:pPr marL="0" algn="ctr" defTabSz="914400" rtl="0" eaLnBrk="1" fontAlgn="b" latinLnBrk="0" hangingPunct="1">
                        <a:spcAft>
                          <a:spcPts val="0"/>
                        </a:spcAft>
                      </a:pPr>
                      <a:r>
                        <a:rPr lang="es-MX" sz="1000" kern="1200" dirty="0">
                          <a:effectLst/>
                        </a:rPr>
                        <a:t>ESPINAL – LA CHAMBA</a:t>
                      </a:r>
                      <a:endParaRPr lang="es-MX" sz="1000" b="0" kern="1200" dirty="0">
                        <a:solidFill>
                          <a:schemeClr val="dk1"/>
                        </a:solidFill>
                        <a:effectLst/>
                        <a:latin typeface="+mn-lt"/>
                        <a:ea typeface=""/>
                        <a:cs typeface=""/>
                      </a:endParaRPr>
                    </a:p>
                  </a:txBody>
                  <a:tcPr marL="8114" marR="8114" marT="8787" marB="0" anchor="ctr"/>
                </a:tc>
                <a:tc>
                  <a:txBody>
                    <a:bodyPr/>
                    <a:lstStyle/>
                    <a:p>
                      <a:pPr algn="ctr" fontAlgn="ctr"/>
                      <a:r>
                        <a:rPr lang="es-MX" sz="1000" u="none" strike="noStrike" dirty="0">
                          <a:effectLst/>
                        </a:rPr>
                        <a:t>3,7 KM</a:t>
                      </a:r>
                      <a:endParaRPr lang="es-MX" sz="1000" b="0" i="0" u="none" strike="noStrike" dirty="0">
                        <a:solidFill>
                          <a:srgbClr val="000000"/>
                        </a:solidFill>
                        <a:effectLst/>
                        <a:latin typeface="+mn-lt"/>
                      </a:endParaRPr>
                    </a:p>
                  </a:txBody>
                  <a:tcPr marL="8114" marR="8114" marT="8787"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4" marR="8114" marT="8787"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4" marR="8114" marT="8787" marB="0" anchor="ctr"/>
                </a:tc>
                <a:extLst>
                  <a:ext uri="{0D108BD9-81ED-4DB2-BD59-A6C34878D82A}">
                    <a16:rowId xmlns="" xmlns:a16="http://schemas.microsoft.com/office/drawing/2014/main" val="10001"/>
                  </a:ext>
                </a:extLst>
              </a:tr>
              <a:tr h="161187">
                <a:tc vMerge="1">
                  <a:txBody>
                    <a:bodyPr/>
                    <a:lstStyle/>
                    <a:p>
                      <a:pPr algn="ctr" fontAlgn="b"/>
                      <a:endParaRPr lang="es-MX" sz="1300" u="none" strike="noStrike" kern="1200" dirty="0">
                        <a:solidFill>
                          <a:srgbClr val="FF0000"/>
                        </a:solidFill>
                        <a:effectLst/>
                        <a:latin typeface="+mn-lt"/>
                        <a:ea typeface="+mn-ea"/>
                        <a:cs typeface="+mn-cs"/>
                      </a:endParaRPr>
                    </a:p>
                  </a:txBody>
                  <a:tcPr marL="8116" marR="8116" marT="8792" marB="0" anchor="ctr">
                    <a:noFill/>
                  </a:tcPr>
                </a:tc>
                <a:tc>
                  <a:txBody>
                    <a:bodyPr/>
                    <a:lstStyle/>
                    <a:p>
                      <a:pPr algn="ctr" fontAlgn="ctr"/>
                      <a:r>
                        <a:rPr lang="es-MX" sz="1000" u="none" strike="noStrike" dirty="0">
                          <a:effectLst/>
                        </a:rPr>
                        <a:t>1,6 KM</a:t>
                      </a:r>
                      <a:endParaRPr lang="es-MX" sz="1000" b="0" i="0" u="none" strike="noStrike" dirty="0">
                        <a:solidFill>
                          <a:srgbClr val="000000"/>
                        </a:solidFill>
                        <a:effectLst/>
                        <a:latin typeface="+mn-lt"/>
                      </a:endParaRPr>
                    </a:p>
                  </a:txBody>
                  <a:tcPr marL="8114" marR="8114" marT="8787" marB="0" anchor="ctr"/>
                </a:tc>
                <a:tc>
                  <a:txBody>
                    <a:bodyPr/>
                    <a:lstStyle/>
                    <a:p>
                      <a:pPr algn="ctr" fontAlgn="b"/>
                      <a:r>
                        <a:rPr lang="es-MX" sz="1000" u="none" strike="noStrike" dirty="0">
                          <a:effectLst/>
                        </a:rPr>
                        <a:t>Rehabilitación</a:t>
                      </a:r>
                      <a:endParaRPr lang="es-MX" sz="1000" b="0" i="0" u="none" strike="noStrike" dirty="0">
                        <a:solidFill>
                          <a:srgbClr val="000000"/>
                        </a:solidFill>
                        <a:effectLst/>
                        <a:latin typeface="+mn-lt"/>
                      </a:endParaRPr>
                    </a:p>
                  </a:txBody>
                  <a:tcPr marL="8114" marR="8114" marT="8787"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4" marR="8114" marT="8787" marB="0" anchor="ctr"/>
                </a:tc>
                <a:extLst>
                  <a:ext uri="{0D108BD9-81ED-4DB2-BD59-A6C34878D82A}">
                    <a16:rowId xmlns="" xmlns:a16="http://schemas.microsoft.com/office/drawing/2014/main" val="10002"/>
                  </a:ext>
                </a:extLst>
              </a:tr>
            </a:tbl>
          </a:graphicData>
        </a:graphic>
      </p:graphicFrame>
      <p:sp>
        <p:nvSpPr>
          <p:cNvPr id="31" name="30 CuadroTexto"/>
          <p:cNvSpPr txBox="1">
            <a:spLocks noChangeArrowheads="1"/>
          </p:cNvSpPr>
          <p:nvPr/>
        </p:nvSpPr>
        <p:spPr bwMode="auto">
          <a:xfrm flipH="1">
            <a:off x="3530888" y="4536235"/>
            <a:ext cx="3665455"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32" name="3 Tabla"/>
          <p:cNvGraphicFramePr>
            <a:graphicFrameLocks noGrp="1"/>
          </p:cNvGraphicFramePr>
          <p:nvPr>
            <p:extLst>
              <p:ext uri="{D42A27DB-BD31-4B8C-83A1-F6EECF244321}">
                <p14:modId xmlns:p14="http://schemas.microsoft.com/office/powerpoint/2010/main" val="3119126711"/>
              </p:ext>
            </p:extLst>
          </p:nvPr>
        </p:nvGraphicFramePr>
        <p:xfrm>
          <a:off x="3530888" y="4738198"/>
          <a:ext cx="3665455" cy="914400"/>
        </p:xfrm>
        <a:graphic>
          <a:graphicData uri="http://schemas.openxmlformats.org/drawingml/2006/table">
            <a:tbl>
              <a:tblPr firstRow="1" bandRow="1">
                <a:tableStyleId>{5940675A-B579-460E-94D1-54222C63F5DA}</a:tableStyleId>
              </a:tblPr>
              <a:tblGrid>
                <a:gridCol w="2391963">
                  <a:extLst>
                    <a:ext uri="{9D8B030D-6E8A-4147-A177-3AD203B41FA5}">
                      <a16:colId xmlns="" xmlns:a16="http://schemas.microsoft.com/office/drawing/2014/main" val="20000"/>
                    </a:ext>
                  </a:extLst>
                </a:gridCol>
                <a:gridCol w="1273492">
                  <a:extLst>
                    <a:ext uri="{9D8B030D-6E8A-4147-A177-3AD203B41FA5}">
                      <a16:colId xmlns="" xmlns:a16="http://schemas.microsoft.com/office/drawing/2014/main" val="20001"/>
                    </a:ext>
                  </a:extLst>
                </a:gridCol>
              </a:tblGrid>
              <a:tr h="152400">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fontAlgn="b"/>
                      <a:r>
                        <a:rPr lang="es-CO" sz="1000" u="none" strike="noStrike" dirty="0">
                          <a:effectLst/>
                        </a:rPr>
                        <a:t>$ 7.247</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0"/>
                  </a:ext>
                </a:extLst>
              </a:tr>
              <a:tr h="152400">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$ 1.150</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1"/>
                  </a:ext>
                </a:extLst>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indent="0" algn="l" defTabSz="914400" rtl="0" eaLnBrk="1" latinLnBrk="0" hangingPunct="1"/>
                      <a:r>
                        <a:rPr lang="es-CO" sz="1000" kern="1200" baseline="0" dirty="0"/>
                        <a:t>Vigencia 2016= $3.973</a:t>
                      </a:r>
                    </a:p>
                    <a:p>
                      <a:pPr marL="173038"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$3.274</a:t>
                      </a:r>
                      <a:endParaRPr lang="es-CO" sz="1000" b="1"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$ 7.247</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2"/>
                  </a:ext>
                </a:extLst>
              </a:tr>
              <a:tr h="152400">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fontAlgn="b"/>
                      <a:r>
                        <a:rPr lang="es-CO" sz="1000" u="none" strike="noStrike" dirty="0">
                          <a:effectLst/>
                        </a:rPr>
                        <a:t>$ 8.397</a:t>
                      </a:r>
                      <a:endParaRPr lang="es-CO" sz="1000" b="0" i="0" u="none" strike="noStrike" dirty="0">
                        <a:solidFill>
                          <a:srgbClr val="000000"/>
                        </a:solidFill>
                        <a:effectLst/>
                        <a:latin typeface="+mn-lt"/>
                      </a:endParaRPr>
                    </a:p>
                  </a:txBody>
                  <a:tcPr marL="35998" marR="35998" marT="0" marB="0" anchor="ctr"/>
                </a:tc>
                <a:extLst>
                  <a:ext uri="{0D108BD9-81ED-4DB2-BD59-A6C34878D82A}">
                    <a16:rowId xmlns="" xmlns:a16="http://schemas.microsoft.com/office/drawing/2014/main" val="10003"/>
                  </a:ext>
                </a:extLst>
              </a:tr>
            </a:tbl>
          </a:graphicData>
        </a:graphic>
      </p:graphicFrame>
      <p:sp>
        <p:nvSpPr>
          <p:cNvPr id="228457" name="CuadroTexto 26"/>
          <p:cNvSpPr txBox="1">
            <a:spLocks noChangeArrowheads="1"/>
          </p:cNvSpPr>
          <p:nvPr/>
        </p:nvSpPr>
        <p:spPr bwMode="auto">
          <a:xfrm>
            <a:off x="3421356" y="5715451"/>
            <a:ext cx="3155847" cy="26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12" tIns="45566" rIns="91112" bIns="4556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37"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33" name="Tabla 33"/>
          <p:cNvGraphicFramePr>
            <a:graphicFrameLocks noGrp="1"/>
          </p:cNvGraphicFramePr>
          <p:nvPr>
            <p:extLst>
              <p:ext uri="{D42A27DB-BD31-4B8C-83A1-F6EECF244321}">
                <p14:modId xmlns:p14="http://schemas.microsoft.com/office/powerpoint/2010/main" val="1697063123"/>
              </p:ext>
            </p:extLst>
          </p:nvPr>
        </p:nvGraphicFramePr>
        <p:xfrm>
          <a:off x="4008541" y="4208324"/>
          <a:ext cx="3019326" cy="183071"/>
        </p:xfrm>
        <a:graphic>
          <a:graphicData uri="http://schemas.openxmlformats.org/drawingml/2006/table">
            <a:tbl>
              <a:tblPr firstRow="1" bandRow="1">
                <a:tableStyleId>{5940675A-B579-460E-94D1-54222C63F5DA}</a:tableStyleId>
              </a:tblPr>
              <a:tblGrid>
                <a:gridCol w="3019326">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14 Km</a:t>
                      </a:r>
                      <a:endParaRPr lang="es-CO" sz="1200" b="0" i="0" u="none" strike="noStrike" dirty="0">
                        <a:solidFill>
                          <a:schemeClr val="bg1"/>
                        </a:solidFill>
                        <a:latin typeface="+mn-lt"/>
                        <a:cs typeface="Arial" panose="020B0604020202020204" pitchFamily="34" charset="0"/>
                      </a:endParaRPr>
                    </a:p>
                  </a:txBody>
                  <a:tcPr marL="35998" marR="35998" marT="0" marB="0" anchor="ctr"/>
                </a:tc>
                <a:extLst>
                  <a:ext uri="{0D108BD9-81ED-4DB2-BD59-A6C34878D82A}">
                    <a16:rowId xmlns="" xmlns:a16="http://schemas.microsoft.com/office/drawing/2014/main" val="10000"/>
                  </a:ext>
                </a:extLst>
              </a:tr>
            </a:tbl>
          </a:graphicData>
        </a:graphic>
      </p:graphicFrame>
      <p:graphicFrame>
        <p:nvGraphicFramePr>
          <p:cNvPr id="34" name="10 Tabla"/>
          <p:cNvGraphicFramePr>
            <a:graphicFrameLocks noGrp="1"/>
          </p:cNvGraphicFramePr>
          <p:nvPr>
            <p:extLst>
              <p:ext uri="{D42A27DB-BD31-4B8C-83A1-F6EECF244321}">
                <p14:modId xmlns:p14="http://schemas.microsoft.com/office/powerpoint/2010/main" val="4051955955"/>
              </p:ext>
            </p:extLst>
          </p:nvPr>
        </p:nvGraphicFramePr>
        <p:xfrm>
          <a:off x="7474354" y="4909509"/>
          <a:ext cx="4373143" cy="820080"/>
        </p:xfrm>
        <a:graphic>
          <a:graphicData uri="http://schemas.openxmlformats.org/drawingml/2006/table">
            <a:tbl>
              <a:tblPr bandRow="1">
                <a:tableStyleId>{5940675A-B579-460E-94D1-54222C63F5DA}</a:tableStyleId>
              </a:tblPr>
              <a:tblGrid>
                <a:gridCol w="3278768">
                  <a:extLst>
                    <a:ext uri="{9D8B030D-6E8A-4147-A177-3AD203B41FA5}">
                      <a16:colId xmlns="" xmlns:a16="http://schemas.microsoft.com/office/drawing/2014/main" val="20000"/>
                    </a:ext>
                  </a:extLst>
                </a:gridCol>
                <a:gridCol w="1094375">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36" marR="58436"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36" marR="58436" marT="0" marB="0" anchor="ctr"/>
                </a:tc>
                <a:extLst>
                  <a:ext uri="{0D108BD9-81ED-4DB2-BD59-A6C34878D82A}">
                    <a16:rowId xmlns="" xmlns:a16="http://schemas.microsoft.com/office/drawing/2014/main" val="10000"/>
                  </a:ext>
                </a:extLst>
              </a:tr>
              <a:tr h="1611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Calibri"/>
                        <a:ea typeface="+mn-ea"/>
                        <a:cs typeface="+mn-cs"/>
                      </a:endParaRPr>
                    </a:p>
                  </a:txBody>
                  <a:tcPr marL="8116" marR="8116" marT="8796"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5,3 KM</a:t>
                      </a:r>
                      <a:endParaRPr lang="es-MX" sz="1000" b="0" i="0" u="none" strike="noStrike" dirty="0">
                        <a:solidFill>
                          <a:srgbClr val="000000"/>
                        </a:solidFill>
                        <a:effectLst/>
                        <a:latin typeface="+mj-lt"/>
                      </a:endParaRPr>
                    </a:p>
                  </a:txBody>
                  <a:tcPr marL="8116" marR="8116" marT="8796" marB="0" anchor="ctr"/>
                </a:tc>
                <a:extLst>
                  <a:ext uri="{0D108BD9-81ED-4DB2-BD59-A6C34878D82A}">
                    <a16:rowId xmlns="" xmlns:a16="http://schemas.microsoft.com/office/drawing/2014/main" val="10001"/>
                  </a:ext>
                </a:extLst>
              </a:tr>
              <a:tr h="1611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6" marR="8116" marT="8796" marB="0" anchor="ctr"/>
                </a:tc>
                <a:extLst>
                  <a:ext uri="{0D108BD9-81ED-4DB2-BD59-A6C34878D82A}">
                    <a16:rowId xmlns="" xmlns:a16="http://schemas.microsoft.com/office/drawing/2014/main" val="246497866"/>
                  </a:ext>
                </a:extLst>
              </a:tr>
              <a:tr h="184056">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7 KM</a:t>
                      </a:r>
                      <a:endParaRPr lang="es-MX" sz="1000" b="0" i="0" u="none" strike="noStrike" kern="1200" dirty="0">
                        <a:solidFill>
                          <a:schemeClr val="dk1"/>
                        </a:solidFill>
                        <a:effectLst/>
                        <a:latin typeface="+mj-lt"/>
                        <a:ea typeface="+mn-ea"/>
                        <a:cs typeface="+mn-cs"/>
                      </a:endParaRPr>
                    </a:p>
                  </a:txBody>
                  <a:tcPr marL="8116" marR="8116" marT="8796" marB="0" anchor="ctr"/>
                </a:tc>
                <a:extLst>
                  <a:ext uri="{0D108BD9-81ED-4DB2-BD59-A6C34878D82A}">
                    <a16:rowId xmlns="" xmlns:a16="http://schemas.microsoft.com/office/drawing/2014/main" val="10002"/>
                  </a:ext>
                </a:extLst>
              </a:tr>
              <a:tr h="16119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1,7 KM</a:t>
                      </a:r>
                      <a:endParaRPr lang="es-MX" sz="1000" b="0" i="0" u="none" strike="noStrike" kern="1200" dirty="0">
                        <a:solidFill>
                          <a:schemeClr val="dk1"/>
                        </a:solidFill>
                        <a:effectLst/>
                        <a:latin typeface="+mj-lt"/>
                        <a:ea typeface="+mn-ea"/>
                        <a:cs typeface="+mn-cs"/>
                      </a:endParaRPr>
                    </a:p>
                  </a:txBody>
                  <a:tcPr marL="8116" marR="8116" marT="8796" marB="0" anchor="ctr"/>
                </a:tc>
                <a:extLst>
                  <a:ext uri="{0D108BD9-81ED-4DB2-BD59-A6C34878D82A}">
                    <a16:rowId xmlns="" xmlns:a16="http://schemas.microsoft.com/office/drawing/2014/main" val="10003"/>
                  </a:ext>
                </a:extLst>
              </a:tr>
            </a:tbl>
          </a:graphicData>
        </a:graphic>
      </p:graphicFrame>
      <p:sp>
        <p:nvSpPr>
          <p:cNvPr id="35" name="30 CuadroTexto"/>
          <p:cNvSpPr txBox="1">
            <a:spLocks noChangeArrowheads="1"/>
          </p:cNvSpPr>
          <p:nvPr/>
        </p:nvSpPr>
        <p:spPr bwMode="auto">
          <a:xfrm flipH="1">
            <a:off x="7474353" y="4718541"/>
            <a:ext cx="4373143" cy="169277"/>
          </a:xfrm>
          <a:prstGeom prst="rect">
            <a:avLst/>
          </a:prstGeom>
          <a:solidFill>
            <a:srgbClr val="CBBB9F"/>
          </a:solidFill>
        </p:spPr>
        <p:style>
          <a:lnRef idx="3">
            <a:schemeClr val="lt1"/>
          </a:lnRef>
          <a:fillRef idx="1">
            <a:schemeClr val="accent1"/>
          </a:fillRef>
          <a:effectRef idx="1">
            <a:schemeClr val="accent1"/>
          </a:effectRef>
          <a:fontRef idx="minor">
            <a:schemeClr val="lt1"/>
          </a:fontRef>
        </p:style>
        <p:txBody>
          <a:bodyPr wrap="square" lIns="91112" tIns="0" rIns="9111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30" name="Rectángulo 5"/>
          <p:cNvSpPr>
            <a:spLocks noChangeArrowheads="1"/>
          </p:cNvSpPr>
          <p:nvPr/>
        </p:nvSpPr>
        <p:spPr bwMode="auto">
          <a:xfrm>
            <a:off x="2232515" y="0"/>
            <a:ext cx="7428411"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CBBB9F"/>
                </a:solidFill>
                <a:latin typeface="Tw Cen MT" panose="020B0602020104020603" pitchFamily="34" charset="0"/>
                <a:ea typeface="MS PGothic" pitchFamily="34" charset="-128"/>
                <a:sym typeface="Helvetica Neue Bold Condensed"/>
              </a:rPr>
              <a:t>ESPINAL – LA CHAMBA</a:t>
            </a:r>
            <a:endParaRPr lang="es-ES" altLang="es-CO" sz="1427" dirty="0">
              <a:solidFill>
                <a:srgbClr val="CBBB9F"/>
              </a:solidFill>
              <a:latin typeface="Tw Cen MT" panose="020B0602020104020603" pitchFamily="34" charset="0"/>
              <a:ea typeface="MS PGothic" pitchFamily="34" charset="-128"/>
              <a:sym typeface="Helvetica Neue Bold Condensed"/>
            </a:endParaRPr>
          </a:p>
        </p:txBody>
      </p:sp>
      <p:sp>
        <p:nvSpPr>
          <p:cNvPr id="36" name="Pentágono 35"/>
          <p:cNvSpPr/>
          <p:nvPr/>
        </p:nvSpPr>
        <p:spPr>
          <a:xfrm>
            <a:off x="1" y="0"/>
            <a:ext cx="2037806" cy="576985"/>
          </a:xfrm>
          <a:prstGeom prst="homePlate">
            <a:avLst/>
          </a:prstGeom>
          <a:solidFill>
            <a:srgbClr val="CBB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9" name="CuadroTexto 38"/>
          <p:cNvSpPr txBox="1"/>
          <p:nvPr/>
        </p:nvSpPr>
        <p:spPr>
          <a:xfrm>
            <a:off x="194709" y="26882"/>
            <a:ext cx="1355418"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Tolima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11571837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402084" y="2955616"/>
            <a:ext cx="6071191" cy="7511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6600" b="1" dirty="0" smtClean="0">
                <a:solidFill>
                  <a:srgbClr val="94C11F"/>
                </a:solidFill>
                <a:effectLst>
                  <a:outerShdw blurRad="38100" dist="38100" dir="2700000" algn="tl">
                    <a:srgbClr val="000000">
                      <a:alpha val="43137"/>
                    </a:srgbClr>
                  </a:outerShdw>
                </a:effectLst>
                <a:latin typeface="Tw Cen MT" panose="020B0602020104020603" pitchFamily="34" charset="0"/>
              </a:rPr>
              <a:t>Región Llanos</a:t>
            </a:r>
            <a:endParaRPr lang="es-CO" sz="4000" b="1" dirty="0" smtClean="0">
              <a:solidFill>
                <a:srgbClr val="94C11F"/>
              </a:solidFill>
              <a:latin typeface="Tw Cen MT" panose="020B0602020104020603"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7954" y="631838"/>
            <a:ext cx="4413554" cy="5594323"/>
          </a:xfrm>
          <a:prstGeom prst="rect">
            <a:avLst/>
          </a:prstGeom>
        </p:spPr>
      </p:pic>
    </p:spTree>
    <p:extLst>
      <p:ext uri="{BB962C8B-B14F-4D97-AF65-F5344CB8AC3E}">
        <p14:creationId xmlns:p14="http://schemas.microsoft.com/office/powerpoint/2010/main" val="213589049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0 CuadroTexto"/>
          <p:cNvSpPr txBox="1">
            <a:spLocks noChangeArrowheads="1"/>
          </p:cNvSpPr>
          <p:nvPr/>
        </p:nvSpPr>
        <p:spPr bwMode="auto">
          <a:xfrm flipH="1">
            <a:off x="7750027" y="731562"/>
            <a:ext cx="4058840" cy="173253"/>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549">
              <a:defRPr/>
            </a:pPr>
            <a:r>
              <a:rPr lang="es-CO" sz="1100" dirty="0"/>
              <a:t>INFORMACIÓN GENERAL</a:t>
            </a:r>
          </a:p>
        </p:txBody>
      </p:sp>
      <p:graphicFrame>
        <p:nvGraphicFramePr>
          <p:cNvPr id="13" name="3 Tabla"/>
          <p:cNvGraphicFramePr>
            <a:graphicFrameLocks noGrp="1"/>
          </p:cNvGraphicFramePr>
          <p:nvPr>
            <p:extLst>
              <p:ext uri="{D42A27DB-BD31-4B8C-83A1-F6EECF244321}">
                <p14:modId xmlns:p14="http://schemas.microsoft.com/office/powerpoint/2010/main" val="2313561978"/>
              </p:ext>
            </p:extLst>
          </p:nvPr>
        </p:nvGraphicFramePr>
        <p:xfrm>
          <a:off x="7750027" y="942787"/>
          <a:ext cx="4060429" cy="914400"/>
        </p:xfrm>
        <a:graphic>
          <a:graphicData uri="http://schemas.openxmlformats.org/drawingml/2006/table">
            <a:tbl>
              <a:tblPr firstRow="1" bandRow="1">
                <a:tableStyleId>{5940675A-B579-460E-94D1-54222C63F5DA}</a:tableStyleId>
              </a:tblPr>
              <a:tblGrid>
                <a:gridCol w="1840300">
                  <a:extLst>
                    <a:ext uri="{9D8B030D-6E8A-4147-A177-3AD203B41FA5}">
                      <a16:colId xmlns="" xmlns:a16="http://schemas.microsoft.com/office/drawing/2014/main" val="20000"/>
                    </a:ext>
                  </a:extLst>
                </a:gridCol>
                <a:gridCol w="2220129">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20/10/2015</a:t>
                      </a:r>
                    </a:p>
                    <a:p>
                      <a:pPr algn="ctr" rtl="0" fontAlgn="ctr"/>
                      <a:r>
                        <a:rPr lang="es-MX" sz="1000" u="none" strike="noStrike" dirty="0">
                          <a:effectLst/>
                        </a:rPr>
                        <a:t>19/08/2016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13/11/2015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24/08/2018</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78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14" name="30 CuadroTexto"/>
          <p:cNvSpPr txBox="1">
            <a:spLocks noChangeArrowheads="1"/>
          </p:cNvSpPr>
          <p:nvPr/>
        </p:nvSpPr>
        <p:spPr bwMode="auto">
          <a:xfrm flipH="1">
            <a:off x="7750028" y="2853504"/>
            <a:ext cx="4054079"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1588 DE 13/11/2015</a:t>
            </a:r>
          </a:p>
        </p:txBody>
      </p:sp>
      <p:sp>
        <p:nvSpPr>
          <p:cNvPr id="17" name="30 CuadroTexto"/>
          <p:cNvSpPr txBox="1">
            <a:spLocks noChangeArrowheads="1"/>
          </p:cNvSpPr>
          <p:nvPr/>
        </p:nvSpPr>
        <p:spPr bwMode="auto">
          <a:xfrm flipH="1">
            <a:off x="7750027" y="3743172"/>
            <a:ext cx="4055666"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1728 DE 21/12/2015</a:t>
            </a:r>
          </a:p>
        </p:txBody>
      </p:sp>
      <p:graphicFrame>
        <p:nvGraphicFramePr>
          <p:cNvPr id="18" name="Tabla 17"/>
          <p:cNvGraphicFramePr>
            <a:graphicFrameLocks noGrp="1"/>
          </p:cNvGraphicFramePr>
          <p:nvPr>
            <p:extLst>
              <p:ext uri="{D42A27DB-BD31-4B8C-83A1-F6EECF244321}">
                <p14:modId xmlns:p14="http://schemas.microsoft.com/office/powerpoint/2010/main" val="3580195632"/>
              </p:ext>
            </p:extLst>
          </p:nvPr>
        </p:nvGraphicFramePr>
        <p:xfrm>
          <a:off x="7750028" y="3063542"/>
          <a:ext cx="4055664" cy="609600"/>
        </p:xfrm>
        <a:graphic>
          <a:graphicData uri="http://schemas.openxmlformats.org/drawingml/2006/table">
            <a:tbl>
              <a:tblPr>
                <a:tableStyleId>{5940675A-B579-460E-94D1-54222C63F5DA}</a:tableStyleId>
              </a:tblPr>
              <a:tblGrid>
                <a:gridCol w="2090710">
                  <a:extLst>
                    <a:ext uri="{9D8B030D-6E8A-4147-A177-3AD203B41FA5}">
                      <a16:colId xmlns="" xmlns:a16="http://schemas.microsoft.com/office/drawing/2014/main" val="20000"/>
                    </a:ext>
                  </a:extLst>
                </a:gridCol>
                <a:gridCol w="417648">
                  <a:extLst>
                    <a:ext uri="{9D8B030D-6E8A-4147-A177-3AD203B41FA5}">
                      <a16:colId xmlns="" xmlns:a16="http://schemas.microsoft.com/office/drawing/2014/main" val="20001"/>
                    </a:ext>
                  </a:extLst>
                </a:gridCol>
                <a:gridCol w="1547306">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VIAS EQUIDAD 059</a:t>
                      </a: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395">
                <a:tc>
                  <a:txBody>
                    <a:bodyPr/>
                    <a:lstStyle/>
                    <a:p>
                      <a:pPr algn="l" fontAlgn="ctr"/>
                      <a:r>
                        <a:rPr lang="es-MX" sz="1000" u="none" strike="noStrike" dirty="0">
                          <a:effectLst/>
                        </a:rPr>
                        <a:t>HIDALGO E</a:t>
                      </a:r>
                      <a:r>
                        <a:rPr lang="es-MX" sz="1000" u="none" strike="noStrike" baseline="0" dirty="0">
                          <a:effectLst/>
                        </a:rPr>
                        <a:t> HIDALGO SA</a:t>
                      </a:r>
                      <a:endParaRPr lang="es-MX" sz="1000" b="0" i="0" u="none" strike="noStrike" dirty="0">
                        <a:solidFill>
                          <a:srgbClr val="000000"/>
                        </a:solidFill>
                        <a:effectLst/>
                        <a:latin typeface="Calibri" panose="020F0502020204030204" pitchFamily="34" charset="0"/>
                      </a:endParaRPr>
                    </a:p>
                  </a:txBody>
                  <a:tcPr marL="108010" marR="8117" marT="0" marB="0" anchor="ctr"/>
                </a:tc>
                <a:tc>
                  <a:txBody>
                    <a:bodyPr/>
                    <a:lstStyle/>
                    <a:p>
                      <a:pPr algn="ctr" fontAlgn="ctr"/>
                      <a:r>
                        <a:rPr lang="es-MX" sz="1000" u="none" strike="noStrike" dirty="0">
                          <a:effectLst/>
                        </a:rPr>
                        <a:t>30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marL="0" algn="ctr" defTabSz="914400" rtl="0" eaLnBrk="1" fontAlgn="ctr" latinLnBrk="0" hangingPunct="1"/>
                      <a:r>
                        <a:rPr lang="es-MX" sz="1000" u="none" strike="noStrike" kern="1200" dirty="0">
                          <a:effectLst/>
                        </a:rPr>
                        <a:t>ECUADOR</a:t>
                      </a:r>
                      <a:r>
                        <a:rPr lang="es-MX" sz="1000" u="none" strike="noStrike" kern="1200" baseline="0" dirty="0">
                          <a:effectLst/>
                        </a:rPr>
                        <a:t> - </a:t>
                      </a:r>
                      <a:r>
                        <a:rPr lang="es-MX" sz="1000" u="none" strike="noStrike" kern="1200" dirty="0">
                          <a:effectLst/>
                        </a:rPr>
                        <a:t>SUC. 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r h="152395">
                <a:tc>
                  <a:txBody>
                    <a:bodyPr/>
                    <a:lstStyle/>
                    <a:p>
                      <a:pPr algn="l" fontAlgn="ctr"/>
                      <a:r>
                        <a:rPr lang="es-MX" sz="1000" u="none" strike="noStrike" dirty="0">
                          <a:effectLst/>
                        </a:rPr>
                        <a:t>HIDALGO</a:t>
                      </a:r>
                      <a:r>
                        <a:rPr lang="es-MX" sz="1000" u="none" strike="noStrike" baseline="0" dirty="0">
                          <a:effectLst/>
                        </a:rPr>
                        <a:t> E HIDALGO COLOMBIA SAS</a:t>
                      </a:r>
                      <a:endParaRPr lang="es-MX" sz="1000" b="0" i="0" u="none" strike="noStrike" dirty="0">
                        <a:solidFill>
                          <a:srgbClr val="000000"/>
                        </a:solidFill>
                        <a:effectLst/>
                        <a:latin typeface="Calibri" panose="020F0502020204030204" pitchFamily="34" charset="0"/>
                      </a:endParaRPr>
                    </a:p>
                  </a:txBody>
                  <a:tcPr marL="108010" marR="8117" marT="0" marB="0" anchor="ctr"/>
                </a:tc>
                <a:tc>
                  <a:txBody>
                    <a:bodyPr/>
                    <a:lstStyle/>
                    <a:p>
                      <a:pPr algn="ctr" fontAlgn="ctr"/>
                      <a:r>
                        <a:rPr lang="es-MX" sz="1000" u="none" strike="noStrike" dirty="0">
                          <a:effectLst/>
                        </a:rPr>
                        <a:t>70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3"/>
                  </a:ext>
                </a:extLst>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1429736252"/>
              </p:ext>
            </p:extLst>
          </p:nvPr>
        </p:nvGraphicFramePr>
        <p:xfrm>
          <a:off x="7750027" y="3955598"/>
          <a:ext cx="4044557" cy="762000"/>
        </p:xfrm>
        <a:graphic>
          <a:graphicData uri="http://schemas.openxmlformats.org/drawingml/2006/table">
            <a:tbl>
              <a:tblPr>
                <a:tableStyleId>{5940675A-B579-460E-94D1-54222C63F5DA}</a:tableStyleId>
              </a:tblPr>
              <a:tblGrid>
                <a:gridCol w="2373081">
                  <a:extLst>
                    <a:ext uri="{9D8B030D-6E8A-4147-A177-3AD203B41FA5}">
                      <a16:colId xmlns="" xmlns:a16="http://schemas.microsoft.com/office/drawing/2014/main" val="20000"/>
                    </a:ext>
                  </a:extLst>
                </a:gridCol>
                <a:gridCol w="496663">
                  <a:extLst>
                    <a:ext uri="{9D8B030D-6E8A-4147-A177-3AD203B41FA5}">
                      <a16:colId xmlns="" xmlns:a16="http://schemas.microsoft.com/office/drawing/2014/main" val="20001"/>
                    </a:ext>
                  </a:extLst>
                </a:gridCol>
                <a:gridCol w="1174813">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CR VIAL ARAUCA</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304790">
                <a:tc>
                  <a:txBody>
                    <a:bodyPr/>
                    <a:lstStyle/>
                    <a:p>
                      <a:pPr marL="0" algn="l" defTabSz="914400" rtl="0" eaLnBrk="1" fontAlgn="ctr" latinLnBrk="0" hangingPunct="1"/>
                      <a:r>
                        <a:rPr lang="es-MX" sz="1000" u="none" strike="noStrike" kern="1200" dirty="0">
                          <a:effectLst/>
                        </a:rPr>
                        <a:t>COMPAÑÍA</a:t>
                      </a:r>
                      <a:r>
                        <a:rPr lang="es-MX" sz="1000" u="none" strike="noStrike" kern="1200" baseline="0" dirty="0">
                          <a:effectLst/>
                        </a:rPr>
                        <a:t> COLOMBIANA DE CONSULTORES S.A.S</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52395">
                <a:tc>
                  <a:txBody>
                    <a:bodyPr/>
                    <a:lstStyle/>
                    <a:p>
                      <a:pPr marL="0" algn="l" defTabSz="914400" rtl="0" eaLnBrk="1" fontAlgn="ctr" latinLnBrk="0" hangingPunct="1"/>
                      <a:r>
                        <a:rPr lang="es-MX" sz="1000" u="none" strike="noStrike" kern="1200" dirty="0">
                          <a:effectLst/>
                        </a:rPr>
                        <a:t>RESTREPO</a:t>
                      </a:r>
                      <a:r>
                        <a:rPr lang="es-MX" sz="1000" u="none" strike="noStrike" kern="1200" baseline="0" dirty="0">
                          <a:effectLst/>
                        </a:rPr>
                        <a:t> Y URIBE S.A.S</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bl>
          </a:graphicData>
        </a:graphic>
      </p:graphicFrame>
      <p:sp>
        <p:nvSpPr>
          <p:cNvPr id="20" name="30 CuadroTexto"/>
          <p:cNvSpPr txBox="1">
            <a:spLocks noChangeArrowheads="1"/>
          </p:cNvSpPr>
          <p:nvPr/>
        </p:nvSpPr>
        <p:spPr bwMode="auto">
          <a:xfrm flipH="1">
            <a:off x="7750028" y="1933121"/>
            <a:ext cx="4044554"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graphicFrame>
        <p:nvGraphicFramePr>
          <p:cNvPr id="21" name="10 Tabla"/>
          <p:cNvGraphicFramePr>
            <a:graphicFrameLocks noGrp="1"/>
          </p:cNvGraphicFramePr>
          <p:nvPr>
            <p:extLst>
              <p:ext uri="{D42A27DB-BD31-4B8C-83A1-F6EECF244321}">
                <p14:modId xmlns:p14="http://schemas.microsoft.com/office/powerpoint/2010/main" val="1131570353"/>
              </p:ext>
            </p:extLst>
          </p:nvPr>
        </p:nvGraphicFramePr>
        <p:xfrm>
          <a:off x="7750025" y="2153492"/>
          <a:ext cx="4081261" cy="648917"/>
        </p:xfrm>
        <a:graphic>
          <a:graphicData uri="http://schemas.openxmlformats.org/drawingml/2006/table">
            <a:tbl>
              <a:tblPr bandRow="1">
                <a:tableStyleId>{5940675A-B579-460E-94D1-54222C63F5DA}</a:tableStyleId>
              </a:tblPr>
              <a:tblGrid>
                <a:gridCol w="889961">
                  <a:extLst>
                    <a:ext uri="{9D8B030D-6E8A-4147-A177-3AD203B41FA5}">
                      <a16:colId xmlns="" xmlns:a16="http://schemas.microsoft.com/office/drawing/2014/main" val="20000"/>
                    </a:ext>
                  </a:extLst>
                </a:gridCol>
                <a:gridCol w="691535">
                  <a:extLst>
                    <a:ext uri="{9D8B030D-6E8A-4147-A177-3AD203B41FA5}">
                      <a16:colId xmlns="" xmlns:a16="http://schemas.microsoft.com/office/drawing/2014/main" val="20001"/>
                    </a:ext>
                  </a:extLst>
                </a:gridCol>
                <a:gridCol w="1404715">
                  <a:extLst>
                    <a:ext uri="{9D8B030D-6E8A-4147-A177-3AD203B41FA5}">
                      <a16:colId xmlns="" xmlns:a16="http://schemas.microsoft.com/office/drawing/2014/main" val="20002"/>
                    </a:ext>
                  </a:extLst>
                </a:gridCol>
                <a:gridCol w="1095050">
                  <a:extLst>
                    <a:ext uri="{9D8B030D-6E8A-4147-A177-3AD203B41FA5}">
                      <a16:colId xmlns="" xmlns:a16="http://schemas.microsoft.com/office/drawing/2014/main" val="1641664465"/>
                    </a:ext>
                  </a:extLst>
                </a:gridCol>
              </a:tblGrid>
              <a:tr h="152734">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0" marR="58430"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0" marR="58430" marT="0" marB="0" anchor="ctr"/>
                </a:tc>
                <a:extLst>
                  <a:ext uri="{0D108BD9-81ED-4DB2-BD59-A6C34878D82A}">
                    <a16:rowId xmlns="" xmlns:a16="http://schemas.microsoft.com/office/drawing/2014/main" val="10000"/>
                  </a:ext>
                </a:extLst>
              </a:tr>
              <a:tr h="329210">
                <a:tc>
                  <a:txBody>
                    <a:bodyPr/>
                    <a:lstStyle/>
                    <a:p>
                      <a:pPr algn="ctr" fontAlgn="b"/>
                      <a:r>
                        <a:rPr lang="es-MX" sz="1000" u="none" strike="noStrike" dirty="0">
                          <a:effectLst/>
                        </a:rPr>
                        <a:t> TAME – ARAUCA</a:t>
                      </a:r>
                      <a:endParaRPr lang="es-MX" sz="1000" b="0" i="0" u="none" strike="noStrike" dirty="0">
                        <a:solidFill>
                          <a:srgbClr val="000000"/>
                        </a:solidFill>
                        <a:effectLst/>
                        <a:latin typeface="+mn-lt"/>
                      </a:endParaRPr>
                    </a:p>
                  </a:txBody>
                  <a:tcPr marL="8116" marR="8116" marT="8837" marB="0" anchor="ctr"/>
                </a:tc>
                <a:tc>
                  <a:txBody>
                    <a:bodyPr/>
                    <a:lstStyle/>
                    <a:p>
                      <a:pPr algn="ctr" fontAlgn="ctr"/>
                      <a:r>
                        <a:rPr lang="es-MX" sz="1000" u="none" strike="noStrike" dirty="0">
                          <a:effectLst/>
                        </a:rPr>
                        <a:t>27 KM</a:t>
                      </a:r>
                      <a:endParaRPr lang="es-MX" sz="1000" b="0" i="0" u="none" strike="noStrike" dirty="0">
                        <a:solidFill>
                          <a:srgbClr val="000000"/>
                        </a:solidFill>
                        <a:effectLst/>
                        <a:latin typeface="+mn-lt"/>
                      </a:endParaRPr>
                    </a:p>
                  </a:txBody>
                  <a:tcPr marL="8116" marR="8116" marT="8837" marB="0" anchor="ctr"/>
                </a:tc>
                <a:tc>
                  <a:txBody>
                    <a:bodyPr/>
                    <a:lstStyle/>
                    <a:p>
                      <a:pPr algn="ctr" fontAlgn="b"/>
                      <a:r>
                        <a:rPr lang="es-MX" sz="1000" u="none" strike="noStrike" dirty="0">
                          <a:effectLst/>
                        </a:rPr>
                        <a:t>Rehabilitación</a:t>
                      </a:r>
                      <a:endParaRPr lang="es-MX" sz="1000" b="0" i="0" u="none" strike="noStrike" dirty="0">
                        <a:solidFill>
                          <a:srgbClr val="000000"/>
                        </a:solidFill>
                        <a:effectLst/>
                        <a:latin typeface="+mn-lt"/>
                      </a:endParaRPr>
                    </a:p>
                  </a:txBody>
                  <a:tcPr marL="8116" marR="8116" marT="8837" marB="0" anchor="ctr"/>
                </a:tc>
                <a:tc>
                  <a:txBody>
                    <a:bodyPr/>
                    <a:lstStyle/>
                    <a:p>
                      <a:pPr marL="0" algn="ctr" defTabSz="1213209" rtl="0" eaLnBrk="1" fontAlgn="ctr" latinLnBrk="0" hangingPunct="1"/>
                      <a:r>
                        <a:rPr lang="es-MX" sz="1100" u="none" strike="noStrike" kern="1200" baseline="0" dirty="0">
                          <a:effectLst/>
                        </a:rPr>
                        <a:t>24 Km </a:t>
                      </a:r>
                      <a:r>
                        <a:rPr lang="es-MX" sz="1100" u="none" strike="noStrike" kern="1200" dirty="0">
                          <a:effectLst/>
                        </a:rPr>
                        <a:t>(1ra Capa)</a:t>
                      </a:r>
                    </a:p>
                    <a:p>
                      <a:pPr marL="0" algn="ctr" defTabSz="1213209" rtl="0" eaLnBrk="1" fontAlgn="ctr" latinLnBrk="0" hangingPunct="1"/>
                      <a:r>
                        <a:rPr lang="es-MX" sz="1100" u="none" strike="noStrike" kern="1200" baseline="0" dirty="0">
                          <a:effectLst/>
                        </a:rPr>
                        <a:t>12 Km </a:t>
                      </a:r>
                      <a:r>
                        <a:rPr lang="es-MX" sz="1100" u="none" strike="noStrike" kern="1200" dirty="0">
                          <a:effectLst/>
                        </a:rPr>
                        <a:t>(2da Capa)</a:t>
                      </a:r>
                      <a:endParaRPr lang="es-MX" sz="1100" b="0" i="0" u="none" strike="noStrike" kern="1200" dirty="0">
                        <a:solidFill>
                          <a:schemeClr val="dk1"/>
                        </a:solidFill>
                        <a:effectLst/>
                        <a:latin typeface="+mn-lt"/>
                        <a:ea typeface="+mn-ea"/>
                        <a:cs typeface="+mn-cs"/>
                      </a:endParaRPr>
                    </a:p>
                  </a:txBody>
                  <a:tcPr marL="8116" marR="8116" marT="8837" marB="0" anchor="ctr"/>
                </a:tc>
                <a:extLst>
                  <a:ext uri="{0D108BD9-81ED-4DB2-BD59-A6C34878D82A}">
                    <a16:rowId xmlns="" xmlns:a16="http://schemas.microsoft.com/office/drawing/2014/main" val="10001"/>
                  </a:ext>
                </a:extLst>
              </a:tr>
            </a:tbl>
          </a:graphicData>
        </a:graphic>
      </p:graphicFrame>
      <p:pic>
        <p:nvPicPr>
          <p:cNvPr id="201813"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1900" y="709768"/>
            <a:ext cx="5612852" cy="349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30 CuadroTexto"/>
          <p:cNvSpPr txBox="1">
            <a:spLocks noChangeArrowheads="1"/>
          </p:cNvSpPr>
          <p:nvPr/>
        </p:nvSpPr>
        <p:spPr bwMode="auto">
          <a:xfrm flipH="1">
            <a:off x="3798637" y="4489367"/>
            <a:ext cx="3482633"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24" name="3 Tabla"/>
          <p:cNvGraphicFramePr>
            <a:graphicFrameLocks noGrp="1"/>
          </p:cNvGraphicFramePr>
          <p:nvPr>
            <p:extLst>
              <p:ext uri="{D42A27DB-BD31-4B8C-83A1-F6EECF244321}">
                <p14:modId xmlns:p14="http://schemas.microsoft.com/office/powerpoint/2010/main" val="2078969195"/>
              </p:ext>
            </p:extLst>
          </p:nvPr>
        </p:nvGraphicFramePr>
        <p:xfrm>
          <a:off x="3798636" y="4703389"/>
          <a:ext cx="3482635" cy="1344525"/>
        </p:xfrm>
        <a:graphic>
          <a:graphicData uri="http://schemas.openxmlformats.org/drawingml/2006/table">
            <a:tbl>
              <a:tblPr firstRow="1" bandRow="1">
                <a:tableStyleId>{5940675A-B579-460E-94D1-54222C63F5DA}</a:tableStyleId>
              </a:tblPr>
              <a:tblGrid>
                <a:gridCol w="2272660">
                  <a:extLst>
                    <a:ext uri="{9D8B030D-6E8A-4147-A177-3AD203B41FA5}">
                      <a16:colId xmlns="" xmlns:a16="http://schemas.microsoft.com/office/drawing/2014/main" val="20000"/>
                    </a:ext>
                  </a:extLst>
                </a:gridCol>
                <a:gridCol w="1209975">
                  <a:extLst>
                    <a:ext uri="{9D8B030D-6E8A-4147-A177-3AD203B41FA5}">
                      <a16:colId xmlns="" xmlns:a16="http://schemas.microsoft.com/office/drawing/2014/main" val="20001"/>
                    </a:ext>
                  </a:extLst>
                </a:gridCol>
              </a:tblGrid>
              <a:tr h="19207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6003" marR="36003" marT="0" marB="0"/>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O" sz="1000" u="none" strike="noStrike" kern="1200" baseline="0" dirty="0">
                          <a:effectLst/>
                        </a:rPr>
                        <a:t>$ </a:t>
                      </a:r>
                      <a:r>
                        <a:rPr lang="es-ES" sz="1000" u="none" strike="noStrike" kern="1200" baseline="0" dirty="0">
                          <a:effectLst/>
                        </a:rPr>
                        <a:t>49.339</a:t>
                      </a:r>
                      <a:endParaRPr lang="es-ES" sz="1000" u="none" strike="noStrike" kern="1200" baseline="0" dirty="0">
                        <a:solidFill>
                          <a:schemeClr val="tx1"/>
                        </a:solidFill>
                        <a:effectLst/>
                        <a:latin typeface="+mn-lt"/>
                        <a:ea typeface="+mn-ea"/>
                        <a:cs typeface="+mn-cs"/>
                      </a:endParaRPr>
                    </a:p>
                  </a:txBody>
                  <a:tcPr marL="36003" marR="36003" marT="0" marB="0" anchor="ctr"/>
                </a:tc>
                <a:extLst>
                  <a:ext uri="{0D108BD9-81ED-4DB2-BD59-A6C34878D82A}">
                    <a16:rowId xmlns="" xmlns:a16="http://schemas.microsoft.com/office/drawing/2014/main" val="10000"/>
                  </a:ext>
                </a:extLst>
              </a:tr>
              <a:tr h="19207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$ 5.599</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1"/>
                  </a:ext>
                </a:extLst>
              </a:tr>
              <a:tr h="7683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dirty="0"/>
                        <a:t>Vigencia 2016= $9.960</a:t>
                      </a:r>
                    </a:p>
                    <a:p>
                      <a:pPr marL="177800" indent="0" algn="l" defTabSz="914400" rtl="0" eaLnBrk="1" latinLnBrk="0" hangingPunct="1"/>
                      <a:r>
                        <a:rPr lang="es-CO" sz="1000" kern="1200" dirty="0"/>
                        <a:t>Vigencia 2017= $28.180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dirty="0"/>
                        <a:t>Vigencia 2018= $11.199</a:t>
                      </a:r>
                      <a:endParaRPr lang="es-CO" sz="1000" b="1" i="1"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baseline="0" dirty="0">
                          <a:effectLst/>
                        </a:rPr>
                        <a:t> </a:t>
                      </a:r>
                      <a:r>
                        <a:rPr lang="es-CO" sz="1000" u="none" strike="noStrike" dirty="0">
                          <a:effectLst/>
                        </a:rPr>
                        <a:t>$ 49.339</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2"/>
                  </a:ext>
                </a:extLst>
              </a:tr>
              <a:tr h="19207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6003" marR="36003" marT="0" marB="0" anchor="ctr"/>
                </a:tc>
                <a:tc>
                  <a:txBody>
                    <a:bodyPr/>
                    <a:lstStyle/>
                    <a:p>
                      <a:pPr algn="ctr" fontAlgn="b"/>
                      <a:r>
                        <a:rPr lang="es-CO" sz="1000" u="none" strike="noStrike" dirty="0">
                          <a:effectLst/>
                        </a:rPr>
                        <a:t> $ 54.938</a:t>
                      </a:r>
                      <a:endParaRPr lang="es-CO" sz="1000" b="0" i="0" u="none" strike="noStrike" dirty="0">
                        <a:solidFill>
                          <a:srgbClr val="000000"/>
                        </a:solidFill>
                        <a:effectLst/>
                        <a:latin typeface="+mn-lt"/>
                      </a:endParaRPr>
                    </a:p>
                  </a:txBody>
                  <a:tcPr marL="36003" marR="36003" marT="0" marB="0" anchor="ctr"/>
                </a:tc>
                <a:extLst>
                  <a:ext uri="{0D108BD9-81ED-4DB2-BD59-A6C34878D82A}">
                    <a16:rowId xmlns="" xmlns:a16="http://schemas.microsoft.com/office/drawing/2014/main" val="10003"/>
                  </a:ext>
                </a:extLst>
              </a:tr>
            </a:tbl>
          </a:graphicData>
        </a:graphic>
      </p:graphicFrame>
      <p:sp>
        <p:nvSpPr>
          <p:cNvPr id="201832" name="CuadroTexto 24"/>
          <p:cNvSpPr txBox="1">
            <a:spLocks noChangeArrowheads="1"/>
          </p:cNvSpPr>
          <p:nvPr/>
        </p:nvSpPr>
        <p:spPr bwMode="auto">
          <a:xfrm>
            <a:off x="4260611" y="6062804"/>
            <a:ext cx="3155641" cy="26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49" tIns="45630" rIns="91249" bIns="4563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549" fontAlgn="base">
              <a:spcBef>
                <a:spcPct val="0"/>
              </a:spcBef>
              <a:spcAft>
                <a:spcPct val="0"/>
              </a:spcAft>
            </a:pPr>
            <a:r>
              <a:rPr lang="es-MX" altLang="es-CO" sz="1100" dirty="0"/>
              <a:t>* Cifras </a:t>
            </a:r>
            <a:r>
              <a:rPr lang="es-MX" altLang="es-CO" sz="1100" dirty="0" smtClean="0"/>
              <a:t>en millones </a:t>
            </a:r>
            <a:r>
              <a:rPr lang="es-MX" altLang="es-CO" sz="1100" dirty="0"/>
              <a:t>a diciembre de 2015</a:t>
            </a:r>
          </a:p>
        </p:txBody>
      </p:sp>
      <p:graphicFrame>
        <p:nvGraphicFramePr>
          <p:cNvPr id="25" name="Tabla 33"/>
          <p:cNvGraphicFramePr>
            <a:graphicFrameLocks noGrp="1"/>
          </p:cNvGraphicFramePr>
          <p:nvPr>
            <p:extLst>
              <p:ext uri="{D42A27DB-BD31-4B8C-83A1-F6EECF244321}">
                <p14:modId xmlns:p14="http://schemas.microsoft.com/office/powerpoint/2010/main" val="1400182410"/>
              </p:ext>
            </p:extLst>
          </p:nvPr>
        </p:nvGraphicFramePr>
        <p:xfrm>
          <a:off x="3759989" y="4261550"/>
          <a:ext cx="3521281" cy="183071"/>
        </p:xfrm>
        <a:graphic>
          <a:graphicData uri="http://schemas.openxmlformats.org/drawingml/2006/table">
            <a:tbl>
              <a:tblPr firstRow="1" bandRow="1">
                <a:tableStyleId>{5940675A-B579-460E-94D1-54222C63F5DA}</a:tableStyleId>
              </a:tblPr>
              <a:tblGrid>
                <a:gridCol w="3521281">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174 Km</a:t>
                      </a:r>
                      <a:endParaRPr lang="es-CO" sz="1200" b="0" i="0" u="none" strike="noStrike" dirty="0">
                        <a:solidFill>
                          <a:schemeClr val="bg1"/>
                        </a:solidFill>
                        <a:latin typeface="+mn-lt"/>
                        <a:cs typeface="Arial" panose="020B0604020202020204" pitchFamily="34" charset="0"/>
                      </a:endParaRPr>
                    </a:p>
                  </a:txBody>
                  <a:tcPr marL="36002" marR="36002" marT="0" marB="0" anchor="ctr"/>
                </a:tc>
                <a:extLst>
                  <a:ext uri="{0D108BD9-81ED-4DB2-BD59-A6C34878D82A}">
                    <a16:rowId xmlns="" xmlns:a16="http://schemas.microsoft.com/office/drawing/2014/main" val="10000"/>
                  </a:ext>
                </a:extLst>
              </a:tr>
            </a:tbl>
          </a:graphicData>
        </a:graphic>
      </p:graphicFrame>
      <p:graphicFrame>
        <p:nvGraphicFramePr>
          <p:cNvPr id="28" name="10 Tabla"/>
          <p:cNvGraphicFramePr>
            <a:graphicFrameLocks noGrp="1"/>
          </p:cNvGraphicFramePr>
          <p:nvPr>
            <p:extLst>
              <p:ext uri="{D42A27DB-BD31-4B8C-83A1-F6EECF244321}">
                <p14:modId xmlns:p14="http://schemas.microsoft.com/office/powerpoint/2010/main" val="3768184261"/>
              </p:ext>
            </p:extLst>
          </p:nvPr>
        </p:nvGraphicFramePr>
        <p:xfrm>
          <a:off x="7750036" y="5081877"/>
          <a:ext cx="4044545" cy="1065141"/>
        </p:xfrm>
        <a:graphic>
          <a:graphicData uri="http://schemas.openxmlformats.org/drawingml/2006/table">
            <a:tbl>
              <a:tblPr bandRow="1">
                <a:tableStyleId>{5940675A-B579-460E-94D1-54222C63F5DA}</a:tableStyleId>
              </a:tblPr>
              <a:tblGrid>
                <a:gridCol w="3032401">
                  <a:extLst>
                    <a:ext uri="{9D8B030D-6E8A-4147-A177-3AD203B41FA5}">
                      <a16:colId xmlns="" xmlns:a16="http://schemas.microsoft.com/office/drawing/2014/main" val="20000"/>
                    </a:ext>
                  </a:extLst>
                </a:gridCol>
                <a:gridCol w="1012144">
                  <a:extLst>
                    <a:ext uri="{9D8B030D-6E8A-4147-A177-3AD203B41FA5}">
                      <a16:colId xmlns="" xmlns:a16="http://schemas.microsoft.com/office/drawing/2014/main" val="20001"/>
                    </a:ext>
                  </a:extLst>
                </a:gridCol>
              </a:tblGrid>
              <a:tr h="197938">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78" marR="58478"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78" marR="58478" marT="0" marB="0" anchor="ctr"/>
                </a:tc>
                <a:extLst>
                  <a:ext uri="{0D108BD9-81ED-4DB2-BD59-A6C34878D82A}">
                    <a16:rowId xmlns="" xmlns:a16="http://schemas.microsoft.com/office/drawing/2014/main" val="10000"/>
                  </a:ext>
                </a:extLst>
              </a:tr>
              <a:tr h="20937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2" marR="8122"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27 KM</a:t>
                      </a:r>
                      <a:endParaRPr lang="es-MX" sz="1000" b="0" i="0" u="none" strike="noStrike" dirty="0">
                        <a:solidFill>
                          <a:srgbClr val="000000"/>
                        </a:solidFill>
                        <a:effectLst/>
                        <a:latin typeface="+mj-lt"/>
                      </a:endParaRPr>
                    </a:p>
                  </a:txBody>
                  <a:tcPr marL="8122" marR="8122" marT="8807" marB="0" anchor="ctr"/>
                </a:tc>
                <a:extLst>
                  <a:ext uri="{0D108BD9-81ED-4DB2-BD59-A6C34878D82A}">
                    <a16:rowId xmlns="" xmlns:a16="http://schemas.microsoft.com/office/drawing/2014/main" val="10001"/>
                  </a:ext>
                </a:extLst>
              </a:tr>
              <a:tr h="20937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2" marR="8122" marT="8807" marB="0" anchor="ctr"/>
                </a:tc>
                <a:extLst>
                  <a:ext uri="{0D108BD9-81ED-4DB2-BD59-A6C34878D82A}">
                    <a16:rowId xmlns="" xmlns:a16="http://schemas.microsoft.com/office/drawing/2014/main" val="246497866"/>
                  </a:ext>
                </a:extLst>
              </a:tr>
              <a:tr h="239069">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136 KM</a:t>
                      </a:r>
                      <a:endParaRPr lang="es-MX" sz="1000" b="0" i="0" u="none" strike="noStrike" kern="1200" dirty="0">
                        <a:solidFill>
                          <a:schemeClr val="dk1"/>
                        </a:solidFill>
                        <a:effectLst/>
                        <a:latin typeface="+mj-lt"/>
                        <a:ea typeface="+mn-ea"/>
                        <a:cs typeface="+mn-cs"/>
                      </a:endParaRPr>
                    </a:p>
                  </a:txBody>
                  <a:tcPr marL="8122" marR="8122" marT="8807" marB="0" anchor="ctr"/>
                </a:tc>
                <a:extLst>
                  <a:ext uri="{0D108BD9-81ED-4DB2-BD59-A6C34878D82A}">
                    <a16:rowId xmlns="" xmlns:a16="http://schemas.microsoft.com/office/drawing/2014/main" val="10002"/>
                  </a:ext>
                </a:extLst>
              </a:tr>
              <a:tr h="20937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8 KM</a:t>
                      </a:r>
                      <a:endParaRPr lang="es-MX" sz="1000" b="0" i="0" u="none" strike="noStrike" kern="1200" dirty="0">
                        <a:solidFill>
                          <a:schemeClr val="dk1"/>
                        </a:solidFill>
                        <a:effectLst/>
                        <a:latin typeface="+mj-lt"/>
                        <a:ea typeface="+mn-ea"/>
                        <a:cs typeface="+mn-cs"/>
                      </a:endParaRPr>
                    </a:p>
                  </a:txBody>
                  <a:tcPr marL="8122" marR="8122" marT="8807" marB="0" anchor="ctr"/>
                </a:tc>
                <a:extLst>
                  <a:ext uri="{0D108BD9-81ED-4DB2-BD59-A6C34878D82A}">
                    <a16:rowId xmlns="" xmlns:a16="http://schemas.microsoft.com/office/drawing/2014/main" val="10003"/>
                  </a:ext>
                </a:extLst>
              </a:tr>
            </a:tbl>
          </a:graphicData>
        </a:graphic>
      </p:graphicFrame>
      <p:sp>
        <p:nvSpPr>
          <p:cNvPr id="29" name="30 CuadroTexto"/>
          <p:cNvSpPr txBox="1">
            <a:spLocks noChangeArrowheads="1"/>
          </p:cNvSpPr>
          <p:nvPr/>
        </p:nvSpPr>
        <p:spPr bwMode="auto">
          <a:xfrm flipH="1">
            <a:off x="7750025" y="4843264"/>
            <a:ext cx="4044543"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249" tIns="0" rIns="9124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t>ESTADO DEL CORREDOR</a:t>
            </a:r>
          </a:p>
        </p:txBody>
      </p:sp>
      <p:sp>
        <p:nvSpPr>
          <p:cNvPr id="22" name="Pentágono 21"/>
          <p:cNvSpPr/>
          <p:nvPr/>
        </p:nvSpPr>
        <p:spPr>
          <a:xfrm>
            <a:off x="0" y="0"/>
            <a:ext cx="2463800" cy="576985"/>
          </a:xfrm>
          <a:prstGeom prst="homePlate">
            <a:avLst/>
          </a:prstGeom>
          <a:solidFill>
            <a:srgbClr val="94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7" name="CuadroTexto 26"/>
          <p:cNvSpPr txBox="1"/>
          <p:nvPr/>
        </p:nvSpPr>
        <p:spPr>
          <a:xfrm>
            <a:off x="194708" y="26882"/>
            <a:ext cx="19007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yanmar Text" panose="020B0502040204020203" pitchFamily="34" charset="0"/>
              </a:rPr>
              <a:t>Arauca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yanmar Text" panose="020B0502040204020203" pitchFamily="34" charset="0"/>
            </a:endParaRPr>
          </a:p>
        </p:txBody>
      </p:sp>
      <p:sp>
        <p:nvSpPr>
          <p:cNvPr id="31" name="Rectángulo 5"/>
          <p:cNvSpPr>
            <a:spLocks noChangeArrowheads="1"/>
          </p:cNvSpPr>
          <p:nvPr/>
        </p:nvSpPr>
        <p:spPr bwMode="auto">
          <a:xfrm>
            <a:off x="2658508" y="93922"/>
            <a:ext cx="42799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94C11F"/>
                </a:solidFill>
                <a:latin typeface="Tw Cen MT" panose="020B0602020104020603" pitchFamily="34" charset="0"/>
                <a:ea typeface="MS PGothic" pitchFamily="34" charset="-128"/>
                <a:sym typeface="Helvetica Neue Bold Condensed"/>
              </a:rPr>
              <a:t>TAME - ARAUCA</a:t>
            </a:r>
            <a:endParaRPr lang="es-ES" altLang="es-CO" sz="2800" dirty="0">
              <a:solidFill>
                <a:srgbClr val="94C11F"/>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15641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0 CuadroTexto"/>
          <p:cNvSpPr txBox="1">
            <a:spLocks noChangeArrowheads="1"/>
          </p:cNvSpPr>
          <p:nvPr/>
        </p:nvSpPr>
        <p:spPr bwMode="auto">
          <a:xfrm flipH="1">
            <a:off x="7712993" y="666187"/>
            <a:ext cx="4072180" cy="173253"/>
          </a:xfrm>
          <a:prstGeom prst="rect">
            <a:avLst/>
          </a:prstGeom>
          <a:solidFill>
            <a:srgbClr val="94C11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61" tIns="0" rIns="91061" bIns="0" anchor="ctr" anchorCtr="1">
            <a:spAutoFit/>
          </a:bodyPr>
          <a:lstStyle>
            <a:defPPr>
              <a:defRPr lang="es-CO"/>
            </a:defPPr>
            <a:lvl1pPr marL="343266" marR="0" lvl="0" indent="-343266" algn="ctr" defTabSz="686532" fontAlgn="auto">
              <a:lnSpc>
                <a:spcPct val="100000"/>
              </a:lnSpc>
              <a:spcBef>
                <a:spcPts val="450"/>
              </a:spcBef>
              <a:spcAft>
                <a:spcPts val="0"/>
              </a:spcAft>
              <a:buClrTx/>
              <a:buSzTx/>
              <a:buFontTx/>
              <a:buNone/>
              <a:tabLst/>
              <a:defRPr kumimoji="0" sz="976"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4" indent="-343254" defTabSz="686507">
              <a:defRPr/>
            </a:pPr>
            <a:r>
              <a:rPr lang="es-CO" sz="1100" dirty="0"/>
              <a:t>INFORMACIÓN GENERAL DEL PROYECTO</a:t>
            </a:r>
          </a:p>
        </p:txBody>
      </p:sp>
      <p:graphicFrame>
        <p:nvGraphicFramePr>
          <p:cNvPr id="24" name="3 Tabla"/>
          <p:cNvGraphicFramePr>
            <a:graphicFrameLocks noGrp="1"/>
          </p:cNvGraphicFramePr>
          <p:nvPr>
            <p:extLst>
              <p:ext uri="{D42A27DB-BD31-4B8C-83A1-F6EECF244321}">
                <p14:modId xmlns:p14="http://schemas.microsoft.com/office/powerpoint/2010/main" val="2647693875"/>
              </p:ext>
            </p:extLst>
          </p:nvPr>
        </p:nvGraphicFramePr>
        <p:xfrm>
          <a:off x="7712994" y="872301"/>
          <a:ext cx="4080229" cy="609600"/>
        </p:xfrm>
        <a:graphic>
          <a:graphicData uri="http://schemas.openxmlformats.org/drawingml/2006/table">
            <a:tbl>
              <a:tblPr firstRow="1" bandRow="1">
                <a:tableStyleId>{5940675A-B579-460E-94D1-54222C63F5DA}</a:tableStyleId>
              </a:tblPr>
              <a:tblGrid>
                <a:gridCol w="2271560">
                  <a:extLst>
                    <a:ext uri="{9D8B030D-6E8A-4147-A177-3AD203B41FA5}">
                      <a16:colId xmlns="" xmlns:a16="http://schemas.microsoft.com/office/drawing/2014/main" val="20000"/>
                    </a:ext>
                  </a:extLst>
                </a:gridCol>
                <a:gridCol w="1808669">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CO" sz="1000" u="none" strike="noStrike" kern="1200" baseline="0" dirty="0">
                          <a:effectLst/>
                        </a:rPr>
                        <a:t>ACTA DE INICIO</a:t>
                      </a:r>
                    </a:p>
                    <a:p>
                      <a:pPr marL="0" algn="l" defTabSz="914400" rtl="0" eaLnBrk="1" latinLnBrk="0" hangingPunct="1"/>
                      <a:r>
                        <a:rPr lang="es-CO" sz="1000" u="none" strike="noStrike" kern="1200" baseline="0" dirty="0">
                          <a:effectLst/>
                        </a:rPr>
                        <a:t>INICIO </a:t>
                      </a:r>
                      <a:r>
                        <a:rPr lang="es-CO" sz="1000" u="none" strike="noStrike" kern="1200" baseline="0" dirty="0" smtClean="0">
                          <a:effectLst/>
                        </a:rPr>
                        <a:t>DE OBRA</a:t>
                      </a:r>
                      <a:endParaRPr lang="es-CO" sz="1000" u="none" strike="noStrike" kern="1200" baseline="0" dirty="0">
                        <a:solidFill>
                          <a:schemeClr val="tx1"/>
                        </a:solidFill>
                        <a:effectLst/>
                        <a:latin typeface="+mn-lt"/>
                        <a:ea typeface="+mn-ea"/>
                        <a:cs typeface="+mn-cs"/>
                      </a:endParaRPr>
                    </a:p>
                  </a:txBody>
                  <a:tcPr marL="26987" marR="2698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17JUN09</a:t>
                      </a:r>
                      <a:endParaRPr lang="es-MX" sz="1000" u="none" strike="noStrike" kern="1200" baseline="0" dirty="0">
                        <a:solidFill>
                          <a:schemeClr val="tx1"/>
                        </a:solidFill>
                        <a:effectLst/>
                        <a:latin typeface="+mn-lt"/>
                        <a:ea typeface="+mn-ea"/>
                        <a:cs typeface="+mn-cs"/>
                      </a:endParaRPr>
                    </a:p>
                  </a:txBody>
                  <a:tcPr marL="26987" marR="2698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u="none" strike="noStrike" kern="1200" baseline="0" dirty="0">
                          <a:effectLst/>
                        </a:rPr>
                        <a:t>TERMINACIÓN</a:t>
                      </a:r>
                      <a:endParaRPr lang="es-CO" sz="1000" u="none" strike="noStrike" kern="1200" baseline="0" dirty="0">
                        <a:solidFill>
                          <a:schemeClr val="tx1"/>
                        </a:solidFill>
                        <a:effectLst/>
                        <a:latin typeface="+mn-lt"/>
                        <a:ea typeface="+mn-ea"/>
                        <a:cs typeface="+mn-cs"/>
                      </a:endParaRPr>
                    </a:p>
                  </a:txBody>
                  <a:tcPr marL="26987" marR="26987" marT="0" marB="0" anchor="ctr"/>
                </a:tc>
                <a:tc>
                  <a:txBody>
                    <a:bodyPr/>
                    <a:lstStyle/>
                    <a:p>
                      <a:pPr algn="ctr" rtl="0" fontAlgn="ctr"/>
                      <a:r>
                        <a:rPr lang="es-MX" sz="1000" u="none" strike="noStrike" kern="1200" baseline="0" dirty="0">
                          <a:effectLst/>
                        </a:rPr>
                        <a:t>31/12/2018 *</a:t>
                      </a:r>
                      <a:endParaRPr lang="es-MX" sz="1000" u="none" strike="noStrike" kern="1200" baseline="0" dirty="0">
                        <a:solidFill>
                          <a:schemeClr val="tx1"/>
                        </a:solidFill>
                        <a:effectLst/>
                        <a:latin typeface="+mn-lt"/>
                        <a:ea typeface="+mn-ea"/>
                        <a:cs typeface="+mn-cs"/>
                      </a:endParaRPr>
                    </a:p>
                  </a:txBody>
                  <a:tcPr marL="26987" marR="26987" marT="0" marB="0" anchor="ctr"/>
                </a:tc>
                <a:extLst>
                  <a:ext uri="{0D108BD9-81ED-4DB2-BD59-A6C34878D82A}">
                    <a16:rowId xmlns="" xmlns:a16="http://schemas.microsoft.com/office/drawing/2014/main" val="10005"/>
                  </a:ext>
                </a:extLst>
              </a:tr>
              <a:tr h="152395">
                <a:tc>
                  <a:txBody>
                    <a:bodyPr/>
                    <a:lstStyle/>
                    <a:p>
                      <a:pPr marL="0" algn="l" defTabSz="914400" rtl="0" eaLnBrk="1" latinLnBrk="0" hangingPunct="1"/>
                      <a:r>
                        <a:rPr lang="es-CO" sz="1000" u="none" strike="noStrike" kern="1200" baseline="0" dirty="0">
                          <a:effectLst/>
                        </a:rPr>
                        <a:t>FASE DEL PROYECTO (AVANCE)</a:t>
                      </a:r>
                      <a:endParaRPr lang="es-CO" sz="1000" u="none" strike="noStrike" kern="1200" baseline="0" dirty="0">
                        <a:solidFill>
                          <a:schemeClr val="tx1"/>
                        </a:solidFill>
                        <a:effectLst/>
                        <a:latin typeface="+mn-lt"/>
                        <a:ea typeface="+mn-ea"/>
                        <a:cs typeface="+mn-cs"/>
                      </a:endParaRPr>
                    </a:p>
                  </a:txBody>
                  <a:tcPr marL="26987" marR="26987"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000" u="none" strike="noStrike" kern="1200" baseline="0" dirty="0">
                          <a:effectLst/>
                        </a:rPr>
                        <a:t>82 %</a:t>
                      </a:r>
                      <a:endParaRPr lang="es-MX" sz="1000" u="none" strike="noStrike" kern="1200" baseline="0" dirty="0">
                        <a:solidFill>
                          <a:schemeClr val="tx1"/>
                        </a:solidFill>
                        <a:effectLst/>
                        <a:latin typeface="+mn-lt"/>
                        <a:ea typeface="+mn-ea"/>
                        <a:cs typeface="+mn-cs"/>
                      </a:endParaRPr>
                    </a:p>
                  </a:txBody>
                  <a:tcPr marL="26987" marR="26987" marT="0" marB="0" anchor="ctr"/>
                </a:tc>
                <a:extLst>
                  <a:ext uri="{0D108BD9-81ED-4DB2-BD59-A6C34878D82A}">
                    <a16:rowId xmlns="" xmlns:a16="http://schemas.microsoft.com/office/drawing/2014/main" val="10004"/>
                  </a:ext>
                </a:extLst>
              </a:tr>
            </a:tbl>
          </a:graphicData>
        </a:graphic>
      </p:graphicFrame>
      <p:sp>
        <p:nvSpPr>
          <p:cNvPr id="25" name="30 CuadroTexto"/>
          <p:cNvSpPr txBox="1">
            <a:spLocks noChangeArrowheads="1"/>
          </p:cNvSpPr>
          <p:nvPr/>
        </p:nvSpPr>
        <p:spPr bwMode="auto">
          <a:xfrm flipH="1">
            <a:off x="7712993" y="3238309"/>
            <a:ext cx="4080229" cy="169277"/>
          </a:xfrm>
          <a:prstGeom prst="rect">
            <a:avLst/>
          </a:prstGeom>
          <a:solidFill>
            <a:srgbClr val="94C11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61" tIns="0" rIns="91061" bIns="0" anchor="ctr" anchorCtr="1">
            <a:spAutoFit/>
          </a:bodyPr>
          <a:lstStyle>
            <a:defPPr>
              <a:defRPr lang="es-CO"/>
            </a:defPPr>
            <a:lvl1pPr marL="343266" marR="0" lvl="0" indent="-343266" algn="ctr" defTabSz="686532" fontAlgn="auto">
              <a:lnSpc>
                <a:spcPct val="100000"/>
              </a:lnSpc>
              <a:spcBef>
                <a:spcPts val="450"/>
              </a:spcBef>
              <a:spcAft>
                <a:spcPts val="0"/>
              </a:spcAft>
              <a:buClrTx/>
              <a:buSzTx/>
              <a:buFontTx/>
              <a:buNone/>
              <a:tabLst/>
              <a:defRPr kumimoji="0" sz="976"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4" indent="-343254" defTabSz="686507">
              <a:defRPr/>
            </a:pPr>
            <a:r>
              <a:rPr lang="es-CO" sz="1100" dirty="0"/>
              <a:t>CONVENIO OBRA 0267/2009</a:t>
            </a:r>
          </a:p>
        </p:txBody>
      </p:sp>
      <p:sp>
        <p:nvSpPr>
          <p:cNvPr id="26" name="30 CuadroTexto"/>
          <p:cNvSpPr txBox="1">
            <a:spLocks noChangeArrowheads="1"/>
          </p:cNvSpPr>
          <p:nvPr/>
        </p:nvSpPr>
        <p:spPr bwMode="auto">
          <a:xfrm flipH="1">
            <a:off x="7712992" y="4247693"/>
            <a:ext cx="4080231" cy="169277"/>
          </a:xfrm>
          <a:prstGeom prst="rect">
            <a:avLst/>
          </a:prstGeom>
          <a:solidFill>
            <a:srgbClr val="94C11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61" tIns="0" rIns="91061" bIns="0" anchor="ctr" anchorCtr="1">
            <a:spAutoFit/>
          </a:bodyPr>
          <a:lstStyle>
            <a:defPPr>
              <a:defRPr lang="es-CO"/>
            </a:defPPr>
            <a:lvl1pPr marL="343266" marR="0" lvl="0" indent="-343266" algn="ctr" defTabSz="686532" fontAlgn="auto">
              <a:lnSpc>
                <a:spcPct val="100000"/>
              </a:lnSpc>
              <a:spcBef>
                <a:spcPts val="450"/>
              </a:spcBef>
              <a:spcAft>
                <a:spcPts val="0"/>
              </a:spcAft>
              <a:buClrTx/>
              <a:buSzTx/>
              <a:buFontTx/>
              <a:buNone/>
              <a:tabLst/>
              <a:defRPr kumimoji="0" sz="976"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4" indent="-343254" defTabSz="686507">
              <a:defRPr/>
            </a:pPr>
            <a:r>
              <a:rPr lang="es-CO" sz="1100" dirty="0"/>
              <a:t>INTERVENTORÍA 2093018</a:t>
            </a:r>
          </a:p>
        </p:txBody>
      </p:sp>
      <p:graphicFrame>
        <p:nvGraphicFramePr>
          <p:cNvPr id="27" name="Tabla 22"/>
          <p:cNvGraphicFramePr>
            <a:graphicFrameLocks noGrp="1"/>
          </p:cNvGraphicFramePr>
          <p:nvPr>
            <p:extLst>
              <p:ext uri="{D42A27DB-BD31-4B8C-83A1-F6EECF244321}">
                <p14:modId xmlns:p14="http://schemas.microsoft.com/office/powerpoint/2010/main" val="3542324554"/>
              </p:ext>
            </p:extLst>
          </p:nvPr>
        </p:nvGraphicFramePr>
        <p:xfrm>
          <a:off x="7712996" y="3452723"/>
          <a:ext cx="4080230" cy="792405"/>
        </p:xfrm>
        <a:graphic>
          <a:graphicData uri="http://schemas.openxmlformats.org/drawingml/2006/table">
            <a:tbl>
              <a:tblPr>
                <a:tableStyleId>{616DA210-FB5B-4158-B5E0-FEB733F419BA}</a:tableStyleId>
              </a:tblPr>
              <a:tblGrid>
                <a:gridCol w="2307040">
                  <a:extLst>
                    <a:ext uri="{9D8B030D-6E8A-4147-A177-3AD203B41FA5}">
                      <a16:colId xmlns="" xmlns:a16="http://schemas.microsoft.com/office/drawing/2014/main" val="20000"/>
                    </a:ext>
                  </a:extLst>
                </a:gridCol>
                <a:gridCol w="829042">
                  <a:extLst>
                    <a:ext uri="{9D8B030D-6E8A-4147-A177-3AD203B41FA5}">
                      <a16:colId xmlns="" xmlns:a16="http://schemas.microsoft.com/office/drawing/2014/main" val="20001"/>
                    </a:ext>
                  </a:extLst>
                </a:gridCol>
                <a:gridCol w="944148">
                  <a:extLst>
                    <a:ext uri="{9D8B030D-6E8A-4147-A177-3AD203B41FA5}">
                      <a16:colId xmlns="" xmlns:a16="http://schemas.microsoft.com/office/drawing/2014/main" val="20002"/>
                    </a:ext>
                  </a:extLst>
                </a:gridCol>
              </a:tblGrid>
              <a:tr h="158476">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6090" marR="6090" marT="6081"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6090" marR="6090" marT="6081"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6090" marR="6090" marT="6081" marB="0" anchor="ctr"/>
                </a:tc>
                <a:extLst>
                  <a:ext uri="{0D108BD9-81ED-4DB2-BD59-A6C34878D82A}">
                    <a16:rowId xmlns="" xmlns:a16="http://schemas.microsoft.com/office/drawing/2014/main" val="10001"/>
                  </a:ext>
                </a:extLst>
              </a:tr>
              <a:tr h="158476">
                <a:tc>
                  <a:txBody>
                    <a:bodyPr/>
                    <a:lstStyle/>
                    <a:p>
                      <a:r>
                        <a:rPr lang="es-CO" sz="1000" dirty="0"/>
                        <a:t>MINTRANSPORTE</a:t>
                      </a:r>
                    </a:p>
                  </a:txBody>
                  <a:tcPr marL="81105" marR="6095" marT="6081" marB="0" anchor="ctr"/>
                </a:tc>
                <a:tc rowSpan="4">
                  <a:txBody>
                    <a:bodyPr/>
                    <a:lstStyle/>
                    <a:p>
                      <a:pPr algn="ctr"/>
                      <a:r>
                        <a:rPr lang="en-US" sz="1000" dirty="0"/>
                        <a:t>100</a:t>
                      </a:r>
                      <a:endParaRPr lang="es-CO" sz="1000" dirty="0"/>
                    </a:p>
                  </a:txBody>
                  <a:tcPr marL="6095" marR="6095" marT="6081" marB="0" anchor="ctr"/>
                </a:tc>
                <a:tc rowSpan="4">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6095" marR="6095" marT="6081" marB="0" anchor="ctr"/>
                </a:tc>
                <a:extLst>
                  <a:ext uri="{0D108BD9-81ED-4DB2-BD59-A6C34878D82A}">
                    <a16:rowId xmlns="" xmlns:a16="http://schemas.microsoft.com/office/drawing/2014/main" val="10004"/>
                  </a:ext>
                </a:extLst>
              </a:tr>
              <a:tr h="158476">
                <a:tc>
                  <a:txBody>
                    <a:bodyPr/>
                    <a:lstStyle/>
                    <a:p>
                      <a:r>
                        <a:rPr lang="es-CO" sz="1000" dirty="0"/>
                        <a:t>INVIAS</a:t>
                      </a:r>
                    </a:p>
                  </a:txBody>
                  <a:tcPr marL="81105" marR="6095" marT="6081" marB="0" anchor="ctr"/>
                </a:tc>
                <a:tc vMerge="1">
                  <a:txBody>
                    <a:bodyPr/>
                    <a:lstStyle/>
                    <a:p>
                      <a:pPr algn="ctr"/>
                      <a:endParaRPr lang="es-CO" sz="1300" dirty="0"/>
                    </a:p>
                  </a:txBody>
                  <a:tcPr marL="8118" marR="8118" marT="8099"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vMerge="1">
                  <a:txBody>
                    <a:bodyPr/>
                    <a:lstStyle/>
                    <a:p>
                      <a:pPr marL="0" algn="ctr" defTabSz="914400" rtl="0" eaLnBrk="1" fontAlgn="ctr" latinLnBrk="0" hangingPunct="1"/>
                      <a:endParaRPr lang="es-MX" sz="1300" u="none" strike="noStrike" kern="1200" dirty="0">
                        <a:solidFill>
                          <a:schemeClr val="tx1"/>
                        </a:solidFill>
                        <a:effectLst/>
                        <a:latin typeface="+mn-lt"/>
                        <a:ea typeface="+mn-ea"/>
                        <a:cs typeface="+mn-cs"/>
                      </a:endParaRPr>
                    </a:p>
                  </a:txBody>
                  <a:tcPr marL="8118" marR="8118" marT="8099"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 xmlns:a16="http://schemas.microsoft.com/office/drawing/2014/main" val="10005"/>
                  </a:ext>
                </a:extLst>
              </a:tr>
              <a:tr h="158476">
                <a:tc>
                  <a:txBody>
                    <a:bodyPr/>
                    <a:lstStyle/>
                    <a:p>
                      <a:r>
                        <a:rPr lang="en-US" sz="1000" dirty="0"/>
                        <a:t>EJERCITO</a:t>
                      </a:r>
                      <a:endParaRPr lang="es-CO" sz="1000" dirty="0"/>
                    </a:p>
                  </a:txBody>
                  <a:tcPr marL="81105" marR="6095" marT="6081" marB="0" anchor="ctr"/>
                </a:tc>
                <a:tc vMerge="1">
                  <a:txBody>
                    <a:bodyPr/>
                    <a:lstStyle/>
                    <a:p>
                      <a:pPr algn="ctr"/>
                      <a:endParaRPr lang="es-CO" sz="1300" dirty="0"/>
                    </a:p>
                  </a:txBody>
                  <a:tcPr marL="8118" marR="8118" marT="8099"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vMerge="1">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endParaRPr lang="es-MX" sz="1300" u="none" strike="noStrike" kern="1200" dirty="0">
                        <a:solidFill>
                          <a:schemeClr val="tx1"/>
                        </a:solidFill>
                        <a:effectLst/>
                        <a:latin typeface="+mn-lt"/>
                        <a:ea typeface="+mn-ea"/>
                        <a:cs typeface="+mn-cs"/>
                      </a:endParaRPr>
                    </a:p>
                  </a:txBody>
                  <a:tcPr marL="8118" marR="8118" marT="8099"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 xmlns:a16="http://schemas.microsoft.com/office/drawing/2014/main" val="10002"/>
                  </a:ext>
                </a:extLst>
              </a:tr>
              <a:tr h="158476">
                <a:tc>
                  <a:txBody>
                    <a:bodyPr/>
                    <a:lstStyle/>
                    <a:p>
                      <a:r>
                        <a:rPr lang="en-US" sz="1000" dirty="0"/>
                        <a:t>FONADE</a:t>
                      </a:r>
                      <a:endParaRPr lang="es-CO" sz="1000" dirty="0"/>
                    </a:p>
                  </a:txBody>
                  <a:tcPr marL="81105" marR="6095" marT="6081" marB="0" anchor="ctr"/>
                </a:tc>
                <a:tc vMerge="1">
                  <a:txBody>
                    <a:bodyPr/>
                    <a:lstStyle/>
                    <a:p>
                      <a:pPr algn="ctr"/>
                      <a:endParaRPr lang="es-CO" sz="1300" dirty="0"/>
                    </a:p>
                  </a:txBody>
                  <a:tcPr marL="8118" marR="8118" marT="8099"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vMerge="1">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fontAlgn="ctr" latinLnBrk="0" hangingPunct="1"/>
                      <a:endParaRPr lang="es-MX" sz="1300" u="none" strike="noStrike" kern="1200" dirty="0">
                        <a:solidFill>
                          <a:schemeClr val="tx1"/>
                        </a:solidFill>
                        <a:effectLst/>
                        <a:latin typeface="+mn-lt"/>
                        <a:ea typeface="+mn-ea"/>
                        <a:cs typeface="+mn-cs"/>
                      </a:endParaRPr>
                    </a:p>
                  </a:txBody>
                  <a:tcPr marL="8118" marR="8118" marT="8099"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graphicFrame>
        <p:nvGraphicFramePr>
          <p:cNvPr id="28" name="Tabla 23"/>
          <p:cNvGraphicFramePr>
            <a:graphicFrameLocks noGrp="1"/>
          </p:cNvGraphicFramePr>
          <p:nvPr>
            <p:extLst>
              <p:ext uri="{D42A27DB-BD31-4B8C-83A1-F6EECF244321}">
                <p14:modId xmlns:p14="http://schemas.microsoft.com/office/powerpoint/2010/main" val="1998681949"/>
              </p:ext>
            </p:extLst>
          </p:nvPr>
        </p:nvGraphicFramePr>
        <p:xfrm>
          <a:off x="7712994" y="4466767"/>
          <a:ext cx="4080229" cy="475491"/>
        </p:xfrm>
        <a:graphic>
          <a:graphicData uri="http://schemas.openxmlformats.org/drawingml/2006/table">
            <a:tbl>
              <a:tblPr>
                <a:tableStyleId>{616DA210-FB5B-4158-B5E0-FEB733F419BA}</a:tableStyleId>
              </a:tblPr>
              <a:tblGrid>
                <a:gridCol w="2330874">
                  <a:extLst>
                    <a:ext uri="{9D8B030D-6E8A-4147-A177-3AD203B41FA5}">
                      <a16:colId xmlns="" xmlns:a16="http://schemas.microsoft.com/office/drawing/2014/main" val="20000"/>
                    </a:ext>
                  </a:extLst>
                </a:gridCol>
                <a:gridCol w="824513">
                  <a:extLst>
                    <a:ext uri="{9D8B030D-6E8A-4147-A177-3AD203B41FA5}">
                      <a16:colId xmlns="" xmlns:a16="http://schemas.microsoft.com/office/drawing/2014/main" val="20001"/>
                    </a:ext>
                  </a:extLst>
                </a:gridCol>
                <a:gridCol w="924842">
                  <a:extLst>
                    <a:ext uri="{9D8B030D-6E8A-4147-A177-3AD203B41FA5}">
                      <a16:colId xmlns="" xmlns:a16="http://schemas.microsoft.com/office/drawing/2014/main" val="20002"/>
                    </a:ext>
                  </a:extLst>
                </a:gridCol>
              </a:tblGrid>
              <a:tr h="158491">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CO" sz="1000" u="none" strike="noStrike" kern="1200" cap="none" normalizeH="0" baseline="0" dirty="0">
                          <a:ln>
                            <a:noFill/>
                          </a:ln>
                          <a:effectLst/>
                        </a:rPr>
                        <a:t>CONSORCIO INTARCOL</a:t>
                      </a:r>
                      <a:endParaRPr kumimoji="0" lang="es-ES" sz="1000" b="0" i="0" u="none" strike="noStrike" cap="none" normalizeH="0" baseline="0" dirty="0">
                        <a:ln>
                          <a:noFill/>
                        </a:ln>
                        <a:solidFill>
                          <a:srgbClr val="000000"/>
                        </a:solidFill>
                        <a:effectLst/>
                        <a:latin typeface="+mn-lt"/>
                        <a:cs typeface="Arial" charset="0"/>
                      </a:endParaRPr>
                    </a:p>
                  </a:txBody>
                  <a:tcPr marL="6086" marR="6086" marT="6096"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8491">
                <a:tc>
                  <a:txBody>
                    <a:bodyPr/>
                    <a:lstStyle/>
                    <a:p>
                      <a:pPr algn="ctr" fontAlgn="ctr"/>
                      <a:r>
                        <a:rPr lang="es-MX" sz="1000" u="none" strike="noStrike" dirty="0">
                          <a:effectLst/>
                        </a:rPr>
                        <a:t>INTEGRANTES</a:t>
                      </a:r>
                      <a:endParaRPr lang="es-MX" sz="1000" b="1" i="0" u="none" strike="noStrike" dirty="0">
                        <a:solidFill>
                          <a:schemeClr val="bg1"/>
                        </a:solidFill>
                        <a:effectLst/>
                        <a:latin typeface="+mn-lt"/>
                      </a:endParaRPr>
                    </a:p>
                  </a:txBody>
                  <a:tcPr marL="6086" marR="6086" marT="6096"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mn-lt"/>
                      </a:endParaRPr>
                    </a:p>
                  </a:txBody>
                  <a:tcPr marL="6086" marR="6086" marT="6096"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mn-lt"/>
                      </a:endParaRPr>
                    </a:p>
                  </a:txBody>
                  <a:tcPr marL="6086" marR="6086" marT="6096" marB="0" anchor="ctr"/>
                </a:tc>
                <a:extLst>
                  <a:ext uri="{0D108BD9-81ED-4DB2-BD59-A6C34878D82A}">
                    <a16:rowId xmlns="" xmlns:a16="http://schemas.microsoft.com/office/drawing/2014/main" val="10001"/>
                  </a:ext>
                </a:extLst>
              </a:tr>
              <a:tr h="158494">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s-CO" sz="1000" u="none" strike="noStrike" kern="1200" cap="none" normalizeH="0" baseline="0" dirty="0">
                          <a:ln>
                            <a:noFill/>
                          </a:ln>
                          <a:effectLst/>
                        </a:rPr>
                        <a:t>INTARCOL</a:t>
                      </a:r>
                      <a:endParaRPr kumimoji="0" lang="es-ES" sz="1000" b="0" i="0" u="none" strike="noStrike" kern="1200" cap="none" normalizeH="0" baseline="0" dirty="0">
                        <a:ln>
                          <a:noFill/>
                        </a:ln>
                        <a:solidFill>
                          <a:srgbClr val="000000"/>
                        </a:solidFill>
                        <a:effectLst/>
                        <a:latin typeface="+mn-lt"/>
                        <a:ea typeface="+mn-ea"/>
                        <a:cs typeface="Arial" charset="0"/>
                      </a:endParaRPr>
                    </a:p>
                  </a:txBody>
                  <a:tcPr marL="81037" marR="6091" marT="6099" marB="0" anchor="ctr"/>
                </a:tc>
                <a:tc>
                  <a:txBody>
                    <a:bodyPr/>
                    <a:lstStyle/>
                    <a:p>
                      <a:pPr marL="0" algn="ctr" defTabSz="1213209" rtl="0" eaLnBrk="1" fontAlgn="b" latinLnBrk="0" hangingPunct="1"/>
                      <a:r>
                        <a:rPr lang="es-MX" sz="1000" kern="1200" dirty="0"/>
                        <a:t>100</a:t>
                      </a:r>
                      <a:endParaRPr lang="es-MX" sz="1000" kern="1200" dirty="0">
                        <a:solidFill>
                          <a:schemeClr val="tx1"/>
                        </a:solidFill>
                        <a:latin typeface="+mn-lt"/>
                        <a:ea typeface="+mn-ea"/>
                        <a:cs typeface="+mn-cs"/>
                      </a:endParaRPr>
                    </a:p>
                  </a:txBody>
                  <a:tcPr marL="6091" marR="6091" marT="6099"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6091" marR="6091" marT="6099" marB="0" anchor="ctr"/>
                </a:tc>
                <a:extLst>
                  <a:ext uri="{0D108BD9-81ED-4DB2-BD59-A6C34878D82A}">
                    <a16:rowId xmlns="" xmlns:a16="http://schemas.microsoft.com/office/drawing/2014/main" val="10002"/>
                  </a:ext>
                </a:extLst>
              </a:tr>
            </a:tbl>
          </a:graphicData>
        </a:graphic>
      </p:graphicFrame>
      <p:sp>
        <p:nvSpPr>
          <p:cNvPr id="29" name="30 CuadroTexto"/>
          <p:cNvSpPr txBox="1">
            <a:spLocks noChangeArrowheads="1"/>
          </p:cNvSpPr>
          <p:nvPr/>
        </p:nvSpPr>
        <p:spPr bwMode="auto">
          <a:xfrm flipH="1">
            <a:off x="7712993" y="1659869"/>
            <a:ext cx="4072180" cy="169277"/>
          </a:xfrm>
          <a:prstGeom prst="rect">
            <a:avLst/>
          </a:prstGeom>
          <a:solidFill>
            <a:srgbClr val="94C11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61" tIns="0" rIns="91061" bIns="0" anchor="ctr" anchorCtr="1">
            <a:spAutoFit/>
          </a:bodyPr>
          <a:lstStyle>
            <a:defPPr>
              <a:defRPr lang="es-CO"/>
            </a:defPPr>
            <a:lvl1pPr marL="343266" marR="0" lvl="0" indent="-343266" algn="ctr" defTabSz="686532" fontAlgn="auto">
              <a:lnSpc>
                <a:spcPct val="100000"/>
              </a:lnSpc>
              <a:spcBef>
                <a:spcPts val="450"/>
              </a:spcBef>
              <a:spcAft>
                <a:spcPts val="0"/>
              </a:spcAft>
              <a:buClrTx/>
              <a:buSzTx/>
              <a:buFontTx/>
              <a:buNone/>
              <a:tabLst/>
              <a:defRPr kumimoji="0" sz="976"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4" indent="-343254" defTabSz="686507">
              <a:defRPr/>
            </a:pPr>
            <a:r>
              <a:rPr lang="es-CO" sz="1100" dirty="0"/>
              <a:t>ALCANCE</a:t>
            </a:r>
          </a:p>
        </p:txBody>
      </p:sp>
      <p:graphicFrame>
        <p:nvGraphicFramePr>
          <p:cNvPr id="30" name="10 Tabla"/>
          <p:cNvGraphicFramePr>
            <a:graphicFrameLocks noGrp="1"/>
          </p:cNvGraphicFramePr>
          <p:nvPr>
            <p:extLst>
              <p:ext uri="{D42A27DB-BD31-4B8C-83A1-F6EECF244321}">
                <p14:modId xmlns:p14="http://schemas.microsoft.com/office/powerpoint/2010/main" val="965037736"/>
              </p:ext>
            </p:extLst>
          </p:nvPr>
        </p:nvGraphicFramePr>
        <p:xfrm>
          <a:off x="7712993" y="1859698"/>
          <a:ext cx="4080231" cy="1252210"/>
        </p:xfrm>
        <a:graphic>
          <a:graphicData uri="http://schemas.openxmlformats.org/drawingml/2006/table">
            <a:tbl>
              <a:tblPr bandRow="1">
                <a:tableStyleId>{5940675A-B579-460E-94D1-54222C63F5DA}</a:tableStyleId>
              </a:tblPr>
              <a:tblGrid>
                <a:gridCol w="1504906">
                  <a:extLst>
                    <a:ext uri="{9D8B030D-6E8A-4147-A177-3AD203B41FA5}">
                      <a16:colId xmlns="" xmlns:a16="http://schemas.microsoft.com/office/drawing/2014/main" val="20000"/>
                    </a:ext>
                  </a:extLst>
                </a:gridCol>
                <a:gridCol w="723044">
                  <a:extLst>
                    <a:ext uri="{9D8B030D-6E8A-4147-A177-3AD203B41FA5}">
                      <a16:colId xmlns="" xmlns:a16="http://schemas.microsoft.com/office/drawing/2014/main" val="20001"/>
                    </a:ext>
                  </a:extLst>
                </a:gridCol>
                <a:gridCol w="1068643">
                  <a:extLst>
                    <a:ext uri="{9D8B030D-6E8A-4147-A177-3AD203B41FA5}">
                      <a16:colId xmlns="" xmlns:a16="http://schemas.microsoft.com/office/drawing/2014/main" val="20002"/>
                    </a:ext>
                  </a:extLst>
                </a:gridCol>
                <a:gridCol w="783638">
                  <a:extLst>
                    <a:ext uri="{9D8B030D-6E8A-4147-A177-3AD203B41FA5}">
                      <a16:colId xmlns="" xmlns:a16="http://schemas.microsoft.com/office/drawing/2014/main" val="20003"/>
                    </a:ext>
                  </a:extLst>
                </a:gridCol>
              </a:tblGrid>
              <a:tr h="30479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24" marR="4382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24" marR="4382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43824" marR="43824" marT="0" marB="0" anchor="ctr"/>
                </a:tc>
                <a:tc>
                  <a:txBody>
                    <a:bodyPr/>
                    <a:lstStyle/>
                    <a:p>
                      <a:pPr marL="0" marR="0" indent="0" algn="ctr" defTabSz="1217889" rtl="0" eaLnBrk="1" fontAlgn="auto" latinLnBrk="0" hangingPunct="1">
                        <a:lnSpc>
                          <a:spcPct val="100000"/>
                        </a:lnSpc>
                        <a:spcBef>
                          <a:spcPts val="0"/>
                        </a:spcBef>
                        <a:spcAft>
                          <a:spcPts val="0"/>
                        </a:spcAft>
                        <a:buClrTx/>
                        <a:buSzTx/>
                        <a:buFontTx/>
                        <a:buNone/>
                        <a:tabLst/>
                        <a:defRPr/>
                      </a:pPr>
                      <a:r>
                        <a:rPr lang="es-CO" sz="1000" dirty="0">
                          <a:effectLst/>
                        </a:rPr>
                        <a:t>AVANCE</a:t>
                      </a:r>
                      <a:endParaRPr lang="es-CO" sz="1000" b="0" dirty="0">
                        <a:effectLst/>
                        <a:latin typeface="+mn-lt"/>
                        <a:ea typeface="Times New Roman"/>
                      </a:endParaRPr>
                    </a:p>
                  </a:txBody>
                  <a:tcPr marL="43824" marR="43824" marT="0" marB="0" anchor="ctr"/>
                </a:tc>
                <a:extLst>
                  <a:ext uri="{0D108BD9-81ED-4DB2-BD59-A6C34878D82A}">
                    <a16:rowId xmlns="" xmlns:a16="http://schemas.microsoft.com/office/drawing/2014/main" val="10000"/>
                  </a:ext>
                </a:extLst>
              </a:tr>
              <a:tr h="158997">
                <a:tc>
                  <a:txBody>
                    <a:bodyPr/>
                    <a:lstStyle/>
                    <a:p>
                      <a:pPr algn="ctr" fontAlgn="b"/>
                      <a:r>
                        <a:rPr lang="es-MX" sz="1000" kern="1200" dirty="0"/>
                        <a:t>BARAYA – COLOMBIA</a:t>
                      </a:r>
                      <a:endParaRPr lang="es-MX" sz="1000" kern="1200" dirty="0">
                        <a:solidFill>
                          <a:schemeClr val="tx1"/>
                        </a:solidFill>
                        <a:latin typeface="+mn-lt"/>
                        <a:ea typeface="+mn-ea"/>
                        <a:cs typeface="+mn-cs"/>
                      </a:endParaRPr>
                    </a:p>
                  </a:txBody>
                  <a:tcPr marL="6087" marR="6087" marT="6602" marB="0" anchor="ctr"/>
                </a:tc>
                <a:tc>
                  <a:txBody>
                    <a:bodyPr/>
                    <a:lstStyle/>
                    <a:p>
                      <a:pPr algn="ctr" fontAlgn="ctr"/>
                      <a:r>
                        <a:rPr lang="es-MX" sz="1000" kern="1200" dirty="0"/>
                        <a:t>13,3 KM</a:t>
                      </a:r>
                      <a:endParaRPr lang="es-MX" sz="1000" kern="1200" dirty="0">
                        <a:solidFill>
                          <a:schemeClr val="tx1"/>
                        </a:solidFill>
                        <a:latin typeface="+mn-lt"/>
                        <a:ea typeface="+mn-ea"/>
                        <a:cs typeface="+mn-cs"/>
                      </a:endParaRPr>
                    </a:p>
                  </a:txBody>
                  <a:tcPr marL="6087" marR="6087" marT="6602" marB="0" anchor="ctr"/>
                </a:tc>
                <a:tc>
                  <a:txBody>
                    <a:bodyPr/>
                    <a:lstStyle/>
                    <a:p>
                      <a:pPr algn="ctr" fontAlgn="b"/>
                      <a:r>
                        <a:rPr lang="es-MX" sz="1000" kern="1200" dirty="0"/>
                        <a:t>PAVIMENTACIÓN</a:t>
                      </a:r>
                      <a:endParaRPr lang="es-MX" sz="1000" kern="1200" dirty="0">
                        <a:solidFill>
                          <a:schemeClr val="tx1"/>
                        </a:solidFill>
                        <a:latin typeface="+mn-lt"/>
                        <a:ea typeface="+mn-ea"/>
                        <a:cs typeface="+mn-cs"/>
                      </a:endParaRPr>
                    </a:p>
                  </a:txBody>
                  <a:tcPr marL="0" marR="0" marT="0" marB="0" anchor="ctr"/>
                </a:tc>
                <a:tc>
                  <a:txBody>
                    <a:bodyPr/>
                    <a:lstStyle/>
                    <a:p>
                      <a:pPr algn="ctr" fontAlgn="b"/>
                      <a:r>
                        <a:rPr lang="es-MX" sz="1000" kern="1200" dirty="0"/>
                        <a:t>TERMINADOS</a:t>
                      </a:r>
                      <a:endParaRPr lang="es-MX" sz="1000" kern="1200" dirty="0">
                        <a:solidFill>
                          <a:schemeClr val="tx1"/>
                        </a:solidFill>
                        <a:latin typeface="+mn-lt"/>
                        <a:ea typeface="+mn-ea"/>
                        <a:cs typeface="+mn-cs"/>
                      </a:endParaRPr>
                    </a:p>
                  </a:txBody>
                  <a:tcPr marL="0" marR="0" marT="0" marB="0" anchor="ctr"/>
                </a:tc>
                <a:extLst>
                  <a:ext uri="{0D108BD9-81ED-4DB2-BD59-A6C34878D82A}">
                    <a16:rowId xmlns="" xmlns:a16="http://schemas.microsoft.com/office/drawing/2014/main" val="10001"/>
                  </a:ext>
                </a:extLst>
              </a:tr>
              <a:tr h="311392">
                <a:tc>
                  <a:txBody>
                    <a:bodyPr/>
                    <a:lstStyle/>
                    <a:p>
                      <a:pPr algn="ctr" fontAlgn="b"/>
                      <a:r>
                        <a:rPr lang="es-MX" sz="1000" kern="1200" dirty="0"/>
                        <a:t>SAN JUAN DE ARAMA – MESETAS</a:t>
                      </a:r>
                      <a:endParaRPr lang="es-MX" sz="1000" kern="1200" dirty="0">
                        <a:solidFill>
                          <a:schemeClr val="tx1"/>
                        </a:solidFill>
                        <a:latin typeface="+mn-lt"/>
                        <a:ea typeface="+mn-ea"/>
                        <a:cs typeface="+mn-cs"/>
                      </a:endParaRPr>
                    </a:p>
                  </a:txBody>
                  <a:tcPr marL="6087" marR="6087" marT="6602" marB="0" anchor="ctr"/>
                </a:tc>
                <a:tc>
                  <a:txBody>
                    <a:bodyPr/>
                    <a:lstStyle/>
                    <a:p>
                      <a:pPr algn="ctr" fontAlgn="ctr"/>
                      <a:r>
                        <a:rPr lang="es-MX" sz="1000" kern="1200" dirty="0"/>
                        <a:t>18,9 KM</a:t>
                      </a:r>
                      <a:endParaRPr lang="es-MX" sz="1000" kern="1200" dirty="0">
                        <a:solidFill>
                          <a:schemeClr val="tx1"/>
                        </a:solidFill>
                        <a:latin typeface="+mn-lt"/>
                        <a:ea typeface="+mn-ea"/>
                        <a:cs typeface="+mn-cs"/>
                      </a:endParaRPr>
                    </a:p>
                  </a:txBody>
                  <a:tcPr marL="6087" marR="6087" marT="6602" marB="0" anchor="ctr"/>
                </a:tc>
                <a:tc>
                  <a:txBody>
                    <a:bodyPr/>
                    <a:lstStyle/>
                    <a:p>
                      <a:pPr algn="ctr" fontAlgn="b"/>
                      <a:r>
                        <a:rPr lang="es-MX" sz="1000" kern="1200" dirty="0"/>
                        <a:t>PAVIMENTACIÓN</a:t>
                      </a:r>
                      <a:endParaRPr lang="es-MX" sz="1000" kern="1200" dirty="0">
                        <a:solidFill>
                          <a:schemeClr val="tx1"/>
                        </a:solidFill>
                        <a:latin typeface="+mn-lt"/>
                        <a:ea typeface="+mn-ea"/>
                        <a:cs typeface="+mn-cs"/>
                      </a:endParaRPr>
                    </a:p>
                  </a:txBody>
                  <a:tcPr marL="0" marR="0" marT="0" marB="0" anchor="ctr"/>
                </a:tc>
                <a:tc>
                  <a:txBody>
                    <a:bodyPr/>
                    <a:lstStyle/>
                    <a:p>
                      <a:pPr algn="ctr" fontAlgn="b"/>
                      <a:r>
                        <a:rPr lang="es-MX" sz="1000" kern="1200" dirty="0"/>
                        <a:t>TERMINADOS</a:t>
                      </a:r>
                      <a:endParaRPr lang="es-MX" sz="1000" kern="1200" dirty="0">
                        <a:solidFill>
                          <a:schemeClr val="tx1"/>
                        </a:solidFill>
                        <a:latin typeface="+mn-lt"/>
                        <a:ea typeface="+mn-ea"/>
                        <a:cs typeface="+mn-cs"/>
                      </a:endParaRPr>
                    </a:p>
                  </a:txBody>
                  <a:tcPr marL="0" marR="0" marT="0" marB="0" anchor="ctr"/>
                </a:tc>
                <a:extLst>
                  <a:ext uri="{0D108BD9-81ED-4DB2-BD59-A6C34878D82A}">
                    <a16:rowId xmlns="" xmlns:a16="http://schemas.microsoft.com/office/drawing/2014/main" val="10002"/>
                  </a:ext>
                </a:extLst>
              </a:tr>
              <a:tr h="158997">
                <a:tc>
                  <a:txBody>
                    <a:bodyPr/>
                    <a:lstStyle/>
                    <a:p>
                      <a:pPr algn="ctr" fontAlgn="b"/>
                      <a:r>
                        <a:rPr lang="es-MX" sz="1000" kern="1200" dirty="0"/>
                        <a:t>MESETAS – LA URIBE</a:t>
                      </a:r>
                      <a:endParaRPr lang="es-MX" sz="1000" kern="1200" dirty="0">
                        <a:solidFill>
                          <a:schemeClr val="tx1"/>
                        </a:solidFill>
                        <a:latin typeface="+mn-lt"/>
                        <a:ea typeface="+mn-ea"/>
                        <a:cs typeface="+mn-cs"/>
                      </a:endParaRPr>
                    </a:p>
                  </a:txBody>
                  <a:tcPr marL="6087" marR="6087" marT="6602" marB="0" anchor="ctr"/>
                </a:tc>
                <a:tc>
                  <a:txBody>
                    <a:bodyPr/>
                    <a:lstStyle/>
                    <a:p>
                      <a:pPr algn="ctr" fontAlgn="ctr"/>
                      <a:r>
                        <a:rPr lang="es-MX" sz="1000" kern="1200" dirty="0"/>
                        <a:t>4 KM</a:t>
                      </a:r>
                      <a:endParaRPr lang="es-MX" sz="1000" kern="1200" dirty="0">
                        <a:solidFill>
                          <a:schemeClr val="tx1"/>
                        </a:solidFill>
                        <a:latin typeface="+mn-lt"/>
                        <a:ea typeface="+mn-ea"/>
                        <a:cs typeface="+mn-cs"/>
                      </a:endParaRPr>
                    </a:p>
                  </a:txBody>
                  <a:tcPr marL="6087" marR="6087" marT="6602" marB="0" anchor="ctr"/>
                </a:tc>
                <a:tc>
                  <a:txBody>
                    <a:bodyPr/>
                    <a:lstStyle/>
                    <a:p>
                      <a:pPr marL="0" marR="0" indent="0" algn="ctr" defTabSz="1212863" rtl="0" eaLnBrk="1" fontAlgn="b" latinLnBrk="0" hangingPunct="1">
                        <a:lnSpc>
                          <a:spcPct val="100000"/>
                        </a:lnSpc>
                        <a:spcBef>
                          <a:spcPts val="0"/>
                        </a:spcBef>
                        <a:spcAft>
                          <a:spcPts val="0"/>
                        </a:spcAft>
                        <a:buClrTx/>
                        <a:buSzTx/>
                        <a:buFontTx/>
                        <a:buNone/>
                        <a:tabLst/>
                        <a:defRPr/>
                      </a:pPr>
                      <a:r>
                        <a:rPr lang="es-MX" sz="1000" kern="1200" dirty="0"/>
                        <a:t>PAVIMENTACIÓN</a:t>
                      </a:r>
                      <a:endParaRPr lang="es-MX" sz="1000" kern="1200" dirty="0">
                        <a:solidFill>
                          <a:schemeClr val="tx1"/>
                        </a:solidFill>
                        <a:latin typeface="+mn-lt"/>
                        <a:ea typeface="+mn-ea"/>
                        <a:cs typeface="+mn-cs"/>
                      </a:endParaRPr>
                    </a:p>
                  </a:txBody>
                  <a:tcPr marL="0" marR="0" marT="0" marB="0" anchor="ctr"/>
                </a:tc>
                <a:tc>
                  <a:txBody>
                    <a:bodyPr/>
                    <a:lstStyle/>
                    <a:p>
                      <a:pPr algn="ctr" fontAlgn="b"/>
                      <a:r>
                        <a:rPr lang="es-MX" sz="1000" kern="1200" dirty="0"/>
                        <a:t>TERMINADOS</a:t>
                      </a:r>
                      <a:endParaRPr lang="es-MX" sz="1000" kern="1200" dirty="0">
                        <a:solidFill>
                          <a:schemeClr val="tx1"/>
                        </a:solidFill>
                        <a:latin typeface="+mn-lt"/>
                        <a:ea typeface="+mn-ea"/>
                        <a:cs typeface="+mn-cs"/>
                      </a:endParaRPr>
                    </a:p>
                  </a:txBody>
                  <a:tcPr marL="0" marR="0" marT="0" marB="0" anchor="ctr"/>
                </a:tc>
                <a:extLst>
                  <a:ext uri="{0D108BD9-81ED-4DB2-BD59-A6C34878D82A}">
                    <a16:rowId xmlns="" xmlns:a16="http://schemas.microsoft.com/office/drawing/2014/main" val="10003"/>
                  </a:ext>
                </a:extLst>
              </a:tr>
              <a:tr h="158997">
                <a:tc>
                  <a:txBody>
                    <a:bodyPr/>
                    <a:lstStyle/>
                    <a:p>
                      <a:pPr marL="0" marR="0" indent="0" algn="ctr" defTabSz="1217877" rtl="0" eaLnBrk="1" fontAlgn="b" latinLnBrk="0" hangingPunct="1">
                        <a:lnSpc>
                          <a:spcPct val="100000"/>
                        </a:lnSpc>
                        <a:spcBef>
                          <a:spcPts val="0"/>
                        </a:spcBef>
                        <a:spcAft>
                          <a:spcPts val="0"/>
                        </a:spcAft>
                        <a:buClrTx/>
                        <a:buSzTx/>
                        <a:buFontTx/>
                        <a:buNone/>
                        <a:tabLst/>
                        <a:defRPr/>
                      </a:pPr>
                      <a:r>
                        <a:rPr lang="es-MX" sz="1000" kern="1200" dirty="0"/>
                        <a:t>BARAYA – COLOMBIA</a:t>
                      </a:r>
                      <a:endParaRPr lang="es-MX" sz="1000" kern="1200" dirty="0">
                        <a:solidFill>
                          <a:schemeClr val="tx1"/>
                        </a:solidFill>
                        <a:latin typeface="+mn-lt"/>
                        <a:ea typeface="+mn-ea"/>
                        <a:cs typeface="+mn-cs"/>
                      </a:endParaRPr>
                    </a:p>
                  </a:txBody>
                  <a:tcPr marL="6087" marR="6087" marT="6602" marB="0" anchor="ctr"/>
                </a:tc>
                <a:tc>
                  <a:txBody>
                    <a:bodyPr/>
                    <a:lstStyle/>
                    <a:p>
                      <a:pPr algn="ctr" fontAlgn="ctr"/>
                      <a:r>
                        <a:rPr lang="es-MX" sz="1000" kern="1200" dirty="0"/>
                        <a:t>6 UN</a:t>
                      </a:r>
                      <a:endParaRPr lang="es-MX" sz="1000" kern="1200" dirty="0">
                        <a:solidFill>
                          <a:schemeClr val="tx1"/>
                        </a:solidFill>
                        <a:latin typeface="+mn-lt"/>
                        <a:ea typeface="+mn-ea"/>
                        <a:cs typeface="+mn-cs"/>
                      </a:endParaRPr>
                    </a:p>
                  </a:txBody>
                  <a:tcPr marL="6087" marR="6087" marT="6602" marB="0" anchor="ctr"/>
                </a:tc>
                <a:tc>
                  <a:txBody>
                    <a:bodyPr/>
                    <a:lstStyle/>
                    <a:p>
                      <a:pPr algn="ctr" fontAlgn="b"/>
                      <a:r>
                        <a:rPr lang="es-MX" sz="1000" kern="1200" dirty="0"/>
                        <a:t>PUENTES</a:t>
                      </a:r>
                      <a:endParaRPr lang="es-MX" sz="1000" kern="1200" dirty="0">
                        <a:solidFill>
                          <a:schemeClr val="tx1"/>
                        </a:solidFill>
                        <a:latin typeface="+mn-lt"/>
                        <a:ea typeface="+mn-ea"/>
                        <a:cs typeface="+mn-cs"/>
                      </a:endParaRPr>
                    </a:p>
                  </a:txBody>
                  <a:tcPr marL="0" marR="0" marT="0" marB="0" anchor="ctr"/>
                </a:tc>
                <a:tc>
                  <a:txBody>
                    <a:bodyPr/>
                    <a:lstStyle/>
                    <a:p>
                      <a:pPr algn="ctr" fontAlgn="b"/>
                      <a:r>
                        <a:rPr lang="es-MX" sz="1000" kern="1200" dirty="0"/>
                        <a:t>TERMINADOS</a:t>
                      </a:r>
                      <a:endParaRPr lang="es-MX" sz="1000" kern="1200" dirty="0">
                        <a:solidFill>
                          <a:schemeClr val="tx1"/>
                        </a:solidFill>
                        <a:latin typeface="+mn-lt"/>
                        <a:ea typeface="+mn-ea"/>
                        <a:cs typeface="+mn-cs"/>
                      </a:endParaRPr>
                    </a:p>
                  </a:txBody>
                  <a:tcPr marL="0" marR="0" marT="0" marB="0" anchor="ctr"/>
                </a:tc>
                <a:extLst>
                  <a:ext uri="{0D108BD9-81ED-4DB2-BD59-A6C34878D82A}">
                    <a16:rowId xmlns="" xmlns:a16="http://schemas.microsoft.com/office/drawing/2014/main" val="3968488563"/>
                  </a:ext>
                </a:extLst>
              </a:tr>
              <a:tr h="158997">
                <a:tc>
                  <a:txBody>
                    <a:bodyPr/>
                    <a:lstStyle/>
                    <a:p>
                      <a:pPr algn="ctr" fontAlgn="b"/>
                      <a:r>
                        <a:rPr lang="es-MX" sz="1000" kern="1200" dirty="0"/>
                        <a:t>MESETAS – LA URIBE</a:t>
                      </a:r>
                      <a:endParaRPr lang="es-MX" sz="1000" kern="1200" dirty="0">
                        <a:solidFill>
                          <a:schemeClr val="tx1"/>
                        </a:solidFill>
                        <a:latin typeface="+mn-lt"/>
                        <a:ea typeface="+mn-ea"/>
                        <a:cs typeface="+mn-cs"/>
                      </a:endParaRPr>
                    </a:p>
                  </a:txBody>
                  <a:tcPr marL="6087" marR="6087" marT="6602" marB="0" anchor="ctr"/>
                </a:tc>
                <a:tc>
                  <a:txBody>
                    <a:bodyPr/>
                    <a:lstStyle/>
                    <a:p>
                      <a:pPr algn="ctr" fontAlgn="ctr"/>
                      <a:r>
                        <a:rPr lang="es-MX" sz="1000" kern="1200" dirty="0"/>
                        <a:t>3 KM</a:t>
                      </a:r>
                      <a:endParaRPr lang="es-MX" sz="1000" kern="1200" dirty="0">
                        <a:solidFill>
                          <a:schemeClr val="tx1"/>
                        </a:solidFill>
                        <a:latin typeface="+mn-lt"/>
                        <a:ea typeface="+mn-ea"/>
                        <a:cs typeface="+mn-cs"/>
                      </a:endParaRPr>
                    </a:p>
                  </a:txBody>
                  <a:tcPr marL="6087" marR="6087" marT="6602" marB="0" anchor="ctr"/>
                </a:tc>
                <a:tc>
                  <a:txBody>
                    <a:bodyPr/>
                    <a:lstStyle/>
                    <a:p>
                      <a:pPr marL="0" marR="0" indent="0" algn="ctr" defTabSz="1212863" rtl="0" eaLnBrk="1" fontAlgn="b" latinLnBrk="0" hangingPunct="1">
                        <a:lnSpc>
                          <a:spcPct val="100000"/>
                        </a:lnSpc>
                        <a:spcBef>
                          <a:spcPts val="0"/>
                        </a:spcBef>
                        <a:spcAft>
                          <a:spcPts val="0"/>
                        </a:spcAft>
                        <a:buClrTx/>
                        <a:buSzTx/>
                        <a:buFontTx/>
                        <a:buNone/>
                        <a:tabLst/>
                        <a:defRPr/>
                      </a:pPr>
                      <a:r>
                        <a:rPr lang="es-MX" sz="1000" kern="1200" dirty="0"/>
                        <a:t>PAVIMENTACIÓN</a:t>
                      </a:r>
                      <a:endParaRPr lang="es-MX" sz="1000" kern="1200" dirty="0">
                        <a:solidFill>
                          <a:schemeClr val="tx1"/>
                        </a:solidFill>
                        <a:latin typeface="+mn-lt"/>
                        <a:ea typeface="+mn-ea"/>
                        <a:cs typeface="+mn-cs"/>
                      </a:endParaRPr>
                    </a:p>
                  </a:txBody>
                  <a:tcPr marL="0" marR="0" marT="0" marB="0" anchor="ctr"/>
                </a:tc>
                <a:tc>
                  <a:txBody>
                    <a:bodyPr/>
                    <a:lstStyle/>
                    <a:p>
                      <a:pPr algn="ctr" fontAlgn="b"/>
                      <a:r>
                        <a:rPr lang="es-MX" sz="600" kern="1200" dirty="0"/>
                        <a:t>EN CTTACIÓN (FONADE)</a:t>
                      </a:r>
                      <a:endParaRPr lang="es-MX" sz="600" kern="1200" dirty="0">
                        <a:solidFill>
                          <a:schemeClr val="tx1"/>
                        </a:solidFill>
                        <a:latin typeface="+mn-lt"/>
                        <a:ea typeface="+mn-ea"/>
                        <a:cs typeface="+mn-cs"/>
                      </a:endParaRPr>
                    </a:p>
                  </a:txBody>
                  <a:tcPr marL="0" marR="0" marT="0" marB="0" anchor="ctr"/>
                </a:tc>
                <a:extLst>
                  <a:ext uri="{0D108BD9-81ED-4DB2-BD59-A6C34878D82A}">
                    <a16:rowId xmlns="" xmlns:a16="http://schemas.microsoft.com/office/drawing/2014/main" val="2697991736"/>
                  </a:ext>
                </a:extLst>
              </a:tr>
            </a:tbl>
          </a:graphicData>
        </a:graphic>
      </p:graphicFrame>
      <p:sp>
        <p:nvSpPr>
          <p:cNvPr id="395370" name="CuadroTexto 26"/>
          <p:cNvSpPr txBox="1">
            <a:spLocks noChangeArrowheads="1"/>
          </p:cNvSpPr>
          <p:nvPr/>
        </p:nvSpPr>
        <p:spPr bwMode="auto">
          <a:xfrm>
            <a:off x="4512097" y="6138983"/>
            <a:ext cx="21118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85821" fontAlgn="base">
              <a:spcBef>
                <a:spcPct val="0"/>
              </a:spcBef>
              <a:spcAft>
                <a:spcPct val="0"/>
              </a:spcAft>
              <a:defRPr/>
            </a:pPr>
            <a:r>
              <a:rPr lang="es-MX" altLang="es-CO" sz="1100" kern="0" dirty="0"/>
              <a:t>* Cifras </a:t>
            </a:r>
            <a:r>
              <a:rPr lang="es-MX" altLang="es-CO" sz="1100" kern="0" dirty="0" smtClean="0"/>
              <a:t>en millones </a:t>
            </a:r>
            <a:r>
              <a:rPr lang="es-MX" altLang="es-CO" sz="1100" kern="0" dirty="0"/>
              <a:t>a diciembre de 2015</a:t>
            </a:r>
          </a:p>
        </p:txBody>
      </p:sp>
      <p:graphicFrame>
        <p:nvGraphicFramePr>
          <p:cNvPr id="37" name="Tabla 33"/>
          <p:cNvGraphicFramePr>
            <a:graphicFrameLocks noGrp="1"/>
          </p:cNvGraphicFramePr>
          <p:nvPr>
            <p:extLst>
              <p:ext uri="{D42A27DB-BD31-4B8C-83A1-F6EECF244321}">
                <p14:modId xmlns:p14="http://schemas.microsoft.com/office/powerpoint/2010/main" val="3593192444"/>
              </p:ext>
            </p:extLst>
          </p:nvPr>
        </p:nvGraphicFramePr>
        <p:xfrm>
          <a:off x="3763696" y="3738149"/>
          <a:ext cx="3856977" cy="183071"/>
        </p:xfrm>
        <a:graphic>
          <a:graphicData uri="http://schemas.openxmlformats.org/drawingml/2006/table">
            <a:tbl>
              <a:tblPr firstRow="1" bandRow="1">
                <a:tableStyleId>{5940675A-B579-460E-94D1-54222C63F5DA}</a:tableStyleId>
              </a:tblPr>
              <a:tblGrid>
                <a:gridCol w="3856977">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120 Km</a:t>
                      </a:r>
                      <a:endParaRPr lang="es-CO" sz="1200" b="0" i="0" u="none" strike="noStrike" dirty="0">
                        <a:solidFill>
                          <a:schemeClr val="bg1"/>
                        </a:solidFill>
                        <a:latin typeface="+mn-lt"/>
                        <a:cs typeface="Arial" panose="020B0604020202020204" pitchFamily="34" charset="0"/>
                      </a:endParaRPr>
                    </a:p>
                  </a:txBody>
                  <a:tcPr marL="27000" marR="27000" marT="0" marB="0" anchor="ctr"/>
                </a:tc>
                <a:extLst>
                  <a:ext uri="{0D108BD9-81ED-4DB2-BD59-A6C34878D82A}">
                    <a16:rowId xmlns="" xmlns:a16="http://schemas.microsoft.com/office/drawing/2014/main" val="10000"/>
                  </a:ext>
                </a:extLst>
              </a:tr>
            </a:tbl>
          </a:graphicData>
        </a:graphic>
      </p:graphicFrame>
      <p:pic>
        <p:nvPicPr>
          <p:cNvPr id="3" name="Imagen 2"/>
          <p:cNvPicPr>
            <a:picLocks noChangeAspect="1"/>
          </p:cNvPicPr>
          <p:nvPr/>
        </p:nvPicPr>
        <p:blipFill>
          <a:blip r:embed="rId2"/>
          <a:stretch>
            <a:fillRect/>
          </a:stretch>
        </p:blipFill>
        <p:spPr>
          <a:xfrm>
            <a:off x="1167818" y="910019"/>
            <a:ext cx="5191755" cy="2550809"/>
          </a:xfrm>
          <a:prstGeom prst="rect">
            <a:avLst/>
          </a:prstGeom>
        </p:spPr>
      </p:pic>
      <p:sp>
        <p:nvSpPr>
          <p:cNvPr id="45" name="30 CuadroTexto"/>
          <p:cNvSpPr txBox="1">
            <a:spLocks noChangeArrowheads="1"/>
          </p:cNvSpPr>
          <p:nvPr/>
        </p:nvSpPr>
        <p:spPr bwMode="auto">
          <a:xfrm flipH="1">
            <a:off x="3763696" y="3972226"/>
            <a:ext cx="3856977" cy="169277"/>
          </a:xfrm>
          <a:prstGeom prst="rect">
            <a:avLst/>
          </a:prstGeom>
          <a:solidFill>
            <a:srgbClr val="94C11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061" tIns="0" rIns="91061" bIns="0" anchor="ctr" anchorCtr="1">
            <a:spAutoFit/>
          </a:bodyPr>
          <a:lstStyle>
            <a:defPPr>
              <a:defRPr lang="es-CO"/>
            </a:defPPr>
            <a:lvl1pPr marL="457196" marR="0" lvl="0" indent="-457196" algn="ctr" defTabSz="914392" fontAlgn="auto">
              <a:lnSpc>
                <a:spcPct val="100000"/>
              </a:lnSpc>
              <a:spcBef>
                <a:spcPts val="599"/>
              </a:spcBef>
              <a:spcAft>
                <a:spcPts val="0"/>
              </a:spcAft>
              <a:buClrTx/>
              <a:buSzTx/>
              <a:buFontTx/>
              <a:buNone/>
              <a:tabLst/>
              <a:defRPr kumimoji="0" sz="1300" b="1" i="0" u="none" strike="noStrike" kern="0" cap="none" spc="0" normalizeH="0" baseline="0">
                <a:ln>
                  <a:noFill/>
                </a:ln>
                <a:solidFill>
                  <a:prstClr val="white"/>
                </a:solidFill>
                <a:effectLst>
                  <a:outerShdw blurRad="38100" dist="38100" dir="2700000" algn="tl">
                    <a:srgbClr val="000000">
                      <a:alpha val="43137"/>
                    </a:srgbClr>
                  </a:outerShdw>
                </a:effectLst>
                <a:uLnTx/>
                <a:uFillTx/>
                <a:latin typeface="Calibri"/>
                <a:cs typeface="Arial" pitchFamily="34" charset="0"/>
              </a:defRPr>
            </a:lvl1pPr>
            <a:lvl2pPr marL="37931725" indent="-37474525">
              <a:defRPr sz="2400">
                <a:solidFill>
                  <a:schemeClr val="tx1"/>
                </a:solidFill>
                <a:latin typeface="Arial" pitchFamily="34" charset="0"/>
                <a:cs typeface="Arial" pitchFamily="34" charset="0"/>
              </a:defRPr>
            </a:lvl2pPr>
            <a:lvl3pPr>
              <a:defRPr sz="2400">
                <a:solidFill>
                  <a:schemeClr val="tx1"/>
                </a:solidFill>
                <a:latin typeface="Arial" pitchFamily="34" charset="0"/>
                <a:cs typeface="Arial" pitchFamily="34" charset="0"/>
              </a:defRPr>
            </a:lvl3pPr>
            <a:lvl4pPr>
              <a:defRPr sz="2400">
                <a:solidFill>
                  <a:schemeClr val="tx1"/>
                </a:solidFill>
                <a:latin typeface="Arial" pitchFamily="34" charset="0"/>
                <a:cs typeface="Arial" pitchFamily="34" charset="0"/>
              </a:defRPr>
            </a:lvl4pPr>
            <a:lvl5pPr>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marL="343257" indent="-343257" defTabSz="686514">
              <a:defRPr/>
            </a:pPr>
            <a:r>
              <a:rPr lang="es-CO" sz="1100" dirty="0"/>
              <a:t>INVERSIONES (Millones)</a:t>
            </a:r>
          </a:p>
        </p:txBody>
      </p:sp>
      <p:graphicFrame>
        <p:nvGraphicFramePr>
          <p:cNvPr id="46" name="3 Tabla"/>
          <p:cNvGraphicFramePr>
            <a:graphicFrameLocks noGrp="1"/>
          </p:cNvGraphicFramePr>
          <p:nvPr>
            <p:extLst>
              <p:ext uri="{D42A27DB-BD31-4B8C-83A1-F6EECF244321}">
                <p14:modId xmlns:p14="http://schemas.microsoft.com/office/powerpoint/2010/main" val="1840800230"/>
              </p:ext>
            </p:extLst>
          </p:nvPr>
        </p:nvGraphicFramePr>
        <p:xfrm>
          <a:off x="3763697" y="4225411"/>
          <a:ext cx="3856977" cy="1828800"/>
        </p:xfrm>
        <a:graphic>
          <a:graphicData uri="http://schemas.openxmlformats.org/drawingml/2006/table">
            <a:tbl>
              <a:tblPr firstRow="1" bandRow="1">
                <a:tableStyleId>{5940675A-B579-460E-94D1-54222C63F5DA}</a:tableStyleId>
              </a:tblPr>
              <a:tblGrid>
                <a:gridCol w="2529986">
                  <a:extLst>
                    <a:ext uri="{9D8B030D-6E8A-4147-A177-3AD203B41FA5}">
                      <a16:colId xmlns="" xmlns:a16="http://schemas.microsoft.com/office/drawing/2014/main" val="20000"/>
                    </a:ext>
                  </a:extLst>
                </a:gridCol>
                <a:gridCol w="1326991">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27000" marR="27000" marT="0" marB="0"/>
                </a:tc>
                <a:tc>
                  <a:txBody>
                    <a:bodyPr/>
                    <a:lstStyle/>
                    <a:p>
                      <a:pPr algn="ctr" fontAlgn="b"/>
                      <a:r>
                        <a:rPr lang="es-CO" sz="1000" u="none" strike="noStrike" dirty="0">
                          <a:effectLst/>
                        </a:rPr>
                        <a:t>$ 144.318</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tx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baseline="0" dirty="0">
                          <a:effectLst/>
                        </a:rPr>
                        <a:t> </a:t>
                      </a:r>
                      <a:r>
                        <a:rPr lang="es-CO" sz="1000" u="none" strike="noStrike" dirty="0">
                          <a:effectLst/>
                        </a:rPr>
                        <a:t>$ 11.356</a:t>
                      </a:r>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1"/>
                  </a:ext>
                </a:extLst>
              </a:tr>
              <a:tr h="1371555">
                <a:tc>
                  <a:txBody>
                    <a:bodyPr/>
                    <a:lstStyle/>
                    <a:p>
                      <a:pPr marL="0" algn="l" defTabSz="914400" rtl="0" eaLnBrk="1" latinLnBrk="0" hangingPunct="1"/>
                      <a:r>
                        <a:rPr lang="es-CO" sz="1000" kern="1200" dirty="0"/>
                        <a:t>Total Vigencias Obra</a:t>
                      </a:r>
                      <a:endParaRPr lang="es-CO" sz="1000" kern="1200" baseline="0" dirty="0"/>
                    </a:p>
                    <a:p>
                      <a:pPr marL="177800" indent="0" algn="l" defTabSz="914400" rtl="0" eaLnBrk="1" latinLnBrk="0" hangingPunct="1"/>
                      <a:r>
                        <a:rPr lang="es-CO" sz="1000" kern="1200" baseline="0" dirty="0"/>
                        <a:t>Vigencia 2009= $ 6.951</a:t>
                      </a:r>
                    </a:p>
                    <a:p>
                      <a:pPr marL="177800" indent="0" algn="l" defTabSz="914400" rtl="0" eaLnBrk="1" latinLnBrk="0" hangingPunct="1"/>
                      <a:r>
                        <a:rPr lang="es-CO" sz="1000" kern="1200" baseline="0" dirty="0"/>
                        <a:t>Vigencia 2010= $ 38.503</a:t>
                      </a:r>
                    </a:p>
                    <a:p>
                      <a:pPr marL="177800" indent="0" algn="l" defTabSz="914400" rtl="0" eaLnBrk="1" latinLnBrk="0" hangingPunct="1"/>
                      <a:r>
                        <a:rPr lang="es-CO" sz="1000" kern="1200" baseline="0" dirty="0"/>
                        <a:t>Vigencia 2011= $ 17.684</a:t>
                      </a:r>
                    </a:p>
                    <a:p>
                      <a:pPr marL="177800" indent="0" algn="l" defTabSz="914400" rtl="0" eaLnBrk="1" latinLnBrk="0" hangingPunct="1"/>
                      <a:r>
                        <a:rPr lang="es-CO" sz="1000" kern="1200" baseline="0" dirty="0"/>
                        <a:t>Vigencia 2012= $ 32.837</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2013= $ 23.873</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2014= $ 24.089</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2015= $ 4.565</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$ 35.009</a:t>
                      </a:r>
                      <a:endParaRPr lang="es-CO" sz="1000" b="0" i="1" kern="1200" baseline="0" dirty="0">
                        <a:solidFill>
                          <a:srgbClr val="4C719F"/>
                        </a:solidFill>
                        <a:latin typeface="+mn-lt"/>
                        <a:ea typeface="+mn-ea"/>
                        <a:cs typeface="Arial" panose="020B0604020202020204" pitchFamily="34" charset="0"/>
                      </a:endParaRPr>
                    </a:p>
                  </a:txBody>
                  <a:tcPr marL="27000" marR="27000" marT="0" marB="0" anchor="ctr"/>
                </a:tc>
                <a:tc>
                  <a:txBody>
                    <a:bodyPr/>
                    <a:lstStyle/>
                    <a:p>
                      <a:pPr algn="ctr" fontAlgn="b"/>
                      <a:endParaRPr lang="es-CO" sz="1000" b="0"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27000" marR="27000" marT="0" marB="0" anchor="ctr"/>
                </a:tc>
                <a:tc>
                  <a:txBody>
                    <a:bodyPr/>
                    <a:lstStyle/>
                    <a:p>
                      <a:pPr algn="ctr" fontAlgn="b"/>
                      <a:r>
                        <a:rPr lang="es-CO" sz="1000" u="none" strike="noStrike" dirty="0">
                          <a:effectLst/>
                        </a:rPr>
                        <a:t> $ 155.674</a:t>
                      </a:r>
                      <a:endParaRPr lang="es-CO" sz="1000" b="1" i="0" u="none" strike="noStrike" dirty="0">
                        <a:solidFill>
                          <a:srgbClr val="000000"/>
                        </a:solidFill>
                        <a:effectLst/>
                        <a:latin typeface="+mn-lt"/>
                      </a:endParaRPr>
                    </a:p>
                  </a:txBody>
                  <a:tcPr marL="27000" marR="27000" marT="0" marB="0" anchor="ctr"/>
                </a:tc>
                <a:extLst>
                  <a:ext uri="{0D108BD9-81ED-4DB2-BD59-A6C34878D82A}">
                    <a16:rowId xmlns="" xmlns:a16="http://schemas.microsoft.com/office/drawing/2014/main" val="10003"/>
                  </a:ext>
                </a:extLst>
              </a:tr>
            </a:tbl>
          </a:graphicData>
        </a:graphic>
      </p:graphicFrame>
      <p:sp>
        <p:nvSpPr>
          <p:cNvPr id="49" name="30 CuadroTexto"/>
          <p:cNvSpPr txBox="1">
            <a:spLocks noChangeArrowheads="1"/>
          </p:cNvSpPr>
          <p:nvPr/>
        </p:nvSpPr>
        <p:spPr bwMode="auto">
          <a:xfrm flipH="1">
            <a:off x="7716310" y="5074325"/>
            <a:ext cx="4075748" cy="169277"/>
          </a:xfrm>
          <a:prstGeom prst="rect">
            <a:avLst/>
          </a:prstGeom>
          <a:solidFill>
            <a:srgbClr val="94C11F"/>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lIns="91103" tIns="0" rIns="911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marL="343260" indent="-343260" defTabSz="686520">
              <a:spcBef>
                <a:spcPts val="450"/>
              </a:spcBef>
              <a:defRPr/>
            </a:pPr>
            <a:r>
              <a:rPr lang="es-CO" sz="1100" kern="0" dirty="0"/>
              <a:t>ESTADO DEL CORREDOR</a:t>
            </a:r>
          </a:p>
        </p:txBody>
      </p:sp>
      <p:graphicFrame>
        <p:nvGraphicFramePr>
          <p:cNvPr id="31" name="10 Tabla"/>
          <p:cNvGraphicFramePr>
            <a:graphicFrameLocks noGrp="1"/>
          </p:cNvGraphicFramePr>
          <p:nvPr>
            <p:extLst>
              <p:ext uri="{D42A27DB-BD31-4B8C-83A1-F6EECF244321}">
                <p14:modId xmlns:p14="http://schemas.microsoft.com/office/powerpoint/2010/main" val="347409762"/>
              </p:ext>
            </p:extLst>
          </p:nvPr>
        </p:nvGraphicFramePr>
        <p:xfrm>
          <a:off x="7712992" y="5266631"/>
          <a:ext cx="4080230" cy="820094"/>
        </p:xfrm>
        <a:graphic>
          <a:graphicData uri="http://schemas.openxmlformats.org/drawingml/2006/table">
            <a:tbl>
              <a:tblPr bandRow="1">
                <a:tableStyleId>{5940675A-B579-460E-94D1-54222C63F5DA}</a:tableStyleId>
              </a:tblPr>
              <a:tblGrid>
                <a:gridCol w="3059155">
                  <a:extLst>
                    <a:ext uri="{9D8B030D-6E8A-4147-A177-3AD203B41FA5}">
                      <a16:colId xmlns="" xmlns:a16="http://schemas.microsoft.com/office/drawing/2014/main" val="20000"/>
                    </a:ext>
                  </a:extLst>
                </a:gridCol>
                <a:gridCol w="1021075">
                  <a:extLst>
                    <a:ext uri="{9D8B030D-6E8A-4147-A177-3AD203B41FA5}">
                      <a16:colId xmlns="" xmlns:a16="http://schemas.microsoft.com/office/drawing/2014/main" val="20001"/>
                    </a:ext>
                  </a:extLst>
                </a:gridCol>
              </a:tblGrid>
              <a:tr h="14874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n-lt"/>
                        <a:ea typeface="Times New Roman"/>
                      </a:endParaRPr>
                    </a:p>
                  </a:txBody>
                  <a:tcPr marL="58461" marR="58461"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n-lt"/>
                        <a:ea typeface="Times New Roman"/>
                      </a:endParaRPr>
                    </a:p>
                  </a:txBody>
                  <a:tcPr marL="58461" marR="58461" marT="0" marB="0" anchor="ctr"/>
                </a:tc>
                <a:extLst>
                  <a:ext uri="{0D108BD9-81ED-4DB2-BD59-A6C34878D82A}">
                    <a16:rowId xmlns="" xmlns:a16="http://schemas.microsoft.com/office/drawing/2014/main" val="10000"/>
                  </a:ext>
                </a:extLst>
              </a:tr>
              <a:tr h="15755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fontAlgn="ctr"/>
                      <a:r>
                        <a:rPr lang="es-MX" sz="1000" u="none" strike="noStrike" dirty="0">
                          <a:effectLst/>
                        </a:rPr>
                        <a:t>39,2 KM</a:t>
                      </a:r>
                      <a:endParaRPr lang="es-MX" sz="1000" b="0" i="0" u="none" strike="noStrike" dirty="0">
                        <a:solidFill>
                          <a:srgbClr val="000000"/>
                        </a:solidFill>
                        <a:effectLst/>
                        <a:latin typeface="+mj-lt"/>
                      </a:endParaRPr>
                    </a:p>
                  </a:txBody>
                  <a:tcPr marL="8120" marR="8120" marT="8809" marB="0" anchor="ctr"/>
                </a:tc>
                <a:extLst>
                  <a:ext uri="{0D108BD9-81ED-4DB2-BD59-A6C34878D82A}">
                    <a16:rowId xmlns="" xmlns:a16="http://schemas.microsoft.com/office/drawing/2014/main" val="10001"/>
                  </a:ext>
                </a:extLst>
              </a:tr>
              <a:tr h="179863">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30,8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246497866"/>
                  </a:ext>
                </a:extLst>
              </a:tr>
              <a:tr h="15755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lvl1pPr marL="0" algn="l" defTabSz="1217877" rtl="0" eaLnBrk="1" latinLnBrk="0" hangingPunct="1">
                        <a:defRPr sz="2397" kern="1200">
                          <a:solidFill>
                            <a:schemeClr val="tx1"/>
                          </a:solidFill>
                          <a:latin typeface="Calibri"/>
                          <a:ea typeface=""/>
                          <a:cs typeface=""/>
                        </a:defRPr>
                      </a:lvl1pPr>
                      <a:lvl2pPr marL="608939" algn="l" defTabSz="1217877" rtl="0" eaLnBrk="1" latinLnBrk="0" hangingPunct="1">
                        <a:defRPr sz="2397" kern="1200">
                          <a:solidFill>
                            <a:schemeClr val="tx1"/>
                          </a:solidFill>
                          <a:latin typeface="Calibri"/>
                          <a:ea typeface=""/>
                          <a:cs typeface=""/>
                        </a:defRPr>
                      </a:lvl2pPr>
                      <a:lvl3pPr marL="1217877" algn="l" defTabSz="1217877" rtl="0" eaLnBrk="1" latinLnBrk="0" hangingPunct="1">
                        <a:defRPr sz="2397" kern="1200">
                          <a:solidFill>
                            <a:schemeClr val="tx1"/>
                          </a:solidFill>
                          <a:latin typeface="Calibri"/>
                          <a:ea typeface=""/>
                          <a:cs typeface=""/>
                        </a:defRPr>
                      </a:lvl3pPr>
                      <a:lvl4pPr marL="1826817" algn="l" defTabSz="1217877" rtl="0" eaLnBrk="1" latinLnBrk="0" hangingPunct="1">
                        <a:defRPr sz="2397" kern="1200">
                          <a:solidFill>
                            <a:schemeClr val="tx1"/>
                          </a:solidFill>
                          <a:latin typeface="Calibri"/>
                          <a:ea typeface=""/>
                          <a:cs typeface=""/>
                        </a:defRPr>
                      </a:lvl4pPr>
                      <a:lvl5pPr marL="2435756" algn="l" defTabSz="1217877" rtl="0" eaLnBrk="1" latinLnBrk="0" hangingPunct="1">
                        <a:defRPr sz="2397" kern="1200">
                          <a:solidFill>
                            <a:schemeClr val="tx1"/>
                          </a:solidFill>
                          <a:latin typeface="Calibri"/>
                          <a:ea typeface=""/>
                          <a:cs typeface=""/>
                        </a:defRPr>
                      </a:lvl5pPr>
                      <a:lvl6pPr marL="3044694" algn="l" defTabSz="1217877" rtl="0" eaLnBrk="1" latinLnBrk="0" hangingPunct="1">
                        <a:defRPr sz="2397" kern="1200">
                          <a:solidFill>
                            <a:schemeClr val="tx1"/>
                          </a:solidFill>
                          <a:latin typeface="Calibri"/>
                          <a:ea typeface=""/>
                          <a:cs typeface=""/>
                        </a:defRPr>
                      </a:lvl6pPr>
                      <a:lvl7pPr marL="3653633" algn="l" defTabSz="1217877" rtl="0" eaLnBrk="1" latinLnBrk="0" hangingPunct="1">
                        <a:defRPr sz="2397" kern="1200">
                          <a:solidFill>
                            <a:schemeClr val="tx1"/>
                          </a:solidFill>
                          <a:latin typeface="Calibri"/>
                          <a:ea typeface=""/>
                          <a:cs typeface=""/>
                        </a:defRPr>
                      </a:lvl7pPr>
                      <a:lvl8pPr marL="4262573" algn="l" defTabSz="1217877" rtl="0" eaLnBrk="1" latinLnBrk="0" hangingPunct="1">
                        <a:defRPr sz="2397" kern="1200">
                          <a:solidFill>
                            <a:schemeClr val="tx1"/>
                          </a:solidFill>
                          <a:latin typeface="Calibri"/>
                          <a:ea typeface=""/>
                          <a:cs typeface=""/>
                        </a:defRPr>
                      </a:lvl8pPr>
                      <a:lvl9pPr marL="4871511" algn="l" defTabSz="1217877" rtl="0" eaLnBrk="1" latinLnBrk="0" hangingPunct="1">
                        <a:defRPr sz="2397" kern="1200">
                          <a:solidFill>
                            <a:schemeClr val="tx1"/>
                          </a:solidFill>
                          <a:latin typeface="Calibri"/>
                          <a:ea typeface=""/>
                          <a:cs typeface=""/>
                        </a:defRPr>
                      </a:lvl9pPr>
                    </a:lstStyle>
                    <a:p>
                      <a:pPr marL="0" algn="ctr" defTabSz="914400" rtl="0" eaLnBrk="1" fontAlgn="ctr" latinLnBrk="0" hangingPunct="1"/>
                      <a:r>
                        <a:rPr lang="es-MX" sz="1000" u="none" strike="noStrike" kern="1200" dirty="0">
                          <a:effectLst/>
                        </a:rPr>
                        <a:t>49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2"/>
                  </a:ext>
                </a:extLst>
              </a:tr>
              <a:tr h="157554">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n-lt"/>
                        <a:ea typeface="+mn-ea"/>
                        <a:cs typeface="+mn-cs"/>
                      </a:endParaRPr>
                    </a:p>
                  </a:txBody>
                  <a:tcPr marL="8120" marR="8120" marT="8809"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809" marB="0" anchor="ctr"/>
                </a:tc>
                <a:extLst>
                  <a:ext uri="{0D108BD9-81ED-4DB2-BD59-A6C34878D82A}">
                    <a16:rowId xmlns="" xmlns:a16="http://schemas.microsoft.com/office/drawing/2014/main" val="10003"/>
                  </a:ext>
                </a:extLst>
              </a:tr>
            </a:tbl>
          </a:graphicData>
        </a:graphic>
      </p:graphicFrame>
      <p:sp>
        <p:nvSpPr>
          <p:cNvPr id="41" name="Pentágono 40"/>
          <p:cNvSpPr/>
          <p:nvPr/>
        </p:nvSpPr>
        <p:spPr>
          <a:xfrm>
            <a:off x="0" y="0"/>
            <a:ext cx="3314700" cy="576985"/>
          </a:xfrm>
          <a:prstGeom prst="homePlate">
            <a:avLst/>
          </a:prstGeom>
          <a:solidFill>
            <a:srgbClr val="94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42" name="CuadroTexto 41"/>
          <p:cNvSpPr txBox="1"/>
          <p:nvPr/>
        </p:nvSpPr>
        <p:spPr>
          <a:xfrm>
            <a:off x="194708" y="26882"/>
            <a:ext cx="28024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Meta - Huila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43" name="Rectángulo 5"/>
          <p:cNvSpPr>
            <a:spLocks noChangeArrowheads="1"/>
          </p:cNvSpPr>
          <p:nvPr/>
        </p:nvSpPr>
        <p:spPr bwMode="auto">
          <a:xfrm>
            <a:off x="3509408" y="109478"/>
            <a:ext cx="60282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94C11F"/>
                </a:solidFill>
                <a:latin typeface="Tw Cen MT" panose="020B0602020104020603" pitchFamily="34" charset="0"/>
                <a:ea typeface="MS PGothic" pitchFamily="34" charset="-128"/>
                <a:sym typeface="Helvetica Neue Bold Condensed"/>
              </a:rPr>
              <a:t>TRANSVERSAL DE LA MACARENA</a:t>
            </a:r>
            <a:endParaRPr lang="es-ES" altLang="es-CO" sz="2800" dirty="0">
              <a:solidFill>
                <a:srgbClr val="94C11F"/>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60306110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6" name="6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3899" y="1132886"/>
            <a:ext cx="5149817" cy="301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30 CuadroTexto"/>
          <p:cNvSpPr txBox="1">
            <a:spLocks noChangeArrowheads="1"/>
          </p:cNvSpPr>
          <p:nvPr/>
        </p:nvSpPr>
        <p:spPr bwMode="auto">
          <a:xfrm flipH="1">
            <a:off x="5972777" y="1073795"/>
            <a:ext cx="5900629" cy="200542"/>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353" tIns="13513" rIns="91353" bIns="13513"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591">
              <a:defRPr/>
            </a:pPr>
            <a:r>
              <a:rPr lang="es-CO" sz="1100" dirty="0">
                <a:latin typeface="+mn-lt"/>
              </a:rPr>
              <a:t>INFORMACIÓN GENERAL</a:t>
            </a:r>
          </a:p>
        </p:txBody>
      </p:sp>
      <p:graphicFrame>
        <p:nvGraphicFramePr>
          <p:cNvPr id="17" name="3 Tabla"/>
          <p:cNvGraphicFramePr>
            <a:graphicFrameLocks noGrp="1"/>
          </p:cNvGraphicFramePr>
          <p:nvPr>
            <p:extLst>
              <p:ext uri="{D42A27DB-BD31-4B8C-83A1-F6EECF244321}">
                <p14:modId xmlns:p14="http://schemas.microsoft.com/office/powerpoint/2010/main" val="3189150176"/>
              </p:ext>
            </p:extLst>
          </p:nvPr>
        </p:nvGraphicFramePr>
        <p:xfrm>
          <a:off x="5972779" y="1306581"/>
          <a:ext cx="5900627" cy="762000"/>
        </p:xfrm>
        <a:graphic>
          <a:graphicData uri="http://schemas.openxmlformats.org/drawingml/2006/table">
            <a:tbl>
              <a:tblPr firstRow="1" bandRow="1">
                <a:tableStyleId>{5940675A-B579-460E-94D1-54222C63F5DA}</a:tableStyleId>
              </a:tblPr>
              <a:tblGrid>
                <a:gridCol w="3565639">
                  <a:extLst>
                    <a:ext uri="{9D8B030D-6E8A-4147-A177-3AD203B41FA5}">
                      <a16:colId xmlns="" xmlns:a16="http://schemas.microsoft.com/office/drawing/2014/main" val="20000"/>
                    </a:ext>
                  </a:extLst>
                </a:gridCol>
                <a:gridCol w="2334988">
                  <a:extLst>
                    <a:ext uri="{9D8B030D-6E8A-4147-A177-3AD203B41FA5}">
                      <a16:colId xmlns="" xmlns:a16="http://schemas.microsoft.com/office/drawing/2014/main" val="20001"/>
                    </a:ext>
                  </a:extLst>
                </a:gridCol>
              </a:tblGrid>
              <a:tr h="148745">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20/11/2015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4874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22/12/2015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4874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01/02/2016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4874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dirty="0">
                          <a:effectLst/>
                        </a:rPr>
                        <a:t>31/07/2018</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4874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23 </a:t>
                      </a:r>
                      <a:r>
                        <a:rPr lang="es-MX" sz="1000" u="none" strike="noStrike" kern="1200" dirty="0">
                          <a:effectLst/>
                        </a:rPr>
                        <a:t>%</a:t>
                      </a:r>
                      <a:endParaRPr lang="es-MX" sz="1000" b="0" i="0" u="none" strike="noStrike" kern="120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18" name="30 CuadroTexto"/>
          <p:cNvSpPr txBox="1">
            <a:spLocks noChangeArrowheads="1"/>
          </p:cNvSpPr>
          <p:nvPr/>
        </p:nvSpPr>
        <p:spPr bwMode="auto">
          <a:xfrm flipH="1">
            <a:off x="5977452" y="2781122"/>
            <a:ext cx="5900624" cy="196567"/>
          </a:xfrm>
          <a:prstGeom prst="rect">
            <a:avLst/>
          </a:prstGeom>
          <a:solidFill>
            <a:srgbClr val="94C11F"/>
          </a:solidFill>
        </p:spPr>
        <p:style>
          <a:lnRef idx="3">
            <a:schemeClr val="lt1"/>
          </a:lnRef>
          <a:fillRef idx="1">
            <a:schemeClr val="accent6"/>
          </a:fillRef>
          <a:effectRef idx="1">
            <a:schemeClr val="accent6"/>
          </a:effectRef>
          <a:fontRef idx="minor">
            <a:schemeClr val="lt1"/>
          </a:fontRef>
        </p:style>
        <p:txBody>
          <a:bodyPr wrap="square" lIns="91353" tIns="13513" rIns="91353" bIns="13513" anchor="ctr">
            <a:spAutoFit/>
          </a:bodyPr>
          <a:lstStyle>
            <a:defPPr>
              <a:defRPr lang="es-MX"/>
            </a:defPPr>
            <a:lvl1pPr marL="457200" indent="-457200" algn="ctr" fontAlgn="base">
              <a:spcBef>
                <a:spcPts val="600"/>
              </a:spcBef>
              <a:spcAft>
                <a:spcPct val="0"/>
              </a:spcAft>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591">
              <a:defRPr/>
            </a:pPr>
            <a:r>
              <a:rPr lang="es-CO" sz="1100" dirty="0">
                <a:latin typeface="+mn-lt"/>
              </a:rPr>
              <a:t>CONTRATO CONSULTORÍA 1734 DE 22/12/2015</a:t>
            </a:r>
          </a:p>
        </p:txBody>
      </p:sp>
      <p:sp>
        <p:nvSpPr>
          <p:cNvPr id="19" name="30 CuadroTexto"/>
          <p:cNvSpPr txBox="1">
            <a:spLocks noChangeArrowheads="1"/>
          </p:cNvSpPr>
          <p:nvPr/>
        </p:nvSpPr>
        <p:spPr bwMode="auto">
          <a:xfrm flipH="1">
            <a:off x="5977453" y="3730459"/>
            <a:ext cx="5900623" cy="196567"/>
          </a:xfrm>
          <a:prstGeom prst="rect">
            <a:avLst/>
          </a:prstGeom>
          <a:solidFill>
            <a:srgbClr val="94C11F"/>
          </a:solidFill>
        </p:spPr>
        <p:style>
          <a:lnRef idx="3">
            <a:schemeClr val="lt1"/>
          </a:lnRef>
          <a:fillRef idx="1">
            <a:schemeClr val="accent6"/>
          </a:fillRef>
          <a:effectRef idx="1">
            <a:schemeClr val="accent6"/>
          </a:effectRef>
          <a:fontRef idx="minor">
            <a:schemeClr val="lt1"/>
          </a:fontRef>
        </p:style>
        <p:txBody>
          <a:bodyPr wrap="square" lIns="91353" tIns="13513" rIns="91353" bIns="13513" anchor="ctr">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591">
              <a:defRPr/>
            </a:pPr>
            <a:r>
              <a:rPr lang="es-CO" sz="1100" dirty="0">
                <a:latin typeface="+mn-lt"/>
              </a:rPr>
              <a:t>INTERVENTORÍA 1797 DE 30/12/2015</a:t>
            </a:r>
          </a:p>
        </p:txBody>
      </p:sp>
      <p:graphicFrame>
        <p:nvGraphicFramePr>
          <p:cNvPr id="20" name="Tabla 22"/>
          <p:cNvGraphicFramePr>
            <a:graphicFrameLocks noGrp="1"/>
          </p:cNvGraphicFramePr>
          <p:nvPr>
            <p:extLst>
              <p:ext uri="{D42A27DB-BD31-4B8C-83A1-F6EECF244321}">
                <p14:modId xmlns:p14="http://schemas.microsoft.com/office/powerpoint/2010/main" val="2019428316"/>
              </p:ext>
            </p:extLst>
          </p:nvPr>
        </p:nvGraphicFramePr>
        <p:xfrm>
          <a:off x="5977454" y="3011177"/>
          <a:ext cx="5900624" cy="661248"/>
        </p:xfrm>
        <a:graphic>
          <a:graphicData uri="http://schemas.openxmlformats.org/drawingml/2006/table">
            <a:tbl>
              <a:tblPr>
                <a:tableStyleId>{5940675A-B579-460E-94D1-54222C63F5DA}</a:tableStyleId>
              </a:tblPr>
              <a:tblGrid>
                <a:gridCol w="3297986">
                  <a:extLst>
                    <a:ext uri="{9D8B030D-6E8A-4147-A177-3AD203B41FA5}">
                      <a16:colId xmlns="" xmlns:a16="http://schemas.microsoft.com/office/drawing/2014/main" val="20000"/>
                    </a:ext>
                  </a:extLst>
                </a:gridCol>
                <a:gridCol w="1101033">
                  <a:extLst>
                    <a:ext uri="{9D8B030D-6E8A-4147-A177-3AD203B41FA5}">
                      <a16:colId xmlns="" xmlns:a16="http://schemas.microsoft.com/office/drawing/2014/main" val="20001"/>
                    </a:ext>
                  </a:extLst>
                </a:gridCol>
                <a:gridCol w="1501605">
                  <a:extLst>
                    <a:ext uri="{9D8B030D-6E8A-4147-A177-3AD203B41FA5}">
                      <a16:colId xmlns="" xmlns:a16="http://schemas.microsoft.com/office/drawing/2014/main" val="20002"/>
                    </a:ext>
                  </a:extLst>
                </a:gridCol>
              </a:tblGrid>
              <a:tr h="179733">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100" u="none" strike="noStrike" kern="1200" cap="none" spc="0" normalizeH="0" baseline="0" noProof="0" dirty="0">
                          <a:ln>
                            <a:noFill/>
                          </a:ln>
                          <a:effectLst/>
                          <a:uLnTx/>
                          <a:uFillTx/>
                        </a:rPr>
                        <a:t>CONSORCIO PUERTO CARRENO</a:t>
                      </a:r>
                      <a:endParaRPr kumimoji="0" lang="es-MX" sz="1100" b="1" u="none" strike="noStrike" kern="1200" cap="none" spc="0" normalizeH="0" baseline="0" noProof="0" dirty="0">
                        <a:ln>
                          <a:noFill/>
                        </a:ln>
                        <a:effectLst/>
                        <a:uLnTx/>
                        <a:uFillTx/>
                      </a:endParaRPr>
                    </a:p>
                  </a:txBody>
                  <a:tcPr marL="8117" marR="8117" marT="8105"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5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105"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105" marB="0" anchor="ctr"/>
                </a:tc>
                <a:extLst>
                  <a:ext uri="{0D108BD9-81ED-4DB2-BD59-A6C34878D82A}">
                    <a16:rowId xmlns="" xmlns:a16="http://schemas.microsoft.com/office/drawing/2014/main" val="10001"/>
                  </a:ext>
                </a:extLst>
              </a:tr>
              <a:tr h="156850">
                <a:tc>
                  <a:txBody>
                    <a:bodyPr/>
                    <a:lstStyle/>
                    <a:p>
                      <a:pPr algn="l" fontAlgn="ctr"/>
                      <a:r>
                        <a:rPr lang="es-MX" sz="1000" u="none" strike="noStrike" baseline="0" dirty="0">
                          <a:effectLst/>
                        </a:rPr>
                        <a:t>E.D.L. S.A.S.</a:t>
                      </a:r>
                      <a:endParaRPr lang="es-MX" sz="1000" b="0" i="0" u="none" strike="noStrike" dirty="0">
                        <a:solidFill>
                          <a:srgbClr val="000000"/>
                        </a:solidFill>
                        <a:effectLst/>
                        <a:latin typeface="Calibri" panose="020F0502020204030204" pitchFamily="34" charset="0"/>
                      </a:endParaRPr>
                    </a:p>
                  </a:txBody>
                  <a:tcPr marL="108019" marR="8117" marT="8105"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10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5" marB="0" anchor="ctr"/>
                </a:tc>
                <a:extLst>
                  <a:ext uri="{0D108BD9-81ED-4DB2-BD59-A6C34878D82A}">
                    <a16:rowId xmlns="" xmlns:a16="http://schemas.microsoft.com/office/drawing/2014/main" val="10002"/>
                  </a:ext>
                </a:extLst>
              </a:tr>
              <a:tr h="1568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DIS S.A.S.</a:t>
                      </a:r>
                      <a:endParaRPr lang="es-MX" sz="1000" b="0" i="0" u="none" strike="noStrike" dirty="0">
                        <a:solidFill>
                          <a:srgbClr val="000000"/>
                        </a:solidFill>
                        <a:effectLst/>
                        <a:latin typeface="Calibri" panose="020F0502020204030204" pitchFamily="34" charset="0"/>
                      </a:endParaRPr>
                    </a:p>
                  </a:txBody>
                  <a:tcPr marL="108019" marR="8117" marT="8105"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105"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105" marB="0" anchor="ctr"/>
                </a:tc>
                <a:extLst>
                  <a:ext uri="{0D108BD9-81ED-4DB2-BD59-A6C34878D82A}">
                    <a16:rowId xmlns="" xmlns:a16="http://schemas.microsoft.com/office/drawing/2014/main" val="10003"/>
                  </a:ext>
                </a:extLst>
              </a:tr>
            </a:tbl>
          </a:graphicData>
        </a:graphic>
      </p:graphicFrame>
      <p:graphicFrame>
        <p:nvGraphicFramePr>
          <p:cNvPr id="21" name="Tabla 23"/>
          <p:cNvGraphicFramePr>
            <a:graphicFrameLocks noGrp="1"/>
          </p:cNvGraphicFramePr>
          <p:nvPr>
            <p:extLst>
              <p:ext uri="{D42A27DB-BD31-4B8C-83A1-F6EECF244321}">
                <p14:modId xmlns:p14="http://schemas.microsoft.com/office/powerpoint/2010/main" val="2922232473"/>
              </p:ext>
            </p:extLst>
          </p:nvPr>
        </p:nvGraphicFramePr>
        <p:xfrm>
          <a:off x="5977452" y="3949641"/>
          <a:ext cx="5900624" cy="802450"/>
        </p:xfrm>
        <a:graphic>
          <a:graphicData uri="http://schemas.openxmlformats.org/drawingml/2006/table">
            <a:tbl>
              <a:tblPr>
                <a:tableStyleId>{616DA210-FB5B-4158-B5E0-FEB733F419BA}</a:tableStyleId>
              </a:tblPr>
              <a:tblGrid>
                <a:gridCol w="3160257">
                  <a:extLst>
                    <a:ext uri="{9D8B030D-6E8A-4147-A177-3AD203B41FA5}">
                      <a16:colId xmlns="" xmlns:a16="http://schemas.microsoft.com/office/drawing/2014/main" val="20000"/>
                    </a:ext>
                  </a:extLst>
                </a:gridCol>
                <a:gridCol w="732015">
                  <a:extLst>
                    <a:ext uri="{9D8B030D-6E8A-4147-A177-3AD203B41FA5}">
                      <a16:colId xmlns="" xmlns:a16="http://schemas.microsoft.com/office/drawing/2014/main" val="20001"/>
                    </a:ext>
                  </a:extLst>
                </a:gridCol>
                <a:gridCol w="2008352">
                  <a:extLst>
                    <a:ext uri="{9D8B030D-6E8A-4147-A177-3AD203B41FA5}">
                      <a16:colId xmlns="" xmlns:a16="http://schemas.microsoft.com/office/drawing/2014/main" val="20002"/>
                    </a:ext>
                  </a:extLst>
                </a:gridCol>
              </a:tblGrid>
              <a:tr h="15683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INTERVENTORÍA CONEXIÓN PUENTE ARIMENA</a:t>
                      </a:r>
                      <a:endParaRPr kumimoji="0" lang="es-MX" sz="1000" b="1" u="none" strike="noStrike" kern="1200" cap="none" spc="0" normalizeH="0" baseline="0" noProof="0" dirty="0">
                        <a:ln>
                          <a:noFill/>
                        </a:ln>
                        <a:effectLst/>
                        <a:uLnTx/>
                        <a:uFillTx/>
                      </a:endParaRPr>
                    </a:p>
                  </a:txBody>
                  <a:tcPr marL="8117" marR="8117" marT="809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683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8090" marB="0" anchor="ctr"/>
                </a:tc>
                <a:extLst>
                  <a:ext uri="{0D108BD9-81ED-4DB2-BD59-A6C34878D82A}">
                    <a16:rowId xmlns="" xmlns:a16="http://schemas.microsoft.com/office/drawing/2014/main" val="10001"/>
                  </a:ext>
                </a:extLst>
              </a:tr>
              <a:tr h="156835">
                <a:tc>
                  <a:txBody>
                    <a:bodyPr/>
                    <a:lstStyle/>
                    <a:p>
                      <a:pPr algn="l" fontAlgn="ctr"/>
                      <a:r>
                        <a:rPr lang="es-MX" sz="1000" u="none" strike="noStrike" baseline="0" dirty="0">
                          <a:effectLst/>
                        </a:rPr>
                        <a:t>GEOCONTROL S.A. </a:t>
                      </a:r>
                      <a:endParaRPr lang="es-MX" sz="1000" b="0" i="0" u="none" strike="noStrike" dirty="0">
                        <a:solidFill>
                          <a:srgbClr val="000000"/>
                        </a:solidFill>
                        <a:effectLst/>
                        <a:latin typeface="Calibri" panose="020F0502020204030204" pitchFamily="34" charset="0"/>
                      </a:endParaRPr>
                    </a:p>
                  </a:txBody>
                  <a:tcPr marL="108010" marR="8117" marT="8090" marB="0" anchor="ctr"/>
                </a:tc>
                <a:tc>
                  <a:txBody>
                    <a:bodyPr/>
                    <a:lstStyle/>
                    <a:p>
                      <a:pPr algn="ctr" fontAlgn="ctr"/>
                      <a:r>
                        <a:rPr lang="es-MX" sz="1000" u="none" strike="noStrike" dirty="0">
                          <a:effectLst/>
                        </a:rPr>
                        <a:t>60</a:t>
                      </a:r>
                      <a:endParaRPr lang="es-MX" sz="1000" b="0" i="0" u="none" strike="noStrike" dirty="0">
                        <a:solidFill>
                          <a:srgbClr val="000000"/>
                        </a:solidFill>
                        <a:effectLst/>
                        <a:latin typeface="Calibri" panose="020F0502020204030204" pitchFamily="34" charset="0"/>
                      </a:endParaRPr>
                    </a:p>
                  </a:txBody>
                  <a:tcPr marL="8117" marR="8117" marT="8090" marB="0" anchor="ctr"/>
                </a:tc>
                <a:tc>
                  <a:txBody>
                    <a:bodyPr/>
                    <a:lstStyle/>
                    <a:p>
                      <a:pPr marL="0" algn="ctr" defTabSz="914400" rtl="0" eaLnBrk="1" fontAlgn="ctr" latinLnBrk="0" hangingPunct="1"/>
                      <a:r>
                        <a:rPr lang="es-MX" sz="1000" u="none" strike="noStrike" kern="1200" dirty="0">
                          <a:effectLst/>
                        </a:rPr>
                        <a:t>ESPAÑA - SUC. COLOMBIA</a:t>
                      </a:r>
                      <a:endParaRPr lang="es-MX" sz="1000" u="none" strike="noStrike" kern="1200" dirty="0">
                        <a:solidFill>
                          <a:schemeClr val="tx1"/>
                        </a:solidFill>
                        <a:effectLst/>
                        <a:latin typeface="+mn-lt"/>
                        <a:ea typeface="+mn-ea"/>
                        <a:cs typeface="+mn-cs"/>
                      </a:endParaRPr>
                    </a:p>
                  </a:txBody>
                  <a:tcPr marL="8117" marR="8117" marT="8090" marB="0" anchor="ctr"/>
                </a:tc>
                <a:extLst>
                  <a:ext uri="{0D108BD9-81ED-4DB2-BD59-A6C34878D82A}">
                    <a16:rowId xmlns="" xmlns:a16="http://schemas.microsoft.com/office/drawing/2014/main" val="10002"/>
                  </a:ext>
                </a:extLst>
              </a:tr>
              <a:tr h="15683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u="none" strike="noStrike" baseline="0" dirty="0">
                          <a:effectLst/>
                        </a:rPr>
                        <a:t>HMV CONSULTORÍA S.A.S.</a:t>
                      </a:r>
                      <a:endParaRPr lang="es-MX" sz="1000" b="0" i="0" u="none" strike="noStrike" dirty="0">
                        <a:solidFill>
                          <a:srgbClr val="000000"/>
                        </a:solidFill>
                        <a:effectLst/>
                        <a:latin typeface="Calibri" panose="020F0502020204030204" pitchFamily="34" charset="0"/>
                      </a:endParaRPr>
                    </a:p>
                  </a:txBody>
                  <a:tcPr marL="108010" marR="8117" marT="809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7" marR="8117" marT="809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8090" marB="0" anchor="ctr"/>
                </a:tc>
                <a:extLst>
                  <a:ext uri="{0D108BD9-81ED-4DB2-BD59-A6C34878D82A}">
                    <a16:rowId xmlns="" xmlns:a16="http://schemas.microsoft.com/office/drawing/2014/main" val="10003"/>
                  </a:ext>
                </a:extLst>
              </a:tr>
              <a:tr h="156835">
                <a:tc>
                  <a:txBody>
                    <a:bodyPr/>
                    <a:lstStyle/>
                    <a:p>
                      <a:pPr algn="l" fontAlgn="ctr"/>
                      <a:r>
                        <a:rPr lang="es-MX" sz="1000" u="none" strike="noStrike" dirty="0">
                          <a:effectLst/>
                        </a:rPr>
                        <a:t>CONSULTORÍA</a:t>
                      </a:r>
                      <a:r>
                        <a:rPr lang="es-MX" sz="1000" u="none" strike="noStrike" baseline="0" dirty="0">
                          <a:effectLst/>
                        </a:rPr>
                        <a:t> COLOMBIANA S.A.</a:t>
                      </a:r>
                      <a:endParaRPr lang="es-MX" sz="1000" b="0" i="0" u="none" strike="noStrike" dirty="0">
                        <a:solidFill>
                          <a:srgbClr val="000000"/>
                        </a:solidFill>
                        <a:effectLst/>
                        <a:latin typeface="Calibri" panose="020F0502020204030204" pitchFamily="34" charset="0"/>
                      </a:endParaRPr>
                    </a:p>
                  </a:txBody>
                  <a:tcPr marL="108010" marR="8117" marT="8090" marB="0" anchor="ctr"/>
                </a:tc>
                <a:tc>
                  <a:txBody>
                    <a:bodyPr/>
                    <a:lstStyle/>
                    <a:p>
                      <a:pPr algn="ctr" fontAlgn="ctr"/>
                      <a:r>
                        <a:rPr lang="es-MX" sz="1000" u="none" strike="noStrike" dirty="0">
                          <a:effectLst/>
                        </a:rPr>
                        <a:t>20</a:t>
                      </a:r>
                      <a:endParaRPr lang="es-MX" sz="1000" b="0" i="0" u="none" strike="noStrike" dirty="0">
                        <a:solidFill>
                          <a:srgbClr val="000000"/>
                        </a:solidFill>
                        <a:effectLst/>
                        <a:latin typeface="Calibri" panose="020F0502020204030204" pitchFamily="34" charset="0"/>
                      </a:endParaRPr>
                    </a:p>
                  </a:txBody>
                  <a:tcPr marL="8117" marR="8117" marT="809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8090" marB="0" anchor="ctr"/>
                </a:tc>
                <a:extLst>
                  <a:ext uri="{0D108BD9-81ED-4DB2-BD59-A6C34878D82A}">
                    <a16:rowId xmlns="" xmlns:a16="http://schemas.microsoft.com/office/drawing/2014/main" val="10004"/>
                  </a:ext>
                </a:extLst>
              </a:tr>
            </a:tbl>
          </a:graphicData>
        </a:graphic>
      </p:graphicFrame>
      <p:sp>
        <p:nvSpPr>
          <p:cNvPr id="22" name="30 CuadroTexto"/>
          <p:cNvSpPr txBox="1">
            <a:spLocks noChangeArrowheads="1"/>
          </p:cNvSpPr>
          <p:nvPr/>
        </p:nvSpPr>
        <p:spPr bwMode="auto">
          <a:xfrm flipH="1">
            <a:off x="5977452" y="2164337"/>
            <a:ext cx="5900626" cy="19656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353" tIns="13513" rIns="9135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591">
              <a:defRPr/>
            </a:pPr>
            <a:r>
              <a:rPr lang="es-CO" sz="1100" dirty="0">
                <a:solidFill>
                  <a:prstClr val="white"/>
                </a:solidFill>
                <a:latin typeface="+mn-lt"/>
                <a:cs typeface="Arial" pitchFamily="34" charset="0"/>
              </a:rPr>
              <a:t>ALCANCE</a:t>
            </a:r>
          </a:p>
        </p:txBody>
      </p:sp>
      <p:graphicFrame>
        <p:nvGraphicFramePr>
          <p:cNvPr id="23" name="10 Tabla"/>
          <p:cNvGraphicFramePr>
            <a:graphicFrameLocks noGrp="1"/>
          </p:cNvGraphicFramePr>
          <p:nvPr>
            <p:extLst>
              <p:ext uri="{D42A27DB-BD31-4B8C-83A1-F6EECF244321}">
                <p14:modId xmlns:p14="http://schemas.microsoft.com/office/powerpoint/2010/main" val="1178756676"/>
              </p:ext>
            </p:extLst>
          </p:nvPr>
        </p:nvGraphicFramePr>
        <p:xfrm>
          <a:off x="5977454" y="2398133"/>
          <a:ext cx="5900627" cy="313592"/>
        </p:xfrm>
        <a:graphic>
          <a:graphicData uri="http://schemas.openxmlformats.org/drawingml/2006/table">
            <a:tbl>
              <a:tblPr bandRow="1">
                <a:tableStyleId>{5940675A-B579-460E-94D1-54222C63F5DA}</a:tableStyleId>
              </a:tblPr>
              <a:tblGrid>
                <a:gridCol w="2930769">
                  <a:extLst>
                    <a:ext uri="{9D8B030D-6E8A-4147-A177-3AD203B41FA5}">
                      <a16:colId xmlns="" xmlns:a16="http://schemas.microsoft.com/office/drawing/2014/main" val="20000"/>
                    </a:ext>
                  </a:extLst>
                </a:gridCol>
                <a:gridCol w="1154743">
                  <a:extLst>
                    <a:ext uri="{9D8B030D-6E8A-4147-A177-3AD203B41FA5}">
                      <a16:colId xmlns="" xmlns:a16="http://schemas.microsoft.com/office/drawing/2014/main" val="20001"/>
                    </a:ext>
                  </a:extLst>
                </a:gridCol>
                <a:gridCol w="1815115">
                  <a:extLst>
                    <a:ext uri="{9D8B030D-6E8A-4147-A177-3AD203B41FA5}">
                      <a16:colId xmlns="" xmlns:a16="http://schemas.microsoft.com/office/drawing/2014/main" val="20002"/>
                    </a:ext>
                  </a:extLst>
                </a:gridCol>
              </a:tblGrid>
              <a:tr h="14874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j-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j-lt"/>
                        <a:ea typeface="Times New Roman"/>
                      </a:endParaRPr>
                    </a:p>
                  </a:txBody>
                  <a:tcPr marL="58430" marR="58430"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j-lt"/>
                        <a:ea typeface="Times New Roman"/>
                      </a:endParaRPr>
                    </a:p>
                  </a:txBody>
                  <a:tcPr marL="58430" marR="58430" marT="0" marB="0" anchor="ctr"/>
                </a:tc>
                <a:extLst>
                  <a:ext uri="{0D108BD9-81ED-4DB2-BD59-A6C34878D82A}">
                    <a16:rowId xmlns="" xmlns:a16="http://schemas.microsoft.com/office/drawing/2014/main" val="10000"/>
                  </a:ext>
                </a:extLst>
              </a:tr>
              <a:tr h="157537">
                <a:tc>
                  <a:txBody>
                    <a:bodyPr/>
                    <a:lstStyle/>
                    <a:p>
                      <a:pPr algn="ctr" fontAlgn="b"/>
                      <a:r>
                        <a:rPr lang="es-MX" sz="1000" u="none" strike="noStrike" dirty="0">
                          <a:effectLst/>
                        </a:rPr>
                        <a:t> PUENTE</a:t>
                      </a:r>
                      <a:r>
                        <a:rPr lang="es-MX" sz="1000" u="none" strike="noStrike" baseline="0" dirty="0">
                          <a:effectLst/>
                        </a:rPr>
                        <a:t> ARIMENA – PUERTO CARRENO</a:t>
                      </a:r>
                      <a:endParaRPr lang="es-MX" sz="1000" b="0" i="0" u="none" strike="noStrike" dirty="0">
                        <a:solidFill>
                          <a:srgbClr val="000000"/>
                        </a:solidFill>
                        <a:effectLst/>
                        <a:latin typeface="+mj-lt"/>
                      </a:endParaRPr>
                    </a:p>
                  </a:txBody>
                  <a:tcPr marL="8117" marR="8117" marT="8792" marB="0" anchor="ctr"/>
                </a:tc>
                <a:tc>
                  <a:txBody>
                    <a:bodyPr/>
                    <a:lstStyle/>
                    <a:p>
                      <a:pPr algn="ctr" fontAlgn="ctr"/>
                      <a:r>
                        <a:rPr lang="es-MX" sz="1000" u="none" strike="noStrike" dirty="0">
                          <a:effectLst/>
                        </a:rPr>
                        <a:t>650</a:t>
                      </a:r>
                      <a:r>
                        <a:rPr lang="es-MX" sz="1000" u="none" strike="noStrike" baseline="0" dirty="0">
                          <a:effectLst/>
                        </a:rPr>
                        <a:t> KM</a:t>
                      </a:r>
                      <a:endParaRPr lang="es-MX" sz="1000" b="0" i="0" u="none" strike="noStrike" dirty="0">
                        <a:solidFill>
                          <a:srgbClr val="000000"/>
                        </a:solidFill>
                        <a:effectLst/>
                        <a:latin typeface="+mj-lt"/>
                      </a:endParaRPr>
                    </a:p>
                  </a:txBody>
                  <a:tcPr marL="8117" marR="8117" marT="8792" marB="0" anchor="ctr"/>
                </a:tc>
                <a:tc>
                  <a:txBody>
                    <a:bodyPr/>
                    <a:lstStyle/>
                    <a:p>
                      <a:pPr algn="ctr" fontAlgn="b"/>
                      <a:r>
                        <a:rPr lang="es-MX" sz="1000" u="none" strike="noStrike" dirty="0">
                          <a:effectLst/>
                        </a:rPr>
                        <a:t> Estudios y Diseños</a:t>
                      </a:r>
                      <a:endParaRPr lang="es-MX" sz="1000" b="0" i="0" u="none" strike="noStrike" dirty="0">
                        <a:solidFill>
                          <a:srgbClr val="000000"/>
                        </a:solidFill>
                        <a:effectLst/>
                        <a:latin typeface="+mj-lt"/>
                      </a:endParaRPr>
                    </a:p>
                  </a:txBody>
                  <a:tcPr marL="8117" marR="8117" marT="8792" marB="0" anchor="ctr"/>
                </a:tc>
                <a:extLst>
                  <a:ext uri="{0D108BD9-81ED-4DB2-BD59-A6C34878D82A}">
                    <a16:rowId xmlns="" xmlns:a16="http://schemas.microsoft.com/office/drawing/2014/main" val="10001"/>
                  </a:ext>
                </a:extLst>
              </a:tr>
            </a:tbl>
          </a:graphicData>
        </a:graphic>
      </p:graphicFrame>
      <p:sp>
        <p:nvSpPr>
          <p:cNvPr id="25" name="30 CuadroTexto"/>
          <p:cNvSpPr txBox="1">
            <a:spLocks noChangeArrowheads="1"/>
          </p:cNvSpPr>
          <p:nvPr/>
        </p:nvSpPr>
        <p:spPr bwMode="auto">
          <a:xfrm flipH="1">
            <a:off x="5968107" y="4812699"/>
            <a:ext cx="5905299" cy="196567"/>
          </a:xfrm>
          <a:prstGeom prst="rect">
            <a:avLst/>
          </a:prstGeom>
          <a:solidFill>
            <a:srgbClr val="94C11F"/>
          </a:solidFill>
        </p:spPr>
        <p:style>
          <a:lnRef idx="3">
            <a:schemeClr val="lt1"/>
          </a:lnRef>
          <a:fillRef idx="1">
            <a:schemeClr val="accent6"/>
          </a:fillRef>
          <a:effectRef idx="1">
            <a:schemeClr val="accent6"/>
          </a:effectRef>
          <a:fontRef idx="minor">
            <a:schemeClr val="lt1"/>
          </a:fontRef>
        </p:style>
        <p:txBody>
          <a:bodyPr wrap="square" lIns="91353" tIns="13513" rIns="91353" bIns="13513" anchor="ctr">
            <a:spAutoFit/>
          </a:bodyPr>
          <a:lstStyle>
            <a:defPPr>
              <a:defRPr lang="en-US"/>
            </a:defPPr>
            <a:lvl1pPr marL="457200" indent="-457200" algn="ctr" fontAlgn="base">
              <a:spcBef>
                <a:spcPts val="600"/>
              </a:spcBef>
              <a:spcAft>
                <a:spcPct val="0"/>
              </a:spcAft>
              <a:defRPr b="1">
                <a:solidFill>
                  <a:schemeClr val="bg1"/>
                </a:solidFill>
                <a:effectLst>
                  <a:outerShdw blurRad="38100" dist="38100" dir="2700000" algn="tl">
                    <a:srgbClr val="000000">
                      <a:alpha val="43137"/>
                    </a:srgbClr>
                  </a:outerShdw>
                </a:effectLst>
                <a:latin typeface="Arial" charset="0"/>
                <a:cs typeface="Arial" charset="0"/>
              </a:defRPr>
            </a:lvl1pPr>
            <a:lvl2pPr marL="37931725" indent="-37474525" eaLnBrk="0" fontAlgn="base" hangingPunct="0">
              <a:spcBef>
                <a:spcPct val="0"/>
              </a:spcBef>
              <a:spcAft>
                <a:spcPct val="0"/>
              </a:spcAft>
              <a:defRPr sz="2400">
                <a:latin typeface="Arial" pitchFamily="34" charset="0"/>
                <a:cs typeface="Arial" pitchFamily="34" charset="0"/>
              </a:defRPr>
            </a:lvl2pPr>
            <a:lvl3pPr eaLnBrk="0" fontAlgn="base" hangingPunct="0">
              <a:spcBef>
                <a:spcPct val="0"/>
              </a:spcBef>
              <a:spcAft>
                <a:spcPct val="0"/>
              </a:spcAft>
              <a:defRPr sz="2400">
                <a:latin typeface="Arial" pitchFamily="34" charset="0"/>
                <a:cs typeface="Arial" pitchFamily="34" charset="0"/>
              </a:defRPr>
            </a:lvl3pPr>
            <a:lvl4pPr eaLnBrk="0" fontAlgn="base" hangingPunct="0">
              <a:spcBef>
                <a:spcPct val="0"/>
              </a:spcBef>
              <a:spcAft>
                <a:spcPct val="0"/>
              </a:spcAft>
              <a:defRPr sz="2400">
                <a:latin typeface="Arial" pitchFamily="34" charset="0"/>
                <a:cs typeface="Arial" pitchFamily="34" charset="0"/>
              </a:defRPr>
            </a:lvl4pPr>
            <a:lvl5pPr eaLnBrk="0" fontAlgn="base" hangingPunct="0">
              <a:spcBef>
                <a:spcPct val="0"/>
              </a:spcBef>
              <a:spcAft>
                <a:spcPct val="0"/>
              </a:spcAft>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3591">
              <a:defRPr/>
            </a:pPr>
            <a:r>
              <a:rPr lang="es-CO" sz="1100" dirty="0">
                <a:solidFill>
                  <a:prstClr val="white"/>
                </a:solidFill>
                <a:latin typeface="+mn-lt"/>
                <a:cs typeface="Arial" pitchFamily="34" charset="0"/>
              </a:rPr>
              <a:t>INVERSIONES (Millones)</a:t>
            </a:r>
          </a:p>
        </p:txBody>
      </p:sp>
      <p:sp>
        <p:nvSpPr>
          <p:cNvPr id="254041" name="CuadroTexto 26"/>
          <p:cNvSpPr txBox="1">
            <a:spLocks noChangeArrowheads="1"/>
          </p:cNvSpPr>
          <p:nvPr/>
        </p:nvSpPr>
        <p:spPr bwMode="auto">
          <a:xfrm>
            <a:off x="5968107" y="6516051"/>
            <a:ext cx="4649399" cy="24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53" tIns="45678" rIns="91353" bIns="45678">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3591"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7" name="Tabla 33"/>
          <p:cNvGraphicFramePr>
            <a:graphicFrameLocks noGrp="1"/>
          </p:cNvGraphicFramePr>
          <p:nvPr>
            <p:extLst>
              <p:ext uri="{D42A27DB-BD31-4B8C-83A1-F6EECF244321}">
                <p14:modId xmlns:p14="http://schemas.microsoft.com/office/powerpoint/2010/main" val="1473014499"/>
              </p:ext>
            </p:extLst>
          </p:nvPr>
        </p:nvGraphicFramePr>
        <p:xfrm>
          <a:off x="1615477" y="4456303"/>
          <a:ext cx="4008046" cy="197106"/>
        </p:xfrm>
        <a:graphic>
          <a:graphicData uri="http://schemas.openxmlformats.org/drawingml/2006/table">
            <a:tbl>
              <a:tblPr firstRow="1" bandRow="1">
                <a:tableStyleId>{5940675A-B579-460E-94D1-54222C63F5DA}</a:tableStyleId>
              </a:tblPr>
              <a:tblGrid>
                <a:gridCol w="4008046">
                  <a:extLst>
                    <a:ext uri="{9D8B030D-6E8A-4147-A177-3AD203B41FA5}">
                      <a16:colId xmlns="" xmlns:a16="http://schemas.microsoft.com/office/drawing/2014/main" val="20000"/>
                    </a:ext>
                  </a:extLst>
                </a:gridCol>
              </a:tblGrid>
              <a:tr h="1971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650 Km</a:t>
                      </a:r>
                      <a:endParaRPr lang="es-CO" sz="1200" b="0" i="0" u="none" strike="noStrike" dirty="0">
                        <a:solidFill>
                          <a:schemeClr val="bg1"/>
                        </a:solidFill>
                        <a:latin typeface="+mn-lt"/>
                        <a:cs typeface="Arial" panose="020B0604020202020204" pitchFamily="34" charset="0"/>
                      </a:endParaRPr>
                    </a:p>
                  </a:txBody>
                  <a:tcPr marL="35995" marR="35995" marT="0" marB="0" anchor="ctr"/>
                </a:tc>
                <a:extLst>
                  <a:ext uri="{0D108BD9-81ED-4DB2-BD59-A6C34878D82A}">
                    <a16:rowId xmlns="" xmlns:a16="http://schemas.microsoft.com/office/drawing/2014/main" val="10000"/>
                  </a:ext>
                </a:extLst>
              </a:tr>
            </a:tbl>
          </a:graphicData>
        </a:graphic>
      </p:graphicFrame>
      <p:graphicFrame>
        <p:nvGraphicFramePr>
          <p:cNvPr id="28" name="3 Tabla"/>
          <p:cNvGraphicFramePr>
            <a:graphicFrameLocks noGrp="1"/>
          </p:cNvGraphicFramePr>
          <p:nvPr>
            <p:extLst>
              <p:ext uri="{D42A27DB-BD31-4B8C-83A1-F6EECF244321}">
                <p14:modId xmlns:p14="http://schemas.microsoft.com/office/powerpoint/2010/main" val="1788235200"/>
              </p:ext>
            </p:extLst>
          </p:nvPr>
        </p:nvGraphicFramePr>
        <p:xfrm>
          <a:off x="5968111" y="5047797"/>
          <a:ext cx="5900620" cy="1371600"/>
        </p:xfrm>
        <a:graphic>
          <a:graphicData uri="http://schemas.openxmlformats.org/drawingml/2006/table">
            <a:tbl>
              <a:tblPr firstRow="1" bandRow="1">
                <a:tableStyleId>{5940675A-B579-460E-94D1-54222C63F5DA}</a:tableStyleId>
              </a:tblPr>
              <a:tblGrid>
                <a:gridCol w="3551872">
                  <a:extLst>
                    <a:ext uri="{9D8B030D-6E8A-4147-A177-3AD203B41FA5}">
                      <a16:colId xmlns="" xmlns:a16="http://schemas.microsoft.com/office/drawing/2014/main" val="20000"/>
                    </a:ext>
                  </a:extLst>
                </a:gridCol>
                <a:gridCol w="2348748">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Consultoría</a:t>
                      </a:r>
                      <a:endParaRPr lang="es-CO" sz="1000" b="0" kern="1200" dirty="0">
                        <a:solidFill>
                          <a:schemeClr val="dk1"/>
                        </a:solidFill>
                        <a:latin typeface="+mn-lt"/>
                        <a:ea typeface="+mn-ea"/>
                        <a:cs typeface="Arial" panose="020B0604020202020204" pitchFamily="34" charset="0"/>
                      </a:endParaRPr>
                    </a:p>
                  </a:txBody>
                  <a:tcPr marL="35989" marR="35989" marT="0" marB="0"/>
                </a:tc>
                <a:tc>
                  <a:txBody>
                    <a:bodyPr/>
                    <a:lstStyle/>
                    <a:p>
                      <a:pPr algn="ctr" fontAlgn="b"/>
                      <a:r>
                        <a:rPr lang="es-CO" sz="1000" u="none" strike="noStrike" dirty="0">
                          <a:effectLst/>
                        </a:rPr>
                        <a:t>$22.399</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baseline="0" dirty="0">
                          <a:effectLst/>
                        </a:rPr>
                        <a:t> </a:t>
                      </a:r>
                      <a:r>
                        <a:rPr lang="es-CO" sz="1000" u="none" strike="noStrike" dirty="0">
                          <a:effectLst/>
                        </a:rPr>
                        <a:t>$5.596</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1"/>
                  </a:ext>
                </a:extLst>
              </a:tr>
              <a:tr h="609580">
                <a:tc>
                  <a:txBody>
                    <a:bodyPr/>
                    <a:lstStyle/>
                    <a:p>
                      <a:pPr marL="0" algn="l" defTabSz="914400" rtl="0" eaLnBrk="1" latinLnBrk="0" hangingPunct="1"/>
                      <a:r>
                        <a:rPr lang="es-CO" sz="1000" kern="1200" dirty="0"/>
                        <a:t>Total Vigencias de la consultoría</a:t>
                      </a:r>
                    </a:p>
                    <a:p>
                      <a:pPr marL="177800" indent="0" algn="l" defTabSz="914400" rtl="0" eaLnBrk="1" latinLnBrk="0" hangingPunct="1"/>
                      <a:r>
                        <a:rPr lang="es-CO" sz="1000" kern="1200" baseline="0" dirty="0"/>
                        <a:t>Vigencia 2015= $6.750</a:t>
                      </a:r>
                      <a:endParaRPr lang="es-CO" sz="1000" kern="1200" dirty="0"/>
                    </a:p>
                    <a:p>
                      <a:pPr marL="0" algn="l" defTabSz="914400" rtl="0" eaLnBrk="1" latinLnBrk="0" hangingPunct="1"/>
                      <a:r>
                        <a:rPr lang="es-CO" sz="1000" kern="1200" baseline="0" dirty="0" smtClean="0"/>
                        <a:t>  </a:t>
                      </a:r>
                      <a:r>
                        <a:rPr lang="es-CO" sz="1000" kern="1200" baseline="0" dirty="0"/>
                        <a:t>Vigencia 2016= $304</a:t>
                      </a:r>
                    </a:p>
                    <a:p>
                      <a:pPr marL="0" algn="l" defTabSz="914400" rtl="0" eaLnBrk="1" latinLnBrk="0" hangingPunct="1"/>
                      <a:r>
                        <a:rPr lang="es-CO" sz="1000" kern="1200" baseline="0" dirty="0" smtClean="0"/>
                        <a:t>  </a:t>
                      </a:r>
                      <a:r>
                        <a:rPr lang="es-CO" sz="1000" kern="1200" baseline="0" dirty="0"/>
                        <a:t>Vigencia 2017= $15.346</a:t>
                      </a:r>
                      <a:endParaRPr lang="es-CO" sz="1000" b="1" i="1" kern="1200" baseline="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baseline="0" dirty="0">
                          <a:effectLst/>
                        </a:rPr>
                        <a:t> </a:t>
                      </a:r>
                      <a:r>
                        <a:rPr lang="es-CO" sz="1000" u="none" strike="noStrike" dirty="0">
                          <a:effectLst/>
                        </a:rPr>
                        <a:t>$22.399</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dirty="0">
                          <a:effectLst/>
                        </a:rPr>
                        <a:t> $27.995</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Inversión</a:t>
                      </a:r>
                      <a:r>
                        <a:rPr lang="es-CO" sz="1000" kern="1200" baseline="0" dirty="0"/>
                        <a:t> </a:t>
                      </a:r>
                      <a:r>
                        <a:rPr lang="es-CO" sz="1000" kern="1200" dirty="0"/>
                        <a:t>estimada</a:t>
                      </a:r>
                      <a:r>
                        <a:rPr lang="es-CO" sz="1000" kern="1200" baseline="0" dirty="0"/>
                        <a:t> Meta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000" u="none" strike="noStrike" dirty="0">
                          <a:effectLst/>
                        </a:rPr>
                        <a:t>$5.747</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4"/>
                  </a:ext>
                </a:extLst>
              </a:tr>
              <a:tr h="152395">
                <a:tc>
                  <a:txBody>
                    <a:bodyPr/>
                    <a:lstStyle/>
                    <a:p>
                      <a:pPr marL="0" algn="l" defTabSz="914400" rtl="0" eaLnBrk="1" latinLnBrk="0" hangingPunct="1"/>
                      <a:r>
                        <a:rPr lang="es-CO" sz="1000" kern="1200" dirty="0"/>
                        <a:t>Inversión</a:t>
                      </a:r>
                      <a:r>
                        <a:rPr lang="es-CO" sz="1000" kern="1200" baseline="0" dirty="0"/>
                        <a:t> </a:t>
                      </a:r>
                      <a:r>
                        <a:rPr lang="es-CO" sz="1000" kern="1200" dirty="0"/>
                        <a:t>estimada Vichada</a:t>
                      </a:r>
                      <a:endParaRPr lang="es-CO" sz="1000" b="0" kern="1200" dirty="0">
                        <a:solidFill>
                          <a:schemeClr val="dk1"/>
                        </a:solidFill>
                        <a:latin typeface="+mn-lt"/>
                        <a:ea typeface="+mn-ea"/>
                        <a:cs typeface="Arial" panose="020B0604020202020204" pitchFamily="34" charset="0"/>
                      </a:endParaRPr>
                    </a:p>
                  </a:txBody>
                  <a:tcPr marL="35989" marR="35989" marT="0" marB="0" anchor="ctr"/>
                </a:tc>
                <a:tc>
                  <a:txBody>
                    <a:bodyPr/>
                    <a:lstStyle/>
                    <a:p>
                      <a:pPr algn="ctr" fontAlgn="b"/>
                      <a:r>
                        <a:rPr lang="es-CO" sz="1000" u="none" strike="noStrike" baseline="0" dirty="0">
                          <a:effectLst/>
                        </a:rPr>
                        <a:t> </a:t>
                      </a:r>
                      <a:r>
                        <a:rPr lang="es-CO" sz="1000" u="none" strike="noStrike" dirty="0">
                          <a:effectLst/>
                        </a:rPr>
                        <a:t>$22.247</a:t>
                      </a:r>
                      <a:endParaRPr lang="es-CO" sz="1000" b="0" i="0" u="none" strike="noStrike" dirty="0">
                        <a:solidFill>
                          <a:srgbClr val="000000"/>
                        </a:solidFill>
                        <a:effectLst/>
                        <a:latin typeface="+mn-lt"/>
                      </a:endParaRPr>
                    </a:p>
                  </a:txBody>
                  <a:tcPr marL="35989" marR="35989" marT="0" marB="0" anchor="ctr"/>
                </a:tc>
                <a:extLst>
                  <a:ext uri="{0D108BD9-81ED-4DB2-BD59-A6C34878D82A}">
                    <a16:rowId xmlns="" xmlns:a16="http://schemas.microsoft.com/office/drawing/2014/main" val="10005"/>
                  </a:ext>
                </a:extLst>
              </a:tr>
            </a:tbl>
          </a:graphicData>
        </a:graphic>
      </p:graphicFrame>
      <p:sp>
        <p:nvSpPr>
          <p:cNvPr id="29" name="Pentágono 28"/>
          <p:cNvSpPr/>
          <p:nvPr/>
        </p:nvSpPr>
        <p:spPr>
          <a:xfrm>
            <a:off x="0" y="0"/>
            <a:ext cx="3169920" cy="576985"/>
          </a:xfrm>
          <a:prstGeom prst="homePlate">
            <a:avLst/>
          </a:prstGeom>
          <a:solidFill>
            <a:srgbClr val="94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0" name="CuadroTexto 29"/>
          <p:cNvSpPr txBox="1"/>
          <p:nvPr/>
        </p:nvSpPr>
        <p:spPr>
          <a:xfrm>
            <a:off x="194708" y="26882"/>
            <a:ext cx="34247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Meta - Vichada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1" name="Rectángulo 5"/>
          <p:cNvSpPr>
            <a:spLocks noChangeArrowheads="1"/>
          </p:cNvSpPr>
          <p:nvPr/>
        </p:nvSpPr>
        <p:spPr bwMode="auto">
          <a:xfrm>
            <a:off x="3091543" y="-21203"/>
            <a:ext cx="93268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94C11F"/>
                </a:solidFill>
                <a:latin typeface="Tw Cen MT" panose="020B0602020104020603" pitchFamily="34" charset="0"/>
                <a:ea typeface="MS PGothic" pitchFamily="34" charset="-128"/>
                <a:sym typeface="Helvetica Neue Bold Condensed"/>
              </a:rPr>
              <a:t>ESTUDIOS Y DISEÑOS PUENTE ARIMENA </a:t>
            </a:r>
            <a:r>
              <a:rPr lang="mr-IN" altLang="es-CO" sz="2800" dirty="0" smtClean="0">
                <a:solidFill>
                  <a:srgbClr val="94C11F"/>
                </a:solidFill>
                <a:latin typeface="Tw Cen MT" panose="020B0602020104020603" pitchFamily="34" charset="0"/>
                <a:ea typeface="MS PGothic" pitchFamily="34" charset="-128"/>
                <a:sym typeface="Helvetica Neue Bold Condensed"/>
              </a:rPr>
              <a:t>–</a:t>
            </a:r>
            <a:r>
              <a:rPr lang="es-ES" altLang="es-CO" sz="2800" dirty="0" smtClean="0">
                <a:solidFill>
                  <a:srgbClr val="94C11F"/>
                </a:solidFill>
                <a:latin typeface="Tw Cen MT" panose="020B0602020104020603" pitchFamily="34" charset="0"/>
                <a:ea typeface="MS PGothic" pitchFamily="34" charset="-128"/>
                <a:sym typeface="Helvetica Neue Bold Condensed"/>
              </a:rPr>
              <a:t> PUERTO CARREÑO</a:t>
            </a:r>
            <a:endParaRPr lang="es-ES" altLang="es-CO" sz="2800" dirty="0">
              <a:solidFill>
                <a:srgbClr val="94C11F"/>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19845707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10 Tabla"/>
          <p:cNvGraphicFramePr>
            <a:graphicFrameLocks noGrp="1"/>
          </p:cNvGraphicFramePr>
          <p:nvPr>
            <p:extLst>
              <p:ext uri="{D42A27DB-BD31-4B8C-83A1-F6EECF244321}">
                <p14:modId xmlns:p14="http://schemas.microsoft.com/office/powerpoint/2010/main" val="3642869963"/>
              </p:ext>
            </p:extLst>
          </p:nvPr>
        </p:nvGraphicFramePr>
        <p:xfrm>
          <a:off x="7785049" y="4976444"/>
          <a:ext cx="4049580" cy="811284"/>
        </p:xfrm>
        <a:graphic>
          <a:graphicData uri="http://schemas.openxmlformats.org/drawingml/2006/table">
            <a:tbl>
              <a:tblPr bandRow="1">
                <a:tableStyleId>{5940675A-B579-460E-94D1-54222C63F5DA}</a:tableStyleId>
              </a:tblPr>
              <a:tblGrid>
                <a:gridCol w="3036176">
                  <a:extLst>
                    <a:ext uri="{9D8B030D-6E8A-4147-A177-3AD203B41FA5}">
                      <a16:colId xmlns="" xmlns:a16="http://schemas.microsoft.com/office/drawing/2014/main" val="20000"/>
                    </a:ext>
                  </a:extLst>
                </a:gridCol>
                <a:gridCol w="1013404">
                  <a:extLst>
                    <a:ext uri="{9D8B030D-6E8A-4147-A177-3AD203B41FA5}">
                      <a16:colId xmlns="" xmlns:a16="http://schemas.microsoft.com/office/drawing/2014/main" val="20001"/>
                    </a:ext>
                  </a:extLst>
                </a:gridCol>
              </a:tblGrid>
              <a:tr h="152400">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1" marR="58461"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1" marR="58461" marT="0" marB="0" anchor="ctr"/>
                </a:tc>
                <a:extLst>
                  <a:ext uri="{0D108BD9-81ED-4DB2-BD59-A6C34878D82A}">
                    <a16:rowId xmlns="" xmlns:a16="http://schemas.microsoft.com/office/drawing/2014/main" val="10000"/>
                  </a:ext>
                </a:extLst>
              </a:tr>
              <a:tr h="152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19" marR="8119"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 KM</a:t>
                      </a:r>
                      <a:endParaRPr lang="es-MX" sz="1000" b="0" i="0" u="none" strike="noStrike" dirty="0">
                        <a:solidFill>
                          <a:srgbClr val="000000"/>
                        </a:solidFill>
                        <a:effectLst/>
                        <a:latin typeface="+mj-lt"/>
                      </a:endParaRPr>
                    </a:p>
                  </a:txBody>
                  <a:tcPr marL="8119" marR="8119" marT="0" marB="0" anchor="ctr"/>
                </a:tc>
                <a:extLst>
                  <a:ext uri="{0D108BD9-81ED-4DB2-BD59-A6C34878D82A}">
                    <a16:rowId xmlns="" xmlns:a16="http://schemas.microsoft.com/office/drawing/2014/main" val="10001"/>
                  </a:ext>
                </a:extLst>
              </a:tr>
              <a:tr h="15755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8"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19" marR="8119" marT="0" marB="0" anchor="ctr"/>
                </a:tc>
                <a:extLst>
                  <a:ext uri="{0D108BD9-81ED-4DB2-BD59-A6C34878D82A}">
                    <a16:rowId xmlns="" xmlns:a16="http://schemas.microsoft.com/office/drawing/2014/main" val="246497866"/>
                  </a:ext>
                </a:extLst>
              </a:tr>
              <a:tr h="179865">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11 KM</a:t>
                      </a:r>
                      <a:endParaRPr lang="es-MX" sz="1000" b="0" i="0" u="none" strike="noStrike" kern="1200" dirty="0">
                        <a:solidFill>
                          <a:schemeClr val="dk1"/>
                        </a:solidFill>
                        <a:effectLst/>
                        <a:latin typeface="+mj-lt"/>
                        <a:ea typeface="+mn-ea"/>
                        <a:cs typeface="+mn-cs"/>
                      </a:endParaRPr>
                    </a:p>
                  </a:txBody>
                  <a:tcPr marL="8119" marR="8119" marT="0" marB="0" anchor="ctr"/>
                </a:tc>
                <a:extLst>
                  <a:ext uri="{0D108BD9-81ED-4DB2-BD59-A6C34878D82A}">
                    <a16:rowId xmlns="" xmlns:a16="http://schemas.microsoft.com/office/drawing/2014/main" val="10002"/>
                  </a:ext>
                </a:extLst>
              </a:tr>
              <a:tr h="15755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8"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19" marR="8119" marT="0" marB="0" anchor="ctr"/>
                </a:tc>
                <a:extLst>
                  <a:ext uri="{0D108BD9-81ED-4DB2-BD59-A6C34878D82A}">
                    <a16:rowId xmlns="" xmlns:a16="http://schemas.microsoft.com/office/drawing/2014/main" val="10003"/>
                  </a:ext>
                </a:extLst>
              </a:tr>
            </a:tbl>
          </a:graphicData>
        </a:graphic>
      </p:graphicFrame>
      <p:graphicFrame>
        <p:nvGraphicFramePr>
          <p:cNvPr id="44" name="3 Tabla"/>
          <p:cNvGraphicFramePr>
            <a:graphicFrameLocks noGrp="1"/>
          </p:cNvGraphicFramePr>
          <p:nvPr>
            <p:extLst>
              <p:ext uri="{D42A27DB-BD31-4B8C-83A1-F6EECF244321}">
                <p14:modId xmlns:p14="http://schemas.microsoft.com/office/powerpoint/2010/main" val="400008772"/>
              </p:ext>
            </p:extLst>
          </p:nvPr>
        </p:nvGraphicFramePr>
        <p:xfrm>
          <a:off x="3768912" y="4910201"/>
          <a:ext cx="3368565" cy="1069975"/>
        </p:xfrm>
        <a:graphic>
          <a:graphicData uri="http://schemas.openxmlformats.org/drawingml/2006/table">
            <a:tbl>
              <a:tblPr firstRow="1" bandRow="1">
                <a:tableStyleId>{5940675A-B579-460E-94D1-54222C63F5DA}</a:tableStyleId>
              </a:tblPr>
              <a:tblGrid>
                <a:gridCol w="1917526">
                  <a:extLst>
                    <a:ext uri="{9D8B030D-6E8A-4147-A177-3AD203B41FA5}">
                      <a16:colId xmlns="" xmlns:a16="http://schemas.microsoft.com/office/drawing/2014/main" val="20000"/>
                    </a:ext>
                  </a:extLst>
                </a:gridCol>
                <a:gridCol w="1451039">
                  <a:extLst>
                    <a:ext uri="{9D8B030D-6E8A-4147-A177-3AD203B41FA5}">
                      <a16:colId xmlns="" xmlns:a16="http://schemas.microsoft.com/office/drawing/2014/main" val="20001"/>
                    </a:ext>
                  </a:extLst>
                </a:gridCol>
              </a:tblGrid>
              <a:tr h="178329">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1" marR="35991" marT="0" marB="0"/>
                </a:tc>
                <a:tc>
                  <a:txBody>
                    <a:bodyPr/>
                    <a:lstStyle/>
                    <a:p>
                      <a:pPr algn="ctr" fontAlgn="b"/>
                      <a:r>
                        <a:rPr lang="es-CO" sz="1000" u="none" strike="noStrike" dirty="0">
                          <a:effectLst/>
                        </a:rPr>
                        <a:t>$ 20.635</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0"/>
                  </a:ext>
                </a:extLst>
              </a:tr>
              <a:tr h="178329">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1" marR="35991" marT="0" marB="0" anchor="ctr"/>
                </a:tc>
                <a:tc>
                  <a:txBody>
                    <a:bodyPr/>
                    <a:lstStyle/>
                    <a:p>
                      <a:pPr algn="ctr" fontAlgn="b"/>
                      <a:r>
                        <a:rPr lang="es-CO" sz="1000" u="none" strike="noStrike" dirty="0">
                          <a:effectLst/>
                        </a:rPr>
                        <a:t>$ 1.975</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1"/>
                  </a:ext>
                </a:extLst>
              </a:tr>
              <a:tr h="5349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p>
                    <a:p>
                      <a:pPr marL="0" algn="l" defTabSz="914400" rtl="0" eaLnBrk="1" latinLnBrk="0" hangingPunct="1"/>
                      <a:r>
                        <a:rPr lang="es-CO" sz="1000" kern="1200" baseline="0" dirty="0" smtClean="0"/>
                        <a:t>  </a:t>
                      </a:r>
                      <a:r>
                        <a:rPr lang="es-CO" sz="1000" kern="1200" baseline="0" dirty="0"/>
                        <a:t>Vigencia 2016= $8.875</a:t>
                      </a:r>
                      <a:endParaRPr lang="es-CO" sz="1000" kern="1200" dirty="0"/>
                    </a:p>
                    <a:p>
                      <a:pPr marL="177800" indent="0" algn="l" defTabSz="914400" rtl="0" eaLnBrk="1" latinLnBrk="0" hangingPunct="1"/>
                      <a:r>
                        <a:rPr lang="es-CO" sz="1000" kern="1200" baseline="0" dirty="0"/>
                        <a:t>Vigencia 2017= $11.760</a:t>
                      </a:r>
                      <a:endParaRPr lang="es-CO" sz="1000" b="1" i="1" kern="1200" dirty="0">
                        <a:solidFill>
                          <a:schemeClr val="dk1"/>
                        </a:solidFill>
                        <a:latin typeface="+mn-lt"/>
                        <a:ea typeface="+mn-ea"/>
                        <a:cs typeface="Arial" panose="020B0604020202020204" pitchFamily="34" charset="0"/>
                      </a:endParaRPr>
                    </a:p>
                  </a:txBody>
                  <a:tcPr marL="35991" marR="35991" marT="0" marB="0" anchor="ctr"/>
                </a:tc>
                <a:tc>
                  <a:txBody>
                    <a:bodyPr/>
                    <a:lstStyle/>
                    <a:p>
                      <a:pPr algn="ctr" fontAlgn="b"/>
                      <a:r>
                        <a:rPr lang="es-CO" sz="1000" u="none" strike="noStrike" dirty="0">
                          <a:effectLst/>
                        </a:rPr>
                        <a:t>$ 20.635</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2"/>
                  </a:ext>
                </a:extLst>
              </a:tr>
              <a:tr h="178329">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1" marR="35991" marT="0" marB="0" anchor="ctr"/>
                </a:tc>
                <a:tc>
                  <a:txBody>
                    <a:bodyPr/>
                    <a:lstStyle/>
                    <a:p>
                      <a:pPr algn="ctr" fontAlgn="b"/>
                      <a:r>
                        <a:rPr lang="es-CO" sz="1000" u="none" strike="noStrike" dirty="0">
                          <a:effectLst/>
                        </a:rPr>
                        <a:t>$</a:t>
                      </a:r>
                      <a:r>
                        <a:rPr lang="es-CO" sz="1000" u="none" strike="noStrike" baseline="0" dirty="0">
                          <a:effectLst/>
                        </a:rPr>
                        <a:t> 22.610</a:t>
                      </a:r>
                      <a:endParaRPr lang="es-CO" sz="1000" b="0" i="0" u="none" strike="noStrike" dirty="0">
                        <a:solidFill>
                          <a:srgbClr val="000000"/>
                        </a:solidFill>
                        <a:effectLst/>
                        <a:latin typeface="+mn-lt"/>
                      </a:endParaRPr>
                    </a:p>
                  </a:txBody>
                  <a:tcPr marL="35991" marR="35991" marT="0" marB="0" anchor="ctr"/>
                </a:tc>
                <a:extLst>
                  <a:ext uri="{0D108BD9-81ED-4DB2-BD59-A6C34878D82A}">
                    <a16:rowId xmlns="" xmlns:a16="http://schemas.microsoft.com/office/drawing/2014/main" val="10003"/>
                  </a:ext>
                </a:extLst>
              </a:tr>
            </a:tbl>
          </a:graphicData>
        </a:graphic>
      </p:graphicFrame>
      <p:graphicFrame>
        <p:nvGraphicFramePr>
          <p:cNvPr id="40" name="10 Tabla"/>
          <p:cNvGraphicFramePr>
            <a:graphicFrameLocks noGrp="1"/>
          </p:cNvGraphicFramePr>
          <p:nvPr>
            <p:extLst>
              <p:ext uri="{D42A27DB-BD31-4B8C-83A1-F6EECF244321}">
                <p14:modId xmlns:p14="http://schemas.microsoft.com/office/powerpoint/2010/main" val="521083184"/>
              </p:ext>
            </p:extLst>
          </p:nvPr>
        </p:nvGraphicFramePr>
        <p:xfrm>
          <a:off x="7780287" y="2254082"/>
          <a:ext cx="4054343" cy="457200"/>
        </p:xfrm>
        <a:graphic>
          <a:graphicData uri="http://schemas.openxmlformats.org/drawingml/2006/table">
            <a:tbl>
              <a:tblPr bandRow="1">
                <a:tableStyleId>{5940675A-B579-460E-94D1-54222C63F5DA}</a:tableStyleId>
              </a:tblPr>
              <a:tblGrid>
                <a:gridCol w="1573173">
                  <a:extLst>
                    <a:ext uri="{9D8B030D-6E8A-4147-A177-3AD203B41FA5}">
                      <a16:colId xmlns="" xmlns:a16="http://schemas.microsoft.com/office/drawing/2014/main" val="20000"/>
                    </a:ext>
                  </a:extLst>
                </a:gridCol>
                <a:gridCol w="708349">
                  <a:extLst>
                    <a:ext uri="{9D8B030D-6E8A-4147-A177-3AD203B41FA5}">
                      <a16:colId xmlns="" xmlns:a16="http://schemas.microsoft.com/office/drawing/2014/main" val="20001"/>
                    </a:ext>
                  </a:extLst>
                </a:gridCol>
                <a:gridCol w="1099161">
                  <a:extLst>
                    <a:ext uri="{9D8B030D-6E8A-4147-A177-3AD203B41FA5}">
                      <a16:colId xmlns="" xmlns:a16="http://schemas.microsoft.com/office/drawing/2014/main" val="20002"/>
                    </a:ext>
                  </a:extLst>
                </a:gridCol>
                <a:gridCol w="673660">
                  <a:extLst>
                    <a:ext uri="{9D8B030D-6E8A-4147-A177-3AD203B41FA5}">
                      <a16:colId xmlns="" xmlns:a16="http://schemas.microsoft.com/office/drawing/2014/main" val="533426744"/>
                    </a:ext>
                  </a:extLst>
                </a:gridCol>
              </a:tblGrid>
              <a:tr h="3048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4" marR="58434"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4" marR="58434"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4" marR="58434" marT="0" marB="0" anchor="ctr"/>
                </a:tc>
                <a:extLst>
                  <a:ext uri="{0D108BD9-81ED-4DB2-BD59-A6C34878D82A}">
                    <a16:rowId xmlns="" xmlns:a16="http://schemas.microsoft.com/office/drawing/2014/main" val="10000"/>
                  </a:ext>
                </a:extLst>
              </a:tr>
              <a:tr h="152400">
                <a:tc>
                  <a:txBody>
                    <a:bodyPr/>
                    <a:lstStyle/>
                    <a:p>
                      <a:pPr algn="ctr" fontAlgn="b"/>
                      <a:r>
                        <a:rPr lang="es-MX" sz="1000" u="none" strike="noStrike" dirty="0">
                          <a:effectLst/>
                        </a:rPr>
                        <a:t> SAN JOSÉ </a:t>
                      </a:r>
                      <a:r>
                        <a:rPr lang="es-MX" sz="1000" u="none" strike="noStrike" baseline="0" dirty="0">
                          <a:effectLst/>
                        </a:rPr>
                        <a:t>– PUENTE NOWEN</a:t>
                      </a:r>
                      <a:endParaRPr lang="es-MX" sz="1000" b="0" i="0" u="none" strike="noStrike" dirty="0">
                        <a:solidFill>
                          <a:srgbClr val="000000"/>
                        </a:solidFill>
                        <a:effectLst/>
                        <a:latin typeface="+mn-lt"/>
                      </a:endParaRPr>
                    </a:p>
                  </a:txBody>
                  <a:tcPr marL="8116" marR="8116" marT="0" marB="0" anchor="ctr"/>
                </a:tc>
                <a:tc>
                  <a:txBody>
                    <a:bodyPr/>
                    <a:lstStyle/>
                    <a:p>
                      <a:pPr algn="ctr" fontAlgn="ctr"/>
                      <a:r>
                        <a:rPr lang="es-MX" sz="1000" u="none" strike="noStrike" dirty="0">
                          <a:effectLst/>
                        </a:rPr>
                        <a:t>4 KM</a:t>
                      </a:r>
                      <a:endParaRPr lang="es-MX" sz="1000" b="0" i="0" u="none" strike="noStrike" dirty="0">
                        <a:solidFill>
                          <a:srgbClr val="000000"/>
                        </a:solidFill>
                        <a:effectLst/>
                        <a:latin typeface="+mn-lt"/>
                      </a:endParaRPr>
                    </a:p>
                  </a:txBody>
                  <a:tcPr marL="8116" marR="8116" marT="0" marB="0" anchor="ctr"/>
                </a:tc>
                <a:tc>
                  <a:txBody>
                    <a:bodyPr/>
                    <a:lstStyle/>
                    <a:p>
                      <a:pPr algn="ctr" fontAlgn="b"/>
                      <a:r>
                        <a:rPr lang="es-MX" sz="1000" u="none" strike="noStrike" dirty="0">
                          <a:effectLst/>
                        </a:rPr>
                        <a:t> Pavimentación</a:t>
                      </a:r>
                      <a:endParaRPr lang="es-MX" sz="1000" b="0" i="0" u="none" strike="noStrike" dirty="0">
                        <a:solidFill>
                          <a:srgbClr val="000000"/>
                        </a:solidFill>
                        <a:effectLst/>
                        <a:latin typeface="+mn-lt"/>
                      </a:endParaRPr>
                    </a:p>
                  </a:txBody>
                  <a:tcPr marL="8116" marR="8116" marT="0" marB="0" anchor="ctr"/>
                </a:tc>
                <a:tc>
                  <a:txBody>
                    <a:bodyPr/>
                    <a:lstStyle/>
                    <a:p>
                      <a:pPr algn="ctr" fontAlgn="b"/>
                      <a:r>
                        <a:rPr lang="es-MX" sz="1000" u="none" strike="noStrike" dirty="0">
                          <a:effectLst/>
                        </a:rPr>
                        <a:t>Terminado</a:t>
                      </a:r>
                      <a:endParaRPr lang="es-MX" sz="1000" b="0" i="0" u="none" strike="noStrike" dirty="0">
                        <a:solidFill>
                          <a:schemeClr val="tx1"/>
                        </a:solidFill>
                        <a:effectLst/>
                        <a:latin typeface="+mn-lt"/>
                      </a:endParaRPr>
                    </a:p>
                  </a:txBody>
                  <a:tcPr marL="8116" marR="8116" marT="0" marB="0" anchor="ctr"/>
                </a:tc>
                <a:extLst>
                  <a:ext uri="{0D108BD9-81ED-4DB2-BD59-A6C34878D82A}">
                    <a16:rowId xmlns="" xmlns:a16="http://schemas.microsoft.com/office/drawing/2014/main" val="10001"/>
                  </a:ext>
                </a:extLst>
              </a:tr>
            </a:tbl>
          </a:graphicData>
        </a:graphic>
      </p:graphicFrame>
      <p:pic>
        <p:nvPicPr>
          <p:cNvPr id="194564"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3195" y="781203"/>
            <a:ext cx="5124282" cy="35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30 CuadroTexto"/>
          <p:cNvSpPr txBox="1">
            <a:spLocks noChangeArrowheads="1"/>
          </p:cNvSpPr>
          <p:nvPr/>
        </p:nvSpPr>
        <p:spPr bwMode="auto">
          <a:xfrm flipH="1">
            <a:off x="7780287" y="788399"/>
            <a:ext cx="4054343" cy="173253"/>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2047">
              <a:defRPr/>
            </a:pPr>
            <a:r>
              <a:rPr lang="es-CO" sz="1100" dirty="0">
                <a:latin typeface="+mn-lt"/>
              </a:rPr>
              <a:t>INFORMACIÓN GENERAL</a:t>
            </a:r>
          </a:p>
        </p:txBody>
      </p:sp>
      <p:graphicFrame>
        <p:nvGraphicFramePr>
          <p:cNvPr id="31" name="3 Tabla"/>
          <p:cNvGraphicFramePr>
            <a:graphicFrameLocks noGrp="1"/>
          </p:cNvGraphicFramePr>
          <p:nvPr>
            <p:extLst>
              <p:ext uri="{D42A27DB-BD31-4B8C-83A1-F6EECF244321}">
                <p14:modId xmlns:p14="http://schemas.microsoft.com/office/powerpoint/2010/main" val="3111558627"/>
              </p:ext>
            </p:extLst>
          </p:nvPr>
        </p:nvGraphicFramePr>
        <p:xfrm>
          <a:off x="7780287" y="1020200"/>
          <a:ext cx="4054343" cy="1016526"/>
        </p:xfrm>
        <a:graphic>
          <a:graphicData uri="http://schemas.openxmlformats.org/drawingml/2006/table">
            <a:tbl>
              <a:tblPr firstRow="1" bandRow="1">
                <a:tableStyleId>{5940675A-B579-460E-94D1-54222C63F5DA}</a:tableStyleId>
              </a:tblPr>
              <a:tblGrid>
                <a:gridCol w="2449963">
                  <a:extLst>
                    <a:ext uri="{9D8B030D-6E8A-4147-A177-3AD203B41FA5}">
                      <a16:colId xmlns="" xmlns:a16="http://schemas.microsoft.com/office/drawing/2014/main" val="20000"/>
                    </a:ext>
                  </a:extLst>
                </a:gridCol>
                <a:gridCol w="1604380">
                  <a:extLst>
                    <a:ext uri="{9D8B030D-6E8A-4147-A177-3AD203B41FA5}">
                      <a16:colId xmlns="" xmlns:a16="http://schemas.microsoft.com/office/drawing/2014/main" val="20001"/>
                    </a:ext>
                  </a:extLst>
                </a:gridCol>
              </a:tblGrid>
              <a:tr h="2974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a:t>
                      </a:r>
                      <a:endParaRPr lang="es-CO" sz="1000" b="0" kern="1200" dirty="0">
                        <a:solidFill>
                          <a:schemeClr val="dk1"/>
                        </a:solidFill>
                        <a:latin typeface="+mn-lt"/>
                        <a:ea typeface="+mn-ea"/>
                        <a:cs typeface="Arial" panose="020B0604020202020204" pitchFamily="34" charset="0"/>
                      </a:endParaRPr>
                    </a:p>
                  </a:txBody>
                  <a:tcPr marL="35998" marR="35998" marT="0" marB="0"/>
                </a:tc>
                <a:tc>
                  <a:txBody>
                    <a:bodyPr/>
                    <a:lstStyle/>
                    <a:p>
                      <a:pPr algn="ctr" rtl="0" fontAlgn="ctr"/>
                      <a:r>
                        <a:rPr lang="es-MX" sz="1000" u="none" strike="noStrike" dirty="0">
                          <a:effectLst/>
                        </a:rPr>
                        <a:t>09/10/2015</a:t>
                      </a:r>
                    </a:p>
                    <a:p>
                      <a:pPr algn="ctr" rtl="0" fontAlgn="ctr"/>
                      <a:r>
                        <a:rPr lang="es-MX" sz="1000" u="none" strike="noStrike" dirty="0">
                          <a:effectLst/>
                        </a:rPr>
                        <a:t>25/04/2016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0"/>
                  </a:ext>
                </a:extLst>
              </a:tr>
              <a:tr h="167748">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dirty="0">
                          <a:effectLst/>
                        </a:rPr>
                        <a:t>23/10/2015</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1"/>
                  </a:ext>
                </a:extLst>
              </a:tr>
              <a:tr h="167748">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8" marR="35998" marT="0" marB="0" anchor="ctr"/>
                </a:tc>
                <a:extLst>
                  <a:ext uri="{0D108BD9-81ED-4DB2-BD59-A6C34878D82A}">
                    <a16:rowId xmlns="" xmlns:a16="http://schemas.microsoft.com/office/drawing/2014/main" val="10002"/>
                  </a:ext>
                </a:extLst>
              </a:tr>
              <a:tr h="167748">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dirty="0">
                          <a:effectLst/>
                        </a:rPr>
                        <a:t>31/07/2017</a:t>
                      </a:r>
                      <a:endParaRPr lang="es-MX" sz="1000" b="0" i="0" u="none" strike="noStrike" kern="1200" dirty="0">
                        <a:solidFill>
                          <a:srgbClr val="082754"/>
                        </a:solidFill>
                        <a:effectLst/>
                        <a:latin typeface="+mn-lt"/>
                        <a:ea typeface="+mn-ea"/>
                        <a:cs typeface="+mn-cs"/>
                      </a:endParaRPr>
                    </a:p>
                  </a:txBody>
                  <a:tcPr marL="35998" marR="35998" marT="0" marB="0" anchor="ctr"/>
                </a:tc>
                <a:extLst>
                  <a:ext uri="{0D108BD9-81ED-4DB2-BD59-A6C34878D82A}">
                    <a16:rowId xmlns="" xmlns:a16="http://schemas.microsoft.com/office/drawing/2014/main" val="10003"/>
                  </a:ext>
                </a:extLst>
              </a:tr>
              <a:tr h="208482">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8" marR="35998" marT="0" marB="0" anchor="ctr"/>
                </a:tc>
                <a:tc>
                  <a:txBody>
                    <a:bodyPr/>
                    <a:lstStyle/>
                    <a:p>
                      <a:pPr algn="ctr" rtl="0" fontAlgn="ctr"/>
                      <a:r>
                        <a:rPr lang="es-MX" sz="1000" u="none" strike="noStrike" kern="1200" baseline="0" dirty="0">
                          <a:effectLst/>
                        </a:rPr>
                        <a:t>TERMINADO</a:t>
                      </a:r>
                      <a:endParaRPr lang="es-MX" sz="1000" b="1" i="0" u="none" strike="noStrike" kern="1200" dirty="0">
                        <a:solidFill>
                          <a:schemeClr val="bg1"/>
                        </a:solidFill>
                        <a:effectLst/>
                        <a:latin typeface="+mn-lt"/>
                        <a:ea typeface="+mn-ea"/>
                        <a:cs typeface="+mn-cs"/>
                      </a:endParaRPr>
                    </a:p>
                  </a:txBody>
                  <a:tcPr marL="35998" marR="35998" marT="0" marB="0" anchor="ctr"/>
                </a:tc>
                <a:extLst>
                  <a:ext uri="{0D108BD9-81ED-4DB2-BD59-A6C34878D82A}">
                    <a16:rowId xmlns="" xmlns:a16="http://schemas.microsoft.com/office/drawing/2014/main" val="10004"/>
                  </a:ext>
                </a:extLst>
              </a:tr>
            </a:tbl>
          </a:graphicData>
        </a:graphic>
      </p:graphicFrame>
      <p:sp>
        <p:nvSpPr>
          <p:cNvPr id="32" name="30 CuadroTexto"/>
          <p:cNvSpPr txBox="1">
            <a:spLocks noChangeArrowheads="1"/>
          </p:cNvSpPr>
          <p:nvPr/>
        </p:nvSpPr>
        <p:spPr bwMode="auto">
          <a:xfrm flipH="1">
            <a:off x="7780287" y="2765712"/>
            <a:ext cx="4054343"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CONTRATO OBRA 1508 DE 23/10/2015</a:t>
            </a:r>
          </a:p>
        </p:txBody>
      </p:sp>
      <p:sp>
        <p:nvSpPr>
          <p:cNvPr id="33" name="30 CuadroTexto"/>
          <p:cNvSpPr txBox="1">
            <a:spLocks noChangeArrowheads="1"/>
          </p:cNvSpPr>
          <p:nvPr/>
        </p:nvSpPr>
        <p:spPr bwMode="auto">
          <a:xfrm flipH="1">
            <a:off x="7780287" y="3625674"/>
            <a:ext cx="4054343"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INTERVENTORÍA 1687 DE 07/12/2015</a:t>
            </a:r>
          </a:p>
        </p:txBody>
      </p:sp>
      <p:graphicFrame>
        <p:nvGraphicFramePr>
          <p:cNvPr id="36" name="Tabla 35"/>
          <p:cNvGraphicFramePr>
            <a:graphicFrameLocks noGrp="1"/>
          </p:cNvGraphicFramePr>
          <p:nvPr>
            <p:extLst>
              <p:ext uri="{D42A27DB-BD31-4B8C-83A1-F6EECF244321}">
                <p14:modId xmlns:p14="http://schemas.microsoft.com/office/powerpoint/2010/main" val="4189432267"/>
              </p:ext>
            </p:extLst>
          </p:nvPr>
        </p:nvGraphicFramePr>
        <p:xfrm>
          <a:off x="7780287" y="2951118"/>
          <a:ext cx="4055929" cy="609600"/>
        </p:xfrm>
        <a:graphic>
          <a:graphicData uri="http://schemas.openxmlformats.org/drawingml/2006/table">
            <a:tbl>
              <a:tblPr>
                <a:tableStyleId>{616DA210-FB5B-4158-B5E0-FEB733F419BA}</a:tableStyleId>
              </a:tblPr>
              <a:tblGrid>
                <a:gridCol w="2124709">
                  <a:extLst>
                    <a:ext uri="{9D8B030D-6E8A-4147-A177-3AD203B41FA5}">
                      <a16:colId xmlns="" xmlns:a16="http://schemas.microsoft.com/office/drawing/2014/main" val="20000"/>
                    </a:ext>
                  </a:extLst>
                </a:gridCol>
                <a:gridCol w="462829">
                  <a:extLst>
                    <a:ext uri="{9D8B030D-6E8A-4147-A177-3AD203B41FA5}">
                      <a16:colId xmlns="" xmlns:a16="http://schemas.microsoft.com/office/drawing/2014/main" val="20001"/>
                    </a:ext>
                  </a:extLst>
                </a:gridCol>
                <a:gridCol w="1468391">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VIAL NACIONAL</a:t>
                      </a: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400">
                <a:tc>
                  <a:txBody>
                    <a:bodyPr/>
                    <a:lstStyle/>
                    <a:p>
                      <a:pPr algn="l" fontAlgn="ctr"/>
                      <a:r>
                        <a:rPr lang="es-ES" sz="1000" u="none" strike="noStrike" kern="1200" dirty="0">
                          <a:effectLst/>
                        </a:rPr>
                        <a:t>VNF S.A.S.</a:t>
                      </a:r>
                      <a:endParaRPr lang="es-MX" sz="1000" u="none" strike="noStrike" kern="1200" dirty="0">
                        <a:solidFill>
                          <a:schemeClr val="tx1"/>
                        </a:solidFill>
                        <a:effectLst/>
                        <a:latin typeface="+mn-lt"/>
                        <a:ea typeface="+mn-ea"/>
                        <a:cs typeface="+mn-cs"/>
                      </a:endParaRPr>
                    </a:p>
                  </a:txBody>
                  <a:tcPr marL="108004" marR="8117" marT="0" marB="0" anchor="ctr"/>
                </a:tc>
                <a:tc>
                  <a:txBody>
                    <a:bodyPr/>
                    <a:lstStyle/>
                    <a:p>
                      <a:pPr algn="ctr" fontAlgn="ctr"/>
                      <a:r>
                        <a:rPr lang="es-MX" sz="1000" u="none" strike="noStrike" dirty="0">
                          <a:effectLst/>
                        </a:rPr>
                        <a:t>75</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2"/>
                  </a:ext>
                </a:extLst>
              </a:tr>
              <a:tr h="152400">
                <a:tc>
                  <a:txBody>
                    <a:bodyPr/>
                    <a:lstStyle/>
                    <a:p>
                      <a:pPr algn="l" fontAlgn="ctr"/>
                      <a:r>
                        <a:rPr lang="es-ES" sz="1000" u="none" strike="noStrike" kern="1200" dirty="0">
                          <a:effectLst/>
                        </a:rPr>
                        <a:t>HORACIO VEGA CÁRDENAS</a:t>
                      </a:r>
                      <a:endParaRPr lang="es-MX" sz="1000" u="none" strike="noStrike" kern="1200" dirty="0">
                        <a:solidFill>
                          <a:schemeClr val="tx1"/>
                        </a:solidFill>
                        <a:effectLst/>
                        <a:latin typeface="+mn-lt"/>
                        <a:ea typeface="+mn-ea"/>
                        <a:cs typeface="+mn-cs"/>
                      </a:endParaRPr>
                    </a:p>
                  </a:txBody>
                  <a:tcPr marL="108004" marR="8117" marT="0" marB="0" anchor="ctr"/>
                </a:tc>
                <a:tc>
                  <a:txBody>
                    <a:bodyPr/>
                    <a:lstStyle/>
                    <a:p>
                      <a:pPr algn="ctr" fontAlgn="ctr"/>
                      <a:r>
                        <a:rPr lang="es-MX" sz="1000" u="none" strike="noStrike" kern="1200" dirty="0">
                          <a:effectLst/>
                        </a:rPr>
                        <a:t>25</a:t>
                      </a:r>
                      <a:endParaRPr lang="es-MX" sz="1000" u="none" strike="noStrike" kern="1200" dirty="0">
                        <a:solidFill>
                          <a:schemeClr val="tx1"/>
                        </a:solidFill>
                        <a:effectLst/>
                        <a:latin typeface="+mn-lt"/>
                        <a:ea typeface="+mn-ea"/>
                        <a:cs typeface="+mn-cs"/>
                      </a:endParaRPr>
                    </a:p>
                  </a:txBody>
                  <a:tcPr marL="8117" marR="811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7" marR="8117" marT="0" marB="0" anchor="ctr"/>
                </a:tc>
                <a:extLst>
                  <a:ext uri="{0D108BD9-81ED-4DB2-BD59-A6C34878D82A}">
                    <a16:rowId xmlns="" xmlns:a16="http://schemas.microsoft.com/office/drawing/2014/main" val="10003"/>
                  </a:ext>
                </a:extLst>
              </a:tr>
            </a:tbl>
          </a:graphicData>
        </a:graphic>
      </p:graphicFrame>
      <p:graphicFrame>
        <p:nvGraphicFramePr>
          <p:cNvPr id="37" name="Tabla 36"/>
          <p:cNvGraphicFramePr>
            <a:graphicFrameLocks noGrp="1"/>
          </p:cNvGraphicFramePr>
          <p:nvPr>
            <p:extLst>
              <p:ext uri="{D42A27DB-BD31-4B8C-83A1-F6EECF244321}">
                <p14:modId xmlns:p14="http://schemas.microsoft.com/office/powerpoint/2010/main" val="2552020266"/>
              </p:ext>
            </p:extLst>
          </p:nvPr>
        </p:nvGraphicFramePr>
        <p:xfrm>
          <a:off x="7780287" y="3825392"/>
          <a:ext cx="4054342" cy="914400"/>
        </p:xfrm>
        <a:graphic>
          <a:graphicData uri="http://schemas.openxmlformats.org/drawingml/2006/table">
            <a:tbl>
              <a:tblPr>
                <a:tableStyleId>{616DA210-FB5B-4158-B5E0-FEB733F419BA}</a:tableStyleId>
              </a:tblPr>
              <a:tblGrid>
                <a:gridCol w="2118576">
                  <a:extLst>
                    <a:ext uri="{9D8B030D-6E8A-4147-A177-3AD203B41FA5}">
                      <a16:colId xmlns="" xmlns:a16="http://schemas.microsoft.com/office/drawing/2014/main" val="20000"/>
                    </a:ext>
                  </a:extLst>
                </a:gridCol>
                <a:gridCol w="452604">
                  <a:extLst>
                    <a:ext uri="{9D8B030D-6E8A-4147-A177-3AD203B41FA5}">
                      <a16:colId xmlns="" xmlns:a16="http://schemas.microsoft.com/office/drawing/2014/main" val="20001"/>
                    </a:ext>
                  </a:extLst>
                </a:gridCol>
                <a:gridCol w="1483162">
                  <a:extLst>
                    <a:ext uri="{9D8B030D-6E8A-4147-A177-3AD203B41FA5}">
                      <a16:colId xmlns="" xmlns:a16="http://schemas.microsoft.com/office/drawing/2014/main" val="20002"/>
                    </a:ext>
                  </a:extLst>
                </a:gridCol>
              </a:tblGrid>
              <a:tr h="152400">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INTERVENTORÍAS AIP 2015</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4" marR="8114"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400">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4" marR="8114"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4" marR="8114"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4" marR="8114" marT="0" marB="0" anchor="ctr"/>
                </a:tc>
                <a:extLst>
                  <a:ext uri="{0D108BD9-81ED-4DB2-BD59-A6C34878D82A}">
                    <a16:rowId xmlns="" xmlns:a16="http://schemas.microsoft.com/office/drawing/2014/main" val="10001"/>
                  </a:ext>
                </a:extLst>
              </a:tr>
              <a:tr h="304800">
                <a:tc>
                  <a:txBody>
                    <a:bodyPr/>
                    <a:lstStyle/>
                    <a:p>
                      <a:pPr marL="0" algn="l" defTabSz="914400" rtl="0" eaLnBrk="1" fontAlgn="ctr" latinLnBrk="0" hangingPunct="1"/>
                      <a:r>
                        <a:rPr lang="es-ES" sz="1000" u="none" strike="noStrike" kern="1200" dirty="0">
                          <a:effectLst/>
                        </a:rPr>
                        <a:t>PROJEKTA LIMITADA INGENIEROS CONSULTORES</a:t>
                      </a:r>
                      <a:endParaRPr lang="es-MX" sz="1000" u="none" strike="noStrike" kern="1200" dirty="0">
                        <a:solidFill>
                          <a:schemeClr val="tx1"/>
                        </a:solidFill>
                        <a:effectLst/>
                        <a:latin typeface="+mn-lt"/>
                        <a:ea typeface="+mn-ea"/>
                        <a:cs typeface="+mn-cs"/>
                      </a:endParaRPr>
                    </a:p>
                  </a:txBody>
                  <a:tcPr marL="107986" marR="8114" marT="0" marB="0" anchor="ctr"/>
                </a:tc>
                <a:tc>
                  <a:txBody>
                    <a:bodyPr/>
                    <a:lstStyle/>
                    <a:p>
                      <a:pPr marL="0" algn="ctr" defTabSz="914400" rtl="0" eaLnBrk="1" fontAlgn="ctr" latinLnBrk="0" hangingPunct="1"/>
                      <a:r>
                        <a:rPr lang="es-MX" sz="1000" u="none" strike="noStrike" kern="1200" dirty="0">
                          <a:effectLst/>
                        </a:rPr>
                        <a:t>40</a:t>
                      </a:r>
                      <a:endParaRPr lang="es-MX" sz="1000" u="none" strike="noStrike" kern="1200" dirty="0">
                        <a:solidFill>
                          <a:schemeClr val="tx1"/>
                        </a:solidFill>
                        <a:effectLst/>
                        <a:latin typeface="+mn-lt"/>
                        <a:ea typeface="+mn-ea"/>
                        <a:cs typeface="+mn-cs"/>
                      </a:endParaRPr>
                    </a:p>
                  </a:txBody>
                  <a:tcPr marL="8114" marR="8114"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0" marB="0" anchor="ctr"/>
                </a:tc>
                <a:extLst>
                  <a:ext uri="{0D108BD9-81ED-4DB2-BD59-A6C34878D82A}">
                    <a16:rowId xmlns="" xmlns:a16="http://schemas.microsoft.com/office/drawing/2014/main" val="10002"/>
                  </a:ext>
                </a:extLst>
              </a:tr>
              <a:tr h="304800">
                <a:tc>
                  <a:txBody>
                    <a:bodyPr/>
                    <a:lstStyle/>
                    <a:p>
                      <a:pPr marL="0" algn="l" defTabSz="914400" rtl="0" eaLnBrk="1" fontAlgn="ctr" latinLnBrk="0" hangingPunct="1"/>
                      <a:r>
                        <a:rPr lang="es-ES" sz="1000" u="none" strike="noStrike" kern="1200" dirty="0">
                          <a:effectLst/>
                        </a:rPr>
                        <a:t>ARREDONDO MADRID INGENIEROS CIVILES A.I.M.</a:t>
                      </a:r>
                      <a:endParaRPr lang="es-MX" sz="1000" u="none" strike="noStrike" kern="1200" dirty="0">
                        <a:solidFill>
                          <a:schemeClr val="tx1"/>
                        </a:solidFill>
                        <a:effectLst/>
                        <a:latin typeface="+mn-lt"/>
                        <a:ea typeface="+mn-ea"/>
                        <a:cs typeface="+mn-cs"/>
                      </a:endParaRPr>
                    </a:p>
                  </a:txBody>
                  <a:tcPr marL="107986" marR="8114"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4" marR="8114"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4" marR="8114" marT="0" marB="0" anchor="ctr"/>
                </a:tc>
                <a:extLst>
                  <a:ext uri="{0D108BD9-81ED-4DB2-BD59-A6C34878D82A}">
                    <a16:rowId xmlns="" xmlns:a16="http://schemas.microsoft.com/office/drawing/2014/main" val="10003"/>
                  </a:ext>
                </a:extLst>
              </a:tr>
            </a:tbl>
          </a:graphicData>
        </a:graphic>
      </p:graphicFrame>
      <p:sp>
        <p:nvSpPr>
          <p:cNvPr id="38" name="30 CuadroTexto"/>
          <p:cNvSpPr txBox="1">
            <a:spLocks noChangeArrowheads="1"/>
          </p:cNvSpPr>
          <p:nvPr/>
        </p:nvSpPr>
        <p:spPr bwMode="auto">
          <a:xfrm flipH="1">
            <a:off x="7780287" y="2066969"/>
            <a:ext cx="4054343"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ALCANCE</a:t>
            </a:r>
          </a:p>
        </p:txBody>
      </p:sp>
      <p:sp>
        <p:nvSpPr>
          <p:cNvPr id="41" name="30 CuadroTexto"/>
          <p:cNvSpPr txBox="1">
            <a:spLocks noChangeArrowheads="1"/>
          </p:cNvSpPr>
          <p:nvPr/>
        </p:nvSpPr>
        <p:spPr bwMode="auto">
          <a:xfrm flipH="1">
            <a:off x="3768912" y="4708896"/>
            <a:ext cx="3368565"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latin typeface="+mn-lt"/>
              </a:rPr>
              <a:t>INVERSIONES (Millones)</a:t>
            </a:r>
          </a:p>
        </p:txBody>
      </p:sp>
      <p:sp>
        <p:nvSpPr>
          <p:cNvPr id="194647" name="CuadroTexto 41"/>
          <p:cNvSpPr txBox="1">
            <a:spLocks noChangeArrowheads="1"/>
          </p:cNvSpPr>
          <p:nvPr/>
        </p:nvSpPr>
        <p:spPr bwMode="auto">
          <a:xfrm>
            <a:off x="4396407" y="6022207"/>
            <a:ext cx="3155847" cy="261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03" tIns="45609" rIns="91203" bIns="45609">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2047" fontAlgn="base">
              <a:spcBef>
                <a:spcPct val="0"/>
              </a:spcBef>
              <a:spcAft>
                <a:spcPct val="0"/>
              </a:spcAft>
            </a:pPr>
            <a:r>
              <a:rPr lang="es-MX" altLang="es-CO" sz="1100" dirty="0">
                <a:latin typeface="+mn-lt"/>
              </a:rPr>
              <a:t>* Cifras </a:t>
            </a:r>
            <a:r>
              <a:rPr lang="es-MX" altLang="es-CO" sz="1100" dirty="0" smtClean="0">
                <a:latin typeface="+mn-lt"/>
              </a:rPr>
              <a:t>en millones </a:t>
            </a:r>
            <a:r>
              <a:rPr lang="es-MX" altLang="es-CO" sz="1100" dirty="0">
                <a:latin typeface="+mn-lt"/>
              </a:rPr>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2368797446"/>
              </p:ext>
            </p:extLst>
          </p:nvPr>
        </p:nvGraphicFramePr>
        <p:xfrm>
          <a:off x="3810979" y="4430243"/>
          <a:ext cx="3284430" cy="183071"/>
        </p:xfrm>
        <a:graphic>
          <a:graphicData uri="http://schemas.openxmlformats.org/drawingml/2006/table">
            <a:tbl>
              <a:tblPr firstRow="1" bandRow="1">
                <a:tableStyleId>{5940675A-B579-460E-94D1-54222C63F5DA}</a:tableStyleId>
              </a:tblPr>
              <a:tblGrid>
                <a:gridCol w="3284430">
                  <a:extLst>
                    <a:ext uri="{9D8B030D-6E8A-4147-A177-3AD203B41FA5}">
                      <a16:colId xmlns="" xmlns:a16="http://schemas.microsoft.com/office/drawing/2014/main" val="20000"/>
                    </a:ext>
                  </a:extLst>
                </a:gridCol>
              </a:tblGrid>
              <a:tr h="183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15 Km</a:t>
                      </a:r>
                      <a:endParaRPr lang="es-CO" sz="1200" b="0" i="0" u="none" strike="noStrike" dirty="0">
                        <a:solidFill>
                          <a:schemeClr val="bg1"/>
                        </a:solidFill>
                        <a:latin typeface="+mn-lt"/>
                        <a:cs typeface="Arial" panose="020B0604020202020204" pitchFamily="34" charset="0"/>
                      </a:endParaRPr>
                    </a:p>
                  </a:txBody>
                  <a:tcPr marL="35991" marR="35991" marT="0" marB="0" anchor="ctr"/>
                </a:tc>
                <a:extLst>
                  <a:ext uri="{0D108BD9-81ED-4DB2-BD59-A6C34878D82A}">
                    <a16:rowId xmlns="" xmlns:a16="http://schemas.microsoft.com/office/drawing/2014/main" val="10000"/>
                  </a:ext>
                </a:extLst>
              </a:tr>
            </a:tbl>
          </a:graphicData>
        </a:graphic>
      </p:graphicFrame>
      <p:sp>
        <p:nvSpPr>
          <p:cNvPr id="24" name="30 CuadroTexto"/>
          <p:cNvSpPr txBox="1">
            <a:spLocks noChangeArrowheads="1"/>
          </p:cNvSpPr>
          <p:nvPr/>
        </p:nvSpPr>
        <p:spPr bwMode="auto">
          <a:xfrm flipH="1">
            <a:off x="7785047" y="4773422"/>
            <a:ext cx="4049580" cy="169277"/>
          </a:xfrm>
          <a:prstGeom prst="rect">
            <a:avLst/>
          </a:prstGeom>
          <a:solidFill>
            <a:srgbClr val="94C11F"/>
          </a:solidFill>
        </p:spPr>
        <p:style>
          <a:lnRef idx="3">
            <a:schemeClr val="lt1"/>
          </a:lnRef>
          <a:fillRef idx="1">
            <a:schemeClr val="accent1"/>
          </a:fillRef>
          <a:effectRef idx="1">
            <a:schemeClr val="accent1"/>
          </a:effectRef>
          <a:fontRef idx="minor">
            <a:schemeClr val="lt1"/>
          </a:fontRef>
        </p:style>
        <p:txBody>
          <a:bodyPr wrap="square" lIns="91203" tIns="0" rIns="91203"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pPr>
              <a:defRPr/>
            </a:pPr>
            <a:r>
              <a:rPr lang="es-CO" sz="1100" dirty="0">
                <a:latin typeface="+mn-lt"/>
              </a:rPr>
              <a:t>ESTADO DEL CORREDOR</a:t>
            </a:r>
          </a:p>
        </p:txBody>
      </p:sp>
      <p:sp>
        <p:nvSpPr>
          <p:cNvPr id="28" name="Pentágono 27"/>
          <p:cNvSpPr/>
          <p:nvPr/>
        </p:nvSpPr>
        <p:spPr>
          <a:xfrm>
            <a:off x="0" y="0"/>
            <a:ext cx="3314700" cy="576985"/>
          </a:xfrm>
          <a:prstGeom prst="homePlate">
            <a:avLst/>
          </a:prstGeom>
          <a:solidFill>
            <a:srgbClr val="94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29" name="CuadroTexto 28"/>
          <p:cNvSpPr txBox="1"/>
          <p:nvPr/>
        </p:nvSpPr>
        <p:spPr>
          <a:xfrm>
            <a:off x="194708" y="6306"/>
            <a:ext cx="2802492"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Guaviare</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
        <p:nvSpPr>
          <p:cNvPr id="34" name="Rectángulo 5"/>
          <p:cNvSpPr>
            <a:spLocks noChangeArrowheads="1"/>
          </p:cNvSpPr>
          <p:nvPr/>
        </p:nvSpPr>
        <p:spPr bwMode="auto">
          <a:xfrm>
            <a:off x="3314700" y="2326"/>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ES" altLang="es-CO" sz="2800" dirty="0" smtClean="0">
                <a:solidFill>
                  <a:srgbClr val="94C11F"/>
                </a:solidFill>
                <a:latin typeface="Tw Cen MT" panose="020B0602020104020603" pitchFamily="34" charset="0"/>
                <a:ea typeface="MS PGothic" pitchFamily="34" charset="-128"/>
                <a:sym typeface="Helvetica Neue Bold Condensed"/>
              </a:rPr>
              <a:t>SAN JOSÉ DEL GUAVIARE </a:t>
            </a:r>
            <a:r>
              <a:rPr lang="mr-IN" altLang="es-CO" sz="2800" dirty="0" smtClean="0">
                <a:solidFill>
                  <a:srgbClr val="94C11F"/>
                </a:solidFill>
                <a:latin typeface="Tw Cen MT" panose="020B0602020104020603" pitchFamily="34" charset="0"/>
                <a:ea typeface="MS PGothic" pitchFamily="34" charset="-128"/>
                <a:sym typeface="Helvetica Neue Bold Condensed"/>
              </a:rPr>
              <a:t>–</a:t>
            </a:r>
            <a:r>
              <a:rPr lang="es-ES" altLang="es-CO" sz="2800" dirty="0" smtClean="0">
                <a:solidFill>
                  <a:srgbClr val="94C11F"/>
                </a:solidFill>
                <a:latin typeface="Tw Cen MT" panose="020B0602020104020603" pitchFamily="34" charset="0"/>
                <a:ea typeface="MS PGothic" pitchFamily="34" charset="-128"/>
                <a:sym typeface="Helvetica Neue Bold Condensed"/>
              </a:rPr>
              <a:t> PUENTE NOWEN</a:t>
            </a:r>
            <a:endParaRPr lang="es-ES" altLang="es-CO" sz="2800" dirty="0">
              <a:solidFill>
                <a:srgbClr val="94C11F"/>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70957848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5"/>
          <p:cNvSpPr>
            <a:spLocks noChangeArrowheads="1"/>
          </p:cNvSpPr>
          <p:nvPr/>
        </p:nvSpPr>
        <p:spPr bwMode="auto">
          <a:xfrm>
            <a:off x="2482860" y="2041531"/>
            <a:ext cx="808569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0470" fontAlgn="base">
              <a:spcBef>
                <a:spcPct val="0"/>
              </a:spcBef>
              <a:spcAft>
                <a:spcPct val="0"/>
              </a:spcAft>
              <a:defRPr/>
            </a:pPr>
            <a:r>
              <a:rPr lang="es-CO" altLang="es-CO" sz="6600" b="1" dirty="0" smtClean="0">
                <a:solidFill>
                  <a:srgbClr val="4C0369"/>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RED VIAL TERCIARIA</a:t>
            </a:r>
            <a:endParaRPr lang="es-ES" altLang="es-CO" sz="6600" b="1" dirty="0">
              <a:solidFill>
                <a:srgbClr val="4C0369"/>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56505557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649542" y="722610"/>
            <a:ext cx="5897336" cy="5632311"/>
          </a:xfrm>
          <a:prstGeom prst="rect">
            <a:avLst/>
          </a:prstGeom>
          <a:noFill/>
        </p:spPr>
        <p:txBody>
          <a:bodyPr wrap="square" rtlCol="0">
            <a:spAutoFit/>
          </a:bodyPr>
          <a:lstStyle/>
          <a:p>
            <a:pPr algn="just"/>
            <a:r>
              <a:rPr lang="es-CO" sz="2400" dirty="0">
                <a:latin typeface="Tw Cen MT" panose="020B0602020104020603" pitchFamily="34" charset="0"/>
              </a:rPr>
              <a:t>A pesar de los esfuerzos realizados por el Invías para la consecución de recursos, para las </a:t>
            </a:r>
            <a:r>
              <a:rPr lang="es-CO" sz="2400" dirty="0" smtClean="0">
                <a:latin typeface="Tw Cen MT" panose="020B0602020104020603" pitchFamily="34" charset="0"/>
              </a:rPr>
              <a:t>vigencias 2017 </a:t>
            </a:r>
            <a:r>
              <a:rPr lang="es-CO" sz="2400" dirty="0">
                <a:latin typeface="Tw Cen MT" panose="020B0602020104020603" pitchFamily="34" charset="0"/>
              </a:rPr>
              <a:t>y 2018 no ha sido posible la asignación presupuestal en el Marco de Gasto de Mediano Plazo –MGMP- .</a:t>
            </a:r>
          </a:p>
          <a:p>
            <a:pPr algn="just"/>
            <a:endParaRPr lang="es-CO" sz="2400" dirty="0">
              <a:latin typeface="Tw Cen MT" panose="020B0602020104020603" pitchFamily="34" charset="0"/>
            </a:endParaRPr>
          </a:p>
          <a:p>
            <a:pPr algn="just"/>
            <a:r>
              <a:rPr lang="es-CO" sz="2400" dirty="0">
                <a:latin typeface="Tw Cen MT" panose="020B0602020104020603" pitchFamily="34" charset="0"/>
              </a:rPr>
              <a:t>No obstante, se ha dado continuidad a través del programa de Conectividad Regional y Contratos Plan Santander y Tolima, donde se </a:t>
            </a:r>
            <a:r>
              <a:rPr lang="es-CO" sz="2400" dirty="0" smtClean="0">
                <a:latin typeface="Tw Cen MT" panose="020B0602020104020603" pitchFamily="34" charset="0"/>
              </a:rPr>
              <a:t>busca brindar </a:t>
            </a:r>
            <a:r>
              <a:rPr lang="es-CO" sz="2400" dirty="0">
                <a:latin typeface="Tw Cen MT" panose="020B0602020104020603" pitchFamily="34" charset="0"/>
              </a:rPr>
              <a:t>mejores condiciones de transitabilidad con el fin de integrar a las regiones. Con estos esfuerzos interinstitucionales se ha logrado la ejecución de </a:t>
            </a:r>
            <a:r>
              <a:rPr lang="es-CO" sz="2400" dirty="0" smtClean="0">
                <a:latin typeface="Tw Cen MT" panose="020B0602020104020603" pitchFamily="34" charset="0"/>
              </a:rPr>
              <a:t>346.77kilómetros </a:t>
            </a:r>
            <a:r>
              <a:rPr lang="es-CO" sz="2400" dirty="0">
                <a:latin typeface="Tw Cen MT" panose="020B0602020104020603" pitchFamily="34" charset="0"/>
              </a:rPr>
              <a:t>de placa huella desde el 2015 hasta 30 de </a:t>
            </a:r>
            <a:r>
              <a:rPr lang="es-CO" sz="2400" dirty="0" smtClean="0">
                <a:latin typeface="Tw Cen MT" panose="020B0602020104020603" pitchFamily="34" charset="0"/>
              </a:rPr>
              <a:t>marzo </a:t>
            </a:r>
            <a:r>
              <a:rPr lang="es-CO" sz="2400" dirty="0">
                <a:latin typeface="Tw Cen MT" panose="020B0602020104020603" pitchFamily="34" charset="0"/>
              </a:rPr>
              <a:t>de </a:t>
            </a:r>
            <a:r>
              <a:rPr lang="es-CO" sz="2400" dirty="0" smtClean="0">
                <a:latin typeface="Tw Cen MT" panose="020B0602020104020603" pitchFamily="34" charset="0"/>
              </a:rPr>
              <a:t>2018.</a:t>
            </a:r>
            <a:endParaRPr lang="es-CO" sz="2400" dirty="0">
              <a:latin typeface="Tw Cen MT" panose="020B0602020104020603"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3727" y="722610"/>
            <a:ext cx="4049486" cy="3399065"/>
          </a:xfrm>
          <a:prstGeom prst="rect">
            <a:avLst/>
          </a:prstGeom>
        </p:spPr>
      </p:pic>
      <p:sp>
        <p:nvSpPr>
          <p:cNvPr id="5" name="Pentágono 4"/>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88853944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a 8"/>
          <p:cNvGraphicFramePr>
            <a:graphicFrameLocks noGrp="1"/>
          </p:cNvGraphicFramePr>
          <p:nvPr>
            <p:extLst>
              <p:ext uri="{D42A27DB-BD31-4B8C-83A1-F6EECF244321}">
                <p14:modId xmlns:p14="http://schemas.microsoft.com/office/powerpoint/2010/main" val="2977702036"/>
              </p:ext>
            </p:extLst>
          </p:nvPr>
        </p:nvGraphicFramePr>
        <p:xfrm>
          <a:off x="1369307" y="886828"/>
          <a:ext cx="9546772" cy="4426124"/>
        </p:xfrm>
        <a:graphic>
          <a:graphicData uri="http://schemas.openxmlformats.org/drawingml/2006/table">
            <a:tbl>
              <a:tblPr>
                <a:tableStyleId>{616DA210-FB5B-4158-B5E0-FEB733F419BA}</a:tableStyleId>
              </a:tblPr>
              <a:tblGrid>
                <a:gridCol w="1134509">
                  <a:extLst>
                    <a:ext uri="{9D8B030D-6E8A-4147-A177-3AD203B41FA5}">
                      <a16:colId xmlns="" xmlns:a16="http://schemas.microsoft.com/office/drawing/2014/main" val="20000"/>
                    </a:ext>
                  </a:extLst>
                </a:gridCol>
                <a:gridCol w="5757030">
                  <a:extLst>
                    <a:ext uri="{9D8B030D-6E8A-4147-A177-3AD203B41FA5}">
                      <a16:colId xmlns="" xmlns:a16="http://schemas.microsoft.com/office/drawing/2014/main" val="20001"/>
                    </a:ext>
                  </a:extLst>
                </a:gridCol>
                <a:gridCol w="965392">
                  <a:extLst>
                    <a:ext uri="{9D8B030D-6E8A-4147-A177-3AD203B41FA5}">
                      <a16:colId xmlns="" xmlns:a16="http://schemas.microsoft.com/office/drawing/2014/main" val="20002"/>
                    </a:ext>
                  </a:extLst>
                </a:gridCol>
                <a:gridCol w="1689841">
                  <a:extLst>
                    <a:ext uri="{9D8B030D-6E8A-4147-A177-3AD203B41FA5}">
                      <a16:colId xmlns="" xmlns:a16="http://schemas.microsoft.com/office/drawing/2014/main" val="20003"/>
                    </a:ext>
                  </a:extLst>
                </a:gridCol>
              </a:tblGrid>
              <a:tr h="176156">
                <a:tc>
                  <a:txBody>
                    <a:bodyPr/>
                    <a:lstStyle/>
                    <a:p>
                      <a:pPr algn="ctr" fontAlgn="ctr"/>
                      <a:r>
                        <a:rPr lang="es-CO" sz="1000" b="1" u="none" strike="noStrike" dirty="0">
                          <a:solidFill>
                            <a:schemeClr val="bg1"/>
                          </a:solidFill>
                          <a:effectLst/>
                          <a:latin typeface="Tw Cen MT" panose="020B0602020104020603" pitchFamily="34" charset="0"/>
                        </a:rPr>
                        <a:t>No. DE CONTRATO </a:t>
                      </a:r>
                      <a:endParaRPr lang="es-CO" sz="1000" b="1" i="0" u="none" strike="noStrike" dirty="0">
                        <a:solidFill>
                          <a:schemeClr val="bg1"/>
                        </a:solidFill>
                        <a:effectLst/>
                        <a:latin typeface="Tw Cen MT" panose="020B0602020104020603" pitchFamily="34" charset="0"/>
                      </a:endParaRPr>
                    </a:p>
                  </a:txBody>
                  <a:tcPr marL="4866" marR="4866" marT="4866" marB="0" anchor="ctr">
                    <a:solidFill>
                      <a:srgbClr val="4C0369"/>
                    </a:solidFill>
                  </a:tcPr>
                </a:tc>
                <a:tc>
                  <a:txBody>
                    <a:bodyPr/>
                    <a:lstStyle/>
                    <a:p>
                      <a:pPr algn="ctr" fontAlgn="ctr"/>
                      <a:r>
                        <a:rPr lang="es-CO" sz="1000" b="1" u="none" strike="noStrike" dirty="0">
                          <a:solidFill>
                            <a:schemeClr val="bg1"/>
                          </a:solidFill>
                          <a:effectLst/>
                          <a:latin typeface="Tw Cen MT" panose="020B0602020104020603" pitchFamily="34" charset="0"/>
                        </a:rPr>
                        <a:t>OBJETO</a:t>
                      </a:r>
                      <a:endParaRPr lang="es-CO" sz="1000" b="1" i="0" u="none" strike="noStrike" dirty="0">
                        <a:solidFill>
                          <a:schemeClr val="bg1"/>
                        </a:solidFill>
                        <a:effectLst/>
                        <a:latin typeface="Tw Cen MT" panose="020B0602020104020603" pitchFamily="34" charset="0"/>
                      </a:endParaRPr>
                    </a:p>
                  </a:txBody>
                  <a:tcPr marL="4866" marR="4866" marT="4866" marB="0" anchor="ctr">
                    <a:solidFill>
                      <a:srgbClr val="4C0369"/>
                    </a:solidFill>
                  </a:tcPr>
                </a:tc>
                <a:tc>
                  <a:txBody>
                    <a:bodyPr/>
                    <a:lstStyle/>
                    <a:p>
                      <a:pPr algn="ctr" fontAlgn="ctr"/>
                      <a:r>
                        <a:rPr lang="es-CO" sz="1050" b="1" u="none" strike="noStrike" dirty="0">
                          <a:solidFill>
                            <a:schemeClr val="bg1"/>
                          </a:solidFill>
                          <a:effectLst/>
                          <a:latin typeface="Tw Cen MT" panose="020B0602020104020603" pitchFamily="34" charset="0"/>
                        </a:rPr>
                        <a:t>PORCENTAJE DE AVANCE</a:t>
                      </a:r>
                      <a:endParaRPr lang="es-CO" sz="1050" b="1" i="0" u="none" strike="noStrike" dirty="0">
                        <a:solidFill>
                          <a:schemeClr val="bg1"/>
                        </a:solidFill>
                        <a:effectLst/>
                        <a:latin typeface="Tw Cen MT" panose="020B0602020104020603" pitchFamily="34" charset="0"/>
                      </a:endParaRPr>
                    </a:p>
                  </a:txBody>
                  <a:tcPr marL="4866" marR="4866" marT="4866" marB="0" anchor="ctr">
                    <a:solidFill>
                      <a:srgbClr val="4C0369"/>
                    </a:solidFill>
                  </a:tcPr>
                </a:tc>
                <a:tc>
                  <a:txBody>
                    <a:bodyPr/>
                    <a:lstStyle/>
                    <a:p>
                      <a:pPr algn="ctr" fontAlgn="ctr"/>
                      <a:r>
                        <a:rPr lang="es-CO" sz="1050" b="1" u="none" strike="noStrike" dirty="0">
                          <a:solidFill>
                            <a:schemeClr val="bg1"/>
                          </a:solidFill>
                          <a:effectLst/>
                          <a:latin typeface="Tw Cen MT" panose="020B0602020104020603" pitchFamily="34" charset="0"/>
                        </a:rPr>
                        <a:t>VALOR DEL CONTRATO (MILLONES $)</a:t>
                      </a:r>
                      <a:endParaRPr lang="es-CO" sz="1050" b="1" i="0" u="none" strike="noStrike" dirty="0">
                        <a:solidFill>
                          <a:schemeClr val="bg1"/>
                        </a:solidFill>
                        <a:effectLst/>
                        <a:latin typeface="Tw Cen MT" panose="020B0602020104020603" pitchFamily="34" charset="0"/>
                      </a:endParaRPr>
                    </a:p>
                  </a:txBody>
                  <a:tcPr marL="4866" marR="4866" marT="4866" marB="0" anchor="ctr">
                    <a:solidFill>
                      <a:srgbClr val="4C0369"/>
                    </a:solidFill>
                  </a:tcPr>
                </a:tc>
                <a:extLst>
                  <a:ext uri="{0D108BD9-81ED-4DB2-BD59-A6C34878D82A}">
                    <a16:rowId xmlns="" xmlns:a16="http://schemas.microsoft.com/office/drawing/2014/main" val="10000"/>
                  </a:ext>
                </a:extLst>
              </a:tr>
              <a:tr h="535280">
                <a:tc>
                  <a:txBody>
                    <a:bodyPr/>
                    <a:lstStyle/>
                    <a:p>
                      <a:pPr algn="ctr" fontAlgn="ctr"/>
                      <a:r>
                        <a:rPr lang="es-CO" sz="1100" u="none" strike="noStrike" dirty="0">
                          <a:effectLst/>
                          <a:latin typeface="Tw Cen MT" panose="020B0602020104020603" pitchFamily="34" charset="0"/>
                        </a:rPr>
                        <a:t>672 de 2016</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REHABILITACION DE PUENTE SOBRE EL RIO PAEZ MEDIANTE LA CONSTRUCCIÓN DE ACCESOS Y OBRAS COMPLEMENTARIAS. VIA BIRMANIA - RICAURTE, CODGIO 16320, MUNICIPIOS DE INZA Y PAEZ, DEPARTAMENTO DE CAUCA. 24 de julio finalización</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100%</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a:effectLst/>
                          <a:latin typeface="Tw Cen MT" panose="020B0602020104020603" pitchFamily="34" charset="0"/>
                        </a:rPr>
                        <a:t>2.423.62</a:t>
                      </a:r>
                      <a:endParaRPr lang="es-CO" sz="1100" b="0" i="0" u="none" strike="noStrike" dirty="0">
                        <a:solidFill>
                          <a:srgbClr val="000000"/>
                        </a:solidFill>
                        <a:effectLst/>
                        <a:latin typeface="Tw Cen MT" panose="020B0602020104020603" pitchFamily="34" charset="0"/>
                      </a:endParaRPr>
                    </a:p>
                  </a:txBody>
                  <a:tcPr marL="4866" marR="4866" marT="4866" marB="0" anchor="ctr"/>
                </a:tc>
                <a:extLst>
                  <a:ext uri="{0D108BD9-81ED-4DB2-BD59-A6C34878D82A}">
                    <a16:rowId xmlns="" xmlns:a16="http://schemas.microsoft.com/office/drawing/2014/main" val="10001"/>
                  </a:ext>
                </a:extLst>
              </a:tr>
              <a:tr h="642336">
                <a:tc>
                  <a:txBody>
                    <a:bodyPr/>
                    <a:lstStyle/>
                    <a:p>
                      <a:pPr algn="ctr" fontAlgn="ctr"/>
                      <a:r>
                        <a:rPr lang="es-CO" sz="1100" u="none" strike="noStrike" dirty="0">
                          <a:effectLst/>
                          <a:latin typeface="Tw Cen MT" panose="020B0602020104020603" pitchFamily="34" charset="0"/>
                        </a:rPr>
                        <a:t>758 DE 2016</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INTERVENTORIA TÉCNICA, ADMINISTRATIVA, FINANCIERA Y AMBIENTAL PARA LA REHABILITACIÓN DEL PUENTE DEL RIO PÁEZ, LA CONSTRUCCIÓN DE ACCESOS Y OBRAS COMPLEMENTARIAS, VÍA BIRMANIA - RICAUTE, CÓDIGO 16320, MUNICIPIO DE INZA Y PÁEZ, DEPARTAMENTO DEL CAUCA.</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100%</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435.73 </a:t>
                      </a:r>
                      <a:endParaRPr lang="es-CO" sz="1100" b="0" i="0" u="none" strike="noStrike" dirty="0">
                        <a:solidFill>
                          <a:srgbClr val="000000"/>
                        </a:solidFill>
                        <a:effectLst/>
                        <a:latin typeface="Tw Cen MT" panose="020B0602020104020603" pitchFamily="34" charset="0"/>
                      </a:endParaRPr>
                    </a:p>
                  </a:txBody>
                  <a:tcPr marL="4866" marR="4866" marT="4866" marB="0" anchor="ctr"/>
                </a:tc>
                <a:extLst>
                  <a:ext uri="{0D108BD9-81ED-4DB2-BD59-A6C34878D82A}">
                    <a16:rowId xmlns="" xmlns:a16="http://schemas.microsoft.com/office/drawing/2014/main" val="10002"/>
                  </a:ext>
                </a:extLst>
              </a:tr>
              <a:tr h="654639">
                <a:tc>
                  <a:txBody>
                    <a:bodyPr/>
                    <a:lstStyle/>
                    <a:p>
                      <a:pPr algn="ctr" fontAlgn="ctr"/>
                      <a:r>
                        <a:rPr lang="es-CO" sz="1100" u="none" strike="noStrike">
                          <a:effectLst/>
                          <a:latin typeface="Tw Cen MT" panose="020B0602020104020603" pitchFamily="34" charset="0"/>
                        </a:rPr>
                        <a:t>2179 DE 2013</a:t>
                      </a:r>
                      <a:endParaRPr lang="es-CO" sz="1100" b="0" i="0" u="none" strike="noStrike">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MEJORAMIENTO Y MANTENIMIENTO DE LA VÍA EL EMPATE - SAN BERNARDO - LA CRUZ - HIGUERONES DEL DEPARTAMENTO DE NARIÑO CORRESPONDIENTE AL PROGRAMA ESTRATEGICO DE CONECTIVIDAD VIAL ENMARCADO EN EL CONTRATO PLAN DE LA NACIÓN CON EL DEPARTAMENTO DE NARIÑO DOCUMENTO CONPES - 3747 DE 2013</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smtClean="0">
                          <a:effectLst/>
                          <a:latin typeface="Tw Cen MT" panose="020B0602020104020603" pitchFamily="34" charset="0"/>
                        </a:rPr>
                        <a:t>90%</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a:effectLst/>
                          <a:latin typeface="Tw Cen MT" panose="020B0602020104020603" pitchFamily="34" charset="0"/>
                        </a:rPr>
                        <a:t>70.560.74</a:t>
                      </a:r>
                      <a:endParaRPr lang="es-CO" sz="1100" b="0" i="0" u="none" strike="noStrike" dirty="0">
                        <a:solidFill>
                          <a:srgbClr val="000000"/>
                        </a:solidFill>
                        <a:effectLst/>
                        <a:latin typeface="Tw Cen MT" panose="020B0602020104020603" pitchFamily="34" charset="0"/>
                      </a:endParaRPr>
                    </a:p>
                  </a:txBody>
                  <a:tcPr marL="4866" marR="4866" marT="4866" marB="0" anchor="ctr"/>
                </a:tc>
                <a:extLst>
                  <a:ext uri="{0D108BD9-81ED-4DB2-BD59-A6C34878D82A}">
                    <a16:rowId xmlns="" xmlns:a16="http://schemas.microsoft.com/office/drawing/2014/main" val="10003"/>
                  </a:ext>
                </a:extLst>
              </a:tr>
              <a:tr h="642336">
                <a:tc>
                  <a:txBody>
                    <a:bodyPr/>
                    <a:lstStyle/>
                    <a:p>
                      <a:pPr algn="ctr" fontAlgn="ctr"/>
                      <a:r>
                        <a:rPr lang="es-CO" sz="1100" u="none" strike="noStrike">
                          <a:effectLst/>
                          <a:latin typeface="Tw Cen MT" panose="020B0602020104020603" pitchFamily="34" charset="0"/>
                        </a:rPr>
                        <a:t>162 DE 2014</a:t>
                      </a:r>
                      <a:endParaRPr lang="es-CO" sz="1100" b="0" i="0" u="none" strike="noStrike">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INTERVENTORIA TÉCNICA, ADMINISTRATIVA, FINANCIERA Y AMBIENTAL PARA EL MEJORAMIENTO Y MANTENIMIENTO DE LA VIA EL EMPATE-SAN BERNARDO-LA CRUZ-SAN PABLO-HIGUERONES, TRAMO SAN BERNARDO-LA CRUZ-SAN PABLO EN EL DEPARTAMENTO DEL NARIÑIO.</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smtClean="0">
                          <a:effectLst/>
                          <a:latin typeface="Tw Cen MT" panose="020B0602020104020603" pitchFamily="34" charset="0"/>
                        </a:rPr>
                        <a:t>93%</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5.394.96</a:t>
                      </a:r>
                      <a:endParaRPr lang="es-CO" sz="1100" b="0" i="0" u="none" strike="noStrike" dirty="0">
                        <a:solidFill>
                          <a:srgbClr val="000000"/>
                        </a:solidFill>
                        <a:effectLst/>
                        <a:latin typeface="Tw Cen MT" panose="020B0602020104020603" pitchFamily="34" charset="0"/>
                      </a:endParaRPr>
                    </a:p>
                  </a:txBody>
                  <a:tcPr marL="4866" marR="4866" marT="4866" marB="0" anchor="ctr"/>
                </a:tc>
                <a:extLst>
                  <a:ext uri="{0D108BD9-81ED-4DB2-BD59-A6C34878D82A}">
                    <a16:rowId xmlns="" xmlns:a16="http://schemas.microsoft.com/office/drawing/2014/main" val="10004"/>
                  </a:ext>
                </a:extLst>
              </a:tr>
              <a:tr h="963504">
                <a:tc>
                  <a:txBody>
                    <a:bodyPr/>
                    <a:lstStyle/>
                    <a:p>
                      <a:pPr algn="ctr" fontAlgn="ctr"/>
                      <a:r>
                        <a:rPr lang="es-CO" sz="1100" u="none" strike="noStrike">
                          <a:effectLst/>
                          <a:latin typeface="Tw Cen MT" panose="020B0602020104020603" pitchFamily="34" charset="0"/>
                        </a:rPr>
                        <a:t>3107 de 2013</a:t>
                      </a:r>
                      <a:endParaRPr lang="es-CO" sz="1100" b="0" i="0" u="none" strike="noStrike">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a:effectLst/>
                          <a:latin typeface="Tw Cen MT" panose="020B0602020104020603" pitchFamily="34" charset="0"/>
                        </a:rPr>
                        <a:t>AUNAR ESFUERZOS TÉCNICOS, ADMINISTRATIVOS Y FINANCIEROS PARA LA FINALIZACIÓN DE OTRAS VÍAS DE ACCESO A RED PRIMARIA, ILES - TRONCAL, CORDOBA - TRONCAL, PANAM - CUMBAL Y CUMBAL - GUACHUCAL, CORRESPONDIENTE AL PROGRAMA ESTRATEGICO DE CONECTIVIDAD VIAL PARA NARIÑO, ENMARCADO EN EL CONTRATO PLAN DE LA NACIÓN CON EL DEPARTAMENTO DE NARIÑO - DOCUMENTO CONPES 3747 DE 2013.</a:t>
                      </a:r>
                      <a:endParaRPr lang="es-CO" sz="1100" b="0" i="0" u="none" strike="noStrike">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smtClean="0">
                          <a:effectLst/>
                          <a:latin typeface="Tw Cen MT" panose="020B0602020104020603" pitchFamily="34" charset="0"/>
                        </a:rPr>
                        <a:t>100%</a:t>
                      </a: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55.426.07</a:t>
                      </a:r>
                      <a:endParaRPr lang="es-CO" sz="1100" b="0" i="0" u="none" strike="noStrike" dirty="0">
                        <a:solidFill>
                          <a:srgbClr val="000000"/>
                        </a:solidFill>
                        <a:effectLst/>
                        <a:latin typeface="Tw Cen MT" panose="020B0602020104020603" pitchFamily="34" charset="0"/>
                      </a:endParaRPr>
                    </a:p>
                  </a:txBody>
                  <a:tcPr marL="4866" marR="4866" marT="4866" marB="0" anchor="ctr"/>
                </a:tc>
                <a:extLst>
                  <a:ext uri="{0D108BD9-81ED-4DB2-BD59-A6C34878D82A}">
                    <a16:rowId xmlns="" xmlns:a16="http://schemas.microsoft.com/office/drawing/2014/main" val="10005"/>
                  </a:ext>
                </a:extLst>
              </a:tr>
              <a:tr h="642336">
                <a:tc>
                  <a:txBody>
                    <a:bodyPr/>
                    <a:lstStyle/>
                    <a:p>
                      <a:pPr algn="ctr" fontAlgn="ctr"/>
                      <a:r>
                        <a:rPr lang="es-CO" sz="1100" u="none" strike="noStrike">
                          <a:effectLst/>
                          <a:latin typeface="Tw Cen MT" panose="020B0602020104020603" pitchFamily="34" charset="0"/>
                        </a:rPr>
                        <a:t>3236 DE 2013</a:t>
                      </a:r>
                      <a:endParaRPr lang="es-CO" sz="1100" b="0" i="0" u="none" strike="noStrike">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a:effectLst/>
                          <a:latin typeface="Tw Cen MT" panose="020B0602020104020603" pitchFamily="34" charset="0"/>
                        </a:rPr>
                        <a:t>AUNAR ESFUERZOS ENTRE EL INSTITUTO NACIONAL DE VÍAS Y LA UNIVERSIDAD DEL CAUCA PARA EJECUTAR LA INTERVENTORIA PARA LA FINALIZACIÓNDE OTRAS VÍAS DE ACCESO A RED PRIMARIA; ILES TRONCAL, CORDOBA - TRONCAL, PANAM - CUMABAL Y CUMBAL GUACHUCAL.</a:t>
                      </a:r>
                      <a:endParaRPr lang="es-CO" sz="1100" b="0" i="0" u="none" strike="noStrike">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100%</a:t>
                      </a:r>
                      <a:br>
                        <a:rPr lang="es-CO" sz="1100" u="none" strike="noStrike" dirty="0">
                          <a:effectLst/>
                          <a:latin typeface="Tw Cen MT" panose="020B0602020104020603" pitchFamily="34" charset="0"/>
                        </a:rPr>
                      </a:br>
                      <a:endParaRPr lang="es-CO" sz="1100" b="0" i="0" u="none" strike="noStrike" dirty="0">
                        <a:solidFill>
                          <a:srgbClr val="000000"/>
                        </a:solidFill>
                        <a:effectLst/>
                        <a:latin typeface="Tw Cen MT" panose="020B0602020104020603" pitchFamily="34" charset="0"/>
                      </a:endParaRPr>
                    </a:p>
                  </a:txBody>
                  <a:tcPr marL="4866" marR="4866" marT="4866"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a:effectLst/>
                          <a:latin typeface="Tw Cen MT" panose="020B0602020104020603" pitchFamily="34" charset="0"/>
                        </a:rPr>
                        <a:t>3.473.92</a:t>
                      </a:r>
                      <a:endParaRPr lang="es-CO" sz="1100" b="0" i="0" u="none" strike="noStrike" dirty="0">
                        <a:solidFill>
                          <a:srgbClr val="000000"/>
                        </a:solidFill>
                        <a:effectLst/>
                        <a:latin typeface="Tw Cen MT" panose="020B0602020104020603" pitchFamily="34" charset="0"/>
                      </a:endParaRPr>
                    </a:p>
                  </a:txBody>
                  <a:tcPr marL="4866" marR="4866" marT="4866" marB="0" anchor="ctr"/>
                </a:tc>
                <a:extLst>
                  <a:ext uri="{0D108BD9-81ED-4DB2-BD59-A6C34878D82A}">
                    <a16:rowId xmlns="" xmlns:a16="http://schemas.microsoft.com/office/drawing/2014/main" val="10006"/>
                  </a:ext>
                </a:extLst>
              </a:tr>
            </a:tbl>
          </a:graphicData>
        </a:graphic>
      </p:graphicFrame>
      <p:sp>
        <p:nvSpPr>
          <p:cNvPr id="4" name="Pentágono 3"/>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
        <p:nvSpPr>
          <p:cNvPr id="5" name="Rectángulo 5"/>
          <p:cNvSpPr>
            <a:spLocks noChangeArrowheads="1"/>
          </p:cNvSpPr>
          <p:nvPr/>
        </p:nvSpPr>
        <p:spPr bwMode="auto">
          <a:xfrm>
            <a:off x="4106308" y="22829"/>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800" dirty="0" smtClean="0">
                <a:solidFill>
                  <a:srgbClr val="4C0369"/>
                </a:solidFill>
                <a:latin typeface="Tw Cen MT" panose="020B0602020104020603" pitchFamily="34" charset="0"/>
                <a:ea typeface="MS PGothic" pitchFamily="34" charset="-128"/>
                <a:sym typeface="Helvetica Neue Bold Condensed"/>
              </a:rPr>
              <a:t>OBRAS EN EJECUCIÓN POR DEPARTAMENTOS</a:t>
            </a:r>
            <a:endParaRPr lang="es-ES" altLang="es-CO" sz="2800" dirty="0">
              <a:solidFill>
                <a:srgbClr val="4C0369"/>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48192183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62539440"/>
              </p:ext>
            </p:extLst>
          </p:nvPr>
        </p:nvGraphicFramePr>
        <p:xfrm>
          <a:off x="1813904" y="902286"/>
          <a:ext cx="9753599" cy="4455808"/>
        </p:xfrm>
        <a:graphic>
          <a:graphicData uri="http://schemas.openxmlformats.org/drawingml/2006/table">
            <a:tbl>
              <a:tblPr>
                <a:tableStyleId>{616DA210-FB5B-4158-B5E0-FEB733F419BA}</a:tableStyleId>
              </a:tblPr>
              <a:tblGrid>
                <a:gridCol w="1676400">
                  <a:extLst>
                    <a:ext uri="{9D8B030D-6E8A-4147-A177-3AD203B41FA5}">
                      <a16:colId xmlns="" xmlns:a16="http://schemas.microsoft.com/office/drawing/2014/main" val="20000"/>
                    </a:ext>
                  </a:extLst>
                </a:gridCol>
                <a:gridCol w="5115152">
                  <a:extLst>
                    <a:ext uri="{9D8B030D-6E8A-4147-A177-3AD203B41FA5}">
                      <a16:colId xmlns="" xmlns:a16="http://schemas.microsoft.com/office/drawing/2014/main" val="20001"/>
                    </a:ext>
                  </a:extLst>
                </a:gridCol>
                <a:gridCol w="1235597">
                  <a:extLst>
                    <a:ext uri="{9D8B030D-6E8A-4147-A177-3AD203B41FA5}">
                      <a16:colId xmlns="" xmlns:a16="http://schemas.microsoft.com/office/drawing/2014/main" val="20002"/>
                    </a:ext>
                  </a:extLst>
                </a:gridCol>
                <a:gridCol w="1726450">
                  <a:extLst>
                    <a:ext uri="{9D8B030D-6E8A-4147-A177-3AD203B41FA5}">
                      <a16:colId xmlns="" xmlns:a16="http://schemas.microsoft.com/office/drawing/2014/main" val="20003"/>
                    </a:ext>
                  </a:extLst>
                </a:gridCol>
              </a:tblGrid>
              <a:tr h="268711">
                <a:tc>
                  <a:txBody>
                    <a:bodyPr/>
                    <a:lstStyle/>
                    <a:p>
                      <a:pPr algn="ctr" fontAlgn="ctr"/>
                      <a:r>
                        <a:rPr lang="es-CO" sz="1200" b="1" u="none" strike="noStrike" dirty="0">
                          <a:solidFill>
                            <a:schemeClr val="bg1"/>
                          </a:solidFill>
                          <a:effectLst/>
                          <a:latin typeface="Tw Cen MT" panose="020B0602020104020603" pitchFamily="34" charset="0"/>
                        </a:rPr>
                        <a:t>No. DE CONTRATO </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OBJETO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PORCENTAJE DE AVANCE</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VALOR DEL CONTRATO (MILLONES $)</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extLst>
                  <a:ext uri="{0D108BD9-81ED-4DB2-BD59-A6C34878D82A}">
                    <a16:rowId xmlns="" xmlns:a16="http://schemas.microsoft.com/office/drawing/2014/main" val="10000"/>
                  </a:ext>
                </a:extLst>
              </a:tr>
              <a:tr h="653220">
                <a:tc>
                  <a:txBody>
                    <a:bodyPr/>
                    <a:lstStyle/>
                    <a:p>
                      <a:pPr algn="ctr" fontAlgn="ctr"/>
                      <a:r>
                        <a:rPr lang="es-CO" sz="1100" u="none" strike="noStrike" dirty="0">
                          <a:effectLst/>
                          <a:latin typeface="Tw Cen MT" panose="020B0602020104020603" pitchFamily="34" charset="0"/>
                        </a:rPr>
                        <a:t>2178 DE 2013</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AUNAR ESFUERZOS TECNICOS Y FINANCIEROS PARA LA CONTINUACIÓN DE LA PAVIMENTACIÓN DE LA VÍA JUNÍN - BARBACOAS DEL DEPARTAMENTO DE NARIÑO, ENMARCADO EN EL CONTRATO PLAN NARIÑO.</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smtClean="0">
                          <a:effectLst/>
                          <a:latin typeface="Tw Cen MT" panose="020B0602020104020603" pitchFamily="34" charset="0"/>
                        </a:rPr>
                        <a:t>55%</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$ 111.600.00</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1"/>
                  </a:ext>
                </a:extLst>
              </a:tr>
              <a:tr h="653220">
                <a:tc>
                  <a:txBody>
                    <a:bodyPr/>
                    <a:lstStyle/>
                    <a:p>
                      <a:pPr algn="ctr" fontAlgn="ctr"/>
                      <a:r>
                        <a:rPr lang="es-CO" sz="1100" u="none" strike="noStrike">
                          <a:effectLst/>
                          <a:latin typeface="Tw Cen MT" panose="020B0602020104020603" pitchFamily="34" charset="0"/>
                        </a:rPr>
                        <a:t>4152 DE 2013</a:t>
                      </a:r>
                      <a:endParaRPr lang="es-CO" sz="1100" b="0" i="0" u="none" strike="noStrike">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INTERVENTORIA TECNICA, ADMINISTRATIVA, FINANCIERA Y AMBIENTAL PARA LA CONTINUACIÓN DE LA PAVIMENTACIÓN DE LA VÍA JUNÍN - BARBACOAS DEL DEPARTAMENTO DE NARIÑO, KM 27+000 AL KM 55+400.</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smtClean="0">
                          <a:effectLst/>
                          <a:latin typeface="Tw Cen MT" panose="020B0602020104020603" pitchFamily="34" charset="0"/>
                        </a:rPr>
                        <a:t>94%</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8.635.18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2"/>
                  </a:ext>
                </a:extLst>
              </a:tr>
              <a:tr h="816525">
                <a:tc>
                  <a:txBody>
                    <a:bodyPr/>
                    <a:lstStyle/>
                    <a:p>
                      <a:pPr algn="ctr" fontAlgn="ctr"/>
                      <a:r>
                        <a:rPr lang="es-CO" sz="1100" u="none" strike="noStrike" dirty="0">
                          <a:effectLst/>
                          <a:latin typeface="Tw Cen MT" panose="020B0602020104020603" pitchFamily="34" charset="0"/>
                        </a:rPr>
                        <a:t>2879 de 2013</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AUNAR ESFUERZOS TECNICOS Y FINANCIEROS PARA EJECUTAR LOS ESTUDIOS, </a:t>
                      </a:r>
                      <a:r>
                        <a:rPr lang="es-CO" sz="1100" u="none" strike="noStrike" dirty="0" smtClean="0">
                          <a:effectLst/>
                          <a:latin typeface="Tw Cen MT" panose="020B0602020104020603" pitchFamily="34" charset="0"/>
                        </a:rPr>
                        <a:t>CONSTRUCCIÓN MEJORAMIENTO </a:t>
                      </a:r>
                      <a:r>
                        <a:rPr lang="es-CO" sz="1100" u="none" strike="noStrike" dirty="0">
                          <a:effectLst/>
                          <a:latin typeface="Tw Cen MT" panose="020B0602020104020603" pitchFamily="34" charset="0"/>
                        </a:rPr>
                        <a:t>Y REHABILITACIÓN DE LAS VIAS CONTENIDAS EN EL CONTRATO - PLAN DEL DEPARTAMENTO DE TOLIMA</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smtClean="0">
                          <a:effectLst/>
                          <a:latin typeface="Tw Cen MT" panose="020B0602020104020603" pitchFamily="34" charset="0"/>
                        </a:rPr>
                        <a:t>88%</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$ 172.260.20</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3"/>
                  </a:ext>
                </a:extLst>
              </a:tr>
              <a:tr h="653220">
                <a:tc>
                  <a:txBody>
                    <a:bodyPr/>
                    <a:lstStyle/>
                    <a:p>
                      <a:pPr algn="ctr" fontAlgn="ctr"/>
                      <a:r>
                        <a:rPr lang="es-CO" sz="1100" u="none" strike="noStrike">
                          <a:effectLst/>
                          <a:latin typeface="Tw Cen MT" panose="020B0602020104020603" pitchFamily="34" charset="0"/>
                        </a:rPr>
                        <a:t>1646 de 2014</a:t>
                      </a:r>
                      <a:endParaRPr lang="es-CO" sz="1100" b="0" i="0" u="none" strike="noStrike">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INTERVENTORIA PARA LOS ESTUDIOS, CONSTRUCCIÓN, MEJORAMIENTO, MANTENIMIENTO Y REHABILITACIÓN DE LAS VIAS CONTENIDAS EN EL CONTRATO PLAN DEL DEPARTAMENTO DEL TOLIMA. </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smtClean="0">
                          <a:effectLst/>
                          <a:latin typeface="Tw Cen MT" panose="020B0602020104020603" pitchFamily="34" charset="0"/>
                        </a:rPr>
                        <a:t>95%</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11.339.05</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4"/>
                  </a:ext>
                </a:extLst>
              </a:tr>
              <a:tr h="653220">
                <a:tc>
                  <a:txBody>
                    <a:bodyPr/>
                    <a:lstStyle/>
                    <a:p>
                      <a:pPr algn="ctr" fontAlgn="ctr"/>
                      <a:r>
                        <a:rPr lang="es-CO" sz="1100" u="none" strike="noStrike" dirty="0">
                          <a:effectLst/>
                          <a:latin typeface="Tw Cen MT" panose="020B0602020104020603" pitchFamily="34" charset="0"/>
                        </a:rPr>
                        <a:t>2780 DE 2013</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AUNAR ESFUERZOS </a:t>
                      </a:r>
                      <a:r>
                        <a:rPr lang="es-CO" sz="1100" u="none" strike="noStrike" dirty="0" smtClean="0">
                          <a:effectLst/>
                          <a:latin typeface="Tw Cen MT" panose="020B0602020104020603" pitchFamily="34" charset="0"/>
                        </a:rPr>
                        <a:t>TÉCNICOS Y </a:t>
                      </a:r>
                      <a:r>
                        <a:rPr lang="es-CO" sz="1100" u="none" strike="noStrike" dirty="0">
                          <a:effectLst/>
                          <a:latin typeface="Tw Cen MT" panose="020B0602020104020603" pitchFamily="34" charset="0"/>
                        </a:rPr>
                        <a:t>FINANCIEROS PARA EJECUTAR EL PROGRAMA ESTRATEGICO DE CONECTIVIDAD VIAL DE PARA CAUCA, ENMARCADO EN EL CONTRATO PLAN NORTE DEL CAUCA.</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97%</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$ 175.696.27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5"/>
                  </a:ext>
                </a:extLst>
              </a:tr>
              <a:tr h="653220">
                <a:tc>
                  <a:txBody>
                    <a:bodyPr/>
                    <a:lstStyle/>
                    <a:p>
                      <a:pPr algn="ctr" fontAlgn="ctr"/>
                      <a:r>
                        <a:rPr lang="es-CO" sz="1100" u="none" strike="noStrike" dirty="0">
                          <a:effectLst/>
                          <a:latin typeface="Tw Cen MT" panose="020B0602020104020603" pitchFamily="34" charset="0"/>
                        </a:rPr>
                        <a:t>1531 DE 2014</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INTERVENTORIA PARA LOS ESTUDIOS, CONSTRUCCIÓN, MEJORAMIENTO, MANTENIMIENTO Y REHABILITACIÓN DE LAS VIAS CONTENIDAS EN EL CONTRATO PLAN DEL DEAPARTAMENTO DEL CAUCA.</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smtClean="0">
                          <a:effectLst/>
                          <a:latin typeface="Tw Cen MT" panose="020B0602020104020603" pitchFamily="34" charset="0"/>
                        </a:rPr>
                        <a:t>89%</a:t>
                      </a:r>
                      <a:endParaRPr lang="es-CO" sz="1100" b="0" i="0" u="none" strike="noStrike" dirty="0">
                        <a:solidFill>
                          <a:srgbClr val="000000"/>
                        </a:solidFill>
                        <a:effectLst/>
                        <a:latin typeface="Tw Cen MT" panose="020B0602020104020603" pitchFamily="34" charset="0"/>
                      </a:endParaRPr>
                    </a:p>
                  </a:txBody>
                  <a:tcPr marL="7423" marR="7423" marT="7423"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10.728.60</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6"/>
                  </a:ext>
                </a:extLst>
              </a:tr>
            </a:tbl>
          </a:graphicData>
        </a:graphic>
      </p:graphicFrame>
      <p:sp>
        <p:nvSpPr>
          <p:cNvPr id="4" name="Pentágono 3"/>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
        <p:nvSpPr>
          <p:cNvPr id="5" name="Rectángulo 5"/>
          <p:cNvSpPr>
            <a:spLocks noChangeArrowheads="1"/>
          </p:cNvSpPr>
          <p:nvPr/>
        </p:nvSpPr>
        <p:spPr bwMode="auto">
          <a:xfrm>
            <a:off x="4106308" y="22829"/>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800" dirty="0" smtClean="0">
                <a:solidFill>
                  <a:srgbClr val="4C0369"/>
                </a:solidFill>
                <a:latin typeface="Tw Cen MT" panose="020B0602020104020603" pitchFamily="34" charset="0"/>
                <a:ea typeface="MS PGothic" pitchFamily="34" charset="-128"/>
                <a:sym typeface="Helvetica Neue Bold Condensed"/>
              </a:rPr>
              <a:t>OBRAS EN EJECUCIÓN POR DEPARTAMENTOS</a:t>
            </a:r>
            <a:endParaRPr lang="es-ES" altLang="es-CO" sz="2800" dirty="0">
              <a:solidFill>
                <a:srgbClr val="4C0369"/>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79991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10 Tabla"/>
          <p:cNvGraphicFramePr>
            <a:graphicFrameLocks noGrp="1"/>
          </p:cNvGraphicFramePr>
          <p:nvPr>
            <p:extLst>
              <p:ext uri="{D42A27DB-BD31-4B8C-83A1-F6EECF244321}">
                <p14:modId xmlns:p14="http://schemas.microsoft.com/office/powerpoint/2010/main" val="3695478559"/>
              </p:ext>
            </p:extLst>
          </p:nvPr>
        </p:nvGraphicFramePr>
        <p:xfrm>
          <a:off x="7458532" y="2132619"/>
          <a:ext cx="4510043" cy="1890951"/>
        </p:xfrm>
        <a:graphic>
          <a:graphicData uri="http://schemas.openxmlformats.org/drawingml/2006/table">
            <a:tbl>
              <a:tblPr bandRow="1">
                <a:tableStyleId>{5940675A-B579-460E-94D1-54222C63F5DA}</a:tableStyleId>
              </a:tblPr>
              <a:tblGrid>
                <a:gridCol w="1885717">
                  <a:extLst>
                    <a:ext uri="{9D8B030D-6E8A-4147-A177-3AD203B41FA5}">
                      <a16:colId xmlns="" xmlns:a16="http://schemas.microsoft.com/office/drawing/2014/main" val="20000"/>
                    </a:ext>
                  </a:extLst>
                </a:gridCol>
                <a:gridCol w="697219">
                  <a:extLst>
                    <a:ext uri="{9D8B030D-6E8A-4147-A177-3AD203B41FA5}">
                      <a16:colId xmlns="" xmlns:a16="http://schemas.microsoft.com/office/drawing/2014/main" val="20001"/>
                    </a:ext>
                  </a:extLst>
                </a:gridCol>
                <a:gridCol w="944928">
                  <a:extLst>
                    <a:ext uri="{9D8B030D-6E8A-4147-A177-3AD203B41FA5}">
                      <a16:colId xmlns="" xmlns:a16="http://schemas.microsoft.com/office/drawing/2014/main" val="20002"/>
                    </a:ext>
                  </a:extLst>
                </a:gridCol>
                <a:gridCol w="982179">
                  <a:extLst>
                    <a:ext uri="{9D8B030D-6E8A-4147-A177-3AD203B41FA5}">
                      <a16:colId xmlns="" xmlns:a16="http://schemas.microsoft.com/office/drawing/2014/main" val="20003"/>
                    </a:ext>
                  </a:extLst>
                </a:gridCol>
              </a:tblGrid>
              <a:tr h="160169">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43868" marR="4386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43868" marR="43868"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a:t>
                      </a:r>
                      <a:endParaRPr lang="es-CO" sz="1000" b="0" dirty="0">
                        <a:effectLst/>
                        <a:latin typeface="+mn-lt"/>
                        <a:ea typeface="Times New Roman"/>
                      </a:endParaRPr>
                    </a:p>
                  </a:txBody>
                  <a:tcPr marL="43868" marR="43868"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43868" marR="43868" marT="0" marB="0" anchor="ctr"/>
                </a:tc>
                <a:extLst>
                  <a:ext uri="{0D108BD9-81ED-4DB2-BD59-A6C34878D82A}">
                    <a16:rowId xmlns="" xmlns:a16="http://schemas.microsoft.com/office/drawing/2014/main" val="10000"/>
                  </a:ext>
                </a:extLst>
              </a:tr>
              <a:tr h="160169">
                <a:tc>
                  <a:txBody>
                    <a:bodyPr/>
                    <a:lstStyle/>
                    <a:p>
                      <a:pPr marL="0" algn="ctr" defTabSz="914400" rtl="0" eaLnBrk="1" fontAlgn="b" latinLnBrk="0" hangingPunct="1"/>
                      <a:r>
                        <a:rPr lang="es-MX" sz="1000" kern="1200" dirty="0"/>
                        <a:t>ESTACIÓN URIBE – LA FUENTE</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baseline="0" dirty="0"/>
                        <a:t>2,6 KM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Segunda Calzada</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43% en G. Predial</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1"/>
                  </a:ext>
                </a:extLst>
              </a:tr>
              <a:tr h="160169">
                <a:tc>
                  <a:txBody>
                    <a:bodyPr/>
                    <a:lstStyle/>
                    <a:p>
                      <a:pPr marL="0" algn="ctr" defTabSz="914400" rtl="0" eaLnBrk="1" fontAlgn="b" latinLnBrk="0" hangingPunct="1"/>
                      <a:r>
                        <a:rPr lang="es-MX" sz="1000" kern="1200" dirty="0"/>
                        <a:t>PUENTE LA LIBERTAD - MALTERÍA</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1,5 KM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Segunda Calzada</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46% en G. Predial</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2"/>
                  </a:ext>
                </a:extLst>
              </a:tr>
              <a:tr h="304790">
                <a:tc>
                  <a:txBody>
                    <a:bodyPr/>
                    <a:lstStyle/>
                    <a:p>
                      <a:pPr marL="0" algn="ctr" defTabSz="914400" rtl="0" eaLnBrk="1" fontAlgn="b" latinLnBrk="0" hangingPunct="1"/>
                      <a:r>
                        <a:rPr lang="es-MX" sz="1000" kern="1200" dirty="0"/>
                        <a:t>Acceso</a:t>
                      </a:r>
                      <a:r>
                        <a:rPr lang="es-MX" sz="1000" kern="1200" baseline="0" dirty="0"/>
                        <a:t> al SENA PR 1+500</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1 UN</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MX" sz="1000" kern="1200" dirty="0" smtClean="0"/>
                        <a:t>Intersección L=100</a:t>
                      </a:r>
                      <a:r>
                        <a:rPr lang="es-MX" sz="1000" kern="1200" baseline="0" dirty="0" smtClean="0"/>
                        <a:t> </a:t>
                      </a:r>
                      <a:r>
                        <a:rPr lang="es-MX" sz="1000" kern="1200" baseline="0" dirty="0"/>
                        <a:t>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0 %</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8"/>
                  </a:ext>
                </a:extLst>
              </a:tr>
              <a:tr h="320337">
                <a:tc>
                  <a:txBody>
                    <a:bodyPr/>
                    <a:lstStyle/>
                    <a:p>
                      <a:pPr marL="0" algn="ctr" defTabSz="914400" rtl="0" eaLnBrk="1" fontAlgn="b" latinLnBrk="0" hangingPunct="1"/>
                      <a:r>
                        <a:rPr lang="es-MX" sz="1000" kern="1200" dirty="0"/>
                        <a:t>PUENTE LA LIBERTAD (K32+330) *Lusitania-San Marcel</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1,3 KM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Rehabilitación</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baseline="0" dirty="0"/>
                        <a:t>TERMINADO</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3"/>
                  </a:ext>
                </a:extLst>
              </a:tr>
              <a:tr h="160169">
                <a:tc>
                  <a:txBody>
                    <a:bodyPr/>
                    <a:lstStyle/>
                    <a:p>
                      <a:pPr marL="0" algn="ctr" defTabSz="914400" rtl="0" eaLnBrk="1" fontAlgn="b" latinLnBrk="0" hangingPunct="1"/>
                      <a:r>
                        <a:rPr lang="es-MX" sz="1000" kern="1200" dirty="0"/>
                        <a:t>MALTERÍA (K5+800 – K10+500)</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2 KM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Rehab.-At.</a:t>
                      </a:r>
                      <a:r>
                        <a:rPr lang="es-MX" sz="1000" kern="1200" baseline="0" dirty="0"/>
                        <a:t> SC</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1,1</a:t>
                      </a:r>
                      <a:r>
                        <a:rPr lang="es-MX" sz="1000" kern="1200" baseline="0" dirty="0"/>
                        <a:t> K</a:t>
                      </a:r>
                      <a:r>
                        <a:rPr lang="es-MX" sz="1000" kern="1200" dirty="0"/>
                        <a:t>M</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4"/>
                  </a:ext>
                </a:extLst>
              </a:tr>
              <a:tr h="160169">
                <a:tc>
                  <a:txBody>
                    <a:bodyPr/>
                    <a:lstStyle/>
                    <a:p>
                      <a:pPr marL="0" algn="ctr" defTabSz="914400" rtl="0" eaLnBrk="1" fontAlgn="b" latinLnBrk="0" hangingPunct="1"/>
                      <a:r>
                        <a:rPr lang="es-MX" sz="1000" kern="1200" dirty="0"/>
                        <a:t>HACIA HONDA (K53-K59) *Mesones</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6 KM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Rehabilitación</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1,69 KM</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5"/>
                  </a:ext>
                </a:extLst>
              </a:tr>
              <a:tr h="304790">
                <a:tc>
                  <a:txBody>
                    <a:bodyPr/>
                    <a:lstStyle/>
                    <a:p>
                      <a:pPr marL="0" algn="ctr" defTabSz="914400" rtl="0" eaLnBrk="1" fontAlgn="b" latinLnBrk="0" hangingPunct="1"/>
                      <a:r>
                        <a:rPr lang="es-MX" sz="1000" kern="1200" dirty="0"/>
                        <a:t>SAN MARCEL K33+880</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1 UN</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Intersección L=150</a:t>
                      </a:r>
                      <a:r>
                        <a:rPr lang="es-MX" sz="1000" kern="1200" baseline="0" dirty="0"/>
                        <a:t> 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68 % en G. Predial</a:t>
                      </a:r>
                    </a:p>
                    <a:p>
                      <a:pPr marL="0" marR="0" indent="0" algn="ctr" defTabSz="914400" rtl="0" eaLnBrk="1" fontAlgn="b" latinLnBrk="0" hangingPunct="1">
                        <a:lnSpc>
                          <a:spcPct val="100000"/>
                        </a:lnSpc>
                        <a:spcBef>
                          <a:spcPts val="0"/>
                        </a:spcBef>
                        <a:spcAft>
                          <a:spcPts val="0"/>
                        </a:spcAft>
                        <a:buClrTx/>
                        <a:buSzTx/>
                        <a:buFontTx/>
                        <a:buNone/>
                        <a:tabLst/>
                        <a:defRPr/>
                      </a:pPr>
                      <a:r>
                        <a:rPr lang="es-MX" sz="1000" kern="1200" dirty="0"/>
                        <a:t>- 0,25 Km</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6"/>
                  </a:ext>
                </a:extLst>
              </a:tr>
              <a:tr h="160169">
                <a:tc>
                  <a:txBody>
                    <a:bodyPr/>
                    <a:lstStyle/>
                    <a:p>
                      <a:pPr marL="0" algn="ctr" defTabSz="914400" rtl="0" eaLnBrk="1" fontAlgn="b" latinLnBrk="0" hangingPunct="1"/>
                      <a:r>
                        <a:rPr lang="es-MX" sz="1000" kern="1200" dirty="0"/>
                        <a:t>LUSITANIA K32+750</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1 UN</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Retorno L=200 M</a:t>
                      </a:r>
                      <a:endParaRPr lang="es-MX" sz="1000" b="0" kern="1200" dirty="0">
                        <a:solidFill>
                          <a:schemeClr val="dk1"/>
                        </a:solidFill>
                        <a:latin typeface="+mn-lt"/>
                        <a:ea typeface="+mn-ea"/>
                        <a:cs typeface="Arial" panose="020B0604020202020204" pitchFamily="34" charset="0"/>
                      </a:endParaRPr>
                    </a:p>
                  </a:txBody>
                  <a:tcPr marL="0" marR="0" marT="0" marB="0" anchor="ctr"/>
                </a:tc>
                <a:tc>
                  <a:txBody>
                    <a:bodyPr/>
                    <a:lstStyle/>
                    <a:p>
                      <a:pPr marL="0" algn="ctr" defTabSz="914400" rtl="0" eaLnBrk="1" fontAlgn="b" latinLnBrk="0" hangingPunct="1"/>
                      <a:r>
                        <a:rPr lang="es-MX" sz="1000" kern="1200" dirty="0"/>
                        <a:t>TERMINADO</a:t>
                      </a:r>
                      <a:endParaRPr lang="es-MX" sz="1000" b="0" kern="1200" dirty="0">
                        <a:solidFill>
                          <a:schemeClr val="dk1"/>
                        </a:solidFill>
                        <a:latin typeface="+mn-lt"/>
                        <a:ea typeface="+mn-ea"/>
                        <a:cs typeface="Arial" panose="020B0604020202020204" pitchFamily="34" charset="0"/>
                      </a:endParaRPr>
                    </a:p>
                  </a:txBody>
                  <a:tcPr marL="0" marR="0" marT="0" marB="0" anchor="ctr"/>
                </a:tc>
                <a:extLst>
                  <a:ext uri="{0D108BD9-81ED-4DB2-BD59-A6C34878D82A}">
                    <a16:rowId xmlns="" xmlns:a16="http://schemas.microsoft.com/office/drawing/2014/main" val="10007"/>
                  </a:ext>
                </a:extLst>
              </a:tr>
            </a:tbl>
          </a:graphicData>
        </a:graphic>
      </p:graphicFrame>
      <p:sp>
        <p:nvSpPr>
          <p:cNvPr id="210077" name="Rectángulo 5"/>
          <p:cNvSpPr>
            <a:spLocks noChangeArrowheads="1"/>
          </p:cNvSpPr>
          <p:nvPr/>
        </p:nvSpPr>
        <p:spPr bwMode="auto">
          <a:xfrm>
            <a:off x="2601506" y="35752"/>
            <a:ext cx="4352147"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a:solidFill>
                  <a:srgbClr val="E94E1B"/>
                </a:solidFill>
                <a:latin typeface="Tw Cen MT" panose="020B0602020104020603" pitchFamily="34" charset="0"/>
                <a:ea typeface="MS PGothic" pitchFamily="34" charset="-128"/>
                <a:sym typeface="Helvetica Neue Bold Condensed"/>
              </a:rPr>
              <a:t>HONDA-MANIZALES </a:t>
            </a:r>
            <a:r>
              <a:rPr lang="es-CO" altLang="es-CO" sz="2778" dirty="0" smtClean="0">
                <a:solidFill>
                  <a:srgbClr val="E94E1B"/>
                </a:solidFill>
                <a:latin typeface="Tw Cen MT" panose="020B0602020104020603" pitchFamily="34" charset="0"/>
                <a:ea typeface="MS PGothic" pitchFamily="34" charset="-128"/>
                <a:sym typeface="Helvetica Neue Bold Condensed"/>
              </a:rPr>
              <a:t>F3</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pic>
        <p:nvPicPr>
          <p:cNvPr id="209924"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52575" y="697007"/>
            <a:ext cx="4491796" cy="326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30 CuadroTexto"/>
          <p:cNvSpPr txBox="1">
            <a:spLocks noChangeArrowheads="1"/>
          </p:cNvSpPr>
          <p:nvPr/>
        </p:nvSpPr>
        <p:spPr bwMode="auto">
          <a:xfrm flipH="1">
            <a:off x="7458530" y="797146"/>
            <a:ext cx="4510044"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0470">
              <a:defRPr/>
            </a:pPr>
            <a:r>
              <a:rPr lang="es-CO" sz="1100" dirty="0"/>
              <a:t>INFORMACIÓN GENERAL</a:t>
            </a:r>
          </a:p>
        </p:txBody>
      </p:sp>
      <p:graphicFrame>
        <p:nvGraphicFramePr>
          <p:cNvPr id="14" name="3 Tabla"/>
          <p:cNvGraphicFramePr>
            <a:graphicFrameLocks noGrp="1"/>
          </p:cNvGraphicFramePr>
          <p:nvPr>
            <p:extLst>
              <p:ext uri="{D42A27DB-BD31-4B8C-83A1-F6EECF244321}">
                <p14:modId xmlns:p14="http://schemas.microsoft.com/office/powerpoint/2010/main" val="131629029"/>
              </p:ext>
            </p:extLst>
          </p:nvPr>
        </p:nvGraphicFramePr>
        <p:xfrm>
          <a:off x="7458530" y="1000869"/>
          <a:ext cx="4510044" cy="914400"/>
        </p:xfrm>
        <a:graphic>
          <a:graphicData uri="http://schemas.openxmlformats.org/drawingml/2006/table">
            <a:tbl>
              <a:tblPr firstRow="1" bandRow="1">
                <a:tableStyleId>{5940675A-B579-460E-94D1-54222C63F5DA}</a:tableStyleId>
              </a:tblPr>
              <a:tblGrid>
                <a:gridCol w="2035649">
                  <a:extLst>
                    <a:ext uri="{9D8B030D-6E8A-4147-A177-3AD203B41FA5}">
                      <a16:colId xmlns="" xmlns:a16="http://schemas.microsoft.com/office/drawing/2014/main" val="20000"/>
                    </a:ext>
                  </a:extLst>
                </a:gridCol>
                <a:gridCol w="2474395">
                  <a:extLst>
                    <a:ext uri="{9D8B030D-6E8A-4147-A177-3AD203B41FA5}">
                      <a16:colId xmlns="" xmlns:a16="http://schemas.microsoft.com/office/drawing/2014/main" val="20001"/>
                    </a:ext>
                  </a:extLst>
                </a:gridCol>
              </a:tblGrid>
              <a:tr h="304790">
                <a:tc>
                  <a:txBody>
                    <a:bodyPr/>
                    <a:lstStyle/>
                    <a:p>
                      <a:pPr marL="0" algn="l" defTabSz="914400" rtl="0" eaLnBrk="1" latinLnBrk="0" hangingPunct="1"/>
                      <a:r>
                        <a:rPr lang="es-ES" sz="1000" kern="1200" dirty="0"/>
                        <a:t>FECHA</a:t>
                      </a:r>
                      <a:r>
                        <a:rPr lang="es-ES" sz="1000" kern="1200" baseline="0" dirty="0"/>
                        <a:t> DE ADJUDICACIÓN </a:t>
                      </a:r>
                    </a:p>
                    <a:p>
                      <a:pPr marL="0" algn="l" defTabSz="914400" rtl="0" eaLnBrk="1" latinLnBrk="0" hangingPunct="1"/>
                      <a:r>
                        <a:rPr lang="es-ES" sz="1000" kern="1200" baseline="0" dirty="0"/>
                        <a:t>INICIO DE OBRAS</a:t>
                      </a:r>
                      <a:endParaRPr lang="es-CO" sz="1000" b="0" kern="1200" dirty="0">
                        <a:solidFill>
                          <a:schemeClr val="dk1"/>
                        </a:solidFill>
                        <a:latin typeface="+mn-lt"/>
                        <a:ea typeface="+mn-ea"/>
                        <a:cs typeface="Arial" panose="020B0604020202020204" pitchFamily="34" charset="0"/>
                      </a:endParaRPr>
                    </a:p>
                  </a:txBody>
                  <a:tcPr marL="35995" marR="35995" marT="0" marB="0"/>
                </a:tc>
                <a:tc>
                  <a:txBody>
                    <a:bodyPr/>
                    <a:lstStyle/>
                    <a:p>
                      <a:pPr algn="ctr" rtl="0" fontAlgn="ctr"/>
                      <a:r>
                        <a:rPr lang="es-MX" sz="1000" u="none" strike="noStrike" dirty="0">
                          <a:effectLst/>
                        </a:rPr>
                        <a:t>06/11/2015</a:t>
                      </a:r>
                    </a:p>
                    <a:p>
                      <a:pPr algn="ctr" rtl="0" fontAlgn="ctr"/>
                      <a:r>
                        <a:rPr lang="es-MX" sz="1000" u="none" strike="noStrike" dirty="0">
                          <a:effectLst/>
                        </a:rPr>
                        <a:t>01/04/2016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dirty="0">
                          <a:effectLst/>
                        </a:rPr>
                        <a:t>25/11/2015</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5" marR="35995"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5" marR="35995" marT="0" marB="0" anchor="ctr"/>
                </a:tc>
                <a:tc>
                  <a:txBody>
                    <a:bodyPr/>
                    <a:lstStyle/>
                    <a:p>
                      <a:pPr algn="ctr" rtl="0" fontAlgn="ctr"/>
                      <a:r>
                        <a:rPr lang="es-MX" sz="1000" u="none" strike="noStrike" kern="1200" baseline="0" dirty="0">
                          <a:effectLst/>
                        </a:rPr>
                        <a:t>24/01/2020</a:t>
                      </a:r>
                      <a:endParaRPr lang="es-MX" sz="1000" b="0" i="0" u="none" strike="noStrike" kern="1200" dirty="0">
                        <a:solidFill>
                          <a:srgbClr val="082754"/>
                        </a:solidFill>
                        <a:effectLst/>
                        <a:latin typeface="+mn-lt"/>
                        <a:ea typeface="+mn-ea"/>
                        <a:cs typeface="+mn-cs"/>
                      </a:endParaRPr>
                    </a:p>
                  </a:txBody>
                  <a:tcPr marL="35995" marR="35995"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(AVANCE)</a:t>
                      </a:r>
                      <a:endParaRPr lang="es-CO" sz="1000" b="0" kern="1200" dirty="0">
                        <a:solidFill>
                          <a:schemeClr val="dk1"/>
                        </a:solidFill>
                        <a:latin typeface="+mn-lt"/>
                        <a:ea typeface="+mn-ea"/>
                        <a:cs typeface="Arial" panose="020B0604020202020204" pitchFamily="34" charset="0"/>
                      </a:endParaRPr>
                    </a:p>
                  </a:txBody>
                  <a:tcPr marL="35995" marR="35995"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baseline="0" dirty="0">
                          <a:effectLst/>
                        </a:rPr>
                        <a:t>19 %</a:t>
                      </a:r>
                      <a:endParaRPr lang="es-MX" sz="1000" b="0" i="0" u="none" strike="noStrike" kern="1200" baseline="0" dirty="0">
                        <a:solidFill>
                          <a:schemeClr val="tx1"/>
                        </a:solidFill>
                        <a:effectLst/>
                        <a:latin typeface="+mn-lt"/>
                        <a:ea typeface="+mn-ea"/>
                        <a:cs typeface="+mn-cs"/>
                      </a:endParaRPr>
                    </a:p>
                  </a:txBody>
                  <a:tcPr marL="35995" marR="35995" marT="0" marB="0" anchor="ctr"/>
                </a:tc>
                <a:extLst>
                  <a:ext uri="{0D108BD9-81ED-4DB2-BD59-A6C34878D82A}">
                    <a16:rowId xmlns="" xmlns:a16="http://schemas.microsoft.com/office/drawing/2014/main" val="10004"/>
                  </a:ext>
                </a:extLst>
              </a:tr>
            </a:tbl>
          </a:graphicData>
        </a:graphic>
      </p:graphicFrame>
      <p:sp>
        <p:nvSpPr>
          <p:cNvPr id="17" name="30 CuadroTexto"/>
          <p:cNvSpPr txBox="1">
            <a:spLocks noChangeArrowheads="1"/>
          </p:cNvSpPr>
          <p:nvPr/>
        </p:nvSpPr>
        <p:spPr bwMode="auto">
          <a:xfrm flipH="1">
            <a:off x="7458530" y="4023056"/>
            <a:ext cx="4514902"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CONTRATO OBRA 1632 DE 25/11/2015</a:t>
            </a:r>
          </a:p>
        </p:txBody>
      </p:sp>
      <p:sp>
        <p:nvSpPr>
          <p:cNvPr id="18" name="30 CuadroTexto"/>
          <p:cNvSpPr txBox="1">
            <a:spLocks noChangeArrowheads="1"/>
          </p:cNvSpPr>
          <p:nvPr/>
        </p:nvSpPr>
        <p:spPr bwMode="auto">
          <a:xfrm flipH="1">
            <a:off x="7458530" y="4695199"/>
            <a:ext cx="4510044"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INTERVENTORÍA 1731 DE 21/12/2015</a:t>
            </a:r>
          </a:p>
        </p:txBody>
      </p:sp>
      <p:graphicFrame>
        <p:nvGraphicFramePr>
          <p:cNvPr id="19" name="Tabla 18"/>
          <p:cNvGraphicFramePr>
            <a:graphicFrameLocks noGrp="1"/>
          </p:cNvGraphicFramePr>
          <p:nvPr>
            <p:extLst>
              <p:ext uri="{D42A27DB-BD31-4B8C-83A1-F6EECF244321}">
                <p14:modId xmlns:p14="http://schemas.microsoft.com/office/powerpoint/2010/main" val="4279857964"/>
              </p:ext>
            </p:extLst>
          </p:nvPr>
        </p:nvGraphicFramePr>
        <p:xfrm>
          <a:off x="7458530" y="4216456"/>
          <a:ext cx="4511813" cy="457200"/>
        </p:xfrm>
        <a:graphic>
          <a:graphicData uri="http://schemas.openxmlformats.org/drawingml/2006/table">
            <a:tbl>
              <a:tblPr>
                <a:tableStyleId>{616DA210-FB5B-4158-B5E0-FEB733F419BA}</a:tableStyleId>
              </a:tblPr>
              <a:tblGrid>
                <a:gridCol w="2953722">
                  <a:extLst>
                    <a:ext uri="{9D8B030D-6E8A-4147-A177-3AD203B41FA5}">
                      <a16:colId xmlns="" xmlns:a16="http://schemas.microsoft.com/office/drawing/2014/main" val="20000"/>
                    </a:ext>
                  </a:extLst>
                </a:gridCol>
                <a:gridCol w="502295">
                  <a:extLst>
                    <a:ext uri="{9D8B030D-6E8A-4147-A177-3AD203B41FA5}">
                      <a16:colId xmlns="" xmlns:a16="http://schemas.microsoft.com/office/drawing/2014/main" val="20001"/>
                    </a:ext>
                  </a:extLst>
                </a:gridCol>
                <a:gridCol w="1055796">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000" u="none" strike="noStrike" kern="1200" cap="none" spc="0" normalizeH="0" baseline="0" noProof="0" dirty="0">
                          <a:ln>
                            <a:noFill/>
                          </a:ln>
                          <a:effectLst/>
                          <a:uLnTx/>
                          <a:uFillTx/>
                        </a:rPr>
                        <a:t>CSS CONSTRUCTORES SA.</a:t>
                      </a:r>
                      <a:endParaRPr kumimoji="0" lang="es-MX" sz="1000" u="none" strike="noStrike" kern="1200" cap="none" spc="0" normalizeH="0" baseline="0" noProof="0" dirty="0">
                        <a:ln>
                          <a:noFill/>
                        </a:ln>
                        <a:effectLst/>
                        <a:uLnTx/>
                        <a:uFillTx/>
                      </a:endParaRPr>
                    </a:p>
                  </a:txBody>
                  <a:tcPr marL="8117" marR="8117"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1"/>
                  </a:ext>
                </a:extLst>
              </a:tr>
              <a:tr h="15239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t>CSS CONSTRUCTORES SA.</a:t>
                      </a:r>
                      <a:endParaRPr kumimoji="0" lang="es-MX" sz="1000" u="none" strike="noStrike" kern="1200" cap="none" spc="0" normalizeH="0" baseline="0" noProof="0" dirty="0">
                        <a:ln>
                          <a:noFill/>
                        </a:ln>
                        <a:effectLst/>
                        <a:uLnTx/>
                        <a:uFillTx/>
                      </a:endParaRPr>
                    </a:p>
                  </a:txBody>
                  <a:tcPr marL="108010" marR="8117" marT="0" marB="0" anchor="ctr"/>
                </a:tc>
                <a:tc>
                  <a:txBody>
                    <a:bodyPr/>
                    <a:lstStyle/>
                    <a:p>
                      <a:pPr algn="ctr" fontAlgn="ctr"/>
                      <a:r>
                        <a:rPr lang="es-MX" sz="1000" u="none" strike="noStrike" dirty="0">
                          <a:effectLst/>
                        </a:rPr>
                        <a:t>100</a:t>
                      </a:r>
                      <a:endParaRPr lang="es-MX" sz="1000" b="0" i="0" u="none" strike="noStrike" dirty="0">
                        <a:solidFill>
                          <a:srgbClr val="000000"/>
                        </a:solidFill>
                        <a:effectLst/>
                        <a:latin typeface="Calibri" panose="020F0502020204030204" pitchFamily="34" charset="0"/>
                      </a:endParaRPr>
                    </a:p>
                  </a:txBody>
                  <a:tcPr marL="8117" marR="8117"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8117" marR="8117" marT="0" marB="0" anchor="ctr"/>
                </a:tc>
                <a:extLst>
                  <a:ext uri="{0D108BD9-81ED-4DB2-BD59-A6C34878D82A}">
                    <a16:rowId xmlns="" xmlns:a16="http://schemas.microsoft.com/office/drawing/2014/main" val="10002"/>
                  </a:ext>
                </a:extLst>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3987200774"/>
              </p:ext>
            </p:extLst>
          </p:nvPr>
        </p:nvGraphicFramePr>
        <p:xfrm>
          <a:off x="7458531" y="4885539"/>
          <a:ext cx="4510046" cy="762000"/>
        </p:xfrm>
        <a:graphic>
          <a:graphicData uri="http://schemas.openxmlformats.org/drawingml/2006/table">
            <a:tbl>
              <a:tblPr>
                <a:tableStyleId>{616DA210-FB5B-4158-B5E0-FEB733F419BA}</a:tableStyleId>
              </a:tblPr>
              <a:tblGrid>
                <a:gridCol w="2948284">
                  <a:extLst>
                    <a:ext uri="{9D8B030D-6E8A-4147-A177-3AD203B41FA5}">
                      <a16:colId xmlns="" xmlns:a16="http://schemas.microsoft.com/office/drawing/2014/main" val="20000"/>
                    </a:ext>
                  </a:extLst>
                </a:gridCol>
                <a:gridCol w="566413">
                  <a:extLst>
                    <a:ext uri="{9D8B030D-6E8A-4147-A177-3AD203B41FA5}">
                      <a16:colId xmlns="" xmlns:a16="http://schemas.microsoft.com/office/drawing/2014/main" val="20001"/>
                    </a:ext>
                  </a:extLst>
                </a:gridCol>
                <a:gridCol w="995349">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00" dirty="0"/>
                        <a:t>CONSORCIO VIAS PARA LA EQUIDAD</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8116" marR="8116"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8116" marR="8116"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8116" marR="8116" marT="0" marB="0" anchor="ctr"/>
                </a:tc>
                <a:extLst>
                  <a:ext uri="{0D108BD9-81ED-4DB2-BD59-A6C34878D82A}">
                    <a16:rowId xmlns="" xmlns:a16="http://schemas.microsoft.com/office/drawing/2014/main" val="10001"/>
                  </a:ext>
                </a:extLst>
              </a:tr>
              <a:tr h="152395">
                <a:tc>
                  <a:txBody>
                    <a:bodyPr/>
                    <a:lstStyle/>
                    <a:p>
                      <a:pPr marL="0" algn="l" defTabSz="914400" rtl="0" eaLnBrk="1" fontAlgn="ctr" latinLnBrk="0" hangingPunct="1"/>
                      <a:r>
                        <a:rPr lang="es-CO" sz="1000" dirty="0"/>
                        <a:t>EUROESTUDIOS COLOMBIA</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algn="ctr" defTabSz="914400" rtl="0" eaLnBrk="1" fontAlgn="ctr" latinLnBrk="0" hangingPunct="1"/>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2"/>
                  </a:ext>
                </a:extLst>
              </a:tr>
              <a:tr h="152395">
                <a:tc>
                  <a:txBody>
                    <a:bodyPr/>
                    <a:lstStyle/>
                    <a:p>
                      <a:pPr marL="0" algn="l" defTabSz="914400" rtl="0" eaLnBrk="1" fontAlgn="ctr" latinLnBrk="0" hangingPunct="1"/>
                      <a:r>
                        <a:rPr lang="it-IT" sz="1000" dirty="0"/>
                        <a:t>GETINSA INGENIERIA </a:t>
                      </a:r>
                      <a:r>
                        <a:rPr lang="it-IT" sz="1000" dirty="0" smtClean="0"/>
                        <a:t>S.L  </a:t>
                      </a:r>
                      <a:r>
                        <a:rPr lang="it-IT" sz="1000" dirty="0"/>
                        <a:t>SUC. COLOMBIA</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ESPAÑA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3"/>
                  </a:ext>
                </a:extLst>
              </a:tr>
              <a:tr h="152395">
                <a:tc>
                  <a:txBody>
                    <a:bodyPr/>
                    <a:lstStyle/>
                    <a:p>
                      <a:pPr marL="0" algn="l" defTabSz="914400" rtl="0" eaLnBrk="1" fontAlgn="ctr" latinLnBrk="0" hangingPunct="1"/>
                      <a:r>
                        <a:rPr lang="es-MX" sz="1000" u="none" strike="noStrike" kern="1200" dirty="0">
                          <a:effectLst/>
                        </a:rPr>
                        <a:t>CB INGENIEROS SAS </a:t>
                      </a:r>
                      <a:endParaRPr lang="es-MX" sz="1000" u="none" strike="noStrike" kern="1200" dirty="0">
                        <a:solidFill>
                          <a:schemeClr val="tx1"/>
                        </a:solidFill>
                        <a:effectLst/>
                        <a:latin typeface="+mn-lt"/>
                        <a:ea typeface="+mn-ea"/>
                        <a:cs typeface="+mn-cs"/>
                      </a:endParaRPr>
                    </a:p>
                  </a:txBody>
                  <a:tcPr marL="107989" marR="8116" marT="0" marB="0" anchor="ctr"/>
                </a:tc>
                <a:tc>
                  <a:txBody>
                    <a:bodyPr/>
                    <a:lstStyle/>
                    <a:p>
                      <a:pPr marL="0" algn="ctr" defTabSz="914400" rtl="0" eaLnBrk="1" fontAlgn="ctr" latinLnBrk="0" hangingPunct="1"/>
                      <a:r>
                        <a:rPr lang="es-MX" sz="1000" u="none" strike="noStrike" kern="1200" dirty="0">
                          <a:effectLst/>
                        </a:rPr>
                        <a:t>20</a:t>
                      </a:r>
                      <a:endParaRPr lang="es-MX" sz="1000" u="none" strike="noStrike" kern="1200" dirty="0">
                        <a:solidFill>
                          <a:schemeClr val="tx1"/>
                        </a:solidFill>
                        <a:effectLst/>
                        <a:latin typeface="+mn-lt"/>
                        <a:ea typeface="+mn-ea"/>
                        <a:cs typeface="+mn-cs"/>
                      </a:endParaRPr>
                    </a:p>
                  </a:txBody>
                  <a:tcPr marL="8116" marR="8116"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8116" marR="8116" marT="0" marB="0" anchor="ctr"/>
                </a:tc>
                <a:extLst>
                  <a:ext uri="{0D108BD9-81ED-4DB2-BD59-A6C34878D82A}">
                    <a16:rowId xmlns="" xmlns:a16="http://schemas.microsoft.com/office/drawing/2014/main" val="10004"/>
                  </a:ext>
                </a:extLst>
              </a:tr>
            </a:tbl>
          </a:graphicData>
        </a:graphic>
      </p:graphicFrame>
      <p:sp>
        <p:nvSpPr>
          <p:cNvPr id="24" name="30 CuadroTexto"/>
          <p:cNvSpPr txBox="1">
            <a:spLocks noChangeArrowheads="1"/>
          </p:cNvSpPr>
          <p:nvPr/>
        </p:nvSpPr>
        <p:spPr bwMode="auto">
          <a:xfrm flipH="1">
            <a:off x="3683687" y="4358387"/>
            <a:ext cx="342549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lIns="91041" tIns="0" rIns="91041"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INVERSIONES (Millones)</a:t>
            </a:r>
          </a:p>
        </p:txBody>
      </p:sp>
      <p:graphicFrame>
        <p:nvGraphicFramePr>
          <p:cNvPr id="25" name="3 Tabla"/>
          <p:cNvGraphicFramePr>
            <a:graphicFrameLocks noGrp="1"/>
          </p:cNvGraphicFramePr>
          <p:nvPr>
            <p:extLst>
              <p:ext uri="{D42A27DB-BD31-4B8C-83A1-F6EECF244321}">
                <p14:modId xmlns:p14="http://schemas.microsoft.com/office/powerpoint/2010/main" val="1672443524"/>
              </p:ext>
            </p:extLst>
          </p:nvPr>
        </p:nvGraphicFramePr>
        <p:xfrm>
          <a:off x="3683686" y="4557572"/>
          <a:ext cx="3425489" cy="1234440"/>
        </p:xfrm>
        <a:graphic>
          <a:graphicData uri="http://schemas.openxmlformats.org/drawingml/2006/table">
            <a:tbl>
              <a:tblPr firstRow="1" bandRow="1">
                <a:tableStyleId>{5940675A-B579-460E-94D1-54222C63F5DA}</a:tableStyleId>
              </a:tblPr>
              <a:tblGrid>
                <a:gridCol w="2235368">
                  <a:extLst>
                    <a:ext uri="{9D8B030D-6E8A-4147-A177-3AD203B41FA5}">
                      <a16:colId xmlns="" xmlns:a16="http://schemas.microsoft.com/office/drawing/2014/main" val="20000"/>
                    </a:ext>
                  </a:extLst>
                </a:gridCol>
                <a:gridCol w="1190121">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fontAlgn="b"/>
                      <a:r>
                        <a:rPr lang="es-CO" sz="1000" u="none" strike="noStrike" dirty="0">
                          <a:effectLst/>
                        </a:rPr>
                        <a:t>$191.856</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$8.999</a:t>
                      </a:r>
                      <a:endParaRPr lang="es-CO" sz="1000" b="0" i="0" u="none" strike="noStrike" dirty="0">
                        <a:solidFill>
                          <a:srgbClr val="000000"/>
                        </a:solidFill>
                        <a:effectLst/>
                        <a:latin typeface="+mn-lt"/>
                      </a:endParaRPr>
                    </a:p>
                  </a:txBody>
                  <a:tcPr marL="35997" marR="35997" marT="0" marB="0" anchor="ctr"/>
                </a:tc>
                <a:extLst>
                  <a:ext uri="{0D108BD9-81ED-4DB2-BD59-A6C34878D82A}">
                    <a16:rowId xmlns="" xmlns:a16="http://schemas.microsoft.com/office/drawing/2014/main" val="10001"/>
                  </a:ext>
                </a:extLst>
              </a:tr>
              <a:tr h="777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a:t>
                      </a:r>
                      <a:r>
                        <a:rPr lang="es-CO" sz="1100" kern="1200" dirty="0"/>
                        <a:t>de obra</a:t>
                      </a:r>
                      <a:endParaRPr lang="es-CO" sz="1000" kern="1200" baseline="0" dirty="0"/>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2016= $8.350</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2017= $34.957</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2018= $39.441</a:t>
                      </a:r>
                    </a:p>
                    <a:p>
                      <a:pPr marL="177800" marR="0" indent="0" algn="l" defTabSz="914400" rtl="0" eaLnBrk="1" fontAlgn="auto" latinLnBrk="0" hangingPunct="1">
                        <a:lnSpc>
                          <a:spcPct val="100000"/>
                        </a:lnSpc>
                        <a:spcBef>
                          <a:spcPts val="0"/>
                        </a:spcBef>
                        <a:spcAft>
                          <a:spcPts val="0"/>
                        </a:spcAft>
                        <a:buClrTx/>
                        <a:buSzTx/>
                        <a:buFontTx/>
                        <a:buNone/>
                        <a:tabLst/>
                        <a:defRPr/>
                      </a:pPr>
                      <a:r>
                        <a:rPr lang="es-CO" sz="1000" kern="1200" baseline="0" dirty="0"/>
                        <a:t>Vigencia 2019= $109.108</a:t>
                      </a:r>
                      <a:endParaRPr lang="es-CO" sz="1000" b="1" i="1" kern="1200" baseline="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$191.856</a:t>
                      </a:r>
                    </a:p>
                  </a:txBody>
                  <a:tcPr marL="35997" marR="35997" marT="0" marB="0" anchor="ctr"/>
                </a:tc>
                <a:extLst>
                  <a:ext uri="{0D108BD9-81ED-4DB2-BD59-A6C34878D82A}">
                    <a16:rowId xmlns="" xmlns:a16="http://schemas.microsoft.com/office/drawing/2014/main" val="10002"/>
                  </a:ext>
                </a:extLst>
              </a:tr>
              <a:tr h="1523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a:t>
                      </a:r>
                      <a:r>
                        <a:rPr lang="es-CO" sz="1000" u="none" strike="noStrike" dirty="0">
                          <a:effectLst/>
                        </a:rPr>
                        <a:t>$200.855</a:t>
                      </a:r>
                      <a:endParaRPr lang="es-CO" sz="1000" u="none" strike="noStrike" kern="1200" dirty="0">
                        <a:solidFill>
                          <a:schemeClr val="tx1"/>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bl>
          </a:graphicData>
        </a:graphic>
      </p:graphicFrame>
      <p:sp>
        <p:nvSpPr>
          <p:cNvPr id="210046" name="CuadroTexto 25"/>
          <p:cNvSpPr txBox="1">
            <a:spLocks noChangeArrowheads="1"/>
          </p:cNvSpPr>
          <p:nvPr/>
        </p:nvSpPr>
        <p:spPr bwMode="auto">
          <a:xfrm>
            <a:off x="3772918" y="5831923"/>
            <a:ext cx="3155641" cy="242125"/>
          </a:xfrm>
          <a:prstGeom prst="rect">
            <a:avLst/>
          </a:prstGeom>
          <a:noFill/>
          <a:ln>
            <a:noFill/>
          </a:ln>
          <a:extLst/>
        </p:spPr>
        <p:txBody>
          <a:bodyPr lIns="91041" tIns="45533" rIns="91041" bIns="45533">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0470" fontAlgn="base">
              <a:spcBef>
                <a:spcPct val="0"/>
              </a:spcBef>
              <a:spcAft>
                <a:spcPct val="0"/>
              </a:spcAft>
              <a:defRPr/>
            </a:pPr>
            <a:r>
              <a:rPr lang="es-MX" altLang="es-CO" sz="976" dirty="0"/>
              <a:t>* Cifras </a:t>
            </a:r>
            <a:r>
              <a:rPr lang="es-MX" altLang="es-CO" sz="976" dirty="0" smtClean="0"/>
              <a:t>en millones </a:t>
            </a:r>
            <a:r>
              <a:rPr lang="es-MX" altLang="es-CO" sz="976" dirty="0"/>
              <a:t>a diciembre de 2015</a:t>
            </a:r>
          </a:p>
        </p:txBody>
      </p:sp>
      <p:graphicFrame>
        <p:nvGraphicFramePr>
          <p:cNvPr id="28" name="Tabla 33"/>
          <p:cNvGraphicFramePr>
            <a:graphicFrameLocks noGrp="1"/>
          </p:cNvGraphicFramePr>
          <p:nvPr>
            <p:extLst>
              <p:ext uri="{D42A27DB-BD31-4B8C-83A1-F6EECF244321}">
                <p14:modId xmlns:p14="http://schemas.microsoft.com/office/powerpoint/2010/main" val="1756465174"/>
              </p:ext>
            </p:extLst>
          </p:nvPr>
        </p:nvGraphicFramePr>
        <p:xfrm>
          <a:off x="3568700" y="4133576"/>
          <a:ext cx="3540477" cy="182880"/>
        </p:xfrm>
        <a:graphic>
          <a:graphicData uri="http://schemas.openxmlformats.org/drawingml/2006/table">
            <a:tbl>
              <a:tblPr firstRow="1" bandRow="1">
                <a:tableStyleId>{5940675A-B579-460E-94D1-54222C63F5DA}</a:tableStyleId>
              </a:tblPr>
              <a:tblGrid>
                <a:gridCol w="3540477">
                  <a:extLst>
                    <a:ext uri="{9D8B030D-6E8A-4147-A177-3AD203B41FA5}">
                      <a16:colId xmlns="" xmlns:a16="http://schemas.microsoft.com/office/drawing/2014/main" val="20000"/>
                    </a:ext>
                  </a:extLst>
                </a:gridCol>
              </a:tblGrid>
              <a:tr h="1640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99 Km</a:t>
                      </a:r>
                      <a:endParaRPr lang="es-CO" sz="1200" b="0" i="0" u="none" strike="noStrike" dirty="0">
                        <a:solidFill>
                          <a:schemeClr val="bg1"/>
                        </a:solidFill>
                        <a:latin typeface="+mn-lt"/>
                        <a:cs typeface="Arial" panose="020B0604020202020204" pitchFamily="34" charset="0"/>
                      </a:endParaRPr>
                    </a:p>
                  </a:txBody>
                  <a:tcPr marL="35995" marR="35995" marT="0" marB="0" anchor="ctr"/>
                </a:tc>
                <a:extLst>
                  <a:ext uri="{0D108BD9-81ED-4DB2-BD59-A6C34878D82A}">
                    <a16:rowId xmlns="" xmlns:a16="http://schemas.microsoft.com/office/drawing/2014/main" val="10000"/>
                  </a:ext>
                </a:extLst>
              </a:tr>
            </a:tbl>
          </a:graphicData>
        </a:graphic>
      </p:graphicFrame>
      <p:sp>
        <p:nvSpPr>
          <p:cNvPr id="23" name="30 CuadroTexto"/>
          <p:cNvSpPr txBox="1">
            <a:spLocks noChangeArrowheads="1"/>
          </p:cNvSpPr>
          <p:nvPr/>
        </p:nvSpPr>
        <p:spPr bwMode="auto">
          <a:xfrm flipH="1">
            <a:off x="7458528" y="1956174"/>
            <a:ext cx="4510043"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68352" tIns="0" rIns="68352"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a:defRPr/>
            </a:pPr>
            <a:r>
              <a:rPr lang="es-CO" sz="1100" dirty="0"/>
              <a:t>ALCANCE</a:t>
            </a:r>
          </a:p>
        </p:txBody>
      </p:sp>
      <p:sp>
        <p:nvSpPr>
          <p:cNvPr id="32" name="Pentágono 31"/>
          <p:cNvSpPr/>
          <p:nvPr/>
        </p:nvSpPr>
        <p:spPr>
          <a:xfrm>
            <a:off x="0" y="0"/>
            <a:ext cx="2614863"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3" name="CuadroTexto 32"/>
          <p:cNvSpPr txBox="1"/>
          <p:nvPr/>
        </p:nvSpPr>
        <p:spPr>
          <a:xfrm>
            <a:off x="194709" y="26882"/>
            <a:ext cx="1915277"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Caldas</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405914909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557966961"/>
              </p:ext>
            </p:extLst>
          </p:nvPr>
        </p:nvGraphicFramePr>
        <p:xfrm>
          <a:off x="1813904" y="938381"/>
          <a:ext cx="9753599" cy="4455808"/>
        </p:xfrm>
        <a:graphic>
          <a:graphicData uri="http://schemas.openxmlformats.org/drawingml/2006/table">
            <a:tbl>
              <a:tblPr>
                <a:tableStyleId>{616DA210-FB5B-4158-B5E0-FEB733F419BA}</a:tableStyleId>
              </a:tblPr>
              <a:tblGrid>
                <a:gridCol w="1676400">
                  <a:extLst>
                    <a:ext uri="{9D8B030D-6E8A-4147-A177-3AD203B41FA5}">
                      <a16:colId xmlns="" xmlns:a16="http://schemas.microsoft.com/office/drawing/2014/main" val="20000"/>
                    </a:ext>
                  </a:extLst>
                </a:gridCol>
                <a:gridCol w="5115152">
                  <a:extLst>
                    <a:ext uri="{9D8B030D-6E8A-4147-A177-3AD203B41FA5}">
                      <a16:colId xmlns="" xmlns:a16="http://schemas.microsoft.com/office/drawing/2014/main" val="20001"/>
                    </a:ext>
                  </a:extLst>
                </a:gridCol>
                <a:gridCol w="1235597">
                  <a:extLst>
                    <a:ext uri="{9D8B030D-6E8A-4147-A177-3AD203B41FA5}">
                      <a16:colId xmlns="" xmlns:a16="http://schemas.microsoft.com/office/drawing/2014/main" val="20002"/>
                    </a:ext>
                  </a:extLst>
                </a:gridCol>
                <a:gridCol w="1726450">
                  <a:extLst>
                    <a:ext uri="{9D8B030D-6E8A-4147-A177-3AD203B41FA5}">
                      <a16:colId xmlns="" xmlns:a16="http://schemas.microsoft.com/office/drawing/2014/main" val="20003"/>
                    </a:ext>
                  </a:extLst>
                </a:gridCol>
              </a:tblGrid>
              <a:tr h="268711">
                <a:tc>
                  <a:txBody>
                    <a:bodyPr/>
                    <a:lstStyle/>
                    <a:p>
                      <a:pPr algn="ctr" fontAlgn="ctr"/>
                      <a:r>
                        <a:rPr lang="es-CO" sz="1200" b="1" u="none" strike="noStrike" dirty="0" smtClean="0">
                          <a:solidFill>
                            <a:schemeClr val="bg1"/>
                          </a:solidFill>
                          <a:effectLst/>
                          <a:latin typeface="Tw Cen MT" panose="020B0602020104020603" pitchFamily="34" charset="0"/>
                        </a:rPr>
                        <a:t>DEPARTAMENTO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OBJETO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PORCENTAJE DE AVANCE</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VALOR DEL CONTRATO (MILLONES $)</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extLst>
                  <a:ext uri="{0D108BD9-81ED-4DB2-BD59-A6C34878D82A}">
                    <a16:rowId xmlns="" xmlns:a16="http://schemas.microsoft.com/office/drawing/2014/main" val="10000"/>
                  </a:ext>
                </a:extLst>
              </a:tr>
              <a:tr h="653220">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BOLIVAR</a:t>
                      </a:r>
                    </a:p>
                  </a:txBody>
                  <a:tcPr marL="9525" marR="9525" marT="9525" marB="0" anchor="ctr"/>
                </a:tc>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MEJORAMIENTO</a:t>
                      </a:r>
                      <a:r>
                        <a:rPr lang="es-CO" sz="1100" b="0" i="0" u="none" strike="noStrike" dirty="0">
                          <a:solidFill>
                            <a:srgbClr val="000000"/>
                          </a:solidFill>
                          <a:effectLst/>
                          <a:latin typeface="Tw Cen MT" panose="020B0602020104020603" pitchFamily="34" charset="0"/>
                        </a:rPr>
                        <a:t> Y MANTENIMIENTO DE LA CARRETERA ACCESO AL MUNICIPIO DE MARIALABAJA </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$ 743.45</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1"/>
                  </a:ext>
                </a:extLst>
              </a:tr>
              <a:tr h="653220">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CALDAS</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ATENCIÓN SITIOS CRÍTICOS EN LA CARRETERA BERLIN - SAN DIEGO - SAN ROQUE - RIO SAMANÁ CÓDIGO 49269, EN EL MUNICIPIO DE SAMANÁ CALDAS</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314.36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2"/>
                  </a:ext>
                </a:extLst>
              </a:tr>
              <a:tr h="816525">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CALDAS</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ATENCION OBRAS DE EMERGENCIA DE LA CARRETERA K12 - SAN MIGUEL COD 49382, DEPARTAMENTO DE </a:t>
                      </a:r>
                      <a:r>
                        <a:rPr lang="es-CO" sz="1100" u="none" strike="noStrike" kern="1200" dirty="0">
                          <a:solidFill>
                            <a:schemeClr val="tx1"/>
                          </a:solidFill>
                          <a:effectLst/>
                          <a:latin typeface="Tw Cen MT" panose="020B0602020104020603" pitchFamily="34" charset="0"/>
                          <a:ea typeface="+mn-ea"/>
                          <a:cs typeface="+mn-cs"/>
                        </a:rPr>
                        <a:t>CALDAS</a:t>
                      </a:r>
                      <a:r>
                        <a:rPr lang="es-CO" sz="1100" b="0" i="0" u="none" strike="noStrike" dirty="0">
                          <a:solidFill>
                            <a:srgbClr val="000000"/>
                          </a:solidFill>
                          <a:effectLst/>
                          <a:latin typeface="Tw Cen MT" panose="020B0602020104020603" pitchFamily="34" charset="0"/>
                        </a:rPr>
                        <a:t>.</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$ 731.21</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3"/>
                  </a:ext>
                </a:extLst>
              </a:tr>
              <a:tr h="653220">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CAQUETÁ</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ATENCION SITIO CRITICO VIA LA YE MILAN- SAN ANTONIO DE GETUCHA, CODIGO 09974, MUNICIPIO DE MONTAÑITA, DEPTO DE CAQUETA.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258.69</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4"/>
                  </a:ext>
                </a:extLst>
              </a:tr>
              <a:tr h="653220">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CORDOBA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TERMINACION CONSTRUCCION PUENTE LOCALIZADO EN LA VIA MONTERIA PUEBLO BUJO, CODIGO 65370, MUNICIPIO DE MONTERIA, DEPARTAMENTO DE CORDOBA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$ 500.00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5"/>
                  </a:ext>
                </a:extLst>
              </a:tr>
              <a:tr h="653220">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CUNDINAMARCA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MEJORAMIENTO Y MANTENIENTO DE LA VIA ARELAEZ - SAN MIGUEL - VERSALLES CODIGO INVIAS No. 38002, MUNICIPIO DE ARBELAEZ DEPARTAMENTO DE CUNDINAMARCA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981.44</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6"/>
                  </a:ext>
                </a:extLst>
              </a:tr>
            </a:tbl>
          </a:graphicData>
        </a:graphic>
      </p:graphicFrame>
      <p:sp>
        <p:nvSpPr>
          <p:cNvPr id="5" name="Pentágono 4"/>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
        <p:nvSpPr>
          <p:cNvPr id="6" name="Rectángulo 5"/>
          <p:cNvSpPr>
            <a:spLocks noChangeArrowheads="1"/>
          </p:cNvSpPr>
          <p:nvPr/>
        </p:nvSpPr>
        <p:spPr bwMode="auto">
          <a:xfrm>
            <a:off x="4106308" y="22829"/>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800" dirty="0" smtClean="0">
                <a:solidFill>
                  <a:srgbClr val="4C0369"/>
                </a:solidFill>
                <a:latin typeface="Tw Cen MT" panose="020B0602020104020603" pitchFamily="34" charset="0"/>
                <a:ea typeface="MS PGothic" pitchFamily="34" charset="-128"/>
                <a:sym typeface="Helvetica Neue Bold Condensed"/>
              </a:rPr>
              <a:t>OBRAS EN EJECUCIÓN POR DEPARTAMENTOS</a:t>
            </a:r>
            <a:endParaRPr lang="es-ES" altLang="es-CO" sz="2800" dirty="0">
              <a:solidFill>
                <a:srgbClr val="4C0369"/>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330293815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974675633"/>
              </p:ext>
            </p:extLst>
          </p:nvPr>
        </p:nvGraphicFramePr>
        <p:xfrm>
          <a:off x="1639029" y="890254"/>
          <a:ext cx="9760031" cy="4482673"/>
        </p:xfrm>
        <a:graphic>
          <a:graphicData uri="http://schemas.openxmlformats.org/drawingml/2006/table">
            <a:tbl>
              <a:tblPr>
                <a:tableStyleId>{616DA210-FB5B-4158-B5E0-FEB733F419BA}</a:tableStyleId>
              </a:tblPr>
              <a:tblGrid>
                <a:gridCol w="1682832">
                  <a:extLst>
                    <a:ext uri="{9D8B030D-6E8A-4147-A177-3AD203B41FA5}">
                      <a16:colId xmlns="" xmlns:a16="http://schemas.microsoft.com/office/drawing/2014/main" val="20000"/>
                    </a:ext>
                  </a:extLst>
                </a:gridCol>
                <a:gridCol w="5115152">
                  <a:extLst>
                    <a:ext uri="{9D8B030D-6E8A-4147-A177-3AD203B41FA5}">
                      <a16:colId xmlns="" xmlns:a16="http://schemas.microsoft.com/office/drawing/2014/main" val="20001"/>
                    </a:ext>
                  </a:extLst>
                </a:gridCol>
                <a:gridCol w="1235597">
                  <a:extLst>
                    <a:ext uri="{9D8B030D-6E8A-4147-A177-3AD203B41FA5}">
                      <a16:colId xmlns="" xmlns:a16="http://schemas.microsoft.com/office/drawing/2014/main" val="20002"/>
                    </a:ext>
                  </a:extLst>
                </a:gridCol>
                <a:gridCol w="1726450">
                  <a:extLst>
                    <a:ext uri="{9D8B030D-6E8A-4147-A177-3AD203B41FA5}">
                      <a16:colId xmlns="" xmlns:a16="http://schemas.microsoft.com/office/drawing/2014/main" val="20003"/>
                    </a:ext>
                  </a:extLst>
                </a:gridCol>
              </a:tblGrid>
              <a:tr h="268711">
                <a:tc>
                  <a:txBody>
                    <a:bodyPr/>
                    <a:lstStyle/>
                    <a:p>
                      <a:pPr algn="ctr" fontAlgn="ctr"/>
                      <a:r>
                        <a:rPr lang="es-CO" sz="1200" b="1" u="none" strike="noStrike" dirty="0" smtClean="0">
                          <a:solidFill>
                            <a:schemeClr val="bg1"/>
                          </a:solidFill>
                          <a:effectLst/>
                          <a:latin typeface="Tw Cen MT" panose="020B0602020104020603" pitchFamily="34" charset="0"/>
                        </a:rPr>
                        <a:t>DEPARTAMENTO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OBJETO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PORCENTAJE DE AVANCE</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VALOR DEL CONTRATO (MILLONES $)</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extLst>
                  <a:ext uri="{0D108BD9-81ED-4DB2-BD59-A6C34878D82A}">
                    <a16:rowId xmlns="" xmlns:a16="http://schemas.microsoft.com/office/drawing/2014/main" val="10000"/>
                  </a:ext>
                </a:extLst>
              </a:tr>
              <a:tr h="653220">
                <a:tc>
                  <a:txBody>
                    <a:bodyPr/>
                    <a:lstStyle/>
                    <a:p>
                      <a:pPr algn="ctr" fontAlgn="ctr"/>
                      <a:r>
                        <a:rPr lang="es-CO" sz="1100" u="none" strike="noStrike" kern="1200" dirty="0">
                          <a:solidFill>
                            <a:schemeClr val="tx1"/>
                          </a:solidFill>
                          <a:effectLst/>
                          <a:latin typeface="Tw Cen MT" panose="020B0602020104020603" pitchFamily="34" charset="0"/>
                          <a:ea typeface="+mn-ea"/>
                          <a:cs typeface="+mn-cs"/>
                        </a:rPr>
                        <a:t>HUILA</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MANTENIMIENTO DE LA VIA BARAYA - LAURELES - RIONEGRO CODIGO 20944 MEDIANTE LA ATENCION DE UN SITIO CRITICO MUNICIPIO DE BARAYA, DEPARTAMENTO DEL HUILA</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$ 275.00</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1"/>
                  </a:ext>
                </a:extLst>
              </a:tr>
              <a:tr h="653220">
                <a:tc>
                  <a:txBody>
                    <a:bodyPr/>
                    <a:lstStyle/>
                    <a:p>
                      <a:pPr algn="ctr" fontAlgn="ctr"/>
                      <a:r>
                        <a:rPr lang="es-CO" sz="1100" b="0" i="0" u="none" strike="noStrike" dirty="0">
                          <a:solidFill>
                            <a:srgbClr val="000000"/>
                          </a:solidFill>
                          <a:effectLst/>
                          <a:latin typeface="Tw Cen MT" panose="020B0602020104020603" pitchFamily="34" charset="0"/>
                        </a:rPr>
                        <a:t>NORTE DE SANTANDER</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MEJORAMIENTO Y MANTENIMIENTO DE LA VIA URIMACO -TERMOTASAJERO -SAN CAYETANO</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73.00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2"/>
                  </a:ext>
                </a:extLst>
              </a:tr>
              <a:tr h="816525">
                <a:tc>
                  <a:txBody>
                    <a:bodyPr/>
                    <a:lstStyle/>
                    <a:p>
                      <a:pPr algn="ctr" fontAlgn="ctr"/>
                      <a:r>
                        <a:rPr lang="es-CO" sz="1100" b="0" i="0" u="none" strike="noStrike" dirty="0">
                          <a:solidFill>
                            <a:srgbClr val="000000"/>
                          </a:solidFill>
                          <a:effectLst/>
                          <a:latin typeface="Tw Cen MT" panose="020B0602020104020603" pitchFamily="34" charset="0"/>
                        </a:rPr>
                        <a:t>NORTE DE SANTANDER</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ATENCION SITIOS CRITICOS DE LA VIA OCAÑA - LIMITES MORRISON</a:t>
                      </a:r>
                      <a:r>
                        <a:rPr lang="es-CO" sz="1100" b="0" i="0" u="none" strike="noStrike" dirty="0" smtClean="0">
                          <a:solidFill>
                            <a:srgbClr val="000000"/>
                          </a:solidFill>
                          <a:effectLst/>
                          <a:latin typeface="Tw Cen MT" panose="020B0602020104020603" pitchFamily="34" charset="0"/>
                        </a:rPr>
                        <a:t>, CÓDIGO </a:t>
                      </a:r>
                      <a:r>
                        <a:rPr lang="es-CO" sz="1100" b="0" i="0" u="none" strike="noStrike" dirty="0">
                          <a:solidFill>
                            <a:srgbClr val="000000"/>
                          </a:solidFill>
                          <a:effectLst/>
                          <a:latin typeface="Tw Cen MT" panose="020B0602020104020603" pitchFamily="34" charset="0"/>
                        </a:rPr>
                        <a:t>75851, MUNICIPIO DE OCAÑA, VÍA DE LA RED TERCIARIA NACIONAL</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$ 63.27</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3"/>
                  </a:ext>
                </a:extLst>
              </a:tr>
              <a:tr h="653220">
                <a:tc>
                  <a:txBody>
                    <a:bodyPr/>
                    <a:lstStyle/>
                    <a:p>
                      <a:pPr algn="ctr" fontAlgn="ctr"/>
                      <a:r>
                        <a:rPr lang="es-CO" sz="1100" b="0" i="0" u="none" strike="noStrike" dirty="0">
                          <a:solidFill>
                            <a:srgbClr val="000000"/>
                          </a:solidFill>
                          <a:effectLst/>
                          <a:latin typeface="Tw Cen MT" panose="020B0602020104020603" pitchFamily="34" charset="0"/>
                        </a:rPr>
                        <a:t>SANTANDER</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MEJORAMIENTO Y MANTENIMIENTO DE LA VIA PUENTE MIRANDA </a:t>
                      </a:r>
                      <a:r>
                        <a:rPr lang="es-CO" sz="1100" b="0" i="0" u="none" strike="noStrike" dirty="0" smtClean="0">
                          <a:solidFill>
                            <a:srgbClr val="000000"/>
                          </a:solidFill>
                          <a:effectLst/>
                          <a:latin typeface="Tw Cen MT" panose="020B0602020104020603" pitchFamily="34" charset="0"/>
                        </a:rPr>
                        <a:t>- SANTA </a:t>
                      </a:r>
                      <a:r>
                        <a:rPr lang="es-CO" sz="1100" b="0" i="0" u="none" strike="noStrike" dirty="0">
                          <a:solidFill>
                            <a:srgbClr val="000000"/>
                          </a:solidFill>
                          <a:effectLst/>
                          <a:latin typeface="Tw Cen MT" panose="020B0602020104020603" pitchFamily="34" charset="0"/>
                        </a:rPr>
                        <a:t>TERESA - CERRO DE MONAS MEDIANTE LA TERMINACION DE CONSTRUCCIÓN DEL PUENTE VEHICULAR SOBRE EL RIO FONCE, CODIGO 62113, MUNICIPIO DE VALLE DE SAN JOSE</a:t>
                      </a:r>
                      <a:r>
                        <a:rPr lang="es-CO" sz="1100" b="0" i="0" u="none" strike="noStrike" dirty="0" smtClean="0">
                          <a:solidFill>
                            <a:srgbClr val="000000"/>
                          </a:solidFill>
                          <a:effectLst/>
                          <a:latin typeface="Tw Cen MT" panose="020B0602020104020603" pitchFamily="34" charset="0"/>
                        </a:rPr>
                        <a:t>, DEPARTAMENTO </a:t>
                      </a:r>
                      <a:r>
                        <a:rPr lang="es-CO" sz="1100" b="0" i="0" u="none" strike="noStrike" dirty="0">
                          <a:solidFill>
                            <a:srgbClr val="000000"/>
                          </a:solidFill>
                          <a:effectLst/>
                          <a:latin typeface="Tw Cen MT" panose="020B0602020104020603" pitchFamily="34" charset="0"/>
                        </a:rPr>
                        <a:t>DE SANTANDER.</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69.95</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4"/>
                  </a:ext>
                </a:extLst>
              </a:tr>
              <a:tr h="653220">
                <a:tc>
                  <a:txBody>
                    <a:bodyPr/>
                    <a:lstStyle/>
                    <a:p>
                      <a:pPr algn="ctr" fontAlgn="ctr"/>
                      <a:r>
                        <a:rPr lang="es-CO" sz="1100" b="0" i="0" u="none" strike="noStrike" dirty="0">
                          <a:solidFill>
                            <a:srgbClr val="000000"/>
                          </a:solidFill>
                          <a:effectLst/>
                          <a:latin typeface="Tw Cen MT" panose="020B0602020104020603" pitchFamily="34" charset="0"/>
                        </a:rPr>
                        <a:t>SANTANDER</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MEJORAMIENTO Y MANTENIMIENTO DE LA VIA SUCRE - ESCUELA ARCABUCO - LA CHIRLE, CODIGO 61561 MUNICIPIO DE SUCRE, DEPARTAMENTO DE SANTANDER.</a:t>
                      </a:r>
                    </a:p>
                  </a:txBody>
                  <a:tcPr marL="9525" marR="9525" marT="9525" marB="0" anchor="ctr"/>
                </a:tc>
                <a:tc>
                  <a:txBody>
                    <a:bodyPr/>
                    <a:lstStyle/>
                    <a:p>
                      <a:pPr algn="ctr" fontAlgn="ctr"/>
                      <a:r>
                        <a:rPr lang="es-CO" sz="1100" b="0" i="0" u="none" strike="noStrike">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$ 977.68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5"/>
                  </a:ext>
                </a:extLst>
              </a:tr>
              <a:tr h="653220">
                <a:tc>
                  <a:txBody>
                    <a:bodyPr/>
                    <a:lstStyle/>
                    <a:p>
                      <a:pPr algn="ctr" fontAlgn="ctr"/>
                      <a:r>
                        <a:rPr lang="es-CO" sz="1100" b="0" i="0" u="none" strike="noStrike" dirty="0">
                          <a:solidFill>
                            <a:srgbClr val="000000"/>
                          </a:solidFill>
                          <a:effectLst/>
                          <a:latin typeface="Tw Cen MT" panose="020B0602020104020603" pitchFamily="34" charset="0"/>
                        </a:rPr>
                        <a:t>TOLIMA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MEJORAMIENTO DE LA </a:t>
                      </a:r>
                      <a:r>
                        <a:rPr lang="es-CO" sz="1100" b="0" i="0" u="none" strike="noStrike" dirty="0" smtClean="0">
                          <a:solidFill>
                            <a:srgbClr val="000000"/>
                          </a:solidFill>
                          <a:effectLst/>
                          <a:latin typeface="Tw Cen MT" panose="020B0602020104020603" pitchFamily="34" charset="0"/>
                        </a:rPr>
                        <a:t>CARRETERA CAJAMARCA </a:t>
                      </a:r>
                      <a:r>
                        <a:rPr lang="es-CO" sz="1100" b="0" i="0" u="none" strike="noStrike" dirty="0">
                          <a:solidFill>
                            <a:srgbClr val="000000"/>
                          </a:solidFill>
                          <a:effectLst/>
                          <a:latin typeface="Tw Cen MT" panose="020B0602020104020603" pitchFamily="34" charset="0"/>
                        </a:rPr>
                        <a:t>- TOCHE CODIGO 32200, MUNICIPIO DE CAJAMARCA, DEPARTAMENTO DEL TOLIMA</a:t>
                      </a:r>
                    </a:p>
                  </a:txBody>
                  <a:tcPr marL="9525" marR="9525" marT="9525" marB="0" anchor="ctr"/>
                </a:tc>
                <a:tc>
                  <a:txBody>
                    <a:bodyPr/>
                    <a:lstStyle/>
                    <a:p>
                      <a:pPr algn="ctr" fontAlgn="ctr"/>
                      <a:r>
                        <a:rPr lang="es-CO" sz="1100" b="0" i="0" u="none" strike="noStrike" dirty="0">
                          <a:solidFill>
                            <a:srgbClr val="000000"/>
                          </a:solidFill>
                          <a:effectLst/>
                          <a:latin typeface="Tw Cen MT" panose="020B0602020104020603" pitchFamily="34" charset="0"/>
                        </a:rPr>
                        <a:t>100%</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199.40</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6"/>
                  </a:ext>
                </a:extLst>
              </a:tr>
            </a:tbl>
          </a:graphicData>
        </a:graphic>
      </p:graphicFrame>
      <p:sp>
        <p:nvSpPr>
          <p:cNvPr id="4" name="Pentágono 3"/>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
        <p:nvSpPr>
          <p:cNvPr id="5" name="Rectángulo 5"/>
          <p:cNvSpPr>
            <a:spLocks noChangeArrowheads="1"/>
          </p:cNvSpPr>
          <p:nvPr/>
        </p:nvSpPr>
        <p:spPr bwMode="auto">
          <a:xfrm>
            <a:off x="4106308" y="22829"/>
            <a:ext cx="8085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800" dirty="0" smtClean="0">
                <a:solidFill>
                  <a:srgbClr val="4C0369"/>
                </a:solidFill>
                <a:latin typeface="Tw Cen MT" panose="020B0602020104020603" pitchFamily="34" charset="0"/>
                <a:ea typeface="MS PGothic" pitchFamily="34" charset="-128"/>
                <a:sym typeface="Helvetica Neue Bold Condensed"/>
              </a:rPr>
              <a:t>OBRAS EN EJECUCIÓN POR DEPARTAMENTOS</a:t>
            </a:r>
            <a:endParaRPr lang="es-ES" altLang="es-CO" sz="2800" dirty="0">
              <a:solidFill>
                <a:srgbClr val="4C0369"/>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44135107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730503145"/>
              </p:ext>
            </p:extLst>
          </p:nvPr>
        </p:nvGraphicFramePr>
        <p:xfrm>
          <a:off x="2093493" y="1155031"/>
          <a:ext cx="9216736" cy="4683211"/>
        </p:xfrm>
        <a:graphic>
          <a:graphicData uri="http://schemas.openxmlformats.org/drawingml/2006/table">
            <a:tbl>
              <a:tblPr>
                <a:tableStyleId>{616DA210-FB5B-4158-B5E0-FEB733F419BA}</a:tableStyleId>
              </a:tblPr>
              <a:tblGrid>
                <a:gridCol w="1270409">
                  <a:extLst>
                    <a:ext uri="{9D8B030D-6E8A-4147-A177-3AD203B41FA5}">
                      <a16:colId xmlns="" xmlns:a16="http://schemas.microsoft.com/office/drawing/2014/main" val="20000"/>
                    </a:ext>
                  </a:extLst>
                </a:gridCol>
                <a:gridCol w="1316928"/>
                <a:gridCol w="5395466">
                  <a:extLst>
                    <a:ext uri="{9D8B030D-6E8A-4147-A177-3AD203B41FA5}">
                      <a16:colId xmlns="" xmlns:a16="http://schemas.microsoft.com/office/drawing/2014/main" val="20001"/>
                    </a:ext>
                  </a:extLst>
                </a:gridCol>
                <a:gridCol w="1233933">
                  <a:extLst>
                    <a:ext uri="{9D8B030D-6E8A-4147-A177-3AD203B41FA5}">
                      <a16:colId xmlns="" xmlns:a16="http://schemas.microsoft.com/office/drawing/2014/main" val="20003"/>
                    </a:ext>
                  </a:extLst>
                </a:gridCol>
              </a:tblGrid>
              <a:tr h="531917">
                <a:tc>
                  <a:txBody>
                    <a:bodyPr/>
                    <a:lstStyle/>
                    <a:p>
                      <a:pPr algn="ctr" fontAlgn="ctr"/>
                      <a:r>
                        <a:rPr lang="es-CO" sz="1200" b="1" u="none" strike="noStrike" dirty="0">
                          <a:solidFill>
                            <a:schemeClr val="bg1"/>
                          </a:solidFill>
                          <a:effectLst/>
                          <a:latin typeface="Tw Cen MT" panose="020B0602020104020603" pitchFamily="34" charset="0"/>
                        </a:rPr>
                        <a:t>No. DE CONTRATO </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200" b="1" u="none" strike="noStrike" dirty="0" smtClean="0">
                          <a:solidFill>
                            <a:schemeClr val="bg1"/>
                          </a:solidFill>
                          <a:effectLst/>
                          <a:latin typeface="Tw Cen MT" panose="020B0602020104020603" pitchFamily="34" charset="0"/>
                        </a:rPr>
                        <a:t>DEPARTAMENTO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OBJETO</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tc>
                  <a:txBody>
                    <a:bodyPr/>
                    <a:lstStyle/>
                    <a:p>
                      <a:pPr algn="ctr" fontAlgn="ctr"/>
                      <a:r>
                        <a:rPr lang="es-CO" sz="1200" b="1" u="none" strike="noStrike" dirty="0">
                          <a:solidFill>
                            <a:schemeClr val="bg1"/>
                          </a:solidFill>
                          <a:effectLst/>
                          <a:latin typeface="Tw Cen MT" panose="020B0602020104020603" pitchFamily="34" charset="0"/>
                        </a:rPr>
                        <a:t>VALOR DEL CONTRATO (MILLONES $)</a:t>
                      </a:r>
                      <a:endParaRPr lang="es-CO" sz="1200" b="1" i="0" u="none" strike="noStrike" dirty="0">
                        <a:solidFill>
                          <a:schemeClr val="bg1"/>
                        </a:solidFill>
                        <a:effectLst/>
                        <a:latin typeface="Tw Cen MT" panose="020B0602020104020603" pitchFamily="34" charset="0"/>
                      </a:endParaRPr>
                    </a:p>
                  </a:txBody>
                  <a:tcPr marL="7423" marR="7423" marT="7423" marB="0" anchor="ctr">
                    <a:solidFill>
                      <a:srgbClr val="4C0369"/>
                    </a:solidFill>
                  </a:tcPr>
                </a:tc>
                <a:extLst>
                  <a:ext uri="{0D108BD9-81ED-4DB2-BD59-A6C34878D82A}">
                    <a16:rowId xmlns="" xmlns:a16="http://schemas.microsoft.com/office/drawing/2014/main" val="10000"/>
                  </a:ext>
                </a:extLst>
              </a:tr>
              <a:tr h="446688">
                <a:tc>
                  <a:txBody>
                    <a:bodyPr/>
                    <a:lstStyle/>
                    <a:p>
                      <a:pPr algn="ctr" fontAlgn="ctr"/>
                      <a:r>
                        <a:rPr lang="es-CO" sz="1100" b="0" i="0" u="none" strike="noStrike" dirty="0" smtClean="0">
                          <a:solidFill>
                            <a:srgbClr val="000000"/>
                          </a:solidFill>
                          <a:effectLst/>
                          <a:latin typeface="Tw Cen MT" panose="020B0602020104020603" pitchFamily="34" charset="0"/>
                        </a:rPr>
                        <a:t>1234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dirty="0">
                          <a:solidFill>
                            <a:srgbClr val="000000"/>
                          </a:solidFill>
                          <a:effectLst/>
                          <a:latin typeface="Tw Cen MT" panose="020B0602020104020603" pitchFamily="34" charset="0"/>
                        </a:rPr>
                        <a:t>ANTIOQUIA</a:t>
                      </a:r>
                    </a:p>
                  </a:txBody>
                  <a:tcPr marL="9525" marR="9525" marT="9525" marB="0" anchor="ctr"/>
                </a:tc>
                <a:tc>
                  <a:txBody>
                    <a:bodyPr/>
                    <a:lstStyle/>
                    <a:p>
                      <a:pPr algn="l" fontAlgn="ctr"/>
                      <a:r>
                        <a:rPr lang="es-CO" sz="1000" b="0" i="0" u="none" strike="noStrike" dirty="0">
                          <a:solidFill>
                            <a:srgbClr val="000000"/>
                          </a:solidFill>
                          <a:effectLst/>
                          <a:latin typeface="Tw Cen MT" panose="020B0602020104020603" pitchFamily="34" charset="0"/>
                        </a:rPr>
                        <a:t>MEJORAMIENTO, MANTENIMIENTO Y CONSERVACION DE VIAS CON IMPACTO REGIONAL FINANCIADO CON RECURSOS DE LA ENAJENACIÓN DE ISAGEN EN EL DEPARTAMENTO DE ANTIOQUIA</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$ 235.556.32</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1"/>
                  </a:ext>
                </a:extLst>
              </a:tr>
              <a:tr h="436418">
                <a:tc>
                  <a:txBody>
                    <a:bodyPr/>
                    <a:lstStyle/>
                    <a:p>
                      <a:pPr algn="ctr" fontAlgn="ctr"/>
                      <a:r>
                        <a:rPr lang="es-CO" sz="1100" b="0" i="0" u="none" strike="noStrike" dirty="0" smtClean="0">
                          <a:solidFill>
                            <a:srgbClr val="000000"/>
                          </a:solidFill>
                          <a:effectLst/>
                          <a:latin typeface="Tw Cen MT" panose="020B0602020104020603" pitchFamily="34" charset="0"/>
                        </a:rPr>
                        <a:t>1240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MUNICIPIO DE SAN CARLOS</a:t>
                      </a:r>
                    </a:p>
                  </a:txBody>
                  <a:tcPr marL="9525" marR="9525" marT="9525" marB="0" anchor="ctr"/>
                </a:tc>
                <a:tc>
                  <a:txBody>
                    <a:bodyPr/>
                    <a:lstStyle/>
                    <a:p>
                      <a:pPr algn="l" fontAlgn="ctr"/>
                      <a:r>
                        <a:rPr lang="es-CO" sz="1000" b="0" i="0" u="none" strike="noStrike">
                          <a:solidFill>
                            <a:srgbClr val="000000"/>
                          </a:solidFill>
                          <a:effectLst/>
                          <a:latin typeface="Tw Cen MT" panose="020B0602020104020603" pitchFamily="34" charset="0"/>
                        </a:rPr>
                        <a:t>MEJORAMIENTO, MANTENIMIENTO Y CONSERVACION DE VIAS PARA CONECTIVIDAD REGIONAL, FINANCIADOS CON RECURSOS DE LA ENAJENACION DE ISAGEN, MUNICIPIO DE SAN CARLOS EN EL DPTO DE ANTIOQUIA</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9.982.89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2"/>
                  </a:ext>
                </a:extLst>
              </a:tr>
              <a:tr h="436418">
                <a:tc>
                  <a:txBody>
                    <a:bodyPr/>
                    <a:lstStyle/>
                    <a:p>
                      <a:pPr algn="ctr" fontAlgn="ctr"/>
                      <a:r>
                        <a:rPr lang="es-CO" sz="1100" b="0" i="0" u="none" strike="noStrike" dirty="0" smtClean="0">
                          <a:solidFill>
                            <a:srgbClr val="000000"/>
                          </a:solidFill>
                          <a:effectLst/>
                          <a:latin typeface="Tw Cen MT" panose="020B0602020104020603" pitchFamily="34" charset="0"/>
                        </a:rPr>
                        <a:t>1241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MUNICIPIO DE SANTO DOMINGO</a:t>
                      </a:r>
                    </a:p>
                  </a:txBody>
                  <a:tcPr marL="9525" marR="9525" marT="9525" marB="0" anchor="ctr"/>
                </a:tc>
                <a:tc>
                  <a:txBody>
                    <a:bodyPr/>
                    <a:lstStyle/>
                    <a:p>
                      <a:pPr algn="l" fontAlgn="ctr"/>
                      <a:r>
                        <a:rPr lang="es-CO" sz="1000" b="0" i="0" u="none" strike="noStrike" dirty="0">
                          <a:solidFill>
                            <a:srgbClr val="000000"/>
                          </a:solidFill>
                          <a:effectLst/>
                          <a:latin typeface="Tw Cen MT" panose="020B0602020104020603" pitchFamily="34" charset="0"/>
                        </a:rPr>
                        <a:t>MEJORAMIENTO MANTENIMIENTO Y CONSERVACION VIAS CONECTIVIDAD REGIONAL RECURSOS ENAJENACION ISAGEN MUNICIPIO SANTO DOMINGO ANTIOQUIA </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$ 11.401.82</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3"/>
                  </a:ext>
                </a:extLst>
              </a:tr>
              <a:tr h="436419">
                <a:tc>
                  <a:txBody>
                    <a:bodyPr/>
                    <a:lstStyle/>
                    <a:p>
                      <a:pPr algn="ctr" fontAlgn="ctr"/>
                      <a:r>
                        <a:rPr lang="es-CO" sz="1100" b="0" i="0" u="none" strike="noStrike" dirty="0" smtClean="0">
                          <a:solidFill>
                            <a:srgbClr val="000000"/>
                          </a:solidFill>
                          <a:effectLst/>
                          <a:latin typeface="Tw Cen MT" panose="020B0602020104020603" pitchFamily="34" charset="0"/>
                        </a:rPr>
                        <a:t>1231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CALDAS</a:t>
                      </a:r>
                    </a:p>
                  </a:txBody>
                  <a:tcPr marL="9525" marR="9525" marT="9525" marB="0" anchor="ctr"/>
                </a:tc>
                <a:tc>
                  <a:txBody>
                    <a:bodyPr/>
                    <a:lstStyle/>
                    <a:p>
                      <a:pPr algn="l" fontAlgn="ctr"/>
                      <a:r>
                        <a:rPr lang="es-CO" sz="1000" b="0" i="0" u="none" strike="noStrike" dirty="0">
                          <a:solidFill>
                            <a:srgbClr val="000000"/>
                          </a:solidFill>
                          <a:effectLst/>
                          <a:latin typeface="Tw Cen MT" panose="020B0602020104020603" pitchFamily="34" charset="0"/>
                        </a:rPr>
                        <a:t>MEJORAMIENTO, MANTENIMIENTO Y CONSERVACION DE VIAS CON IMPACTO REGIONAL FINANCIADO CON RECURSOS DE LA ENAJENACIÓN DE ISAGEN EN EL DEPARTAMENTO DE CALDAS</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78.410.43</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4"/>
                  </a:ext>
                </a:extLst>
              </a:tr>
              <a:tr h="442133">
                <a:tc>
                  <a:txBody>
                    <a:bodyPr/>
                    <a:lstStyle/>
                    <a:p>
                      <a:pPr algn="ctr" fontAlgn="ctr"/>
                      <a:r>
                        <a:rPr lang="es-CO" sz="1100" b="0" i="0" u="none" strike="noStrike" dirty="0" smtClean="0">
                          <a:solidFill>
                            <a:srgbClr val="000000"/>
                          </a:solidFill>
                          <a:effectLst/>
                          <a:latin typeface="Tw Cen MT" panose="020B0602020104020603" pitchFamily="34" charset="0"/>
                        </a:rPr>
                        <a:t>2963 DE 2013 </a:t>
                      </a:r>
                      <a:r>
                        <a:rPr lang="es-CO" sz="1100" b="0" i="0" u="none" strike="noStrike" dirty="0" err="1" smtClean="0">
                          <a:solidFill>
                            <a:srgbClr val="000000"/>
                          </a:solidFill>
                          <a:effectLst/>
                          <a:latin typeface="Tw Cen MT" panose="020B0602020104020603" pitchFamily="34" charset="0"/>
                        </a:rPr>
                        <a:t>Adic</a:t>
                      </a:r>
                      <a:r>
                        <a:rPr lang="es-CO" sz="1100" b="0" i="0" u="none" strike="noStrike" dirty="0" smtClean="0">
                          <a:solidFill>
                            <a:srgbClr val="000000"/>
                          </a:solidFill>
                          <a:effectLst/>
                          <a:latin typeface="Tw Cen MT" panose="020B0602020104020603" pitchFamily="34" charset="0"/>
                        </a:rPr>
                        <a:t>.</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SANTANDER</a:t>
                      </a:r>
                    </a:p>
                  </a:txBody>
                  <a:tcPr marL="9525" marR="9525" marT="9525" marB="0" anchor="ctr"/>
                </a:tc>
                <a:tc>
                  <a:txBody>
                    <a:bodyPr/>
                    <a:lstStyle/>
                    <a:p>
                      <a:pPr algn="l" fontAlgn="ctr"/>
                      <a:r>
                        <a:rPr lang="es-CO" sz="1000" b="0" i="0" u="none" strike="noStrike" dirty="0">
                          <a:solidFill>
                            <a:srgbClr val="000000"/>
                          </a:solidFill>
                          <a:effectLst/>
                          <a:latin typeface="Tw Cen MT" panose="020B0602020104020603" pitchFamily="34" charset="0"/>
                        </a:rPr>
                        <a:t>AUNAR ESFUERZOS TECNICOS Y FINANCIEROS PARA MEJORAMIENTO REHABILITACION Y PAVIMENTACION RED SECUNDARIA CONECTIVIDAD REGIONAL PROGRAMA ESTRATEGICO INFRAESTRUCTURA CONECTIVIDAD PARA SANTANDER. CONPES 3775 2013</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$ 59.605.09 </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5"/>
                  </a:ext>
                </a:extLst>
              </a:tr>
              <a:tr h="482658">
                <a:tc>
                  <a:txBody>
                    <a:bodyPr/>
                    <a:lstStyle/>
                    <a:p>
                      <a:pPr algn="ctr" fontAlgn="ctr"/>
                      <a:r>
                        <a:rPr lang="es-CO" sz="1100" b="0" i="0" u="none" strike="noStrike" dirty="0" smtClean="0">
                          <a:solidFill>
                            <a:srgbClr val="000000"/>
                          </a:solidFill>
                          <a:effectLst/>
                          <a:latin typeface="Tw Cen MT" panose="020B0602020104020603" pitchFamily="34" charset="0"/>
                        </a:rPr>
                        <a:t>1245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SANTANDER</a:t>
                      </a:r>
                    </a:p>
                  </a:txBody>
                  <a:tcPr marL="9525" marR="9525" marT="9525" marB="0" anchor="ctr"/>
                </a:tc>
                <a:tc>
                  <a:txBody>
                    <a:bodyPr/>
                    <a:lstStyle/>
                    <a:p>
                      <a:pPr algn="l" fontAlgn="ctr"/>
                      <a:r>
                        <a:rPr lang="es-CO" sz="1000" b="0" i="0" u="none" strike="noStrike" dirty="0">
                          <a:solidFill>
                            <a:srgbClr val="000000"/>
                          </a:solidFill>
                          <a:effectLst/>
                          <a:latin typeface="Tw Cen MT" panose="020B0602020104020603" pitchFamily="34" charset="0"/>
                        </a:rPr>
                        <a:t>MEJORAMIENTO, MANTENIMIENTO Y CONSERVACION DE VIAS CON IMPACTO REGIONAL FINANCIADO CON RECURSOS DE LA ENAJENACIÓN DE ISAGEN EN EL DEPARTAMENTO DE SANTANDER</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$ 58.983.81</a:t>
                      </a:r>
                      <a:endParaRPr lang="es-CO" sz="1100" b="0" i="0" u="none" strike="noStrike" dirty="0">
                        <a:solidFill>
                          <a:srgbClr val="000000"/>
                        </a:solidFill>
                        <a:effectLst/>
                        <a:latin typeface="Tw Cen MT" panose="020B0602020104020603" pitchFamily="34" charset="0"/>
                      </a:endParaRPr>
                    </a:p>
                  </a:txBody>
                  <a:tcPr marL="7423" marR="7423" marT="7423" marB="0" anchor="ctr"/>
                </a:tc>
              </a:tr>
              <a:tr h="477981">
                <a:tc>
                  <a:txBody>
                    <a:bodyPr/>
                    <a:lstStyle/>
                    <a:p>
                      <a:pPr algn="ctr" fontAlgn="ctr"/>
                      <a:r>
                        <a:rPr lang="es-CO" sz="1100" b="0" i="0" u="none" strike="noStrike" dirty="0" smtClean="0">
                          <a:solidFill>
                            <a:srgbClr val="000000"/>
                          </a:solidFill>
                          <a:effectLst/>
                          <a:latin typeface="Tw Cen MT" panose="020B0602020104020603" pitchFamily="34" charset="0"/>
                        </a:rPr>
                        <a:t>1250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SANTANDER</a:t>
                      </a:r>
                    </a:p>
                  </a:txBody>
                  <a:tcPr marL="9525" marR="9525" marT="9525" marB="0" anchor="ctr"/>
                </a:tc>
                <a:tc>
                  <a:txBody>
                    <a:bodyPr/>
                    <a:lstStyle/>
                    <a:p>
                      <a:pPr algn="l" fontAlgn="ctr"/>
                      <a:r>
                        <a:rPr lang="es-CO" sz="1000" b="0" i="0" u="none" strike="noStrike">
                          <a:solidFill>
                            <a:srgbClr val="000000"/>
                          </a:solidFill>
                          <a:effectLst/>
                          <a:latin typeface="Tw Cen MT" panose="020B0602020104020603" pitchFamily="34" charset="0"/>
                        </a:rPr>
                        <a:t>MEJORAMIENTO, MANTENIMIENTO Y CONSERVACION DE VIAS PARA LA CONECTIVIDAD REGIONAL FINANCIADOS CON RECURSOS DE LA ENAJENACION DE ISAGEN MUNICIPIO DE PIEDECUESTA</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10.000.00</a:t>
                      </a:r>
                      <a:endParaRPr lang="es-CO" sz="1100" b="0" i="0" u="none" strike="noStrike" dirty="0">
                        <a:solidFill>
                          <a:srgbClr val="000000"/>
                        </a:solidFill>
                        <a:effectLst/>
                        <a:latin typeface="Tw Cen MT" panose="020B0602020104020603" pitchFamily="34" charset="0"/>
                      </a:endParaRPr>
                    </a:p>
                  </a:txBody>
                  <a:tcPr marL="7423" marR="7423" marT="7423" marB="0" anchor="ctr"/>
                </a:tc>
              </a:tr>
              <a:tr h="446809">
                <a:tc>
                  <a:txBody>
                    <a:bodyPr/>
                    <a:lstStyle/>
                    <a:p>
                      <a:pPr algn="ctr" fontAlgn="ctr"/>
                      <a:r>
                        <a:rPr lang="es-CO" sz="1100" b="0" i="0" u="none" strike="noStrike" dirty="0" smtClean="0">
                          <a:solidFill>
                            <a:srgbClr val="000000"/>
                          </a:solidFill>
                          <a:effectLst/>
                          <a:latin typeface="Tw Cen MT" panose="020B0602020104020603" pitchFamily="34" charset="0"/>
                        </a:rPr>
                        <a:t>1252 DE 2017</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a:solidFill>
                            <a:srgbClr val="000000"/>
                          </a:solidFill>
                          <a:effectLst/>
                          <a:latin typeface="Tw Cen MT" panose="020B0602020104020603" pitchFamily="34" charset="0"/>
                        </a:rPr>
                        <a:t>MUNICIPIO DE GALÁN, SANTANDER</a:t>
                      </a:r>
                    </a:p>
                  </a:txBody>
                  <a:tcPr marL="9525" marR="9525" marT="9525" marB="0" anchor="ctr"/>
                </a:tc>
                <a:tc>
                  <a:txBody>
                    <a:bodyPr/>
                    <a:lstStyle/>
                    <a:p>
                      <a:pPr algn="l" fontAlgn="ctr"/>
                      <a:r>
                        <a:rPr lang="es-CO" sz="1000" b="0" i="0" u="none" strike="noStrike">
                          <a:solidFill>
                            <a:srgbClr val="000000"/>
                          </a:solidFill>
                          <a:effectLst/>
                          <a:latin typeface="Tw Cen MT" panose="020B0602020104020603" pitchFamily="34" charset="0"/>
                        </a:rPr>
                        <a:t>MEJORAMIENTO, MANTENIMIENTO Y CONSERVACION DE VIAS CONECTIVIDAD REGIONAL FINANCIADOS ENAJENACION ISAGEN DEPARTAMENTO DE SANTANDER. MUNICIPIO DE GALAN</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$ 3.600.00</a:t>
                      </a:r>
                      <a:endParaRPr lang="es-CO" sz="1100" b="0" i="0" u="none" strike="noStrike" dirty="0">
                        <a:solidFill>
                          <a:srgbClr val="000000"/>
                        </a:solidFill>
                        <a:effectLst/>
                        <a:latin typeface="Tw Cen MT" panose="020B0602020104020603" pitchFamily="34" charset="0"/>
                      </a:endParaRPr>
                    </a:p>
                  </a:txBody>
                  <a:tcPr marL="7423" marR="7423" marT="7423" marB="0" anchor="ctr"/>
                </a:tc>
              </a:tr>
              <a:tr h="415636">
                <a:tc>
                  <a:txBody>
                    <a:bodyPr/>
                    <a:lstStyle/>
                    <a:p>
                      <a:pPr algn="ctr" fontAlgn="ctr"/>
                      <a:r>
                        <a:rPr lang="es-CO" sz="1100" b="0" i="0" u="none" strike="noStrike" dirty="0" smtClean="0">
                          <a:solidFill>
                            <a:srgbClr val="000000"/>
                          </a:solidFill>
                          <a:effectLst/>
                          <a:latin typeface="Tw Cen MT" panose="020B0602020104020603" pitchFamily="34" charset="0"/>
                        </a:rPr>
                        <a:t>2879 DE</a:t>
                      </a:r>
                      <a:r>
                        <a:rPr lang="es-CO" sz="1100" b="0" i="0" u="none" strike="noStrike" baseline="0" dirty="0" smtClean="0">
                          <a:solidFill>
                            <a:srgbClr val="000000"/>
                          </a:solidFill>
                          <a:effectLst/>
                          <a:latin typeface="Tw Cen MT" panose="020B0602020104020603" pitchFamily="34" charset="0"/>
                        </a:rPr>
                        <a:t> </a:t>
                      </a:r>
                      <a:r>
                        <a:rPr lang="es-CO" sz="1100" b="0" i="0" u="none" strike="noStrike" dirty="0" smtClean="0">
                          <a:solidFill>
                            <a:srgbClr val="000000"/>
                          </a:solidFill>
                          <a:effectLst/>
                          <a:latin typeface="Tw Cen MT" panose="020B0602020104020603" pitchFamily="34" charset="0"/>
                        </a:rPr>
                        <a:t>2013 </a:t>
                      </a:r>
                      <a:r>
                        <a:rPr lang="es-CO" sz="1100" b="0" i="0" u="none" strike="noStrike" dirty="0" err="1" smtClean="0">
                          <a:solidFill>
                            <a:srgbClr val="000000"/>
                          </a:solidFill>
                          <a:effectLst/>
                          <a:latin typeface="Tw Cen MT" panose="020B0602020104020603" pitchFamily="34" charset="0"/>
                        </a:rPr>
                        <a:t>Adic</a:t>
                      </a:r>
                      <a:r>
                        <a:rPr lang="es-CO" sz="1100" b="0" i="0" u="none" strike="noStrike" dirty="0" smtClean="0">
                          <a:solidFill>
                            <a:srgbClr val="000000"/>
                          </a:solidFill>
                          <a:effectLst/>
                          <a:latin typeface="Tw Cen MT" panose="020B0602020104020603" pitchFamily="34" charset="0"/>
                        </a:rPr>
                        <a:t>.</a:t>
                      </a:r>
                      <a:endParaRPr lang="es-CO" sz="1100" b="0" i="0" u="none" strike="noStrike" dirty="0">
                        <a:solidFill>
                          <a:srgbClr val="000000"/>
                        </a:solidFill>
                        <a:effectLst/>
                        <a:latin typeface="Tw Cen MT" panose="020B0602020104020603" pitchFamily="34" charset="0"/>
                      </a:endParaRPr>
                    </a:p>
                  </a:txBody>
                  <a:tcPr marL="9525" marR="9525" marT="9525" marB="0" anchor="ctr"/>
                </a:tc>
                <a:tc>
                  <a:txBody>
                    <a:bodyPr/>
                    <a:lstStyle/>
                    <a:p>
                      <a:pPr algn="l" fontAlgn="ctr"/>
                      <a:r>
                        <a:rPr lang="es-CO" sz="1100" b="0" i="0" u="none" strike="noStrike" dirty="0">
                          <a:solidFill>
                            <a:srgbClr val="000000"/>
                          </a:solidFill>
                          <a:effectLst/>
                          <a:latin typeface="Tw Cen MT" panose="020B0602020104020603" pitchFamily="34" charset="0"/>
                        </a:rPr>
                        <a:t>TOLIMA</a:t>
                      </a:r>
                    </a:p>
                  </a:txBody>
                  <a:tcPr marL="9525" marR="9525" marT="9525" marB="0" anchor="ctr"/>
                </a:tc>
                <a:tc>
                  <a:txBody>
                    <a:bodyPr/>
                    <a:lstStyle/>
                    <a:p>
                      <a:pPr algn="l" fontAlgn="ctr"/>
                      <a:r>
                        <a:rPr lang="es-CO" sz="1000" b="0" i="0" u="none" strike="noStrike" dirty="0">
                          <a:solidFill>
                            <a:srgbClr val="000000"/>
                          </a:solidFill>
                          <a:effectLst/>
                          <a:latin typeface="Tw Cen MT" panose="020B0602020104020603" pitchFamily="34" charset="0"/>
                        </a:rPr>
                        <a:t>AUNAR ESFUERZOS TECNICOS Y FINANCIEROS PARA EJECUTAR LOS ESTUDIOS CONSTRUCCION MEJORAMIENTO Y REHABILITACION DE LAS VIAS CONTENIDADS EN EL CONTRATO PLAN DPTO DEL TOLIMA</a:t>
                      </a:r>
                    </a:p>
                  </a:txBody>
                  <a:tcPr marL="9525" marR="9525" marT="9525" marB="0" anchor="ctr"/>
                </a:tc>
                <a:tc>
                  <a:txBody>
                    <a:bodyPr/>
                    <a:lstStyle/>
                    <a:p>
                      <a:pPr algn="ctr" fontAlgn="ctr"/>
                      <a:r>
                        <a:rPr lang="es-CO" sz="1100" u="none" strike="noStrike" dirty="0">
                          <a:effectLst/>
                          <a:latin typeface="Tw Cen MT" panose="020B0602020104020603" pitchFamily="34" charset="0"/>
                        </a:rPr>
                        <a:t> </a:t>
                      </a:r>
                      <a:r>
                        <a:rPr lang="es-CO" sz="1100" u="none" strike="noStrike" dirty="0" smtClean="0">
                          <a:effectLst/>
                          <a:latin typeface="Tw Cen MT" panose="020B0602020104020603" pitchFamily="34" charset="0"/>
                        </a:rPr>
                        <a:t>$   </a:t>
                      </a:r>
                      <a:r>
                        <a:rPr lang="es-CO" sz="1100" u="none" strike="noStrike" dirty="0" smtClean="0">
                          <a:effectLst/>
                          <a:latin typeface="Tw Cen MT" panose="020B0602020104020603" pitchFamily="34" charset="0"/>
                        </a:rPr>
                        <a:t>7.650.00</a:t>
                      </a:r>
                      <a:endParaRPr lang="es-CO" sz="1100" b="0" i="0" u="none" strike="noStrike" dirty="0">
                        <a:solidFill>
                          <a:srgbClr val="000000"/>
                        </a:solidFill>
                        <a:effectLst/>
                        <a:latin typeface="Tw Cen MT" panose="020B0602020104020603" pitchFamily="34" charset="0"/>
                      </a:endParaRPr>
                    </a:p>
                  </a:txBody>
                  <a:tcPr marL="7423" marR="7423" marT="7423" marB="0" anchor="ctr"/>
                </a:tc>
                <a:extLst>
                  <a:ext uri="{0D108BD9-81ED-4DB2-BD59-A6C34878D82A}">
                    <a16:rowId xmlns="" xmlns:a16="http://schemas.microsoft.com/office/drawing/2014/main" val="10006"/>
                  </a:ext>
                </a:extLst>
              </a:tr>
            </a:tbl>
          </a:graphicData>
        </a:graphic>
      </p:graphicFrame>
      <p:sp>
        <p:nvSpPr>
          <p:cNvPr id="4" name="Pentágono 3"/>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
        <p:nvSpPr>
          <p:cNvPr id="5" name="Rectángulo 5"/>
          <p:cNvSpPr>
            <a:spLocks noChangeArrowheads="1"/>
          </p:cNvSpPr>
          <p:nvPr/>
        </p:nvSpPr>
        <p:spPr bwMode="auto">
          <a:xfrm>
            <a:off x="4106308" y="22829"/>
            <a:ext cx="808569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800" dirty="0" smtClean="0">
                <a:solidFill>
                  <a:srgbClr val="4C0369"/>
                </a:solidFill>
                <a:latin typeface="Tw Cen MT" panose="020B0602020104020603" pitchFamily="34" charset="0"/>
                <a:ea typeface="MS PGothic" pitchFamily="34" charset="-128"/>
                <a:sym typeface="Helvetica Neue Bold Condensed"/>
              </a:rPr>
              <a:t>CONVENIOS SUSCRITOS CON RECURSOS DE LA ENAJENACIÓN DE ISAGEN</a:t>
            </a:r>
            <a:endParaRPr lang="es-ES" altLang="es-CO" sz="2800" dirty="0">
              <a:solidFill>
                <a:srgbClr val="4C0369"/>
              </a:solidFill>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176750180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6330" y="1054038"/>
            <a:ext cx="3460560" cy="3723989"/>
          </a:xfrm>
          <a:prstGeom prst="rect">
            <a:avLst/>
          </a:prstGeom>
        </p:spPr>
      </p:pic>
      <p:graphicFrame>
        <p:nvGraphicFramePr>
          <p:cNvPr id="14" name="Group 58"/>
          <p:cNvGraphicFramePr>
            <a:graphicFrameLocks noGrp="1"/>
          </p:cNvGraphicFramePr>
          <p:nvPr>
            <p:extLst>
              <p:ext uri="{D42A27DB-BD31-4B8C-83A1-F6EECF244321}">
                <p14:modId xmlns:p14="http://schemas.microsoft.com/office/powerpoint/2010/main" val="902412346"/>
              </p:ext>
            </p:extLst>
          </p:nvPr>
        </p:nvGraphicFramePr>
        <p:xfrm>
          <a:off x="4884407" y="1310157"/>
          <a:ext cx="6321719" cy="4843985"/>
        </p:xfrm>
        <a:graphic>
          <a:graphicData uri="http://schemas.openxmlformats.org/drawingml/2006/table">
            <a:tbl>
              <a:tblPr/>
              <a:tblGrid>
                <a:gridCol w="2132626">
                  <a:extLst>
                    <a:ext uri="{9D8B030D-6E8A-4147-A177-3AD203B41FA5}">
                      <a16:colId xmlns="" xmlns:a16="http://schemas.microsoft.com/office/drawing/2014/main" val="20000"/>
                    </a:ext>
                  </a:extLst>
                </a:gridCol>
                <a:gridCol w="4189093">
                  <a:extLst>
                    <a:ext uri="{9D8B030D-6E8A-4147-A177-3AD203B41FA5}">
                      <a16:colId xmlns="" xmlns:a16="http://schemas.microsoft.com/office/drawing/2014/main" val="20001"/>
                    </a:ext>
                  </a:extLst>
                </a:gridCol>
              </a:tblGrid>
              <a:tr h="2735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 TRANSVERSAL DE LA MONTAÑA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6005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OBJETO:</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MEJORAMIENTO, MANTENIMIENTO Y CONSERVACIÓN DE LA VÍA TRANSVERSAL DE LA MONTAÑA, MUNICIPIO DE ENVIGADO, DEPARTAMENTO DE ANTIOQUIA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8865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CONTRATISTA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cap="none" normalizeH="0" baseline="0" dirty="0">
                          <a:ln>
                            <a:noFill/>
                          </a:ln>
                          <a:solidFill>
                            <a:schemeClr val="tx1"/>
                          </a:solidFill>
                          <a:effectLst/>
                          <a:latin typeface="Tw Cen MT" panose="020B0602020104020603" pitchFamily="34" charset="0"/>
                          <a:cs typeface="Arial" panose="020B0604020202020204" pitchFamily="34" charset="0"/>
                        </a:rPr>
                        <a:t>MUNICIPIO DE ENVIGADO</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cap="none" normalizeH="0" baseline="0" dirty="0">
                          <a:ln>
                            <a:noFill/>
                          </a:ln>
                          <a:solidFill>
                            <a:schemeClr val="tx1"/>
                          </a:solidFill>
                          <a:effectLst/>
                          <a:latin typeface="Tw Cen MT" panose="020B0602020104020603" pitchFamily="34" charset="0"/>
                          <a:cs typeface="Arial" panose="020B0604020202020204" pitchFamily="34" charset="0"/>
                        </a:rPr>
                        <a:t>CONTRATO DERIVADO : </a:t>
                      </a:r>
                      <a:r>
                        <a:rPr lang="es-CO" sz="1400" b="0" dirty="0">
                          <a:latin typeface="Tw Cen MT" panose="020B0602020104020603" pitchFamily="34" charset="0"/>
                          <a:cs typeface="Arial" panose="020B0604020202020204" pitchFamily="34" charset="0"/>
                        </a:rPr>
                        <a:t>CONSORCIO VIAL LA MONTAÑA</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0171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OBRA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No. 09-00-21-18-020-14</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863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TOTAL CONVENIO: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$10,730 MILLONES </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7462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INTERVENTOR</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CONSORCIO LAS PALMAS</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1076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INTERVENTORIA:</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just" defTabSz="914400" rtl="0" eaLnBrk="1" fontAlgn="base" latinLnBrk="0" hangingPunct="1">
                        <a:lnSpc>
                          <a:spcPct val="115000"/>
                        </a:lnSpc>
                        <a:spcBef>
                          <a:spcPct val="0"/>
                        </a:spcBef>
                        <a:spcAft>
                          <a:spcPct val="0"/>
                        </a:spcAft>
                        <a:buClrTx/>
                        <a:buSzTx/>
                        <a:buFontTx/>
                        <a:buNone/>
                        <a:tabLst/>
                        <a:defRPr/>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1212 DE 2016</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5538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INTERVENTORIA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$ 600 MILLONES </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3846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INICIO: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 DE OCTUBRE DE 2013</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6608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TERMINACION</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16 DE </a:t>
                      </a:r>
                      <a:r>
                        <a:rPr kumimoji="0" lang="es-CO" altLang="es-CO" sz="1400" b="0" i="0" u="none" strike="noStrike" cap="none" normalizeH="0" baseline="0">
                          <a:ln>
                            <a:noFill/>
                          </a:ln>
                          <a:solidFill>
                            <a:schemeClr val="tx1"/>
                          </a:solidFill>
                          <a:effectLst/>
                          <a:latin typeface="Tw Cen MT" panose="020B0602020104020603" pitchFamily="34" charset="0"/>
                          <a:ea typeface="Calibri" pitchFamily="34" charset="0"/>
                          <a:cs typeface="Arial" panose="020B0604020202020204" pitchFamily="34" charset="0"/>
                        </a:rPr>
                        <a:t>AGOSTO DE </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2017</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6499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FISICO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70 %</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5538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FINANCIERO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100%</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50876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OBSERVACIONES</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800" b="0" i="0" u="none" strike="noStrike" cap="none" normalizeH="0" baseline="0" dirty="0">
                          <a:ln>
                            <a:noFill/>
                          </a:ln>
                          <a:solidFill>
                            <a:srgbClr val="000000"/>
                          </a:solidFill>
                          <a:effectLst/>
                          <a:latin typeface="Tw Cen MT" panose="020B0602020104020603" pitchFamily="34" charset="0"/>
                          <a:cs typeface="Arial" panose="020B0604020202020204" pitchFamily="34" charset="0"/>
                        </a:rPr>
                        <a:t>Puente con inconvenientes de diseño los cuales fueron superados en su totalidad.</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bl>
          </a:graphicData>
        </a:graphic>
      </p:graphicFrame>
      <p:sp>
        <p:nvSpPr>
          <p:cNvPr id="16" name="13 Rectángulo"/>
          <p:cNvSpPr>
            <a:spLocks noChangeArrowheads="1"/>
          </p:cNvSpPr>
          <p:nvPr/>
        </p:nvSpPr>
        <p:spPr bwMode="auto">
          <a:xfrm>
            <a:off x="4186988" y="99931"/>
            <a:ext cx="5955633"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CONVENIO 2333 DE 2013 MUNICIPIO DE ENVIGADO - ANTIOQUIA</a:t>
            </a:r>
          </a:p>
        </p:txBody>
      </p:sp>
      <p:sp>
        <p:nvSpPr>
          <p:cNvPr id="6" name="Pentágono 5"/>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387399940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3 Rectángulo"/>
          <p:cNvSpPr>
            <a:spLocks noChangeArrowheads="1"/>
          </p:cNvSpPr>
          <p:nvPr/>
        </p:nvSpPr>
        <p:spPr bwMode="auto">
          <a:xfrm>
            <a:off x="3822780" y="0"/>
            <a:ext cx="6568648"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PUENTE CONVENIO 2333 DE 2013 MUNICIPIO DE ENVIGADO - ANTIOQUIA</a:t>
            </a:r>
          </a:p>
        </p:txBody>
      </p:sp>
      <p:graphicFrame>
        <p:nvGraphicFramePr>
          <p:cNvPr id="11" name="Group 60"/>
          <p:cNvGraphicFramePr>
            <a:graphicFrameLocks noGrp="1"/>
          </p:cNvGraphicFramePr>
          <p:nvPr>
            <p:extLst>
              <p:ext uri="{D42A27DB-BD31-4B8C-83A1-F6EECF244321}">
                <p14:modId xmlns:p14="http://schemas.microsoft.com/office/powerpoint/2010/main" val="2001263662"/>
              </p:ext>
            </p:extLst>
          </p:nvPr>
        </p:nvGraphicFramePr>
        <p:xfrm>
          <a:off x="753636" y="1178741"/>
          <a:ext cx="6353468" cy="3413760"/>
        </p:xfrm>
        <a:graphic>
          <a:graphicData uri="http://schemas.openxmlformats.org/drawingml/2006/table">
            <a:tbl>
              <a:tblPr/>
              <a:tblGrid>
                <a:gridCol w="954848">
                  <a:extLst>
                    <a:ext uri="{9D8B030D-6E8A-4147-A177-3AD203B41FA5}">
                      <a16:colId xmlns="" xmlns:a16="http://schemas.microsoft.com/office/drawing/2014/main" val="20000"/>
                    </a:ext>
                  </a:extLst>
                </a:gridCol>
                <a:gridCol w="5398620">
                  <a:extLst>
                    <a:ext uri="{9D8B030D-6E8A-4147-A177-3AD203B41FA5}">
                      <a16:colId xmlns="" xmlns:a16="http://schemas.microsoft.com/office/drawing/2014/main" val="20001"/>
                    </a:ext>
                  </a:extLst>
                </a:gridCol>
              </a:tblGrid>
              <a:tr h="2238227">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Times New Roman" pitchFamily="18" charset="0"/>
                        </a:rPr>
                        <a:t>ALCANCE</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Times New Roman" pitchFamily="18"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lvl="0" algn="just"/>
                      <a:r>
                        <a:rPr lang="es-CO" sz="1400" b="0" kern="1200" dirty="0">
                          <a:solidFill>
                            <a:schemeClr val="tx1"/>
                          </a:solidFill>
                          <a:effectLst/>
                          <a:latin typeface="Tw Cen MT" panose="020B0602020104020603" pitchFamily="34" charset="0"/>
                          <a:ea typeface="+mn-ea"/>
                          <a:cs typeface="Arial" panose="020B0604020202020204" pitchFamily="34" charset="0"/>
                        </a:rPr>
                        <a:t>1. </a:t>
                      </a:r>
                      <a:r>
                        <a:rPr lang="es-CO" sz="1400" b="1" kern="1200" dirty="0">
                          <a:solidFill>
                            <a:schemeClr val="tx1"/>
                          </a:solidFill>
                          <a:effectLst/>
                          <a:latin typeface="Tw Cen MT" panose="020B0602020104020603" pitchFamily="34" charset="0"/>
                          <a:ea typeface="+mn-ea"/>
                          <a:cs typeface="Arial" panose="020B0604020202020204" pitchFamily="34" charset="0"/>
                        </a:rPr>
                        <a:t>Obras de mejoramiento de la vía por valor ejecutado de $5.372.000.000 (28.7%):</a:t>
                      </a:r>
                    </a:p>
                    <a:p>
                      <a:pPr lvl="0" algn="just"/>
                      <a:r>
                        <a:rPr lang="es-CO" sz="1400" kern="1200" dirty="0">
                          <a:solidFill>
                            <a:schemeClr val="tx1"/>
                          </a:solidFill>
                          <a:effectLst/>
                          <a:latin typeface="Tw Cen MT" panose="020B0602020104020603" pitchFamily="34" charset="0"/>
                          <a:ea typeface="+mn-ea"/>
                          <a:cs typeface="Arial" panose="020B0604020202020204" pitchFamily="34" charset="0"/>
                        </a:rPr>
                        <a:t>Construcción de muros de contención: Un (1) muro en concreto reforzado y Doce (12) muros en tierra armada, Construcción de obras menores de drenaje, Estabilización de taludes con </a:t>
                      </a:r>
                      <a:r>
                        <a:rPr lang="es-CO" sz="1400" kern="1200" dirty="0" err="1">
                          <a:solidFill>
                            <a:schemeClr val="tx1"/>
                          </a:solidFill>
                          <a:effectLst/>
                          <a:latin typeface="Tw Cen MT" panose="020B0602020104020603" pitchFamily="34" charset="0"/>
                          <a:ea typeface="+mn-ea"/>
                          <a:cs typeface="Arial" panose="020B0604020202020204" pitchFamily="34" charset="0"/>
                        </a:rPr>
                        <a:t>agromanto</a:t>
                      </a:r>
                      <a:r>
                        <a:rPr lang="es-CO" sz="1400" kern="1200" dirty="0">
                          <a:solidFill>
                            <a:schemeClr val="tx1"/>
                          </a:solidFill>
                          <a:effectLst/>
                          <a:latin typeface="Tw Cen MT" panose="020B0602020104020603" pitchFamily="34" charset="0"/>
                          <a:ea typeface="+mn-ea"/>
                          <a:cs typeface="Arial" panose="020B0604020202020204" pitchFamily="34" charset="0"/>
                        </a:rPr>
                        <a:t> y Pavimentación a partir de la abscisa K1+662 hasta K3+750, longitud total de 2.09 </a:t>
                      </a:r>
                      <a:r>
                        <a:rPr lang="es-CO" sz="1400" kern="1200" dirty="0" err="1">
                          <a:solidFill>
                            <a:schemeClr val="tx1"/>
                          </a:solidFill>
                          <a:effectLst/>
                          <a:latin typeface="Tw Cen MT" panose="020B0602020104020603" pitchFamily="34" charset="0"/>
                          <a:ea typeface="+mn-ea"/>
                          <a:cs typeface="Arial" panose="020B0604020202020204" pitchFamily="34" charset="0"/>
                        </a:rPr>
                        <a:t>kms</a:t>
                      </a:r>
                      <a:r>
                        <a:rPr lang="es-CO" sz="1400" kern="1200" dirty="0">
                          <a:solidFill>
                            <a:schemeClr val="tx1"/>
                          </a:solidFill>
                          <a:effectLst/>
                          <a:latin typeface="Tw Cen MT" panose="020B0602020104020603" pitchFamily="34" charset="0"/>
                          <a:ea typeface="+mn-ea"/>
                          <a:cs typeface="Arial" panose="020B0604020202020204" pitchFamily="34" charset="0"/>
                        </a:rPr>
                        <a:t>, con sección de vía de una calzada con dos (2) carriles de 3.50 metros de ancho cada uno y berma cuneta de 1.0 metros de ancho a cada lado, para un ancho total de 9.0 metros, incluye señalización vertical y horizontal</a:t>
                      </a:r>
                    </a:p>
                    <a:p>
                      <a:pPr algn="just"/>
                      <a:r>
                        <a:rPr lang="es-CO" sz="1400" kern="1200" dirty="0">
                          <a:solidFill>
                            <a:schemeClr val="tx1"/>
                          </a:solidFill>
                          <a:effectLst/>
                          <a:latin typeface="Tw Cen MT" panose="020B0602020104020603" pitchFamily="34" charset="0"/>
                          <a:ea typeface="+mn-ea"/>
                          <a:cs typeface="Arial" panose="020B0604020202020204" pitchFamily="34" charset="0"/>
                        </a:rPr>
                        <a:t> </a:t>
                      </a:r>
                    </a:p>
                    <a:p>
                      <a:pPr lvl="0" algn="just"/>
                      <a:r>
                        <a:rPr lang="es-CO" sz="1400" kern="1200" dirty="0">
                          <a:solidFill>
                            <a:schemeClr val="tx1"/>
                          </a:solidFill>
                          <a:effectLst/>
                          <a:latin typeface="Tw Cen MT" panose="020B0602020104020603" pitchFamily="34" charset="0"/>
                          <a:ea typeface="+mn-ea"/>
                          <a:cs typeface="Arial" panose="020B0604020202020204" pitchFamily="34" charset="0"/>
                        </a:rPr>
                        <a:t>2. </a:t>
                      </a:r>
                      <a:r>
                        <a:rPr lang="es-CO" sz="1400" b="1" kern="1200" dirty="0">
                          <a:solidFill>
                            <a:schemeClr val="tx1"/>
                          </a:solidFill>
                          <a:effectLst/>
                          <a:latin typeface="Tw Cen MT" panose="020B0602020104020603" pitchFamily="34" charset="0"/>
                          <a:ea typeface="+mn-ea"/>
                          <a:cs typeface="Arial" panose="020B0604020202020204" pitchFamily="34" charset="0"/>
                        </a:rPr>
                        <a:t>Primera Etapa Construcción Viaducto </a:t>
                      </a:r>
                      <a:r>
                        <a:rPr lang="es-CO" sz="1400" kern="1200" dirty="0">
                          <a:solidFill>
                            <a:schemeClr val="tx1"/>
                          </a:solidFill>
                          <a:effectLst/>
                          <a:latin typeface="Tw Cen MT" panose="020B0602020104020603" pitchFamily="34" charset="0"/>
                          <a:ea typeface="+mn-ea"/>
                          <a:cs typeface="Arial" panose="020B0604020202020204" pitchFamily="34" charset="0"/>
                        </a:rPr>
                        <a:t>(voladizos sucesivos), PR1+413,63, Luz libre de 90 metros, cimentado en pilas de diámetro 2,30 y profundidad de 27 metros en el costado CD y 19,5 metros en el costado A, contrapesos en concreto clase C con relleno entre muros en concreto ciclópeo y la superestructura 31 dovelas.</a:t>
                      </a:r>
                      <a:r>
                        <a:rPr lang="es-CO" altLang="es-CO" sz="1100" b="1" dirty="0">
                          <a:solidFill>
                            <a:srgbClr val="000000"/>
                          </a:solidFill>
                          <a:latin typeface="Tw Cen MT" panose="020B0602020104020603" pitchFamily="34" charset="0"/>
                          <a:cs typeface="Arial" panose="020B0604020202020204" pitchFamily="34" charset="0"/>
                        </a:rPr>
                        <a:t>	</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bl>
          </a:graphicData>
        </a:graphic>
      </p:graphicFrame>
      <p:pic>
        <p:nvPicPr>
          <p:cNvPr id="12" name="Imagen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80118" y="3849791"/>
            <a:ext cx="4017225" cy="2527826"/>
          </a:xfrm>
          <a:prstGeom prst="rect">
            <a:avLst/>
          </a:prstGeom>
        </p:spPr>
      </p:pic>
      <p:pic>
        <p:nvPicPr>
          <p:cNvPr id="15" name="Imagen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118" y="1281554"/>
            <a:ext cx="4017225" cy="2568237"/>
          </a:xfrm>
          <a:prstGeom prst="rect">
            <a:avLst/>
          </a:prstGeom>
        </p:spPr>
      </p:pic>
      <p:sp>
        <p:nvSpPr>
          <p:cNvPr id="7" name="Pentágono 6"/>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66706316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9191" y="1262330"/>
            <a:ext cx="3570524" cy="3806318"/>
          </a:xfrm>
          <a:prstGeom prst="rect">
            <a:avLst/>
          </a:prstGeom>
        </p:spPr>
      </p:pic>
      <p:graphicFrame>
        <p:nvGraphicFramePr>
          <p:cNvPr id="8" name="Group 58"/>
          <p:cNvGraphicFramePr>
            <a:graphicFrameLocks noGrp="1"/>
          </p:cNvGraphicFramePr>
          <p:nvPr>
            <p:extLst>
              <p:ext uri="{D42A27DB-BD31-4B8C-83A1-F6EECF244321}">
                <p14:modId xmlns:p14="http://schemas.microsoft.com/office/powerpoint/2010/main" val="2304474292"/>
              </p:ext>
            </p:extLst>
          </p:nvPr>
        </p:nvGraphicFramePr>
        <p:xfrm>
          <a:off x="5121601" y="1262330"/>
          <a:ext cx="6392791" cy="4846886"/>
        </p:xfrm>
        <a:graphic>
          <a:graphicData uri="http://schemas.openxmlformats.org/drawingml/2006/table">
            <a:tbl>
              <a:tblPr/>
              <a:tblGrid>
                <a:gridCol w="2156602">
                  <a:extLst>
                    <a:ext uri="{9D8B030D-6E8A-4147-A177-3AD203B41FA5}">
                      <a16:colId xmlns="" xmlns:a16="http://schemas.microsoft.com/office/drawing/2014/main" val="20000"/>
                    </a:ext>
                  </a:extLst>
                </a:gridCol>
                <a:gridCol w="4236189">
                  <a:extLst>
                    <a:ext uri="{9D8B030D-6E8A-4147-A177-3AD203B41FA5}">
                      <a16:colId xmlns="" xmlns:a16="http://schemas.microsoft.com/office/drawing/2014/main" val="20001"/>
                    </a:ext>
                  </a:extLst>
                </a:gridCol>
              </a:tblGrid>
              <a:tr h="42645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lang="es-CO" altLang="es-CO" sz="1400" dirty="0">
                          <a:latin typeface="Tw Cen MT" panose="020B0602020104020603" pitchFamily="34" charset="0"/>
                          <a:ea typeface="Calibri" pitchFamily="34" charset="0"/>
                          <a:cs typeface="Arial" panose="020B0604020202020204" pitchFamily="34" charset="0"/>
                        </a:rPr>
                        <a:t>VÍA JARDÍN - VEREDAS SERRANIAS Y LA HERRERA</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70980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OBJETO: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MANTENIMIENTO Y MEJORAMIENTO DE LA VÍA JARDÍN - VEREDAS SERRANIAS Y LA HERRERA MEDIANTE LA CONSTRUCCIÓN DE LA SEGUNDA ETAPA DEL PUENTE VEHICULAR, MUNICIPIO DE JARDÍN, DEPARTAMENTO DE ANTIOQUIA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18012">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CONTRATISTA: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MUNICIPIO DE JARDÍN </a:t>
                      </a:r>
                    </a:p>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CONTRATO DERIVADO: </a:t>
                      </a:r>
                      <a:r>
                        <a:rPr kumimoji="0" 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CONSORCIO ING </a:t>
                      </a:r>
                      <a:endPar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1302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CONTRATO DE OBRA: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No. 004 de 2014</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23444">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VALOR TOTAL CONVENIO: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$1.670 MILLONES</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84416">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INTERVENTOR:</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CONSORCIO DM 016</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0893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CONTRATO DE INTERVENTORIA: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defRPr/>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1080 DE 2013</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63974">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VALOR INTERVENTORIA: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$ 874 MILLONES (ejerce interventoría a modulo con 11 convenios)</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74734">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FECHA DE INICIO: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31 DE ENERO DE 2013</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75396">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FECHA DE TERMINACION</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31 DE JULIO DE 2017</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74242">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 AVANCE FISICO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98%</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41961">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 AVANCE FINANCIERO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100%</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537281">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OBSERVACIONES</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mn-ea"/>
                          <a:cs typeface="Arial" panose="020B0604020202020204" pitchFamily="34" charset="0"/>
                        </a:rPr>
                        <a:t>Puente con inconvenientes de diseño los cuales fueron superados en su totalidad.</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bl>
          </a:graphicData>
        </a:graphic>
      </p:graphicFrame>
      <p:sp>
        <p:nvSpPr>
          <p:cNvPr id="9" name="13 Rectángulo"/>
          <p:cNvSpPr>
            <a:spLocks noChangeArrowheads="1"/>
          </p:cNvSpPr>
          <p:nvPr/>
        </p:nvSpPr>
        <p:spPr bwMode="auto">
          <a:xfrm>
            <a:off x="3946996" y="79780"/>
            <a:ext cx="6937574"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CONVENIO 2609 DE 2012 MUNICIPIO DE JARDÍN ANTIOQUIA</a:t>
            </a:r>
          </a:p>
        </p:txBody>
      </p:sp>
      <p:sp>
        <p:nvSpPr>
          <p:cNvPr id="6" name="Pentágono 5"/>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132001321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3 Rectángulo"/>
          <p:cNvSpPr>
            <a:spLocks noChangeArrowheads="1"/>
          </p:cNvSpPr>
          <p:nvPr/>
        </p:nvSpPr>
        <p:spPr bwMode="auto">
          <a:xfrm>
            <a:off x="3740004" y="0"/>
            <a:ext cx="6393010"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PUENTE CONVENIO 2609 DE 2012 MUNICIPIO DE JARDÍN ANTIOQUIA</a:t>
            </a:r>
          </a:p>
        </p:txBody>
      </p:sp>
      <p:graphicFrame>
        <p:nvGraphicFramePr>
          <p:cNvPr id="4" name="Group 60"/>
          <p:cNvGraphicFramePr>
            <a:graphicFrameLocks noGrp="1"/>
          </p:cNvGraphicFramePr>
          <p:nvPr>
            <p:extLst>
              <p:ext uri="{D42A27DB-BD31-4B8C-83A1-F6EECF244321}">
                <p14:modId xmlns:p14="http://schemas.microsoft.com/office/powerpoint/2010/main" val="3469872223"/>
              </p:ext>
            </p:extLst>
          </p:nvPr>
        </p:nvGraphicFramePr>
        <p:xfrm>
          <a:off x="2424359" y="1224366"/>
          <a:ext cx="8557518" cy="1371600"/>
        </p:xfrm>
        <a:graphic>
          <a:graphicData uri="http://schemas.openxmlformats.org/drawingml/2006/table">
            <a:tbl>
              <a:tblPr/>
              <a:tblGrid>
                <a:gridCol w="3000668">
                  <a:extLst>
                    <a:ext uri="{9D8B030D-6E8A-4147-A177-3AD203B41FA5}">
                      <a16:colId xmlns="" xmlns:a16="http://schemas.microsoft.com/office/drawing/2014/main" val="20000"/>
                    </a:ext>
                  </a:extLst>
                </a:gridCol>
                <a:gridCol w="5556850">
                  <a:extLst>
                    <a:ext uri="{9D8B030D-6E8A-4147-A177-3AD203B41FA5}">
                      <a16:colId xmlns="" xmlns:a16="http://schemas.microsoft.com/office/drawing/2014/main" val="20001"/>
                    </a:ext>
                  </a:extLst>
                </a:gridCol>
              </a:tblGrid>
              <a:tr h="9406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6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ALCANCE</a:t>
                      </a:r>
                      <a:endParaRPr kumimoji="0" lang="es-CO" altLang="es-CO" sz="16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lang="es-CO" sz="1800" kern="1200" dirty="0">
                          <a:solidFill>
                            <a:schemeClr val="tx1"/>
                          </a:solidFill>
                          <a:effectLst/>
                          <a:latin typeface="Tw Cen MT" panose="020B0602020104020603" pitchFamily="34" charset="0"/>
                          <a:ea typeface="+mn-ea"/>
                          <a:cs typeface="Arial" panose="020B0604020202020204" pitchFamily="34" charset="0"/>
                        </a:rPr>
                        <a:t>Puente vehicular colgante en estructura metálica.</a:t>
                      </a:r>
                    </a:p>
                    <a:p>
                      <a:r>
                        <a:rPr lang="es-CO" sz="1800" kern="1200" dirty="0">
                          <a:solidFill>
                            <a:schemeClr val="tx1"/>
                          </a:solidFill>
                          <a:effectLst/>
                          <a:latin typeface="Tw Cen MT" panose="020B0602020104020603" pitchFamily="34" charset="0"/>
                          <a:ea typeface="+mn-ea"/>
                          <a:cs typeface="Arial" panose="020B0604020202020204" pitchFamily="34" charset="0"/>
                        </a:rPr>
                        <a:t>Longitud: 77,3 m entre torres. </a:t>
                      </a:r>
                    </a:p>
                    <a:p>
                      <a:r>
                        <a:rPr lang="es-CO" sz="1800" kern="1200" dirty="0">
                          <a:solidFill>
                            <a:schemeClr val="tx1"/>
                          </a:solidFill>
                          <a:effectLst/>
                          <a:latin typeface="Tw Cen MT" panose="020B0602020104020603" pitchFamily="34" charset="0"/>
                          <a:ea typeface="+mn-ea"/>
                          <a:cs typeface="Arial" panose="020B0604020202020204" pitchFamily="34" charset="0"/>
                        </a:rPr>
                        <a:t>Ancho: 6,4m con andenes. </a:t>
                      </a:r>
                    </a:p>
                    <a:p>
                      <a:r>
                        <a:rPr lang="es-CO" sz="1800" kern="1200" dirty="0">
                          <a:solidFill>
                            <a:schemeClr val="tx1"/>
                          </a:solidFill>
                          <a:effectLst/>
                          <a:latin typeface="Tw Cen MT" panose="020B0602020104020603" pitchFamily="34" charset="0"/>
                          <a:ea typeface="+mn-ea"/>
                          <a:cs typeface="Arial" panose="020B0604020202020204" pitchFamily="34" charset="0"/>
                        </a:rPr>
                        <a:t>Losa de concreto reforzado con </a:t>
                      </a:r>
                      <a:r>
                        <a:rPr lang="es-CO" sz="1800" kern="1200" dirty="0" err="1">
                          <a:solidFill>
                            <a:schemeClr val="tx1"/>
                          </a:solidFill>
                          <a:effectLst/>
                          <a:latin typeface="Tw Cen MT" panose="020B0602020104020603" pitchFamily="34" charset="0"/>
                          <a:ea typeface="+mn-ea"/>
                          <a:cs typeface="Arial" panose="020B0604020202020204" pitchFamily="34" charset="0"/>
                        </a:rPr>
                        <a:t>f´c</a:t>
                      </a:r>
                      <a:r>
                        <a:rPr lang="es-CO" sz="1800" kern="1200" dirty="0">
                          <a:solidFill>
                            <a:schemeClr val="tx1"/>
                          </a:solidFill>
                          <a:effectLst/>
                          <a:latin typeface="Tw Cen MT" panose="020B0602020104020603" pitchFamily="34" charset="0"/>
                          <a:ea typeface="+mn-ea"/>
                          <a:cs typeface="Arial" panose="020B0604020202020204" pitchFamily="34" charset="0"/>
                        </a:rPr>
                        <a:t>=28 </a:t>
                      </a:r>
                      <a:r>
                        <a:rPr lang="es-CO" sz="1800" kern="1200" dirty="0" err="1">
                          <a:solidFill>
                            <a:schemeClr val="tx1"/>
                          </a:solidFill>
                          <a:effectLst/>
                          <a:latin typeface="Tw Cen MT" panose="020B0602020104020603" pitchFamily="34" charset="0"/>
                          <a:ea typeface="+mn-ea"/>
                          <a:cs typeface="Arial" panose="020B0604020202020204" pitchFamily="34" charset="0"/>
                        </a:rPr>
                        <a:t>MPa</a:t>
                      </a:r>
                      <a:r>
                        <a:rPr lang="es-CO" sz="1800" kern="1200" dirty="0">
                          <a:solidFill>
                            <a:schemeClr val="tx1"/>
                          </a:solidFill>
                          <a:effectLst/>
                          <a:latin typeface="Tw Cen MT" panose="020B0602020104020603" pitchFamily="34" charset="0"/>
                          <a:ea typeface="+mn-ea"/>
                          <a:cs typeface="Arial" panose="020B0604020202020204" pitchFamily="34" charset="0"/>
                        </a:rPr>
                        <a:t>, sobre Steel </a:t>
                      </a:r>
                      <a:r>
                        <a:rPr lang="es-CO" sz="1800" kern="1200" dirty="0" err="1">
                          <a:solidFill>
                            <a:schemeClr val="tx1"/>
                          </a:solidFill>
                          <a:effectLst/>
                          <a:latin typeface="Tw Cen MT" panose="020B0602020104020603" pitchFamily="34" charset="0"/>
                          <a:ea typeface="+mn-ea"/>
                          <a:cs typeface="Arial" panose="020B0604020202020204" pitchFamily="34" charset="0"/>
                        </a:rPr>
                        <a:t>Deck</a:t>
                      </a:r>
                      <a:r>
                        <a:rPr lang="es-CO" sz="1800" kern="1200" dirty="0">
                          <a:solidFill>
                            <a:schemeClr val="tx1"/>
                          </a:solidFill>
                          <a:effectLst/>
                          <a:latin typeface="Tw Cen MT" panose="020B0602020104020603" pitchFamily="34" charset="0"/>
                          <a:ea typeface="+mn-ea"/>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bl>
          </a:graphicData>
        </a:graphic>
      </p:graphicFrame>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9279" y="2770370"/>
            <a:ext cx="3507503" cy="2875984"/>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1106" y="2770768"/>
            <a:ext cx="3321024" cy="2875188"/>
          </a:xfrm>
          <a:prstGeom prst="rect">
            <a:avLst/>
          </a:prstGeom>
        </p:spPr>
      </p:pic>
      <p:sp>
        <p:nvSpPr>
          <p:cNvPr id="7" name="Pentágono 6"/>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419262608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3 Rectángulo"/>
          <p:cNvSpPr>
            <a:spLocks noChangeArrowheads="1"/>
          </p:cNvSpPr>
          <p:nvPr/>
        </p:nvSpPr>
        <p:spPr bwMode="auto">
          <a:xfrm>
            <a:off x="3850115" y="0"/>
            <a:ext cx="8037085"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CONVENIO 2157 DE 2014 DEPARTAMENTO DE CÓRDOBA</a:t>
            </a:r>
          </a:p>
        </p:txBody>
      </p:sp>
      <p:graphicFrame>
        <p:nvGraphicFramePr>
          <p:cNvPr id="4" name="Group 58"/>
          <p:cNvGraphicFramePr>
            <a:graphicFrameLocks noGrp="1"/>
          </p:cNvGraphicFramePr>
          <p:nvPr>
            <p:extLst>
              <p:ext uri="{D42A27DB-BD31-4B8C-83A1-F6EECF244321}">
                <p14:modId xmlns:p14="http://schemas.microsoft.com/office/powerpoint/2010/main" val="3540041689"/>
              </p:ext>
            </p:extLst>
          </p:nvPr>
        </p:nvGraphicFramePr>
        <p:xfrm>
          <a:off x="5380568" y="1105723"/>
          <a:ext cx="6392791" cy="5134888"/>
        </p:xfrm>
        <a:graphic>
          <a:graphicData uri="http://schemas.openxmlformats.org/drawingml/2006/table">
            <a:tbl>
              <a:tblPr/>
              <a:tblGrid>
                <a:gridCol w="2156602">
                  <a:extLst>
                    <a:ext uri="{9D8B030D-6E8A-4147-A177-3AD203B41FA5}">
                      <a16:colId xmlns="" xmlns:a16="http://schemas.microsoft.com/office/drawing/2014/main" val="20000"/>
                    </a:ext>
                  </a:extLst>
                </a:gridCol>
                <a:gridCol w="4236189">
                  <a:extLst>
                    <a:ext uri="{9D8B030D-6E8A-4147-A177-3AD203B41FA5}">
                      <a16:colId xmlns="" xmlns:a16="http://schemas.microsoft.com/office/drawing/2014/main" val="20001"/>
                    </a:ext>
                  </a:extLst>
                </a:gridCol>
              </a:tblGrid>
              <a:tr h="25961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lang="es-CO" altLang="es-CO" sz="1400" dirty="0">
                          <a:latin typeface="Tw Cen MT" panose="020B0602020104020603" pitchFamily="34" charset="0"/>
                          <a:ea typeface="Calibri" pitchFamily="34" charset="0"/>
                          <a:cs typeface="Arial" panose="020B0604020202020204" pitchFamily="34" charset="0"/>
                        </a:rPr>
                        <a:t>VÍA MONTERÍA - PUEBLO BUJO</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5388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OBJETO:</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CONSTRUCCIÓN PUENTE LOCALIZADO EN LA VÍA MONTERÍA PUEBLO BUJO, CÓDIGO 65370, MUNICIPIO DE MONTERÍA, DEPARTAMENTO DE CORDOBA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88484">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CONTRATISTA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cap="none" normalizeH="0" baseline="0" dirty="0">
                          <a:ln>
                            <a:noFill/>
                          </a:ln>
                          <a:solidFill>
                            <a:schemeClr val="tx1"/>
                          </a:solidFill>
                          <a:effectLst/>
                          <a:latin typeface="Tw Cen MT" panose="020B0602020104020603" pitchFamily="34" charset="0"/>
                          <a:cs typeface="Arial" panose="020B0604020202020204" pitchFamily="34" charset="0"/>
                        </a:rPr>
                        <a:t>DEPARTAMENTO DE CORDOBA – CONVENIO No. 2157 de 2014</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cap="none" normalizeH="0" baseline="0" dirty="0">
                          <a:ln>
                            <a:noFill/>
                          </a:ln>
                          <a:solidFill>
                            <a:schemeClr val="tx1"/>
                          </a:solidFill>
                          <a:effectLst/>
                          <a:latin typeface="Tw Cen MT" panose="020B0602020104020603" pitchFamily="34" charset="0"/>
                          <a:cs typeface="Arial" panose="020B0604020202020204" pitchFamily="34" charset="0"/>
                        </a:rPr>
                        <a:t>CONTRATO DERIVADO: CONSORCIO PUENTES PUEBLO BUJO 2015</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2360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OBRA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No. 928 DE 2015</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526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TOTAL CONVENIO: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$1.330 MILLONES </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935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INTERVENTOR</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CONSORCIO PI – </a:t>
                      </a:r>
                      <a:r>
                        <a:rPr kumimoji="0" lang="es-CO" altLang="es-CO" sz="1400" b="0" i="0" u="none" strike="noStrike" cap="none" normalizeH="0" baseline="0" dirty="0" err="1">
                          <a:ln>
                            <a:noFill/>
                          </a:ln>
                          <a:solidFill>
                            <a:schemeClr val="tx1"/>
                          </a:solidFill>
                          <a:effectLst/>
                          <a:latin typeface="Tw Cen MT" panose="020B0602020104020603" pitchFamily="34" charset="0"/>
                          <a:ea typeface="Calibri" pitchFamily="34" charset="0"/>
                          <a:cs typeface="Arial" panose="020B0604020202020204" pitchFamily="34" charset="0"/>
                        </a:rPr>
                        <a:t>RM</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2015</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3619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INTERVENTORIA:</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just" defTabSz="914400" rtl="0" eaLnBrk="1" fontAlgn="base" latinLnBrk="0" hangingPunct="1">
                        <a:lnSpc>
                          <a:spcPct val="115000"/>
                        </a:lnSpc>
                        <a:spcBef>
                          <a:spcPct val="0"/>
                        </a:spcBef>
                        <a:spcAft>
                          <a:spcPct val="0"/>
                        </a:spcAft>
                        <a:buClrTx/>
                        <a:buSzTx/>
                        <a:buFontTx/>
                        <a:buNone/>
                        <a:tabLst/>
                        <a:defRPr/>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1027 DE 2015</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721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INTERVENTORIA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$562 MILLONES (Ejerce interventoría a 3 puentes)</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834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INICIO: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19 DE FEBRERO DE 2015</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84104">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TERMINACION</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18 DE AGOSTO DE 2017</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8289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FISICO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98%</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9252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FINANCIERO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100%</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69105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OBSERVACIONES</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Meta Física:</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Construcción de puente con luz de 30 metros en vigas postenzadas, las protecciones están a cargo del Departamento de Cordoba.</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bl>
          </a:graphicData>
        </a:graphic>
      </p:graphicFrame>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8326" y="954107"/>
            <a:ext cx="3036552" cy="3547874"/>
          </a:xfrm>
          <a:prstGeom prst="rect">
            <a:avLst/>
          </a:prstGeom>
        </p:spPr>
      </p:pic>
      <p:sp>
        <p:nvSpPr>
          <p:cNvPr id="6" name="Pentágono 5"/>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81635803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3 Rectángulo"/>
          <p:cNvSpPr>
            <a:spLocks noChangeArrowheads="1"/>
          </p:cNvSpPr>
          <p:nvPr/>
        </p:nvSpPr>
        <p:spPr bwMode="auto">
          <a:xfrm>
            <a:off x="3991210" y="0"/>
            <a:ext cx="8112558"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PUENTE CONVENIO 2157 DE 2014 DEPARTAMENTO DE CÓRDOBA</a:t>
            </a:r>
          </a:p>
        </p:txBody>
      </p:sp>
      <p:graphicFrame>
        <p:nvGraphicFramePr>
          <p:cNvPr id="4" name="Group 60"/>
          <p:cNvGraphicFramePr>
            <a:graphicFrameLocks noGrp="1"/>
          </p:cNvGraphicFramePr>
          <p:nvPr>
            <p:extLst>
              <p:ext uri="{D42A27DB-BD31-4B8C-83A1-F6EECF244321}">
                <p14:modId xmlns:p14="http://schemas.microsoft.com/office/powerpoint/2010/main" val="3919787833"/>
              </p:ext>
            </p:extLst>
          </p:nvPr>
        </p:nvGraphicFramePr>
        <p:xfrm>
          <a:off x="2072075" y="1329954"/>
          <a:ext cx="8557518" cy="822960"/>
        </p:xfrm>
        <a:graphic>
          <a:graphicData uri="http://schemas.openxmlformats.org/drawingml/2006/table">
            <a:tbl>
              <a:tblPr/>
              <a:tblGrid>
                <a:gridCol w="2664296">
                  <a:extLst>
                    <a:ext uri="{9D8B030D-6E8A-4147-A177-3AD203B41FA5}">
                      <a16:colId xmlns="" xmlns:a16="http://schemas.microsoft.com/office/drawing/2014/main" val="20000"/>
                    </a:ext>
                  </a:extLst>
                </a:gridCol>
                <a:gridCol w="5893222">
                  <a:extLst>
                    <a:ext uri="{9D8B030D-6E8A-4147-A177-3AD203B41FA5}">
                      <a16:colId xmlns="" xmlns:a16="http://schemas.microsoft.com/office/drawing/2014/main" val="20001"/>
                    </a:ext>
                  </a:extLst>
                </a:gridCol>
              </a:tblGrid>
              <a:tr h="63137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800" b="1" i="0" u="none" strike="noStrike" cap="none" normalizeH="0" baseline="0" dirty="0">
                          <a:ln>
                            <a:noFill/>
                          </a:ln>
                          <a:solidFill>
                            <a:schemeClr val="tx1"/>
                          </a:solidFill>
                          <a:effectLst/>
                          <a:latin typeface="Tw Cen MT" panose="020B0602020104020603" pitchFamily="34" charset="0"/>
                          <a:ea typeface="Calibri" pitchFamily="34" charset="0"/>
                          <a:cs typeface="Times New Roman" pitchFamily="18" charset="0"/>
                        </a:rPr>
                        <a:t>ALCANCE</a:t>
                      </a:r>
                      <a:endParaRPr kumimoji="0" lang="es-CO" altLang="es-CO" sz="1800" b="0" i="0" u="none" strike="noStrike" cap="none" normalizeH="0" baseline="0" dirty="0">
                        <a:ln>
                          <a:noFill/>
                        </a:ln>
                        <a:solidFill>
                          <a:schemeClr val="tx1"/>
                        </a:solidFill>
                        <a:effectLst/>
                        <a:latin typeface="Tw Cen MT" panose="020B0602020104020603" pitchFamily="34" charset="0"/>
                        <a:ea typeface="Calibri" pitchFamily="34" charset="0"/>
                        <a:cs typeface="Times New Roman" pitchFamily="18"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800" b="0" i="0" u="none" strike="noStrike" cap="none" normalizeH="0" baseline="0" dirty="0">
                          <a:ln>
                            <a:noFill/>
                          </a:ln>
                          <a:solidFill>
                            <a:srgbClr val="000000"/>
                          </a:solidFill>
                          <a:effectLst/>
                          <a:latin typeface="Tw Cen MT" panose="020B0602020104020603" pitchFamily="34" charset="0"/>
                          <a:cs typeface="Arial" panose="020B0604020202020204" pitchFamily="34" charset="0"/>
                        </a:rPr>
                        <a:t>Construcción de puente con luz de 30 metros en vigas postenzadas con terraplenes de acceso, con longitud total de 330 metros.</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bl>
          </a:graphicData>
        </a:graphic>
      </p:graphicFrame>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1210" y="2714295"/>
            <a:ext cx="3442769" cy="2725656"/>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4327" y="2714295"/>
            <a:ext cx="3301473" cy="2725656"/>
          </a:xfrm>
          <a:prstGeom prst="rect">
            <a:avLst/>
          </a:prstGeom>
        </p:spPr>
      </p:pic>
      <p:sp>
        <p:nvSpPr>
          <p:cNvPr id="7" name="Pentágono 6"/>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74576863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3 Rectángulo"/>
          <p:cNvSpPr>
            <a:spLocks noChangeArrowheads="1"/>
          </p:cNvSpPr>
          <p:nvPr/>
        </p:nvSpPr>
        <p:spPr bwMode="auto">
          <a:xfrm>
            <a:off x="4352093" y="99931"/>
            <a:ext cx="6096190"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ATENCIÓN OBRAS DE EMERGENCIA K12 SAN MIGUEL CONTRATO 1000 DE 2016</a:t>
            </a:r>
          </a:p>
        </p:txBody>
      </p:sp>
      <p:graphicFrame>
        <p:nvGraphicFramePr>
          <p:cNvPr id="7" name="Group 58"/>
          <p:cNvGraphicFramePr>
            <a:graphicFrameLocks noGrp="1"/>
          </p:cNvGraphicFramePr>
          <p:nvPr>
            <p:extLst>
              <p:ext uri="{D42A27DB-BD31-4B8C-83A1-F6EECF244321}">
                <p14:modId xmlns:p14="http://schemas.microsoft.com/office/powerpoint/2010/main" val="2154022844"/>
              </p:ext>
            </p:extLst>
          </p:nvPr>
        </p:nvGraphicFramePr>
        <p:xfrm>
          <a:off x="5356505" y="1205352"/>
          <a:ext cx="6392791" cy="5809488"/>
        </p:xfrm>
        <a:graphic>
          <a:graphicData uri="http://schemas.openxmlformats.org/drawingml/2006/table">
            <a:tbl>
              <a:tblPr/>
              <a:tblGrid>
                <a:gridCol w="2156602">
                  <a:extLst>
                    <a:ext uri="{9D8B030D-6E8A-4147-A177-3AD203B41FA5}">
                      <a16:colId xmlns="" xmlns:a16="http://schemas.microsoft.com/office/drawing/2014/main" val="20000"/>
                    </a:ext>
                  </a:extLst>
                </a:gridCol>
                <a:gridCol w="4236189">
                  <a:extLst>
                    <a:ext uri="{9D8B030D-6E8A-4147-A177-3AD203B41FA5}">
                      <a16:colId xmlns="" xmlns:a16="http://schemas.microsoft.com/office/drawing/2014/main" val="20001"/>
                    </a:ext>
                  </a:extLst>
                </a:gridCol>
              </a:tblGrid>
              <a:tr h="1796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K12 - SAN MIGUEL</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OBJETO:</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ATENCIÓN OBRAS DE EMERGENCIA DE LA CARRETERA K12 - SAN MIGUEL</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190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CONTRATISTA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s-CO" altLang="es-CO" sz="1400" b="0" i="0" u="none" strike="noStrike" cap="none" normalizeH="0" baseline="0" dirty="0">
                          <a:ln>
                            <a:noFill/>
                          </a:ln>
                          <a:solidFill>
                            <a:schemeClr val="tx1"/>
                          </a:solidFill>
                          <a:effectLst/>
                          <a:latin typeface="Tw Cen MT" panose="020B0602020104020603" pitchFamily="34" charset="0"/>
                          <a:cs typeface="Arial" panose="020B0604020202020204" pitchFamily="34" charset="0"/>
                        </a:rPr>
                        <a:t>CONSORCIO K12 SAN MIGUEL</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2360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OBRA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No. 1000 DE 2016</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526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TOTAL CONVENIO: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$1.958 MILLONES </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935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INTERVENTOR</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CINTE LTDA</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765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INTERVENTORIA:</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just" defTabSz="914400" rtl="0" eaLnBrk="1" fontAlgn="base" latinLnBrk="0" hangingPunct="1">
                        <a:lnSpc>
                          <a:spcPct val="115000"/>
                        </a:lnSpc>
                        <a:spcBef>
                          <a:spcPct val="0"/>
                        </a:spcBef>
                        <a:spcAft>
                          <a:spcPct val="0"/>
                        </a:spcAft>
                        <a:buClrTx/>
                        <a:buSzTx/>
                        <a:buFontTx/>
                        <a:buNone/>
                        <a:tabLst/>
                        <a:defRPr/>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999 DE 2016</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721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INTERVENTORIA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$245 MILLONES</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834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INICIO: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29 DE AGOSTO DE 2016</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84104">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TERMINACION</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23 DE ABRIL DE 2017</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8289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FISICO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100%</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9252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FINANCIERO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100%</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1341607">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OBSERVACIONES</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lvl="0"/>
                      <a:r>
                        <a:rPr lang="es-CO" sz="1600" kern="1200" dirty="0">
                          <a:solidFill>
                            <a:schemeClr val="tx1"/>
                          </a:solidFill>
                          <a:effectLst/>
                          <a:latin typeface="Tw Cen MT" panose="020B0602020104020603" pitchFamily="34" charset="0"/>
                          <a:ea typeface="+mn-ea"/>
                          <a:cs typeface="+mn-cs"/>
                        </a:rPr>
                        <a:t>Se construyó una variante de 730 m en terraplén a nivel de afirmado, con especificaciones de red terciaria.</a:t>
                      </a:r>
                    </a:p>
                    <a:p>
                      <a:pPr lvl="0"/>
                      <a:r>
                        <a:rPr lang="es-CO" sz="1600" kern="1200" dirty="0">
                          <a:solidFill>
                            <a:schemeClr val="tx1"/>
                          </a:solidFill>
                          <a:effectLst/>
                          <a:latin typeface="Tw Cen MT" panose="020B0602020104020603" pitchFamily="34" charset="0"/>
                          <a:ea typeface="+mn-ea"/>
                          <a:cs typeface="+mn-cs"/>
                        </a:rPr>
                        <a:t>Se atendieron 23 puntos.</a:t>
                      </a:r>
                    </a:p>
                    <a:p>
                      <a:pPr lvl="0"/>
                      <a:r>
                        <a:rPr lang="es-CO" sz="1600" kern="1200" dirty="0">
                          <a:solidFill>
                            <a:schemeClr val="tx1"/>
                          </a:solidFill>
                          <a:effectLst/>
                          <a:latin typeface="Tw Cen MT" panose="020B0602020104020603" pitchFamily="34" charset="0"/>
                          <a:ea typeface="+mn-ea"/>
                          <a:cs typeface="+mn-cs"/>
                        </a:rPr>
                        <a:t>Se construyeron 10 alcantarillas circulares de 900 mm de diámetro interior y 1800 m de cerca</a:t>
                      </a:r>
                    </a:p>
                    <a:p>
                      <a:pPr lvl="0"/>
                      <a:r>
                        <a:rPr lang="es-CO" sz="1600" kern="1200" dirty="0">
                          <a:solidFill>
                            <a:schemeClr val="tx1"/>
                          </a:solidFill>
                          <a:effectLst/>
                          <a:latin typeface="Tw Cen MT" panose="020B0602020104020603" pitchFamily="34" charset="0"/>
                          <a:ea typeface="+mn-ea"/>
                          <a:cs typeface="+mn-cs"/>
                        </a:rPr>
                        <a:t>Se instaló </a:t>
                      </a:r>
                      <a:r>
                        <a:rPr lang="es-CO" sz="1600" kern="1200" dirty="0" smtClean="0">
                          <a:solidFill>
                            <a:schemeClr val="tx1"/>
                          </a:solidFill>
                          <a:effectLst/>
                          <a:latin typeface="Tw Cen MT" panose="020B0602020104020603" pitchFamily="34" charset="0"/>
                          <a:ea typeface="+mn-ea"/>
                          <a:cs typeface="+mn-cs"/>
                        </a:rPr>
                        <a:t>un puente </a:t>
                      </a:r>
                      <a:r>
                        <a:rPr lang="es-CO" sz="1600" kern="1200" dirty="0">
                          <a:solidFill>
                            <a:schemeClr val="tx1"/>
                          </a:solidFill>
                          <a:effectLst/>
                          <a:latin typeface="Tw Cen MT" panose="020B0602020104020603" pitchFamily="34" charset="0"/>
                          <a:ea typeface="+mn-ea"/>
                          <a:cs typeface="+mn-cs"/>
                        </a:rPr>
                        <a:t>metálico modular tipo Bailey de 30 metros de longitud</a:t>
                      </a:r>
                    </a:p>
                    <a:p>
                      <a:pPr lvl="0"/>
                      <a:r>
                        <a:rPr lang="es-CO" sz="1600" kern="1200" dirty="0">
                          <a:solidFill>
                            <a:schemeClr val="tx1"/>
                          </a:solidFill>
                          <a:effectLst/>
                          <a:latin typeface="Tw Cen MT" panose="020B0602020104020603" pitchFamily="34" charset="0"/>
                          <a:ea typeface="+mn-ea"/>
                          <a:cs typeface="+mn-cs"/>
                        </a:rPr>
                        <a:t>Se desmontó un puente metálico de 18 m de </a:t>
                      </a:r>
                      <a:r>
                        <a:rPr lang="es-CO" sz="1600" kern="1200" dirty="0" smtClean="0">
                          <a:solidFill>
                            <a:schemeClr val="tx1"/>
                          </a:solidFill>
                          <a:effectLst/>
                          <a:latin typeface="Tw Cen MT" panose="020B0602020104020603" pitchFamily="34" charset="0"/>
                          <a:ea typeface="+mn-ea"/>
                          <a:cs typeface="+mn-cs"/>
                        </a:rPr>
                        <a:t>longitud.</a:t>
                      </a:r>
                      <a:endParaRPr lang="es-CO" sz="1600" kern="1200" dirty="0">
                        <a:solidFill>
                          <a:schemeClr val="tx1"/>
                        </a:solidFill>
                        <a:effectLst/>
                        <a:latin typeface="Tw Cen MT" panose="020B0602020104020603" pitchFamily="34" charset="0"/>
                        <a:ea typeface="+mn-ea"/>
                        <a:cs typeface="+mn-cs"/>
                      </a:endParaRP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bl>
          </a:graphicData>
        </a:graphic>
      </p:graphicFrame>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1054038"/>
            <a:ext cx="3422984" cy="1605775"/>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2735324"/>
            <a:ext cx="3422984" cy="1757191"/>
          </a:xfrm>
          <a:prstGeom prst="rect">
            <a:avLst/>
          </a:prstGeom>
        </p:spPr>
      </p:pic>
      <p:sp>
        <p:nvSpPr>
          <p:cNvPr id="9" name="Pentágono 8"/>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1720836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4" name="Picture 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122" y="864831"/>
            <a:ext cx="5535762" cy="3346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30 CuadroTexto"/>
          <p:cNvSpPr txBox="1">
            <a:spLocks noChangeArrowheads="1"/>
          </p:cNvSpPr>
          <p:nvPr/>
        </p:nvSpPr>
        <p:spPr bwMode="auto">
          <a:xfrm flipH="1">
            <a:off x="6858002" y="885870"/>
            <a:ext cx="4919300" cy="173253"/>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CO"/>
            </a:defPPr>
            <a:lvl1pPr marL="457200" indent="-457200" algn="ctr">
              <a:spcBef>
                <a:spcPts val="600"/>
              </a:spcBef>
              <a:defRPr sz="1600"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eaLnBrk="0" hangingPunct="0">
              <a:defRPr sz="2400">
                <a:latin typeface="Arial" pitchFamily="34" charset="0"/>
                <a:cs typeface="Arial" pitchFamily="34" charset="0"/>
              </a:defRPr>
            </a:lvl2pPr>
            <a:lvl3pPr eaLnBrk="0" hangingPunct="0">
              <a:defRPr sz="2400">
                <a:latin typeface="Arial" pitchFamily="34" charset="0"/>
                <a:cs typeface="Arial" pitchFamily="34" charset="0"/>
              </a:defRPr>
            </a:lvl3pPr>
            <a:lvl4pPr eaLnBrk="0" hangingPunct="0">
              <a:defRPr sz="2400">
                <a:latin typeface="Arial" pitchFamily="34" charset="0"/>
                <a:cs typeface="Arial" pitchFamily="34" charset="0"/>
              </a:defRPr>
            </a:lvl4pPr>
            <a:lvl5pPr eaLnBrk="0" hangingPunct="0">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pPr defTabSz="911128">
              <a:defRPr/>
            </a:pPr>
            <a:r>
              <a:rPr lang="es-CO" sz="1100" dirty="0"/>
              <a:t>INFORMACIÓN GENERAL</a:t>
            </a:r>
          </a:p>
        </p:txBody>
      </p:sp>
      <p:graphicFrame>
        <p:nvGraphicFramePr>
          <p:cNvPr id="23" name="3 Tabla"/>
          <p:cNvGraphicFramePr>
            <a:graphicFrameLocks noGrp="1"/>
          </p:cNvGraphicFramePr>
          <p:nvPr>
            <p:extLst>
              <p:ext uri="{D42A27DB-BD31-4B8C-83A1-F6EECF244321}">
                <p14:modId xmlns:p14="http://schemas.microsoft.com/office/powerpoint/2010/main" val="3505643157"/>
              </p:ext>
            </p:extLst>
          </p:nvPr>
        </p:nvGraphicFramePr>
        <p:xfrm>
          <a:off x="6858003" y="1093616"/>
          <a:ext cx="4919301" cy="762000"/>
        </p:xfrm>
        <a:graphic>
          <a:graphicData uri="http://schemas.openxmlformats.org/drawingml/2006/table">
            <a:tbl>
              <a:tblPr firstRow="1" bandRow="1">
                <a:tableStyleId>{5940675A-B579-460E-94D1-54222C63F5DA}</a:tableStyleId>
              </a:tblPr>
              <a:tblGrid>
                <a:gridCol w="2972643">
                  <a:extLst>
                    <a:ext uri="{9D8B030D-6E8A-4147-A177-3AD203B41FA5}">
                      <a16:colId xmlns="" xmlns:a16="http://schemas.microsoft.com/office/drawing/2014/main" val="20000"/>
                    </a:ext>
                  </a:extLst>
                </a:gridCol>
                <a:gridCol w="1946658">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FECHA</a:t>
                      </a:r>
                      <a:r>
                        <a:rPr lang="es-ES" sz="1000" kern="1200" baseline="0" dirty="0"/>
                        <a:t> DE ADJUDICACIÓN </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rtl="0" fontAlgn="ctr"/>
                      <a:r>
                        <a:rPr lang="es-MX" sz="1000" u="none" strike="noStrike" dirty="0">
                          <a:effectLst/>
                        </a:rPr>
                        <a:t>17/11/2015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CO" sz="1000" kern="1200" dirty="0"/>
                        <a:t>FECHA DE FIRMA DE CONTRATO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dirty="0">
                          <a:effectLst/>
                        </a:rPr>
                        <a:t>07/12/2015</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1"/>
                  </a:ext>
                </a:extLst>
              </a:tr>
              <a:tr h="152395">
                <a:tc>
                  <a:txBody>
                    <a:bodyPr/>
                    <a:lstStyle/>
                    <a:p>
                      <a:pPr marL="0" algn="l" defTabSz="914400" rtl="0" eaLnBrk="1" latinLnBrk="0" hangingPunct="1"/>
                      <a:r>
                        <a:rPr lang="es-CO" sz="1000" kern="1200" dirty="0"/>
                        <a:t>ACTA DE INICIO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000" u="none" strike="noStrike" dirty="0">
                          <a:effectLst/>
                        </a:rPr>
                        <a:t>25/01/2016</a:t>
                      </a:r>
                      <a:endParaRPr lang="es-MX" sz="1000" b="0" i="0" u="none" strike="noStrike" dirty="0">
                        <a:solidFill>
                          <a:schemeClr val="tx1"/>
                        </a:solidFill>
                        <a:effectLst/>
                        <a:latin typeface="+mn-lt"/>
                      </a:endParaRP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CO" sz="1000" kern="1200" dirty="0"/>
                        <a:t>TERMINACIÓN</a:t>
                      </a:r>
                      <a:endParaRPr lang="es-CO" sz="1000" b="0" kern="1200" dirty="0">
                        <a:solidFill>
                          <a:srgbClr val="082754"/>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24/01/2020</a:t>
                      </a:r>
                      <a:endParaRPr lang="es-MX" sz="1000" b="0" i="0" u="none" strike="noStrike" kern="1200" dirty="0">
                        <a:solidFill>
                          <a:srgbClr val="082754"/>
                        </a:solidFill>
                        <a:effectLst/>
                        <a:latin typeface="+mn-lt"/>
                        <a:ea typeface="+mn-ea"/>
                        <a:cs typeface="+mn-cs"/>
                      </a:endParaRPr>
                    </a:p>
                  </a:txBody>
                  <a:tcPr marL="35997" marR="35997" marT="0" marB="0" anchor="ctr"/>
                </a:tc>
                <a:extLst>
                  <a:ext uri="{0D108BD9-81ED-4DB2-BD59-A6C34878D82A}">
                    <a16:rowId xmlns="" xmlns:a16="http://schemas.microsoft.com/office/drawing/2014/main" val="10003"/>
                  </a:ext>
                </a:extLst>
              </a:tr>
              <a:tr h="152395">
                <a:tc>
                  <a:txBody>
                    <a:bodyPr/>
                    <a:lstStyle/>
                    <a:p>
                      <a:pPr marL="0" algn="l" defTabSz="914400" rtl="0" eaLnBrk="1" latinLnBrk="0" hangingPunct="1"/>
                      <a:r>
                        <a:rPr lang="es-CO" sz="1000" kern="1200" dirty="0"/>
                        <a:t>FASE DEL PROYECTO PROGRAMADO/EJECUTADO</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rtl="0" fontAlgn="ctr"/>
                      <a:r>
                        <a:rPr lang="es-MX" sz="1000" u="none" strike="noStrike" kern="1200" dirty="0">
                          <a:effectLst/>
                        </a:rPr>
                        <a:t>14 % / 17 %</a:t>
                      </a:r>
                    </a:p>
                  </a:txBody>
                  <a:tcPr marL="35997" marR="35997" marT="0" marB="0" anchor="ctr"/>
                </a:tc>
                <a:extLst>
                  <a:ext uri="{0D108BD9-81ED-4DB2-BD59-A6C34878D82A}">
                    <a16:rowId xmlns="" xmlns:a16="http://schemas.microsoft.com/office/drawing/2014/main" val="10004"/>
                  </a:ext>
                </a:extLst>
              </a:tr>
            </a:tbl>
          </a:graphicData>
        </a:graphic>
      </p:graphicFrame>
      <p:sp>
        <p:nvSpPr>
          <p:cNvPr id="24" name="30 CuadroTexto"/>
          <p:cNvSpPr txBox="1">
            <a:spLocks noChangeArrowheads="1"/>
          </p:cNvSpPr>
          <p:nvPr/>
        </p:nvSpPr>
        <p:spPr bwMode="auto">
          <a:xfrm flipH="1">
            <a:off x="6858000" y="2575592"/>
            <a:ext cx="4919303"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CONTRATO OBRA 1686 DE 07/12/2015</a:t>
            </a:r>
          </a:p>
        </p:txBody>
      </p:sp>
      <p:sp>
        <p:nvSpPr>
          <p:cNvPr id="25" name="30 CuadroTexto"/>
          <p:cNvSpPr txBox="1">
            <a:spLocks noChangeArrowheads="1"/>
          </p:cNvSpPr>
          <p:nvPr/>
        </p:nvSpPr>
        <p:spPr bwMode="auto">
          <a:xfrm flipH="1">
            <a:off x="6857997" y="3419598"/>
            <a:ext cx="4919303"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INTERVENTORÍA 1747 DE 23/12/2015</a:t>
            </a:r>
          </a:p>
        </p:txBody>
      </p:sp>
      <p:graphicFrame>
        <p:nvGraphicFramePr>
          <p:cNvPr id="26" name="Tabla 22"/>
          <p:cNvGraphicFramePr>
            <a:graphicFrameLocks noGrp="1"/>
          </p:cNvGraphicFramePr>
          <p:nvPr>
            <p:extLst>
              <p:ext uri="{D42A27DB-BD31-4B8C-83A1-F6EECF244321}">
                <p14:modId xmlns:p14="http://schemas.microsoft.com/office/powerpoint/2010/main" val="2973722891"/>
              </p:ext>
            </p:extLst>
          </p:nvPr>
        </p:nvGraphicFramePr>
        <p:xfrm>
          <a:off x="6858000" y="2772750"/>
          <a:ext cx="4919303" cy="609600"/>
        </p:xfrm>
        <a:graphic>
          <a:graphicData uri="http://schemas.openxmlformats.org/drawingml/2006/table">
            <a:tbl>
              <a:tblPr>
                <a:tableStyleId>{616DA210-FB5B-4158-B5E0-FEB733F419BA}</a:tableStyleId>
              </a:tblPr>
              <a:tblGrid>
                <a:gridCol w="2749504">
                  <a:extLst>
                    <a:ext uri="{9D8B030D-6E8A-4147-A177-3AD203B41FA5}">
                      <a16:colId xmlns="" xmlns:a16="http://schemas.microsoft.com/office/drawing/2014/main" val="20000"/>
                    </a:ext>
                  </a:extLst>
                </a:gridCol>
                <a:gridCol w="917923">
                  <a:extLst>
                    <a:ext uri="{9D8B030D-6E8A-4147-A177-3AD203B41FA5}">
                      <a16:colId xmlns="" xmlns:a16="http://schemas.microsoft.com/office/drawing/2014/main" val="20001"/>
                    </a:ext>
                  </a:extLst>
                </a:gridCol>
                <a:gridCol w="1251876">
                  <a:extLst>
                    <a:ext uri="{9D8B030D-6E8A-4147-A177-3AD203B41FA5}">
                      <a16:colId xmlns="" xmlns:a16="http://schemas.microsoft.com/office/drawing/2014/main" val="20002"/>
                    </a:ext>
                  </a:extLst>
                </a:gridCol>
              </a:tblGrid>
              <a:tr h="15239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CONEXIÓN DEL TEQUENDAMA - CCT</a:t>
                      </a:r>
                    </a:p>
                  </a:txBody>
                  <a:tcPr marL="71998" marR="71998"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5239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71998" marR="71998" marT="0" marB="0" anchor="ctr"/>
                </a:tc>
                <a:extLst>
                  <a:ext uri="{0D108BD9-81ED-4DB2-BD59-A6C34878D82A}">
                    <a16:rowId xmlns="" xmlns:a16="http://schemas.microsoft.com/office/drawing/2014/main" val="10001"/>
                  </a:ext>
                </a:extLst>
              </a:tr>
              <a:tr h="152395">
                <a:tc>
                  <a:txBody>
                    <a:bodyPr/>
                    <a:lstStyle/>
                    <a:p>
                      <a:pPr algn="l" fontAlgn="ctr"/>
                      <a:r>
                        <a:rPr lang="it-IT" sz="1000" u="none" strike="noStrike" dirty="0">
                          <a:effectLst/>
                        </a:rPr>
                        <a:t>MINCIVIL S.A.</a:t>
                      </a:r>
                      <a:endParaRPr lang="es-MX" sz="1000" b="0" i="0" u="none" strike="noStrike" dirty="0">
                        <a:solidFill>
                          <a:srgbClr val="000000"/>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75</a:t>
                      </a:r>
                      <a:endParaRPr lang="es-MX" sz="1000" b="0" i="0" u="none" strike="noStrike" dirty="0">
                        <a:solidFill>
                          <a:srgbClr val="000000"/>
                        </a:solidFill>
                        <a:effectLst/>
                        <a:latin typeface="Calibri" panose="020F0502020204030204" pitchFamily="34" charset="0"/>
                      </a:endParaRPr>
                    </a:p>
                  </a:txBody>
                  <a:tcPr marL="71998" marR="7199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2"/>
                  </a:ext>
                </a:extLst>
              </a:tr>
              <a:tr h="152395">
                <a:tc>
                  <a:txBody>
                    <a:bodyPr/>
                    <a:lstStyle/>
                    <a:p>
                      <a:pPr algn="l" fontAlgn="ctr"/>
                      <a:r>
                        <a:rPr lang="it-IT" sz="1000" u="none" strike="noStrike" dirty="0">
                          <a:effectLst/>
                        </a:rPr>
                        <a:t>TOPCO S.A.</a:t>
                      </a:r>
                      <a:endParaRPr lang="es-MX" sz="1000" b="0" i="0" u="none" strike="noStrike" dirty="0">
                        <a:solidFill>
                          <a:srgbClr val="000000"/>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25</a:t>
                      </a:r>
                      <a:endParaRPr lang="es-MX" sz="1000" b="0" i="0" u="none" strike="noStrike" dirty="0">
                        <a:solidFill>
                          <a:srgbClr val="000000"/>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COLOMBIA</a:t>
                      </a:r>
                      <a:endParaRPr lang="es-MX" sz="1000" b="0" i="0" u="none" strike="noStrike" dirty="0">
                        <a:solidFill>
                          <a:srgbClr val="000000"/>
                        </a:solidFill>
                        <a:effectLst/>
                        <a:latin typeface="Calibri" panose="020F0502020204030204" pitchFamily="34" charset="0"/>
                      </a:endParaRPr>
                    </a:p>
                  </a:txBody>
                  <a:tcPr marL="71998" marR="71998" marT="0" marB="0" anchor="ctr"/>
                </a:tc>
                <a:extLst>
                  <a:ext uri="{0D108BD9-81ED-4DB2-BD59-A6C34878D82A}">
                    <a16:rowId xmlns="" xmlns:a16="http://schemas.microsoft.com/office/drawing/2014/main" val="10003"/>
                  </a:ext>
                </a:extLst>
              </a:tr>
            </a:tbl>
          </a:graphicData>
        </a:graphic>
      </p:graphicFrame>
      <p:graphicFrame>
        <p:nvGraphicFramePr>
          <p:cNvPr id="33" name="Tabla 23"/>
          <p:cNvGraphicFramePr>
            <a:graphicFrameLocks noGrp="1"/>
          </p:cNvGraphicFramePr>
          <p:nvPr>
            <p:extLst>
              <p:ext uri="{D42A27DB-BD31-4B8C-83A1-F6EECF244321}">
                <p14:modId xmlns:p14="http://schemas.microsoft.com/office/powerpoint/2010/main" val="499999785"/>
              </p:ext>
            </p:extLst>
          </p:nvPr>
        </p:nvGraphicFramePr>
        <p:xfrm>
          <a:off x="6858002" y="3625061"/>
          <a:ext cx="4919299" cy="762000"/>
        </p:xfrm>
        <a:graphic>
          <a:graphicData uri="http://schemas.openxmlformats.org/drawingml/2006/table">
            <a:tbl>
              <a:tblPr>
                <a:tableStyleId>{616DA210-FB5B-4158-B5E0-FEB733F419BA}</a:tableStyleId>
              </a:tblPr>
              <a:tblGrid>
                <a:gridCol w="3095774">
                  <a:extLst>
                    <a:ext uri="{9D8B030D-6E8A-4147-A177-3AD203B41FA5}">
                      <a16:colId xmlns="" xmlns:a16="http://schemas.microsoft.com/office/drawing/2014/main" val="20000"/>
                    </a:ext>
                  </a:extLst>
                </a:gridCol>
                <a:gridCol w="366164">
                  <a:extLst>
                    <a:ext uri="{9D8B030D-6E8A-4147-A177-3AD203B41FA5}">
                      <a16:colId xmlns="" xmlns:a16="http://schemas.microsoft.com/office/drawing/2014/main" val="20001"/>
                    </a:ext>
                  </a:extLst>
                </a:gridCol>
                <a:gridCol w="1457361">
                  <a:extLst>
                    <a:ext uri="{9D8B030D-6E8A-4147-A177-3AD203B41FA5}">
                      <a16:colId xmlns="" xmlns:a16="http://schemas.microsoft.com/office/drawing/2014/main" val="20002"/>
                    </a:ext>
                  </a:extLst>
                </a:gridCol>
              </a:tblGrid>
              <a:tr h="148745">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CONSORCIO INTEGRAL – SEG – 117</a:t>
                      </a:r>
                      <a:endParaRPr kumimoji="0" lang="es-MX" sz="1000" b="1" i="0" u="none" strike="noStrike" kern="1200" cap="none" spc="0" normalizeH="0" baseline="0" noProof="0" dirty="0">
                        <a:ln>
                          <a:noFill/>
                        </a:ln>
                        <a:solidFill>
                          <a:prstClr val="black"/>
                        </a:solidFill>
                        <a:effectLst/>
                        <a:uLnTx/>
                        <a:uFillTx/>
                        <a:latin typeface="+mn-lt"/>
                        <a:ea typeface="+mn-ea"/>
                        <a:cs typeface="Arial" pitchFamily="34" charset="0"/>
                      </a:endParaRPr>
                    </a:p>
                  </a:txBody>
                  <a:tcPr marL="71998" marR="71998" marT="0"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tc hMerge="1">
                  <a:txBody>
                    <a:bodyPr/>
                    <a:lstStyle/>
                    <a:p>
                      <a:pPr algn="ctr" fontAlgn="ctr"/>
                      <a:endParaRPr lang="es-MX" sz="1100" b="1" i="0" u="none" strike="noStrike" dirty="0">
                        <a:solidFill>
                          <a:schemeClr val="bg1"/>
                        </a:solidFill>
                        <a:effectLst/>
                        <a:latin typeface="Calibri" panose="020F0502020204030204" pitchFamily="34" charset="0"/>
                      </a:endParaRPr>
                    </a:p>
                  </a:txBody>
                  <a:tcPr marL="9525" marR="9525" marT="8792" marB="0" anchor="ctr"/>
                </a:tc>
                <a:extLst>
                  <a:ext uri="{0D108BD9-81ED-4DB2-BD59-A6C34878D82A}">
                    <a16:rowId xmlns="" xmlns:a16="http://schemas.microsoft.com/office/drawing/2014/main" val="10000"/>
                  </a:ext>
                </a:extLst>
              </a:tr>
              <a:tr h="148745">
                <a:tc>
                  <a:txBody>
                    <a:bodyPr/>
                    <a:lstStyle/>
                    <a:p>
                      <a:pPr algn="ctr" fontAlgn="ctr"/>
                      <a:r>
                        <a:rPr lang="es-MX" sz="1000" u="none" strike="noStrike" dirty="0">
                          <a:effectLst/>
                        </a:rPr>
                        <a:t>INTEGRANTES</a:t>
                      </a:r>
                      <a:endParaRPr lang="es-MX" sz="1000" b="1" i="0" u="none" strike="noStrike" dirty="0">
                        <a:solidFill>
                          <a:schemeClr val="bg1"/>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a:t>
                      </a:r>
                      <a:endParaRPr lang="es-MX" sz="1000" b="1" i="0" u="none" strike="noStrike" dirty="0">
                        <a:solidFill>
                          <a:schemeClr val="bg1"/>
                        </a:solidFill>
                        <a:effectLst/>
                        <a:latin typeface="Calibri" panose="020F0502020204030204" pitchFamily="34" charset="0"/>
                      </a:endParaRPr>
                    </a:p>
                  </a:txBody>
                  <a:tcPr marL="71998" marR="71998" marT="0" marB="0" anchor="ctr"/>
                </a:tc>
                <a:tc>
                  <a:txBody>
                    <a:bodyPr/>
                    <a:lstStyle/>
                    <a:p>
                      <a:pPr algn="ctr" fontAlgn="ctr"/>
                      <a:r>
                        <a:rPr lang="es-MX" sz="1000" u="none" strike="noStrike" dirty="0">
                          <a:effectLst/>
                        </a:rPr>
                        <a:t>ORIGEN</a:t>
                      </a:r>
                      <a:endParaRPr lang="es-MX" sz="1000" b="1" i="0" u="none" strike="noStrike" dirty="0">
                        <a:solidFill>
                          <a:schemeClr val="bg1"/>
                        </a:solidFill>
                        <a:effectLst/>
                        <a:latin typeface="Calibri" panose="020F0502020204030204" pitchFamily="34" charset="0"/>
                      </a:endParaRPr>
                    </a:p>
                  </a:txBody>
                  <a:tcPr marL="71998" marR="71998" marT="0" marB="0" anchor="ctr"/>
                </a:tc>
                <a:extLst>
                  <a:ext uri="{0D108BD9-81ED-4DB2-BD59-A6C34878D82A}">
                    <a16:rowId xmlns="" xmlns:a16="http://schemas.microsoft.com/office/drawing/2014/main" val="10001"/>
                  </a:ext>
                </a:extLst>
              </a:tr>
              <a:tr h="148745">
                <a:tc>
                  <a:txBody>
                    <a:bodyPr/>
                    <a:lstStyle/>
                    <a:p>
                      <a:pPr marL="0" algn="l" defTabSz="914400" rtl="0" eaLnBrk="1" fontAlgn="ctr" latinLnBrk="0" hangingPunct="1"/>
                      <a:r>
                        <a:rPr lang="es-CO" sz="1000" u="none" strike="noStrike" kern="1200" dirty="0">
                          <a:effectLst/>
                        </a:rPr>
                        <a:t>INTEGRAL INGENIERÍA DE SUPERVISIÓN S.A.S.</a:t>
                      </a:r>
                      <a:endParaRPr lang="es-MX" sz="1000" u="none" strike="noStrike" kern="1200" dirty="0">
                        <a:solidFill>
                          <a:schemeClr val="tx1"/>
                        </a:solidFill>
                        <a:effectLst/>
                        <a:latin typeface="+mn-lt"/>
                        <a:ea typeface="+mn-ea"/>
                        <a:cs typeface="+mn-cs"/>
                      </a:endParaRPr>
                    </a:p>
                  </a:txBody>
                  <a:tcPr marL="71998" marR="71998" marT="0" marB="0" anchor="ctr"/>
                </a:tc>
                <a:tc>
                  <a:txBody>
                    <a:bodyPr/>
                    <a:lstStyle/>
                    <a:p>
                      <a:pPr marL="0" algn="ctr" defTabSz="914400" rtl="0" eaLnBrk="1" fontAlgn="ctr" latinLnBrk="0" hangingPunct="1"/>
                      <a:r>
                        <a:rPr lang="es-MX" sz="1000" u="none" strike="noStrike" kern="1200" dirty="0">
                          <a:effectLst/>
                        </a:rPr>
                        <a:t>60</a:t>
                      </a:r>
                      <a:endParaRPr lang="es-MX" sz="1000" u="none" strike="noStrike" kern="1200" dirty="0">
                        <a:solidFill>
                          <a:schemeClr val="tx1"/>
                        </a:solidFill>
                        <a:effectLst/>
                        <a:latin typeface="+mn-lt"/>
                        <a:ea typeface="+mn-ea"/>
                        <a:cs typeface="+mn-cs"/>
                      </a:endParaRPr>
                    </a:p>
                  </a:txBody>
                  <a:tcPr marL="71998" marR="7199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2"/>
                  </a:ext>
                </a:extLst>
              </a:tr>
              <a:tr h="148745">
                <a:tc>
                  <a:txBody>
                    <a:bodyPr/>
                    <a:lstStyle/>
                    <a:p>
                      <a:pPr marL="0" algn="l" defTabSz="914400" rtl="0" eaLnBrk="1" fontAlgn="ctr" latinLnBrk="0" hangingPunct="1"/>
                      <a:r>
                        <a:rPr lang="es-CO" sz="1000" u="none" strike="noStrike" kern="1200" dirty="0">
                          <a:effectLst/>
                        </a:rPr>
                        <a:t>SONDEOS ESTRUCTURAL Y GEOTECNIA</a:t>
                      </a:r>
                      <a:r>
                        <a:rPr lang="es-CO" sz="1000" u="none" strike="noStrike" kern="1200" baseline="0" dirty="0">
                          <a:effectLst/>
                        </a:rPr>
                        <a:t> </a:t>
                      </a:r>
                      <a:r>
                        <a:rPr lang="es-CO" sz="1000" u="none" strike="noStrike" kern="1200" dirty="0">
                          <a:effectLst/>
                        </a:rPr>
                        <a:t>S.A.</a:t>
                      </a:r>
                      <a:endParaRPr lang="es-MX" sz="1000" u="none" strike="noStrike" kern="1200" dirty="0">
                        <a:solidFill>
                          <a:schemeClr val="tx1"/>
                        </a:solidFill>
                        <a:effectLst/>
                        <a:latin typeface="+mn-lt"/>
                        <a:ea typeface="+mn-ea"/>
                        <a:cs typeface="+mn-cs"/>
                      </a:endParaRPr>
                    </a:p>
                  </a:txBody>
                  <a:tcPr marL="71998" marR="71998" marT="0" marB="0" anchor="ctr"/>
                </a:tc>
                <a:tc>
                  <a:txBody>
                    <a:bodyPr/>
                    <a:lstStyle/>
                    <a:p>
                      <a:pPr marL="0" algn="ctr" defTabSz="914400" rtl="0" eaLnBrk="1" fontAlgn="ctr" latinLnBrk="0" hangingPunct="1"/>
                      <a:r>
                        <a:rPr lang="es-MX" sz="1000" u="none" strike="noStrike" kern="1200" dirty="0">
                          <a:effectLst/>
                        </a:rPr>
                        <a:t>30</a:t>
                      </a:r>
                      <a:endParaRPr lang="es-MX" sz="1000" u="none" strike="noStrike" kern="1200" dirty="0">
                        <a:solidFill>
                          <a:schemeClr val="tx1"/>
                        </a:solidFill>
                        <a:effectLst/>
                        <a:latin typeface="+mn-lt"/>
                        <a:ea typeface="+mn-ea"/>
                        <a:cs typeface="+mn-cs"/>
                      </a:endParaRPr>
                    </a:p>
                  </a:txBody>
                  <a:tcPr marL="71998" marR="71998" marT="0" marB="0" anchor="ctr"/>
                </a:tc>
                <a:tc>
                  <a:txBody>
                    <a:bodyPr/>
                    <a:lstStyle/>
                    <a:p>
                      <a:pPr marL="0" algn="ctr" defTabSz="914400" rtl="0" eaLnBrk="1" fontAlgn="ctr" latinLnBrk="0" hangingPunct="1"/>
                      <a:r>
                        <a:rPr lang="es-MX" sz="1000" u="none" strike="noStrike" kern="1200" dirty="0">
                          <a:effectLst/>
                        </a:rPr>
                        <a:t>ESPAÑA</a:t>
                      </a:r>
                      <a:r>
                        <a:rPr lang="es-MX" sz="1000" u="none" strike="noStrike" kern="1200" baseline="0" dirty="0">
                          <a:effectLst/>
                        </a:rPr>
                        <a:t> - </a:t>
                      </a:r>
                      <a:r>
                        <a:rPr lang="es-MX" sz="1000" u="none" strike="noStrike" kern="1200" dirty="0">
                          <a:effectLst/>
                        </a:rPr>
                        <a:t>SUC. COL</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3"/>
                  </a:ext>
                </a:extLst>
              </a:tr>
              <a:tr h="148745">
                <a:tc>
                  <a:txBody>
                    <a:bodyPr/>
                    <a:lstStyle/>
                    <a:p>
                      <a:pPr marL="0" algn="l" defTabSz="914400" rtl="0" eaLnBrk="1" fontAlgn="ctr" latinLnBrk="0" hangingPunct="1"/>
                      <a:r>
                        <a:rPr lang="es-CO" sz="1000" u="none" strike="noStrike" kern="1200" dirty="0">
                          <a:effectLst/>
                        </a:rPr>
                        <a:t>INTEGRAL S.A.</a:t>
                      </a:r>
                      <a:endParaRPr lang="es-MX" sz="1000" u="none" strike="noStrike" kern="1200" dirty="0">
                        <a:solidFill>
                          <a:schemeClr val="tx1"/>
                        </a:solidFill>
                        <a:effectLst/>
                        <a:latin typeface="+mn-lt"/>
                        <a:ea typeface="+mn-ea"/>
                        <a:cs typeface="+mn-cs"/>
                      </a:endParaRPr>
                    </a:p>
                  </a:txBody>
                  <a:tcPr marL="71998" marR="71998" marT="0" marB="0" anchor="ctr"/>
                </a:tc>
                <a:tc>
                  <a:txBody>
                    <a:bodyPr/>
                    <a:lstStyle/>
                    <a:p>
                      <a:pPr marL="0" algn="ctr" defTabSz="914400" rtl="0" eaLnBrk="1" fontAlgn="ctr" latinLnBrk="0" hangingPunct="1"/>
                      <a:r>
                        <a:rPr lang="es-MX" sz="1000" u="none" strike="noStrike" kern="1200" dirty="0">
                          <a:effectLst/>
                        </a:rPr>
                        <a:t>10</a:t>
                      </a:r>
                      <a:endParaRPr lang="es-MX" sz="1000" u="none" strike="noStrike" kern="1200" dirty="0">
                        <a:solidFill>
                          <a:schemeClr val="tx1"/>
                        </a:solidFill>
                        <a:effectLst/>
                        <a:latin typeface="+mn-lt"/>
                        <a:ea typeface="+mn-ea"/>
                        <a:cs typeface="+mn-cs"/>
                      </a:endParaRPr>
                    </a:p>
                  </a:txBody>
                  <a:tcPr marL="71998" marR="71998" marT="0" marB="0" anchor="ctr"/>
                </a:tc>
                <a:tc>
                  <a:txBody>
                    <a:bodyPr/>
                    <a:lstStyle/>
                    <a:p>
                      <a:pPr marL="0" algn="ctr" defTabSz="914400" rtl="0" eaLnBrk="1" fontAlgn="ctr" latinLnBrk="0" hangingPunct="1"/>
                      <a:r>
                        <a:rPr lang="es-MX" sz="1000" u="none" strike="noStrike" kern="1200" dirty="0">
                          <a:effectLst/>
                        </a:rPr>
                        <a:t>COLOMBIA</a:t>
                      </a:r>
                      <a:endParaRPr lang="es-MX" sz="1000" u="none" strike="noStrike" kern="1200" dirty="0">
                        <a:solidFill>
                          <a:schemeClr val="tx1"/>
                        </a:solidFill>
                        <a:effectLst/>
                        <a:latin typeface="+mn-lt"/>
                        <a:ea typeface="+mn-ea"/>
                        <a:cs typeface="+mn-cs"/>
                      </a:endParaRPr>
                    </a:p>
                  </a:txBody>
                  <a:tcPr marL="71998" marR="71998" marT="0" marB="0" anchor="ctr"/>
                </a:tc>
                <a:extLst>
                  <a:ext uri="{0D108BD9-81ED-4DB2-BD59-A6C34878D82A}">
                    <a16:rowId xmlns="" xmlns:a16="http://schemas.microsoft.com/office/drawing/2014/main" val="10004"/>
                  </a:ext>
                </a:extLst>
              </a:tr>
            </a:tbl>
          </a:graphicData>
        </a:graphic>
      </p:graphicFrame>
      <p:sp>
        <p:nvSpPr>
          <p:cNvPr id="36" name="30 CuadroTexto"/>
          <p:cNvSpPr txBox="1">
            <a:spLocks noChangeArrowheads="1"/>
          </p:cNvSpPr>
          <p:nvPr/>
        </p:nvSpPr>
        <p:spPr bwMode="auto">
          <a:xfrm flipH="1">
            <a:off x="6857999" y="1892626"/>
            <a:ext cx="4919303"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ALCANCE</a:t>
            </a:r>
          </a:p>
        </p:txBody>
      </p:sp>
      <p:graphicFrame>
        <p:nvGraphicFramePr>
          <p:cNvPr id="37" name="10 Tabla"/>
          <p:cNvGraphicFramePr>
            <a:graphicFrameLocks noGrp="1"/>
          </p:cNvGraphicFramePr>
          <p:nvPr>
            <p:extLst>
              <p:ext uri="{D42A27DB-BD31-4B8C-83A1-F6EECF244321}">
                <p14:modId xmlns:p14="http://schemas.microsoft.com/office/powerpoint/2010/main" val="2253422031"/>
              </p:ext>
            </p:extLst>
          </p:nvPr>
        </p:nvGraphicFramePr>
        <p:xfrm>
          <a:off x="6858001" y="2086789"/>
          <a:ext cx="4919302" cy="457200"/>
        </p:xfrm>
        <a:graphic>
          <a:graphicData uri="http://schemas.openxmlformats.org/drawingml/2006/table">
            <a:tbl>
              <a:tblPr bandRow="1">
                <a:tableStyleId>{5940675A-B579-460E-94D1-54222C63F5DA}</a:tableStyleId>
              </a:tblPr>
              <a:tblGrid>
                <a:gridCol w="1816572">
                  <a:extLst>
                    <a:ext uri="{9D8B030D-6E8A-4147-A177-3AD203B41FA5}">
                      <a16:colId xmlns="" xmlns:a16="http://schemas.microsoft.com/office/drawing/2014/main" val="20000"/>
                    </a:ext>
                  </a:extLst>
                </a:gridCol>
                <a:gridCol w="717629">
                  <a:extLst>
                    <a:ext uri="{9D8B030D-6E8A-4147-A177-3AD203B41FA5}">
                      <a16:colId xmlns="" xmlns:a16="http://schemas.microsoft.com/office/drawing/2014/main" val="20001"/>
                    </a:ext>
                  </a:extLst>
                </a:gridCol>
                <a:gridCol w="1578870">
                  <a:extLst>
                    <a:ext uri="{9D8B030D-6E8A-4147-A177-3AD203B41FA5}">
                      <a16:colId xmlns="" xmlns:a16="http://schemas.microsoft.com/office/drawing/2014/main" val="20002"/>
                    </a:ext>
                  </a:extLst>
                </a:gridCol>
                <a:gridCol w="806231">
                  <a:extLst>
                    <a:ext uri="{9D8B030D-6E8A-4147-A177-3AD203B41FA5}">
                      <a16:colId xmlns="" xmlns:a16="http://schemas.microsoft.com/office/drawing/2014/main" val="20003"/>
                    </a:ext>
                  </a:extLst>
                </a:gridCol>
              </a:tblGrid>
              <a:tr h="152395">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SECTOR</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CANTIDAD</a:t>
                      </a:r>
                      <a:endParaRPr lang="es-CO" sz="1000" b="0" dirty="0">
                        <a:effectLst/>
                        <a:latin typeface="+mn-lt"/>
                        <a:ea typeface="Times New Roman"/>
                      </a:endParaRPr>
                    </a:p>
                  </a:txBody>
                  <a:tcPr marL="58432" marR="58432" marT="0" marB="0" anchor="ct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spcAft>
                          <a:spcPts val="0"/>
                        </a:spcAft>
                      </a:pPr>
                      <a:r>
                        <a:rPr lang="es-ES_tradnl" sz="1000" dirty="0">
                          <a:effectLst/>
                        </a:rPr>
                        <a:t>INTERVENCIÓN PREVISTA</a:t>
                      </a:r>
                      <a:endParaRPr lang="es-CO" sz="1000" b="0" dirty="0">
                        <a:effectLst/>
                        <a:latin typeface="+mn-lt"/>
                        <a:ea typeface="Times New Roman"/>
                      </a:endParaRPr>
                    </a:p>
                  </a:txBody>
                  <a:tcPr marL="58432" marR="58432" marT="0" marB="0" anchor="ctr"/>
                </a:tc>
                <a:tc>
                  <a:txBody>
                    <a:bodyPr/>
                    <a:lstStyle/>
                    <a:p>
                      <a:pPr algn="ctr">
                        <a:spcAft>
                          <a:spcPts val="0"/>
                        </a:spcAft>
                      </a:pPr>
                      <a:r>
                        <a:rPr lang="es-CO" sz="1000" dirty="0">
                          <a:effectLst/>
                        </a:rPr>
                        <a:t>AVANCE</a:t>
                      </a:r>
                      <a:endParaRPr lang="es-CO" sz="1000" b="0" dirty="0">
                        <a:effectLst/>
                        <a:latin typeface="+mn-lt"/>
                        <a:ea typeface="Times New Roman"/>
                      </a:endParaRPr>
                    </a:p>
                  </a:txBody>
                  <a:tcPr marL="58432" marR="58432" marT="0" marB="0" anchor="ctr"/>
                </a:tc>
                <a:extLst>
                  <a:ext uri="{0D108BD9-81ED-4DB2-BD59-A6C34878D82A}">
                    <a16:rowId xmlns="" xmlns:a16="http://schemas.microsoft.com/office/drawing/2014/main" val="10000"/>
                  </a:ext>
                </a:extLst>
              </a:tr>
              <a:tr h="152395">
                <a:tc>
                  <a:txBody>
                    <a:bodyPr/>
                    <a:lstStyle/>
                    <a:p>
                      <a:pPr algn="ctr" fontAlgn="b"/>
                      <a:r>
                        <a:rPr lang="es-MX" sz="1000" u="none" strike="noStrike" dirty="0">
                          <a:effectLst/>
                        </a:rPr>
                        <a:t>ANAPOIMA – BALSILLAS</a:t>
                      </a:r>
                      <a:endParaRPr lang="es-MX" sz="1000" b="0" i="0" u="none" strike="noStrike" dirty="0">
                        <a:solidFill>
                          <a:srgbClr val="000000"/>
                        </a:solidFill>
                        <a:effectLst/>
                        <a:latin typeface="+mn-lt"/>
                      </a:endParaRPr>
                    </a:p>
                  </a:txBody>
                  <a:tcPr marL="35997" marR="35997" marT="0" marB="0" anchor="ctr"/>
                </a:tc>
                <a:tc>
                  <a:txBody>
                    <a:bodyPr/>
                    <a:lstStyle/>
                    <a:p>
                      <a:pPr algn="ctr" fontAlgn="ctr"/>
                      <a:r>
                        <a:rPr lang="es-MX" sz="1000" u="none" strike="noStrike" dirty="0">
                          <a:effectLst/>
                        </a:rPr>
                        <a:t>37 KM</a:t>
                      </a:r>
                      <a:endParaRPr lang="es-MX" sz="1000" b="0" i="0" u="none" strike="noStrike" dirty="0">
                        <a:solidFill>
                          <a:srgbClr val="000000"/>
                        </a:solidFill>
                        <a:effectLst/>
                        <a:latin typeface="+mn-lt"/>
                      </a:endParaRPr>
                    </a:p>
                  </a:txBody>
                  <a:tcPr marL="35997" marR="35997" marT="0" marB="0" anchor="ctr"/>
                </a:tc>
                <a:tc>
                  <a:txBody>
                    <a:bodyPr/>
                    <a:lstStyle/>
                    <a:p>
                      <a:pPr algn="ctr" fontAlgn="b"/>
                      <a:r>
                        <a:rPr lang="es-MX" sz="1000" u="none" strike="noStrike" dirty="0">
                          <a:effectLst/>
                        </a:rPr>
                        <a:t>Tercer Carril</a:t>
                      </a:r>
                      <a:endParaRPr lang="es-MX" sz="1000" b="0" i="0" u="none" strike="noStrike" dirty="0">
                        <a:solidFill>
                          <a:srgbClr val="000000"/>
                        </a:solidFill>
                        <a:effectLst/>
                        <a:latin typeface="+mn-lt"/>
                      </a:endParaRPr>
                    </a:p>
                  </a:txBody>
                  <a:tcPr marL="35997" marR="35997" marT="0" marB="0" anchor="ctr"/>
                </a:tc>
                <a:tc>
                  <a:txBody>
                    <a:bodyPr/>
                    <a:lstStyle/>
                    <a:p>
                      <a:pPr algn="ctr" fontAlgn="b"/>
                      <a:r>
                        <a:rPr lang="es-MX" sz="1000" u="none" strike="noStrike" kern="1200" dirty="0">
                          <a:effectLst/>
                        </a:rPr>
                        <a:t>5,9 KM</a:t>
                      </a:r>
                      <a:endParaRPr lang="es-MX" sz="1000" u="none" strike="noStrike" kern="1200" dirty="0">
                        <a:solidFill>
                          <a:schemeClr val="dk1"/>
                        </a:solidFill>
                        <a:effectLst/>
                        <a:latin typeface="+mn-lt"/>
                        <a:ea typeface="+mn-ea"/>
                        <a:cs typeface="+mn-cs"/>
                      </a:endParaRPr>
                    </a:p>
                  </a:txBody>
                  <a:tcPr marL="35997" marR="35997" marT="0" marB="0" anchor="ctr"/>
                </a:tc>
                <a:extLst>
                  <a:ext uri="{0D108BD9-81ED-4DB2-BD59-A6C34878D82A}">
                    <a16:rowId xmlns="" xmlns:a16="http://schemas.microsoft.com/office/drawing/2014/main" val="10001"/>
                  </a:ext>
                </a:extLst>
              </a:tr>
              <a:tr h="152395">
                <a:tc>
                  <a:txBody>
                    <a:bodyPr/>
                    <a:lstStyle/>
                    <a:p>
                      <a:pPr algn="ctr" fontAlgn="b"/>
                      <a:r>
                        <a:rPr lang="es-MX" sz="1000" u="none" strike="noStrike" kern="1200" dirty="0">
                          <a:effectLst/>
                        </a:rPr>
                        <a:t>BALSILLAS – MOSQUERA</a:t>
                      </a:r>
                      <a:endParaRPr lang="es-MX" sz="1000" u="none" strike="noStrike" kern="1200" dirty="0">
                        <a:solidFill>
                          <a:schemeClr val="dk1"/>
                        </a:solidFill>
                        <a:effectLst/>
                        <a:latin typeface="+mn-lt"/>
                        <a:ea typeface="+mn-ea"/>
                        <a:cs typeface="+mn-cs"/>
                      </a:endParaRPr>
                    </a:p>
                  </a:txBody>
                  <a:tcPr marL="35997" marR="35997" marT="0" marB="0" anchor="ctr"/>
                </a:tc>
                <a:tc>
                  <a:txBody>
                    <a:bodyPr/>
                    <a:lstStyle/>
                    <a:p>
                      <a:pPr algn="ctr" fontAlgn="ctr"/>
                      <a:r>
                        <a:rPr lang="es-MX" sz="1000" u="none" strike="noStrike" dirty="0">
                          <a:effectLst/>
                        </a:rPr>
                        <a:t>4 KM</a:t>
                      </a:r>
                      <a:endParaRPr lang="es-MX" sz="1000" b="0" i="0" u="none" strike="noStrike" dirty="0">
                        <a:solidFill>
                          <a:srgbClr val="000000"/>
                        </a:solidFill>
                        <a:effectLst/>
                        <a:latin typeface="+mn-lt"/>
                      </a:endParaRPr>
                    </a:p>
                  </a:txBody>
                  <a:tcPr marL="35997" marR="35997" marT="0" marB="0" anchor="ctr"/>
                </a:tc>
                <a:tc>
                  <a:txBody>
                    <a:bodyPr/>
                    <a:lstStyle/>
                    <a:p>
                      <a:pPr algn="ctr" fontAlgn="b"/>
                      <a:r>
                        <a:rPr lang="es-MX" sz="1000" u="none" strike="noStrike" dirty="0">
                          <a:effectLst/>
                        </a:rPr>
                        <a:t>Segunda Calzada</a:t>
                      </a:r>
                      <a:endParaRPr lang="es-MX" sz="1000" b="0" i="0" u="none" strike="noStrike" dirty="0">
                        <a:solidFill>
                          <a:srgbClr val="000000"/>
                        </a:solidFill>
                        <a:effectLst/>
                        <a:latin typeface="+mn-lt"/>
                      </a:endParaRPr>
                    </a:p>
                  </a:txBody>
                  <a:tcPr marL="35997" marR="35997" marT="0" marB="0" anchor="ctr"/>
                </a:tc>
                <a:tc>
                  <a:txBody>
                    <a:bodyPr/>
                    <a:lstStyle/>
                    <a:p>
                      <a:pPr algn="ctr" fontAlgn="b"/>
                      <a:r>
                        <a:rPr lang="es-MX" sz="1000" u="none" strike="noStrike" kern="1200" dirty="0">
                          <a:effectLst/>
                        </a:rPr>
                        <a:t>0 %</a:t>
                      </a:r>
                      <a:endParaRPr lang="es-MX" sz="1000" u="none" strike="noStrike" kern="1200" dirty="0">
                        <a:solidFill>
                          <a:schemeClr val="dk1"/>
                        </a:solidFill>
                        <a:effectLst/>
                        <a:latin typeface="+mn-lt"/>
                        <a:ea typeface="+mn-ea"/>
                        <a:cs typeface="+mn-cs"/>
                      </a:endParaRPr>
                    </a:p>
                  </a:txBody>
                  <a:tcPr marL="35997" marR="35997" marT="0" marB="0" anchor="ctr"/>
                </a:tc>
                <a:extLst>
                  <a:ext uri="{0D108BD9-81ED-4DB2-BD59-A6C34878D82A}">
                    <a16:rowId xmlns="" xmlns:a16="http://schemas.microsoft.com/office/drawing/2014/main" val="10002"/>
                  </a:ext>
                </a:extLst>
              </a:tr>
            </a:tbl>
          </a:graphicData>
        </a:graphic>
      </p:graphicFrame>
      <p:sp>
        <p:nvSpPr>
          <p:cNvPr id="39" name="30 CuadroTexto"/>
          <p:cNvSpPr txBox="1">
            <a:spLocks noChangeArrowheads="1"/>
          </p:cNvSpPr>
          <p:nvPr/>
        </p:nvSpPr>
        <p:spPr bwMode="auto">
          <a:xfrm flipH="1">
            <a:off x="3922704" y="4576406"/>
            <a:ext cx="2670180"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cs typeface="Arial" pitchFamily="34" charset="0"/>
              </a:defRPr>
            </a:lvl1pPr>
            <a:lvl2pPr marL="37931725" indent="-37474525">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marL="457200" eaLnBrk="0" fontAlgn="base" hangingPunct="0">
              <a:spcBef>
                <a:spcPct val="0"/>
              </a:spcBef>
              <a:spcAft>
                <a:spcPct val="0"/>
              </a:spcAft>
              <a:defRPr sz="2400">
                <a:latin typeface="Arial" pitchFamily="34" charset="0"/>
                <a:cs typeface="Arial" pitchFamily="34" charset="0"/>
              </a:defRPr>
            </a:lvl6pPr>
            <a:lvl7pPr marL="914400" eaLnBrk="0" fontAlgn="base" hangingPunct="0">
              <a:spcBef>
                <a:spcPct val="0"/>
              </a:spcBef>
              <a:spcAft>
                <a:spcPct val="0"/>
              </a:spcAft>
              <a:defRPr sz="2400">
                <a:latin typeface="Arial" pitchFamily="34" charset="0"/>
                <a:cs typeface="Arial" pitchFamily="34" charset="0"/>
              </a:defRPr>
            </a:lvl7pPr>
            <a:lvl8pPr marL="1371600" eaLnBrk="0" fontAlgn="base" hangingPunct="0">
              <a:spcBef>
                <a:spcPct val="0"/>
              </a:spcBef>
              <a:spcAft>
                <a:spcPct val="0"/>
              </a:spcAft>
              <a:defRPr sz="2400">
                <a:latin typeface="Arial" pitchFamily="34" charset="0"/>
                <a:cs typeface="Arial" pitchFamily="34" charset="0"/>
              </a:defRPr>
            </a:lvl8pPr>
            <a:lvl9pPr marL="1828800" eaLnBrk="0" fontAlgn="base" hangingPunct="0">
              <a:spcBef>
                <a:spcPct val="0"/>
              </a:spcBef>
              <a:spcAft>
                <a:spcPct val="0"/>
              </a:spcAft>
              <a:defRPr sz="2400">
                <a:latin typeface="Arial" pitchFamily="34" charset="0"/>
                <a:cs typeface="Arial" pitchFamily="34" charset="0"/>
              </a:defRPr>
            </a:lvl9pPr>
          </a:lstStyle>
          <a:p>
            <a:r>
              <a:rPr lang="es-CO" sz="1100" dirty="0"/>
              <a:t>INVERSIONES (Millones)</a:t>
            </a:r>
          </a:p>
        </p:txBody>
      </p:sp>
      <p:graphicFrame>
        <p:nvGraphicFramePr>
          <p:cNvPr id="40" name="3 Tabla"/>
          <p:cNvGraphicFramePr>
            <a:graphicFrameLocks noGrp="1"/>
          </p:cNvGraphicFramePr>
          <p:nvPr>
            <p:extLst>
              <p:ext uri="{D42A27DB-BD31-4B8C-83A1-F6EECF244321}">
                <p14:modId xmlns:p14="http://schemas.microsoft.com/office/powerpoint/2010/main" val="414527295"/>
              </p:ext>
            </p:extLst>
          </p:nvPr>
        </p:nvGraphicFramePr>
        <p:xfrm>
          <a:off x="3922704" y="4776898"/>
          <a:ext cx="2670180" cy="1219200"/>
        </p:xfrm>
        <a:graphic>
          <a:graphicData uri="http://schemas.openxmlformats.org/drawingml/2006/table">
            <a:tbl>
              <a:tblPr firstRow="1" bandRow="1">
                <a:tableStyleId>{5940675A-B579-460E-94D1-54222C63F5DA}</a:tableStyleId>
              </a:tblPr>
              <a:tblGrid>
                <a:gridCol w="1853069">
                  <a:extLst>
                    <a:ext uri="{9D8B030D-6E8A-4147-A177-3AD203B41FA5}">
                      <a16:colId xmlns="" xmlns:a16="http://schemas.microsoft.com/office/drawing/2014/main" val="20000"/>
                    </a:ext>
                  </a:extLst>
                </a:gridCol>
                <a:gridCol w="817111">
                  <a:extLst>
                    <a:ext uri="{9D8B030D-6E8A-4147-A177-3AD203B41FA5}">
                      <a16:colId xmlns="" xmlns:a16="http://schemas.microsoft.com/office/drawing/2014/main" val="20001"/>
                    </a:ext>
                  </a:extLst>
                </a:gridCol>
              </a:tblGrid>
              <a:tr h="152395">
                <a:tc>
                  <a:txBody>
                    <a:bodyPr/>
                    <a:lstStyle/>
                    <a:p>
                      <a:pPr marL="0" algn="l" defTabSz="914400" rtl="0" eaLnBrk="1" latinLnBrk="0" hangingPunct="1"/>
                      <a:r>
                        <a:rPr lang="es-ES" sz="1000" kern="1200" dirty="0"/>
                        <a:t>Total Contrato Obra</a:t>
                      </a:r>
                      <a:endParaRPr lang="es-CO" sz="1000" b="0" kern="1200" dirty="0">
                        <a:solidFill>
                          <a:schemeClr val="dk1"/>
                        </a:solidFill>
                        <a:latin typeface="+mn-lt"/>
                        <a:ea typeface="+mn-ea"/>
                        <a:cs typeface="Arial" panose="020B0604020202020204" pitchFamily="34" charset="0"/>
                      </a:endParaRPr>
                    </a:p>
                  </a:txBody>
                  <a:tcPr marL="35997" marR="35997" marT="0" marB="0"/>
                </a:tc>
                <a:tc>
                  <a:txBody>
                    <a:bodyPr/>
                    <a:lstStyle/>
                    <a:p>
                      <a:pPr algn="ctr" fontAlgn="b"/>
                      <a:r>
                        <a:rPr lang="es-CO" sz="1000" u="none" strike="noStrike" dirty="0">
                          <a:effectLst/>
                        </a:rPr>
                        <a:t> $ 595.219</a:t>
                      </a:r>
                    </a:p>
                  </a:txBody>
                  <a:tcPr marL="35997" marR="35997" marT="0" marB="0" anchor="ctr"/>
                </a:tc>
                <a:extLst>
                  <a:ext uri="{0D108BD9-81ED-4DB2-BD59-A6C34878D82A}">
                    <a16:rowId xmlns="" xmlns:a16="http://schemas.microsoft.com/office/drawing/2014/main" val="10000"/>
                  </a:ext>
                </a:extLst>
              </a:tr>
              <a:tr h="152395">
                <a:tc>
                  <a:txBody>
                    <a:bodyPr/>
                    <a:lstStyle/>
                    <a:p>
                      <a:pPr marL="0" algn="l" defTabSz="914400" rtl="0" eaLnBrk="1" latinLnBrk="0" hangingPunct="1"/>
                      <a:r>
                        <a:rPr lang="es-ES" sz="1000" kern="1200" dirty="0"/>
                        <a:t>Total Contrato Interventoría</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$ 18.200</a:t>
                      </a:r>
                    </a:p>
                  </a:txBody>
                  <a:tcPr marL="35997" marR="35997" marT="0" marB="0" anchor="ctr"/>
                </a:tc>
                <a:extLst>
                  <a:ext uri="{0D108BD9-81ED-4DB2-BD59-A6C34878D82A}">
                    <a16:rowId xmlns="" xmlns:a16="http://schemas.microsoft.com/office/drawing/2014/main" val="10001"/>
                  </a:ext>
                </a:extLst>
              </a:tr>
              <a:tr h="7619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000" kern="1200" dirty="0"/>
                        <a:t>Total Vigencias de obra</a:t>
                      </a:r>
                      <a:endParaRPr lang="es-CO" sz="1000" kern="1200" baseline="0" dirty="0"/>
                    </a:p>
                    <a:p>
                      <a:pPr marL="173038" indent="0" algn="l" defTabSz="914400" rtl="0" eaLnBrk="1" latinLnBrk="0" hangingPunct="1">
                        <a:tabLst>
                          <a:tab pos="173038" algn="l"/>
                        </a:tabLst>
                      </a:pPr>
                      <a:r>
                        <a:rPr lang="es-CO" sz="1000" kern="1200" baseline="0" dirty="0"/>
                        <a:t>Vigencia 2016 = $3.600</a:t>
                      </a:r>
                    </a:p>
                    <a:p>
                      <a:pPr marL="173038" marR="0" indent="0" algn="l" defTabSz="914400" rtl="0" eaLnBrk="1" fontAlgn="auto" latinLnBrk="0" hangingPunct="1">
                        <a:lnSpc>
                          <a:spcPct val="100000"/>
                        </a:lnSpc>
                        <a:spcBef>
                          <a:spcPts val="0"/>
                        </a:spcBef>
                        <a:spcAft>
                          <a:spcPts val="0"/>
                        </a:spcAft>
                        <a:buClrTx/>
                        <a:buSzTx/>
                        <a:buFontTx/>
                        <a:buNone/>
                        <a:tabLst>
                          <a:tab pos="173038" algn="l"/>
                        </a:tabLst>
                        <a:defRPr/>
                      </a:pPr>
                      <a:r>
                        <a:rPr lang="es-CO" sz="1000" kern="1200" baseline="0" dirty="0"/>
                        <a:t>Vigencia 2017 = $85.883</a:t>
                      </a:r>
                    </a:p>
                    <a:p>
                      <a:pPr marL="173038" indent="0" algn="l" defTabSz="914400" rtl="0" eaLnBrk="1" latinLnBrk="0" hangingPunct="1">
                        <a:tabLst>
                          <a:tab pos="173038" algn="l"/>
                        </a:tabLst>
                      </a:pPr>
                      <a:r>
                        <a:rPr lang="es-CO" sz="1000" kern="1200" baseline="0" dirty="0"/>
                        <a:t>Vigencia 2018 = $153.676</a:t>
                      </a:r>
                    </a:p>
                    <a:p>
                      <a:pPr marL="173038" marR="0" indent="0" algn="l" defTabSz="914400" rtl="0" eaLnBrk="1" fontAlgn="auto" latinLnBrk="0" hangingPunct="1">
                        <a:lnSpc>
                          <a:spcPct val="100000"/>
                        </a:lnSpc>
                        <a:spcBef>
                          <a:spcPts val="0"/>
                        </a:spcBef>
                        <a:spcAft>
                          <a:spcPts val="0"/>
                        </a:spcAft>
                        <a:buClrTx/>
                        <a:buSzTx/>
                        <a:buFontTx/>
                        <a:buNone/>
                        <a:tabLst>
                          <a:tab pos="173038" algn="l"/>
                        </a:tabLst>
                        <a:defRPr/>
                      </a:pPr>
                      <a:r>
                        <a:rPr lang="es-CO" sz="1000" kern="1200" baseline="0" dirty="0"/>
                        <a:t>Vigencia 2019 = $352.059</a:t>
                      </a:r>
                      <a:endParaRPr lang="es-CO" sz="1000" b="1" i="1" kern="1200" baseline="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baseline="0" dirty="0">
                          <a:effectLst/>
                        </a:rPr>
                        <a:t> $ 595.219</a:t>
                      </a:r>
                    </a:p>
                  </a:txBody>
                  <a:tcPr marL="35997" marR="35997" marT="0" marB="0" anchor="ctr"/>
                </a:tc>
                <a:extLst>
                  <a:ext uri="{0D108BD9-81ED-4DB2-BD59-A6C34878D82A}">
                    <a16:rowId xmlns="" xmlns:a16="http://schemas.microsoft.com/office/drawing/2014/main" val="10002"/>
                  </a:ext>
                </a:extLst>
              </a:tr>
              <a:tr h="152395">
                <a:tc>
                  <a:txBody>
                    <a:bodyPr/>
                    <a:lstStyle/>
                    <a:p>
                      <a:pPr marL="0" algn="l" defTabSz="914400" rtl="0" eaLnBrk="1" latinLnBrk="0" hangingPunct="1"/>
                      <a:r>
                        <a:rPr lang="es-ES" sz="1000" kern="1200" dirty="0"/>
                        <a:t>Total</a:t>
                      </a:r>
                      <a:r>
                        <a:rPr lang="es-ES" sz="1000" kern="1200" baseline="0" dirty="0"/>
                        <a:t> Inversión</a:t>
                      </a:r>
                      <a:endParaRPr lang="es-CO" sz="1000" b="0" kern="1200" dirty="0">
                        <a:solidFill>
                          <a:schemeClr val="dk1"/>
                        </a:solidFill>
                        <a:latin typeface="+mn-lt"/>
                        <a:ea typeface="+mn-ea"/>
                        <a:cs typeface="Arial" panose="020B0604020202020204" pitchFamily="34" charset="0"/>
                      </a:endParaRPr>
                    </a:p>
                  </a:txBody>
                  <a:tcPr marL="35997" marR="35997" marT="0" marB="0" anchor="ctr"/>
                </a:tc>
                <a:tc>
                  <a:txBody>
                    <a:bodyPr/>
                    <a:lstStyle/>
                    <a:p>
                      <a:pPr algn="ctr" fontAlgn="b"/>
                      <a:r>
                        <a:rPr lang="es-CO" sz="1000" u="none" strike="noStrike" dirty="0">
                          <a:effectLst/>
                        </a:rPr>
                        <a:t> $ 613.419</a:t>
                      </a:r>
                    </a:p>
                  </a:txBody>
                  <a:tcPr marL="35997" marR="35997" marT="0" marB="0" anchor="ctr"/>
                </a:tc>
                <a:extLst>
                  <a:ext uri="{0D108BD9-81ED-4DB2-BD59-A6C34878D82A}">
                    <a16:rowId xmlns="" xmlns:a16="http://schemas.microsoft.com/office/drawing/2014/main" val="10003"/>
                  </a:ext>
                </a:extLst>
              </a:tr>
            </a:tbl>
          </a:graphicData>
        </a:graphic>
      </p:graphicFrame>
      <p:sp>
        <p:nvSpPr>
          <p:cNvPr id="240750" name="CuadroTexto 26"/>
          <p:cNvSpPr txBox="1">
            <a:spLocks noChangeArrowheads="1"/>
          </p:cNvSpPr>
          <p:nvPr/>
        </p:nvSpPr>
        <p:spPr bwMode="auto">
          <a:xfrm>
            <a:off x="3922704" y="6039031"/>
            <a:ext cx="3155744" cy="242187"/>
          </a:xfrm>
          <a:prstGeom prst="rect">
            <a:avLst/>
          </a:prstGeom>
          <a:noFill/>
          <a:ln>
            <a:noFill/>
          </a:ln>
          <a:extLst/>
        </p:spPr>
        <p:txBody>
          <a:bodyPr lIns="91109" tIns="45564" rIns="91109" bIns="45564">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911128" fontAlgn="base">
              <a:spcBef>
                <a:spcPct val="0"/>
              </a:spcBef>
              <a:spcAft>
                <a:spcPct val="0"/>
              </a:spcAft>
            </a:pPr>
            <a:r>
              <a:rPr lang="es-MX" altLang="es-CO" sz="976" dirty="0"/>
              <a:t>* Cifras </a:t>
            </a:r>
            <a:r>
              <a:rPr lang="es-MX" altLang="es-CO" sz="976" dirty="0" smtClean="0"/>
              <a:t>en millones </a:t>
            </a:r>
            <a:r>
              <a:rPr lang="es-MX" altLang="es-CO" sz="976" dirty="0"/>
              <a:t>a diciembre de 2015</a:t>
            </a:r>
          </a:p>
        </p:txBody>
      </p:sp>
      <p:graphicFrame>
        <p:nvGraphicFramePr>
          <p:cNvPr id="21" name="Tabla 33"/>
          <p:cNvGraphicFramePr>
            <a:graphicFrameLocks noGrp="1"/>
          </p:cNvGraphicFramePr>
          <p:nvPr>
            <p:extLst>
              <p:ext uri="{D42A27DB-BD31-4B8C-83A1-F6EECF244321}">
                <p14:modId xmlns:p14="http://schemas.microsoft.com/office/powerpoint/2010/main" val="385663728"/>
              </p:ext>
            </p:extLst>
          </p:nvPr>
        </p:nvGraphicFramePr>
        <p:xfrm>
          <a:off x="3922705" y="4311275"/>
          <a:ext cx="2670180" cy="230485"/>
        </p:xfrm>
        <a:graphic>
          <a:graphicData uri="http://schemas.openxmlformats.org/drawingml/2006/table">
            <a:tbl>
              <a:tblPr firstRow="1" bandRow="1">
                <a:tableStyleId>{5940675A-B579-460E-94D1-54222C63F5DA}</a:tableStyleId>
              </a:tblPr>
              <a:tblGrid>
                <a:gridCol w="2670180">
                  <a:extLst>
                    <a:ext uri="{9D8B030D-6E8A-4147-A177-3AD203B41FA5}">
                      <a16:colId xmlns="" xmlns:a16="http://schemas.microsoft.com/office/drawing/2014/main" val="20000"/>
                    </a:ext>
                  </a:extLst>
                </a:gridCol>
              </a:tblGrid>
              <a:tr h="2304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200" u="none" strike="noStrike" dirty="0">
                          <a:effectLst/>
                        </a:rPr>
                        <a:t>Longitud</a:t>
                      </a:r>
                      <a:r>
                        <a:rPr lang="es-ES" sz="1200" u="none" strike="noStrike" baseline="0" dirty="0">
                          <a:effectLst/>
                        </a:rPr>
                        <a:t> de Proyecto 62 Km</a:t>
                      </a:r>
                      <a:endParaRPr lang="es-CO" sz="1200" b="0" i="0" u="none" strike="noStrike" dirty="0">
                        <a:solidFill>
                          <a:schemeClr val="bg1"/>
                        </a:solidFill>
                        <a:latin typeface="+mn-lt"/>
                        <a:cs typeface="Arial" panose="020B0604020202020204" pitchFamily="34" charset="0"/>
                      </a:endParaRPr>
                    </a:p>
                  </a:txBody>
                  <a:tcPr marL="35997" marR="35997" marT="0" marB="0" anchor="ctr"/>
                </a:tc>
                <a:extLst>
                  <a:ext uri="{0D108BD9-81ED-4DB2-BD59-A6C34878D82A}">
                    <a16:rowId xmlns="" xmlns:a16="http://schemas.microsoft.com/office/drawing/2014/main" val="10000"/>
                  </a:ext>
                </a:extLst>
              </a:tr>
            </a:tbl>
          </a:graphicData>
        </a:graphic>
      </p:graphicFrame>
      <p:graphicFrame>
        <p:nvGraphicFramePr>
          <p:cNvPr id="27" name="10 Tabla"/>
          <p:cNvGraphicFramePr>
            <a:graphicFrameLocks noGrp="1"/>
          </p:cNvGraphicFramePr>
          <p:nvPr>
            <p:extLst>
              <p:ext uri="{D42A27DB-BD31-4B8C-83A1-F6EECF244321}">
                <p14:modId xmlns:p14="http://schemas.microsoft.com/office/powerpoint/2010/main" val="1091474218"/>
              </p:ext>
            </p:extLst>
          </p:nvPr>
        </p:nvGraphicFramePr>
        <p:xfrm>
          <a:off x="6857998" y="4661044"/>
          <a:ext cx="4919303" cy="1147716"/>
        </p:xfrm>
        <a:graphic>
          <a:graphicData uri="http://schemas.openxmlformats.org/drawingml/2006/table">
            <a:tbl>
              <a:tblPr bandRow="1">
                <a:tableStyleId>{5940675A-B579-460E-94D1-54222C63F5DA}</a:tableStyleId>
              </a:tblPr>
              <a:tblGrid>
                <a:gridCol w="3537061">
                  <a:extLst>
                    <a:ext uri="{9D8B030D-6E8A-4147-A177-3AD203B41FA5}">
                      <a16:colId xmlns="" xmlns:a16="http://schemas.microsoft.com/office/drawing/2014/main" val="20000"/>
                    </a:ext>
                  </a:extLst>
                </a:gridCol>
                <a:gridCol w="1382242">
                  <a:extLst>
                    <a:ext uri="{9D8B030D-6E8A-4147-A177-3AD203B41FA5}">
                      <a16:colId xmlns="" xmlns:a16="http://schemas.microsoft.com/office/drawing/2014/main" val="20001"/>
                    </a:ext>
                  </a:extLst>
                </a:gridCol>
              </a:tblGrid>
              <a:tr h="152395">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ESTADO</a:t>
                      </a:r>
                      <a:endParaRPr lang="es-CO" sz="1000" b="1" dirty="0">
                        <a:effectLst/>
                        <a:latin typeface="+mj-lt"/>
                        <a:ea typeface="Times New Roman"/>
                      </a:endParaRPr>
                    </a:p>
                  </a:txBody>
                  <a:tcPr marL="58465" marR="58465" marT="0" marB="0" anchor="ctr"/>
                </a:tc>
                <a:tc>
                  <a:txBody>
                    <a:bodyPr/>
                    <a:lstStyle>
                      <a:lvl1pPr marL="0" algn="l" defTabSz="914400" rtl="0" eaLnBrk="1" latinLnBrk="0" hangingPunct="1">
                        <a:defRPr sz="1800" kern="1200">
                          <a:solidFill>
                            <a:schemeClr val="dk1"/>
                          </a:solidFill>
                          <a:latin typeface="Calibri"/>
                          <a:ea typeface=""/>
                          <a:cs typeface=""/>
                        </a:defRPr>
                      </a:lvl1pPr>
                      <a:lvl2pPr marL="457200" algn="l" defTabSz="914400" rtl="0" eaLnBrk="1" latinLnBrk="0" hangingPunct="1">
                        <a:defRPr sz="1800" kern="1200">
                          <a:solidFill>
                            <a:schemeClr val="dk1"/>
                          </a:solidFill>
                          <a:latin typeface="Calibri"/>
                          <a:ea typeface=""/>
                          <a:cs typeface=""/>
                        </a:defRPr>
                      </a:lvl2pPr>
                      <a:lvl3pPr marL="914400" algn="l" defTabSz="914400" rtl="0" eaLnBrk="1" latinLnBrk="0" hangingPunct="1">
                        <a:defRPr sz="1800" kern="1200">
                          <a:solidFill>
                            <a:schemeClr val="dk1"/>
                          </a:solidFill>
                          <a:latin typeface="Calibri"/>
                          <a:ea typeface=""/>
                          <a:cs typeface=""/>
                        </a:defRPr>
                      </a:lvl3pPr>
                      <a:lvl4pPr marL="1371600" algn="l" defTabSz="914400" rtl="0" eaLnBrk="1" latinLnBrk="0" hangingPunct="1">
                        <a:defRPr sz="1800" kern="1200">
                          <a:solidFill>
                            <a:schemeClr val="dk1"/>
                          </a:solidFill>
                          <a:latin typeface="Calibri"/>
                          <a:ea typeface=""/>
                          <a:cs typeface=""/>
                        </a:defRPr>
                      </a:lvl4pPr>
                      <a:lvl5pPr marL="1828800" algn="l" defTabSz="914400" rtl="0" eaLnBrk="1" latinLnBrk="0" hangingPunct="1">
                        <a:defRPr sz="1800" kern="1200">
                          <a:solidFill>
                            <a:schemeClr val="dk1"/>
                          </a:solidFill>
                          <a:latin typeface="Calibri"/>
                          <a:ea typeface=""/>
                          <a:cs typeface=""/>
                        </a:defRPr>
                      </a:lvl5pPr>
                      <a:lvl6pPr marL="2286000" algn="l" defTabSz="914400" rtl="0" eaLnBrk="1" latinLnBrk="0" hangingPunct="1">
                        <a:defRPr sz="1800" kern="1200">
                          <a:solidFill>
                            <a:schemeClr val="dk1"/>
                          </a:solidFill>
                          <a:latin typeface="Calibri"/>
                          <a:ea typeface=""/>
                          <a:cs typeface=""/>
                        </a:defRPr>
                      </a:lvl6pPr>
                      <a:lvl7pPr marL="2743200" algn="l" defTabSz="914400" rtl="0" eaLnBrk="1" latinLnBrk="0" hangingPunct="1">
                        <a:defRPr sz="1800" kern="1200">
                          <a:solidFill>
                            <a:schemeClr val="dk1"/>
                          </a:solidFill>
                          <a:latin typeface="Calibri"/>
                          <a:ea typeface=""/>
                          <a:cs typeface=""/>
                        </a:defRPr>
                      </a:lvl7pPr>
                      <a:lvl8pPr marL="3200400" algn="l" defTabSz="914400" rtl="0" eaLnBrk="1" latinLnBrk="0" hangingPunct="1">
                        <a:defRPr sz="1800" kern="1200">
                          <a:solidFill>
                            <a:schemeClr val="dk1"/>
                          </a:solidFill>
                          <a:latin typeface="Calibri"/>
                          <a:ea typeface=""/>
                          <a:cs typeface=""/>
                        </a:defRPr>
                      </a:lvl8pPr>
                      <a:lvl9pPr marL="3657600" algn="l" defTabSz="914400" rtl="0" eaLnBrk="1" latinLnBrk="0" hangingPunct="1">
                        <a:defRPr sz="1800" kern="1200">
                          <a:solidFill>
                            <a:schemeClr val="dk1"/>
                          </a:solidFill>
                          <a:latin typeface="Calibri"/>
                          <a:ea typeface=""/>
                          <a:cs typeface=""/>
                        </a:defRPr>
                      </a:lvl9pPr>
                    </a:lstStyle>
                    <a:p>
                      <a:pPr algn="ctr">
                        <a:spcAft>
                          <a:spcPts val="0"/>
                        </a:spcAft>
                      </a:pPr>
                      <a:r>
                        <a:rPr lang="es-ES_tradnl" sz="1000" dirty="0">
                          <a:effectLst/>
                        </a:rPr>
                        <a:t>CANTIDAD</a:t>
                      </a:r>
                      <a:endParaRPr lang="es-CO" sz="1000" b="1" dirty="0">
                        <a:effectLst/>
                        <a:latin typeface="+mj-lt"/>
                        <a:ea typeface="Times New Roman"/>
                      </a:endParaRPr>
                    </a:p>
                  </a:txBody>
                  <a:tcPr marL="58465" marR="58465" marT="0" marB="0" anchor="ctr"/>
                </a:tc>
                <a:extLst>
                  <a:ext uri="{0D108BD9-81ED-4DB2-BD59-A6C34878D82A}">
                    <a16:rowId xmlns="" xmlns:a16="http://schemas.microsoft.com/office/drawing/2014/main" val="10000"/>
                  </a:ext>
                </a:extLst>
              </a:tr>
              <a:tr h="16119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VÍAS</a:t>
                      </a:r>
                      <a:r>
                        <a:rPr lang="es-MX" sz="1000" u="none" strike="noStrike" kern="1200" baseline="0" dirty="0">
                          <a:effectLst/>
                        </a:rPr>
                        <a:t> PARA LA EQUIDAD</a:t>
                      </a:r>
                      <a:endParaRPr lang="es-MX" sz="1000" u="none" strike="noStrike" kern="1200" dirty="0">
                        <a:solidFill>
                          <a:schemeClr val="tx1"/>
                        </a:solidFill>
                        <a:effectLst/>
                        <a:latin typeface="+mj-lt"/>
                        <a:ea typeface="+mn-ea"/>
                        <a:cs typeface="+mn-cs"/>
                      </a:endParaRPr>
                    </a:p>
                  </a:txBody>
                  <a:tcPr marL="8120" marR="8120" marT="8795"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41 KM</a:t>
                      </a:r>
                      <a:endParaRPr lang="es-MX" sz="1000" b="0" i="0" u="none" strike="noStrike" dirty="0">
                        <a:solidFill>
                          <a:srgbClr val="000000"/>
                        </a:solidFill>
                        <a:effectLst/>
                        <a:latin typeface="+mj-lt"/>
                      </a:endParaRPr>
                    </a:p>
                  </a:txBody>
                  <a:tcPr marL="8120" marR="8120" marT="8795" marB="0" anchor="ctr"/>
                </a:tc>
                <a:extLst>
                  <a:ext uri="{0D108BD9-81ED-4DB2-BD59-A6C34878D82A}">
                    <a16:rowId xmlns="" xmlns:a16="http://schemas.microsoft.com/office/drawing/2014/main" val="10001"/>
                  </a:ext>
                </a:extLst>
              </a:tr>
              <a:tr h="1612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es-MX" sz="1000" u="none" strike="noStrike" kern="1200" dirty="0">
                          <a:effectLst/>
                        </a:rPr>
                        <a:t>EN EJECUCIÓN OTROS</a:t>
                      </a:r>
                      <a:r>
                        <a:rPr lang="es-MX" sz="1000" u="none" strike="noStrike" kern="1200" baseline="0" dirty="0">
                          <a:effectLst/>
                        </a:rPr>
                        <a:t> PROYECTOS</a:t>
                      </a:r>
                      <a:endParaRPr lang="es-MX" sz="1000" u="none" strike="noStrike" kern="1200" dirty="0">
                        <a:solidFill>
                          <a:schemeClr val="tx1"/>
                        </a:solidFill>
                        <a:effectLst/>
                        <a:latin typeface="+mj-lt"/>
                        <a:ea typeface="+mn-ea"/>
                        <a:cs typeface="+mn-cs"/>
                      </a:endParaRPr>
                    </a:p>
                  </a:txBody>
                  <a:tcPr marL="8120" marR="8120" marT="8807"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ctr"/>
                      <a:r>
                        <a:rPr lang="es-MX" sz="1000" u="none" strike="noStrike" dirty="0">
                          <a:effectLst/>
                        </a:rPr>
                        <a:t>0 KM</a:t>
                      </a:r>
                      <a:endParaRPr lang="es-MX" sz="1000" b="0" i="0" u="none" strike="noStrike" dirty="0">
                        <a:solidFill>
                          <a:srgbClr val="000000"/>
                        </a:solidFill>
                        <a:effectLst/>
                        <a:latin typeface="+mj-lt"/>
                      </a:endParaRPr>
                    </a:p>
                  </a:txBody>
                  <a:tcPr marL="8120" marR="8120" marT="8795" marB="0" anchor="ctr"/>
                </a:tc>
                <a:extLst>
                  <a:ext uri="{0D108BD9-81ED-4DB2-BD59-A6C34878D82A}">
                    <a16:rowId xmlns="" xmlns:a16="http://schemas.microsoft.com/office/drawing/2014/main" val="246497866"/>
                  </a:ext>
                </a:extLst>
              </a:tr>
              <a:tr h="359316">
                <a:tc>
                  <a:txBody>
                    <a:bodyPr/>
                    <a:lstStyle/>
                    <a:p>
                      <a:pPr marL="0" marR="0" indent="0" algn="l" defTabSz="914400" rtl="0" eaLnBrk="1" fontAlgn="b" latinLnBrk="0" hangingPunct="1">
                        <a:lnSpc>
                          <a:spcPct val="115000"/>
                        </a:lnSpc>
                        <a:spcBef>
                          <a:spcPts val="0"/>
                        </a:spcBef>
                        <a:spcAft>
                          <a:spcPts val="0"/>
                        </a:spcAft>
                        <a:buClrTx/>
                        <a:buSzTx/>
                        <a:buFontTx/>
                        <a:buNone/>
                        <a:tabLst/>
                        <a:defRPr/>
                      </a:pPr>
                      <a:r>
                        <a:rPr lang="es-CO" sz="1000" kern="1200" dirty="0">
                          <a:effectLst/>
                        </a:rPr>
                        <a:t>EJECUTADOS POR OTROS PROGRAMAS</a:t>
                      </a:r>
                      <a:endParaRPr lang="es-MX"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21 KM</a:t>
                      </a:r>
                      <a:endParaRPr lang="es-MX" sz="1000" b="0" i="0" u="none" strike="noStrike" kern="1200" dirty="0">
                        <a:solidFill>
                          <a:schemeClr val="dk1"/>
                        </a:solidFill>
                        <a:effectLst/>
                        <a:latin typeface="+mj-lt"/>
                        <a:ea typeface="+mn-ea"/>
                        <a:cs typeface="+mn-cs"/>
                      </a:endParaRPr>
                    </a:p>
                  </a:txBody>
                  <a:tcPr marL="8120" marR="8120" marT="8795" marB="0" anchor="ctr"/>
                </a:tc>
                <a:extLst>
                  <a:ext uri="{0D108BD9-81ED-4DB2-BD59-A6C34878D82A}">
                    <a16:rowId xmlns="" xmlns:a16="http://schemas.microsoft.com/office/drawing/2014/main" val="10002"/>
                  </a:ext>
                </a:extLst>
              </a:tr>
              <a:tr h="31359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kern="1200" dirty="0">
                          <a:effectLst/>
                        </a:rPr>
                        <a:t>SIN INTERVENIR – SIN FINANCIACIÓN</a:t>
                      </a:r>
                      <a:endParaRPr lang="es-CO" sz="1000" kern="1200" dirty="0">
                        <a:solidFill>
                          <a:schemeClr val="tx1"/>
                        </a:solidFill>
                        <a:effectLst/>
                        <a:latin typeface="+mj-lt"/>
                        <a:ea typeface="+mn-ea"/>
                        <a:cs typeface="+mn-cs"/>
                      </a:endParaRPr>
                    </a:p>
                  </a:txBody>
                  <a:tcPr marL="8120" marR="8120" marT="8807" marB="0" anchor="ctr"/>
                </a:tc>
                <a:tc>
                  <a:txBody>
                    <a:bodyPr/>
                    <a:lstStyle/>
                    <a:p>
                      <a:pPr marL="0" algn="ctr" defTabSz="914400" rtl="0" eaLnBrk="1" fontAlgn="ctr" latinLnBrk="0" hangingPunct="1"/>
                      <a:r>
                        <a:rPr lang="es-MX" sz="1000" u="none" strike="noStrike" kern="1200" dirty="0">
                          <a:effectLst/>
                        </a:rPr>
                        <a:t>0 KM</a:t>
                      </a:r>
                      <a:endParaRPr lang="es-MX" sz="1000" b="0" i="0" u="none" strike="noStrike" kern="1200" dirty="0">
                        <a:solidFill>
                          <a:schemeClr val="dk1"/>
                        </a:solidFill>
                        <a:effectLst/>
                        <a:latin typeface="+mj-lt"/>
                        <a:ea typeface="+mn-ea"/>
                        <a:cs typeface="+mn-cs"/>
                      </a:endParaRPr>
                    </a:p>
                  </a:txBody>
                  <a:tcPr marL="8120" marR="8120" marT="8795" marB="0" anchor="ctr"/>
                </a:tc>
                <a:extLst>
                  <a:ext uri="{0D108BD9-81ED-4DB2-BD59-A6C34878D82A}">
                    <a16:rowId xmlns="" xmlns:a16="http://schemas.microsoft.com/office/drawing/2014/main" val="10003"/>
                  </a:ext>
                </a:extLst>
              </a:tr>
            </a:tbl>
          </a:graphicData>
        </a:graphic>
      </p:graphicFrame>
      <p:sp>
        <p:nvSpPr>
          <p:cNvPr id="28" name="30 CuadroTexto"/>
          <p:cNvSpPr txBox="1">
            <a:spLocks noChangeArrowheads="1"/>
          </p:cNvSpPr>
          <p:nvPr/>
        </p:nvSpPr>
        <p:spPr bwMode="auto">
          <a:xfrm flipH="1">
            <a:off x="6857996" y="4454481"/>
            <a:ext cx="4919304" cy="169277"/>
          </a:xfrm>
          <a:prstGeom prst="rect">
            <a:avLst/>
          </a:prstGeom>
          <a:solidFill>
            <a:srgbClr val="E94E1B"/>
          </a:solidFill>
        </p:spPr>
        <p:style>
          <a:lnRef idx="3">
            <a:schemeClr val="lt1"/>
          </a:lnRef>
          <a:fillRef idx="1">
            <a:schemeClr val="accent1"/>
          </a:fillRef>
          <a:effectRef idx="1">
            <a:schemeClr val="accent1"/>
          </a:effectRef>
          <a:fontRef idx="minor">
            <a:schemeClr val="lt1"/>
          </a:fontRef>
        </p:style>
        <p:txBody>
          <a:bodyPr wrap="square" lIns="91109" tIns="0" rIns="91109" bIns="0" anchor="ctr" anchorCtr="1">
            <a:spAutoFit/>
          </a:bodyPr>
          <a:lstStyle>
            <a:defPPr>
              <a:defRPr lang="es-ES"/>
            </a:defPPr>
            <a:lvl1pPr marL="457200" indent="-457200" algn="ctr" defTabSz="914400" eaLnBrk="1" fontAlgn="auto" hangingPunct="1">
              <a:spcBef>
                <a:spcPts val="600"/>
              </a:spcBef>
              <a:spcAft>
                <a:spcPts val="0"/>
              </a:spcAft>
              <a:defRPr sz="1292" b="1">
                <a:solidFill>
                  <a:prstClr val="white"/>
                </a:solidFill>
                <a:effectLst>
                  <a:outerShdw blurRad="38100" dist="38100" dir="2700000" algn="tl">
                    <a:srgbClr val="000000">
                      <a:alpha val="43137"/>
                    </a:srgbClr>
                  </a:outerShdw>
                </a:effectLst>
                <a:latin typeface="Calibri"/>
                <a:ea typeface="+mn-ea"/>
                <a:cs typeface="Arial" pitchFamily="34" charset="0"/>
              </a:defRPr>
            </a:lvl1pPr>
            <a:lvl2pPr marL="37931725" indent="-37474525">
              <a:defRPr sz="2400">
                <a:solidFill>
                  <a:schemeClr val="lt1"/>
                </a:solidFill>
                <a:latin typeface="Arial" pitchFamily="34" charset="0"/>
                <a:ea typeface="+mn-ea"/>
                <a:cs typeface="Arial" pitchFamily="34" charset="0"/>
              </a:defRPr>
            </a:lvl2pPr>
            <a:lvl3pPr>
              <a:defRPr sz="2400">
                <a:solidFill>
                  <a:schemeClr val="lt1"/>
                </a:solidFill>
                <a:latin typeface="Arial" pitchFamily="34" charset="0"/>
                <a:ea typeface="+mn-ea"/>
                <a:cs typeface="Arial" pitchFamily="34" charset="0"/>
              </a:defRPr>
            </a:lvl3pPr>
            <a:lvl4pPr>
              <a:defRPr sz="2400">
                <a:solidFill>
                  <a:schemeClr val="lt1"/>
                </a:solidFill>
                <a:latin typeface="Arial" pitchFamily="34" charset="0"/>
                <a:ea typeface="+mn-ea"/>
                <a:cs typeface="Arial" pitchFamily="34" charset="0"/>
              </a:defRPr>
            </a:lvl4pPr>
            <a:lvl5pPr>
              <a:defRPr sz="2400">
                <a:solidFill>
                  <a:schemeClr val="lt1"/>
                </a:solidFill>
                <a:latin typeface="Arial" pitchFamily="34" charset="0"/>
                <a:ea typeface="+mn-ea"/>
                <a:cs typeface="Arial" pitchFamily="34" charset="0"/>
              </a:defRPr>
            </a:lvl5pPr>
            <a:lvl6pPr marL="457200" eaLnBrk="0" fontAlgn="base" hangingPunct="0">
              <a:spcBef>
                <a:spcPct val="0"/>
              </a:spcBef>
              <a:spcAft>
                <a:spcPct val="0"/>
              </a:spcAft>
              <a:defRPr sz="2400">
                <a:solidFill>
                  <a:schemeClr val="lt1"/>
                </a:solidFill>
                <a:latin typeface="Arial" pitchFamily="34" charset="0"/>
                <a:ea typeface="+mn-ea"/>
                <a:cs typeface="Arial" pitchFamily="34" charset="0"/>
              </a:defRPr>
            </a:lvl6pPr>
            <a:lvl7pPr marL="914400" eaLnBrk="0" fontAlgn="base" hangingPunct="0">
              <a:spcBef>
                <a:spcPct val="0"/>
              </a:spcBef>
              <a:spcAft>
                <a:spcPct val="0"/>
              </a:spcAft>
              <a:defRPr sz="2400">
                <a:solidFill>
                  <a:schemeClr val="lt1"/>
                </a:solidFill>
                <a:latin typeface="Arial" pitchFamily="34" charset="0"/>
                <a:ea typeface="+mn-ea"/>
                <a:cs typeface="Arial" pitchFamily="34" charset="0"/>
              </a:defRPr>
            </a:lvl7pPr>
            <a:lvl8pPr marL="1371600" eaLnBrk="0" fontAlgn="base" hangingPunct="0">
              <a:spcBef>
                <a:spcPct val="0"/>
              </a:spcBef>
              <a:spcAft>
                <a:spcPct val="0"/>
              </a:spcAft>
              <a:defRPr sz="2400">
                <a:solidFill>
                  <a:schemeClr val="lt1"/>
                </a:solidFill>
                <a:latin typeface="Arial" pitchFamily="34" charset="0"/>
                <a:ea typeface="+mn-ea"/>
                <a:cs typeface="Arial" pitchFamily="34" charset="0"/>
              </a:defRPr>
            </a:lvl8pPr>
            <a:lvl9pPr marL="1828800" eaLnBrk="0" fontAlgn="base" hangingPunct="0">
              <a:spcBef>
                <a:spcPct val="0"/>
              </a:spcBef>
              <a:spcAft>
                <a:spcPct val="0"/>
              </a:spcAft>
              <a:defRPr sz="2400">
                <a:solidFill>
                  <a:schemeClr val="lt1"/>
                </a:solidFill>
                <a:latin typeface="Arial" pitchFamily="34" charset="0"/>
                <a:ea typeface="+mn-ea"/>
                <a:cs typeface="Arial" pitchFamily="34" charset="0"/>
              </a:defRPr>
            </a:lvl9pPr>
          </a:lstStyle>
          <a:p>
            <a:r>
              <a:rPr lang="es-CO" sz="1100" dirty="0"/>
              <a:t>ESTADO DEL CORREDOR</a:t>
            </a:r>
          </a:p>
        </p:txBody>
      </p:sp>
      <p:sp>
        <p:nvSpPr>
          <p:cNvPr id="29" name="Rectángulo 5"/>
          <p:cNvSpPr>
            <a:spLocks noChangeArrowheads="1"/>
          </p:cNvSpPr>
          <p:nvPr/>
        </p:nvSpPr>
        <p:spPr bwMode="auto">
          <a:xfrm>
            <a:off x="3448594" y="77966"/>
            <a:ext cx="5268686" cy="51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0470" fontAlgn="base">
              <a:spcBef>
                <a:spcPct val="0"/>
              </a:spcBef>
              <a:spcAft>
                <a:spcPct val="0"/>
              </a:spcAft>
              <a:defRPr/>
            </a:pPr>
            <a:r>
              <a:rPr lang="es-CO" altLang="es-CO" sz="2778" dirty="0" smtClean="0">
                <a:solidFill>
                  <a:srgbClr val="E94E1B"/>
                </a:solidFill>
                <a:latin typeface="Tw Cen MT" panose="020B0602020104020603" pitchFamily="34" charset="0"/>
                <a:ea typeface="MS PGothic" pitchFamily="34" charset="-128"/>
                <a:sym typeface="Helvetica Neue Bold Condensed"/>
              </a:rPr>
              <a:t>MOSQUERA - ANAPOIMA</a:t>
            </a:r>
            <a:endParaRPr lang="es-ES" altLang="es-CO" sz="1427" dirty="0">
              <a:solidFill>
                <a:srgbClr val="E36C09"/>
              </a:solidFill>
              <a:latin typeface="Tw Cen MT" panose="020B0602020104020603" pitchFamily="34" charset="0"/>
              <a:ea typeface="MS PGothic" pitchFamily="34" charset="-128"/>
              <a:sym typeface="Helvetica Neue Bold Condensed"/>
            </a:endParaRPr>
          </a:p>
        </p:txBody>
      </p:sp>
      <p:sp>
        <p:nvSpPr>
          <p:cNvPr id="30" name="Pentágono 29"/>
          <p:cNvSpPr/>
          <p:nvPr/>
        </p:nvSpPr>
        <p:spPr>
          <a:xfrm>
            <a:off x="0" y="0"/>
            <a:ext cx="3448594" cy="576985"/>
          </a:xfrm>
          <a:prstGeom prst="homePlate">
            <a:avLst/>
          </a:prstGeom>
          <a:solidFill>
            <a:srgbClr val="E94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Tw Cen MT" panose="020B0602020104020603" pitchFamily="34" charset="0"/>
            </a:endParaRPr>
          </a:p>
        </p:txBody>
      </p:sp>
      <p:sp>
        <p:nvSpPr>
          <p:cNvPr id="32" name="CuadroTexto 31"/>
          <p:cNvSpPr txBox="1"/>
          <p:nvPr/>
        </p:nvSpPr>
        <p:spPr>
          <a:xfrm>
            <a:off x="194708" y="26882"/>
            <a:ext cx="2865991" cy="523220"/>
          </a:xfrm>
          <a:prstGeom prst="rect">
            <a:avLst/>
          </a:prstGeom>
          <a:noFill/>
        </p:spPr>
        <p:txBody>
          <a:bodyPr wrap="square" rtlCol="0">
            <a:spAutoFit/>
          </a:bodyPr>
          <a:lstStyle/>
          <a:p>
            <a:r>
              <a:rPr lang="es-CO" sz="2800" b="1" dirty="0" smtClean="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rPr>
              <a:t>Cundinamarca</a:t>
            </a:r>
            <a:endParaRPr lang="es-CO" sz="2800" b="1" dirty="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endParaRPr>
          </a:p>
        </p:txBody>
      </p:sp>
    </p:spTree>
    <p:extLst>
      <p:ext uri="{BB962C8B-B14F-4D97-AF65-F5344CB8AC3E}">
        <p14:creationId xmlns:p14="http://schemas.microsoft.com/office/powerpoint/2010/main" val="49969143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3 Rectángulo"/>
          <p:cNvSpPr>
            <a:spLocks noChangeArrowheads="1"/>
          </p:cNvSpPr>
          <p:nvPr/>
        </p:nvSpPr>
        <p:spPr bwMode="auto">
          <a:xfrm>
            <a:off x="4186988" y="18238"/>
            <a:ext cx="6096190" cy="954107"/>
          </a:xfrm>
          <a:prstGeom prst="rect">
            <a:avLst/>
          </a:prstGeom>
          <a:noFill/>
          <a:ln w="9525">
            <a:noFill/>
            <a:miter lim="800000"/>
            <a:headEnd/>
            <a:tailEnd/>
          </a:ln>
        </p:spPr>
        <p:txBody>
          <a:bodyPr wrap="square">
            <a:spAutoFit/>
          </a:bodyPr>
          <a:lstStyle/>
          <a:p>
            <a:pPr algn="ctr"/>
            <a:r>
              <a:rPr lang="es-CO" altLang="es-CO" sz="2800" dirty="0">
                <a:solidFill>
                  <a:srgbClr val="4C0369"/>
                </a:solidFill>
                <a:latin typeface="Tw Cen MT" panose="020B0602020104020603" pitchFamily="34" charset="0"/>
                <a:ea typeface="MS PGothic" pitchFamily="34" charset="-128"/>
              </a:rPr>
              <a:t>CONTRATO DE OBRA No. 976 DE 2017 - DEPARTAMENTO DE CUNDINAMARCA</a:t>
            </a:r>
          </a:p>
        </p:txBody>
      </p:sp>
      <p:pic>
        <p:nvPicPr>
          <p:cNvPr id="6" name="Imagen 5" descr="C:\Users\User\Dropbox\Cargas de cámara\2017-12-02 08.32.3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9169" y="1209811"/>
            <a:ext cx="3987942" cy="3238500"/>
          </a:xfrm>
          <a:prstGeom prst="rect">
            <a:avLst/>
          </a:prstGeom>
          <a:noFill/>
          <a:ln>
            <a:noFill/>
          </a:ln>
        </p:spPr>
      </p:pic>
      <p:graphicFrame>
        <p:nvGraphicFramePr>
          <p:cNvPr id="7" name="Group 58"/>
          <p:cNvGraphicFramePr>
            <a:graphicFrameLocks noGrp="1"/>
          </p:cNvGraphicFramePr>
          <p:nvPr>
            <p:extLst>
              <p:ext uri="{D42A27DB-BD31-4B8C-83A1-F6EECF244321}">
                <p14:modId xmlns:p14="http://schemas.microsoft.com/office/powerpoint/2010/main" val="3372171843"/>
              </p:ext>
            </p:extLst>
          </p:nvPr>
        </p:nvGraphicFramePr>
        <p:xfrm>
          <a:off x="5380568" y="1109769"/>
          <a:ext cx="6392791" cy="5442922"/>
        </p:xfrm>
        <a:graphic>
          <a:graphicData uri="http://schemas.openxmlformats.org/drawingml/2006/table">
            <a:tbl>
              <a:tblPr/>
              <a:tblGrid>
                <a:gridCol w="2156602">
                  <a:extLst>
                    <a:ext uri="{9D8B030D-6E8A-4147-A177-3AD203B41FA5}">
                      <a16:colId xmlns="" xmlns:a16="http://schemas.microsoft.com/office/drawing/2014/main" val="20000"/>
                    </a:ext>
                  </a:extLst>
                </a:gridCol>
                <a:gridCol w="4236189">
                  <a:extLst>
                    <a:ext uri="{9D8B030D-6E8A-4147-A177-3AD203B41FA5}">
                      <a16:colId xmlns="" xmlns:a16="http://schemas.microsoft.com/office/drawing/2014/main" val="20001"/>
                    </a:ext>
                  </a:extLst>
                </a:gridCol>
              </a:tblGrid>
              <a:tr h="1796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a:t>
                      </a:r>
                      <a:r>
                        <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dirty="0">
                          <a:solidFill>
                            <a:srgbClr val="000000"/>
                          </a:solidFill>
                          <a:effectLst/>
                          <a:latin typeface="Tw Cen MT" panose="020B0602020104020603" pitchFamily="34" charset="0"/>
                        </a:rPr>
                        <a:t>ARBELAEZ - SAN MIGUEL – VERSALLES, CODIGO INVIAS No. 38002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OBJETO:</a:t>
                      </a:r>
                      <a:endPar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dirty="0">
                          <a:solidFill>
                            <a:srgbClr val="000000"/>
                          </a:solidFill>
                          <a:effectLst/>
                          <a:latin typeface="Tw Cen MT" panose="020B0602020104020603" pitchFamily="34" charset="0"/>
                        </a:rPr>
                        <a:t>“MEJORAMIENTO Y MANTENIMIENTO DE VIA ARBELAEZ - SAN MIGUEL – VERSALLES, CODIGO INVIAS No. 38002</a:t>
                      </a:r>
                      <a:r>
                        <a:rPr lang="es-CO" sz="1400" b="0" i="0" u="none" strike="noStrike" dirty="0" smtClean="0">
                          <a:solidFill>
                            <a:srgbClr val="000000"/>
                          </a:solidFill>
                          <a:effectLst/>
                          <a:latin typeface="Tw Cen MT" panose="020B0602020104020603" pitchFamily="34" charset="0"/>
                        </a:rPr>
                        <a:t>, MUNICIPIO </a:t>
                      </a:r>
                      <a:r>
                        <a:rPr lang="es-CO" sz="1400" b="0" i="0" u="none" strike="noStrike" dirty="0">
                          <a:solidFill>
                            <a:srgbClr val="000000"/>
                          </a:solidFill>
                          <a:effectLst/>
                          <a:latin typeface="Tw Cen MT" panose="020B0602020104020603" pitchFamily="34" charset="0"/>
                        </a:rPr>
                        <a:t>DE ARBELAEZ DEPARTAMENTO DE CUNDINAMARCA”.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190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CONTRATISTA</a:t>
                      </a:r>
                      <a:r>
                        <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INTRUCON SAS.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2360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OBRA</a:t>
                      </a:r>
                      <a:r>
                        <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976 DE 2017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526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TOTAL </a:t>
                      </a:r>
                      <a:r>
                        <a:rPr kumimoji="0" lang="es-CO" altLang="es-CO" sz="1200" b="1" i="0" u="none" strike="noStrike" cap="none" normalizeH="0" baseline="0" dirty="0" smtClean="0">
                          <a:ln>
                            <a:noFill/>
                          </a:ln>
                          <a:solidFill>
                            <a:schemeClr val="tx1"/>
                          </a:solidFill>
                          <a:effectLst/>
                          <a:latin typeface="Tw Cen MT" panose="020B0602020104020603" pitchFamily="34" charset="0"/>
                          <a:ea typeface="Calibri" pitchFamily="34" charset="0"/>
                          <a:cs typeface="Arial" panose="020B0604020202020204" pitchFamily="34" charset="0"/>
                        </a:rPr>
                        <a:t>CONTRATO:</a:t>
                      </a:r>
                      <a:endPar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$ 881,710,536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935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INTERVENTOR</a:t>
                      </a:r>
                      <a:r>
                        <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n-US" sz="1400" b="0" i="0" u="none" strike="noStrike">
                          <a:solidFill>
                            <a:srgbClr val="000000"/>
                          </a:solidFill>
                          <a:effectLst/>
                          <a:latin typeface="Tw Cen MT" panose="020B0602020104020603" pitchFamily="34" charset="0"/>
                        </a:rPr>
                        <a:t>UNION TEMPORAL 051 FEYMA – CM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765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INTERVENTORIA:</a:t>
                      </a:r>
                      <a:endPar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$ 199,463,873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721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INTERVENTORIA</a:t>
                      </a:r>
                      <a:r>
                        <a:rPr kumimoji="0" lang="es-CO" altLang="es-CO" sz="12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983 DE 2017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834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INICIO: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2 DE OCTUBRE DE 2017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84104">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TERMINACION</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17 DE FEBRERO DE 2018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8289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FISICO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99.90%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9252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FINANCIERO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99.90%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69105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2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OBSERVACIONES</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ctr"/>
                      <a:r>
                        <a:rPr lang="es-CO" sz="1400" b="0" i="0" u="none" strike="noStrike" dirty="0">
                          <a:solidFill>
                            <a:srgbClr val="000000"/>
                          </a:solidFill>
                          <a:effectLst/>
                          <a:latin typeface="Tw Cen MT" panose="020B0602020104020603" pitchFamily="34" charset="0"/>
                        </a:rPr>
                        <a:t>META FISICA:</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CONSTRUCCION </a:t>
                      </a:r>
                      <a:r>
                        <a:rPr lang="es-CO" sz="1400" b="0" i="0" u="none" strike="noStrike" dirty="0" smtClean="0">
                          <a:solidFill>
                            <a:srgbClr val="000000"/>
                          </a:solidFill>
                          <a:effectLst/>
                          <a:latin typeface="Tw Cen MT" panose="020B0602020104020603" pitchFamily="34" charset="0"/>
                        </a:rPr>
                        <a:t>DE 859,0 </a:t>
                      </a:r>
                      <a:r>
                        <a:rPr lang="es-CO" sz="1400" b="0" i="0" u="none" strike="noStrike" dirty="0">
                          <a:solidFill>
                            <a:srgbClr val="000000"/>
                          </a:solidFill>
                          <a:effectLst/>
                          <a:latin typeface="Tw Cen MT" panose="020B0602020104020603" pitchFamily="34" charset="0"/>
                        </a:rPr>
                        <a:t>ML DE PLACA HUELLA DISTRIBUIDOS ASI:</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(K0+363-K0+800= 437 MT); (k1+415-k1+760=285 </a:t>
                      </a:r>
                      <a:r>
                        <a:rPr lang="es-CO" sz="1400" b="0" i="0" u="none" strike="noStrike" dirty="0" err="1">
                          <a:solidFill>
                            <a:srgbClr val="000000"/>
                          </a:solidFill>
                          <a:effectLst/>
                          <a:latin typeface="Tw Cen MT" panose="020B0602020104020603" pitchFamily="34" charset="0"/>
                        </a:rPr>
                        <a:t>mt</a:t>
                      </a:r>
                      <a:r>
                        <a:rPr lang="es-CO" sz="1400" b="0" i="0" u="none" strike="noStrike" dirty="0">
                          <a:solidFill>
                            <a:srgbClr val="000000"/>
                          </a:solidFill>
                          <a:effectLst/>
                          <a:latin typeface="Tw Cen MT" panose="020B0602020104020603" pitchFamily="34" charset="0"/>
                        </a:rPr>
                        <a:t>); (K3+320-K3+455=137 </a:t>
                      </a:r>
                      <a:r>
                        <a:rPr lang="es-CO" sz="1400" b="0" i="0" u="none" strike="noStrike" dirty="0" err="1">
                          <a:solidFill>
                            <a:srgbClr val="000000"/>
                          </a:solidFill>
                          <a:effectLst/>
                          <a:latin typeface="Tw Cen MT" panose="020B0602020104020603" pitchFamily="34" charset="0"/>
                        </a:rPr>
                        <a:t>mt</a:t>
                      </a:r>
                      <a:r>
                        <a:rPr lang="es-CO" sz="1400" b="0" i="0" u="none" strike="noStrike" dirty="0">
                          <a:solidFill>
                            <a:srgbClr val="000000"/>
                          </a:solidFill>
                          <a:effectLst/>
                          <a:latin typeface="Tw Cen MT" panose="020B0602020104020603" pitchFamily="34" charset="0"/>
                        </a:rPr>
                        <a:t>),</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CONSTRUCCION DE MURO EN CONCRETO DE 8,3 ML</a:t>
                      </a:r>
                      <a:r>
                        <a:rPr lang="es-CO" sz="1400" b="0" i="0" u="none" strike="noStrike" dirty="0" smtClean="0">
                          <a:solidFill>
                            <a:srgbClr val="000000"/>
                          </a:solidFill>
                          <a:effectLst/>
                          <a:latin typeface="Tw Cen MT" panose="020B0602020104020603" pitchFamily="34" charset="0"/>
                        </a:rPr>
                        <a:t>. LOCALIZADO </a:t>
                      </a:r>
                      <a:r>
                        <a:rPr lang="es-CO" sz="1400" b="0" i="0" u="none" strike="noStrike" dirty="0">
                          <a:solidFill>
                            <a:srgbClr val="000000"/>
                          </a:solidFill>
                          <a:effectLst/>
                          <a:latin typeface="Tw Cen MT" panose="020B0602020104020603" pitchFamily="34" charset="0"/>
                        </a:rPr>
                        <a:t>EN EL K3+420</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POSTES DE REF.= 5 </a:t>
                      </a:r>
                      <a:r>
                        <a:rPr lang="es-CO" sz="1400" b="0" i="0" u="none" strike="noStrike" dirty="0" smtClean="0">
                          <a:solidFill>
                            <a:srgbClr val="000000"/>
                          </a:solidFill>
                          <a:effectLst/>
                          <a:latin typeface="Tw Cen MT" panose="020B0602020104020603" pitchFamily="34" charset="0"/>
                        </a:rPr>
                        <a:t>UN  </a:t>
                      </a:r>
                      <a:endParaRPr lang="es-CO" sz="1400" b="0" i="0" u="none" strike="noStrike" dirty="0">
                        <a:solidFill>
                          <a:srgbClr val="000000"/>
                        </a:solidFill>
                        <a:effectLst/>
                        <a:latin typeface="Tw Cen MT" panose="020B0602020104020603"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bl>
          </a:graphicData>
        </a:graphic>
      </p:graphicFrame>
      <p:sp>
        <p:nvSpPr>
          <p:cNvPr id="8" name="Pentágono 7"/>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326575335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3 Rectángulo"/>
          <p:cNvSpPr>
            <a:spLocks noChangeArrowheads="1"/>
          </p:cNvSpPr>
          <p:nvPr/>
        </p:nvSpPr>
        <p:spPr bwMode="auto">
          <a:xfrm>
            <a:off x="4186988" y="-17500"/>
            <a:ext cx="7014412" cy="954107"/>
          </a:xfrm>
          <a:prstGeom prst="rect">
            <a:avLst/>
          </a:prstGeom>
          <a:noFill/>
          <a:ln w="9525">
            <a:noFill/>
            <a:miter lim="800000"/>
            <a:headEnd/>
            <a:tailEnd/>
          </a:ln>
        </p:spPr>
        <p:txBody>
          <a:bodyPr wrap="square">
            <a:spAutoFit/>
          </a:bodyPr>
          <a:lstStyle/>
          <a:p>
            <a:pPr algn="ctr"/>
            <a:r>
              <a:rPr lang="pt-BR" altLang="es-CO" sz="2800" dirty="0">
                <a:solidFill>
                  <a:srgbClr val="4C0369"/>
                </a:solidFill>
                <a:latin typeface="Tw Cen MT" panose="020B0602020104020603" pitchFamily="34" charset="0"/>
                <a:ea typeface="MS PGothic" pitchFamily="34" charset="-128"/>
              </a:rPr>
              <a:t>CONTRATO DE OBRA No. 984 DE 2017 - DEPARTAMENTO DE SANTANDER</a:t>
            </a:r>
            <a:endParaRPr lang="es-CO" altLang="es-CO" sz="2800" dirty="0">
              <a:solidFill>
                <a:srgbClr val="4C0369"/>
              </a:solidFill>
              <a:latin typeface="Tw Cen MT" panose="020B0602020104020603" pitchFamily="34" charset="0"/>
              <a:ea typeface="MS PGothic" pitchFamily="34" charset="-128"/>
            </a:endParaRPr>
          </a:p>
        </p:txBody>
      </p:sp>
      <p:graphicFrame>
        <p:nvGraphicFramePr>
          <p:cNvPr id="4" name="Group 58"/>
          <p:cNvGraphicFramePr>
            <a:graphicFrameLocks noGrp="1"/>
          </p:cNvGraphicFramePr>
          <p:nvPr>
            <p:extLst>
              <p:ext uri="{D42A27DB-BD31-4B8C-83A1-F6EECF244321}">
                <p14:modId xmlns:p14="http://schemas.microsoft.com/office/powerpoint/2010/main" val="14946090"/>
              </p:ext>
            </p:extLst>
          </p:nvPr>
        </p:nvGraphicFramePr>
        <p:xfrm>
          <a:off x="5188063" y="936607"/>
          <a:ext cx="6392791" cy="5873496"/>
        </p:xfrm>
        <a:graphic>
          <a:graphicData uri="http://schemas.openxmlformats.org/drawingml/2006/table">
            <a:tbl>
              <a:tblPr/>
              <a:tblGrid>
                <a:gridCol w="2156602">
                  <a:extLst>
                    <a:ext uri="{9D8B030D-6E8A-4147-A177-3AD203B41FA5}">
                      <a16:colId xmlns="" xmlns:a16="http://schemas.microsoft.com/office/drawing/2014/main" val="20000"/>
                    </a:ext>
                  </a:extLst>
                </a:gridCol>
                <a:gridCol w="4236189">
                  <a:extLst>
                    <a:ext uri="{9D8B030D-6E8A-4147-A177-3AD203B41FA5}">
                      <a16:colId xmlns="" xmlns:a16="http://schemas.microsoft.com/office/drawing/2014/main" val="20001"/>
                    </a:ext>
                  </a:extLst>
                </a:gridCol>
              </a:tblGrid>
              <a:tr h="1796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VÍA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dirty="0">
                          <a:solidFill>
                            <a:srgbClr val="000000"/>
                          </a:solidFill>
                          <a:effectLst/>
                          <a:latin typeface="Tw Cen MT" panose="020B0602020104020603" pitchFamily="34" charset="0"/>
                        </a:rPr>
                        <a:t>SUCRE - ESCUELA ARCABAUCO - LA</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CHIRLE, CODIGO 61561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OBJETO:</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"MEJORAMIENTO, MANTENIMIENTO Y CONSERVACION DE LA VIA SUCRE - ESCUELA ARCABAUCO - LA</a:t>
                      </a:r>
                      <a:br>
                        <a:rPr lang="es-CO" sz="1400" b="0" i="0" u="none" strike="noStrike">
                          <a:solidFill>
                            <a:srgbClr val="000000"/>
                          </a:solidFill>
                          <a:effectLst/>
                          <a:latin typeface="Tw Cen MT" panose="020B0602020104020603" pitchFamily="34" charset="0"/>
                        </a:rPr>
                      </a:br>
                      <a:r>
                        <a:rPr lang="es-CO" sz="1400" b="0" i="0" u="none" strike="noStrike">
                          <a:solidFill>
                            <a:srgbClr val="000000"/>
                          </a:solidFill>
                          <a:effectLst/>
                          <a:latin typeface="Tw Cen MT" panose="020B0602020104020603" pitchFamily="34" charset="0"/>
                        </a:rPr>
                        <a:t>CHIRLE, CODIGO 61561, MUNICIPIO DE SUCRE, DEPARTAMENTO DE SANTANDER”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190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CONTRATISTA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JOSE IGNACIO QUINTERO CORZO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2360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OBRA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984 DE 2017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526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TOTAL </a:t>
                      </a:r>
                      <a:r>
                        <a:rPr kumimoji="0" lang="es-CO" altLang="es-CO" sz="1400" b="1" i="0" u="none" strike="noStrike" cap="none" normalizeH="0" baseline="0" dirty="0" smtClean="0">
                          <a:ln>
                            <a:noFill/>
                          </a:ln>
                          <a:solidFill>
                            <a:schemeClr val="tx1"/>
                          </a:solidFill>
                          <a:effectLst/>
                          <a:latin typeface="Tw Cen MT" panose="020B0602020104020603" pitchFamily="34" charset="0"/>
                          <a:ea typeface="Calibri" pitchFamily="34" charset="0"/>
                          <a:cs typeface="Arial" panose="020B0604020202020204" pitchFamily="34" charset="0"/>
                        </a:rPr>
                        <a:t>CONTRATO:</a:t>
                      </a:r>
                      <a:endPar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$ 881,710,536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935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INTERVENTOR</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n-US" sz="1400" b="0" i="0" u="none" strike="noStrike">
                          <a:solidFill>
                            <a:srgbClr val="000000"/>
                          </a:solidFill>
                          <a:effectLst/>
                          <a:latin typeface="Tw Cen MT" panose="020B0602020104020603" pitchFamily="34" charset="0"/>
                        </a:rPr>
                        <a:t>UNION TEMPORAL 051 FEYMA – CM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765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CONTRATO DE INTERVENTORIA:</a:t>
                      </a:r>
                      <a:endPar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endParaRP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$ 199,463,873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7211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VALOR INTERVENTORIA</a:t>
                      </a:r>
                      <a:r>
                        <a:rPr kumimoji="0" lang="es-CO" altLang="es-CO" sz="1400" b="0"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983 DE 2017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834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INICIO:</a:t>
                      </a:r>
                    </a:p>
                  </a:txBody>
                  <a:tcPr marL="68588" marR="685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2 DE OCTUBRE DE 2017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84104">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FECHA DE TERMINACION</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17 DE FEBRERO DE 2018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8289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FISICO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99.90%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9252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 AVANCE FINANCIERO</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CO" sz="1400" b="0" i="0" u="none" strike="noStrike">
                          <a:solidFill>
                            <a:srgbClr val="000000"/>
                          </a:solidFill>
                          <a:effectLst/>
                          <a:latin typeface="Tw Cen MT" panose="020B0602020104020603" pitchFamily="34" charset="0"/>
                        </a:rPr>
                        <a:t>99.90%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69105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CO" altLang="es-CO" sz="1400" b="0" i="0" u="none" strike="noStrike" kern="1200" cap="none" normalizeH="0" baseline="0" dirty="0">
                          <a:ln>
                            <a:noFill/>
                          </a:ln>
                          <a:solidFill>
                            <a:schemeClr val="tx1"/>
                          </a:solidFill>
                          <a:effectLst/>
                          <a:latin typeface="Tw Cen MT" panose="020B0602020104020603" pitchFamily="34" charset="0"/>
                          <a:ea typeface="Calibri" pitchFamily="34" charset="0"/>
                          <a:cs typeface="Arial" panose="020B0604020202020204" pitchFamily="34" charset="0"/>
                        </a:rPr>
                        <a:t>OBSERVACIONES</a:t>
                      </a:r>
                    </a:p>
                  </a:txBody>
                  <a:tcPr marL="68584" marR="6858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ctr"/>
                      <a:r>
                        <a:rPr lang="es-CO" sz="1400" b="0" i="0" u="none" strike="noStrike" dirty="0">
                          <a:solidFill>
                            <a:srgbClr val="000000"/>
                          </a:solidFill>
                          <a:effectLst/>
                          <a:latin typeface="Tw Cen MT" panose="020B0602020104020603" pitchFamily="34" charset="0"/>
                        </a:rPr>
                        <a:t>META FISICA:</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CONSTRUCCION </a:t>
                      </a:r>
                      <a:r>
                        <a:rPr lang="es-CO" sz="1400" b="0" i="0" u="none" strike="noStrike" dirty="0" smtClean="0">
                          <a:solidFill>
                            <a:srgbClr val="000000"/>
                          </a:solidFill>
                          <a:effectLst/>
                          <a:latin typeface="Tw Cen MT" panose="020B0602020104020603" pitchFamily="34" charset="0"/>
                        </a:rPr>
                        <a:t>DE 900,0 </a:t>
                      </a:r>
                      <a:r>
                        <a:rPr lang="es-CO" sz="1400" b="0" i="0" u="none" strike="noStrike" dirty="0">
                          <a:solidFill>
                            <a:srgbClr val="000000"/>
                          </a:solidFill>
                          <a:effectLst/>
                          <a:latin typeface="Tw Cen MT" panose="020B0602020104020603" pitchFamily="34" charset="0"/>
                        </a:rPr>
                        <a:t>ML DE PLACA HUELLA DISTRIBUIDOS ASI:</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(K0+030-K0+250=210 </a:t>
                      </a:r>
                      <a:r>
                        <a:rPr lang="es-CO" sz="1400" b="0" i="0" u="none" strike="noStrike" dirty="0" err="1">
                          <a:solidFill>
                            <a:srgbClr val="000000"/>
                          </a:solidFill>
                          <a:effectLst/>
                          <a:latin typeface="Tw Cen MT" panose="020B0602020104020603" pitchFamily="34" charset="0"/>
                        </a:rPr>
                        <a:t>mts</a:t>
                      </a:r>
                      <a:r>
                        <a:rPr lang="es-CO" sz="1400" b="0" i="0" u="none" strike="noStrike" dirty="0">
                          <a:solidFill>
                            <a:srgbClr val="000000"/>
                          </a:solidFill>
                          <a:effectLst/>
                          <a:latin typeface="Tw Cen MT" panose="020B0602020104020603" pitchFamily="34" charset="0"/>
                        </a:rPr>
                        <a:t>.); (K2+150-K2+260=110 </a:t>
                      </a:r>
                      <a:r>
                        <a:rPr lang="es-CO" sz="1400" b="0" i="0" u="none" strike="noStrike" dirty="0" err="1">
                          <a:solidFill>
                            <a:srgbClr val="000000"/>
                          </a:solidFill>
                          <a:effectLst/>
                          <a:latin typeface="Tw Cen MT" panose="020B0602020104020603" pitchFamily="34" charset="0"/>
                        </a:rPr>
                        <a:t>mts</a:t>
                      </a:r>
                      <a:r>
                        <a:rPr lang="es-CO" sz="1400" b="0" i="0" u="none" strike="noStrike" dirty="0">
                          <a:solidFill>
                            <a:srgbClr val="000000"/>
                          </a:solidFill>
                          <a:effectLst/>
                          <a:latin typeface="Tw Cen MT" panose="020B0602020104020603" pitchFamily="34" charset="0"/>
                        </a:rPr>
                        <a:t>.); (K2+400-K2+500=100 </a:t>
                      </a:r>
                      <a:r>
                        <a:rPr lang="es-CO" sz="1400" b="0" i="0" u="none" strike="noStrike" dirty="0" err="1">
                          <a:solidFill>
                            <a:srgbClr val="000000"/>
                          </a:solidFill>
                          <a:effectLst/>
                          <a:latin typeface="Tw Cen MT" panose="020B0602020104020603" pitchFamily="34" charset="0"/>
                        </a:rPr>
                        <a:t>mts</a:t>
                      </a:r>
                      <a:r>
                        <a:rPr lang="es-CO" sz="1400" b="0" i="0" u="none" strike="noStrike" dirty="0">
                          <a:solidFill>
                            <a:srgbClr val="000000"/>
                          </a:solidFill>
                          <a:effectLst/>
                          <a:latin typeface="Tw Cen MT" panose="020B0602020104020603" pitchFamily="34" charset="0"/>
                        </a:rPr>
                        <a:t>.); (K4+400-K4+500=100 </a:t>
                      </a:r>
                      <a:r>
                        <a:rPr lang="es-CO" sz="1400" b="0" i="0" u="none" strike="noStrike" dirty="0" err="1">
                          <a:solidFill>
                            <a:srgbClr val="000000"/>
                          </a:solidFill>
                          <a:effectLst/>
                          <a:latin typeface="Tw Cen MT" panose="020B0602020104020603" pitchFamily="34" charset="0"/>
                        </a:rPr>
                        <a:t>mts</a:t>
                      </a:r>
                      <a:r>
                        <a:rPr lang="es-CO" sz="1400" b="0" i="0" u="none" strike="noStrike" dirty="0">
                          <a:solidFill>
                            <a:srgbClr val="000000"/>
                          </a:solidFill>
                          <a:effectLst/>
                          <a:latin typeface="Tw Cen MT" panose="020B0602020104020603" pitchFamily="34" charset="0"/>
                        </a:rPr>
                        <a:t>.); (K4+800-K4+950=150 </a:t>
                      </a:r>
                      <a:r>
                        <a:rPr lang="es-CO" sz="1400" b="0" i="0" u="none" strike="noStrike" dirty="0" err="1">
                          <a:solidFill>
                            <a:srgbClr val="000000"/>
                          </a:solidFill>
                          <a:effectLst/>
                          <a:latin typeface="Tw Cen MT" panose="020B0602020104020603" pitchFamily="34" charset="0"/>
                        </a:rPr>
                        <a:t>mts</a:t>
                      </a:r>
                      <a:r>
                        <a:rPr lang="es-CO" sz="1400" b="0" i="0" u="none" strike="noStrike" dirty="0">
                          <a:solidFill>
                            <a:srgbClr val="000000"/>
                          </a:solidFill>
                          <a:effectLst/>
                          <a:latin typeface="Tw Cen MT" panose="020B0602020104020603" pitchFamily="34" charset="0"/>
                        </a:rPr>
                        <a:t>.)</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(K7+700-K7+800=160mts); (K9+950-K10+020=70mts.)</a:t>
                      </a:r>
                      <a:br>
                        <a:rPr lang="es-CO" sz="1400" b="0" i="0" u="none" strike="noStrike" dirty="0">
                          <a:solidFill>
                            <a:srgbClr val="000000"/>
                          </a:solidFill>
                          <a:effectLst/>
                          <a:latin typeface="Tw Cen MT" panose="020B0602020104020603" pitchFamily="34" charset="0"/>
                        </a:rPr>
                      </a:br>
                      <a:r>
                        <a:rPr lang="es-CO" sz="1400" b="0" i="0" u="none" strike="noStrike" dirty="0">
                          <a:solidFill>
                            <a:srgbClr val="000000"/>
                          </a:solidFill>
                          <a:effectLst/>
                          <a:latin typeface="Tw Cen MT" panose="020B0602020104020603" pitchFamily="34" charset="0"/>
                        </a:rPr>
                        <a:t>POSTES DE REF.= 5 </a:t>
                      </a:r>
                      <a:r>
                        <a:rPr lang="es-CO" sz="1400" b="0" i="0" u="none" strike="noStrike" dirty="0" smtClean="0">
                          <a:solidFill>
                            <a:srgbClr val="000000"/>
                          </a:solidFill>
                          <a:effectLst/>
                          <a:latin typeface="Tw Cen MT" panose="020B0602020104020603" pitchFamily="34" charset="0"/>
                        </a:rPr>
                        <a:t>UN  </a:t>
                      </a:r>
                      <a:endParaRPr lang="es-CO" sz="1400" b="0" i="0" u="none" strike="noStrike" dirty="0">
                        <a:solidFill>
                          <a:srgbClr val="000000"/>
                        </a:solidFill>
                        <a:effectLst/>
                        <a:latin typeface="Tw Cen MT" panose="020B0602020104020603"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bl>
          </a:graphicData>
        </a:graphic>
      </p:graphicFrame>
      <p:pic>
        <p:nvPicPr>
          <p:cNvPr id="5" name="0 Imagen"/>
          <p:cNvPicPr/>
          <p:nvPr/>
        </p:nvPicPr>
        <p:blipFill>
          <a:blip r:embed="rId2" cstate="print">
            <a:extLst>
              <a:ext uri="{28A0092B-C50C-407E-A947-70E740481C1C}">
                <a14:useLocalDpi xmlns:a14="http://schemas.microsoft.com/office/drawing/2010/main" val="0"/>
              </a:ext>
            </a:extLst>
          </a:blip>
          <a:stretch>
            <a:fillRect/>
          </a:stretch>
        </p:blipFill>
        <p:spPr>
          <a:xfrm rot="5400000">
            <a:off x="1293011" y="828157"/>
            <a:ext cx="3208819" cy="3460719"/>
          </a:xfrm>
          <a:prstGeom prst="rect">
            <a:avLst/>
          </a:prstGeom>
        </p:spPr>
      </p:pic>
      <p:sp>
        <p:nvSpPr>
          <p:cNvPr id="6" name="Pentágono 5"/>
          <p:cNvSpPr/>
          <p:nvPr/>
        </p:nvSpPr>
        <p:spPr>
          <a:xfrm>
            <a:off x="-1" y="0"/>
            <a:ext cx="4186989" cy="576985"/>
          </a:xfrm>
          <a:prstGeom prst="homePlate">
            <a:avLst/>
          </a:prstGeom>
          <a:solidFill>
            <a:srgbClr val="4C0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latin typeface="Tw Cen MT" panose="020B0602020104020603" pitchFamily="34" charset="0"/>
              </a:rPr>
              <a:t>RED VIAL TERCIARIA</a:t>
            </a:r>
            <a:endParaRPr lang="es-CO" sz="2800" b="1" dirty="0">
              <a:latin typeface="Tw Cen MT" panose="020B0602020104020603" pitchFamily="34" charset="0"/>
            </a:endParaRPr>
          </a:p>
        </p:txBody>
      </p:sp>
    </p:spTree>
    <p:extLst>
      <p:ext uri="{BB962C8B-B14F-4D97-AF65-F5344CB8AC3E}">
        <p14:creationId xmlns:p14="http://schemas.microsoft.com/office/powerpoint/2010/main" val="154293335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5"/>
          <p:cNvSpPr>
            <a:spLocks noChangeArrowheads="1"/>
          </p:cNvSpPr>
          <p:nvPr/>
        </p:nvSpPr>
        <p:spPr bwMode="auto">
          <a:xfrm>
            <a:off x="2482860" y="2041531"/>
            <a:ext cx="8085692"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0470" fontAlgn="base">
              <a:spcBef>
                <a:spcPct val="0"/>
              </a:spcBef>
              <a:spcAft>
                <a:spcPct val="0"/>
              </a:spcAft>
              <a:defRPr/>
            </a:pPr>
            <a:r>
              <a:rPr lang="es-CO" altLang="es-CO" sz="6600" b="1" dirty="0" smtClean="0">
                <a:solidFill>
                  <a:schemeClr val="accent6">
                    <a:lumMod val="75000"/>
                  </a:schemeClr>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Crecimiento Verde</a:t>
            </a:r>
            <a:r>
              <a:rPr lang="es-CO" altLang="es-CO" sz="6600" b="1" dirty="0" smtClean="0">
                <a:solidFill>
                  <a:srgbClr val="F59A12"/>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rPr>
              <a:t> y Derechos Humanos</a:t>
            </a:r>
            <a:endParaRPr lang="es-ES" altLang="es-CO" sz="6600" b="1" dirty="0">
              <a:solidFill>
                <a:srgbClr val="F59A12"/>
              </a:solidFill>
              <a:effectLst>
                <a:outerShdw blurRad="38100" dist="38100" dir="2700000" algn="tl">
                  <a:srgbClr val="000000">
                    <a:alpha val="43137"/>
                  </a:srgbClr>
                </a:outerShdw>
              </a:effectLst>
              <a:latin typeface="Tw Cen MT" panose="020B0602020104020603" pitchFamily="34" charset="0"/>
              <a:ea typeface="MS PGothic" pitchFamily="34" charset="-128"/>
              <a:sym typeface="Helvetica Neue Bold Condensed"/>
            </a:endParaRPr>
          </a:p>
        </p:txBody>
      </p:sp>
    </p:spTree>
    <p:extLst>
      <p:ext uri="{BB962C8B-B14F-4D97-AF65-F5344CB8AC3E}">
        <p14:creationId xmlns:p14="http://schemas.microsoft.com/office/powerpoint/2010/main" val="2429252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1" y="0"/>
            <a:ext cx="6882065"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6689558"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Acciones que aportan a la construcción de paz</a:t>
            </a:r>
          </a:p>
        </p:txBody>
      </p:sp>
      <p:sp>
        <p:nvSpPr>
          <p:cNvPr id="2" name="CuadroTexto 1"/>
          <p:cNvSpPr txBox="1"/>
          <p:nvPr/>
        </p:nvSpPr>
        <p:spPr>
          <a:xfrm>
            <a:off x="2851483" y="1018108"/>
            <a:ext cx="7519737" cy="954107"/>
          </a:xfrm>
          <a:prstGeom prst="rect">
            <a:avLst/>
          </a:prstGeom>
          <a:noFill/>
        </p:spPr>
        <p:txBody>
          <a:bodyPr wrap="square" rtlCol="0">
            <a:spAutoFit/>
          </a:bodyPr>
          <a:lstStyle/>
          <a:p>
            <a:pPr algn="ctr"/>
            <a:r>
              <a:rPr lang="es-CO" sz="2800" b="1" dirty="0" smtClean="0">
                <a:effectLst>
                  <a:outerShdw blurRad="38100" dist="38100" dir="2700000" algn="tl">
                    <a:srgbClr val="000000">
                      <a:alpha val="43137"/>
                    </a:srgbClr>
                  </a:outerShdw>
                </a:effectLst>
                <a:latin typeface="Tw Cen MT" panose="020B0602020104020603" pitchFamily="34" charset="0"/>
              </a:rPr>
              <a:t>ORGANOS COLEGIADOS </a:t>
            </a:r>
            <a:r>
              <a:rPr lang="es-CO" sz="2800" b="1" dirty="0" smtClean="0">
                <a:effectLst>
                  <a:outerShdw blurRad="38100" dist="38100" dir="2700000" algn="tl">
                    <a:srgbClr val="000000">
                      <a:alpha val="43137"/>
                    </a:srgbClr>
                  </a:outerShdw>
                </a:effectLst>
                <a:latin typeface="Tw Cen MT" panose="020B0602020104020603" pitchFamily="34" charset="0"/>
              </a:rPr>
              <a:t>DE ADMINISTRACIÓN </a:t>
            </a:r>
            <a:r>
              <a:rPr lang="es-CO" sz="2800" b="1" dirty="0" smtClean="0">
                <a:effectLst>
                  <a:outerShdw blurRad="38100" dist="38100" dir="2700000" algn="tl">
                    <a:srgbClr val="000000">
                      <a:alpha val="43137"/>
                    </a:srgbClr>
                  </a:outerShdw>
                </a:effectLst>
                <a:latin typeface="Tw Cen MT" panose="020B0602020104020603" pitchFamily="34" charset="0"/>
              </a:rPr>
              <a:t>Y DECISIÓN –OCAD- PAZ</a:t>
            </a:r>
            <a:endParaRPr lang="es-CO" sz="2800" b="1" dirty="0">
              <a:effectLst>
                <a:outerShdw blurRad="38100" dist="38100" dir="2700000" algn="tl">
                  <a:srgbClr val="000000">
                    <a:alpha val="43137"/>
                  </a:srgbClr>
                </a:outerShdw>
              </a:effectLst>
              <a:latin typeface="Tw Cen MT" panose="020B0602020104020603" pitchFamily="34" charset="0"/>
            </a:endParaRPr>
          </a:p>
        </p:txBody>
      </p:sp>
      <p:sp>
        <p:nvSpPr>
          <p:cNvPr id="4" name="Rectángulo 3"/>
          <p:cNvSpPr/>
          <p:nvPr/>
        </p:nvSpPr>
        <p:spPr>
          <a:xfrm>
            <a:off x="3047999" y="2413338"/>
            <a:ext cx="7323221" cy="2308324"/>
          </a:xfrm>
          <a:prstGeom prst="rect">
            <a:avLst/>
          </a:prstGeom>
        </p:spPr>
        <p:txBody>
          <a:bodyPr wrap="square">
            <a:spAutoFit/>
          </a:bodyPr>
          <a:lstStyle/>
          <a:p>
            <a:pPr algn="just"/>
            <a:r>
              <a:rPr lang="es-MX" sz="2400" dirty="0">
                <a:solidFill>
                  <a:srgbClr val="333333"/>
                </a:solidFill>
                <a:latin typeface="Tw Cen MT" panose="020B0602020104020603" pitchFamily="34" charset="0"/>
              </a:rPr>
              <a:t>Los Órganos Colegiados de Administración y Decisión son los responsables de definir los proyectos de inversión sometidos a su consideración que se financiarán con recursos del SGR, así como evaluar, viabilizar, aprobar y priorizar la conveniencia y oportunidad de financiarlos y designará su ejecutor. </a:t>
            </a:r>
            <a:endParaRPr lang="es-CO" sz="2400" dirty="0">
              <a:latin typeface="Tw Cen MT" panose="020B0602020104020603" pitchFamily="34" charset="0"/>
            </a:endParaRPr>
          </a:p>
        </p:txBody>
      </p:sp>
    </p:spTree>
    <p:extLst>
      <p:ext uri="{BB962C8B-B14F-4D97-AF65-F5344CB8AC3E}">
        <p14:creationId xmlns:p14="http://schemas.microsoft.com/office/powerpoint/2010/main" val="2368701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0" y="-14530"/>
            <a:ext cx="238225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1780673"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OCAD - PAZ</a:t>
            </a:r>
          </a:p>
        </p:txBody>
      </p:sp>
      <p:sp>
        <p:nvSpPr>
          <p:cNvPr id="3" name="CuadroTexto 2"/>
          <p:cNvSpPr txBox="1"/>
          <p:nvPr/>
        </p:nvSpPr>
        <p:spPr>
          <a:xfrm>
            <a:off x="2478506" y="43131"/>
            <a:ext cx="2803358" cy="523220"/>
          </a:xfrm>
          <a:prstGeom prst="rect">
            <a:avLst/>
          </a:prstGeom>
          <a:noFill/>
        </p:spPr>
        <p:txBody>
          <a:bodyPr wrap="square" rtlCol="0">
            <a:spAutoFit/>
          </a:bodyPr>
          <a:lstStyle/>
          <a:p>
            <a:r>
              <a:rPr lang="es-CO" sz="2800" dirty="0" smtClean="0">
                <a:solidFill>
                  <a:schemeClr val="accent6">
                    <a:lumMod val="75000"/>
                  </a:schemeClr>
                </a:solidFill>
                <a:latin typeface="Tw Cen MT" panose="020B0602020104020603" pitchFamily="34" charset="0"/>
              </a:rPr>
              <a:t>REGIÓN ANDINA</a:t>
            </a:r>
            <a:endParaRPr lang="es-CO" sz="2800" dirty="0">
              <a:solidFill>
                <a:schemeClr val="accent6">
                  <a:lumMod val="75000"/>
                </a:schemeClr>
              </a:solidFill>
              <a:latin typeface="Tw Cen MT" panose="020B0602020104020603" pitchFamily="34"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53719613"/>
              </p:ext>
            </p:extLst>
          </p:nvPr>
        </p:nvGraphicFramePr>
        <p:xfrm>
          <a:off x="661737" y="732061"/>
          <a:ext cx="10928467" cy="5561807"/>
        </p:xfrm>
        <a:graphic>
          <a:graphicData uri="http://schemas.openxmlformats.org/drawingml/2006/table">
            <a:tbl>
              <a:tblPr/>
              <a:tblGrid>
                <a:gridCol w="5727031"/>
                <a:gridCol w="950495"/>
                <a:gridCol w="2502568"/>
                <a:gridCol w="938463"/>
                <a:gridCol w="809910"/>
              </a:tblGrid>
              <a:tr h="57095">
                <a:tc>
                  <a:txBody>
                    <a:bodyPr/>
                    <a:lstStyle/>
                    <a:p>
                      <a:pPr algn="ctr" fontAlgn="ctr"/>
                      <a:r>
                        <a:rPr lang="es-CO" sz="1600" b="1" i="0" u="none" strike="noStrike" dirty="0">
                          <a:solidFill>
                            <a:schemeClr val="bg1"/>
                          </a:solidFill>
                          <a:effectLst/>
                          <a:latin typeface="Tw Cen MT" panose="020B0602020104020603" pitchFamily="34" charset="0"/>
                        </a:rPr>
                        <a:t>Sector a intervenir</a:t>
                      </a:r>
                    </a:p>
                  </a:txBody>
                  <a:tcPr marL="1730" marR="1730" marT="173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200" b="1" i="0" u="none" strike="noStrike" dirty="0">
                          <a:solidFill>
                            <a:schemeClr val="bg1"/>
                          </a:solidFill>
                          <a:effectLst/>
                          <a:latin typeface="Tw Cen MT" panose="020B0602020104020603" pitchFamily="34" charset="0"/>
                        </a:rPr>
                        <a:t>Inversión a ejecutar ($millones)</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tipo de intervención </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Unidad de Medida </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Cantidad</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r>
              <a:tr h="117650">
                <a:tc>
                  <a:txBody>
                    <a:bodyPr/>
                    <a:lstStyle/>
                    <a:p>
                      <a:pPr algn="l" fontAlgn="ctr"/>
                      <a:r>
                        <a:rPr lang="es-CO" sz="1200" b="0" i="0" u="none" strike="noStrike" dirty="0">
                          <a:solidFill>
                            <a:srgbClr val="000000"/>
                          </a:solidFill>
                          <a:effectLst/>
                          <a:latin typeface="Tw Cen MT" panose="020B0602020104020603" pitchFamily="34" charset="0"/>
                        </a:rPr>
                        <a:t>ANSERMA - CANCHARÍ – MANZANO MUNICIPIO DE ANSERMA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rowSpan="24">
                  <a:txBody>
                    <a:bodyPr/>
                    <a:lstStyle/>
                    <a:p>
                      <a:pPr algn="ctr" fontAlgn="ctr"/>
                      <a:r>
                        <a:rPr lang="es-CO" sz="1200" b="0" i="0" u="none" strike="noStrike">
                          <a:solidFill>
                            <a:srgbClr val="000000"/>
                          </a:solidFill>
                          <a:effectLst/>
                          <a:latin typeface="Tw Cen MT" panose="020B0602020104020603" pitchFamily="34" charset="0"/>
                        </a:rPr>
                        <a:t>7.860,34</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0,29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dirty="0">
                          <a:solidFill>
                            <a:srgbClr val="000000"/>
                          </a:solidFill>
                          <a:effectLst/>
                          <a:latin typeface="Tw Cen MT" panose="020B0602020104020603" pitchFamily="34" charset="0"/>
                        </a:rPr>
                        <a:t>REMOLINOS - LA TESALA - EL CAIRO MUNICIPIO DE ANSERMA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0,08</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pt-BR" sz="1200" b="0" i="0" u="none" strike="noStrike">
                          <a:solidFill>
                            <a:srgbClr val="000000"/>
                          </a:solidFill>
                          <a:effectLst/>
                          <a:latin typeface="Tw Cen MT" panose="020B0602020104020603" pitchFamily="34" charset="0"/>
                        </a:rPr>
                        <a:t>ANSERMA - JUAN PÉREZ – CHAVARQUIA MUNICIPIO DE ANSERMA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0,27</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it-IT" sz="1200" b="0" i="0" u="none" strike="noStrike" dirty="0">
                          <a:solidFill>
                            <a:srgbClr val="000000"/>
                          </a:solidFill>
                          <a:effectLst/>
                          <a:latin typeface="Tw Cen MT" panose="020B0602020104020603" pitchFamily="34" charset="0"/>
                        </a:rPr>
                        <a:t>PATIO BONITO - LA CASCADA - LA ZAMERA - ALTO BONITO MUNICIPIO DE BELALCÁZAR</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0,23</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BELALCAZAR</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dirty="0">
                          <a:solidFill>
                            <a:srgbClr val="000000"/>
                          </a:solidFill>
                          <a:effectLst/>
                          <a:latin typeface="Tw Cen MT" panose="020B0602020104020603" pitchFamily="34" charset="0"/>
                        </a:rPr>
                        <a:t>PARTIDAS - RESGUARDO INDÍGENA CONDOMINIOS, </a:t>
                      </a:r>
                      <a:r>
                        <a:rPr lang="es-CO" sz="1200" b="0" i="0" u="none" strike="noStrike" dirty="0" smtClean="0">
                          <a:solidFill>
                            <a:srgbClr val="000000"/>
                          </a:solidFill>
                          <a:effectLst/>
                          <a:latin typeface="Tw Cen MT" panose="020B0602020104020603" pitchFamily="34" charset="0"/>
                        </a:rPr>
                        <a:t>ACAPULCO MUNICIPIO </a:t>
                      </a:r>
                      <a:r>
                        <a:rPr lang="es-CO" sz="1200" b="0" i="0" u="none" strike="noStrike" dirty="0">
                          <a:solidFill>
                            <a:srgbClr val="000000"/>
                          </a:solidFill>
                          <a:effectLst/>
                          <a:latin typeface="Tw Cen MT" panose="020B0602020104020603" pitchFamily="34" charset="0"/>
                        </a:rPr>
                        <a:t>DE BELALCAZAR</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MARULANDA - ALTO DE CRUCES MUNICIPIO DE MARULANDA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0,13</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pt-BR" sz="1200" b="0" i="0" u="none" strike="noStrike">
                          <a:solidFill>
                            <a:srgbClr val="000000"/>
                          </a:solidFill>
                          <a:effectLst/>
                          <a:latin typeface="Tw Cen MT" panose="020B0602020104020603" pitchFamily="34" charset="0"/>
                        </a:rPr>
                        <a:t>MESONES - MONTEBOITO MUNICIPIO DE MARULANDA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0,12</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dirty="0">
                          <a:solidFill>
                            <a:srgbClr val="000000"/>
                          </a:solidFill>
                          <a:effectLst/>
                          <a:latin typeface="Tw Cen MT" panose="020B0602020104020603" pitchFamily="34" charset="0"/>
                        </a:rPr>
                        <a:t>MONTEBONITO - LA SUECIA MUNICIPIO DE MARULANDA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0,07</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a:solidFill>
                            <a:srgbClr val="000000"/>
                          </a:solidFill>
                          <a:effectLst/>
                          <a:latin typeface="Tw Cen MT" panose="020B0602020104020603" pitchFamily="34" charset="0"/>
                        </a:rPr>
                        <a:t>NORCASIA - LOS CEIBOS - SAN JOSÉ - EL JAGUAL - REMOLINOS- BUTANTAN MUNICIPIO DE NORCASIA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0,31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a:solidFill>
                            <a:srgbClr val="000000"/>
                          </a:solidFill>
                          <a:effectLst/>
                          <a:latin typeface="Tw Cen MT" panose="020B0602020104020603" pitchFamily="34" charset="0"/>
                        </a:rPr>
                        <a:t>NORCASIA - LOS CEIBOS - LA ESTRELLA - LAS DELICIAS - LA PUNTA MUNICIPIO DE NORCASIA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0,21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a:solidFill>
                            <a:srgbClr val="000000"/>
                          </a:solidFill>
                          <a:effectLst/>
                          <a:latin typeface="Tw Cen MT" panose="020B0602020104020603" pitchFamily="34" charset="0"/>
                        </a:rPr>
                        <a:t>LA ROCHELA - EL RETIRO – ARAUCA MUNICIPIO DE PALESTINA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PANTANO NEGRO - LOS ALPES MUNICIPIO DE PALESTINA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0,09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LA MANUELA – PALESTINA MUNICIPIO DE PALESTINA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0,2</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it-IT" sz="1200" b="0" i="0" u="none" strike="noStrike">
                          <a:solidFill>
                            <a:srgbClr val="000000"/>
                          </a:solidFill>
                          <a:effectLst/>
                          <a:latin typeface="Tw Cen MT" panose="020B0602020104020603" pitchFamily="34" charset="0"/>
                        </a:rPr>
                        <a:t>PENSILVANIA - SAN DANIEL - RIO TENERIFE MUNICIPIO DE PENSILVANIA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0,49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LA RIOJA - MORRÓN - SAN PABLO MUNICIPIO DE PENSILVANIA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0,12</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PUERTO LÓPEZ - SANTA TERESA MUNICIPIO DE PENSILVANIA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dirty="0" smtClean="0">
                          <a:solidFill>
                            <a:srgbClr val="000000"/>
                          </a:solidFill>
                          <a:effectLst/>
                          <a:latin typeface="Tw Cen MT" panose="020B0602020104020603" pitchFamily="34" charset="0"/>
                        </a:rPr>
                        <a:t>PARTIDAS - </a:t>
                      </a:r>
                      <a:r>
                        <a:rPr lang="es-MX" sz="1200" b="0" i="0" u="none" strike="noStrike" dirty="0">
                          <a:solidFill>
                            <a:srgbClr val="000000"/>
                          </a:solidFill>
                          <a:effectLst/>
                          <a:latin typeface="Tw Cen MT" panose="020B0602020104020603" pitchFamily="34" charset="0"/>
                        </a:rPr>
                        <a:t>LAS ESTANCIAS - SAN LORENZO MUNICIPIO DE RIOSUCIO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0,39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dirty="0">
                          <a:solidFill>
                            <a:srgbClr val="000000"/>
                          </a:solidFill>
                          <a:effectLst/>
                          <a:latin typeface="Tw Cen MT" panose="020B0602020104020603" pitchFamily="34" charset="0"/>
                        </a:rPr>
                        <a:t>RIOSUCIO - EL ORO - EL </a:t>
                      </a:r>
                      <a:r>
                        <a:rPr lang="es-MX" sz="1200" b="0" i="0" u="none" strike="noStrike" dirty="0" smtClean="0">
                          <a:solidFill>
                            <a:srgbClr val="000000"/>
                          </a:solidFill>
                          <a:effectLst/>
                          <a:latin typeface="Tw Cen MT" panose="020B0602020104020603" pitchFamily="34" charset="0"/>
                        </a:rPr>
                        <a:t>RUBY MUNICIPIO </a:t>
                      </a:r>
                      <a:r>
                        <a:rPr lang="es-MX" sz="1200" b="0" i="0" u="none" strike="noStrike" dirty="0">
                          <a:solidFill>
                            <a:srgbClr val="000000"/>
                          </a:solidFill>
                          <a:effectLst/>
                          <a:latin typeface="Tw Cen MT" panose="020B0602020104020603" pitchFamily="34" charset="0"/>
                        </a:rPr>
                        <a:t>DE RIOSUCIO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0,21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SAN LORENZO - PASMÍ MUNICIPIO DE RIOSUCIO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0,09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200" b="0" i="0" u="none" strike="noStrike">
                          <a:solidFill>
                            <a:srgbClr val="000000"/>
                          </a:solidFill>
                          <a:effectLst/>
                          <a:latin typeface="Tw Cen MT" panose="020B0602020104020603" pitchFamily="34" charset="0"/>
                        </a:rPr>
                        <a:t>PUERTO NUEVO - EL GUAICO - LA LIBERTAD MUNICIPIO DE RISARALDA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0,36</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200" b="0" i="0" u="none" strike="noStrike">
                          <a:solidFill>
                            <a:srgbClr val="000000"/>
                          </a:solidFill>
                          <a:effectLst/>
                          <a:latin typeface="Tw Cen MT" panose="020B0602020104020603" pitchFamily="34" charset="0"/>
                        </a:rPr>
                        <a:t>INSPECCIÓN ALTO DE ARAUCA - SECTOR CAMBIA MUNICIPIO DE RISARALDA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0,14</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it-IT" sz="1200" b="0" i="0" u="none" strike="noStrike">
                          <a:solidFill>
                            <a:srgbClr val="000000"/>
                          </a:solidFill>
                          <a:effectLst/>
                          <a:latin typeface="Tw Cen MT" panose="020B0602020104020603" pitchFamily="34" charset="0"/>
                        </a:rPr>
                        <a:t>LA ALBANIA - LA TESALA MUNICIPIO DE RISARALDA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0,08</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216767">
                <a:tc>
                  <a:txBody>
                    <a:bodyPr/>
                    <a:lstStyle/>
                    <a:p>
                      <a:pPr algn="l" fontAlgn="ctr"/>
                      <a:r>
                        <a:rPr lang="es-MX" sz="1200" b="0" i="0" u="none" strike="noStrike" dirty="0">
                          <a:solidFill>
                            <a:srgbClr val="000000"/>
                          </a:solidFill>
                          <a:effectLst/>
                          <a:latin typeface="Tw Cen MT" panose="020B0602020104020603" pitchFamily="34" charset="0"/>
                        </a:rPr>
                        <a:t>BERLÍN - SAN DIEGO MUNICIPIO DE SAMANÁ</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0,99</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bl>
          </a:graphicData>
        </a:graphic>
      </p:graphicFrame>
    </p:spTree>
    <p:extLst>
      <p:ext uri="{BB962C8B-B14F-4D97-AF65-F5344CB8AC3E}">
        <p14:creationId xmlns:p14="http://schemas.microsoft.com/office/powerpoint/2010/main" val="179097095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0" y="-14530"/>
            <a:ext cx="238225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1780673"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OCAD - PAZ</a:t>
            </a:r>
          </a:p>
        </p:txBody>
      </p:sp>
      <p:sp>
        <p:nvSpPr>
          <p:cNvPr id="3" name="CuadroTexto 2"/>
          <p:cNvSpPr txBox="1"/>
          <p:nvPr/>
        </p:nvSpPr>
        <p:spPr>
          <a:xfrm>
            <a:off x="2478506" y="43131"/>
            <a:ext cx="2803358" cy="523220"/>
          </a:xfrm>
          <a:prstGeom prst="rect">
            <a:avLst/>
          </a:prstGeom>
          <a:noFill/>
        </p:spPr>
        <p:txBody>
          <a:bodyPr wrap="square" rtlCol="0">
            <a:spAutoFit/>
          </a:bodyPr>
          <a:lstStyle/>
          <a:p>
            <a:r>
              <a:rPr lang="es-CO" sz="2800" dirty="0" smtClean="0">
                <a:solidFill>
                  <a:schemeClr val="accent6">
                    <a:lumMod val="75000"/>
                  </a:schemeClr>
                </a:solidFill>
                <a:latin typeface="Tw Cen MT" panose="020B0602020104020603" pitchFamily="34" charset="0"/>
              </a:rPr>
              <a:t>REGIÓN ANDINA</a:t>
            </a:r>
            <a:endParaRPr lang="es-CO" sz="2800" dirty="0">
              <a:solidFill>
                <a:schemeClr val="accent6">
                  <a:lumMod val="75000"/>
                </a:schemeClr>
              </a:solidFill>
              <a:latin typeface="Tw Cen MT" panose="020B0602020104020603" pitchFamily="34"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4113140796"/>
              </p:ext>
            </p:extLst>
          </p:nvPr>
        </p:nvGraphicFramePr>
        <p:xfrm>
          <a:off x="842211" y="924567"/>
          <a:ext cx="10928467" cy="4078060"/>
        </p:xfrm>
        <a:graphic>
          <a:graphicData uri="http://schemas.openxmlformats.org/drawingml/2006/table">
            <a:tbl>
              <a:tblPr/>
              <a:tblGrid>
                <a:gridCol w="4981073"/>
                <a:gridCol w="1371600"/>
                <a:gridCol w="2827421"/>
                <a:gridCol w="938463"/>
                <a:gridCol w="809910"/>
              </a:tblGrid>
              <a:tr h="57095">
                <a:tc>
                  <a:txBody>
                    <a:bodyPr/>
                    <a:lstStyle/>
                    <a:p>
                      <a:pPr algn="ctr" fontAlgn="ctr"/>
                      <a:r>
                        <a:rPr lang="es-CO" sz="1600" b="1" i="0" u="none" strike="noStrike" dirty="0">
                          <a:solidFill>
                            <a:schemeClr val="bg1"/>
                          </a:solidFill>
                          <a:effectLst/>
                          <a:latin typeface="Tw Cen MT" panose="020B0602020104020603" pitchFamily="34" charset="0"/>
                        </a:rPr>
                        <a:t>Sector a intervenir</a:t>
                      </a:r>
                    </a:p>
                  </a:txBody>
                  <a:tcPr marL="1730" marR="1730" marT="173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Inversión a ejecutar ($millones)</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tipo de intervención </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Unidad de Medida </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Cantidad</a:t>
                      </a:r>
                    </a:p>
                  </a:txBody>
                  <a:tcPr marL="1730" marR="1730" marT="1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r>
              <a:tr h="117650">
                <a:tc>
                  <a:txBody>
                    <a:bodyPr/>
                    <a:lstStyle/>
                    <a:p>
                      <a:pPr algn="l" fontAlgn="ctr"/>
                      <a:r>
                        <a:rPr lang="es-CO" sz="1400" b="0" i="0" u="none" strike="noStrike" dirty="0">
                          <a:solidFill>
                            <a:schemeClr val="tx1"/>
                          </a:solidFill>
                          <a:effectLst/>
                          <a:latin typeface="Tw Cen MT" panose="020B0602020104020603" pitchFamily="34" charset="0"/>
                        </a:rPr>
                        <a:t>PIJAO - GUACAS MUNICIPIO DE PIJAO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rowSpan="2">
                  <a:txBody>
                    <a:bodyPr/>
                    <a:lstStyle/>
                    <a:p>
                      <a:pPr algn="ctr" fontAlgn="ctr"/>
                      <a:r>
                        <a:rPr lang="es-CO" sz="1400" b="0" i="0" u="none" strike="noStrike" dirty="0">
                          <a:solidFill>
                            <a:schemeClr val="tx1"/>
                          </a:solidFill>
                          <a:effectLst/>
                          <a:latin typeface="Tw Cen MT" panose="020B0602020104020603" pitchFamily="34" charset="0"/>
                        </a:rPr>
                        <a:t>6.269,58</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1,4</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400" b="0" i="0" u="none" strike="noStrike" dirty="0">
                          <a:solidFill>
                            <a:schemeClr val="tx1"/>
                          </a:solidFill>
                          <a:effectLst/>
                          <a:latin typeface="Tw Cen MT" panose="020B0602020104020603" pitchFamily="34" charset="0"/>
                        </a:rPr>
                        <a:t>GÉNOVA - GUACAS MUNICIPIO DE GÉNOVA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1,25</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CO" sz="1400" b="0" i="0" u="none" strike="noStrike" dirty="0">
                          <a:solidFill>
                            <a:schemeClr val="tx1"/>
                          </a:solidFill>
                          <a:effectLst/>
                          <a:latin typeface="Tw Cen MT" panose="020B0602020104020603" pitchFamily="34" charset="0"/>
                        </a:rPr>
                        <a:t>TOTUI - </a:t>
                      </a:r>
                      <a:r>
                        <a:rPr lang="es-CO" sz="1400" b="0" i="0" u="none" strike="noStrike" dirty="0" smtClean="0">
                          <a:solidFill>
                            <a:schemeClr val="tx1"/>
                          </a:solidFill>
                          <a:effectLst/>
                          <a:latin typeface="Tw Cen MT" panose="020B0602020104020603" pitchFamily="34" charset="0"/>
                        </a:rPr>
                        <a:t>GRANATAL MUNICIPIO </a:t>
                      </a:r>
                      <a:r>
                        <a:rPr lang="es-CO" sz="1400" b="0" i="0" u="none" strike="noStrike" dirty="0">
                          <a:solidFill>
                            <a:schemeClr val="tx1"/>
                          </a:solidFill>
                          <a:effectLst/>
                          <a:latin typeface="Tw Cen MT" panose="020B0602020104020603" pitchFamily="34" charset="0"/>
                        </a:rPr>
                        <a:t>DE BALBOA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rowSpan="9">
                  <a:txBody>
                    <a:bodyPr/>
                    <a:lstStyle/>
                    <a:p>
                      <a:pPr algn="ctr" fontAlgn="ctr"/>
                      <a:r>
                        <a:rPr lang="es-CO" sz="1400" b="0" i="0" u="none" strike="noStrike">
                          <a:solidFill>
                            <a:schemeClr val="tx1"/>
                          </a:solidFill>
                          <a:effectLst/>
                          <a:latin typeface="Tw Cen MT" panose="020B0602020104020603" pitchFamily="34" charset="0"/>
                        </a:rPr>
                        <a:t>2.840,40</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0,16</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CO" sz="1400" b="0" i="0" u="none" strike="noStrike" dirty="0">
                          <a:solidFill>
                            <a:schemeClr val="tx1"/>
                          </a:solidFill>
                          <a:effectLst/>
                          <a:latin typeface="Tw Cen MT" panose="020B0602020104020603" pitchFamily="34" charset="0"/>
                        </a:rPr>
                        <a:t>LLANO GRANDE - </a:t>
                      </a:r>
                      <a:r>
                        <a:rPr lang="es-CO" sz="1400" b="0" i="0" u="none" strike="noStrike" dirty="0" smtClean="0">
                          <a:solidFill>
                            <a:schemeClr val="tx1"/>
                          </a:solidFill>
                          <a:effectLst/>
                          <a:latin typeface="Tw Cen MT" panose="020B0602020104020603" pitchFamily="34" charset="0"/>
                        </a:rPr>
                        <a:t>AGUACATAL MUNICIPIO </a:t>
                      </a:r>
                      <a:r>
                        <a:rPr lang="es-CO" sz="1400" b="0" i="0" u="none" strike="noStrike" dirty="0">
                          <a:solidFill>
                            <a:schemeClr val="tx1"/>
                          </a:solidFill>
                          <a:effectLst/>
                          <a:latin typeface="Tw Cen MT" panose="020B0602020104020603" pitchFamily="34" charset="0"/>
                        </a:rPr>
                        <a:t>DE BALBOA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0,32</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CO" sz="1400" b="0" i="0" u="none" strike="noStrike">
                          <a:solidFill>
                            <a:schemeClr val="tx1"/>
                          </a:solidFill>
                          <a:effectLst/>
                          <a:latin typeface="Tw Cen MT" panose="020B0602020104020603" pitchFamily="34" charset="0"/>
                        </a:rPr>
                        <a:t>MISTRATO - ALTO PUEBLO RICO - JARDINCITO MUNICIPIO DE MISTRATÓ</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0,24</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MX" sz="1400" b="0" i="0" u="none" strike="noStrike">
                          <a:solidFill>
                            <a:schemeClr val="tx1"/>
                          </a:solidFill>
                          <a:effectLst/>
                          <a:latin typeface="Tw Cen MT" panose="020B0602020104020603" pitchFamily="34" charset="0"/>
                        </a:rPr>
                        <a:t>DOSQUEBRADAS - EL CAUCHO MUNICIPIO DE MISTRATO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0,24</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MX" sz="1400" b="0" i="0" u="none" strike="noStrike">
                          <a:solidFill>
                            <a:schemeClr val="tx1"/>
                          </a:solidFill>
                          <a:effectLst/>
                          <a:latin typeface="Tw Cen MT" panose="020B0602020104020603" pitchFamily="34" charset="0"/>
                        </a:rPr>
                        <a:t>MATADERO - YARUMAL MUNICIPIO DE PUEBLO RICO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MX" sz="1400" b="0" i="0" u="none" strike="noStrike">
                          <a:solidFill>
                            <a:schemeClr val="tx1"/>
                          </a:solidFill>
                          <a:effectLst/>
                          <a:latin typeface="Tw Cen MT" panose="020B0602020104020603" pitchFamily="34" charset="0"/>
                        </a:rPr>
                        <a:t>LA CABAÑA - JAMARRAY MUNICIPIO DE PUEBLO RICO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0,12</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MX" sz="1400" b="0" i="0" u="none" strike="noStrike">
                          <a:solidFill>
                            <a:schemeClr val="tx1"/>
                          </a:solidFill>
                          <a:effectLst/>
                          <a:latin typeface="Tw Cen MT" panose="020B0602020104020603" pitchFamily="34" charset="0"/>
                        </a:rPr>
                        <a:t>SAN LUIS - SANTA MARGARITA MUNICIPIO DE PUEBLO RICO</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0,11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CO" sz="1400" b="0" i="0" u="none" strike="noStrike">
                          <a:solidFill>
                            <a:schemeClr val="tx1"/>
                          </a:solidFill>
                          <a:effectLst/>
                          <a:latin typeface="Tw Cen MT" panose="020B0602020104020603" pitchFamily="34" charset="0"/>
                        </a:rPr>
                        <a:t>SAN PEDRO - AGUAS CLARAS MUNICIPIO DE QUINCHIA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0,53</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ctr" fontAlgn="ctr"/>
                      <a:r>
                        <a:rPr lang="es-CO" sz="1400" b="0" i="0" u="none" strike="noStrike" dirty="0">
                          <a:solidFill>
                            <a:schemeClr val="tx1"/>
                          </a:solidFill>
                          <a:effectLst/>
                          <a:latin typeface="Tw Cen MT" panose="020B0602020104020603" pitchFamily="34" charset="0"/>
                        </a:rPr>
                        <a:t>EL RETIRO - SANTA CECILIA - VILLA NUEVA - SUMERA - QUINCHIA MUNICIPIO DE QUINCHIA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0,34</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MX" sz="1400" b="0" i="0" u="none" strike="noStrike" dirty="0">
                          <a:solidFill>
                            <a:schemeClr val="tx1"/>
                          </a:solidFill>
                          <a:effectLst/>
                          <a:latin typeface="Tw Cen MT" panose="020B0602020104020603" pitchFamily="34" charset="0"/>
                        </a:rPr>
                        <a:t>PAJARITO - LÍMITES CON EL MUNICIPIO DE RECETOR, EN EL DEPARTAMENTO DE BOYACÁ</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4.093,06</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MEJORAMIENTO CON PLACA HUELLA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2,43</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17650">
                <a:tc>
                  <a:txBody>
                    <a:bodyPr/>
                    <a:lstStyle/>
                    <a:p>
                      <a:pPr algn="l" fontAlgn="ctr"/>
                      <a:r>
                        <a:rPr lang="es-CO" sz="1400" b="0" i="0" u="none" strike="noStrike" dirty="0">
                          <a:solidFill>
                            <a:schemeClr val="tx1"/>
                          </a:solidFill>
                          <a:effectLst/>
                          <a:latin typeface="Tw Cen MT" panose="020B0602020104020603" pitchFamily="34" charset="0"/>
                        </a:rPr>
                        <a:t>VADO HONDO - LABRANZAGRANDE, DEPARTAMENTO DE BOYACA</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34.760,31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REHABILITACION</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11</a:t>
                      </a:r>
                    </a:p>
                  </a:txBody>
                  <a:tcPr marL="1730" marR="1730" marT="1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bl>
          </a:graphicData>
        </a:graphic>
      </p:graphicFrame>
    </p:spTree>
    <p:extLst>
      <p:ext uri="{BB962C8B-B14F-4D97-AF65-F5344CB8AC3E}">
        <p14:creationId xmlns:p14="http://schemas.microsoft.com/office/powerpoint/2010/main" val="159118297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0" y="-14530"/>
            <a:ext cx="238225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1780673"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OCAD - PAZ</a:t>
            </a:r>
          </a:p>
        </p:txBody>
      </p:sp>
      <p:sp>
        <p:nvSpPr>
          <p:cNvPr id="3" name="CuadroTexto 2"/>
          <p:cNvSpPr txBox="1"/>
          <p:nvPr/>
        </p:nvSpPr>
        <p:spPr>
          <a:xfrm>
            <a:off x="2478506" y="43131"/>
            <a:ext cx="2803358" cy="523220"/>
          </a:xfrm>
          <a:prstGeom prst="rect">
            <a:avLst/>
          </a:prstGeom>
          <a:noFill/>
        </p:spPr>
        <p:txBody>
          <a:bodyPr wrap="square" rtlCol="0">
            <a:spAutoFit/>
          </a:bodyPr>
          <a:lstStyle/>
          <a:p>
            <a:r>
              <a:rPr lang="es-CO" sz="2800" dirty="0" smtClean="0">
                <a:solidFill>
                  <a:schemeClr val="accent6">
                    <a:lumMod val="75000"/>
                  </a:schemeClr>
                </a:solidFill>
                <a:latin typeface="Tw Cen MT" panose="020B0602020104020603" pitchFamily="34" charset="0"/>
              </a:rPr>
              <a:t>REGIÓN CARIBE</a:t>
            </a:r>
            <a:endParaRPr lang="es-CO" sz="2800" dirty="0">
              <a:solidFill>
                <a:schemeClr val="accent6">
                  <a:lumMod val="75000"/>
                </a:schemeClr>
              </a:solidFill>
              <a:latin typeface="Tw Cen MT" panose="020B0602020104020603" pitchFamily="34"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702722047"/>
              </p:ext>
            </p:extLst>
          </p:nvPr>
        </p:nvGraphicFramePr>
        <p:xfrm>
          <a:off x="1191126" y="1010652"/>
          <a:ext cx="10298385" cy="3705152"/>
        </p:xfrm>
        <a:graphic>
          <a:graphicData uri="http://schemas.openxmlformats.org/drawingml/2006/table">
            <a:tbl>
              <a:tblPr/>
              <a:tblGrid>
                <a:gridCol w="4436669"/>
                <a:gridCol w="1482443"/>
                <a:gridCol w="2334550"/>
                <a:gridCol w="943987"/>
                <a:gridCol w="1100736"/>
              </a:tblGrid>
              <a:tr h="229716">
                <a:tc>
                  <a:txBody>
                    <a:bodyPr/>
                    <a:lstStyle/>
                    <a:p>
                      <a:pPr algn="ctr" fontAlgn="ctr"/>
                      <a:r>
                        <a:rPr lang="es-CO" sz="1400" b="1" i="0" u="none" strike="noStrike" dirty="0">
                          <a:solidFill>
                            <a:schemeClr val="bg1"/>
                          </a:solidFill>
                          <a:effectLst/>
                          <a:latin typeface="Tw Cen MT" panose="020B0602020104020603" pitchFamily="34" charset="0"/>
                        </a:rPr>
                        <a:t>Sector a intervenir</a:t>
                      </a:r>
                    </a:p>
                  </a:txBody>
                  <a:tcPr marL="8880" marR="8880" marT="888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Inversión a ejecutar ($millones)</a:t>
                      </a:r>
                    </a:p>
                  </a:txBody>
                  <a:tcPr marL="8880" marR="8880" marT="888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tipo de intervención </a:t>
                      </a:r>
                    </a:p>
                  </a:txBody>
                  <a:tcPr marL="8880" marR="8880" marT="888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Unidad de Medida </a:t>
                      </a:r>
                    </a:p>
                  </a:txBody>
                  <a:tcPr marL="8880" marR="8880" marT="888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Cantidad</a:t>
                      </a:r>
                    </a:p>
                  </a:txBody>
                  <a:tcPr marL="8880" marR="8880" marT="888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r>
              <a:tr h="673712">
                <a:tc>
                  <a:txBody>
                    <a:bodyPr/>
                    <a:lstStyle/>
                    <a:p>
                      <a:pPr algn="l" fontAlgn="ctr"/>
                      <a:r>
                        <a:rPr lang="es-MX" sz="1400" b="0" i="0" u="none" strike="noStrike" dirty="0">
                          <a:solidFill>
                            <a:schemeClr val="tx1"/>
                          </a:solidFill>
                          <a:effectLst/>
                          <a:latin typeface="Tw Cen MT" panose="020B0602020104020603" pitchFamily="34" charset="0"/>
                        </a:rPr>
                        <a:t>VÍA QUE CONDUCE DE LA CABECERA MUNICIPAL DE REGIDOR AL MUNICIPIO DE RIOVIEJO EN EL DEPARTAMENTO DE BOLÍVAR</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24.151,61</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PAVIMENTO</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km</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10,33</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312821">
                <a:tc>
                  <a:txBody>
                    <a:bodyPr/>
                    <a:lstStyle/>
                    <a:p>
                      <a:pPr algn="l" fontAlgn="ctr"/>
                      <a:r>
                        <a:rPr lang="es-CO" sz="1400" b="0" i="0" u="none" strike="noStrike" dirty="0">
                          <a:solidFill>
                            <a:schemeClr val="tx1"/>
                          </a:solidFill>
                          <a:effectLst/>
                          <a:latin typeface="Tw Cen MT" panose="020B0602020104020603" pitchFamily="34" charset="0"/>
                        </a:rPr>
                        <a:t>PUERTO LIBERTADOR - MONTELIBANO, DEPARTAMENTO DE CORDOBA</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29.033,36</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PAVIMENTO</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8,9</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670504">
                <a:tc>
                  <a:txBody>
                    <a:bodyPr/>
                    <a:lstStyle/>
                    <a:p>
                      <a:pPr algn="l" fontAlgn="ctr"/>
                      <a:r>
                        <a:rPr lang="es-CO" sz="1400" b="0" i="0" u="none" strike="noStrike" dirty="0">
                          <a:solidFill>
                            <a:schemeClr val="tx1"/>
                          </a:solidFill>
                          <a:effectLst/>
                          <a:latin typeface="Tw Cen MT" panose="020B0602020104020603" pitchFamily="34" charset="0"/>
                        </a:rPr>
                        <a:t>VÍA QUE CONDUCE DEL CASCO URBANO DEL MUNICIPIO DE MONTECRISTO A PUERTO VENECIA, CORREGIMIENTO DEL MUNICIPIO DE ACHI, DEPARTAMENTO DE BOLÍVAR</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47.721,70</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MX" sz="1400" b="0" i="0" u="none" strike="noStrike">
                          <a:solidFill>
                            <a:schemeClr val="tx1"/>
                          </a:solidFill>
                          <a:effectLst/>
                          <a:latin typeface="Tw Cen MT" panose="020B0602020104020603" pitchFamily="34" charset="0"/>
                        </a:rPr>
                        <a:t>MEJORAMIENTO CON PLACA HUELLA</a:t>
                      </a:r>
                      <a:br>
                        <a:rPr lang="es-MX" sz="1400" b="0" i="0" u="none" strike="noStrike">
                          <a:solidFill>
                            <a:schemeClr val="tx1"/>
                          </a:solidFill>
                          <a:effectLst/>
                          <a:latin typeface="Tw Cen MT" panose="020B0602020104020603" pitchFamily="34" charset="0"/>
                        </a:rPr>
                      </a:br>
                      <a:r>
                        <a:rPr lang="es-MX" sz="1400" b="0" i="0" u="none" strike="noStrike">
                          <a:solidFill>
                            <a:schemeClr val="tx1"/>
                          </a:solidFill>
                          <a:effectLst/>
                          <a:latin typeface="Tw Cen MT" panose="020B0602020104020603" pitchFamily="34" charset="0"/>
                        </a:rPr>
                        <a:t>CONSTRUCCION PUENTES</a:t>
                      </a:r>
                      <a:br>
                        <a:rPr lang="es-MX" sz="1400" b="0" i="0" u="none" strike="noStrike">
                          <a:solidFill>
                            <a:schemeClr val="tx1"/>
                          </a:solidFill>
                          <a:effectLst/>
                          <a:latin typeface="Tw Cen MT" panose="020B0602020104020603" pitchFamily="34" charset="0"/>
                        </a:rPr>
                      </a:br>
                      <a:r>
                        <a:rPr lang="es-MX" sz="1400" b="0" i="0" u="none" strike="noStrike">
                          <a:solidFill>
                            <a:schemeClr val="tx1"/>
                          </a:solidFill>
                          <a:effectLst/>
                          <a:latin typeface="Tw Cen MT" panose="020B0602020104020603" pitchFamily="34" charset="0"/>
                        </a:rPr>
                        <a:t>CONSTRUCCION BOX CULVERT</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br>
                        <a:rPr lang="es-CO" sz="1400" b="0" i="0" u="none" strike="noStrike">
                          <a:solidFill>
                            <a:schemeClr val="tx1"/>
                          </a:solidFill>
                          <a:effectLst/>
                          <a:latin typeface="Tw Cen MT" panose="020B0602020104020603" pitchFamily="34" charset="0"/>
                        </a:rPr>
                      </a:br>
                      <a:r>
                        <a:rPr lang="es-CO" sz="1400" b="0" i="0" u="none" strike="noStrike">
                          <a:solidFill>
                            <a:schemeClr val="tx1"/>
                          </a:solidFill>
                          <a:effectLst/>
                          <a:latin typeface="Tw Cen MT" panose="020B0602020104020603" pitchFamily="34" charset="0"/>
                        </a:rPr>
                        <a:t>UNIDAD</a:t>
                      </a:r>
                      <a:br>
                        <a:rPr lang="es-CO" sz="1400" b="0" i="0" u="none" strike="noStrike">
                          <a:solidFill>
                            <a:schemeClr val="tx1"/>
                          </a:solidFill>
                          <a:effectLst/>
                          <a:latin typeface="Tw Cen MT" panose="020B0602020104020603" pitchFamily="34" charset="0"/>
                        </a:rPr>
                      </a:br>
                      <a:r>
                        <a:rPr lang="es-CO" sz="1400" b="0" i="0" u="none" strike="noStrike">
                          <a:solidFill>
                            <a:schemeClr val="tx1"/>
                          </a:solidFill>
                          <a:effectLst/>
                          <a:latin typeface="Tw Cen MT" panose="020B0602020104020603" pitchFamily="34" charset="0"/>
                        </a:rPr>
                        <a:t>UNIDAD</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33.2</a:t>
                      </a:r>
                      <a:br>
                        <a:rPr lang="es-CO" sz="1400" b="0" i="0" u="none" strike="noStrike" dirty="0">
                          <a:solidFill>
                            <a:schemeClr val="tx1"/>
                          </a:solidFill>
                          <a:effectLst/>
                          <a:latin typeface="Tw Cen MT" panose="020B0602020104020603" pitchFamily="34" charset="0"/>
                        </a:rPr>
                      </a:br>
                      <a:r>
                        <a:rPr lang="es-CO" sz="1400" b="0" i="0" u="none" strike="noStrike" dirty="0">
                          <a:solidFill>
                            <a:schemeClr val="tx1"/>
                          </a:solidFill>
                          <a:effectLst/>
                          <a:latin typeface="Tw Cen MT" panose="020B0602020104020603" pitchFamily="34" charset="0"/>
                        </a:rPr>
                        <a:t>4</a:t>
                      </a:r>
                      <a:br>
                        <a:rPr lang="es-CO" sz="1400" b="0" i="0" u="none" strike="noStrike" dirty="0">
                          <a:solidFill>
                            <a:schemeClr val="tx1"/>
                          </a:solidFill>
                          <a:effectLst/>
                          <a:latin typeface="Tw Cen MT" panose="020B0602020104020603" pitchFamily="34" charset="0"/>
                        </a:rPr>
                      </a:br>
                      <a:r>
                        <a:rPr lang="es-CO" sz="1400" b="0" i="0" u="none" strike="noStrike" dirty="0">
                          <a:solidFill>
                            <a:schemeClr val="tx1"/>
                          </a:solidFill>
                          <a:effectLst/>
                          <a:latin typeface="Tw Cen MT" panose="020B0602020104020603" pitchFamily="34" charset="0"/>
                        </a:rPr>
                        <a:t>21</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498762">
                <a:tc>
                  <a:txBody>
                    <a:bodyPr/>
                    <a:lstStyle/>
                    <a:p>
                      <a:pPr algn="l" fontAlgn="ctr"/>
                      <a:r>
                        <a:rPr lang="es-MX" sz="1400" b="0" i="0" u="none" strike="noStrike">
                          <a:solidFill>
                            <a:schemeClr val="tx1"/>
                          </a:solidFill>
                          <a:effectLst/>
                          <a:latin typeface="Tw Cen MT" panose="020B0602020104020603" pitchFamily="34" charset="0"/>
                        </a:rPr>
                        <a:t>VÍA QUE CONDUCE DESDE LA YE DE LOS ARRASTRES HASTA EL MUNICIPIO DE SAN JACINTO DEL CAUCA, DEL DEPARTAMENTO DE BOLÍVAR</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12.383,44</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MX" sz="1400" b="0" i="0" u="none" strike="noStrike">
                          <a:solidFill>
                            <a:schemeClr val="tx1"/>
                          </a:solidFill>
                          <a:effectLst/>
                          <a:latin typeface="Tw Cen MT" panose="020B0602020104020603" pitchFamily="34" charset="0"/>
                        </a:rPr>
                        <a:t>MEJORAMIENTO CON PLACA HUELLA</a:t>
                      </a:r>
                      <a:br>
                        <a:rPr lang="es-MX" sz="1400" b="0" i="0" u="none" strike="noStrike">
                          <a:solidFill>
                            <a:schemeClr val="tx1"/>
                          </a:solidFill>
                          <a:effectLst/>
                          <a:latin typeface="Tw Cen MT" panose="020B0602020104020603" pitchFamily="34" charset="0"/>
                        </a:rPr>
                      </a:br>
                      <a:r>
                        <a:rPr lang="es-MX" sz="1400" b="0" i="0" u="none" strike="noStrike">
                          <a:solidFill>
                            <a:schemeClr val="tx1"/>
                          </a:solidFill>
                          <a:effectLst/>
                          <a:latin typeface="Tw Cen MT" panose="020B0602020104020603" pitchFamily="34" charset="0"/>
                        </a:rPr>
                        <a:t>CONSTRUCCION BOX CULVERT</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br>
                        <a:rPr lang="es-CO" sz="1400" b="0" i="0" u="none" strike="noStrike">
                          <a:solidFill>
                            <a:schemeClr val="tx1"/>
                          </a:solidFill>
                          <a:effectLst/>
                          <a:latin typeface="Tw Cen MT" panose="020B0602020104020603" pitchFamily="34" charset="0"/>
                        </a:rPr>
                      </a:br>
                      <a:r>
                        <a:rPr lang="es-CO" sz="1400" b="0" i="0" u="none" strike="noStrike">
                          <a:solidFill>
                            <a:schemeClr val="tx1"/>
                          </a:solidFill>
                          <a:effectLst/>
                          <a:latin typeface="Tw Cen MT" panose="020B0602020104020603" pitchFamily="34" charset="0"/>
                        </a:rPr>
                        <a:t>UNIDAD</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8</a:t>
                      </a:r>
                      <a:br>
                        <a:rPr lang="es-CO" sz="1400" b="0" i="0" u="none" strike="noStrike" dirty="0">
                          <a:solidFill>
                            <a:schemeClr val="tx1"/>
                          </a:solidFill>
                          <a:effectLst/>
                          <a:latin typeface="Tw Cen MT" panose="020B0602020104020603" pitchFamily="34" charset="0"/>
                        </a:rPr>
                      </a:br>
                      <a:r>
                        <a:rPr lang="es-CO" sz="1400" b="0" i="0" u="none" strike="noStrike" dirty="0">
                          <a:solidFill>
                            <a:schemeClr val="tx1"/>
                          </a:solidFill>
                          <a:effectLst/>
                          <a:latin typeface="Tw Cen MT" panose="020B0602020104020603" pitchFamily="34" charset="0"/>
                        </a:rPr>
                        <a:t>10</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603859">
                <a:tc>
                  <a:txBody>
                    <a:bodyPr/>
                    <a:lstStyle/>
                    <a:p>
                      <a:pPr algn="l" fontAlgn="ctr"/>
                      <a:r>
                        <a:rPr lang="es-MX" sz="1400" b="0" i="0" u="none" strike="noStrike">
                          <a:solidFill>
                            <a:schemeClr val="tx1"/>
                          </a:solidFill>
                          <a:effectLst/>
                          <a:latin typeface="Tw Cen MT" panose="020B0602020104020603" pitchFamily="34" charset="0"/>
                        </a:rPr>
                        <a:t>VIA QUE COMUNICA EL MUNICIPIO DE LA PAZ CON EL CORREGUIMIENTO DE LOS ENCANTOS, DEPARTAMENTO DEL CESAR</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12.306,40</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MEJORAMIENTO</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chemeClr val="tx1"/>
                          </a:solidFill>
                          <a:effectLst/>
                          <a:latin typeface="Tw Cen MT" panose="020B0602020104020603" pitchFamily="34" charset="0"/>
                        </a:rPr>
                        <a:t>km</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chemeClr val="tx1"/>
                          </a:solidFill>
                          <a:effectLst/>
                          <a:latin typeface="Tw Cen MT" panose="020B0602020104020603" pitchFamily="34" charset="0"/>
                        </a:rPr>
                        <a:t>4,8</a:t>
                      </a:r>
                    </a:p>
                  </a:txBody>
                  <a:tcPr marL="8880" marR="8880" marT="88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bl>
          </a:graphicData>
        </a:graphic>
      </p:graphicFrame>
    </p:spTree>
    <p:extLst>
      <p:ext uri="{BB962C8B-B14F-4D97-AF65-F5344CB8AC3E}">
        <p14:creationId xmlns:p14="http://schemas.microsoft.com/office/powerpoint/2010/main" val="222514335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0" y="-14530"/>
            <a:ext cx="238225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1780673"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OCAD - PAZ</a:t>
            </a:r>
          </a:p>
        </p:txBody>
      </p:sp>
      <p:sp>
        <p:nvSpPr>
          <p:cNvPr id="3" name="CuadroTexto 2"/>
          <p:cNvSpPr txBox="1"/>
          <p:nvPr/>
        </p:nvSpPr>
        <p:spPr>
          <a:xfrm>
            <a:off x="2478506" y="43131"/>
            <a:ext cx="2803358" cy="523220"/>
          </a:xfrm>
          <a:prstGeom prst="rect">
            <a:avLst/>
          </a:prstGeom>
          <a:noFill/>
        </p:spPr>
        <p:txBody>
          <a:bodyPr wrap="square" rtlCol="0">
            <a:spAutoFit/>
          </a:bodyPr>
          <a:lstStyle/>
          <a:p>
            <a:r>
              <a:rPr lang="es-CO" sz="2800" dirty="0" smtClean="0">
                <a:solidFill>
                  <a:schemeClr val="accent6">
                    <a:lumMod val="75000"/>
                  </a:schemeClr>
                </a:solidFill>
                <a:latin typeface="Tw Cen MT" panose="020B0602020104020603" pitchFamily="34" charset="0"/>
              </a:rPr>
              <a:t>REGIÓN SUR</a:t>
            </a:r>
            <a:endParaRPr lang="es-CO" sz="2800" dirty="0">
              <a:solidFill>
                <a:schemeClr val="accent6">
                  <a:lumMod val="75000"/>
                </a:schemeClr>
              </a:solidFill>
              <a:latin typeface="Tw Cen MT" panose="020B0602020104020603"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007200649"/>
              </p:ext>
            </p:extLst>
          </p:nvPr>
        </p:nvGraphicFramePr>
        <p:xfrm>
          <a:off x="2009274" y="1544847"/>
          <a:ext cx="8801101" cy="2466975"/>
        </p:xfrm>
        <a:graphic>
          <a:graphicData uri="http://schemas.openxmlformats.org/drawingml/2006/table">
            <a:tbl>
              <a:tblPr/>
              <a:tblGrid>
                <a:gridCol w="2513818"/>
                <a:gridCol w="1590070"/>
                <a:gridCol w="2221655"/>
                <a:gridCol w="1294907"/>
                <a:gridCol w="1180651"/>
              </a:tblGrid>
              <a:tr h="314325">
                <a:tc>
                  <a:txBody>
                    <a:bodyPr/>
                    <a:lstStyle/>
                    <a:p>
                      <a:pPr algn="ctr" fontAlgn="ctr"/>
                      <a:r>
                        <a:rPr lang="es-CO" sz="1600" b="1" i="0" u="none" strike="noStrike" dirty="0">
                          <a:solidFill>
                            <a:schemeClr val="bg1"/>
                          </a:solidFill>
                          <a:effectLst/>
                          <a:latin typeface="Tw Cen MT" panose="020B0602020104020603" pitchFamily="34" charset="0"/>
                        </a:rPr>
                        <a:t>Sector a intervenir</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Inversión a ejecutar ($millones)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tipo de intervención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Unidad de Medida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600" b="1" i="0" u="none" strike="noStrike" dirty="0">
                          <a:solidFill>
                            <a:schemeClr val="bg1"/>
                          </a:solidFill>
                          <a:effectLst/>
                          <a:latin typeface="Tw Cen MT" panose="020B0602020104020603" pitchFamily="34" charset="0"/>
                        </a:rPr>
                        <a:t>Cantidad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r>
              <a:tr h="647700">
                <a:tc>
                  <a:txBody>
                    <a:bodyPr/>
                    <a:lstStyle/>
                    <a:p>
                      <a:pPr algn="l" fontAlgn="ctr"/>
                      <a:r>
                        <a:rPr lang="es-MX" sz="1600" b="0" i="0" u="none" strike="noStrike" dirty="0">
                          <a:solidFill>
                            <a:srgbClr val="000000"/>
                          </a:solidFill>
                          <a:effectLst/>
                          <a:latin typeface="Tw Cen MT" panose="020B0602020104020603" pitchFamily="34" charset="0"/>
                        </a:rPr>
                        <a:t>Zonas verdales en los municipios de La Montañita, </a:t>
                      </a:r>
                      <a:r>
                        <a:rPr lang="es-MX" sz="1600" b="0" i="0" u="none" strike="noStrike" dirty="0" err="1">
                          <a:solidFill>
                            <a:srgbClr val="000000"/>
                          </a:solidFill>
                          <a:effectLst/>
                          <a:latin typeface="Tw Cen MT" panose="020B0602020104020603" pitchFamily="34" charset="0"/>
                        </a:rPr>
                        <a:t>Milan</a:t>
                      </a:r>
                      <a:r>
                        <a:rPr lang="es-MX" sz="1600" b="0" i="0" u="none" strike="noStrike" dirty="0">
                          <a:solidFill>
                            <a:srgbClr val="000000"/>
                          </a:solidFill>
                          <a:effectLst/>
                          <a:latin typeface="Tw Cen MT" panose="020B0602020104020603" pitchFamily="34" charset="0"/>
                        </a:rPr>
                        <a:t>, El </a:t>
                      </a:r>
                      <a:r>
                        <a:rPr lang="es-MX" sz="1600" b="0" i="0" u="none" strike="noStrike" dirty="0" err="1">
                          <a:solidFill>
                            <a:srgbClr val="000000"/>
                          </a:solidFill>
                          <a:effectLst/>
                          <a:latin typeface="Tw Cen MT" panose="020B0602020104020603" pitchFamily="34" charset="0"/>
                        </a:rPr>
                        <a:t>Doncello</a:t>
                      </a:r>
                      <a:r>
                        <a:rPr lang="es-MX" sz="1600" b="0" i="0" u="none" strike="noStrike" dirty="0">
                          <a:solidFill>
                            <a:srgbClr val="000000"/>
                          </a:solidFill>
                          <a:effectLst/>
                          <a:latin typeface="Tw Cen MT" panose="020B0602020104020603" pitchFamily="34" charset="0"/>
                        </a:rPr>
                        <a:t>, Puerto Rico, San Vicente, Morelia, Albania, Florencia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dirty="0">
                          <a:solidFill>
                            <a:srgbClr val="000000"/>
                          </a:solidFill>
                          <a:effectLst/>
                          <a:latin typeface="Tw Cen MT" panose="020B0602020104020603" pitchFamily="34" charset="0"/>
                        </a:rPr>
                        <a:t>8.792,65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MX" sz="1600" b="0" i="0" u="none" strike="noStrike" dirty="0">
                          <a:solidFill>
                            <a:srgbClr val="000000"/>
                          </a:solidFill>
                          <a:effectLst/>
                          <a:latin typeface="Tw Cen MT" panose="020B0602020104020603" pitchFamily="34" charset="0"/>
                        </a:rPr>
                        <a:t>CONSTRUCCION PUENTES</a:t>
                      </a:r>
                      <a:br>
                        <a:rPr lang="es-MX" sz="1600" b="0" i="0" u="none" strike="noStrike" dirty="0">
                          <a:solidFill>
                            <a:srgbClr val="000000"/>
                          </a:solidFill>
                          <a:effectLst/>
                          <a:latin typeface="Tw Cen MT" panose="020B0602020104020603" pitchFamily="34" charset="0"/>
                        </a:rPr>
                      </a:br>
                      <a:r>
                        <a:rPr lang="es-MX" sz="1600" b="0" i="0" u="none" strike="noStrike" dirty="0">
                          <a:solidFill>
                            <a:srgbClr val="000000"/>
                          </a:solidFill>
                          <a:effectLst/>
                          <a:latin typeface="Tw Cen MT" panose="020B0602020104020603" pitchFamily="34" charset="0"/>
                        </a:rPr>
                        <a:t>CONSTRUCCION BOX CULVERT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dirty="0">
                          <a:solidFill>
                            <a:srgbClr val="000000"/>
                          </a:solidFill>
                          <a:effectLst/>
                          <a:latin typeface="Tw Cen MT" panose="020B0602020104020603" pitchFamily="34" charset="0"/>
                        </a:rPr>
                        <a:t>UNIDAD</a:t>
                      </a:r>
                      <a:br>
                        <a:rPr lang="es-CO" sz="1600" b="0" i="0" u="none" strike="noStrike" dirty="0">
                          <a:solidFill>
                            <a:srgbClr val="000000"/>
                          </a:solidFill>
                          <a:effectLst/>
                          <a:latin typeface="Tw Cen MT" panose="020B0602020104020603" pitchFamily="34" charset="0"/>
                        </a:rPr>
                      </a:br>
                      <a:r>
                        <a:rPr lang="es-CO" sz="1600" b="0" i="0" u="none" strike="noStrike" dirty="0">
                          <a:solidFill>
                            <a:srgbClr val="000000"/>
                          </a:solidFill>
                          <a:effectLst/>
                          <a:latin typeface="Tw Cen MT" panose="020B0602020104020603" pitchFamily="34" charset="0"/>
                        </a:rPr>
                        <a:t>UNIDAD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dirty="0">
                          <a:solidFill>
                            <a:srgbClr val="000000"/>
                          </a:solidFill>
                          <a:effectLst/>
                          <a:latin typeface="Tw Cen MT" panose="020B0602020104020603" pitchFamily="34" charset="0"/>
                        </a:rPr>
                        <a:t>11</a:t>
                      </a:r>
                      <a:br>
                        <a:rPr lang="es-CO" sz="1600" b="0" i="0" u="none" strike="noStrike" dirty="0">
                          <a:solidFill>
                            <a:srgbClr val="000000"/>
                          </a:solidFill>
                          <a:effectLst/>
                          <a:latin typeface="Tw Cen MT" panose="020B0602020104020603" pitchFamily="34" charset="0"/>
                        </a:rPr>
                      </a:br>
                      <a:r>
                        <a:rPr lang="es-CO" sz="1600" b="0" i="0" u="none" strike="noStrike" dirty="0">
                          <a:solidFill>
                            <a:srgbClr val="000000"/>
                          </a:solidFill>
                          <a:effectLst/>
                          <a:latin typeface="Tw Cen MT" panose="020B0602020104020603"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485775">
                <a:tc>
                  <a:txBody>
                    <a:bodyPr/>
                    <a:lstStyle/>
                    <a:p>
                      <a:pPr algn="l" fontAlgn="ctr"/>
                      <a:r>
                        <a:rPr lang="es-CO" sz="1600" b="0" i="0" u="none" strike="noStrike">
                          <a:solidFill>
                            <a:srgbClr val="000000"/>
                          </a:solidFill>
                          <a:effectLst/>
                          <a:latin typeface="Tw Cen MT" panose="020B0602020104020603" pitchFamily="34" charset="0"/>
                        </a:rPr>
                        <a:t>LA HERRERA - EL DIAMANTE, DEPARTAMENTO DEL TOLIMA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dirty="0">
                          <a:solidFill>
                            <a:srgbClr val="000000"/>
                          </a:solidFill>
                          <a:effectLst/>
                          <a:latin typeface="Tw Cen MT" panose="020B0602020104020603" pitchFamily="34" charset="0"/>
                        </a:rPr>
                        <a:t>16.969,41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a:solidFill>
                            <a:srgbClr val="000000"/>
                          </a:solidFill>
                          <a:effectLst/>
                          <a:latin typeface="Tw Cen MT" panose="020B0602020104020603" pitchFamily="34" charset="0"/>
                        </a:rPr>
                        <a:t>MEJORAMIENTO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a:solidFill>
                            <a:srgbClr val="000000"/>
                          </a:solidFill>
                          <a:effectLst/>
                          <a:latin typeface="Tw Cen MT" panose="020B0602020104020603" pitchFamily="34" charset="0"/>
                        </a:rPr>
                        <a:t>km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600" b="0" i="0" u="none" strike="noStrike" dirty="0">
                          <a:solidFill>
                            <a:srgbClr val="000000"/>
                          </a:solidFill>
                          <a:effectLst/>
                          <a:latin typeface="Tw Cen MT" panose="020B0602020104020603" pitchFamily="34" charset="0"/>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bl>
          </a:graphicData>
        </a:graphic>
      </p:graphicFrame>
    </p:spTree>
    <p:extLst>
      <p:ext uri="{BB962C8B-B14F-4D97-AF65-F5344CB8AC3E}">
        <p14:creationId xmlns:p14="http://schemas.microsoft.com/office/powerpoint/2010/main" val="342889923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0" y="-14530"/>
            <a:ext cx="238225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1780673"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OCAD - PAZ</a:t>
            </a:r>
          </a:p>
        </p:txBody>
      </p:sp>
      <p:sp>
        <p:nvSpPr>
          <p:cNvPr id="3" name="CuadroTexto 2"/>
          <p:cNvSpPr txBox="1"/>
          <p:nvPr/>
        </p:nvSpPr>
        <p:spPr>
          <a:xfrm>
            <a:off x="2478506" y="43131"/>
            <a:ext cx="3236494" cy="523220"/>
          </a:xfrm>
          <a:prstGeom prst="rect">
            <a:avLst/>
          </a:prstGeom>
          <a:noFill/>
        </p:spPr>
        <p:txBody>
          <a:bodyPr wrap="square" rtlCol="0">
            <a:spAutoFit/>
          </a:bodyPr>
          <a:lstStyle/>
          <a:p>
            <a:r>
              <a:rPr lang="es-CO" sz="2800" dirty="0" smtClean="0">
                <a:solidFill>
                  <a:schemeClr val="accent6">
                    <a:lumMod val="75000"/>
                  </a:schemeClr>
                </a:solidFill>
                <a:latin typeface="Tw Cen MT" panose="020B0602020104020603" pitchFamily="34" charset="0"/>
              </a:rPr>
              <a:t>REGIÓN PACÍFICO</a:t>
            </a:r>
            <a:endParaRPr lang="es-CO" sz="2800" dirty="0">
              <a:solidFill>
                <a:schemeClr val="accent6">
                  <a:lumMod val="75000"/>
                </a:schemeClr>
              </a:solidFill>
              <a:latin typeface="Tw Cen MT" panose="020B0602020104020603"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3753813858"/>
              </p:ext>
            </p:extLst>
          </p:nvPr>
        </p:nvGraphicFramePr>
        <p:xfrm>
          <a:off x="1503947" y="629118"/>
          <a:ext cx="10078026" cy="5825424"/>
        </p:xfrm>
        <a:graphic>
          <a:graphicData uri="http://schemas.openxmlformats.org/drawingml/2006/table">
            <a:tbl>
              <a:tblPr/>
              <a:tblGrid>
                <a:gridCol w="5220542"/>
                <a:gridCol w="1023850"/>
                <a:gridCol w="2375910"/>
                <a:gridCol w="741132"/>
                <a:gridCol w="716592"/>
              </a:tblGrid>
              <a:tr h="88968">
                <a:tc>
                  <a:txBody>
                    <a:bodyPr/>
                    <a:lstStyle/>
                    <a:p>
                      <a:pPr algn="ctr" fontAlgn="ctr"/>
                      <a:r>
                        <a:rPr lang="es-CO" sz="1400" b="1" i="0" u="none" strike="noStrike" dirty="0">
                          <a:solidFill>
                            <a:schemeClr val="bg1"/>
                          </a:solidFill>
                          <a:effectLst/>
                          <a:latin typeface="Tw Cen MT" panose="020B0602020104020603" pitchFamily="34" charset="0"/>
                        </a:rPr>
                        <a:t>Sector a intervenir</a:t>
                      </a:r>
                    </a:p>
                  </a:txBody>
                  <a:tcPr marL="2696" marR="2696" marT="2696"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Inversión a ejecutar ($millones)</a:t>
                      </a:r>
                    </a:p>
                  </a:txBody>
                  <a:tcPr marL="2696" marR="2696" marT="2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tipo de intervención </a:t>
                      </a:r>
                    </a:p>
                  </a:txBody>
                  <a:tcPr marL="2696" marR="2696" marT="2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Unidad de Medida </a:t>
                      </a:r>
                    </a:p>
                  </a:txBody>
                  <a:tcPr marL="2696" marR="2696" marT="2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Cantidad</a:t>
                      </a:r>
                    </a:p>
                  </a:txBody>
                  <a:tcPr marL="2696" marR="2696" marT="2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75000"/>
                      </a:schemeClr>
                    </a:solidFill>
                  </a:tcPr>
                </a:tc>
              </a:tr>
              <a:tr h="183328">
                <a:tc>
                  <a:txBody>
                    <a:bodyPr/>
                    <a:lstStyle/>
                    <a:p>
                      <a:pPr algn="ctr" fontAlgn="ctr"/>
                      <a:r>
                        <a:rPr lang="es-CO" sz="1200" b="0" i="0" u="none" strike="noStrike" dirty="0">
                          <a:solidFill>
                            <a:srgbClr val="000000"/>
                          </a:solidFill>
                          <a:effectLst/>
                          <a:latin typeface="Tw Cen MT" panose="020B0602020104020603" pitchFamily="34" charset="0"/>
                        </a:rPr>
                        <a:t>CRUCERO - PLANADAS - BERMEJA - CAÑAVERAL, MUNICIPIO DE BALBOA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rowSpan="21">
                  <a:txBody>
                    <a:bodyPr/>
                    <a:lstStyle/>
                    <a:p>
                      <a:pPr algn="ctr" fontAlgn="ctr"/>
                      <a:r>
                        <a:rPr lang="es-CO" sz="1200" b="0" i="0" u="none" strike="noStrike" dirty="0">
                          <a:solidFill>
                            <a:srgbClr val="000000"/>
                          </a:solidFill>
                          <a:effectLst/>
                          <a:latin typeface="Tw Cen MT" panose="020B0602020104020603" pitchFamily="34" charset="0"/>
                        </a:rPr>
                        <a:t>15.039,05</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19,58</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dirty="0">
                          <a:solidFill>
                            <a:srgbClr val="000000"/>
                          </a:solidFill>
                          <a:effectLst/>
                          <a:latin typeface="Tw Cen MT" panose="020B0602020104020603" pitchFamily="34" charset="0"/>
                        </a:rPr>
                        <a:t>BUENOS AIRES - SANTA CATALINA - PUENTE MAZAMORRERO - CRUCE COLEGIO, MUNICIPIO DE BUENOS AIRES</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10,25</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CAJIBÍO - LA PEDREGOSA - BUENAVISTA , MUNICIPIO DE CAJIBÍO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20,2</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EL RECUERDO - CASAS BAJAS, MUNICIPIO DE CAJIBIO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4,3</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dirty="0">
                          <a:solidFill>
                            <a:srgbClr val="000000"/>
                          </a:solidFill>
                          <a:effectLst/>
                          <a:latin typeface="Tw Cen MT" panose="020B0602020104020603" pitchFamily="34" charset="0"/>
                        </a:rPr>
                        <a:t>GUALANDAY - RIONEGRO , MUNICIPIO DE CORINTO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6,2</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dirty="0">
                          <a:solidFill>
                            <a:srgbClr val="000000"/>
                          </a:solidFill>
                          <a:effectLst/>
                          <a:latin typeface="Tw Cen MT" panose="020B0602020104020603" pitchFamily="34" charset="0"/>
                        </a:rPr>
                        <a:t>RIONEGRO - QUEBRADITAS, MUNICIPIO DE CORINTO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4,1</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SAN JOAQUÍN - LAS PIEDRAS, MUNICIPIO DE EL TAMBO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4</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PIAGUA - SANTA BÁRBARA - PUERTO RICO - PUENTE ALTA, MUNICIPIO DE </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6,9</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LA MUYUNGA - PIAGUA, MUNICIPIO DE EL TAMBO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3</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BUENAVISTA - BARAYA., MUNICIPIO DE EL TAMBO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7,1</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CRUCE ESCUELA BELLA VISTA - LA ESPERANZA BAJA, MUNICIPIO DE FLORENCIA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5,44</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CUCHILLA DEL HATO - BETANIA, MUNICIPIO DE FLORENCIA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2,87</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NUEVO DÍA - LOMA GRUESA, MUNICIPIO DE JAMBALÓ</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20,7</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dirty="0">
                          <a:solidFill>
                            <a:srgbClr val="000000"/>
                          </a:solidFill>
                          <a:effectLst/>
                          <a:latin typeface="Tw Cen MT" panose="020B0602020104020603" pitchFamily="34" charset="0"/>
                        </a:rPr>
                        <a:t>LA PALMA - VALLES HONDOS, MUNICIPIO DE JAMBALO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7,6</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dirty="0">
                          <a:solidFill>
                            <a:srgbClr val="000000"/>
                          </a:solidFill>
                          <a:effectLst/>
                          <a:latin typeface="Tw Cen MT" panose="020B0602020104020603" pitchFamily="34" charset="0"/>
                        </a:rPr>
                        <a:t>LÓPEZ - AEROPUERTO, MUNICIPIO DE LOPEZ DE MICAY</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1</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229160">
                <a:tc>
                  <a:txBody>
                    <a:bodyPr/>
                    <a:lstStyle/>
                    <a:p>
                      <a:pPr algn="ctr" fontAlgn="ctr"/>
                      <a:r>
                        <a:rPr lang="es-MX" sz="1200" b="0" i="0" u="none" strike="noStrike">
                          <a:solidFill>
                            <a:srgbClr val="000000"/>
                          </a:solidFill>
                          <a:effectLst/>
                          <a:latin typeface="Tw Cen MT" panose="020B0602020104020603" pitchFamily="34" charset="0"/>
                        </a:rPr>
                        <a:t>ANILLO VIAL DE LA CORDILLERA (SAN JOAQUÍN - ESMERALDAS - LOS PLANES - EL PROGRESO - TABLONES ALTOS Y BAJOS - VILLA MARÍA - LOS LLANOS), MUNICIPIO DE MERCADERES</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46,8</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a:solidFill>
                            <a:srgbClr val="000000"/>
                          </a:solidFill>
                          <a:effectLst/>
                          <a:latin typeface="Tw Cen MT" panose="020B0602020104020603" pitchFamily="34" charset="0"/>
                        </a:rPr>
                        <a:t>ANILLO VIAL LA CURVA - EL PILÓN (LA CURVA - LOS GUÁCIMOS - LOS MEDIOS - CAJAMARCA - CONTADOR - EL PILÓN), MUNICIPIO DE MERCADERES</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29,5</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a:solidFill>
                            <a:srgbClr val="000000"/>
                          </a:solidFill>
                          <a:effectLst/>
                          <a:latin typeface="Tw Cen MT" panose="020B0602020104020603" pitchFamily="34" charset="0"/>
                        </a:rPr>
                        <a:t>CABECERA MUNICIPAL- REMANSO, MUNICIPIO DE PIAMONTE</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dirty="0">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20,1</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a:solidFill>
                            <a:srgbClr val="000000"/>
                          </a:solidFill>
                          <a:effectLst/>
                          <a:latin typeface="Tw Cen MT" panose="020B0602020104020603" pitchFamily="34" charset="0"/>
                        </a:rPr>
                        <a:t>MIRAFLOR-NAPOLES, MUNICIPIO DE PIAMONTE</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8,9</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a:solidFill>
                            <a:srgbClr val="000000"/>
                          </a:solidFill>
                          <a:effectLst/>
                          <a:latin typeface="Tw Cen MT" panose="020B0602020104020603" pitchFamily="34" charset="0"/>
                        </a:rPr>
                        <a:t>AGENCIA TARABITA, MUNICIPIO DE SANTA ROSA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2,5</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a:solidFill>
                            <a:srgbClr val="000000"/>
                          </a:solidFill>
                          <a:effectLst/>
                          <a:latin typeface="Tw Cen MT" panose="020B0602020104020603" pitchFamily="34" charset="0"/>
                        </a:rPr>
                        <a:t>LA VIRGEN - COLEGIO JUAN TAMA - CALIFORNIA - NACEDERO - GUAITALÁ, MUNICIPIO DE SANTANDER DE QUILICHAO</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30,8</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MX" sz="1200" b="0" i="0" u="none" strike="noStrike">
                          <a:solidFill>
                            <a:srgbClr val="000000"/>
                          </a:solidFill>
                          <a:effectLst/>
                          <a:latin typeface="Tw Cen MT" panose="020B0602020104020603" pitchFamily="34" charset="0"/>
                        </a:rPr>
                        <a:t>PORVENIR (K9) – BAJO CALIMA MUNICIPIO DE BUENAVENTURA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rowSpan="2">
                  <a:txBody>
                    <a:bodyPr/>
                    <a:lstStyle/>
                    <a:p>
                      <a:pPr algn="ctr" fontAlgn="ctr"/>
                      <a:r>
                        <a:rPr lang="es-CO" sz="1200" b="0" i="0" u="none" strike="noStrike">
                          <a:solidFill>
                            <a:srgbClr val="000000"/>
                          </a:solidFill>
                          <a:effectLst/>
                          <a:latin typeface="Tw Cen MT" panose="020B0602020104020603" pitchFamily="34" charset="0"/>
                        </a:rPr>
                        <a:t>6.238,63</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0,2</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183328">
                <a:tc>
                  <a:txBody>
                    <a:bodyPr/>
                    <a:lstStyle/>
                    <a:p>
                      <a:pPr algn="ctr" fontAlgn="ctr"/>
                      <a:r>
                        <a:rPr lang="es-CO" sz="1200" b="0" i="0" u="none" strike="noStrike">
                          <a:solidFill>
                            <a:srgbClr val="000000"/>
                          </a:solidFill>
                          <a:effectLst/>
                          <a:latin typeface="Tw Cen MT" panose="020B0602020104020603" pitchFamily="34" charset="0"/>
                        </a:rPr>
                        <a:t>PORVENIR (K9) – CORREGIMIENTO SAN ISIDRO MUNICIPIO DE BUENAVENTURA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vMerge="1">
                  <a:txBody>
                    <a:bodyPr/>
                    <a:lstStyle/>
                    <a:p>
                      <a:endParaRPr lang="es-CO"/>
                    </a:p>
                  </a:txBody>
                  <a:tcPr/>
                </a:tc>
                <a:tc>
                  <a:txBody>
                    <a:bodyPr/>
                    <a:lstStyle/>
                    <a:p>
                      <a:pPr algn="ctr" fontAlgn="ctr"/>
                      <a:r>
                        <a:rPr lang="es-CO" sz="1200" b="0" i="0" u="none" strike="noStrike">
                          <a:solidFill>
                            <a:srgbClr val="000000"/>
                          </a:solidFill>
                          <a:effectLst/>
                          <a:latin typeface="Tw Cen MT" panose="020B0602020104020603" pitchFamily="34" charset="0"/>
                        </a:rPr>
                        <a:t>MEJORAMIENTO CON PLACA HUELLA</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a:solidFill>
                            <a:srgbClr val="000000"/>
                          </a:solidFill>
                          <a:effectLst/>
                          <a:latin typeface="Tw Cen MT" panose="020B0602020104020603" pitchFamily="34" charset="0"/>
                        </a:rPr>
                        <a:t>km</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200" b="0" i="0" u="none" strike="noStrike" dirty="0">
                          <a:solidFill>
                            <a:srgbClr val="000000"/>
                          </a:solidFill>
                          <a:effectLst/>
                          <a:latin typeface="Tw Cen MT" panose="020B0602020104020603" pitchFamily="34" charset="0"/>
                        </a:rPr>
                        <a:t>2,1</a:t>
                      </a:r>
                    </a:p>
                  </a:txBody>
                  <a:tcPr marL="2696" marR="2696" marT="2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bl>
          </a:graphicData>
        </a:graphic>
      </p:graphicFrame>
    </p:spTree>
    <p:extLst>
      <p:ext uri="{BB962C8B-B14F-4D97-AF65-F5344CB8AC3E}">
        <p14:creationId xmlns:p14="http://schemas.microsoft.com/office/powerpoint/2010/main" val="369079498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ágono 8"/>
          <p:cNvSpPr/>
          <p:nvPr/>
        </p:nvSpPr>
        <p:spPr>
          <a:xfrm>
            <a:off x="0" y="-14530"/>
            <a:ext cx="2382253" cy="576985"/>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latin typeface="Tw Cen MT" panose="020B0602020104020603" pitchFamily="34" charset="0"/>
            </a:endParaRPr>
          </a:p>
        </p:txBody>
      </p:sp>
      <p:sp>
        <p:nvSpPr>
          <p:cNvPr id="61443" name="CuadroTexto 17"/>
          <p:cNvSpPr txBox="1">
            <a:spLocks noChangeArrowheads="1"/>
          </p:cNvSpPr>
          <p:nvPr/>
        </p:nvSpPr>
        <p:spPr bwMode="auto">
          <a:xfrm>
            <a:off x="192506" y="43131"/>
            <a:ext cx="1780673" cy="4616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s-CO" altLang="es-CO" sz="2400" b="1" dirty="0" smtClean="0">
                <a:solidFill>
                  <a:prstClr val="white"/>
                </a:solidFill>
                <a:latin typeface="Tw Cen MT" panose="020B0602020104020603" pitchFamily="34" charset="0"/>
              </a:rPr>
              <a:t>OCAD - PAZ</a:t>
            </a:r>
          </a:p>
        </p:txBody>
      </p:sp>
      <p:sp>
        <p:nvSpPr>
          <p:cNvPr id="3" name="CuadroTexto 2"/>
          <p:cNvSpPr txBox="1"/>
          <p:nvPr/>
        </p:nvSpPr>
        <p:spPr>
          <a:xfrm>
            <a:off x="2478506" y="43131"/>
            <a:ext cx="2803358" cy="523220"/>
          </a:xfrm>
          <a:prstGeom prst="rect">
            <a:avLst/>
          </a:prstGeom>
          <a:noFill/>
        </p:spPr>
        <p:txBody>
          <a:bodyPr wrap="square" rtlCol="0">
            <a:spAutoFit/>
          </a:bodyPr>
          <a:lstStyle/>
          <a:p>
            <a:r>
              <a:rPr lang="es-CO" sz="2800" dirty="0" smtClean="0">
                <a:solidFill>
                  <a:schemeClr val="accent6">
                    <a:lumMod val="75000"/>
                  </a:schemeClr>
                </a:solidFill>
                <a:latin typeface="Tw Cen MT" panose="020B0602020104020603" pitchFamily="34" charset="0"/>
              </a:rPr>
              <a:t>REGIÓN LLANOS</a:t>
            </a:r>
            <a:endParaRPr lang="es-CO" sz="2800" dirty="0">
              <a:solidFill>
                <a:schemeClr val="accent6">
                  <a:lumMod val="75000"/>
                </a:schemeClr>
              </a:solidFill>
              <a:latin typeface="Tw Cen MT" panose="020B0602020104020603" pitchFamily="34" charset="0"/>
            </a:endParaRPr>
          </a:p>
        </p:txBody>
      </p:sp>
      <p:graphicFrame>
        <p:nvGraphicFramePr>
          <p:cNvPr id="7" name="Tabla 6"/>
          <p:cNvGraphicFramePr>
            <a:graphicFrameLocks noGrp="1"/>
          </p:cNvGraphicFramePr>
          <p:nvPr>
            <p:extLst>
              <p:ext uri="{D42A27DB-BD31-4B8C-83A1-F6EECF244321}">
                <p14:modId xmlns:p14="http://schemas.microsoft.com/office/powerpoint/2010/main" val="389911314"/>
              </p:ext>
            </p:extLst>
          </p:nvPr>
        </p:nvGraphicFramePr>
        <p:xfrm>
          <a:off x="1973179" y="1470401"/>
          <a:ext cx="9221203" cy="2375535"/>
        </p:xfrm>
        <a:graphic>
          <a:graphicData uri="http://schemas.openxmlformats.org/drawingml/2006/table">
            <a:tbl>
              <a:tblPr/>
              <a:tblGrid>
                <a:gridCol w="2933920"/>
                <a:gridCol w="1590070"/>
                <a:gridCol w="2221655"/>
                <a:gridCol w="1294907"/>
                <a:gridCol w="1180651"/>
              </a:tblGrid>
              <a:tr h="314325">
                <a:tc>
                  <a:txBody>
                    <a:bodyPr/>
                    <a:lstStyle/>
                    <a:p>
                      <a:pPr algn="ctr" fontAlgn="ctr"/>
                      <a:r>
                        <a:rPr lang="es-CO" sz="1400" b="1" i="0" u="none" strike="noStrike" dirty="0">
                          <a:solidFill>
                            <a:schemeClr val="bg1"/>
                          </a:solidFill>
                          <a:effectLst/>
                          <a:latin typeface="Tw Cen MT" panose="020B0602020104020603" pitchFamily="34" charset="0"/>
                        </a:rPr>
                        <a:t>Sector a intervenir</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Inversión a ejecutar ($millones)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tipo de intervención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Unidad de Medida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fontAlgn="ctr"/>
                      <a:r>
                        <a:rPr lang="es-CO" sz="1400" b="1" i="0" u="none" strike="noStrike" dirty="0">
                          <a:solidFill>
                            <a:schemeClr val="bg1"/>
                          </a:solidFill>
                          <a:effectLst/>
                          <a:latin typeface="Tw Cen MT" panose="020B0602020104020603" pitchFamily="34" charset="0"/>
                        </a:rPr>
                        <a:t>Cantidad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6">
                        <a:lumMod val="75000"/>
                      </a:schemeClr>
                    </a:solidFill>
                  </a:tcPr>
                </a:tc>
              </a:tr>
              <a:tr h="809625">
                <a:tc>
                  <a:txBody>
                    <a:bodyPr/>
                    <a:lstStyle/>
                    <a:p>
                      <a:pPr algn="l" fontAlgn="ctr"/>
                      <a:r>
                        <a:rPr lang="es-MX" sz="1400" b="0" i="0" u="none" strike="noStrike" dirty="0">
                          <a:solidFill>
                            <a:srgbClr val="000000"/>
                          </a:solidFill>
                          <a:effectLst/>
                          <a:latin typeface="Tw Cen MT" panose="020B0602020104020603" pitchFamily="34" charset="0"/>
                        </a:rPr>
                        <a:t>TRAMO VIAL COMPRENDIDO ENTRE EL CASCO URBANO DEL MUNICIPIO DE CHÁMEZA AL RÍO UPÍA (LÍMITE CON EL MUNICIPIO DE PÁEZ, BOYACÁ), DEPARTAMENTO DE CASANARE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rgbClr val="000000"/>
                          </a:solidFill>
                          <a:effectLst/>
                          <a:latin typeface="Tw Cen MT" panose="020B0602020104020603" pitchFamily="34" charset="0"/>
                        </a:rPr>
                        <a:t>14.826,87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rgbClr val="000000"/>
                          </a:solidFill>
                          <a:effectLst/>
                          <a:latin typeface="Tw Cen MT" panose="020B0602020104020603" pitchFamily="34" charset="0"/>
                        </a:rPr>
                        <a:t>PAVIMENTO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rgbClr val="000000"/>
                          </a:solidFill>
                          <a:effectLst/>
                          <a:latin typeface="Tw Cen MT" panose="020B0602020104020603" pitchFamily="34" charset="0"/>
                        </a:rPr>
                        <a:t>km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rgbClr val="000000"/>
                          </a:solidFill>
                          <a:effectLst/>
                          <a:latin typeface="Tw Cen MT" panose="020B0602020104020603" pitchFamily="34" charset="0"/>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r h="809625">
                <a:tc>
                  <a:txBody>
                    <a:bodyPr/>
                    <a:lstStyle/>
                    <a:p>
                      <a:pPr algn="l" fontAlgn="ctr"/>
                      <a:r>
                        <a:rPr lang="es-CO" sz="1400" b="0" i="0" u="none" strike="noStrike">
                          <a:solidFill>
                            <a:srgbClr val="000000"/>
                          </a:solidFill>
                          <a:effectLst/>
                          <a:latin typeface="Tw Cen MT" panose="020B0602020104020603" pitchFamily="34" charset="0"/>
                        </a:rPr>
                        <a:t>VÍA EL MORRO - LA FUGA EN LA VEREDA TAGUARA - RESGUARDO INDÍGENA FANAJIW DEL MUNICIPIO DE SAN JOSÉ DEL GUAVIARE - GUAVIARE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a:solidFill>
                            <a:srgbClr val="000000"/>
                          </a:solidFill>
                          <a:effectLst/>
                          <a:latin typeface="Tw Cen MT" panose="020B0602020104020603" pitchFamily="34" charset="0"/>
                        </a:rPr>
                        <a:t>3.154,38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MX" sz="1400" b="0" i="0" u="none" strike="noStrike" dirty="0">
                          <a:solidFill>
                            <a:srgbClr val="000000"/>
                          </a:solidFill>
                          <a:effectLst/>
                          <a:latin typeface="Tw Cen MT" panose="020B0602020104020603" pitchFamily="34" charset="0"/>
                        </a:rPr>
                        <a:t>MEJORAMIENTO MEDIANTE CONSTRUCCION OBRAS DE DRENAJE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rgbClr val="000000"/>
                          </a:solidFill>
                          <a:effectLst/>
                          <a:latin typeface="Tw Cen MT" panose="020B0602020104020603" pitchFamily="34" charset="0"/>
                        </a:rPr>
                        <a:t>UNIDAD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c>
                  <a:txBody>
                    <a:bodyPr/>
                    <a:lstStyle/>
                    <a:p>
                      <a:pPr algn="ctr" fontAlgn="ctr"/>
                      <a:r>
                        <a:rPr lang="es-CO" sz="1400" b="0" i="0" u="none" strike="noStrike" dirty="0">
                          <a:solidFill>
                            <a:srgbClr val="000000"/>
                          </a:solidFill>
                          <a:effectLst/>
                          <a:latin typeface="Tw Cen MT" panose="020B0602020104020603"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F7"/>
                    </a:solidFill>
                  </a:tcPr>
                </a:tc>
              </a:tr>
            </a:tbl>
          </a:graphicData>
        </a:graphic>
      </p:graphicFrame>
    </p:spTree>
    <p:extLst>
      <p:ext uri="{BB962C8B-B14F-4D97-AF65-F5344CB8AC3E}">
        <p14:creationId xmlns:p14="http://schemas.microsoft.com/office/powerpoint/2010/main" val="3835747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1640</TotalTime>
  <Words>20865</Words>
  <Application>Microsoft Office PowerPoint</Application>
  <PresentationFormat>Panorámica</PresentationFormat>
  <Paragraphs>6462</Paragraphs>
  <Slides>134</Slides>
  <Notes>1</Notes>
  <HiddenSlides>0</HiddenSlides>
  <MMClips>0</MMClips>
  <ScaleCrop>false</ScaleCrop>
  <HeadingPairs>
    <vt:vector size="8" baseType="variant">
      <vt:variant>
        <vt:lpstr>Fuentes usadas</vt:lpstr>
      </vt:variant>
      <vt:variant>
        <vt:i4>13</vt:i4>
      </vt:variant>
      <vt:variant>
        <vt:lpstr>Tema</vt:lpstr>
      </vt:variant>
      <vt:variant>
        <vt:i4>1</vt:i4>
      </vt:variant>
      <vt:variant>
        <vt:lpstr>Servidores OLE incrustados</vt:lpstr>
      </vt:variant>
      <vt:variant>
        <vt:i4>1</vt:i4>
      </vt:variant>
      <vt:variant>
        <vt:lpstr>Títulos de diapositiva</vt:lpstr>
      </vt:variant>
      <vt:variant>
        <vt:i4>134</vt:i4>
      </vt:variant>
    </vt:vector>
  </HeadingPairs>
  <TitlesOfParts>
    <vt:vector size="149" baseType="lpstr">
      <vt:lpstr>MS PGothic</vt:lpstr>
      <vt:lpstr>Arial</vt:lpstr>
      <vt:lpstr>Arial Narrow</vt:lpstr>
      <vt:lpstr>Beirut</vt:lpstr>
      <vt:lpstr>Calibri</vt:lpstr>
      <vt:lpstr>Calibri Light</vt:lpstr>
      <vt:lpstr>Courier New</vt:lpstr>
      <vt:lpstr>Helvetica Neue Bold Condensed</vt:lpstr>
      <vt:lpstr>Impact</vt:lpstr>
      <vt:lpstr>Mangal</vt:lpstr>
      <vt:lpstr>Myanmar Text</vt:lpstr>
      <vt:lpstr>Times New Roman</vt:lpstr>
      <vt:lpstr>Tw Cen MT</vt:lpstr>
      <vt:lpstr>Tema de Office</vt:lpstr>
      <vt:lpstr>Hoja de cálculo habilitada para macros</vt:lpstr>
      <vt:lpstr>INFORME PARA EL PRINCIPAL ESPACIO</vt:lpstr>
      <vt:lpstr>Presentación de PowerPoint</vt:lpstr>
      <vt:lpstr>30 de abril al 31 de julio de 2018 *   Podrán seguir las 2 cápsulas informativas a través de la página web http://www.invias.gov.co/ y por Facebook Live*.   La Audiencia Pública de Rendición de Cuentas (por definir lugar), podrán seguirla en la página web http://www.invias.gov.co/.    Se encuentra habilitado el correo electrónico rcuentas@invias.gov.co para recibir preguntas e inquietudes de forma permanente sobre la rendición de cuentas.   Para la interacción y diálogo en las cápsulas informativas se dispondrán los canales: Línea telefónica, Chat ciudadano, Redes sociales: Facebook y twitter.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Carlos Arturo Betancourt Gonzalez</dc:creator>
  <cp:lastModifiedBy>Adriana Varela Montenegro</cp:lastModifiedBy>
  <cp:revision>198</cp:revision>
  <dcterms:created xsi:type="dcterms:W3CDTF">2018-04-09T16:47:12Z</dcterms:created>
  <dcterms:modified xsi:type="dcterms:W3CDTF">2018-04-13T15:42:59Z</dcterms:modified>
</cp:coreProperties>
</file>