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7" r:id="rId35"/>
    <p:sldId id="289" r:id="rId36"/>
    <p:sldId id="290" r:id="rId37"/>
    <p:sldId id="291" r:id="rId38"/>
    <p:sldId id="292" r:id="rId39"/>
    <p:sldId id="293" r:id="rId40"/>
    <p:sldId id="294" r:id="rId41"/>
    <p:sldId id="295" r:id="rId42"/>
    <p:sldId id="296" r:id="rId4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meza\Desktop\Lizeth%20Meza\Varios\Planeamiento\Rendicion%20de%20cuenta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lmaponte\Documents\INFORMES%20DE%20EJECUCION\BASE%2010112017.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lmeza\Desktop\Lizeth%20Meza\Varios\Planeamiento\Rendicion%20de%20cuentas.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lmeza\Desktop\Lizeth%20Meza\Varios\Planeamiento\Rendicion%20de%20cuenta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ysClr val="windowText" lastClr="000000"/>
                </a:solidFill>
                <a:latin typeface="Arial Narrow" panose="020B0606020202030204" pitchFamily="34" charset="0"/>
                <a:ea typeface="+mn-ea"/>
                <a:cs typeface="+mn-cs"/>
              </a:defRPr>
            </a:pPr>
            <a:r>
              <a:rPr lang="es-CO" dirty="0" err="1"/>
              <a:t>Inversiòn</a:t>
            </a:r>
            <a:r>
              <a:rPr lang="es-CO" dirty="0"/>
              <a:t> </a:t>
            </a:r>
            <a:r>
              <a:rPr lang="es-CO" dirty="0" err="1"/>
              <a:t>Naciòn</a:t>
            </a:r>
            <a:r>
              <a:rPr lang="es-CO" dirty="0"/>
              <a:t> y Propios</a:t>
            </a:r>
          </a:p>
          <a:p>
            <a:pPr>
              <a:defRPr/>
            </a:pPr>
            <a:r>
              <a:rPr lang="es-CO" dirty="0"/>
              <a:t>(Cifras en Billones de pesos)</a:t>
            </a:r>
          </a:p>
        </c:rich>
      </c:tx>
      <c:layout/>
      <c:overlay val="0"/>
      <c:spPr>
        <a:noFill/>
        <a:ln>
          <a:noFill/>
        </a:ln>
        <a:effectLst/>
      </c:spPr>
      <c:txPr>
        <a:bodyPr rot="0" spcFirstLastPara="1" vertOverflow="ellipsis" vert="horz" wrap="square" anchor="ctr" anchorCtr="1"/>
        <a:lstStyle/>
        <a:p>
          <a:pPr>
            <a:defRPr sz="1320" b="0" i="0" u="none" strike="noStrike" kern="1200" spc="0" baseline="0">
              <a:solidFill>
                <a:sysClr val="windowText" lastClr="000000"/>
              </a:solidFill>
              <a:latin typeface="Arial Narrow" panose="020B0606020202030204" pitchFamily="34" charset="0"/>
              <a:ea typeface="+mn-ea"/>
              <a:cs typeface="+mn-cs"/>
            </a:defRPr>
          </a:pPr>
          <a:endParaRPr lang="es-CO"/>
        </a:p>
      </c:txPr>
    </c:title>
    <c:autoTitleDeleted val="0"/>
    <c:plotArea>
      <c:layout>
        <c:manualLayout>
          <c:layoutTarget val="inner"/>
          <c:xMode val="edge"/>
          <c:yMode val="edge"/>
          <c:x val="7.1741922561746566E-2"/>
          <c:y val="0.1786021505376344"/>
          <c:w val="0.90282087553046331"/>
          <c:h val="0.73824993649987303"/>
        </c:manualLayout>
      </c:layout>
      <c:lineChart>
        <c:grouping val="standard"/>
        <c:varyColors val="0"/>
        <c:ser>
          <c:idx val="1"/>
          <c:order val="0"/>
          <c:tx>
            <c:strRef>
              <c:f>Resumen!$M$4</c:f>
              <c:strCache>
                <c:ptCount val="1"/>
                <c:pt idx="0">
                  <c:v>Asignaciones Presupuestales </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Resumen!$F$10:$F$13</c:f>
              <c:numCache>
                <c:formatCode>General</c:formatCode>
                <c:ptCount val="4"/>
                <c:pt idx="0">
                  <c:v>2015</c:v>
                </c:pt>
                <c:pt idx="1">
                  <c:v>2016</c:v>
                </c:pt>
                <c:pt idx="2">
                  <c:v>2017</c:v>
                </c:pt>
                <c:pt idx="3">
                  <c:v>2018</c:v>
                </c:pt>
              </c:numCache>
            </c:numRef>
          </c:cat>
          <c:val>
            <c:numRef>
              <c:f>Resumen!$M$10:$M$13</c:f>
              <c:numCache>
                <c:formatCode>_(* #,##0.00_);_(* \(#,##0.00\);_(* "-"??_);_(@_)</c:formatCode>
                <c:ptCount val="4"/>
                <c:pt idx="0">
                  <c:v>3.625</c:v>
                </c:pt>
                <c:pt idx="1">
                  <c:v>2.379</c:v>
                </c:pt>
                <c:pt idx="2">
                  <c:v>3.06</c:v>
                </c:pt>
                <c:pt idx="3">
                  <c:v>2.0499999999999998</c:v>
                </c:pt>
              </c:numCache>
            </c:numRef>
          </c:val>
          <c:smooth val="0"/>
          <c:extLst xmlns:c16r2="http://schemas.microsoft.com/office/drawing/2015/06/chart">
            <c:ext xmlns:c16="http://schemas.microsoft.com/office/drawing/2014/chart" uri="{C3380CC4-5D6E-409C-BE32-E72D297353CC}">
              <c16:uniqueId val="{00000000-4F92-4E4B-B7C9-38F36BC599A8}"/>
            </c:ext>
          </c:extLst>
        </c:ser>
        <c:dLbls>
          <c:dLblPos val="t"/>
          <c:showLegendKey val="0"/>
          <c:showVal val="1"/>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marker val="1"/>
        <c:smooth val="0"/>
        <c:axId val="139954600"/>
        <c:axId val="139955384"/>
      </c:lineChart>
      <c:catAx>
        <c:axId val="1399546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crossAx val="139955384"/>
        <c:crosses val="autoZero"/>
        <c:auto val="1"/>
        <c:lblAlgn val="ctr"/>
        <c:lblOffset val="100"/>
        <c:noMultiLvlLbl val="0"/>
      </c:catAx>
      <c:valAx>
        <c:axId val="139955384"/>
        <c:scaling>
          <c:orientation val="minMax"/>
        </c:scaling>
        <c:delete val="0"/>
        <c:axPos val="l"/>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Narrow" panose="020B0606020202030204" pitchFamily="34" charset="0"/>
                <a:ea typeface="+mn-ea"/>
                <a:cs typeface="+mn-cs"/>
              </a:defRPr>
            </a:pPr>
            <a:endParaRPr lang="es-CO"/>
          </a:p>
        </c:txPr>
        <c:crossAx val="13995460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100">
          <a:solidFill>
            <a:sysClr val="windowText" lastClr="000000"/>
          </a:solidFill>
          <a:latin typeface="Arial Narrow" panose="020B0606020202030204" pitchFamily="34"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solidFill>
            <a:schemeClr val="tx1"/>
          </a:solidFill>
        </a:ln>
        <a:effectLst/>
        <a:sp3d>
          <a:contourClr>
            <a:schemeClr val="tx1"/>
          </a:contourClr>
        </a:sp3d>
      </c:spPr>
    </c:floor>
    <c:sideWall>
      <c:thickness val="0"/>
      <c:spPr>
        <a:gradFill>
          <a:gsLst>
            <a:gs pos="0">
              <a:srgbClr val="5E9EFF"/>
            </a:gs>
            <a:gs pos="39999">
              <a:srgbClr val="85C2FF"/>
            </a:gs>
            <a:gs pos="70000">
              <a:srgbClr val="C4D6EB"/>
            </a:gs>
            <a:gs pos="100000">
              <a:srgbClr val="FFEBFA"/>
            </a:gs>
          </a:gsLst>
          <a:lin ang="5400000" scaled="0"/>
        </a:gradFill>
        <a:ln>
          <a:noFill/>
        </a:ln>
        <a:effectLst/>
        <a:sp3d/>
      </c:spPr>
    </c:sideWall>
    <c:backWall>
      <c:thickness val="0"/>
      <c:spPr>
        <a:gradFill>
          <a:gsLst>
            <a:gs pos="0">
              <a:srgbClr val="5E9EFF"/>
            </a:gs>
            <a:gs pos="39999">
              <a:srgbClr val="85C2FF"/>
            </a:gs>
            <a:gs pos="70000">
              <a:srgbClr val="C4D6EB"/>
            </a:gs>
            <a:gs pos="100000">
              <a:srgbClr val="FFEBFA"/>
            </a:gs>
          </a:gsLst>
          <a:lin ang="5400000" scaled="0"/>
        </a:gradFill>
        <a:ln>
          <a:noFill/>
        </a:ln>
        <a:effectLst/>
        <a:sp3d/>
      </c:spPr>
    </c:backWall>
    <c:plotArea>
      <c:layout/>
      <c:bar3DChart>
        <c:barDir val="col"/>
        <c:grouping val="stacked"/>
        <c:varyColors val="0"/>
        <c:ser>
          <c:idx val="0"/>
          <c:order val="0"/>
          <c:spPr>
            <a:solidFill>
              <a:schemeClr val="accent1"/>
            </a:solidFill>
            <a:ln>
              <a:solidFill>
                <a:schemeClr val="tx1"/>
              </a:solidFill>
            </a:ln>
            <a:effectLst/>
            <a:sp3d>
              <a:contourClr>
                <a:schemeClr val="tx1"/>
              </a:contourClr>
            </a:sp3d>
          </c:spPr>
          <c:invertIfNegative val="0"/>
          <c:dPt>
            <c:idx val="0"/>
            <c:invertIfNegative val="0"/>
            <c:bubble3D val="0"/>
            <c:spPr>
              <a:solidFill>
                <a:schemeClr val="bg1">
                  <a:lumMod val="65000"/>
                </a:schemeClr>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1-AFB2-4AED-8530-3A75BFC8363B}"/>
              </c:ext>
            </c:extLst>
          </c:dPt>
          <c:dPt>
            <c:idx val="1"/>
            <c:invertIfNegative val="0"/>
            <c:bubble3D val="0"/>
            <c:spPr>
              <a:solidFill>
                <a:schemeClr val="accent2">
                  <a:lumMod val="75000"/>
                </a:schemeClr>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3-AFB2-4AED-8530-3A75BFC8363B}"/>
              </c:ext>
            </c:extLst>
          </c:dPt>
          <c:dPt>
            <c:idx val="2"/>
            <c:invertIfNegative val="0"/>
            <c:bubble3D val="0"/>
            <c:spPr>
              <a:solidFill>
                <a:srgbClr val="0066FF"/>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5-AFB2-4AED-8530-3A75BFC8363B}"/>
              </c:ext>
            </c:extLst>
          </c:dPt>
          <c:dPt>
            <c:idx val="3"/>
            <c:invertIfNegative val="0"/>
            <c:bubble3D val="0"/>
            <c:spPr>
              <a:solidFill>
                <a:srgbClr val="FFC000"/>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7-AFB2-4AED-8530-3A75BFC8363B}"/>
              </c:ext>
            </c:extLst>
          </c:dPt>
          <c:dPt>
            <c:idx val="4"/>
            <c:invertIfNegative val="0"/>
            <c:bubble3D val="0"/>
            <c:spPr>
              <a:solidFill>
                <a:srgbClr val="7030A0"/>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9-AFB2-4AED-8530-3A75BFC8363B}"/>
              </c:ext>
            </c:extLst>
          </c:dPt>
          <c:dPt>
            <c:idx val="5"/>
            <c:invertIfNegative val="0"/>
            <c:bubble3D val="0"/>
            <c:spPr>
              <a:solidFill>
                <a:schemeClr val="bg1">
                  <a:lumMod val="65000"/>
                </a:schemeClr>
              </a:solidFill>
              <a:ln>
                <a:solidFill>
                  <a:schemeClr val="tx1"/>
                </a:solidFill>
              </a:ln>
              <a:effectLst/>
              <a:sp3d>
                <a:contourClr>
                  <a:schemeClr val="tx1"/>
                </a:contourClr>
              </a:sp3d>
            </c:spPr>
            <c:extLst xmlns:c16r2="http://schemas.microsoft.com/office/drawing/2015/06/chart">
              <c:ext xmlns:c16="http://schemas.microsoft.com/office/drawing/2014/chart" uri="{C3380CC4-5D6E-409C-BE32-E72D297353CC}">
                <c16:uniqueId val="{0000000B-AFB2-4AED-8530-3A75BFC8363B}"/>
              </c:ext>
            </c:extLst>
          </c:dPt>
          <c:dLbls>
            <c:delete val="1"/>
          </c:dLbls>
          <c:cat>
            <c:strRef>
              <c:f>'Gráfica D3'!$B$36:$G$36</c:f>
              <c:strCache>
                <c:ptCount val="6"/>
                <c:pt idx="0">
                  <c:v>APROPIACION ACTUAL</c:v>
                </c:pt>
                <c:pt idx="1">
                  <c:v>CDP</c:v>
                </c:pt>
                <c:pt idx="2">
                  <c:v>COMPROMISOS</c:v>
                </c:pt>
                <c:pt idx="3">
                  <c:v>OBLIGACIONES</c:v>
                </c:pt>
                <c:pt idx="4">
                  <c:v>PAGOS</c:v>
                </c:pt>
                <c:pt idx="5">
                  <c:v>SALDO DE APROPIACION</c:v>
                </c:pt>
              </c:strCache>
            </c:strRef>
          </c:cat>
          <c:val>
            <c:numRef>
              <c:f>'Gráfica D3'!$B$37:$G$37</c:f>
              <c:numCache>
                <c:formatCode>#,##0.00</c:formatCode>
                <c:ptCount val="6"/>
                <c:pt idx="0">
                  <c:v>3058310.7491600001</c:v>
                </c:pt>
                <c:pt idx="1">
                  <c:v>2959260.54739741</c:v>
                </c:pt>
                <c:pt idx="2">
                  <c:v>2708762.5581595092</c:v>
                </c:pt>
                <c:pt idx="3">
                  <c:v>1257473.8504594895</c:v>
                </c:pt>
                <c:pt idx="4">
                  <c:v>1083676.5553865503</c:v>
                </c:pt>
                <c:pt idx="5">
                  <c:v>99050.201762590092</c:v>
                </c:pt>
              </c:numCache>
            </c:numRef>
          </c:val>
          <c:extLst xmlns:c16r2="http://schemas.microsoft.com/office/drawing/2015/06/chart">
            <c:ext xmlns:c16="http://schemas.microsoft.com/office/drawing/2014/chart" uri="{C3380CC4-5D6E-409C-BE32-E72D297353CC}">
              <c16:uniqueId val="{0000000C-AFB2-4AED-8530-3A75BFC8363B}"/>
            </c:ext>
          </c:extLst>
        </c:ser>
        <c:ser>
          <c:idx val="1"/>
          <c:order val="1"/>
          <c:spPr>
            <a:solidFill>
              <a:schemeClr val="bg1">
                <a:lumMod val="50000"/>
              </a:schemeClr>
            </a:solidFill>
            <a:ln>
              <a:noFill/>
            </a:ln>
            <a:effectLst/>
            <a:sp3d/>
          </c:spPr>
          <c:invertIfNegative val="0"/>
          <c:dPt>
            <c:idx val="0"/>
            <c:invertIfNegative val="0"/>
            <c:bubble3D val="0"/>
            <c:spPr>
              <a:solidFill>
                <a:schemeClr val="bg1">
                  <a:lumMod val="65000"/>
                </a:schemeClr>
              </a:solidFill>
              <a:ln>
                <a:noFill/>
              </a:ln>
              <a:effectLst/>
              <a:sp3d/>
            </c:spPr>
            <c:extLst xmlns:c16r2="http://schemas.microsoft.com/office/drawing/2015/06/chart">
              <c:ext xmlns:c16="http://schemas.microsoft.com/office/drawing/2014/chart" uri="{C3380CC4-5D6E-409C-BE32-E72D297353CC}">
                <c16:uniqueId val="{0000000E-AFB2-4AED-8530-3A75BFC8363B}"/>
              </c:ext>
            </c:extLst>
          </c:dPt>
          <c:dPt>
            <c:idx val="1"/>
            <c:invertIfNegative val="0"/>
            <c:bubble3D val="0"/>
            <c:spPr>
              <a:solidFill>
                <a:schemeClr val="accent2">
                  <a:lumMod val="75000"/>
                </a:schemeClr>
              </a:solidFill>
              <a:ln>
                <a:noFill/>
              </a:ln>
              <a:effectLst/>
              <a:sp3d/>
            </c:spPr>
            <c:extLst xmlns:c16r2="http://schemas.microsoft.com/office/drawing/2015/06/chart">
              <c:ext xmlns:c16="http://schemas.microsoft.com/office/drawing/2014/chart" uri="{C3380CC4-5D6E-409C-BE32-E72D297353CC}">
                <c16:uniqueId val="{00000010-AFB2-4AED-8530-3A75BFC8363B}"/>
              </c:ext>
            </c:extLst>
          </c:dPt>
          <c:dPt>
            <c:idx val="2"/>
            <c:invertIfNegative val="0"/>
            <c:bubble3D val="0"/>
            <c:spPr>
              <a:solidFill>
                <a:srgbClr val="0066FF"/>
              </a:solidFill>
              <a:ln>
                <a:noFill/>
              </a:ln>
              <a:effectLst/>
              <a:sp3d/>
            </c:spPr>
            <c:extLst xmlns:c16r2="http://schemas.microsoft.com/office/drawing/2015/06/chart">
              <c:ext xmlns:c16="http://schemas.microsoft.com/office/drawing/2014/chart" uri="{C3380CC4-5D6E-409C-BE32-E72D297353CC}">
                <c16:uniqueId val="{00000012-AFB2-4AED-8530-3A75BFC8363B}"/>
              </c:ext>
            </c:extLst>
          </c:dPt>
          <c:dPt>
            <c:idx val="3"/>
            <c:invertIfNegative val="0"/>
            <c:bubble3D val="0"/>
            <c:spPr>
              <a:solidFill>
                <a:srgbClr val="FFC000"/>
              </a:solidFill>
              <a:ln>
                <a:noFill/>
              </a:ln>
              <a:effectLst/>
              <a:sp3d/>
            </c:spPr>
            <c:extLst xmlns:c16r2="http://schemas.microsoft.com/office/drawing/2015/06/chart">
              <c:ext xmlns:c16="http://schemas.microsoft.com/office/drawing/2014/chart" uri="{C3380CC4-5D6E-409C-BE32-E72D297353CC}">
                <c16:uniqueId val="{00000014-AFB2-4AED-8530-3A75BFC8363B}"/>
              </c:ext>
            </c:extLst>
          </c:dPt>
          <c:dPt>
            <c:idx val="4"/>
            <c:invertIfNegative val="0"/>
            <c:bubble3D val="0"/>
            <c:spPr>
              <a:solidFill>
                <a:srgbClr val="7030A0"/>
              </a:solidFill>
              <a:ln>
                <a:noFill/>
              </a:ln>
              <a:effectLst/>
              <a:sp3d/>
            </c:spPr>
            <c:extLst xmlns:c16r2="http://schemas.microsoft.com/office/drawing/2015/06/chart">
              <c:ext xmlns:c16="http://schemas.microsoft.com/office/drawing/2014/chart" uri="{C3380CC4-5D6E-409C-BE32-E72D297353CC}">
                <c16:uniqueId val="{00000016-AFB2-4AED-8530-3A75BFC8363B}"/>
              </c:ext>
            </c:extLst>
          </c:dPt>
          <c:dLbls>
            <c:dLbl>
              <c:idx val="0"/>
              <c:layout>
                <c:manualLayout>
                  <c:x val="2.359882005899705E-2"/>
                  <c:y val="-5.9320254460402275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0602343E-C667-4619-9A2F-663F3CFA5686}"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{0602343E-C667-4619-9A2F-663F3CFA5686}</c15:txfldGUID>
                      <c15:f>'Gráfica D3'!$B$38</c15:f>
                      <c15:dlblFieldTableCache>
                        <c:ptCount val="1"/>
                        <c:pt idx="0">
                          <c:v>100,00%</c:v>
                        </c:pt>
                      </c15:dlblFieldTableCache>
                    </c15:dlblFTEntry>
                  </c15:dlblFieldTable>
                  <c15:showDataLabelsRange val="0"/>
                </c:ext>
              </c:extLst>
            </c:dLbl>
            <c:dLbl>
              <c:idx val="1"/>
              <c:layout>
                <c:manualLayout>
                  <c:x val="1.966568338249754E-2"/>
                  <c:y val="-5.7437926372821461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B3C74653-76D9-4850-8BAD-0F6564F9074F}"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{B3C74653-76D9-4850-8BAD-0F6564F9074F}</c15:txfldGUID>
                      <c15:f>'Gráfica D3'!$C$38</c15:f>
                      <c15:dlblFieldTableCache>
                        <c:ptCount val="1"/>
                        <c:pt idx="0">
                          <c:v>96,76%</c:v>
                        </c:pt>
                      </c15:dlblFieldTableCache>
                    </c15:dlblFTEntry>
                  </c15:dlblFieldTable>
                  <c15:showDataLabelsRange val="0"/>
                </c:ext>
              </c:extLst>
            </c:dLbl>
            <c:dLbl>
              <c:idx val="2"/>
              <c:layout>
                <c:manualLayout>
                  <c:x val="1.7355043009004405E-2"/>
                  <c:y val="-5.7946580544131772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E9137F4F-3C07-46E2-979C-BBBFF8976187}"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2-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{E9137F4F-3C07-46E2-979C-BBBFF8976187}</c15:txfldGUID>
                      <c15:f>'Gráfica D3'!$D$38</c15:f>
                      <c15:dlblFieldTableCache>
                        <c:ptCount val="1"/>
                        <c:pt idx="0">
                          <c:v>88,57%</c:v>
                        </c:pt>
                      </c15:dlblFieldTableCache>
                    </c15:dlblFTEntry>
                  </c15:dlblFieldTable>
                  <c15:showDataLabelsRange val="0"/>
                </c:ext>
              </c:extLst>
            </c:dLbl>
            <c:dLbl>
              <c:idx val="3"/>
              <c:layout>
                <c:manualLayout>
                  <c:x val="1.3888927600863979E-2"/>
                  <c:y val="-5.0061158998269253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832FE57E-32F8-4E25-8B81-9BAF17D30AA3}"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4-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{832FE57E-32F8-4E25-8B81-9BAF17D30AA3}</c15:txfldGUID>
                      <c15:f>'Gráfica D3'!$E$38</c15:f>
                      <c15:dlblFieldTableCache>
                        <c:ptCount val="1"/>
                        <c:pt idx="0">
                          <c:v>41,12%</c:v>
                        </c:pt>
                      </c15:dlblFieldTableCache>
                    </c15:dlblFTEntry>
                  </c15:dlblFieldTable>
                  <c15:showDataLabelsRange val="0"/>
                </c:ext>
              </c:extLst>
            </c:dLbl>
            <c:dLbl>
              <c:idx val="4"/>
              <c:layout>
                <c:manualLayout>
                  <c:x val="1.3888927600863908E-2"/>
                  <c:y val="-6.4458584551834452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FCBD9C95-7B2B-4ED6-BE1C-B43D7085AE40}"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6-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{FCBD9C95-7B2B-4ED6-BE1C-B43D7085AE40}</c15:txfldGUID>
                      <c15:f>'Gráfica D3'!$F$38</c15:f>
                      <c15:dlblFieldTableCache>
                        <c:ptCount val="1"/>
                        <c:pt idx="0">
                          <c:v>35,43%</c:v>
                        </c:pt>
                      </c15:dlblFieldTableCache>
                    </c15:dlblFTEntry>
                  </c15:dlblFieldTable>
                  <c15:showDataLabelsRange val="0"/>
                </c:ext>
              </c:extLst>
            </c:dLbl>
            <c:dLbl>
              <c:idx val="5"/>
              <c:layout>
                <c:manualLayout>
                  <c:x val="8.6775215045022027E-3"/>
                  <c:y val="-6.1202582547983088E-2"/>
                </c:manualLayout>
              </c:layout>
              <c:tx>
                <c:rich>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fld id="{AA9CC78E-417B-4EB3-930A-66EF4EA995EE}" type="CELLREF">
                      <a:rPr lang="en-US"/>
                      <a:pPr>
                        <a:defRPr sz="1000" b="0" i="0" u="none" strike="noStrike" kern="1200" baseline="0">
                          <a:ln w="0">
                            <a:solidFill>
                              <a:schemeClr val="tx1"/>
                            </a:solidFill>
                          </a:ln>
                          <a:solidFill>
                            <a:schemeClr val="tx1"/>
                          </a:solidFill>
                          <a:latin typeface="Arial" panose="020B0604020202020204" pitchFamily="34" charset="0"/>
                          <a:ea typeface="+mn-ea"/>
                          <a:cs typeface="+mn-cs"/>
                        </a:defRPr>
                      </a:pPr>
                      <a:t>[CELLREF]</a:t>
                    </a:fld>
                    <a:endParaRPr lang="es-CO"/>
                  </a:p>
                </c:rich>
              </c:tx>
              <c:numFmt formatCode="0.00%" sourceLinked="0"/>
              <c:spPr>
                <a:solidFill>
                  <a:schemeClr val="accent2">
                    <a:lumMod val="20000"/>
                    <a:lumOff val="80000"/>
                  </a:schemeClr>
                </a:solidFill>
                <a:ln>
                  <a:solidFill>
                    <a:schemeClr val="accent2">
                      <a:lumMod val="60000"/>
                      <a:lumOff val="40000"/>
                    </a:schemeClr>
                  </a:solid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7-AFB2-4AED-8530-3A75BFC8363B}"/>
                </c:ext>
                <c:ext xmlns:c15="http://schemas.microsoft.com/office/drawing/2012/chart" uri="{CE6537A1-D6FC-4f65-9D91-7224C49458BB}">
                  <c15:spPr xmlns:c15="http://schemas.microsoft.com/office/drawing/2012/chart">
                    <a:prstGeom prst="rect">
                      <a:avLst/>
                    </a:prstGeom>
                  </c15:spPr>
                  <c15:layout/>
                  <c15:dlblFieldTable>
                    <c15:dlblFTEntry>
                      <c15:txfldGUID>{AA9CC78E-417B-4EB3-930A-66EF4EA995EE}</c15:txfldGUID>
                      <c15:f>'Gráfica D3'!$G$38</c15:f>
                      <c15:dlblFieldTableCache>
                        <c:ptCount val="1"/>
                        <c:pt idx="0">
                          <c:v>3,24%</c:v>
                        </c:pt>
                      </c15:dlblFieldTableCache>
                    </c15:dlblFTEntry>
                  </c15:dlblFieldTable>
                  <c15:showDataLabelsRange val="0"/>
                </c:ext>
              </c:extLst>
            </c:dLbl>
            <c:spPr>
              <a:solidFill>
                <a:schemeClr val="accent2">
                  <a:lumMod val="20000"/>
                  <a:lumOff val="80000"/>
                </a:schemeClr>
              </a:solidFill>
              <a:ln>
                <a:solidFill>
                  <a:schemeClr val="accent2">
                    <a:lumMod val="60000"/>
                    <a:lumOff val="40000"/>
                  </a:schemeClr>
                </a:solidFill>
              </a:ln>
              <a:effectLst/>
            </c:spPr>
            <c:txPr>
              <a:bodyPr rot="0" spcFirstLastPara="1" vertOverflow="clip" horzOverflow="clip" vert="horz" wrap="square" lIns="72000" tIns="36000" rIns="72000" bIns="36000" anchor="ctr" anchorCtr="1"/>
              <a:lstStyle/>
              <a:p>
                <a:pPr>
                  <a:defRPr sz="1000" b="0" i="0" u="none" strike="noStrike" kern="1200" baseline="0">
                    <a:ln w="0">
                      <a:solidFill>
                        <a:schemeClr val="tx1"/>
                      </a:solidFill>
                    </a:ln>
                    <a:solidFill>
                      <a:schemeClr val="tx1"/>
                    </a:solidFill>
                    <a:latin typeface="Arial" panose="020B0604020202020204" pitchFamily="34" charset="0"/>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c15:spPr>
                <c15:showLeaderLines val="0"/>
              </c:ext>
            </c:extLst>
          </c:dLbls>
          <c:cat>
            <c:strRef>
              <c:f>'Gráfica D3'!$B$36:$G$36</c:f>
              <c:strCache>
                <c:ptCount val="6"/>
                <c:pt idx="0">
                  <c:v>APROPIACION ACTUAL</c:v>
                </c:pt>
                <c:pt idx="1">
                  <c:v>CDP</c:v>
                </c:pt>
                <c:pt idx="2">
                  <c:v>COMPROMISOS</c:v>
                </c:pt>
                <c:pt idx="3">
                  <c:v>OBLIGACIONES</c:v>
                </c:pt>
                <c:pt idx="4">
                  <c:v>PAGOS</c:v>
                </c:pt>
                <c:pt idx="5">
                  <c:v>SALDO DE APROPIACION</c:v>
                </c:pt>
              </c:strCache>
            </c:strRef>
          </c:cat>
          <c:val>
            <c:numRef>
              <c:f>'Gráfica D3'!$B$38:$G$38</c:f>
              <c:numCache>
                <c:formatCode>0.00%</c:formatCode>
                <c:ptCount val="6"/>
                <c:pt idx="0">
                  <c:v>1</c:v>
                </c:pt>
                <c:pt idx="1">
                  <c:v>0.96761277388512745</c:v>
                </c:pt>
                <c:pt idx="2">
                  <c:v>0.88570546956469409</c:v>
                </c:pt>
                <c:pt idx="3">
                  <c:v>0.41116614811129609</c:v>
                </c:pt>
                <c:pt idx="4">
                  <c:v>0.35433827503768034</c:v>
                </c:pt>
                <c:pt idx="5">
                  <c:v>3.2387226114872519E-2</c:v>
                </c:pt>
              </c:numCache>
            </c:numRef>
          </c:val>
          <c:extLst xmlns:c16r2="http://schemas.microsoft.com/office/drawing/2015/06/chart">
            <c:ext xmlns:c16="http://schemas.microsoft.com/office/drawing/2014/chart" uri="{C3380CC4-5D6E-409C-BE32-E72D297353CC}">
              <c16:uniqueId val="{00000018-AFB2-4AED-8530-3A75BFC8363B}"/>
            </c:ext>
          </c:extLst>
        </c:ser>
        <c:dLbls>
          <c:showLegendKey val="0"/>
          <c:showVal val="1"/>
          <c:showCatName val="0"/>
          <c:showSerName val="0"/>
          <c:showPercent val="0"/>
          <c:showBubbleSize val="0"/>
        </c:dLbls>
        <c:gapWidth val="120"/>
        <c:gapDepth val="164"/>
        <c:shape val="cylinder"/>
        <c:axId val="139956952"/>
        <c:axId val="139957736"/>
        <c:axId val="0"/>
      </c:bar3DChart>
      <c:catAx>
        <c:axId val="139956952"/>
        <c:scaling>
          <c:orientation val="minMax"/>
        </c:scaling>
        <c:delete val="0"/>
        <c:axPos val="b"/>
        <c:numFmt formatCode="General" sourceLinked="1"/>
        <c:majorTickMark val="none"/>
        <c:minorTickMark val="none"/>
        <c:tickLblPos val="nextTo"/>
        <c:spPr>
          <a:noFill/>
          <a:ln>
            <a:noFill/>
          </a:ln>
          <a:effectLst/>
        </c:spPr>
        <c:txPr>
          <a:bodyPr rot="-2700000" spcFirstLastPara="1" vertOverflow="ellipsis" vert="horz" wrap="square" anchor="ctr" anchorCtr="1"/>
          <a:lstStyle/>
          <a:p>
            <a:pPr>
              <a:defRPr sz="900" b="0" i="0" u="none" strike="noStrike" kern="1200" baseline="0">
                <a:ln>
                  <a:solidFill>
                    <a:srgbClr val="008000"/>
                  </a:solidFill>
                </a:ln>
                <a:solidFill>
                  <a:srgbClr val="006600"/>
                </a:solidFill>
                <a:latin typeface="+mn-lt"/>
                <a:ea typeface="+mn-ea"/>
                <a:cs typeface="+mn-cs"/>
              </a:defRPr>
            </a:pPr>
            <a:endParaRPr lang="es-CO"/>
          </a:p>
        </c:txPr>
        <c:crossAx val="139957736"/>
        <c:crosses val="autoZero"/>
        <c:auto val="1"/>
        <c:lblAlgn val="ctr"/>
        <c:lblOffset val="100"/>
        <c:noMultiLvlLbl val="0"/>
      </c:catAx>
      <c:valAx>
        <c:axId val="139957736"/>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ln>
                  <a:solidFill>
                    <a:srgbClr val="008000"/>
                  </a:solidFill>
                </a:ln>
                <a:solidFill>
                  <a:srgbClr val="006600"/>
                </a:solidFill>
                <a:latin typeface="+mn-lt"/>
                <a:ea typeface="+mn-ea"/>
                <a:cs typeface="+mn-cs"/>
              </a:defRPr>
            </a:pPr>
            <a:endParaRPr lang="es-CO"/>
          </a:p>
        </c:txPr>
        <c:crossAx val="139956952"/>
        <c:crosses val="autoZero"/>
        <c:crossBetween val="between"/>
      </c:valAx>
      <c:spPr>
        <a:noFill/>
        <a:ln>
          <a:solidFill>
            <a:schemeClr val="bg1"/>
          </a:solid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ln>
            <a:solidFill>
              <a:srgbClr val="008000"/>
            </a:solidFill>
          </a:ln>
          <a:solidFill>
            <a:srgbClr val="006600"/>
          </a:solidFill>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ysClr val="windowText" lastClr="000000"/>
                </a:solidFill>
                <a:latin typeface="+mn-lt"/>
                <a:ea typeface="+mn-ea"/>
                <a:cs typeface="+mn-cs"/>
              </a:defRPr>
            </a:pPr>
            <a:r>
              <a:rPr lang="es-CO" sz="1600" b="1" dirty="0"/>
              <a:t>RECURSOS NACION-INVERSIÒN 2010-2020</a:t>
            </a:r>
          </a:p>
        </c:rich>
      </c:tx>
      <c:layout/>
      <c:overlay val="0"/>
      <c:spPr>
        <a:noFill/>
        <a:ln>
          <a:noFill/>
        </a:ln>
        <a:effectLst/>
      </c:spPr>
      <c:txPr>
        <a:bodyPr rot="0" spcFirstLastPara="1" vertOverflow="ellipsis" vert="horz" wrap="square" anchor="ctr" anchorCtr="1"/>
        <a:lstStyle/>
        <a:p>
          <a:pPr>
            <a:defRPr sz="1600" b="1" i="0" u="none" strike="noStrike" kern="1200" spc="0" baseline="0">
              <a:solidFill>
                <a:sysClr val="windowText" lastClr="000000"/>
              </a:solidFill>
              <a:latin typeface="+mn-lt"/>
              <a:ea typeface="+mn-ea"/>
              <a:cs typeface="+mn-cs"/>
            </a:defRPr>
          </a:pPr>
          <a:endParaRPr lang="es-CO"/>
        </a:p>
      </c:txPr>
    </c:title>
    <c:autoTitleDeleted val="0"/>
    <c:plotArea>
      <c:layout>
        <c:manualLayout>
          <c:layoutTarget val="inner"/>
          <c:xMode val="edge"/>
          <c:yMode val="edge"/>
          <c:x val="0.13982973012264535"/>
          <c:y val="0.10916869043932684"/>
          <c:w val="0.83942520885762129"/>
          <c:h val="0.76359196742015956"/>
        </c:manualLayout>
      </c:layout>
      <c:lineChart>
        <c:grouping val="standard"/>
        <c:varyColors val="0"/>
        <c:ser>
          <c:idx val="1"/>
          <c:order val="0"/>
          <c:tx>
            <c:strRef>
              <c:f>Resumen!$G$4</c:f>
              <c:strCache>
                <c:ptCount val="1"/>
                <c:pt idx="0">
                  <c:v>Recursos Nación Apropiados</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spPr>
              <a:solidFill>
                <a:schemeClr val="accent5">
                  <a:lumMod val="40000"/>
                  <a:lumOff val="60000"/>
                </a:schemeClr>
              </a:solidFill>
              <a:ln>
                <a:solidFill>
                  <a:schemeClr val="accent5"/>
                </a:solid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mn-lt"/>
                    <a:ea typeface="+mn-ea"/>
                    <a:cs typeface="+mn-cs"/>
                  </a:defRPr>
                </a:pPr>
                <a:endParaRPr lang="es-CO"/>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Resumen!$F$5:$F$15</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Resumen!$G$5:$G$15</c:f>
              <c:numCache>
                <c:formatCode>_(* #,##0_);_(* \(#,##0\);_(* "-"??_);_(@_)</c:formatCode>
                <c:ptCount val="11"/>
                <c:pt idx="0">
                  <c:v>1913525</c:v>
                </c:pt>
                <c:pt idx="1">
                  <c:v>1800020.9999999998</c:v>
                </c:pt>
                <c:pt idx="2">
                  <c:v>3043432.5960519998</c:v>
                </c:pt>
                <c:pt idx="3">
                  <c:v>4040647.8543391502</c:v>
                </c:pt>
                <c:pt idx="4">
                  <c:v>3870770.7598609999</c:v>
                </c:pt>
                <c:pt idx="5">
                  <c:v>3145087</c:v>
                </c:pt>
                <c:pt idx="6">
                  <c:v>2101432.280969</c:v>
                </c:pt>
                <c:pt idx="7">
                  <c:v>2256463.2998529999</c:v>
                </c:pt>
              </c:numCache>
            </c:numRef>
          </c:val>
          <c:smooth val="0"/>
          <c:extLst xmlns:c16r2="http://schemas.microsoft.com/office/drawing/2015/06/chart">
            <c:ext xmlns:c16="http://schemas.microsoft.com/office/drawing/2014/chart" uri="{C3380CC4-5D6E-409C-BE32-E72D297353CC}">
              <c16:uniqueId val="{00000000-8002-4716-B65B-0E052615B309}"/>
            </c:ext>
          </c:extLst>
        </c:ser>
        <c:ser>
          <c:idx val="2"/>
          <c:order val="1"/>
          <c:tx>
            <c:strRef>
              <c:f>Resumen!$H$4</c:f>
              <c:strCache>
                <c:ptCount val="1"/>
                <c:pt idx="0">
                  <c:v>Recursos Nación Proyectados</c:v>
                </c:pt>
              </c:strCache>
            </c:strRef>
          </c:tx>
          <c:spPr>
            <a:ln w="28575" cap="rnd">
              <a:solidFill>
                <a:srgbClr val="8A0000"/>
              </a:solidFill>
              <a:prstDash val="sysDash"/>
              <a:round/>
            </a:ln>
            <a:effectLst/>
          </c:spPr>
          <c:marker>
            <c:symbol val="circle"/>
            <c:size val="5"/>
            <c:spPr>
              <a:solidFill>
                <a:srgbClr val="8A0000"/>
              </a:solidFill>
              <a:ln w="9525">
                <a:solidFill>
                  <a:srgbClr val="8A0000"/>
                </a:solidFill>
                <a:prstDash val="sysDash"/>
              </a:ln>
              <a:effectLst/>
            </c:spPr>
          </c:marker>
          <c:dLbls>
            <c:spPr>
              <a:solidFill>
                <a:srgbClr val="FF8989"/>
              </a:solidFill>
              <a:ln>
                <a:solidFill>
                  <a:srgbClr val="8A0000"/>
                </a:solid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mn-lt"/>
                    <a:ea typeface="+mn-ea"/>
                    <a:cs typeface="+mn-cs"/>
                  </a:defRPr>
                </a:pPr>
                <a:endParaRPr lang="es-CO"/>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Resumen!$F$5:$F$15</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Resumen!$H$5:$H$15</c:f>
              <c:numCache>
                <c:formatCode>General</c:formatCode>
                <c:ptCount val="11"/>
                <c:pt idx="8" formatCode="_(* #,##0_);_(* \(#,##0\);_(* &quot;-&quot;??_);_(@_)">
                  <c:v>1561417.8122320001</c:v>
                </c:pt>
                <c:pt idx="9" formatCode="_(* #,##0_);_(* \(#,##0\);_(* &quot;-&quot;??_);_(@_)">
                  <c:v>916765.372278</c:v>
                </c:pt>
                <c:pt idx="10" formatCode="_(* #,##0_);_(* \(#,##0\);_(* &quot;-&quot;??_);_(@_)">
                  <c:v>960000</c:v>
                </c:pt>
              </c:numCache>
            </c:numRef>
          </c:val>
          <c:smooth val="0"/>
          <c:extLst xmlns:c16r2="http://schemas.microsoft.com/office/drawing/2015/06/chart">
            <c:ext xmlns:c16="http://schemas.microsoft.com/office/drawing/2014/chart" uri="{C3380CC4-5D6E-409C-BE32-E72D297353CC}">
              <c16:uniqueId val="{00000001-8002-4716-B65B-0E052615B309}"/>
            </c:ext>
          </c:extLst>
        </c:ser>
        <c:dLbls>
          <c:dLblPos val="t"/>
          <c:showLegendKey val="0"/>
          <c:showVal val="1"/>
          <c:showCatName val="0"/>
          <c:showSerName val="0"/>
          <c:showPercent val="0"/>
          <c:showBubbleSize val="0"/>
        </c:dLbls>
        <c:marker val="1"/>
        <c:smooth val="0"/>
        <c:axId val="139958520"/>
        <c:axId val="171875064"/>
      </c:lineChart>
      <c:catAx>
        <c:axId val="13995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C00000"/>
                </a:solidFill>
                <a:latin typeface="+mn-lt"/>
                <a:ea typeface="+mn-ea"/>
                <a:cs typeface="+mn-cs"/>
              </a:defRPr>
            </a:pPr>
            <a:endParaRPr lang="es-CO"/>
          </a:p>
        </c:txPr>
        <c:crossAx val="171875064"/>
        <c:crosses val="autoZero"/>
        <c:auto val="1"/>
        <c:lblAlgn val="ctr"/>
        <c:lblOffset val="100"/>
        <c:noMultiLvlLbl val="0"/>
      </c:catAx>
      <c:valAx>
        <c:axId val="171875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r>
                  <a:rPr lang="es-CO" sz="800"/>
                  <a:t>MILLONES</a:t>
                </a:r>
                <a:r>
                  <a:rPr lang="es-CO" sz="800" baseline="0"/>
                  <a:t> DE PESOS</a:t>
                </a:r>
                <a:endParaRPr lang="es-CO" sz="80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s-CO"/>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8A0000"/>
                </a:solidFill>
                <a:latin typeface="+mn-lt"/>
                <a:ea typeface="+mn-ea"/>
                <a:cs typeface="+mn-cs"/>
              </a:defRPr>
            </a:pPr>
            <a:endParaRPr lang="es-CO"/>
          </a:p>
        </c:txPr>
        <c:crossAx val="1399585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legend>
    <c:plotVisOnly val="1"/>
    <c:dispBlanksAs val="gap"/>
    <c:showDLblsOverMax val="0"/>
  </c:chart>
  <c:spPr>
    <a:noFill/>
    <a:ln>
      <a:noFill/>
    </a:ln>
    <a:effectLst/>
  </c:spPr>
  <c:txPr>
    <a:bodyPr/>
    <a:lstStyle/>
    <a:p>
      <a:pPr>
        <a:defRPr>
          <a:solidFill>
            <a:sysClr val="windowText" lastClr="000000"/>
          </a:solidFill>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ysClr val="windowText" lastClr="000000"/>
                </a:solidFill>
                <a:latin typeface="+mn-lt"/>
                <a:ea typeface="+mn-ea"/>
                <a:cs typeface="+mn-cs"/>
              </a:defRPr>
            </a:pPr>
            <a:r>
              <a:rPr lang="es-CO" sz="1600" b="1" dirty="0"/>
              <a:t>RECURSOS PROPIOS - INVERSIÓN 2010-2020</a:t>
            </a:r>
          </a:p>
        </c:rich>
      </c:tx>
      <c:layout/>
      <c:overlay val="0"/>
      <c:spPr>
        <a:noFill/>
        <a:ln>
          <a:noFill/>
        </a:ln>
        <a:effectLst/>
      </c:spPr>
      <c:txPr>
        <a:bodyPr rot="0" spcFirstLastPara="1" vertOverflow="ellipsis" vert="horz" wrap="square" anchor="ctr" anchorCtr="1"/>
        <a:lstStyle/>
        <a:p>
          <a:pPr>
            <a:defRPr sz="1600" b="1" i="0" u="none" strike="noStrike" kern="1200" spc="0" baseline="0">
              <a:solidFill>
                <a:sysClr val="windowText" lastClr="000000"/>
              </a:solidFill>
              <a:latin typeface="+mn-lt"/>
              <a:ea typeface="+mn-ea"/>
              <a:cs typeface="+mn-cs"/>
            </a:defRPr>
          </a:pPr>
          <a:endParaRPr lang="es-CO"/>
        </a:p>
      </c:txPr>
    </c:title>
    <c:autoTitleDeleted val="0"/>
    <c:plotArea>
      <c:layout/>
      <c:lineChart>
        <c:grouping val="standard"/>
        <c:varyColors val="0"/>
        <c:ser>
          <c:idx val="1"/>
          <c:order val="0"/>
          <c:tx>
            <c:strRef>
              <c:f>Resumen!$I$4</c:f>
              <c:strCache>
                <c:ptCount val="1"/>
                <c:pt idx="0">
                  <c:v>Recursos Propios Apropiados</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spPr>
              <a:solidFill>
                <a:schemeClr val="accent5">
                  <a:lumMod val="40000"/>
                  <a:lumOff val="60000"/>
                </a:schemeClr>
              </a:solidFill>
              <a:ln>
                <a:solidFill>
                  <a:schemeClr val="accent5"/>
                </a:solid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mn-lt"/>
                    <a:ea typeface="+mn-ea"/>
                    <a:cs typeface="+mn-cs"/>
                  </a:defRPr>
                </a:pPr>
                <a:endParaRPr lang="es-CO"/>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Resumen!$F$5:$F$15</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Resumen!$I$5:$I$15</c:f>
              <c:numCache>
                <c:formatCode>_(* #,##0_);_(* \(#,##0\);_(* "-"??_);_(@_)</c:formatCode>
                <c:ptCount val="11"/>
                <c:pt idx="0">
                  <c:v>475557</c:v>
                </c:pt>
                <c:pt idx="1">
                  <c:v>313152.64767799998</c:v>
                </c:pt>
                <c:pt idx="2">
                  <c:v>323628</c:v>
                </c:pt>
                <c:pt idx="3">
                  <c:v>519912.18628893001</c:v>
                </c:pt>
                <c:pt idx="4">
                  <c:v>445240.31</c:v>
                </c:pt>
                <c:pt idx="5">
                  <c:v>480342.3872</c:v>
                </c:pt>
                <c:pt idx="6">
                  <c:v>277686.90213900001</c:v>
                </c:pt>
                <c:pt idx="7">
                  <c:v>801847.44930700003</c:v>
                </c:pt>
              </c:numCache>
            </c:numRef>
          </c:val>
          <c:smooth val="0"/>
          <c:extLst xmlns:c16r2="http://schemas.microsoft.com/office/drawing/2015/06/chart">
            <c:ext xmlns:c16="http://schemas.microsoft.com/office/drawing/2014/chart" uri="{C3380CC4-5D6E-409C-BE32-E72D297353CC}">
              <c16:uniqueId val="{00000000-F711-44D0-BCD3-9C412E6CD159}"/>
            </c:ext>
          </c:extLst>
        </c:ser>
        <c:ser>
          <c:idx val="2"/>
          <c:order val="1"/>
          <c:tx>
            <c:strRef>
              <c:f>Resumen!$J$4</c:f>
              <c:strCache>
                <c:ptCount val="1"/>
                <c:pt idx="0">
                  <c:v>Recursos Propios Proyectados</c:v>
                </c:pt>
              </c:strCache>
            </c:strRef>
          </c:tx>
          <c:spPr>
            <a:ln w="28575" cap="rnd">
              <a:solidFill>
                <a:srgbClr val="8A0000"/>
              </a:solidFill>
              <a:prstDash val="dash"/>
              <a:round/>
            </a:ln>
            <a:effectLst/>
          </c:spPr>
          <c:marker>
            <c:symbol val="circle"/>
            <c:size val="5"/>
            <c:spPr>
              <a:solidFill>
                <a:srgbClr val="8A0000"/>
              </a:solidFill>
              <a:ln w="9525">
                <a:solidFill>
                  <a:srgbClr val="8A0000"/>
                </a:solidFill>
                <a:prstDash val="dash"/>
              </a:ln>
              <a:effectLst/>
            </c:spPr>
          </c:marker>
          <c:dLbls>
            <c:spPr>
              <a:solidFill>
                <a:srgbClr val="FF8989"/>
              </a:solidFill>
              <a:ln>
                <a:solidFill>
                  <a:srgbClr val="8A0000"/>
                </a:solid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mn-lt"/>
                    <a:ea typeface="+mn-ea"/>
                    <a:cs typeface="+mn-cs"/>
                  </a:defRPr>
                </a:pPr>
                <a:endParaRPr lang="es-CO"/>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Resumen!$F$5:$F$15</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Resumen!$J$5:$J$15</c:f>
              <c:numCache>
                <c:formatCode>General</c:formatCode>
                <c:ptCount val="11"/>
                <c:pt idx="8" formatCode="_(* #,##0_);_(* \(#,##0\);_(* &quot;-&quot;??_);_(@_)">
                  <c:v>486246.41570000001</c:v>
                </c:pt>
                <c:pt idx="9" formatCode="_(* #,##0_);_(* \(#,##0\);_(* &quot;-&quot;??_);_(@_)">
                  <c:v>570129.18999999994</c:v>
                </c:pt>
                <c:pt idx="10" formatCode="_(* #,##0_);_(* \(#,##0\);_(* &quot;-&quot;??_);_(@_)">
                  <c:v>606964</c:v>
                </c:pt>
              </c:numCache>
            </c:numRef>
          </c:val>
          <c:smooth val="0"/>
          <c:extLst xmlns:c16r2="http://schemas.microsoft.com/office/drawing/2015/06/chart">
            <c:ext xmlns:c16="http://schemas.microsoft.com/office/drawing/2014/chart" uri="{C3380CC4-5D6E-409C-BE32-E72D297353CC}">
              <c16:uniqueId val="{00000001-F711-44D0-BCD3-9C412E6CD159}"/>
            </c:ext>
          </c:extLst>
        </c:ser>
        <c:dLbls>
          <c:dLblPos val="t"/>
          <c:showLegendKey val="0"/>
          <c:showVal val="1"/>
          <c:showCatName val="0"/>
          <c:showSerName val="0"/>
          <c:showPercent val="0"/>
          <c:showBubbleSize val="0"/>
        </c:dLbls>
        <c:marker val="1"/>
        <c:smooth val="0"/>
        <c:axId val="171873104"/>
        <c:axId val="171871144"/>
      </c:lineChart>
      <c:catAx>
        <c:axId val="1718731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C00000"/>
                </a:solidFill>
                <a:latin typeface="+mn-lt"/>
                <a:ea typeface="+mn-ea"/>
                <a:cs typeface="+mn-cs"/>
              </a:defRPr>
            </a:pPr>
            <a:endParaRPr lang="es-CO"/>
          </a:p>
        </c:txPr>
        <c:crossAx val="171871144"/>
        <c:crosses val="autoZero"/>
        <c:auto val="1"/>
        <c:lblAlgn val="ctr"/>
        <c:lblOffset val="100"/>
        <c:noMultiLvlLbl val="0"/>
      </c:catAx>
      <c:valAx>
        <c:axId val="171871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r>
                  <a:rPr lang="es-CO" sz="800"/>
                  <a:t>MILLONES</a:t>
                </a:r>
                <a:r>
                  <a:rPr lang="es-CO" sz="800" baseline="0"/>
                  <a:t> DE PESOS</a:t>
                </a:r>
                <a:endParaRPr lang="es-CO" sz="80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s-CO"/>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8A0000"/>
                </a:solidFill>
                <a:latin typeface="+mn-lt"/>
                <a:ea typeface="+mn-ea"/>
                <a:cs typeface="+mn-cs"/>
              </a:defRPr>
            </a:pPr>
            <a:endParaRPr lang="es-CO"/>
          </a:p>
        </c:txPr>
        <c:crossAx val="1718731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CO"/>
        </a:p>
      </c:txPr>
    </c:legend>
    <c:plotVisOnly val="1"/>
    <c:dispBlanksAs val="gap"/>
    <c:showDLblsOverMax val="0"/>
  </c:chart>
  <c:spPr>
    <a:noFill/>
    <a:ln>
      <a:noFill/>
    </a:ln>
    <a:effectLst/>
  </c:spPr>
  <c:txPr>
    <a:bodyPr/>
    <a:lstStyle/>
    <a:p>
      <a:pPr>
        <a:defRPr>
          <a:solidFill>
            <a:sysClr val="windowText" lastClr="000000"/>
          </a:solidFill>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F6D2AE-EC66-4D80-A784-2534151A21B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8BD1F5D9-273A-47DC-A9A7-BEA48A3E3806}">
      <dgm:prSet phldrT="[Texto]" custT="1"/>
      <dgm:spPr>
        <a:solidFill>
          <a:srgbClr val="1F487C"/>
        </a:solidFill>
      </dgm:spPr>
      <dgm:t>
        <a:bodyPr/>
        <a:lstStyle/>
        <a:p>
          <a:r>
            <a:rPr lang="es-CO" sz="1200" spc="-10" dirty="0"/>
            <a:t>Manifestación </a:t>
          </a:r>
          <a:r>
            <a:rPr lang="es-CO" sz="1200" spc="-5" dirty="0"/>
            <a:t>de </a:t>
          </a:r>
          <a:r>
            <a:rPr lang="es-CO" sz="1200" spc="-10" dirty="0"/>
            <a:t>interés </a:t>
          </a:r>
          <a:r>
            <a:rPr lang="es-CO" sz="1200" spc="-5" dirty="0"/>
            <a:t>de los </a:t>
          </a:r>
          <a:r>
            <a:rPr lang="es-CO" sz="1200" spc="-10" dirty="0"/>
            <a:t>procesos </a:t>
          </a:r>
          <a:r>
            <a:rPr lang="es-CO" sz="1200" spc="-5" dirty="0"/>
            <a:t>de selección</a:t>
          </a:r>
          <a:r>
            <a:rPr lang="es-CO" sz="1200" spc="105" dirty="0"/>
            <a:t> </a:t>
          </a:r>
          <a:r>
            <a:rPr lang="es-CO" sz="1200" spc="-10" dirty="0"/>
            <a:t>abreviada </a:t>
          </a:r>
          <a:r>
            <a:rPr lang="es-CO" sz="1200" spc="-5" dirty="0"/>
            <a:t>de </a:t>
          </a:r>
          <a:r>
            <a:rPr lang="es-CO" sz="1200" spc="-10" dirty="0"/>
            <a:t>menor </a:t>
          </a:r>
          <a:r>
            <a:rPr lang="es-CO" sz="1200" spc="-5" dirty="0"/>
            <a:t>cuantía que adelanta </a:t>
          </a:r>
          <a:r>
            <a:rPr lang="es-CO" sz="1200" dirty="0"/>
            <a:t>la</a:t>
          </a:r>
          <a:r>
            <a:rPr lang="es-CO" sz="1200" spc="-5" dirty="0"/>
            <a:t> </a:t>
          </a:r>
          <a:r>
            <a:rPr lang="es-CO" sz="1200" spc="-10" dirty="0"/>
            <a:t>entidad</a:t>
          </a:r>
          <a:endParaRPr lang="es-CO" sz="1200" dirty="0"/>
        </a:p>
      </dgm:t>
    </dgm:pt>
    <dgm:pt modelId="{6E12E3B3-BB54-4296-80F8-0DAFC0591F64}" type="parTrans" cxnId="{E0C9859B-3C16-4406-9612-33CF32DA8D8E}">
      <dgm:prSet/>
      <dgm:spPr/>
      <dgm:t>
        <a:bodyPr/>
        <a:lstStyle/>
        <a:p>
          <a:endParaRPr lang="es-CO" sz="2000"/>
        </a:p>
      </dgm:t>
    </dgm:pt>
    <dgm:pt modelId="{70EB27CF-95D1-46BA-A373-7ED08F51CC79}" type="sibTrans" cxnId="{E0C9859B-3C16-4406-9612-33CF32DA8D8E}">
      <dgm:prSet/>
      <dgm:spPr/>
      <dgm:t>
        <a:bodyPr/>
        <a:lstStyle/>
        <a:p>
          <a:endParaRPr lang="es-CO" sz="2000"/>
        </a:p>
      </dgm:t>
    </dgm:pt>
    <dgm:pt modelId="{419A86CF-C5E7-4C57-A62E-22B1BF2DBCC8}">
      <dgm:prSet phldrT="[Texto]" custT="1"/>
      <dgm:spPr>
        <a:solidFill>
          <a:srgbClr val="1F487C"/>
        </a:solidFill>
      </dgm:spPr>
      <dgm:t>
        <a:bodyPr/>
        <a:lstStyle/>
        <a:p>
          <a:r>
            <a:rPr lang="es-CO" sz="1400" dirty="0"/>
            <a:t>Manual de contratación del INVIAS</a:t>
          </a:r>
        </a:p>
      </dgm:t>
    </dgm:pt>
    <dgm:pt modelId="{EE308374-9465-4A7D-B301-08C1FB841D78}" type="parTrans" cxnId="{D62572CE-DEC8-45D4-A979-98322986EB94}">
      <dgm:prSet/>
      <dgm:spPr/>
      <dgm:t>
        <a:bodyPr/>
        <a:lstStyle/>
        <a:p>
          <a:endParaRPr lang="es-CO" sz="2000"/>
        </a:p>
      </dgm:t>
    </dgm:pt>
    <dgm:pt modelId="{9A22D6CF-CEBF-4B77-8D49-1FCA952095B7}" type="sibTrans" cxnId="{D62572CE-DEC8-45D4-A979-98322986EB94}">
      <dgm:prSet/>
      <dgm:spPr/>
      <dgm:t>
        <a:bodyPr/>
        <a:lstStyle/>
        <a:p>
          <a:endParaRPr lang="es-CO" sz="2000"/>
        </a:p>
      </dgm:t>
    </dgm:pt>
    <dgm:pt modelId="{2A9CF2CB-54EA-4403-9B47-7B2EA3F48644}">
      <dgm:prSet phldrT="[Texto]" custT="1"/>
      <dgm:spPr>
        <a:solidFill>
          <a:srgbClr val="1F487C"/>
        </a:solidFill>
      </dgm:spPr>
      <dgm:t>
        <a:bodyPr/>
        <a:lstStyle/>
        <a:p>
          <a:r>
            <a:rPr lang="es-CO" sz="1400" dirty="0"/>
            <a:t>Procesos de Contratación</a:t>
          </a:r>
        </a:p>
      </dgm:t>
    </dgm:pt>
    <dgm:pt modelId="{FEF5F93A-AEA7-4E30-9D34-B8F3DDE331EA}" type="parTrans" cxnId="{99293E64-A38B-4E61-8C97-6F7416148597}">
      <dgm:prSet/>
      <dgm:spPr/>
      <dgm:t>
        <a:bodyPr/>
        <a:lstStyle/>
        <a:p>
          <a:endParaRPr lang="es-CO" sz="2000"/>
        </a:p>
      </dgm:t>
    </dgm:pt>
    <dgm:pt modelId="{EF7E2E8A-0DCA-4E92-B09B-6EC59A036B01}" type="sibTrans" cxnId="{99293E64-A38B-4E61-8C97-6F7416148597}">
      <dgm:prSet/>
      <dgm:spPr/>
      <dgm:t>
        <a:bodyPr/>
        <a:lstStyle/>
        <a:p>
          <a:endParaRPr lang="es-CO" sz="2000"/>
        </a:p>
      </dgm:t>
    </dgm:pt>
    <dgm:pt modelId="{EF097E30-705F-4EF8-86E4-A3B8852737EE}">
      <dgm:prSet phldrT="[Texto]" custT="1"/>
      <dgm:spPr>
        <a:solidFill>
          <a:srgbClr val="1F487C"/>
        </a:solidFill>
      </dgm:spPr>
      <dgm:t>
        <a:bodyPr/>
        <a:lstStyle/>
        <a:p>
          <a:r>
            <a:rPr lang="es-CO" sz="1400" dirty="0"/>
            <a:t>Sistema electrónico de Contratación Pública</a:t>
          </a:r>
        </a:p>
      </dgm:t>
    </dgm:pt>
    <dgm:pt modelId="{0DDF62A5-B69B-4AE1-9927-051BCD5F1FA2}" type="parTrans" cxnId="{EC003AA8-3438-4BC7-87F6-91AD9CD95AB9}">
      <dgm:prSet/>
      <dgm:spPr/>
      <dgm:t>
        <a:bodyPr/>
        <a:lstStyle/>
        <a:p>
          <a:endParaRPr lang="es-CO" sz="2000"/>
        </a:p>
      </dgm:t>
    </dgm:pt>
    <dgm:pt modelId="{51B02C15-7A23-44B0-AA16-4C1FDDA9798C}" type="sibTrans" cxnId="{EC003AA8-3438-4BC7-87F6-91AD9CD95AB9}">
      <dgm:prSet/>
      <dgm:spPr/>
      <dgm:t>
        <a:bodyPr/>
        <a:lstStyle/>
        <a:p>
          <a:endParaRPr lang="es-CO" sz="2000"/>
        </a:p>
      </dgm:t>
    </dgm:pt>
    <dgm:pt modelId="{31A315B8-BFFD-4DF0-B0E4-CD6CC1AFB782}">
      <dgm:prSet phldrT="[Texto]" custT="1"/>
      <dgm:spPr>
        <a:solidFill>
          <a:srgbClr val="1F487C"/>
        </a:solidFill>
      </dgm:spPr>
      <dgm:t>
        <a:bodyPr/>
        <a:lstStyle/>
        <a:p>
          <a:r>
            <a:rPr lang="es-CO" sz="1400" dirty="0"/>
            <a:t>Contratos de Prestación de Servicios de la entidad</a:t>
          </a:r>
        </a:p>
      </dgm:t>
    </dgm:pt>
    <dgm:pt modelId="{B91B1E2F-5A17-41F4-8884-97BE9A093C1D}" type="parTrans" cxnId="{D97005EE-866B-4BC0-95FE-396EA24D89D0}">
      <dgm:prSet/>
      <dgm:spPr/>
      <dgm:t>
        <a:bodyPr/>
        <a:lstStyle/>
        <a:p>
          <a:endParaRPr lang="es-CO" sz="2000"/>
        </a:p>
      </dgm:t>
    </dgm:pt>
    <dgm:pt modelId="{AD66D9EE-FFAE-40F6-9B08-CEAC46353343}" type="sibTrans" cxnId="{D97005EE-866B-4BC0-95FE-396EA24D89D0}">
      <dgm:prSet/>
      <dgm:spPr/>
      <dgm:t>
        <a:bodyPr/>
        <a:lstStyle/>
        <a:p>
          <a:endParaRPr lang="es-CO" sz="2000"/>
        </a:p>
      </dgm:t>
    </dgm:pt>
    <dgm:pt modelId="{CD8217E7-9030-4858-80CC-209A373D3017}" type="pres">
      <dgm:prSet presAssocID="{09F6D2AE-EC66-4D80-A784-2534151A21BD}" presName="linear" presStyleCnt="0">
        <dgm:presLayoutVars>
          <dgm:dir/>
          <dgm:animLvl val="lvl"/>
          <dgm:resizeHandles val="exact"/>
        </dgm:presLayoutVars>
      </dgm:prSet>
      <dgm:spPr/>
      <dgm:t>
        <a:bodyPr/>
        <a:lstStyle/>
        <a:p>
          <a:endParaRPr lang="es-CO"/>
        </a:p>
      </dgm:t>
    </dgm:pt>
    <dgm:pt modelId="{17F7BD47-E2DA-4510-8E58-4FD51A104BA8}" type="pres">
      <dgm:prSet presAssocID="{8BD1F5D9-273A-47DC-A9A7-BEA48A3E3806}" presName="parentLin" presStyleCnt="0"/>
      <dgm:spPr/>
    </dgm:pt>
    <dgm:pt modelId="{7A349E62-0973-473D-8576-E7CAB9099246}" type="pres">
      <dgm:prSet presAssocID="{8BD1F5D9-273A-47DC-A9A7-BEA48A3E3806}" presName="parentLeftMargin" presStyleLbl="node1" presStyleIdx="0" presStyleCnt="5"/>
      <dgm:spPr/>
      <dgm:t>
        <a:bodyPr/>
        <a:lstStyle/>
        <a:p>
          <a:endParaRPr lang="es-CO"/>
        </a:p>
      </dgm:t>
    </dgm:pt>
    <dgm:pt modelId="{DDDC277B-814E-4E23-BEA1-6EA0A46E760B}" type="pres">
      <dgm:prSet presAssocID="{8BD1F5D9-273A-47DC-A9A7-BEA48A3E3806}" presName="parentText" presStyleLbl="node1" presStyleIdx="0" presStyleCnt="5" custScaleY="171057" custLinFactNeighborX="-7595" custLinFactNeighborY="-17825">
        <dgm:presLayoutVars>
          <dgm:chMax val="0"/>
          <dgm:bulletEnabled val="1"/>
        </dgm:presLayoutVars>
      </dgm:prSet>
      <dgm:spPr/>
      <dgm:t>
        <a:bodyPr/>
        <a:lstStyle/>
        <a:p>
          <a:endParaRPr lang="es-CO"/>
        </a:p>
      </dgm:t>
    </dgm:pt>
    <dgm:pt modelId="{E7CDE0EA-392A-4D66-A0F8-4F255BF16F02}" type="pres">
      <dgm:prSet presAssocID="{8BD1F5D9-273A-47DC-A9A7-BEA48A3E3806}" presName="negativeSpace" presStyleCnt="0"/>
      <dgm:spPr/>
    </dgm:pt>
    <dgm:pt modelId="{A52E7D97-6795-47AA-B890-7BD6A7E6110F}" type="pres">
      <dgm:prSet presAssocID="{8BD1F5D9-273A-47DC-A9A7-BEA48A3E3806}" presName="childText" presStyleLbl="conFgAcc1" presStyleIdx="0" presStyleCnt="5" custScaleX="89282" custScaleY="129817">
        <dgm:presLayoutVars>
          <dgm:bulletEnabled val="1"/>
        </dgm:presLayoutVars>
      </dgm:prSet>
      <dgm:spPr>
        <a:ln>
          <a:solidFill>
            <a:srgbClr val="1F487C"/>
          </a:solidFill>
        </a:ln>
      </dgm:spPr>
    </dgm:pt>
    <dgm:pt modelId="{2F96A423-9FE8-4258-B884-52F4FC57F424}" type="pres">
      <dgm:prSet presAssocID="{70EB27CF-95D1-46BA-A373-7ED08F51CC79}" presName="spaceBetweenRectangles" presStyleCnt="0"/>
      <dgm:spPr/>
    </dgm:pt>
    <dgm:pt modelId="{D8CFA4F7-23A7-4250-BA7C-8232ACF8BAAA}" type="pres">
      <dgm:prSet presAssocID="{419A86CF-C5E7-4C57-A62E-22B1BF2DBCC8}" presName="parentLin" presStyleCnt="0"/>
      <dgm:spPr/>
    </dgm:pt>
    <dgm:pt modelId="{FD7C07C6-B957-4C70-9E20-B79F1BE302A9}" type="pres">
      <dgm:prSet presAssocID="{419A86CF-C5E7-4C57-A62E-22B1BF2DBCC8}" presName="parentLeftMargin" presStyleLbl="node1" presStyleIdx="0" presStyleCnt="5"/>
      <dgm:spPr/>
      <dgm:t>
        <a:bodyPr/>
        <a:lstStyle/>
        <a:p>
          <a:endParaRPr lang="es-CO"/>
        </a:p>
      </dgm:t>
    </dgm:pt>
    <dgm:pt modelId="{0C194CB3-A797-46A9-A2D9-67AD28995222}" type="pres">
      <dgm:prSet presAssocID="{419A86CF-C5E7-4C57-A62E-22B1BF2DBCC8}" presName="parentText" presStyleLbl="node1" presStyleIdx="1" presStyleCnt="5">
        <dgm:presLayoutVars>
          <dgm:chMax val="0"/>
          <dgm:bulletEnabled val="1"/>
        </dgm:presLayoutVars>
      </dgm:prSet>
      <dgm:spPr/>
      <dgm:t>
        <a:bodyPr/>
        <a:lstStyle/>
        <a:p>
          <a:endParaRPr lang="es-CO"/>
        </a:p>
      </dgm:t>
    </dgm:pt>
    <dgm:pt modelId="{44EAB162-9E37-4788-8031-CAD7F38E3806}" type="pres">
      <dgm:prSet presAssocID="{419A86CF-C5E7-4C57-A62E-22B1BF2DBCC8}" presName="negativeSpace" presStyleCnt="0"/>
      <dgm:spPr/>
    </dgm:pt>
    <dgm:pt modelId="{FFE2F676-9BA8-4070-A77F-D2CC8DE1C19F}" type="pres">
      <dgm:prSet presAssocID="{419A86CF-C5E7-4C57-A62E-22B1BF2DBCC8}" presName="childText" presStyleLbl="conFgAcc1" presStyleIdx="1" presStyleCnt="5" custScaleX="89283" custScaleY="120375">
        <dgm:presLayoutVars>
          <dgm:bulletEnabled val="1"/>
        </dgm:presLayoutVars>
      </dgm:prSet>
      <dgm:spPr>
        <a:ln>
          <a:solidFill>
            <a:srgbClr val="1F487C"/>
          </a:solidFill>
        </a:ln>
      </dgm:spPr>
    </dgm:pt>
    <dgm:pt modelId="{7469B924-35BF-4CD7-9C03-57ACD8E0D8F0}" type="pres">
      <dgm:prSet presAssocID="{9A22D6CF-CEBF-4B77-8D49-1FCA952095B7}" presName="spaceBetweenRectangles" presStyleCnt="0"/>
      <dgm:spPr/>
    </dgm:pt>
    <dgm:pt modelId="{8384A212-3142-4FE6-BA19-3931B6D9FD8B}" type="pres">
      <dgm:prSet presAssocID="{2A9CF2CB-54EA-4403-9B47-7B2EA3F48644}" presName="parentLin" presStyleCnt="0"/>
      <dgm:spPr/>
    </dgm:pt>
    <dgm:pt modelId="{99D32C2B-D848-48B6-8D87-E376453F9700}" type="pres">
      <dgm:prSet presAssocID="{2A9CF2CB-54EA-4403-9B47-7B2EA3F48644}" presName="parentLeftMargin" presStyleLbl="node1" presStyleIdx="1" presStyleCnt="5"/>
      <dgm:spPr/>
      <dgm:t>
        <a:bodyPr/>
        <a:lstStyle/>
        <a:p>
          <a:endParaRPr lang="es-CO"/>
        </a:p>
      </dgm:t>
    </dgm:pt>
    <dgm:pt modelId="{7FBA0E46-D42E-43D6-801F-ADBF648E4C2E}" type="pres">
      <dgm:prSet presAssocID="{2A9CF2CB-54EA-4403-9B47-7B2EA3F48644}" presName="parentText" presStyleLbl="node1" presStyleIdx="2" presStyleCnt="5">
        <dgm:presLayoutVars>
          <dgm:chMax val="0"/>
          <dgm:bulletEnabled val="1"/>
        </dgm:presLayoutVars>
      </dgm:prSet>
      <dgm:spPr/>
      <dgm:t>
        <a:bodyPr/>
        <a:lstStyle/>
        <a:p>
          <a:endParaRPr lang="es-CO"/>
        </a:p>
      </dgm:t>
    </dgm:pt>
    <dgm:pt modelId="{8268D015-FC9B-45D1-9045-4DA13CEA90A5}" type="pres">
      <dgm:prSet presAssocID="{2A9CF2CB-54EA-4403-9B47-7B2EA3F48644}" presName="negativeSpace" presStyleCnt="0"/>
      <dgm:spPr/>
    </dgm:pt>
    <dgm:pt modelId="{08144B5A-6214-4C9B-AC1B-96AB10AEA2C5}" type="pres">
      <dgm:prSet presAssocID="{2A9CF2CB-54EA-4403-9B47-7B2EA3F48644}" presName="childText" presStyleLbl="conFgAcc1" presStyleIdx="2" presStyleCnt="5" custScaleX="89282" custLinFactNeighborX="-994" custLinFactNeighborY="5008">
        <dgm:presLayoutVars>
          <dgm:bulletEnabled val="1"/>
        </dgm:presLayoutVars>
      </dgm:prSet>
      <dgm:spPr>
        <a:ln>
          <a:solidFill>
            <a:srgbClr val="1F487C"/>
          </a:solidFill>
        </a:ln>
      </dgm:spPr>
    </dgm:pt>
    <dgm:pt modelId="{23420A24-7FF7-422C-A521-DC5A9B0797EA}" type="pres">
      <dgm:prSet presAssocID="{EF7E2E8A-0DCA-4E92-B09B-6EC59A036B01}" presName="spaceBetweenRectangles" presStyleCnt="0"/>
      <dgm:spPr/>
    </dgm:pt>
    <dgm:pt modelId="{18C7E9C2-83F7-4F29-992B-B61636E7EAB8}" type="pres">
      <dgm:prSet presAssocID="{31A315B8-BFFD-4DF0-B0E4-CD6CC1AFB782}" presName="parentLin" presStyleCnt="0"/>
      <dgm:spPr/>
    </dgm:pt>
    <dgm:pt modelId="{29FA84BA-39F7-4E44-A262-8252E1987791}" type="pres">
      <dgm:prSet presAssocID="{31A315B8-BFFD-4DF0-B0E4-CD6CC1AFB782}" presName="parentLeftMargin" presStyleLbl="node1" presStyleIdx="2" presStyleCnt="5"/>
      <dgm:spPr/>
      <dgm:t>
        <a:bodyPr/>
        <a:lstStyle/>
        <a:p>
          <a:endParaRPr lang="es-CO"/>
        </a:p>
      </dgm:t>
    </dgm:pt>
    <dgm:pt modelId="{7DA10A0F-78DB-45F4-AF20-6CE93938FFAB}" type="pres">
      <dgm:prSet presAssocID="{31A315B8-BFFD-4DF0-B0E4-CD6CC1AFB782}" presName="parentText" presStyleLbl="node1" presStyleIdx="3" presStyleCnt="5">
        <dgm:presLayoutVars>
          <dgm:chMax val="0"/>
          <dgm:bulletEnabled val="1"/>
        </dgm:presLayoutVars>
      </dgm:prSet>
      <dgm:spPr/>
      <dgm:t>
        <a:bodyPr/>
        <a:lstStyle/>
        <a:p>
          <a:endParaRPr lang="es-CO"/>
        </a:p>
      </dgm:t>
    </dgm:pt>
    <dgm:pt modelId="{59CF60A4-DB7F-4C11-A280-875B4FBEA56D}" type="pres">
      <dgm:prSet presAssocID="{31A315B8-BFFD-4DF0-B0E4-CD6CC1AFB782}" presName="negativeSpace" presStyleCnt="0"/>
      <dgm:spPr/>
    </dgm:pt>
    <dgm:pt modelId="{2F340F3B-5DAA-414C-8DA0-0E91E82FD23D}" type="pres">
      <dgm:prSet presAssocID="{31A315B8-BFFD-4DF0-B0E4-CD6CC1AFB782}" presName="childText" presStyleLbl="conFgAcc1" presStyleIdx="3" presStyleCnt="5" custScaleX="89283" custScaleY="122698">
        <dgm:presLayoutVars>
          <dgm:bulletEnabled val="1"/>
        </dgm:presLayoutVars>
      </dgm:prSet>
      <dgm:spPr>
        <a:ln>
          <a:solidFill>
            <a:srgbClr val="1F487C"/>
          </a:solidFill>
        </a:ln>
      </dgm:spPr>
    </dgm:pt>
    <dgm:pt modelId="{D32BE067-62D7-4426-AE49-04EC245CCF16}" type="pres">
      <dgm:prSet presAssocID="{AD66D9EE-FFAE-40F6-9B08-CEAC46353343}" presName="spaceBetweenRectangles" presStyleCnt="0"/>
      <dgm:spPr/>
    </dgm:pt>
    <dgm:pt modelId="{9E58FBA6-8AC4-432F-9722-A9C349218B48}" type="pres">
      <dgm:prSet presAssocID="{EF097E30-705F-4EF8-86E4-A3B8852737EE}" presName="parentLin" presStyleCnt="0"/>
      <dgm:spPr/>
    </dgm:pt>
    <dgm:pt modelId="{0BA2A06C-A20C-4DA8-B71C-72D8598E875C}" type="pres">
      <dgm:prSet presAssocID="{EF097E30-705F-4EF8-86E4-A3B8852737EE}" presName="parentLeftMargin" presStyleLbl="node1" presStyleIdx="3" presStyleCnt="5"/>
      <dgm:spPr/>
      <dgm:t>
        <a:bodyPr/>
        <a:lstStyle/>
        <a:p>
          <a:endParaRPr lang="es-CO"/>
        </a:p>
      </dgm:t>
    </dgm:pt>
    <dgm:pt modelId="{6FD17F12-6A5F-4EA1-B2D3-0C405B4F949C}" type="pres">
      <dgm:prSet presAssocID="{EF097E30-705F-4EF8-86E4-A3B8852737EE}" presName="parentText" presStyleLbl="node1" presStyleIdx="4" presStyleCnt="5">
        <dgm:presLayoutVars>
          <dgm:chMax val="0"/>
          <dgm:bulletEnabled val="1"/>
        </dgm:presLayoutVars>
      </dgm:prSet>
      <dgm:spPr/>
      <dgm:t>
        <a:bodyPr/>
        <a:lstStyle/>
        <a:p>
          <a:endParaRPr lang="es-CO"/>
        </a:p>
      </dgm:t>
    </dgm:pt>
    <dgm:pt modelId="{57AB8CB0-4FAA-4C34-B683-7542F53AF2C8}" type="pres">
      <dgm:prSet presAssocID="{EF097E30-705F-4EF8-86E4-A3B8852737EE}" presName="negativeSpace" presStyleCnt="0"/>
      <dgm:spPr/>
    </dgm:pt>
    <dgm:pt modelId="{ED956CA3-13DC-4EEB-B76D-6E6752FBDB9C}" type="pres">
      <dgm:prSet presAssocID="{EF097E30-705F-4EF8-86E4-A3B8852737EE}" presName="childText" presStyleLbl="conFgAcc1" presStyleIdx="4" presStyleCnt="5" custScaleX="89283" custScaleY="132158">
        <dgm:presLayoutVars>
          <dgm:bulletEnabled val="1"/>
        </dgm:presLayoutVars>
      </dgm:prSet>
      <dgm:spPr>
        <a:ln>
          <a:solidFill>
            <a:srgbClr val="1F487C"/>
          </a:solidFill>
        </a:ln>
      </dgm:spPr>
    </dgm:pt>
  </dgm:ptLst>
  <dgm:cxnLst>
    <dgm:cxn modelId="{A0112700-6CBF-4A71-B919-AA578CF67F1D}" type="presOf" srcId="{31A315B8-BFFD-4DF0-B0E4-CD6CC1AFB782}" destId="{7DA10A0F-78DB-45F4-AF20-6CE93938FFAB}" srcOrd="1" destOrd="0" presId="urn:microsoft.com/office/officeart/2005/8/layout/list1"/>
    <dgm:cxn modelId="{8BFC3DE3-4C90-45B9-8E28-35F692D39FB1}" type="presOf" srcId="{EF097E30-705F-4EF8-86E4-A3B8852737EE}" destId="{6FD17F12-6A5F-4EA1-B2D3-0C405B4F949C}" srcOrd="1" destOrd="0" presId="urn:microsoft.com/office/officeart/2005/8/layout/list1"/>
    <dgm:cxn modelId="{D62572CE-DEC8-45D4-A979-98322986EB94}" srcId="{09F6D2AE-EC66-4D80-A784-2534151A21BD}" destId="{419A86CF-C5E7-4C57-A62E-22B1BF2DBCC8}" srcOrd="1" destOrd="0" parTransId="{EE308374-9465-4A7D-B301-08C1FB841D78}" sibTransId="{9A22D6CF-CEBF-4B77-8D49-1FCA952095B7}"/>
    <dgm:cxn modelId="{9416CA2C-2F4E-4F28-B805-B22532DF85AF}" type="presOf" srcId="{8BD1F5D9-273A-47DC-A9A7-BEA48A3E3806}" destId="{DDDC277B-814E-4E23-BEA1-6EA0A46E760B}" srcOrd="1" destOrd="0" presId="urn:microsoft.com/office/officeart/2005/8/layout/list1"/>
    <dgm:cxn modelId="{DD07B3DA-CAD1-4DDD-A3E3-F02804B744A3}" type="presOf" srcId="{8BD1F5D9-273A-47DC-A9A7-BEA48A3E3806}" destId="{7A349E62-0973-473D-8576-E7CAB9099246}" srcOrd="0" destOrd="0" presId="urn:microsoft.com/office/officeart/2005/8/layout/list1"/>
    <dgm:cxn modelId="{EC003AA8-3438-4BC7-87F6-91AD9CD95AB9}" srcId="{09F6D2AE-EC66-4D80-A784-2534151A21BD}" destId="{EF097E30-705F-4EF8-86E4-A3B8852737EE}" srcOrd="4" destOrd="0" parTransId="{0DDF62A5-B69B-4AE1-9927-051BCD5F1FA2}" sibTransId="{51B02C15-7A23-44B0-AA16-4C1FDDA9798C}"/>
    <dgm:cxn modelId="{D97005EE-866B-4BC0-95FE-396EA24D89D0}" srcId="{09F6D2AE-EC66-4D80-A784-2534151A21BD}" destId="{31A315B8-BFFD-4DF0-B0E4-CD6CC1AFB782}" srcOrd="3" destOrd="0" parTransId="{B91B1E2F-5A17-41F4-8884-97BE9A093C1D}" sibTransId="{AD66D9EE-FFAE-40F6-9B08-CEAC46353343}"/>
    <dgm:cxn modelId="{47661A64-CA06-4559-ADAD-1C0BFEACAA32}" type="presOf" srcId="{09F6D2AE-EC66-4D80-A784-2534151A21BD}" destId="{CD8217E7-9030-4858-80CC-209A373D3017}" srcOrd="0" destOrd="0" presId="urn:microsoft.com/office/officeart/2005/8/layout/list1"/>
    <dgm:cxn modelId="{810AEA10-29E3-46DB-BEF1-83BD0CA813A4}" type="presOf" srcId="{2A9CF2CB-54EA-4403-9B47-7B2EA3F48644}" destId="{99D32C2B-D848-48B6-8D87-E376453F9700}" srcOrd="0" destOrd="0" presId="urn:microsoft.com/office/officeart/2005/8/layout/list1"/>
    <dgm:cxn modelId="{E0C9859B-3C16-4406-9612-33CF32DA8D8E}" srcId="{09F6D2AE-EC66-4D80-A784-2534151A21BD}" destId="{8BD1F5D9-273A-47DC-A9A7-BEA48A3E3806}" srcOrd="0" destOrd="0" parTransId="{6E12E3B3-BB54-4296-80F8-0DAFC0591F64}" sibTransId="{70EB27CF-95D1-46BA-A373-7ED08F51CC79}"/>
    <dgm:cxn modelId="{30358548-AA37-4E72-AF9B-83D7BA9BCE56}" type="presOf" srcId="{419A86CF-C5E7-4C57-A62E-22B1BF2DBCC8}" destId="{0C194CB3-A797-46A9-A2D9-67AD28995222}" srcOrd="1" destOrd="0" presId="urn:microsoft.com/office/officeart/2005/8/layout/list1"/>
    <dgm:cxn modelId="{5A91A7C8-D22B-4E3F-8D25-BD499F4C5A7D}" type="presOf" srcId="{EF097E30-705F-4EF8-86E4-A3B8852737EE}" destId="{0BA2A06C-A20C-4DA8-B71C-72D8598E875C}" srcOrd="0" destOrd="0" presId="urn:microsoft.com/office/officeart/2005/8/layout/list1"/>
    <dgm:cxn modelId="{3EF6B4CB-B839-40DF-9126-D73827E189D3}" type="presOf" srcId="{419A86CF-C5E7-4C57-A62E-22B1BF2DBCC8}" destId="{FD7C07C6-B957-4C70-9E20-B79F1BE302A9}" srcOrd="0" destOrd="0" presId="urn:microsoft.com/office/officeart/2005/8/layout/list1"/>
    <dgm:cxn modelId="{99293E64-A38B-4E61-8C97-6F7416148597}" srcId="{09F6D2AE-EC66-4D80-A784-2534151A21BD}" destId="{2A9CF2CB-54EA-4403-9B47-7B2EA3F48644}" srcOrd="2" destOrd="0" parTransId="{FEF5F93A-AEA7-4E30-9D34-B8F3DDE331EA}" sibTransId="{EF7E2E8A-0DCA-4E92-B09B-6EC59A036B01}"/>
    <dgm:cxn modelId="{726F3561-0F60-43F4-BAA0-A9C20D907101}" type="presOf" srcId="{2A9CF2CB-54EA-4403-9B47-7B2EA3F48644}" destId="{7FBA0E46-D42E-43D6-801F-ADBF648E4C2E}" srcOrd="1" destOrd="0" presId="urn:microsoft.com/office/officeart/2005/8/layout/list1"/>
    <dgm:cxn modelId="{05FB06F9-5E48-4990-B5CE-613452070301}" type="presOf" srcId="{31A315B8-BFFD-4DF0-B0E4-CD6CC1AFB782}" destId="{29FA84BA-39F7-4E44-A262-8252E1987791}" srcOrd="0" destOrd="0" presId="urn:microsoft.com/office/officeart/2005/8/layout/list1"/>
    <dgm:cxn modelId="{2F5CAE74-93F7-4F1C-8670-81AF28E16E9A}" type="presParOf" srcId="{CD8217E7-9030-4858-80CC-209A373D3017}" destId="{17F7BD47-E2DA-4510-8E58-4FD51A104BA8}" srcOrd="0" destOrd="0" presId="urn:microsoft.com/office/officeart/2005/8/layout/list1"/>
    <dgm:cxn modelId="{88A31DCA-FD54-4ABD-BCFD-7C133B7D90E6}" type="presParOf" srcId="{17F7BD47-E2DA-4510-8E58-4FD51A104BA8}" destId="{7A349E62-0973-473D-8576-E7CAB9099246}" srcOrd="0" destOrd="0" presId="urn:microsoft.com/office/officeart/2005/8/layout/list1"/>
    <dgm:cxn modelId="{39BC2D86-2D0C-4D82-B022-A3B454F02D68}" type="presParOf" srcId="{17F7BD47-E2DA-4510-8E58-4FD51A104BA8}" destId="{DDDC277B-814E-4E23-BEA1-6EA0A46E760B}" srcOrd="1" destOrd="0" presId="urn:microsoft.com/office/officeart/2005/8/layout/list1"/>
    <dgm:cxn modelId="{602989BC-311C-4FEB-AD4F-6DDD6E3DE971}" type="presParOf" srcId="{CD8217E7-9030-4858-80CC-209A373D3017}" destId="{E7CDE0EA-392A-4D66-A0F8-4F255BF16F02}" srcOrd="1" destOrd="0" presId="urn:microsoft.com/office/officeart/2005/8/layout/list1"/>
    <dgm:cxn modelId="{3091CF0A-FE4C-43B4-85EA-3C9E7B154F2A}" type="presParOf" srcId="{CD8217E7-9030-4858-80CC-209A373D3017}" destId="{A52E7D97-6795-47AA-B890-7BD6A7E6110F}" srcOrd="2" destOrd="0" presId="urn:microsoft.com/office/officeart/2005/8/layout/list1"/>
    <dgm:cxn modelId="{A88AA43F-C610-4364-91BC-A24E3CF4E832}" type="presParOf" srcId="{CD8217E7-9030-4858-80CC-209A373D3017}" destId="{2F96A423-9FE8-4258-B884-52F4FC57F424}" srcOrd="3" destOrd="0" presId="urn:microsoft.com/office/officeart/2005/8/layout/list1"/>
    <dgm:cxn modelId="{9BB82E4C-9AAB-4771-9944-C0BC57660D64}" type="presParOf" srcId="{CD8217E7-9030-4858-80CC-209A373D3017}" destId="{D8CFA4F7-23A7-4250-BA7C-8232ACF8BAAA}" srcOrd="4" destOrd="0" presId="urn:microsoft.com/office/officeart/2005/8/layout/list1"/>
    <dgm:cxn modelId="{0236FD40-3D0A-4EE1-AEE6-4B2EB9F7E184}" type="presParOf" srcId="{D8CFA4F7-23A7-4250-BA7C-8232ACF8BAAA}" destId="{FD7C07C6-B957-4C70-9E20-B79F1BE302A9}" srcOrd="0" destOrd="0" presId="urn:microsoft.com/office/officeart/2005/8/layout/list1"/>
    <dgm:cxn modelId="{4E62B4A4-EB00-4ECC-AC59-59C06B447AA2}" type="presParOf" srcId="{D8CFA4F7-23A7-4250-BA7C-8232ACF8BAAA}" destId="{0C194CB3-A797-46A9-A2D9-67AD28995222}" srcOrd="1" destOrd="0" presId="urn:microsoft.com/office/officeart/2005/8/layout/list1"/>
    <dgm:cxn modelId="{5A439957-46BF-422C-827F-4918481960C8}" type="presParOf" srcId="{CD8217E7-9030-4858-80CC-209A373D3017}" destId="{44EAB162-9E37-4788-8031-CAD7F38E3806}" srcOrd="5" destOrd="0" presId="urn:microsoft.com/office/officeart/2005/8/layout/list1"/>
    <dgm:cxn modelId="{95BE5EFF-873D-4FC2-8A94-E47EE0BE4307}" type="presParOf" srcId="{CD8217E7-9030-4858-80CC-209A373D3017}" destId="{FFE2F676-9BA8-4070-A77F-D2CC8DE1C19F}" srcOrd="6" destOrd="0" presId="urn:microsoft.com/office/officeart/2005/8/layout/list1"/>
    <dgm:cxn modelId="{F33F6832-420B-4A62-BD1E-9125F8274EB8}" type="presParOf" srcId="{CD8217E7-9030-4858-80CC-209A373D3017}" destId="{7469B924-35BF-4CD7-9C03-57ACD8E0D8F0}" srcOrd="7" destOrd="0" presId="urn:microsoft.com/office/officeart/2005/8/layout/list1"/>
    <dgm:cxn modelId="{1210BEDA-AE9D-4C8E-A072-74BB2B8DB3AA}" type="presParOf" srcId="{CD8217E7-9030-4858-80CC-209A373D3017}" destId="{8384A212-3142-4FE6-BA19-3931B6D9FD8B}" srcOrd="8" destOrd="0" presId="urn:microsoft.com/office/officeart/2005/8/layout/list1"/>
    <dgm:cxn modelId="{86DC47BB-D0B8-47D2-A3B7-D8E2C0463C46}" type="presParOf" srcId="{8384A212-3142-4FE6-BA19-3931B6D9FD8B}" destId="{99D32C2B-D848-48B6-8D87-E376453F9700}" srcOrd="0" destOrd="0" presId="urn:microsoft.com/office/officeart/2005/8/layout/list1"/>
    <dgm:cxn modelId="{0A3C7B9D-AD0D-48F9-9338-DEAD111001E8}" type="presParOf" srcId="{8384A212-3142-4FE6-BA19-3931B6D9FD8B}" destId="{7FBA0E46-D42E-43D6-801F-ADBF648E4C2E}" srcOrd="1" destOrd="0" presId="urn:microsoft.com/office/officeart/2005/8/layout/list1"/>
    <dgm:cxn modelId="{E6A8439F-2635-44DF-8ECF-E5C085FDBC71}" type="presParOf" srcId="{CD8217E7-9030-4858-80CC-209A373D3017}" destId="{8268D015-FC9B-45D1-9045-4DA13CEA90A5}" srcOrd="9" destOrd="0" presId="urn:microsoft.com/office/officeart/2005/8/layout/list1"/>
    <dgm:cxn modelId="{49DA3789-84CB-4F4E-8EFE-D77B94543B81}" type="presParOf" srcId="{CD8217E7-9030-4858-80CC-209A373D3017}" destId="{08144B5A-6214-4C9B-AC1B-96AB10AEA2C5}" srcOrd="10" destOrd="0" presId="urn:microsoft.com/office/officeart/2005/8/layout/list1"/>
    <dgm:cxn modelId="{B6167989-15F2-4E3F-9A42-ACD3AF312180}" type="presParOf" srcId="{CD8217E7-9030-4858-80CC-209A373D3017}" destId="{23420A24-7FF7-422C-A521-DC5A9B0797EA}" srcOrd="11" destOrd="0" presId="urn:microsoft.com/office/officeart/2005/8/layout/list1"/>
    <dgm:cxn modelId="{237A44C1-3240-405E-A1C3-65230F473F85}" type="presParOf" srcId="{CD8217E7-9030-4858-80CC-209A373D3017}" destId="{18C7E9C2-83F7-4F29-992B-B61636E7EAB8}" srcOrd="12" destOrd="0" presId="urn:microsoft.com/office/officeart/2005/8/layout/list1"/>
    <dgm:cxn modelId="{DEC53643-3D03-4F6F-8975-D9C8D4E49E68}" type="presParOf" srcId="{18C7E9C2-83F7-4F29-992B-B61636E7EAB8}" destId="{29FA84BA-39F7-4E44-A262-8252E1987791}" srcOrd="0" destOrd="0" presId="urn:microsoft.com/office/officeart/2005/8/layout/list1"/>
    <dgm:cxn modelId="{19244BC8-7D60-44E4-9D3B-C4614DBCB75F}" type="presParOf" srcId="{18C7E9C2-83F7-4F29-992B-B61636E7EAB8}" destId="{7DA10A0F-78DB-45F4-AF20-6CE93938FFAB}" srcOrd="1" destOrd="0" presId="urn:microsoft.com/office/officeart/2005/8/layout/list1"/>
    <dgm:cxn modelId="{A322DA1E-D6D2-4705-BD0B-B3A24D84D044}" type="presParOf" srcId="{CD8217E7-9030-4858-80CC-209A373D3017}" destId="{59CF60A4-DB7F-4C11-A280-875B4FBEA56D}" srcOrd="13" destOrd="0" presId="urn:microsoft.com/office/officeart/2005/8/layout/list1"/>
    <dgm:cxn modelId="{0159AA58-6C70-4D17-A78E-8C6776661F63}" type="presParOf" srcId="{CD8217E7-9030-4858-80CC-209A373D3017}" destId="{2F340F3B-5DAA-414C-8DA0-0E91E82FD23D}" srcOrd="14" destOrd="0" presId="urn:microsoft.com/office/officeart/2005/8/layout/list1"/>
    <dgm:cxn modelId="{6126EC21-9DE2-45F0-9DBC-C8695B84F090}" type="presParOf" srcId="{CD8217E7-9030-4858-80CC-209A373D3017}" destId="{D32BE067-62D7-4426-AE49-04EC245CCF16}" srcOrd="15" destOrd="0" presId="urn:microsoft.com/office/officeart/2005/8/layout/list1"/>
    <dgm:cxn modelId="{5638548E-54EC-4738-A29A-FB1E96F1EB2E}" type="presParOf" srcId="{CD8217E7-9030-4858-80CC-209A373D3017}" destId="{9E58FBA6-8AC4-432F-9722-A9C349218B48}" srcOrd="16" destOrd="0" presId="urn:microsoft.com/office/officeart/2005/8/layout/list1"/>
    <dgm:cxn modelId="{04A1CC7C-C1AE-40E3-B950-EB14E9AF48B7}" type="presParOf" srcId="{9E58FBA6-8AC4-432F-9722-A9C349218B48}" destId="{0BA2A06C-A20C-4DA8-B71C-72D8598E875C}" srcOrd="0" destOrd="0" presId="urn:microsoft.com/office/officeart/2005/8/layout/list1"/>
    <dgm:cxn modelId="{00E601DE-805F-44D9-A30B-746E05591478}" type="presParOf" srcId="{9E58FBA6-8AC4-432F-9722-A9C349218B48}" destId="{6FD17F12-6A5F-4EA1-B2D3-0C405B4F949C}" srcOrd="1" destOrd="0" presId="urn:microsoft.com/office/officeart/2005/8/layout/list1"/>
    <dgm:cxn modelId="{BD9CAE5F-AB31-418D-9048-6BB786EEB846}" type="presParOf" srcId="{CD8217E7-9030-4858-80CC-209A373D3017}" destId="{57AB8CB0-4FAA-4C34-B683-7542F53AF2C8}" srcOrd="17" destOrd="0" presId="urn:microsoft.com/office/officeart/2005/8/layout/list1"/>
    <dgm:cxn modelId="{54F7375C-49FC-4406-BD7C-8FD470A30C1E}" type="presParOf" srcId="{CD8217E7-9030-4858-80CC-209A373D3017}" destId="{ED956CA3-13DC-4EEB-B76D-6E6752FBDB9C}"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E7D97-6795-47AA-B890-7BD6A7E6110F}">
      <dsp:nvSpPr>
        <dsp:cNvPr id="0" name=""/>
        <dsp:cNvSpPr/>
      </dsp:nvSpPr>
      <dsp:spPr>
        <a:xfrm>
          <a:off x="0" y="351684"/>
          <a:ext cx="5558854" cy="294424"/>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DDDC277B-814E-4E23-BEA1-6EA0A46E760B}">
      <dsp:nvSpPr>
        <dsp:cNvPr id="0" name=""/>
        <dsp:cNvSpPr/>
      </dsp:nvSpPr>
      <dsp:spPr>
        <a:xfrm>
          <a:off x="287383" y="0"/>
          <a:ext cx="4354067" cy="454464"/>
        </a:xfrm>
        <a:prstGeom prst="roundRect">
          <a:avLst/>
        </a:prstGeom>
        <a:solidFill>
          <a:srgbClr val="1F4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533400">
            <a:lnSpc>
              <a:spcPct val="90000"/>
            </a:lnSpc>
            <a:spcBef>
              <a:spcPct val="0"/>
            </a:spcBef>
            <a:spcAft>
              <a:spcPct val="35000"/>
            </a:spcAft>
          </a:pPr>
          <a:r>
            <a:rPr lang="es-CO" sz="1200" kern="1200" spc="-10" dirty="0"/>
            <a:t>Manifestación </a:t>
          </a:r>
          <a:r>
            <a:rPr lang="es-CO" sz="1200" kern="1200" spc="-5" dirty="0"/>
            <a:t>de </a:t>
          </a:r>
          <a:r>
            <a:rPr lang="es-CO" sz="1200" kern="1200" spc="-10" dirty="0"/>
            <a:t>interés </a:t>
          </a:r>
          <a:r>
            <a:rPr lang="es-CO" sz="1200" kern="1200" spc="-5" dirty="0"/>
            <a:t>de los </a:t>
          </a:r>
          <a:r>
            <a:rPr lang="es-CO" sz="1200" kern="1200" spc="-10" dirty="0"/>
            <a:t>procesos </a:t>
          </a:r>
          <a:r>
            <a:rPr lang="es-CO" sz="1200" kern="1200" spc="-5" dirty="0"/>
            <a:t>de selección</a:t>
          </a:r>
          <a:r>
            <a:rPr lang="es-CO" sz="1200" kern="1200" spc="105" dirty="0"/>
            <a:t> </a:t>
          </a:r>
          <a:r>
            <a:rPr lang="es-CO" sz="1200" kern="1200" spc="-10" dirty="0"/>
            <a:t>abreviada </a:t>
          </a:r>
          <a:r>
            <a:rPr lang="es-CO" sz="1200" kern="1200" spc="-5" dirty="0"/>
            <a:t>de </a:t>
          </a:r>
          <a:r>
            <a:rPr lang="es-CO" sz="1200" kern="1200" spc="-10" dirty="0"/>
            <a:t>menor </a:t>
          </a:r>
          <a:r>
            <a:rPr lang="es-CO" sz="1200" kern="1200" spc="-5" dirty="0"/>
            <a:t>cuantía que adelanta </a:t>
          </a:r>
          <a:r>
            <a:rPr lang="es-CO" sz="1200" kern="1200" dirty="0"/>
            <a:t>la</a:t>
          </a:r>
          <a:r>
            <a:rPr lang="es-CO" sz="1200" kern="1200" spc="-5" dirty="0"/>
            <a:t> </a:t>
          </a:r>
          <a:r>
            <a:rPr lang="es-CO" sz="1200" kern="1200" spc="-10" dirty="0"/>
            <a:t>entidad</a:t>
          </a:r>
          <a:endParaRPr lang="es-CO" sz="1200" kern="1200" dirty="0"/>
        </a:p>
      </dsp:txBody>
      <dsp:txXfrm>
        <a:off x="309568" y="22185"/>
        <a:ext cx="4309697" cy="410094"/>
      </dsp:txXfrm>
    </dsp:sp>
    <dsp:sp modelId="{FFE2F676-9BA8-4070-A77F-D2CC8DE1C19F}">
      <dsp:nvSpPr>
        <dsp:cNvPr id="0" name=""/>
        <dsp:cNvSpPr/>
      </dsp:nvSpPr>
      <dsp:spPr>
        <a:xfrm>
          <a:off x="0" y="827549"/>
          <a:ext cx="5558916" cy="273010"/>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0C194CB3-A797-46A9-A2D9-67AD28995222}">
      <dsp:nvSpPr>
        <dsp:cNvPr id="0" name=""/>
        <dsp:cNvSpPr/>
      </dsp:nvSpPr>
      <dsp:spPr>
        <a:xfrm>
          <a:off x="311308" y="694709"/>
          <a:ext cx="4358323" cy="265680"/>
        </a:xfrm>
        <a:prstGeom prst="roundRect">
          <a:avLst/>
        </a:prstGeom>
        <a:solidFill>
          <a:srgbClr val="1F4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kern="1200" dirty="0"/>
            <a:t>Manual de contratación del INVIAS</a:t>
          </a:r>
        </a:p>
      </dsp:txBody>
      <dsp:txXfrm>
        <a:off x="324277" y="707678"/>
        <a:ext cx="4332385" cy="239742"/>
      </dsp:txXfrm>
    </dsp:sp>
    <dsp:sp modelId="{08144B5A-6214-4C9B-AC1B-96AB10AEA2C5}">
      <dsp:nvSpPr>
        <dsp:cNvPr id="0" name=""/>
        <dsp:cNvSpPr/>
      </dsp:nvSpPr>
      <dsp:spPr>
        <a:xfrm>
          <a:off x="0" y="1284434"/>
          <a:ext cx="5558854" cy="226800"/>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7FBA0E46-D42E-43D6-801F-ADBF648E4C2E}">
      <dsp:nvSpPr>
        <dsp:cNvPr id="0" name=""/>
        <dsp:cNvSpPr/>
      </dsp:nvSpPr>
      <dsp:spPr>
        <a:xfrm>
          <a:off x="311308" y="1149160"/>
          <a:ext cx="4358323" cy="265680"/>
        </a:xfrm>
        <a:prstGeom prst="roundRect">
          <a:avLst/>
        </a:prstGeom>
        <a:solidFill>
          <a:srgbClr val="1F4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kern="1200" dirty="0"/>
            <a:t>Procesos de Contratación</a:t>
          </a:r>
        </a:p>
      </dsp:txBody>
      <dsp:txXfrm>
        <a:off x="324277" y="1162129"/>
        <a:ext cx="4332385" cy="239742"/>
      </dsp:txXfrm>
    </dsp:sp>
    <dsp:sp modelId="{2F340F3B-5DAA-414C-8DA0-0E91E82FD23D}">
      <dsp:nvSpPr>
        <dsp:cNvPr id="0" name=""/>
        <dsp:cNvSpPr/>
      </dsp:nvSpPr>
      <dsp:spPr>
        <a:xfrm>
          <a:off x="0" y="1690240"/>
          <a:ext cx="5558916" cy="278279"/>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7DA10A0F-78DB-45F4-AF20-6CE93938FFAB}">
      <dsp:nvSpPr>
        <dsp:cNvPr id="0" name=""/>
        <dsp:cNvSpPr/>
      </dsp:nvSpPr>
      <dsp:spPr>
        <a:xfrm>
          <a:off x="311308" y="1557400"/>
          <a:ext cx="4358323" cy="265680"/>
        </a:xfrm>
        <a:prstGeom prst="roundRect">
          <a:avLst/>
        </a:prstGeom>
        <a:solidFill>
          <a:srgbClr val="1F4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kern="1200" dirty="0"/>
            <a:t>Contratos de Prestación de Servicios de la entidad</a:t>
          </a:r>
        </a:p>
      </dsp:txBody>
      <dsp:txXfrm>
        <a:off x="324277" y="1570369"/>
        <a:ext cx="4332385" cy="239742"/>
      </dsp:txXfrm>
    </dsp:sp>
    <dsp:sp modelId="{ED956CA3-13DC-4EEB-B76D-6E6752FBDB9C}">
      <dsp:nvSpPr>
        <dsp:cNvPr id="0" name=""/>
        <dsp:cNvSpPr/>
      </dsp:nvSpPr>
      <dsp:spPr>
        <a:xfrm>
          <a:off x="0" y="2149959"/>
          <a:ext cx="5558916" cy="299734"/>
        </a:xfrm>
        <a:prstGeom prst="rect">
          <a:avLst/>
        </a:prstGeom>
        <a:solidFill>
          <a:schemeClr val="lt1">
            <a:alpha val="90000"/>
            <a:hueOff val="0"/>
            <a:satOff val="0"/>
            <a:lumOff val="0"/>
            <a:alphaOff val="0"/>
          </a:schemeClr>
        </a:solidFill>
        <a:ln w="12700" cap="flat" cmpd="sng" algn="ctr">
          <a:solidFill>
            <a:srgbClr val="1F487C"/>
          </a:solidFill>
          <a:prstDash val="solid"/>
          <a:miter lim="800000"/>
        </a:ln>
        <a:effectLst/>
      </dsp:spPr>
      <dsp:style>
        <a:lnRef idx="2">
          <a:scrgbClr r="0" g="0" b="0"/>
        </a:lnRef>
        <a:fillRef idx="1">
          <a:scrgbClr r="0" g="0" b="0"/>
        </a:fillRef>
        <a:effectRef idx="0">
          <a:scrgbClr r="0" g="0" b="0"/>
        </a:effectRef>
        <a:fontRef idx="minor"/>
      </dsp:style>
    </dsp:sp>
    <dsp:sp modelId="{6FD17F12-6A5F-4EA1-B2D3-0C405B4F949C}">
      <dsp:nvSpPr>
        <dsp:cNvPr id="0" name=""/>
        <dsp:cNvSpPr/>
      </dsp:nvSpPr>
      <dsp:spPr>
        <a:xfrm>
          <a:off x="311308" y="2017119"/>
          <a:ext cx="4358323" cy="265680"/>
        </a:xfrm>
        <a:prstGeom prst="roundRect">
          <a:avLst/>
        </a:prstGeom>
        <a:solidFill>
          <a:srgbClr val="1F4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4734" tIns="0" rIns="164734" bIns="0" numCol="1" spcCol="1270" anchor="ctr" anchorCtr="0">
          <a:noAutofit/>
        </a:bodyPr>
        <a:lstStyle/>
        <a:p>
          <a:pPr lvl="0" algn="l" defTabSz="622300">
            <a:lnSpc>
              <a:spcPct val="90000"/>
            </a:lnSpc>
            <a:spcBef>
              <a:spcPct val="0"/>
            </a:spcBef>
            <a:spcAft>
              <a:spcPct val="35000"/>
            </a:spcAft>
          </a:pPr>
          <a:r>
            <a:rPr lang="es-CO" sz="1400" kern="1200" dirty="0"/>
            <a:t>Sistema electrónico de Contratación Pública</a:t>
          </a:r>
        </a:p>
      </dsp:txBody>
      <dsp:txXfrm>
        <a:off x="324277" y="2030088"/>
        <a:ext cx="4332385" cy="23974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67108DC7-BBB1-429A-BD2A-EEAF78083F70}" type="datetimeFigureOut">
              <a:rPr lang="es-CO" smtClean="0"/>
              <a:t>11/12/2017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320370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7108DC7-BBB1-429A-BD2A-EEAF78083F70}" type="datetimeFigureOut">
              <a:rPr lang="es-CO" smtClean="0"/>
              <a:t>11/12/2017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2558579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7108DC7-BBB1-429A-BD2A-EEAF78083F70}" type="datetimeFigureOut">
              <a:rPr lang="es-CO" smtClean="0"/>
              <a:t>11/12/2017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3486332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55372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9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5C3B1CD1-C7E5-456B-BD41-C7C6848C1358}"/>
              </a:ext>
            </a:extLst>
          </p:cNvPr>
          <p:cNvSpPr>
            <a:spLocks noGrp="1"/>
          </p:cNvSpPr>
          <p:nvPr>
            <p:ph type="dt" sz="half" idx="10"/>
          </p:nvPr>
        </p:nvSpPr>
        <p:spPr/>
        <p:txBody>
          <a:bodyPr/>
          <a:lstStyle>
            <a:lvl1pPr>
              <a:defRPr>
                <a:solidFill>
                  <a:prstClr val="black">
                    <a:tint val="75000"/>
                  </a:prstClr>
                </a:solidFill>
              </a:defRPr>
            </a:lvl1pPr>
          </a:lstStyle>
          <a:p>
            <a:pPr>
              <a:defRPr/>
            </a:pPr>
            <a:fld id="{0716ECC5-3308-4F79-9539-27B0BEB10D42}"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37C6B9D3-206C-4EBA-9EFB-A03A517AC100}"/>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C4086BFD-E00C-4695-95C3-EB86771F667D}"/>
              </a:ext>
            </a:extLst>
          </p:cNvPr>
          <p:cNvSpPr>
            <a:spLocks noGrp="1"/>
          </p:cNvSpPr>
          <p:nvPr>
            <p:ph type="sldNum" sz="quarter" idx="12"/>
          </p:nvPr>
        </p:nvSpPr>
        <p:spPr/>
        <p:txBody>
          <a:bodyPr/>
          <a:lstStyle>
            <a:lvl1pPr>
              <a:defRPr>
                <a:solidFill>
                  <a:prstClr val="black">
                    <a:tint val="75000"/>
                  </a:prstClr>
                </a:solidFill>
              </a:defRPr>
            </a:lvl1pPr>
          </a:lstStyle>
          <a:p>
            <a:pPr>
              <a:defRPr/>
            </a:pPr>
            <a:fld id="{54FB8348-DA99-4462-B931-DEBB1F5AF3B6}" type="slidenum">
              <a:rPr lang="es-CO"/>
              <a:pPr>
                <a:defRPr/>
              </a:pPr>
              <a:t>‹Nº›</a:t>
            </a:fld>
            <a:endParaRPr lang="es-CO" dirty="0"/>
          </a:p>
        </p:txBody>
      </p:sp>
    </p:spTree>
    <p:extLst>
      <p:ext uri="{BB962C8B-B14F-4D97-AF65-F5344CB8AC3E}">
        <p14:creationId xmlns:p14="http://schemas.microsoft.com/office/powerpoint/2010/main" val="1998459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0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E34F7728-6FAD-41D5-A41D-50E9AB7A450C}"/>
              </a:ext>
            </a:extLst>
          </p:cNvPr>
          <p:cNvSpPr>
            <a:spLocks noGrp="1"/>
          </p:cNvSpPr>
          <p:nvPr>
            <p:ph type="dt" sz="half" idx="10"/>
          </p:nvPr>
        </p:nvSpPr>
        <p:spPr/>
        <p:txBody>
          <a:bodyPr/>
          <a:lstStyle>
            <a:lvl1pPr>
              <a:defRPr>
                <a:solidFill>
                  <a:prstClr val="black">
                    <a:tint val="75000"/>
                  </a:prstClr>
                </a:solidFill>
              </a:defRPr>
            </a:lvl1pPr>
          </a:lstStyle>
          <a:p>
            <a:pPr>
              <a:defRPr/>
            </a:pPr>
            <a:fld id="{DFBDB576-0F10-4CD5-A154-6BC831988F86}"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CA9694DF-2600-46C1-8282-5998C8013BF9}"/>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4C56D3C1-F03C-493B-9BEB-0A8711045CF5}"/>
              </a:ext>
            </a:extLst>
          </p:cNvPr>
          <p:cNvSpPr>
            <a:spLocks noGrp="1"/>
          </p:cNvSpPr>
          <p:nvPr>
            <p:ph type="sldNum" sz="quarter" idx="12"/>
          </p:nvPr>
        </p:nvSpPr>
        <p:spPr/>
        <p:txBody>
          <a:bodyPr/>
          <a:lstStyle>
            <a:lvl1pPr>
              <a:defRPr>
                <a:solidFill>
                  <a:prstClr val="black">
                    <a:tint val="75000"/>
                  </a:prstClr>
                </a:solidFill>
              </a:defRPr>
            </a:lvl1pPr>
          </a:lstStyle>
          <a:p>
            <a:pPr>
              <a:defRPr/>
            </a:pPr>
            <a:fld id="{B2BFEDAB-C651-49F0-8EE0-74E51CD1EFC2}" type="slidenum">
              <a:rPr lang="es-CO"/>
              <a:pPr>
                <a:defRPr/>
              </a:pPr>
              <a:t>‹Nº›</a:t>
            </a:fld>
            <a:endParaRPr lang="es-CO" dirty="0"/>
          </a:p>
        </p:txBody>
      </p:sp>
    </p:spTree>
    <p:extLst>
      <p:ext uri="{BB962C8B-B14F-4D97-AF65-F5344CB8AC3E}">
        <p14:creationId xmlns:p14="http://schemas.microsoft.com/office/powerpoint/2010/main" val="2557454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1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26672AB4-2C99-486D-87A4-2EAF92807A65}"/>
              </a:ext>
            </a:extLst>
          </p:cNvPr>
          <p:cNvSpPr>
            <a:spLocks noGrp="1"/>
          </p:cNvSpPr>
          <p:nvPr>
            <p:ph type="dt" sz="half" idx="10"/>
          </p:nvPr>
        </p:nvSpPr>
        <p:spPr/>
        <p:txBody>
          <a:bodyPr/>
          <a:lstStyle>
            <a:lvl1pPr>
              <a:defRPr>
                <a:solidFill>
                  <a:prstClr val="black">
                    <a:tint val="75000"/>
                  </a:prstClr>
                </a:solidFill>
              </a:defRPr>
            </a:lvl1pPr>
          </a:lstStyle>
          <a:p>
            <a:pPr>
              <a:defRPr/>
            </a:pPr>
            <a:fld id="{DD45779D-367B-4FD5-BB9C-304FDC8B58FA}"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60B0FF50-A0CA-4539-97DA-59CCA3BD1EB2}"/>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01AC2C6F-A2F3-43BD-B456-C6C6949E0264}"/>
              </a:ext>
            </a:extLst>
          </p:cNvPr>
          <p:cNvSpPr>
            <a:spLocks noGrp="1"/>
          </p:cNvSpPr>
          <p:nvPr>
            <p:ph type="sldNum" sz="quarter" idx="12"/>
          </p:nvPr>
        </p:nvSpPr>
        <p:spPr/>
        <p:txBody>
          <a:bodyPr/>
          <a:lstStyle>
            <a:lvl1pPr>
              <a:defRPr>
                <a:solidFill>
                  <a:prstClr val="black">
                    <a:tint val="75000"/>
                  </a:prstClr>
                </a:solidFill>
              </a:defRPr>
            </a:lvl1pPr>
          </a:lstStyle>
          <a:p>
            <a:pPr>
              <a:defRPr/>
            </a:pPr>
            <a:fld id="{EC3C3194-9B13-4DA3-A343-9A6B5E042D61}" type="slidenum">
              <a:rPr lang="es-CO"/>
              <a:pPr>
                <a:defRPr/>
              </a:pPr>
              <a:t>‹Nº›</a:t>
            </a:fld>
            <a:endParaRPr lang="es-CO" dirty="0"/>
          </a:p>
        </p:txBody>
      </p:sp>
    </p:spTree>
    <p:extLst>
      <p:ext uri="{BB962C8B-B14F-4D97-AF65-F5344CB8AC3E}">
        <p14:creationId xmlns:p14="http://schemas.microsoft.com/office/powerpoint/2010/main" val="816678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2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EC72926C-E352-473D-BEAD-9188603915C1}"/>
              </a:ext>
            </a:extLst>
          </p:cNvPr>
          <p:cNvSpPr>
            <a:spLocks noGrp="1"/>
          </p:cNvSpPr>
          <p:nvPr>
            <p:ph type="dt" sz="half" idx="10"/>
          </p:nvPr>
        </p:nvSpPr>
        <p:spPr/>
        <p:txBody>
          <a:bodyPr/>
          <a:lstStyle>
            <a:lvl1pPr>
              <a:defRPr>
                <a:solidFill>
                  <a:prstClr val="black">
                    <a:tint val="75000"/>
                  </a:prstClr>
                </a:solidFill>
              </a:defRPr>
            </a:lvl1pPr>
          </a:lstStyle>
          <a:p>
            <a:pPr>
              <a:defRPr/>
            </a:pPr>
            <a:fld id="{4D911EE8-782E-40B7-B9A0-FE9AFBDCEA83}"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6E2B9E6A-B32B-4A5A-BB56-C7DFB523A253}"/>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22AF85F0-2F26-4C68-A0C4-F8C3993B82F7}"/>
              </a:ext>
            </a:extLst>
          </p:cNvPr>
          <p:cNvSpPr>
            <a:spLocks noGrp="1"/>
          </p:cNvSpPr>
          <p:nvPr>
            <p:ph type="sldNum" sz="quarter" idx="12"/>
          </p:nvPr>
        </p:nvSpPr>
        <p:spPr/>
        <p:txBody>
          <a:bodyPr/>
          <a:lstStyle>
            <a:lvl1pPr>
              <a:defRPr>
                <a:solidFill>
                  <a:prstClr val="black">
                    <a:tint val="75000"/>
                  </a:prstClr>
                </a:solidFill>
              </a:defRPr>
            </a:lvl1pPr>
          </a:lstStyle>
          <a:p>
            <a:pPr>
              <a:defRPr/>
            </a:pPr>
            <a:fld id="{3BF8B4F5-F6BE-4577-8578-64BB0395CC0F}" type="slidenum">
              <a:rPr lang="es-CO"/>
              <a:pPr>
                <a:defRPr/>
              </a:pPr>
              <a:t>‹Nº›</a:t>
            </a:fld>
            <a:endParaRPr lang="es-CO" dirty="0"/>
          </a:p>
        </p:txBody>
      </p:sp>
    </p:spTree>
    <p:extLst>
      <p:ext uri="{BB962C8B-B14F-4D97-AF65-F5344CB8AC3E}">
        <p14:creationId xmlns:p14="http://schemas.microsoft.com/office/powerpoint/2010/main" val="21819897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3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A626C87E-0B46-46B5-9E76-6DB65E474E1C}"/>
              </a:ext>
            </a:extLst>
          </p:cNvPr>
          <p:cNvSpPr>
            <a:spLocks noGrp="1"/>
          </p:cNvSpPr>
          <p:nvPr>
            <p:ph type="dt" sz="half" idx="10"/>
          </p:nvPr>
        </p:nvSpPr>
        <p:spPr/>
        <p:txBody>
          <a:bodyPr/>
          <a:lstStyle>
            <a:lvl1pPr>
              <a:defRPr>
                <a:solidFill>
                  <a:prstClr val="black">
                    <a:tint val="75000"/>
                  </a:prstClr>
                </a:solidFill>
              </a:defRPr>
            </a:lvl1pPr>
          </a:lstStyle>
          <a:p>
            <a:pPr>
              <a:defRPr/>
            </a:pPr>
            <a:fld id="{BB219D99-95A9-442F-8CEE-975087566510}"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26A90751-E191-4B4B-ADC9-E71992C8BFCD}"/>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350F4334-AEE5-472C-B881-91568F3BE3D3}"/>
              </a:ext>
            </a:extLst>
          </p:cNvPr>
          <p:cNvSpPr>
            <a:spLocks noGrp="1"/>
          </p:cNvSpPr>
          <p:nvPr>
            <p:ph type="sldNum" sz="quarter" idx="12"/>
          </p:nvPr>
        </p:nvSpPr>
        <p:spPr/>
        <p:txBody>
          <a:bodyPr/>
          <a:lstStyle>
            <a:lvl1pPr>
              <a:defRPr>
                <a:solidFill>
                  <a:prstClr val="black">
                    <a:tint val="75000"/>
                  </a:prstClr>
                </a:solidFill>
              </a:defRPr>
            </a:lvl1pPr>
          </a:lstStyle>
          <a:p>
            <a:pPr>
              <a:defRPr/>
            </a:pPr>
            <a:fld id="{34B52682-6425-4E17-90AD-206844A3909F}" type="slidenum">
              <a:rPr lang="es-CO"/>
              <a:pPr>
                <a:defRPr/>
              </a:pPr>
              <a:t>‹Nº›</a:t>
            </a:fld>
            <a:endParaRPr lang="es-CO" dirty="0"/>
          </a:p>
        </p:txBody>
      </p:sp>
    </p:spTree>
    <p:extLst>
      <p:ext uri="{BB962C8B-B14F-4D97-AF65-F5344CB8AC3E}">
        <p14:creationId xmlns:p14="http://schemas.microsoft.com/office/powerpoint/2010/main" val="36927814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4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4FB1BA25-758D-4EB0-B480-685E01690969}"/>
              </a:ext>
            </a:extLst>
          </p:cNvPr>
          <p:cNvSpPr>
            <a:spLocks noGrp="1"/>
          </p:cNvSpPr>
          <p:nvPr>
            <p:ph type="dt" sz="half" idx="10"/>
          </p:nvPr>
        </p:nvSpPr>
        <p:spPr/>
        <p:txBody>
          <a:bodyPr/>
          <a:lstStyle>
            <a:lvl1pPr>
              <a:defRPr>
                <a:solidFill>
                  <a:prstClr val="black">
                    <a:tint val="75000"/>
                  </a:prstClr>
                </a:solidFill>
              </a:defRPr>
            </a:lvl1pPr>
          </a:lstStyle>
          <a:p>
            <a:pPr>
              <a:defRPr/>
            </a:pPr>
            <a:fld id="{EB7EF7CD-AB17-4205-9587-7AB57A8E2A35}"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D2DE0BFD-960D-498A-B08A-7570BD0A09EA}"/>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F97CAC33-2400-4658-94C1-AA2A0D1DEFAE}"/>
              </a:ext>
            </a:extLst>
          </p:cNvPr>
          <p:cNvSpPr>
            <a:spLocks noGrp="1"/>
          </p:cNvSpPr>
          <p:nvPr>
            <p:ph type="sldNum" sz="quarter" idx="12"/>
          </p:nvPr>
        </p:nvSpPr>
        <p:spPr/>
        <p:txBody>
          <a:bodyPr/>
          <a:lstStyle>
            <a:lvl1pPr>
              <a:defRPr>
                <a:solidFill>
                  <a:prstClr val="black">
                    <a:tint val="75000"/>
                  </a:prstClr>
                </a:solidFill>
              </a:defRPr>
            </a:lvl1pPr>
          </a:lstStyle>
          <a:p>
            <a:pPr>
              <a:defRPr/>
            </a:pPr>
            <a:fld id="{4143CA0F-DA7B-43CF-8F63-7218C39339A7}" type="slidenum">
              <a:rPr lang="es-CO"/>
              <a:pPr>
                <a:defRPr/>
              </a:pPr>
              <a:t>‹Nº›</a:t>
            </a:fld>
            <a:endParaRPr lang="es-CO" dirty="0"/>
          </a:p>
        </p:txBody>
      </p:sp>
    </p:spTree>
    <p:extLst>
      <p:ext uri="{BB962C8B-B14F-4D97-AF65-F5344CB8AC3E}">
        <p14:creationId xmlns:p14="http://schemas.microsoft.com/office/powerpoint/2010/main" val="2450307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5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6EF5452F-E097-45B5-BC3A-20C69F614438}"/>
              </a:ext>
            </a:extLst>
          </p:cNvPr>
          <p:cNvSpPr>
            <a:spLocks noGrp="1"/>
          </p:cNvSpPr>
          <p:nvPr>
            <p:ph type="dt" sz="half" idx="10"/>
          </p:nvPr>
        </p:nvSpPr>
        <p:spPr/>
        <p:txBody>
          <a:bodyPr/>
          <a:lstStyle>
            <a:lvl1pPr>
              <a:defRPr>
                <a:solidFill>
                  <a:prstClr val="black">
                    <a:tint val="75000"/>
                  </a:prstClr>
                </a:solidFill>
              </a:defRPr>
            </a:lvl1pPr>
          </a:lstStyle>
          <a:p>
            <a:pPr>
              <a:defRPr/>
            </a:pPr>
            <a:fld id="{2638B8F8-D7C2-4853-97A4-00E5BF6C2F9E}"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34974143-61BA-475D-96E6-097CB09A258A}"/>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969D1A96-79E1-485B-8B4D-B7AE00FFE9F3}"/>
              </a:ext>
            </a:extLst>
          </p:cNvPr>
          <p:cNvSpPr>
            <a:spLocks noGrp="1"/>
          </p:cNvSpPr>
          <p:nvPr>
            <p:ph type="sldNum" sz="quarter" idx="12"/>
          </p:nvPr>
        </p:nvSpPr>
        <p:spPr/>
        <p:txBody>
          <a:bodyPr/>
          <a:lstStyle>
            <a:lvl1pPr>
              <a:defRPr>
                <a:solidFill>
                  <a:prstClr val="black">
                    <a:tint val="75000"/>
                  </a:prstClr>
                </a:solidFill>
              </a:defRPr>
            </a:lvl1pPr>
          </a:lstStyle>
          <a:p>
            <a:pPr>
              <a:defRPr/>
            </a:pPr>
            <a:fld id="{AD256B8F-0018-460F-9D58-43CF12F74CFB}" type="slidenum">
              <a:rPr lang="es-CO"/>
              <a:pPr>
                <a:defRPr/>
              </a:pPr>
              <a:t>‹Nº›</a:t>
            </a:fld>
            <a:endParaRPr lang="es-CO" dirty="0"/>
          </a:p>
        </p:txBody>
      </p:sp>
    </p:spTree>
    <p:extLst>
      <p:ext uri="{BB962C8B-B14F-4D97-AF65-F5344CB8AC3E}">
        <p14:creationId xmlns:p14="http://schemas.microsoft.com/office/powerpoint/2010/main" val="367781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7108DC7-BBB1-429A-BD2A-EEAF78083F70}" type="datetimeFigureOut">
              <a:rPr lang="es-CO" smtClean="0"/>
              <a:t>11/12/2017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12009442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6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0CBBE7C7-6A1C-4A47-828C-42F16DBE86F3}"/>
              </a:ext>
            </a:extLst>
          </p:cNvPr>
          <p:cNvSpPr>
            <a:spLocks noGrp="1"/>
          </p:cNvSpPr>
          <p:nvPr>
            <p:ph type="dt" sz="half" idx="10"/>
          </p:nvPr>
        </p:nvSpPr>
        <p:spPr/>
        <p:txBody>
          <a:bodyPr/>
          <a:lstStyle>
            <a:lvl1pPr>
              <a:defRPr>
                <a:solidFill>
                  <a:prstClr val="black">
                    <a:tint val="75000"/>
                  </a:prstClr>
                </a:solidFill>
              </a:defRPr>
            </a:lvl1pPr>
          </a:lstStyle>
          <a:p>
            <a:pPr>
              <a:defRPr/>
            </a:pPr>
            <a:fld id="{D867528C-7E06-45B6-BD69-B99172DE19BD}"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936C267C-91C9-4213-ABFA-B3421A294477}"/>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807F86EE-C41A-46DE-9CEE-9D7BE6A556DD}"/>
              </a:ext>
            </a:extLst>
          </p:cNvPr>
          <p:cNvSpPr>
            <a:spLocks noGrp="1"/>
          </p:cNvSpPr>
          <p:nvPr>
            <p:ph type="sldNum" sz="quarter" idx="12"/>
          </p:nvPr>
        </p:nvSpPr>
        <p:spPr/>
        <p:txBody>
          <a:bodyPr/>
          <a:lstStyle>
            <a:lvl1pPr>
              <a:defRPr>
                <a:solidFill>
                  <a:prstClr val="black">
                    <a:tint val="75000"/>
                  </a:prstClr>
                </a:solidFill>
              </a:defRPr>
            </a:lvl1pPr>
          </a:lstStyle>
          <a:p>
            <a:pPr>
              <a:defRPr/>
            </a:pPr>
            <a:fld id="{46188E2F-609F-4B2F-8980-A57CE9F114D4}" type="slidenum">
              <a:rPr lang="es-CO"/>
              <a:pPr>
                <a:defRPr/>
              </a:pPr>
              <a:t>‹Nº›</a:t>
            </a:fld>
            <a:endParaRPr lang="es-CO" dirty="0"/>
          </a:p>
        </p:txBody>
      </p:sp>
    </p:spTree>
    <p:extLst>
      <p:ext uri="{BB962C8B-B14F-4D97-AF65-F5344CB8AC3E}">
        <p14:creationId xmlns:p14="http://schemas.microsoft.com/office/powerpoint/2010/main" val="2986150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7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72660017-1CD4-4C99-9075-19178B5355FD}"/>
              </a:ext>
            </a:extLst>
          </p:cNvPr>
          <p:cNvSpPr>
            <a:spLocks noGrp="1"/>
          </p:cNvSpPr>
          <p:nvPr>
            <p:ph type="dt" sz="half" idx="10"/>
          </p:nvPr>
        </p:nvSpPr>
        <p:spPr/>
        <p:txBody>
          <a:bodyPr/>
          <a:lstStyle>
            <a:lvl1pPr>
              <a:defRPr>
                <a:solidFill>
                  <a:prstClr val="black">
                    <a:tint val="75000"/>
                  </a:prstClr>
                </a:solidFill>
              </a:defRPr>
            </a:lvl1pPr>
          </a:lstStyle>
          <a:p>
            <a:pPr>
              <a:defRPr/>
            </a:pPr>
            <a:fld id="{66D21840-2CB3-4159-9D79-E221137263B6}"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F68318FE-0CFC-4A00-AA3E-3AA0C31F05A5}"/>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5F39F7FF-5516-4C97-AA04-20847C44D88F}"/>
              </a:ext>
            </a:extLst>
          </p:cNvPr>
          <p:cNvSpPr>
            <a:spLocks noGrp="1"/>
          </p:cNvSpPr>
          <p:nvPr>
            <p:ph type="sldNum" sz="quarter" idx="12"/>
          </p:nvPr>
        </p:nvSpPr>
        <p:spPr/>
        <p:txBody>
          <a:bodyPr/>
          <a:lstStyle>
            <a:lvl1pPr>
              <a:defRPr>
                <a:solidFill>
                  <a:prstClr val="black">
                    <a:tint val="75000"/>
                  </a:prstClr>
                </a:solidFill>
              </a:defRPr>
            </a:lvl1pPr>
          </a:lstStyle>
          <a:p>
            <a:pPr>
              <a:defRPr/>
            </a:pPr>
            <a:fld id="{7A96F8F9-3517-4E47-99A8-E9B3C84A8568}" type="slidenum">
              <a:rPr lang="es-CO"/>
              <a:pPr>
                <a:defRPr/>
              </a:pPr>
              <a:t>‹Nº›</a:t>
            </a:fld>
            <a:endParaRPr lang="es-CO" dirty="0"/>
          </a:p>
        </p:txBody>
      </p:sp>
    </p:spTree>
    <p:extLst>
      <p:ext uri="{BB962C8B-B14F-4D97-AF65-F5344CB8AC3E}">
        <p14:creationId xmlns:p14="http://schemas.microsoft.com/office/powerpoint/2010/main" val="3050090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8_Título y objetos">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xmlns="" id="{2039B0B3-F3D2-4ED2-A665-C458442AA5BA}"/>
              </a:ext>
            </a:extLst>
          </p:cNvPr>
          <p:cNvSpPr>
            <a:spLocks noGrp="1"/>
          </p:cNvSpPr>
          <p:nvPr>
            <p:ph type="dt" sz="half" idx="10"/>
          </p:nvPr>
        </p:nvSpPr>
        <p:spPr/>
        <p:txBody>
          <a:bodyPr/>
          <a:lstStyle>
            <a:lvl1pPr>
              <a:defRPr>
                <a:solidFill>
                  <a:prstClr val="black">
                    <a:tint val="75000"/>
                  </a:prstClr>
                </a:solidFill>
              </a:defRPr>
            </a:lvl1pPr>
          </a:lstStyle>
          <a:p>
            <a:pPr>
              <a:defRPr/>
            </a:pPr>
            <a:fld id="{B6C2A14F-F6C9-4177-BC18-679A1EA33F70}" type="datetimeFigureOut">
              <a:rPr lang="es-CO"/>
              <a:pPr>
                <a:defRPr/>
              </a:pPr>
              <a:t>11/12/2017</a:t>
            </a:fld>
            <a:endParaRPr lang="es-CO" dirty="0"/>
          </a:p>
        </p:txBody>
      </p:sp>
      <p:sp>
        <p:nvSpPr>
          <p:cNvPr id="3" name="Marcador de pie de página 4">
            <a:extLst>
              <a:ext uri="{FF2B5EF4-FFF2-40B4-BE49-F238E27FC236}">
                <a16:creationId xmlns:a16="http://schemas.microsoft.com/office/drawing/2014/main" xmlns="" id="{DCDCE01B-0F15-4043-AD01-D5B7F48FBBB3}"/>
              </a:ext>
            </a:extLst>
          </p:cNvPr>
          <p:cNvSpPr>
            <a:spLocks noGrp="1"/>
          </p:cNvSpPr>
          <p:nvPr>
            <p:ph type="ftr" sz="quarter" idx="11"/>
          </p:nvPr>
        </p:nvSpPr>
        <p:spPr/>
        <p:txBody>
          <a:bodyPr/>
          <a:lstStyle>
            <a:lvl1pPr>
              <a:defRPr>
                <a:solidFill>
                  <a:prstClr val="black">
                    <a:tint val="75000"/>
                  </a:prstClr>
                </a:solidFill>
              </a:defRPr>
            </a:lvl1pPr>
          </a:lstStyle>
          <a:p>
            <a:pPr>
              <a:defRPr/>
            </a:pPr>
            <a:endParaRPr lang="es-CO"/>
          </a:p>
        </p:txBody>
      </p:sp>
      <p:sp>
        <p:nvSpPr>
          <p:cNvPr id="4" name="Marcador de número de diapositiva 5">
            <a:extLst>
              <a:ext uri="{FF2B5EF4-FFF2-40B4-BE49-F238E27FC236}">
                <a16:creationId xmlns:a16="http://schemas.microsoft.com/office/drawing/2014/main" xmlns="" id="{2C96BEDD-75E8-43A0-987A-89CBA3647923}"/>
              </a:ext>
            </a:extLst>
          </p:cNvPr>
          <p:cNvSpPr>
            <a:spLocks noGrp="1"/>
          </p:cNvSpPr>
          <p:nvPr>
            <p:ph type="sldNum" sz="quarter" idx="12"/>
          </p:nvPr>
        </p:nvSpPr>
        <p:spPr/>
        <p:txBody>
          <a:bodyPr/>
          <a:lstStyle>
            <a:lvl1pPr>
              <a:defRPr>
                <a:solidFill>
                  <a:prstClr val="black">
                    <a:tint val="75000"/>
                  </a:prstClr>
                </a:solidFill>
              </a:defRPr>
            </a:lvl1pPr>
          </a:lstStyle>
          <a:p>
            <a:pPr>
              <a:defRPr/>
            </a:pPr>
            <a:fld id="{312AC6E7-3470-456B-A80B-4C386F466B55}" type="slidenum">
              <a:rPr lang="es-CO"/>
              <a:pPr>
                <a:defRPr/>
              </a:pPr>
              <a:t>‹Nº›</a:t>
            </a:fld>
            <a:endParaRPr lang="es-CO" dirty="0"/>
          </a:p>
        </p:txBody>
      </p:sp>
    </p:spTree>
    <p:extLst>
      <p:ext uri="{BB962C8B-B14F-4D97-AF65-F5344CB8AC3E}">
        <p14:creationId xmlns:p14="http://schemas.microsoft.com/office/powerpoint/2010/main" val="16556461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23572655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11/12/2017</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latin typeface="Impact" charset="0"/>
                <a:ea typeface="Impact" charset="0"/>
                <a:cs typeface="Impact" charset="0"/>
              </a:rPr>
              <a:t>INFORME PRINCIPAL</a:t>
            </a:r>
            <a:r>
              <a:rPr lang="es-ES_tradnl" sz="2800" baseline="0" dirty="0">
                <a:latin typeface="Impact" charset="0"/>
                <a:ea typeface="Impact" charset="0"/>
                <a:cs typeface="Impact" charset="0"/>
              </a:rPr>
              <a:t> ESPACIO DE </a:t>
            </a:r>
            <a:r>
              <a:rPr lang="es-ES_tradnl" sz="2800" baseline="0" dirty="0">
                <a:solidFill>
                  <a:srgbClr val="FFC000"/>
                </a:solidFill>
                <a:latin typeface="Impact" charset="0"/>
                <a:ea typeface="Impact" charset="0"/>
                <a:cs typeface="Impact" charset="0"/>
              </a:rPr>
              <a:t>RENDICIÓN DE CUENTAS </a:t>
            </a:r>
            <a:endParaRPr lang="es-ES_tradnl" sz="2800" dirty="0">
              <a:solidFill>
                <a:srgbClr val="FFC000"/>
              </a:solidFill>
              <a:latin typeface="Impact" charset="0"/>
              <a:ea typeface="Impact" charset="0"/>
              <a:cs typeface="Impact" charset="0"/>
            </a:endParaRPr>
          </a:p>
        </p:txBody>
      </p:sp>
    </p:spTree>
    <p:extLst>
      <p:ext uri="{BB962C8B-B14F-4D97-AF65-F5344CB8AC3E}">
        <p14:creationId xmlns:p14="http://schemas.microsoft.com/office/powerpoint/2010/main" val="3207026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11/12/2017</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latin typeface="Impact" charset="0"/>
                <a:ea typeface="Impact" charset="0"/>
                <a:cs typeface="Impact" charset="0"/>
              </a:rPr>
              <a:t>INFORME PRINCIPAL</a:t>
            </a:r>
            <a:r>
              <a:rPr lang="es-ES_tradnl" sz="2800" baseline="0" dirty="0">
                <a:latin typeface="Impact" charset="0"/>
                <a:ea typeface="Impact" charset="0"/>
                <a:cs typeface="Impact" charset="0"/>
              </a:rPr>
              <a:t> ESPACIO DE </a:t>
            </a:r>
            <a:r>
              <a:rPr lang="es-ES_tradnl" sz="2800" baseline="0" dirty="0">
                <a:solidFill>
                  <a:srgbClr val="FFC000"/>
                </a:solidFill>
                <a:latin typeface="Impact" charset="0"/>
                <a:ea typeface="Impact" charset="0"/>
                <a:cs typeface="Impact" charset="0"/>
              </a:rPr>
              <a:t>RENDICIÓN DE CUENTAS </a:t>
            </a:r>
            <a:endParaRPr lang="es-ES_tradnl" sz="2800" dirty="0">
              <a:solidFill>
                <a:srgbClr val="FFC000"/>
              </a:solidFill>
              <a:latin typeface="Impact" charset="0"/>
              <a:ea typeface="Impact" charset="0"/>
              <a:cs typeface="Impact" charset="0"/>
            </a:endParaRPr>
          </a:p>
        </p:txBody>
      </p:sp>
      <p:sp>
        <p:nvSpPr>
          <p:cNvPr id="5" name="Rectángulo 4"/>
          <p:cNvSpPr/>
          <p:nvPr userDrawn="1"/>
        </p:nvSpPr>
        <p:spPr>
          <a:xfrm>
            <a:off x="3413760" y="914400"/>
            <a:ext cx="7386762" cy="5963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7969450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6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D51CD8BF-26CE-43B7-ABE4-4FF0DAACF51C}" type="datetimeFigureOut">
              <a:rPr lang="es-CO" smtClean="0">
                <a:solidFill>
                  <a:prstClr val="black">
                    <a:tint val="75000"/>
                  </a:prstClr>
                </a:solidFill>
              </a:rPr>
              <a:pPr/>
              <a:t>11/12/2017</a:t>
            </a:fld>
            <a:endParaRPr lang="es-CO" dirty="0">
              <a:solidFill>
                <a:prstClr val="black">
                  <a:tint val="75000"/>
                </a:prstClr>
              </a:solidFill>
            </a:endParaRPr>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1"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2" name="object 8"/>
          <p:cNvSpPr/>
          <p:nvPr userDrawn="1"/>
        </p:nvSpPr>
        <p:spPr>
          <a:xfrm>
            <a:off x="3660649" y="72005"/>
            <a:ext cx="8531351" cy="579120"/>
          </a:xfrm>
          <a:custGeom>
            <a:avLst/>
            <a:gdLst/>
            <a:ahLst/>
            <a:cxnLst/>
            <a:rect l="l" t="t" r="r" b="b"/>
            <a:pathLst>
              <a:path w="7007859" h="579120">
                <a:moveTo>
                  <a:pt x="0" y="579119"/>
                </a:moveTo>
                <a:lnTo>
                  <a:pt x="7007352" y="579119"/>
                </a:lnTo>
                <a:lnTo>
                  <a:pt x="7007352" y="0"/>
                </a:lnTo>
                <a:lnTo>
                  <a:pt x="0" y="0"/>
                </a:lnTo>
                <a:lnTo>
                  <a:pt x="0" y="579119"/>
                </a:lnTo>
                <a:close/>
              </a:path>
            </a:pathLst>
          </a:custGeom>
          <a:solidFill>
            <a:srgbClr val="F1F1F1"/>
          </a:solidFill>
        </p:spPr>
        <p:txBody>
          <a:bodyPr wrap="square" lIns="0" tIns="0" rIns="0" bIns="0" rtlCol="0"/>
          <a:lstStyle/>
          <a:p>
            <a:endParaRPr dirty="0"/>
          </a:p>
        </p:txBody>
      </p:sp>
      <p:sp>
        <p:nvSpPr>
          <p:cNvPr id="15" name="CuadroTexto 14"/>
          <p:cNvSpPr txBox="1"/>
          <p:nvPr userDrawn="1"/>
        </p:nvSpPr>
        <p:spPr>
          <a:xfrm>
            <a:off x="3705607" y="150754"/>
            <a:ext cx="8486393" cy="523220"/>
          </a:xfrm>
          <a:prstGeom prst="rect">
            <a:avLst/>
          </a:prstGeom>
          <a:noFill/>
        </p:spPr>
        <p:txBody>
          <a:bodyPr wrap="square" rtlCol="0">
            <a:spAutoFit/>
          </a:bodyPr>
          <a:lstStyle/>
          <a:p>
            <a:r>
              <a:rPr lang="es-ES_tradnl" sz="2800" dirty="0">
                <a:latin typeface="Impact" charset="0"/>
                <a:ea typeface="Impact" charset="0"/>
                <a:cs typeface="Impact" charset="0"/>
              </a:rPr>
              <a:t>INFORME PRINCIPAL</a:t>
            </a:r>
            <a:r>
              <a:rPr lang="es-ES_tradnl" sz="2800" baseline="0" dirty="0">
                <a:latin typeface="Impact" charset="0"/>
                <a:ea typeface="Impact" charset="0"/>
                <a:cs typeface="Impact" charset="0"/>
              </a:rPr>
              <a:t> ESPACIO DE </a:t>
            </a:r>
            <a:r>
              <a:rPr lang="es-ES_tradnl" sz="2800" baseline="0" dirty="0">
                <a:solidFill>
                  <a:srgbClr val="FFC000"/>
                </a:solidFill>
                <a:latin typeface="Impact" charset="0"/>
                <a:ea typeface="Impact" charset="0"/>
                <a:cs typeface="Impact" charset="0"/>
              </a:rPr>
              <a:t>RENDICIÓN DE CUENTAS </a:t>
            </a:r>
            <a:endParaRPr lang="es-ES_tradnl" sz="2800" dirty="0">
              <a:solidFill>
                <a:srgbClr val="FFC000"/>
              </a:solidFill>
              <a:latin typeface="Impact" charset="0"/>
              <a:ea typeface="Impact" charset="0"/>
              <a:cs typeface="Impact" charset="0"/>
            </a:endParaRPr>
          </a:p>
        </p:txBody>
      </p:sp>
    </p:spTree>
    <p:extLst>
      <p:ext uri="{BB962C8B-B14F-4D97-AF65-F5344CB8AC3E}">
        <p14:creationId xmlns:p14="http://schemas.microsoft.com/office/powerpoint/2010/main" val="11817487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1319280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8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4275943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9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2635489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7108DC7-BBB1-429A-BD2A-EEAF78083F70}" type="datetimeFigureOut">
              <a:rPr lang="es-CO" smtClean="0"/>
              <a:t>11/12/2017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22914959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0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36448777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558829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2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19680857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3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41251891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4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9631572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5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AC073A0-130C-4FF3-B7C1-7FA386762E00}" type="datetimeFigureOut">
              <a:rPr lang="es-CO" smtClean="0"/>
              <a:t>11/12/2017</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7BBEF252-A818-49F2-B85A-6A09C060DBCC}" type="slidenum">
              <a:rPr lang="es-CO" smtClean="0"/>
              <a:t>‹Nº›</a:t>
            </a:fld>
            <a:endParaRPr lang="es-CO" dirty="0"/>
          </a:p>
        </p:txBody>
      </p:sp>
      <p:sp>
        <p:nvSpPr>
          <p:cNvPr id="7" name="bk object 16"/>
          <p:cNvSpPr/>
          <p:nvPr userDrawn="1"/>
        </p:nvSpPr>
        <p:spPr>
          <a:xfrm>
            <a:off x="1" y="5394323"/>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8" name="bk object 20"/>
          <p:cNvSpPr/>
          <p:nvPr userDrawn="1"/>
        </p:nvSpPr>
        <p:spPr>
          <a:xfrm>
            <a:off x="8754618" y="6258430"/>
            <a:ext cx="1248155" cy="566928"/>
          </a:xfrm>
          <a:prstGeom prst="rect">
            <a:avLst/>
          </a:prstGeom>
          <a:blipFill>
            <a:blip r:embed="rId3" cstate="print"/>
            <a:stretch>
              <a:fillRect/>
            </a:stretch>
          </a:blipFill>
        </p:spPr>
        <p:txBody>
          <a:bodyPr wrap="square" lIns="0" tIns="0" rIns="0" bIns="0" rtlCol="0"/>
          <a:lstStyle/>
          <a:p>
            <a:endParaRPr dirty="0"/>
          </a:p>
        </p:txBody>
      </p:sp>
      <p:sp>
        <p:nvSpPr>
          <p:cNvPr id="9" name="bk object 17"/>
          <p:cNvSpPr/>
          <p:nvPr userDrawn="1"/>
        </p:nvSpPr>
        <p:spPr>
          <a:xfrm>
            <a:off x="10134600" y="6290466"/>
            <a:ext cx="1418844" cy="539496"/>
          </a:xfrm>
          <a:prstGeom prst="rect">
            <a:avLst/>
          </a:prstGeom>
          <a:blipFill>
            <a:blip r:embed="rId4" cstate="print"/>
            <a:stretch>
              <a:fillRect/>
            </a:stretch>
          </a:blipFill>
        </p:spPr>
        <p:txBody>
          <a:bodyPr wrap="square" lIns="0" tIns="0" rIns="0" bIns="0" rtlCol="0"/>
          <a:lstStyle/>
          <a:p>
            <a:endParaRPr dirty="0"/>
          </a:p>
        </p:txBody>
      </p:sp>
      <p:sp>
        <p:nvSpPr>
          <p:cNvPr id="10" name="object 9"/>
          <p:cNvSpPr/>
          <p:nvPr userDrawn="1"/>
        </p:nvSpPr>
        <p:spPr>
          <a:xfrm>
            <a:off x="3660649" y="0"/>
            <a:ext cx="8531351" cy="6986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 name="Rectángulo 10"/>
          <p:cNvSpPr/>
          <p:nvPr userDrawn="1"/>
        </p:nvSpPr>
        <p:spPr>
          <a:xfrm>
            <a:off x="3419061" y="927652"/>
            <a:ext cx="6715539" cy="649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object 6"/>
          <p:cNvSpPr>
            <a:spLocks/>
          </p:cNvSpPr>
          <p:nvPr userDrawn="1"/>
        </p:nvSpPr>
        <p:spPr bwMode="auto">
          <a:xfrm>
            <a:off x="3660649" y="92530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4" name="Rectángulo 13"/>
          <p:cNvSpPr/>
          <p:nvPr userDrawn="1"/>
        </p:nvSpPr>
        <p:spPr>
          <a:xfrm>
            <a:off x="3581400" y="925305"/>
            <a:ext cx="6927574"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object 6"/>
          <p:cNvSpPr>
            <a:spLocks/>
          </p:cNvSpPr>
          <p:nvPr userDrawn="1"/>
        </p:nvSpPr>
        <p:spPr bwMode="auto">
          <a:xfrm>
            <a:off x="3660649" y="952449"/>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Rectángulo 15"/>
          <p:cNvSpPr/>
          <p:nvPr userDrawn="1"/>
        </p:nvSpPr>
        <p:spPr>
          <a:xfrm>
            <a:off x="3581400" y="925305"/>
            <a:ext cx="6105939" cy="5456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7" name="object 6"/>
          <p:cNvSpPr>
            <a:spLocks/>
          </p:cNvSpPr>
          <p:nvPr userDrawn="1"/>
        </p:nvSpPr>
        <p:spPr bwMode="auto">
          <a:xfrm>
            <a:off x="3660649" y="920535"/>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Tree>
    <p:extLst>
      <p:ext uri="{BB962C8B-B14F-4D97-AF65-F5344CB8AC3E}">
        <p14:creationId xmlns:p14="http://schemas.microsoft.com/office/powerpoint/2010/main" val="27395535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6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8879654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7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3814206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8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7060794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9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81004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67108DC7-BBB1-429A-BD2A-EEAF78083F70}" type="datetimeFigureOut">
              <a:rPr lang="es-CO" smtClean="0"/>
              <a:t>11/12/2017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13801758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2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6353916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3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1980984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4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3915035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5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2271675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6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14602602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27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23685513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8_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dirty="0">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dirty="0">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dirty="0">
              <a:solidFill>
                <a:prstClr val="black">
                  <a:tint val="75000"/>
                </a:prstClr>
              </a:solidFill>
            </a:endParaRPr>
          </a:p>
        </p:txBody>
      </p:sp>
    </p:spTree>
    <p:extLst>
      <p:ext uri="{BB962C8B-B14F-4D97-AF65-F5344CB8AC3E}">
        <p14:creationId xmlns:p14="http://schemas.microsoft.com/office/powerpoint/2010/main" val="42131083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5544312"/>
            <a:ext cx="12191999" cy="864107"/>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7" name="bk object 17"/>
          <p:cNvSpPr/>
          <p:nvPr/>
        </p:nvSpPr>
        <p:spPr>
          <a:xfrm>
            <a:off x="9991343" y="6210298"/>
            <a:ext cx="2005584" cy="603504"/>
          </a:xfrm>
          <a:prstGeom prst="rect">
            <a:avLst/>
          </a:prstGeom>
          <a:blipFill>
            <a:blip r:embed="rId3" cstate="print"/>
            <a:stretch>
              <a:fillRect/>
            </a:stretch>
          </a:blipFill>
        </p:spPr>
        <p:txBody>
          <a:bodyPr wrap="square" lIns="0" tIns="0" rIns="0" bIns="0" rtlCol="0"/>
          <a:lstStyle/>
          <a:p>
            <a:endParaRPr dirty="0">
              <a:solidFill>
                <a:prstClr val="black"/>
              </a:solidFill>
            </a:endParaRPr>
          </a:p>
        </p:txBody>
      </p:sp>
      <p:sp>
        <p:nvSpPr>
          <p:cNvPr id="19" name="bk object 19"/>
          <p:cNvSpPr/>
          <p:nvPr/>
        </p:nvSpPr>
        <p:spPr>
          <a:xfrm>
            <a:off x="8688831" y="6316978"/>
            <a:ext cx="1324864" cy="451104"/>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12/11/2017</a:t>
            </a:fld>
            <a:endParaRPr lang="en-US" dirty="0">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‹Nº›</a:t>
            </a:fld>
            <a:endParaRPr dirty="0">
              <a:solidFill>
                <a:prstClr val="black">
                  <a:tint val="75000"/>
                </a:prstClr>
              </a:solidFill>
            </a:endParaRPr>
          </a:p>
        </p:txBody>
      </p:sp>
    </p:spTree>
    <p:extLst>
      <p:ext uri="{BB962C8B-B14F-4D97-AF65-F5344CB8AC3E}">
        <p14:creationId xmlns:p14="http://schemas.microsoft.com/office/powerpoint/2010/main" val="8862321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328444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0123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67108DC7-BBB1-429A-BD2A-EEAF78083F70}" type="datetimeFigureOut">
              <a:rPr lang="es-CO" smtClean="0"/>
              <a:t>11/12/2017</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7784346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a:prstGeom prst="rect">
            <a:avLst/>
          </a:prstGeo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607135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216056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3284535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293797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481923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778215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8928509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377986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150039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67108DC7-BBB1-429A-BD2A-EEAF78083F70}" type="datetimeFigureOut">
              <a:rPr lang="es-CO" smtClean="0"/>
              <a:t>11/12/2017</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3244102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7108DC7-BBB1-429A-BD2A-EEAF78083F70}" type="datetimeFigureOut">
              <a:rPr lang="es-CO" smtClean="0"/>
              <a:t>11/12/2017</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413647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7108DC7-BBB1-429A-BD2A-EEAF78083F70}" type="datetimeFigureOut">
              <a:rPr lang="es-CO" smtClean="0"/>
              <a:t>11/12/2017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3143501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7108DC7-BBB1-429A-BD2A-EEAF78083F70}" type="datetimeFigureOut">
              <a:rPr lang="es-CO" smtClean="0"/>
              <a:t>11/12/2017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1FA3E28-59F9-4F66-B80B-63252CC5755C}" type="slidenum">
              <a:rPr lang="es-CO" smtClean="0"/>
              <a:t>‹Nº›</a:t>
            </a:fld>
            <a:endParaRPr lang="es-CO"/>
          </a:p>
        </p:txBody>
      </p:sp>
    </p:spTree>
    <p:extLst>
      <p:ext uri="{BB962C8B-B14F-4D97-AF65-F5344CB8AC3E}">
        <p14:creationId xmlns:p14="http://schemas.microsoft.com/office/powerpoint/2010/main" val="2318493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6.png"/><Relationship Id="rId18" Type="http://schemas.openxmlformats.org/officeDocument/2006/relationships/image" Target="../media/image9.jpe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2.xml"/><Relationship Id="rId17" Type="http://schemas.openxmlformats.org/officeDocument/2006/relationships/image" Target="../media/image4.jpg"/><Relationship Id="rId2" Type="http://schemas.openxmlformats.org/officeDocument/2006/relationships/slideLayout" Target="../slideLayouts/slideLayout49.xml"/><Relationship Id="rId16" Type="http://schemas.openxmlformats.org/officeDocument/2006/relationships/image" Target="../media/image1.jp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8.jp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108DC7-BBB1-429A-BD2A-EEAF78083F70}" type="datetimeFigureOut">
              <a:rPr lang="es-CO" smtClean="0"/>
              <a:t>11/12/2017</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FA3E28-59F9-4F66-B80B-63252CC5755C}" type="slidenum">
              <a:rPr lang="es-CO" smtClean="0"/>
              <a:t>‹Nº›</a:t>
            </a:fld>
            <a:endParaRPr lang="es-CO"/>
          </a:p>
        </p:txBody>
      </p:sp>
    </p:spTree>
    <p:extLst>
      <p:ext uri="{BB962C8B-B14F-4D97-AF65-F5344CB8AC3E}">
        <p14:creationId xmlns:p14="http://schemas.microsoft.com/office/powerpoint/2010/main" val="2794357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88EB1-653C-44C5-BD33-C77038419A2E}" type="datetimeFigureOut">
              <a:rPr lang="es-CO" smtClean="0">
                <a:solidFill>
                  <a:prstClr val="black">
                    <a:tint val="75000"/>
                  </a:prstClr>
                </a:solidFill>
              </a:rPr>
              <a:pPr/>
              <a:t>11/12/2017</a:t>
            </a:fld>
            <a:endParaRPr lang="es-CO">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A250A-AF38-465A-B8D6-861DF90A118A}" type="slidenum">
              <a:rPr lang="es-CO" smtClean="0">
                <a:solidFill>
                  <a:prstClr val="black">
                    <a:tint val="75000"/>
                  </a:prstClr>
                </a:solidFill>
              </a:rPr>
              <a:pPr/>
              <a:t>‹Nº›</a:t>
            </a:fld>
            <a:endParaRPr lang="es-CO">
              <a:solidFill>
                <a:prstClr val="black">
                  <a:tint val="75000"/>
                </a:prstClr>
              </a:solidFill>
            </a:endParaRPr>
          </a:p>
        </p:txBody>
      </p:sp>
      <p:sp>
        <p:nvSpPr>
          <p:cNvPr id="8" name="object 6"/>
          <p:cNvSpPr>
            <a:spLocks/>
          </p:cNvSpPr>
          <p:nvPr userDrawn="1"/>
        </p:nvSpPr>
        <p:spPr bwMode="auto">
          <a:xfrm>
            <a:off x="3567112" y="916781"/>
            <a:ext cx="5768273" cy="327025"/>
          </a:xfrm>
          <a:custGeom>
            <a:avLst/>
            <a:gdLst>
              <a:gd name="T0" fmla="*/ 0 w 4537075"/>
              <a:gd name="T1" fmla="*/ 326771 h 326390"/>
              <a:gd name="T2" fmla="*/ 4536947 w 4537075"/>
              <a:gd name="T3" fmla="*/ 326771 h 326390"/>
              <a:gd name="T4" fmla="*/ 4536947 w 4537075"/>
              <a:gd name="T5" fmla="*/ 0 h 326390"/>
              <a:gd name="T6" fmla="*/ 0 w 4537075"/>
              <a:gd name="T7" fmla="*/ 0 h 326390"/>
              <a:gd name="T8" fmla="*/ 0 w 4537075"/>
              <a:gd name="T9" fmla="*/ 326771 h 326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7075" h="326390">
                <a:moveTo>
                  <a:pt x="0" y="326136"/>
                </a:moveTo>
                <a:lnTo>
                  <a:pt x="4536947" y="326136"/>
                </a:lnTo>
                <a:lnTo>
                  <a:pt x="4536947" y="0"/>
                </a:lnTo>
                <a:lnTo>
                  <a:pt x="0" y="0"/>
                </a:lnTo>
                <a:lnTo>
                  <a:pt x="0" y="326136"/>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solidFill>
                <a:prstClr val="black"/>
              </a:solidFill>
            </a:endParaRPr>
          </a:p>
        </p:txBody>
      </p:sp>
      <p:sp>
        <p:nvSpPr>
          <p:cNvPr id="12" name="object 10"/>
          <p:cNvSpPr>
            <a:spLocks noChangeArrowheads="1"/>
          </p:cNvSpPr>
          <p:nvPr userDrawn="1"/>
        </p:nvSpPr>
        <p:spPr bwMode="auto">
          <a:xfrm>
            <a:off x="4919663" y="541338"/>
            <a:ext cx="1438275" cy="587375"/>
          </a:xfrm>
          <a:prstGeom prst="rect">
            <a:avLst/>
          </a:prstGeom>
          <a:blipFill dpi="0" rotWithShape="1">
            <a:blip r:embed="rId1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a:solidFill>
                <a:prstClr val="black"/>
              </a:solidFill>
            </a:endParaRPr>
          </a:p>
        </p:txBody>
      </p:sp>
      <p:sp>
        <p:nvSpPr>
          <p:cNvPr id="13" name="object 11"/>
          <p:cNvSpPr>
            <a:spLocks noChangeArrowheads="1"/>
          </p:cNvSpPr>
          <p:nvPr userDrawn="1"/>
        </p:nvSpPr>
        <p:spPr bwMode="auto">
          <a:xfrm>
            <a:off x="3581400" y="640933"/>
            <a:ext cx="7027862" cy="313793"/>
          </a:xfrm>
          <a:prstGeom prst="rect">
            <a:avLst/>
          </a:prstGeom>
          <a:blipFill dpi="0" rotWithShape="1">
            <a:blip r:embed="rId1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a:solidFill>
                <a:prstClr val="black"/>
              </a:solidFill>
            </a:endParaRPr>
          </a:p>
        </p:txBody>
      </p:sp>
      <p:sp>
        <p:nvSpPr>
          <p:cNvPr id="14" name="object 12"/>
          <p:cNvSpPr txBox="1"/>
          <p:nvPr userDrawn="1"/>
        </p:nvSpPr>
        <p:spPr>
          <a:xfrm>
            <a:off x="3567112" y="661988"/>
            <a:ext cx="7042150" cy="270513"/>
          </a:xfrm>
          <a:prstGeom prst="rect">
            <a:avLst/>
          </a:prstGeom>
          <a:ln w="9144">
            <a:solidFill>
              <a:srgbClr val="46AAC5"/>
            </a:solidFill>
          </a:ln>
        </p:spPr>
        <p:txBody>
          <a:bodyPr wrap="square" lIns="0" tIns="0" rIns="0" bIns="0">
            <a:spAutoFit/>
          </a:bodyPr>
          <a:lstStyle/>
          <a:p>
            <a:pPr marL="635" algn="ctr">
              <a:lnSpc>
                <a:spcPts val="1905"/>
              </a:lnSpc>
              <a:defRPr/>
            </a:pPr>
            <a:endParaRPr sz="1900" dirty="0">
              <a:solidFill>
                <a:prstClr val="black"/>
              </a:solidFill>
              <a:cs typeface="Calibri"/>
            </a:endParaRPr>
          </a:p>
        </p:txBody>
      </p:sp>
      <p:sp>
        <p:nvSpPr>
          <p:cNvPr id="15" name="object 18"/>
          <p:cNvSpPr>
            <a:spLocks/>
          </p:cNvSpPr>
          <p:nvPr userDrawn="1"/>
        </p:nvSpPr>
        <p:spPr bwMode="auto">
          <a:xfrm>
            <a:off x="3567112" y="82550"/>
            <a:ext cx="8624888" cy="579438"/>
          </a:xfrm>
          <a:custGeom>
            <a:avLst/>
            <a:gdLst>
              <a:gd name="T0" fmla="*/ 0 w 7007859"/>
              <a:gd name="T1" fmla="*/ 579437 h 579120"/>
              <a:gd name="T2" fmla="*/ 7006718 w 7007859"/>
              <a:gd name="T3" fmla="*/ 579437 h 579120"/>
              <a:gd name="T4" fmla="*/ 7006718 w 7007859"/>
              <a:gd name="T5" fmla="*/ 0 h 579120"/>
              <a:gd name="T6" fmla="*/ 0 w 7007859"/>
              <a:gd name="T7" fmla="*/ 0 h 579120"/>
              <a:gd name="T8" fmla="*/ 0 w 7007859"/>
              <a:gd name="T9" fmla="*/ 579437 h 579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579120">
                <a:moveTo>
                  <a:pt x="0" y="579119"/>
                </a:moveTo>
                <a:lnTo>
                  <a:pt x="7007352" y="579119"/>
                </a:lnTo>
                <a:lnTo>
                  <a:pt x="7007352" y="0"/>
                </a:lnTo>
                <a:lnTo>
                  <a:pt x="0" y="0"/>
                </a:lnTo>
                <a:lnTo>
                  <a:pt x="0" y="57911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solidFill>
                <a:prstClr val="black"/>
              </a:solidFill>
            </a:endParaRPr>
          </a:p>
        </p:txBody>
      </p:sp>
      <p:sp>
        <p:nvSpPr>
          <p:cNvPr id="16" name="object 19"/>
          <p:cNvSpPr>
            <a:spLocks noChangeArrowheads="1"/>
          </p:cNvSpPr>
          <p:nvPr userDrawn="1"/>
        </p:nvSpPr>
        <p:spPr bwMode="auto">
          <a:xfrm>
            <a:off x="111125" y="1588"/>
            <a:ext cx="1778000" cy="809625"/>
          </a:xfrm>
          <a:prstGeom prst="rect">
            <a:avLst/>
          </a:prstGeom>
          <a:blipFill dpi="0" rotWithShape="1">
            <a:blip r:embed="rId1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a:solidFill>
                <a:prstClr val="black"/>
              </a:solidFill>
            </a:endParaRPr>
          </a:p>
        </p:txBody>
      </p:sp>
      <p:sp>
        <p:nvSpPr>
          <p:cNvPr id="18" name="object 21"/>
          <p:cNvSpPr>
            <a:spLocks/>
          </p:cNvSpPr>
          <p:nvPr userDrawn="1"/>
        </p:nvSpPr>
        <p:spPr bwMode="auto">
          <a:xfrm>
            <a:off x="3581400" y="-1"/>
            <a:ext cx="8610600" cy="178216"/>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solidFill>
                <a:prstClr val="black"/>
              </a:solidFill>
            </a:endParaRPr>
          </a:p>
        </p:txBody>
      </p:sp>
      <p:sp>
        <p:nvSpPr>
          <p:cNvPr id="21" name="bk object 16"/>
          <p:cNvSpPr>
            <a:spLocks noChangeArrowheads="1"/>
          </p:cNvSpPr>
          <p:nvPr userDrawn="1"/>
        </p:nvSpPr>
        <p:spPr bwMode="auto">
          <a:xfrm>
            <a:off x="0" y="5543550"/>
            <a:ext cx="12192000" cy="865188"/>
          </a:xfrm>
          <a:prstGeom prst="rect">
            <a:avLst/>
          </a:prstGeom>
          <a:blipFill dpi="0" rotWithShape="1">
            <a:blip r:embed="rId1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defRPr/>
            </a:pPr>
            <a:endParaRPr lang="es-CO" altLang="es-CO">
              <a:solidFill>
                <a:prstClr val="black"/>
              </a:solidFill>
            </a:endParaRPr>
          </a:p>
        </p:txBody>
      </p:sp>
      <p:sp>
        <p:nvSpPr>
          <p:cNvPr id="22" name="bk object 17"/>
          <p:cNvSpPr>
            <a:spLocks noChangeArrowheads="1"/>
          </p:cNvSpPr>
          <p:nvPr userDrawn="1"/>
        </p:nvSpPr>
        <p:spPr bwMode="auto">
          <a:xfrm>
            <a:off x="10456538" y="6200970"/>
            <a:ext cx="1504950" cy="603250"/>
          </a:xfrm>
          <a:prstGeom prst="rect">
            <a:avLst/>
          </a:prstGeom>
          <a:blipFill dpi="0" rotWithShape="1">
            <a:blip r:embed="rId1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defRPr/>
            </a:pPr>
            <a:endParaRPr lang="es-CO" altLang="es-CO">
              <a:solidFill>
                <a:prstClr val="black"/>
              </a:solidFill>
            </a:endParaRPr>
          </a:p>
        </p:txBody>
      </p:sp>
      <p:sp>
        <p:nvSpPr>
          <p:cNvPr id="24" name="object 19"/>
          <p:cNvSpPr>
            <a:spLocks noChangeArrowheads="1"/>
          </p:cNvSpPr>
          <p:nvPr userDrawn="1"/>
        </p:nvSpPr>
        <p:spPr bwMode="auto">
          <a:xfrm>
            <a:off x="8758410" y="6200970"/>
            <a:ext cx="1564395" cy="603250"/>
          </a:xfrm>
          <a:prstGeom prst="rect">
            <a:avLst/>
          </a:prstGeom>
          <a:blipFill dpi="0" rotWithShape="1">
            <a:blip r:embed="rId1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a:solidFill>
                <a:prstClr val="black"/>
              </a:solidFill>
            </a:endParaRPr>
          </a:p>
        </p:txBody>
      </p:sp>
      <p:pic>
        <p:nvPicPr>
          <p:cNvPr id="19" name="3 Imagen"/>
          <p:cNvPicPr>
            <a:picLocks noChangeAspect="1"/>
          </p:cNvPicPr>
          <p:nvPr userDrawn="1"/>
        </p:nvPicPr>
        <p:blipFill rotWithShape="1">
          <a:blip r:embed="rId18" cstate="print">
            <a:extLst>
              <a:ext uri="{28A0092B-C50C-407E-A947-70E740481C1C}">
                <a14:useLocalDpi xmlns:a14="http://schemas.microsoft.com/office/drawing/2010/main" val="0"/>
              </a:ext>
            </a:extLst>
          </a:blip>
          <a:srcRect t="30290" b="34855"/>
          <a:stretch/>
        </p:blipFill>
        <p:spPr>
          <a:xfrm>
            <a:off x="7131382" y="6388957"/>
            <a:ext cx="1479218" cy="398402"/>
          </a:xfrm>
          <a:prstGeom prst="rect">
            <a:avLst/>
          </a:prstGeom>
        </p:spPr>
      </p:pic>
      <p:sp>
        <p:nvSpPr>
          <p:cNvPr id="23" name="CuadroTexto 22"/>
          <p:cNvSpPr txBox="1"/>
          <p:nvPr userDrawn="1"/>
        </p:nvSpPr>
        <p:spPr>
          <a:xfrm>
            <a:off x="3705607" y="150754"/>
            <a:ext cx="8486393" cy="523220"/>
          </a:xfrm>
          <a:prstGeom prst="rect">
            <a:avLst/>
          </a:prstGeom>
          <a:noFill/>
        </p:spPr>
        <p:txBody>
          <a:bodyPr wrap="square" rtlCol="0">
            <a:spAutoFit/>
          </a:bodyPr>
          <a:lstStyle/>
          <a:p>
            <a:r>
              <a:rPr lang="es-ES_tradnl" sz="2800" dirty="0">
                <a:solidFill>
                  <a:prstClr val="black"/>
                </a:solidFill>
                <a:latin typeface="Impact" charset="0"/>
                <a:ea typeface="Impact" charset="0"/>
                <a:cs typeface="Impact" charset="0"/>
              </a:rPr>
              <a:t>INFORME PRINCIPAL ESPACIO DE </a:t>
            </a:r>
            <a:r>
              <a:rPr lang="es-ES_tradnl" sz="2800" dirty="0">
                <a:solidFill>
                  <a:srgbClr val="FFC000"/>
                </a:solidFill>
                <a:latin typeface="Impact" charset="0"/>
                <a:ea typeface="Impact" charset="0"/>
                <a:cs typeface="Impact" charset="0"/>
              </a:rPr>
              <a:t>RENDICIÓN DE CUENTAS </a:t>
            </a:r>
          </a:p>
        </p:txBody>
      </p:sp>
    </p:spTree>
    <p:extLst>
      <p:ext uri="{BB962C8B-B14F-4D97-AF65-F5344CB8AC3E}">
        <p14:creationId xmlns:p14="http://schemas.microsoft.com/office/powerpoint/2010/main" val="103002783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4.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5.emf"/><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7.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8.emf"/><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image" Target="../media/image41.png"/><Relationship Id="rId1" Type="http://schemas.openxmlformats.org/officeDocument/2006/relationships/slideLayout" Target="../slideLayouts/slideLayout3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3.jpg"/><Relationship Id="rId4" Type="http://schemas.openxmlformats.org/officeDocument/2006/relationships/diagramData" Target="../diagrams/data1.xml"/><Relationship Id="rId9" Type="http://schemas.openxmlformats.org/officeDocument/2006/relationships/image" Target="../media/image42.jp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1.png"/><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37.xml"/><Relationship Id="rId1" Type="http://schemas.openxmlformats.org/officeDocument/2006/relationships/vmlDrawing" Target="../drawings/vmlDrawing1.vml"/><Relationship Id="rId6" Type="http://schemas.openxmlformats.org/officeDocument/2006/relationships/image" Target="../media/image45.png"/><Relationship Id="rId5" Type="http://schemas.openxmlformats.org/officeDocument/2006/relationships/oleObject" Target="../embeddings/Hoja_de_c_lculo_de_Microsoft_Excel_97-20031.xls"/><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38.xml"/><Relationship Id="rId1" Type="http://schemas.openxmlformats.org/officeDocument/2006/relationships/vmlDrawing" Target="../drawings/vmlDrawing2.vml"/><Relationship Id="rId5" Type="http://schemas.openxmlformats.org/officeDocument/2006/relationships/image" Target="../media/image47.png"/><Relationship Id="rId4" Type="http://schemas.openxmlformats.org/officeDocument/2006/relationships/oleObject" Target="../embeddings/Hoja_de_c_lculo_de_Microsoft_Excel_97-20032.xls"/></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3" Type="http://schemas.openxmlformats.org/officeDocument/2006/relationships/hyperlink" Target="mailto:atencionciudadano@invias.gov.co" TargetMode="External"/><Relationship Id="rId2" Type="http://schemas.openxmlformats.org/officeDocument/2006/relationships/hyperlink" Target="http://www.invias.gov.co/" TargetMode="External"/><Relationship Id="rId1" Type="http://schemas.openxmlformats.org/officeDocument/2006/relationships/slideLayout" Target="../slideLayouts/slideLayout39.xml"/><Relationship Id="rId5" Type="http://schemas.openxmlformats.org/officeDocument/2006/relationships/image" Target="../media/image6.png"/><Relationship Id="rId4" Type="http://schemas.openxmlformats.org/officeDocument/2006/relationships/hyperlink" Target="https://twitter.com/numeral767"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4.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2.png"/><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8.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bject 4"/>
          <p:cNvSpPr>
            <a:spLocks/>
          </p:cNvSpPr>
          <p:nvPr/>
        </p:nvSpPr>
        <p:spPr bwMode="auto">
          <a:xfrm>
            <a:off x="3660775" y="0"/>
            <a:ext cx="8531225" cy="92075"/>
          </a:xfrm>
          <a:custGeom>
            <a:avLst/>
            <a:gdLst>
              <a:gd name="T0" fmla="*/ 0 w 7007859"/>
              <a:gd name="T1" fmla="*/ 114196 h 82550"/>
              <a:gd name="T2" fmla="*/ 12642474 w 7007859"/>
              <a:gd name="T3" fmla="*/ 114196 h 82550"/>
              <a:gd name="T4" fmla="*/ 12642474 w 7007859"/>
              <a:gd name="T5" fmla="*/ 0 h 82550"/>
              <a:gd name="T6" fmla="*/ 0 w 7007859"/>
              <a:gd name="T7" fmla="*/ 0 h 82550"/>
              <a:gd name="T8" fmla="*/ 0 w 7007859"/>
              <a:gd name="T9" fmla="*/ 1141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3315" name="object 10"/>
          <p:cNvSpPr>
            <a:spLocks noChangeArrowheads="1"/>
          </p:cNvSpPr>
          <p:nvPr/>
        </p:nvSpPr>
        <p:spPr bwMode="auto">
          <a:xfrm>
            <a:off x="5707063" y="549275"/>
            <a:ext cx="2454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13316" name="object 13"/>
          <p:cNvSpPr txBox="1">
            <a:spLocks noChangeArrowheads="1"/>
          </p:cNvSpPr>
          <p:nvPr/>
        </p:nvSpPr>
        <p:spPr bwMode="auto">
          <a:xfrm>
            <a:off x="4256088" y="592138"/>
            <a:ext cx="6107112"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900">
                <a:solidFill>
                  <a:srgbClr val="FFFFFF"/>
                </a:solidFill>
                <a:ea typeface="Calibri" panose="020F0502020204030204" pitchFamily="34" charset="0"/>
                <a:cs typeface="Calibri" panose="020F0502020204030204" pitchFamily="34" charset="0"/>
              </a:rPr>
              <a:t>COMPETITIVIDAD ESTRATÉGÍCA E INFRAESTRUCTURA</a:t>
            </a:r>
          </a:p>
        </p:txBody>
      </p:sp>
      <p:sp>
        <p:nvSpPr>
          <p:cNvPr id="13317" name="CuadroTexto 13"/>
          <p:cNvSpPr txBox="1">
            <a:spLocks noChangeArrowheads="1"/>
          </p:cNvSpPr>
          <p:nvPr/>
        </p:nvSpPr>
        <p:spPr bwMode="auto">
          <a:xfrm>
            <a:off x="2554288" y="2660650"/>
            <a:ext cx="67849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4400">
                <a:solidFill>
                  <a:srgbClr val="000000"/>
                </a:solidFill>
                <a:latin typeface="Impact" panose="020B0806030902050204" pitchFamily="34" charset="0"/>
              </a:rPr>
              <a:t>CRECIMIENTO VERDE Y </a:t>
            </a:r>
            <a:r>
              <a:rPr lang="es-CO" altLang="es-CO" sz="4400">
                <a:solidFill>
                  <a:srgbClr val="FFC000"/>
                </a:solidFill>
                <a:latin typeface="Impact" panose="020B0806030902050204" pitchFamily="34" charset="0"/>
              </a:rPr>
              <a:t>DERECHOS HUMANOS</a:t>
            </a:r>
          </a:p>
        </p:txBody>
      </p:sp>
      <p:sp>
        <p:nvSpPr>
          <p:cNvPr id="13318" name="object 18"/>
          <p:cNvSpPr>
            <a:spLocks/>
          </p:cNvSpPr>
          <p:nvPr/>
        </p:nvSpPr>
        <p:spPr bwMode="auto">
          <a:xfrm>
            <a:off x="3660775" y="0"/>
            <a:ext cx="8531225" cy="82550"/>
          </a:xfrm>
          <a:custGeom>
            <a:avLst/>
            <a:gdLst>
              <a:gd name="T0" fmla="*/ 0 w 7007859"/>
              <a:gd name="T1" fmla="*/ 82296 h 82550"/>
              <a:gd name="T2" fmla="*/ 15389297 w 7007859"/>
              <a:gd name="T3" fmla="*/ 82296 h 82550"/>
              <a:gd name="T4" fmla="*/ 15389297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3319" name="object 4"/>
          <p:cNvSpPr>
            <a:spLocks/>
          </p:cNvSpPr>
          <p:nvPr/>
        </p:nvSpPr>
        <p:spPr bwMode="auto">
          <a:xfrm>
            <a:off x="3660775" y="0"/>
            <a:ext cx="8531225" cy="92075"/>
          </a:xfrm>
          <a:custGeom>
            <a:avLst/>
            <a:gdLst>
              <a:gd name="T0" fmla="*/ 0 w 7007859"/>
              <a:gd name="T1" fmla="*/ 114196 h 82550"/>
              <a:gd name="T2" fmla="*/ 12642474 w 7007859"/>
              <a:gd name="T3" fmla="*/ 114196 h 82550"/>
              <a:gd name="T4" fmla="*/ 12642474 w 7007859"/>
              <a:gd name="T5" fmla="*/ 0 h 82550"/>
              <a:gd name="T6" fmla="*/ 0 w 7007859"/>
              <a:gd name="T7" fmla="*/ 0 h 82550"/>
              <a:gd name="T8" fmla="*/ 0 w 7007859"/>
              <a:gd name="T9" fmla="*/ 1141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3320" name="object 4"/>
          <p:cNvSpPr>
            <a:spLocks/>
          </p:cNvSpPr>
          <p:nvPr/>
        </p:nvSpPr>
        <p:spPr bwMode="auto">
          <a:xfrm>
            <a:off x="3660775" y="0"/>
            <a:ext cx="8531225" cy="68263"/>
          </a:xfrm>
          <a:custGeom>
            <a:avLst/>
            <a:gdLst>
              <a:gd name="T0" fmla="*/ 0 w 7007859"/>
              <a:gd name="T1" fmla="*/ 46535 h 82550"/>
              <a:gd name="T2" fmla="*/ 12642474 w 7007859"/>
              <a:gd name="T3" fmla="*/ 46535 h 82550"/>
              <a:gd name="T4" fmla="*/ 12642474 w 7007859"/>
              <a:gd name="T5" fmla="*/ 0 h 82550"/>
              <a:gd name="T6" fmla="*/ 0 w 7007859"/>
              <a:gd name="T7" fmla="*/ 0 h 82550"/>
              <a:gd name="T8" fmla="*/ 0 w 7007859"/>
              <a:gd name="T9" fmla="*/ 46535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Tree>
    <p:extLst>
      <p:ext uri="{BB962C8B-B14F-4D97-AF65-F5344CB8AC3E}">
        <p14:creationId xmlns:p14="http://schemas.microsoft.com/office/powerpoint/2010/main" val="611198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2531" name="CuadroTexto 17"/>
          <p:cNvSpPr txBox="1">
            <a:spLocks noChangeArrowheads="1"/>
          </p:cNvSpPr>
          <p:nvPr/>
        </p:nvSpPr>
        <p:spPr bwMode="auto">
          <a:xfrm>
            <a:off x="3660775" y="884238"/>
            <a:ext cx="6430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PROYECTOS PRODUCTIVOS</a:t>
            </a:r>
          </a:p>
        </p:txBody>
      </p:sp>
      <p:sp>
        <p:nvSpPr>
          <p:cNvPr id="5" name="CuadroTexto 4">
            <a:extLst>
              <a:ext uri="{FF2B5EF4-FFF2-40B4-BE49-F238E27FC236}">
                <a16:creationId xmlns:a16="http://schemas.microsoft.com/office/drawing/2014/main" xmlns="" id="{D51F4592-0995-4624-ADD2-260A2DA6E212}"/>
              </a:ext>
            </a:extLst>
          </p:cNvPr>
          <p:cNvSpPr txBox="1"/>
          <p:nvPr/>
        </p:nvSpPr>
        <p:spPr>
          <a:xfrm>
            <a:off x="460375" y="1385888"/>
            <a:ext cx="7359650" cy="3292475"/>
          </a:xfrm>
          <a:prstGeom prst="rect">
            <a:avLst/>
          </a:prstGeom>
          <a:noFill/>
        </p:spPr>
        <p:txBody>
          <a:bodyPr>
            <a:spAutoFit/>
          </a:bodyPr>
          <a:lstStyle/>
          <a:p>
            <a:pPr eaLnBrk="1" fontAlgn="auto" hangingPunct="1">
              <a:spcBef>
                <a:spcPts val="0"/>
              </a:spcBef>
              <a:spcAft>
                <a:spcPts val="0"/>
              </a:spcAft>
              <a:defRPr/>
            </a:pPr>
            <a:r>
              <a:rPr lang="es-CO" sz="1600" u="sng" dirty="0">
                <a:latin typeface="+mn-lt"/>
              </a:rPr>
              <a:t>13 propuestas en proceso de Evaluación:</a:t>
            </a:r>
            <a:endParaRPr lang="es-CO" sz="1600" dirty="0">
              <a:latin typeface="+mn-lt"/>
            </a:endParaRP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Montes de María: (1) Crianza de gallinas ponedoras. </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Circunvalar Galeras: (1) Fortalecimiento en la producción y desarrollo agro comercial del cuy.</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Circuito Turístico: (1) Crianza de gallinas ponedoras. </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Vía Popayán Totoró - Inzá: (1) Construcción de Planta de Abono Orgánico, (1) Huertas Casera.</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Pauna - Otanche: Municipio de San Pablo de Borbur (1) caña, Municipio de Otanche (1) Cacao, Municipio de Pauna (1) Frutales. </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Viajano – San Marcos: Fortalecimiento a la economía campesina en proyectos de (1) Yuca y (1) Ñame.</a:t>
            </a:r>
          </a:p>
          <a:p>
            <a:pPr marL="285750" indent="-285750" eaLnBrk="1" fontAlgn="auto" hangingPunct="1">
              <a:spcBef>
                <a:spcPts val="0"/>
              </a:spcBef>
              <a:spcAft>
                <a:spcPts val="0"/>
              </a:spcAft>
              <a:buFont typeface="Courier New" panose="02070309020205020404" pitchFamily="49" charset="0"/>
              <a:buChar char="o"/>
              <a:defRPr/>
            </a:pPr>
            <a:r>
              <a:rPr lang="es-CO" sz="1600" dirty="0">
                <a:latin typeface="+mn-lt"/>
              </a:rPr>
              <a:t>Montenegro - Pueblo Tapao: (1) Piscicultura, (1) Crianza de gallinas ponedoras, (1) Producción de leche.</a:t>
            </a:r>
          </a:p>
        </p:txBody>
      </p:sp>
      <p:pic>
        <p:nvPicPr>
          <p:cNvPr id="22533" name="Imagen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4350" y="1385888"/>
            <a:ext cx="3613150" cy="340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22534" name="CuadroTexto 6"/>
          <p:cNvSpPr txBox="1">
            <a:spLocks noChangeArrowheads="1"/>
          </p:cNvSpPr>
          <p:nvPr/>
        </p:nvSpPr>
        <p:spPr bwMode="auto">
          <a:xfrm>
            <a:off x="3660775" y="622300"/>
            <a:ext cx="6430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2406688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3555" name="CuadroTexto 17"/>
          <p:cNvSpPr txBox="1">
            <a:spLocks noChangeArrowheads="1"/>
          </p:cNvSpPr>
          <p:nvPr/>
        </p:nvSpPr>
        <p:spPr bwMode="auto">
          <a:xfrm>
            <a:off x="3848100" y="920750"/>
            <a:ext cx="6430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PROYECTOS PRODUCTIVOS</a:t>
            </a:r>
          </a:p>
        </p:txBody>
      </p:sp>
      <p:pic>
        <p:nvPicPr>
          <p:cNvPr id="23556" name="Imagen 6" descr="F:\f6t6s\IMG_01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8550" y="1677988"/>
            <a:ext cx="4402138" cy="376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a16="http://schemas.microsoft.com/office/drawing/2014/main" xmlns="" id="{203055EF-312D-41F4-A230-9AE2B20F3689}"/>
              </a:ext>
            </a:extLst>
          </p:cNvPr>
          <p:cNvSpPr/>
          <p:nvPr/>
        </p:nvSpPr>
        <p:spPr>
          <a:xfrm>
            <a:off x="5795963" y="2141538"/>
            <a:ext cx="6096000" cy="2862262"/>
          </a:xfrm>
          <a:prstGeom prst="rect">
            <a:avLst/>
          </a:prstGeom>
        </p:spPr>
        <p:txBody>
          <a:bodyPr>
            <a:spAutoFit/>
          </a:bodyPr>
          <a:lstStyle/>
          <a:p>
            <a:pPr algn="just" eaLnBrk="1" fontAlgn="auto" hangingPunct="1">
              <a:spcBef>
                <a:spcPts val="0"/>
              </a:spcBef>
              <a:spcAft>
                <a:spcPts val="0"/>
              </a:spcAft>
              <a:defRPr/>
            </a:pPr>
            <a:r>
              <a:rPr lang="es-CO" altLang="es-CO" sz="2000" u="sng" dirty="0">
                <a:latin typeface="+mn-lt"/>
              </a:rPr>
              <a:t>5 propuesta en Ejecución:</a:t>
            </a:r>
          </a:p>
          <a:p>
            <a:pPr algn="just" eaLnBrk="1" fontAlgn="auto" hangingPunct="1">
              <a:spcBef>
                <a:spcPts val="0"/>
              </a:spcBef>
              <a:spcAft>
                <a:spcPts val="0"/>
              </a:spcAft>
              <a:defRPr/>
            </a:pPr>
            <a:endParaRPr lang="es-CO" altLang="es-CO" sz="2000" u="sng" dirty="0">
              <a:latin typeface="+mn-lt"/>
            </a:endParaRPr>
          </a:p>
          <a:p>
            <a:pPr marL="342900" indent="-342900" algn="just" eaLnBrk="1" fontAlgn="auto" hangingPunct="1">
              <a:spcBef>
                <a:spcPts val="0"/>
              </a:spcBef>
              <a:spcAft>
                <a:spcPts val="0"/>
              </a:spcAft>
              <a:buFont typeface="Courier New" panose="02070309020205020404" pitchFamily="49" charset="0"/>
              <a:buChar char="o"/>
              <a:defRPr/>
            </a:pPr>
            <a:r>
              <a:rPr lang="es-CO" altLang="es-CO" sz="2000" dirty="0">
                <a:latin typeface="+mn-lt"/>
              </a:rPr>
              <a:t>Astilleros Tibú: (1) Fabricación de baldosas.</a:t>
            </a:r>
          </a:p>
          <a:p>
            <a:pPr algn="just" eaLnBrk="1" fontAlgn="auto" hangingPunct="1">
              <a:spcBef>
                <a:spcPts val="0"/>
              </a:spcBef>
              <a:spcAft>
                <a:spcPts val="0"/>
              </a:spcAft>
              <a:defRPr/>
            </a:pPr>
            <a:r>
              <a:rPr lang="es-CO" altLang="es-CO" sz="2000" dirty="0">
                <a:latin typeface="+mn-lt"/>
              </a:rPr>
              <a:t> Villa Garzón- San José del Fragua: (1) </a:t>
            </a:r>
            <a:r>
              <a:rPr lang="es-CO" sz="2000" dirty="0">
                <a:latin typeface="+mn-lt"/>
              </a:rPr>
              <a:t>Crianza de gallinas ponedoras.</a:t>
            </a:r>
            <a:r>
              <a:rPr lang="es-CO" altLang="es-CO" sz="2000" dirty="0">
                <a:latin typeface="+mn-lt"/>
              </a:rPr>
              <a:t> </a:t>
            </a:r>
          </a:p>
          <a:p>
            <a:pPr marL="342900" indent="-342900" algn="just" eaLnBrk="1" fontAlgn="auto" hangingPunct="1">
              <a:spcBef>
                <a:spcPts val="0"/>
              </a:spcBef>
              <a:spcAft>
                <a:spcPts val="0"/>
              </a:spcAft>
              <a:buFont typeface="Courier New" panose="02070309020205020404" pitchFamily="49" charset="0"/>
              <a:buChar char="o"/>
              <a:defRPr/>
            </a:pPr>
            <a:r>
              <a:rPr lang="es-CO" altLang="es-CO" sz="2000" dirty="0">
                <a:latin typeface="+mn-lt"/>
              </a:rPr>
              <a:t>Ansermanuevo la Virginia</a:t>
            </a:r>
            <a:r>
              <a:rPr lang="es-CO" altLang="es-CO" sz="2000" dirty="0">
                <a:latin typeface="+mn-lt"/>
                <a:sym typeface="Wingdings" panose="05000000000000000000" pitchFamily="2" charset="2"/>
              </a:rPr>
              <a:t>: (2) Producción de leche</a:t>
            </a:r>
          </a:p>
          <a:p>
            <a:pPr marL="342900" indent="-342900" algn="just" eaLnBrk="1" fontAlgn="auto" hangingPunct="1">
              <a:spcBef>
                <a:spcPts val="0"/>
              </a:spcBef>
              <a:spcAft>
                <a:spcPts val="0"/>
              </a:spcAft>
              <a:buFont typeface="Courier New" panose="02070309020205020404" pitchFamily="49" charset="0"/>
              <a:buChar char="o"/>
              <a:defRPr/>
            </a:pPr>
            <a:r>
              <a:rPr lang="es-CO" sz="2000" dirty="0"/>
              <a:t>Circunvalar de San Andres: (1) Crianza de gallinas ponedoras. </a:t>
            </a:r>
          </a:p>
          <a:p>
            <a:pPr algn="just" eaLnBrk="1" fontAlgn="auto" hangingPunct="1">
              <a:spcBef>
                <a:spcPts val="0"/>
              </a:spcBef>
              <a:spcAft>
                <a:spcPts val="0"/>
              </a:spcAft>
              <a:defRPr/>
            </a:pPr>
            <a:endParaRPr lang="es-CO" sz="2000" dirty="0">
              <a:latin typeface="+mn-lt"/>
            </a:endParaRPr>
          </a:p>
        </p:txBody>
      </p:sp>
      <p:sp>
        <p:nvSpPr>
          <p:cNvPr id="23558" name="CuadroTexto 5"/>
          <p:cNvSpPr txBox="1">
            <a:spLocks noChangeArrowheads="1"/>
          </p:cNvSpPr>
          <p:nvPr/>
        </p:nvSpPr>
        <p:spPr bwMode="auto">
          <a:xfrm>
            <a:off x="3660775" y="612775"/>
            <a:ext cx="6430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1881207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0" name="object 10"/>
          <p:cNvSpPr/>
          <p:nvPr/>
        </p:nvSpPr>
        <p:spPr>
          <a:xfrm>
            <a:off x="5707380" y="548627"/>
            <a:ext cx="2453639" cy="588276"/>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4" name="CuadroTexto 13"/>
          <p:cNvSpPr txBox="1"/>
          <p:nvPr/>
        </p:nvSpPr>
        <p:spPr>
          <a:xfrm>
            <a:off x="2553515" y="2660122"/>
            <a:ext cx="8016558" cy="769441"/>
          </a:xfrm>
          <a:prstGeom prst="rect">
            <a:avLst/>
          </a:prstGeom>
          <a:noFill/>
        </p:spPr>
        <p:txBody>
          <a:bodyPr wrap="square" rtlCol="0">
            <a:spAutoFit/>
          </a:bodyPr>
          <a:lstStyle/>
          <a:p>
            <a:pPr algn="ctr"/>
            <a:r>
              <a:rPr lang="es-CO" sz="4400" dirty="0" smtClean="0">
                <a:solidFill>
                  <a:prstClr val="black"/>
                </a:solidFill>
                <a:latin typeface="Impact" panose="020B0806030902050204" pitchFamily="34" charset="0"/>
              </a:rPr>
              <a:t>EJES </a:t>
            </a:r>
            <a:r>
              <a:rPr lang="es-CO" sz="4400" dirty="0" smtClean="0">
                <a:solidFill>
                  <a:srgbClr val="FFC000"/>
                </a:solidFill>
                <a:latin typeface="Impact" panose="020B0806030902050204" pitchFamily="34" charset="0"/>
              </a:rPr>
              <a:t>TRANSVERSALES</a:t>
            </a:r>
            <a:endParaRPr lang="es-CO" sz="4400" dirty="0">
              <a:solidFill>
                <a:srgbClr val="FFC000"/>
              </a:solidFill>
              <a:latin typeface="Impact" panose="020B0806030902050204" pitchFamily="34" charset="0"/>
            </a:endParaRPr>
          </a:p>
        </p:txBody>
      </p:sp>
      <p:sp>
        <p:nvSpPr>
          <p:cNvPr id="9" name="object 18"/>
          <p:cNvSpPr>
            <a:spLocks/>
          </p:cNvSpPr>
          <p:nvPr/>
        </p:nvSpPr>
        <p:spPr bwMode="auto">
          <a:xfrm>
            <a:off x="3660776" y="0"/>
            <a:ext cx="8531224" cy="82550"/>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8"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2043605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4419218" y="1745741"/>
            <a:ext cx="4296156" cy="373341"/>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4712207" y="903733"/>
            <a:ext cx="4201668" cy="507491"/>
          </a:xfrm>
          <a:prstGeom prst="rect">
            <a:avLst/>
          </a:prstGeom>
          <a:blipFill>
            <a:blip r:embed="rId3" cstate="print"/>
            <a:stretch>
              <a:fillRect/>
            </a:stretch>
          </a:blipFill>
        </p:spPr>
        <p:txBody>
          <a:bodyPr wrap="square" lIns="0" tIns="0" rIns="0" bIns="0" rtlCol="0"/>
          <a:lstStyle/>
          <a:p>
            <a:endParaRPr dirty="0"/>
          </a:p>
        </p:txBody>
      </p:sp>
      <p:sp>
        <p:nvSpPr>
          <p:cNvPr id="5" name="object 5"/>
          <p:cNvSpPr/>
          <p:nvPr/>
        </p:nvSpPr>
        <p:spPr>
          <a:xfrm>
            <a:off x="4320209" y="981456"/>
            <a:ext cx="4593666" cy="254635"/>
          </a:xfrm>
          <a:custGeom>
            <a:avLst/>
            <a:gdLst/>
            <a:ahLst/>
            <a:cxnLst/>
            <a:rect l="l" t="t" r="r" b="b"/>
            <a:pathLst>
              <a:path w="4177665" h="254634">
                <a:moveTo>
                  <a:pt x="0" y="254508"/>
                </a:moveTo>
                <a:lnTo>
                  <a:pt x="4177284" y="254508"/>
                </a:lnTo>
                <a:lnTo>
                  <a:pt x="4177284" y="0"/>
                </a:lnTo>
                <a:lnTo>
                  <a:pt x="0" y="0"/>
                </a:lnTo>
                <a:lnTo>
                  <a:pt x="0" y="254508"/>
                </a:lnTo>
                <a:close/>
              </a:path>
            </a:pathLst>
          </a:custGeom>
          <a:solidFill>
            <a:srgbClr val="F1F1F1"/>
          </a:solidFill>
        </p:spPr>
        <p:txBody>
          <a:bodyPr wrap="square" lIns="0" tIns="0" rIns="0" bIns="0" rtlCol="0"/>
          <a:lstStyle/>
          <a:p>
            <a:r>
              <a:rPr lang="es-ES_tradnl" b="1" spc="-10" dirty="0">
                <a:cs typeface="Calibri"/>
              </a:rPr>
              <a:t>Metas </a:t>
            </a:r>
            <a:r>
              <a:rPr lang="es-ES_tradnl" b="1" spc="-5" dirty="0">
                <a:cs typeface="Calibri"/>
              </a:rPr>
              <a:t>Plan Nacional de </a:t>
            </a:r>
            <a:r>
              <a:rPr lang="es-ES_tradnl" b="1" spc="-10" dirty="0">
                <a:cs typeface="Calibri"/>
              </a:rPr>
              <a:t>Desarrollo</a:t>
            </a:r>
            <a:r>
              <a:rPr lang="es-ES_tradnl" b="1" spc="15" dirty="0">
                <a:cs typeface="Calibri"/>
              </a:rPr>
              <a:t> </a:t>
            </a:r>
            <a:r>
              <a:rPr lang="es-ES_tradnl" b="1" spc="-5" dirty="0">
                <a:cs typeface="Calibri"/>
              </a:rPr>
              <a:t>2014-2018</a:t>
            </a:r>
            <a:endParaRPr dirty="0"/>
          </a:p>
        </p:txBody>
      </p:sp>
      <p:sp>
        <p:nvSpPr>
          <p:cNvPr id="7" name="object 7"/>
          <p:cNvSpPr/>
          <p:nvPr/>
        </p:nvSpPr>
        <p:spPr>
          <a:xfrm>
            <a:off x="1775459" y="1437132"/>
            <a:ext cx="8819388" cy="3346704"/>
          </a:xfrm>
          <a:prstGeom prst="rect">
            <a:avLst/>
          </a:prstGeom>
          <a:blipFill>
            <a:blip r:embed="rId4" cstate="print"/>
            <a:stretch>
              <a:fillRect/>
            </a:stretch>
          </a:blipFill>
        </p:spPr>
        <p:txBody>
          <a:bodyPr wrap="square" lIns="0" tIns="0" rIns="0" bIns="0" rtlCol="0"/>
          <a:lstStyle/>
          <a:p>
            <a:endParaRPr dirty="0"/>
          </a:p>
        </p:txBody>
      </p:sp>
      <p:graphicFrame>
        <p:nvGraphicFramePr>
          <p:cNvPr id="8" name="object 8"/>
          <p:cNvGraphicFramePr>
            <a:graphicFrameLocks noGrp="1"/>
          </p:cNvGraphicFramePr>
          <p:nvPr>
            <p:extLst/>
          </p:nvPr>
        </p:nvGraphicFramePr>
        <p:xfrm>
          <a:off x="1801228" y="1463485"/>
          <a:ext cx="8712908" cy="3106717"/>
        </p:xfrm>
        <a:graphic>
          <a:graphicData uri="http://schemas.openxmlformats.org/drawingml/2006/table">
            <a:tbl>
              <a:tblPr firstRow="1" bandRow="1">
                <a:tableStyleId>{2D5ABB26-0587-4C30-8999-92F81FD0307C}</a:tableStyleId>
              </a:tblPr>
              <a:tblGrid>
                <a:gridCol w="5004511">
                  <a:extLst>
                    <a:ext uri="{9D8B030D-6E8A-4147-A177-3AD203B41FA5}">
                      <a16:colId xmlns="" xmlns:a16="http://schemas.microsoft.com/office/drawing/2014/main" val="20000"/>
                    </a:ext>
                  </a:extLst>
                </a:gridCol>
                <a:gridCol w="720089">
                  <a:extLst>
                    <a:ext uri="{9D8B030D-6E8A-4147-A177-3AD203B41FA5}">
                      <a16:colId xmlns="" xmlns:a16="http://schemas.microsoft.com/office/drawing/2014/main" val="20001"/>
                    </a:ext>
                  </a:extLst>
                </a:gridCol>
                <a:gridCol w="792099">
                  <a:extLst>
                    <a:ext uri="{9D8B030D-6E8A-4147-A177-3AD203B41FA5}">
                      <a16:colId xmlns="" xmlns:a16="http://schemas.microsoft.com/office/drawing/2014/main" val="20002"/>
                    </a:ext>
                  </a:extLst>
                </a:gridCol>
                <a:gridCol w="720089">
                  <a:extLst>
                    <a:ext uri="{9D8B030D-6E8A-4147-A177-3AD203B41FA5}">
                      <a16:colId xmlns="" xmlns:a16="http://schemas.microsoft.com/office/drawing/2014/main" val="20003"/>
                    </a:ext>
                  </a:extLst>
                </a:gridCol>
                <a:gridCol w="720090">
                  <a:extLst>
                    <a:ext uri="{9D8B030D-6E8A-4147-A177-3AD203B41FA5}">
                      <a16:colId xmlns="" xmlns:a16="http://schemas.microsoft.com/office/drawing/2014/main" val="20004"/>
                    </a:ext>
                  </a:extLst>
                </a:gridCol>
                <a:gridCol w="756030">
                  <a:extLst>
                    <a:ext uri="{9D8B030D-6E8A-4147-A177-3AD203B41FA5}">
                      <a16:colId xmlns="" xmlns:a16="http://schemas.microsoft.com/office/drawing/2014/main" val="20005"/>
                    </a:ext>
                  </a:extLst>
                </a:gridCol>
              </a:tblGrid>
              <a:tr h="713658">
                <a:tc>
                  <a:txBody>
                    <a:bodyPr/>
                    <a:lstStyle/>
                    <a:p>
                      <a:pPr>
                        <a:lnSpc>
                          <a:spcPct val="100000"/>
                        </a:lnSpc>
                      </a:pPr>
                      <a:endParaRPr sz="2050" dirty="0">
                        <a:latin typeface="Times New Roman"/>
                        <a:cs typeface="Times New Roman"/>
                      </a:endParaRPr>
                    </a:p>
                    <a:p>
                      <a:pPr algn="ctr">
                        <a:lnSpc>
                          <a:spcPct val="100000"/>
                        </a:lnSpc>
                        <a:spcBef>
                          <a:spcPts val="5"/>
                        </a:spcBef>
                      </a:pPr>
                      <a:r>
                        <a:rPr sz="1500" b="1" spc="-10" dirty="0">
                          <a:solidFill>
                            <a:srgbClr val="FFFFFF"/>
                          </a:solidFill>
                          <a:latin typeface="Calibri"/>
                          <a:cs typeface="Calibri"/>
                        </a:rPr>
                        <a:t>Producto</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tc>
                  <a:txBody>
                    <a:bodyPr/>
                    <a:lstStyle/>
                    <a:p>
                      <a:pPr>
                        <a:lnSpc>
                          <a:spcPct val="100000"/>
                        </a:lnSpc>
                        <a:spcBef>
                          <a:spcPts val="20"/>
                        </a:spcBef>
                      </a:pPr>
                      <a:endParaRPr sz="1250" dirty="0">
                        <a:latin typeface="Times New Roman"/>
                        <a:cs typeface="Times New Roman"/>
                      </a:endParaRPr>
                    </a:p>
                    <a:p>
                      <a:pPr marL="166370" marR="71755" indent="-85725">
                        <a:lnSpc>
                          <a:spcPct val="100000"/>
                        </a:lnSpc>
                        <a:spcBef>
                          <a:spcPts val="5"/>
                        </a:spcBef>
                      </a:pPr>
                      <a:r>
                        <a:rPr sz="1500" b="1" spc="-10" dirty="0">
                          <a:solidFill>
                            <a:srgbClr val="FFFFFF"/>
                          </a:solidFill>
                          <a:latin typeface="Calibri"/>
                          <a:cs typeface="Calibri"/>
                        </a:rPr>
                        <a:t>Meta</a:t>
                      </a:r>
                      <a:r>
                        <a:rPr sz="1500" b="1" spc="-90" dirty="0">
                          <a:solidFill>
                            <a:srgbClr val="FFFFFF"/>
                          </a:solidFill>
                          <a:latin typeface="Calibri"/>
                          <a:cs typeface="Calibri"/>
                        </a:rPr>
                        <a:t> </a:t>
                      </a:r>
                      <a:r>
                        <a:rPr sz="1500" b="1" dirty="0">
                          <a:solidFill>
                            <a:srgbClr val="FFFFFF"/>
                          </a:solidFill>
                          <a:latin typeface="Calibri"/>
                          <a:cs typeface="Calibri"/>
                        </a:rPr>
                        <a:t>a</a:t>
                      </a:r>
                      <a:r>
                        <a:rPr lang="es-CO" sz="1500" b="1" dirty="0">
                          <a:solidFill>
                            <a:srgbClr val="FFFFFF"/>
                          </a:solidFill>
                          <a:latin typeface="Calibri"/>
                          <a:cs typeface="Calibri"/>
                        </a:rPr>
                        <a:t> </a:t>
                      </a:r>
                      <a:r>
                        <a:rPr sz="1500" b="1" spc="-5" dirty="0">
                          <a:solidFill>
                            <a:srgbClr val="FFFFFF"/>
                          </a:solidFill>
                          <a:latin typeface="Calibri"/>
                          <a:cs typeface="Calibri"/>
                        </a:rPr>
                        <a:t>2015</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tc>
                  <a:txBody>
                    <a:bodyPr/>
                    <a:lstStyle/>
                    <a:p>
                      <a:pPr>
                        <a:lnSpc>
                          <a:spcPct val="100000"/>
                        </a:lnSpc>
                        <a:spcBef>
                          <a:spcPts val="20"/>
                        </a:spcBef>
                      </a:pPr>
                      <a:endParaRPr sz="1250" dirty="0">
                        <a:latin typeface="Times New Roman"/>
                        <a:cs typeface="Times New Roman"/>
                      </a:endParaRPr>
                    </a:p>
                    <a:p>
                      <a:pPr marL="203200" marR="108585" indent="-86995">
                        <a:lnSpc>
                          <a:spcPct val="100000"/>
                        </a:lnSpc>
                        <a:spcBef>
                          <a:spcPts val="5"/>
                        </a:spcBef>
                      </a:pPr>
                      <a:r>
                        <a:rPr sz="1500" b="1" spc="-10" dirty="0">
                          <a:solidFill>
                            <a:srgbClr val="FFFFFF"/>
                          </a:solidFill>
                          <a:latin typeface="Calibri"/>
                          <a:cs typeface="Calibri"/>
                        </a:rPr>
                        <a:t>Meta</a:t>
                      </a:r>
                      <a:r>
                        <a:rPr sz="1500" b="1" spc="-90" dirty="0">
                          <a:solidFill>
                            <a:srgbClr val="FFFFFF"/>
                          </a:solidFill>
                          <a:latin typeface="Calibri"/>
                          <a:cs typeface="Calibri"/>
                        </a:rPr>
                        <a:t> </a:t>
                      </a:r>
                      <a:r>
                        <a:rPr sz="1500" b="1" dirty="0">
                          <a:solidFill>
                            <a:srgbClr val="FFFFFF"/>
                          </a:solidFill>
                          <a:latin typeface="Calibri"/>
                          <a:cs typeface="Calibri"/>
                        </a:rPr>
                        <a:t>a</a:t>
                      </a:r>
                      <a:r>
                        <a:rPr lang="es-CO" sz="1500" b="1" dirty="0">
                          <a:solidFill>
                            <a:srgbClr val="FFFFFF"/>
                          </a:solidFill>
                          <a:latin typeface="Calibri"/>
                          <a:cs typeface="Calibri"/>
                        </a:rPr>
                        <a:t> </a:t>
                      </a:r>
                      <a:r>
                        <a:rPr sz="1500" b="1" spc="-5" dirty="0">
                          <a:solidFill>
                            <a:srgbClr val="FFFFFF"/>
                          </a:solidFill>
                          <a:latin typeface="Calibri"/>
                          <a:cs typeface="Calibri"/>
                        </a:rPr>
                        <a:t>2016</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tc>
                  <a:txBody>
                    <a:bodyPr/>
                    <a:lstStyle/>
                    <a:p>
                      <a:pPr>
                        <a:lnSpc>
                          <a:spcPct val="100000"/>
                        </a:lnSpc>
                        <a:spcBef>
                          <a:spcPts val="20"/>
                        </a:spcBef>
                      </a:pPr>
                      <a:endParaRPr sz="1250" dirty="0">
                        <a:latin typeface="Times New Roman"/>
                        <a:cs typeface="Times New Roman"/>
                      </a:endParaRPr>
                    </a:p>
                    <a:p>
                      <a:pPr marL="166370" marR="71755" indent="-85725">
                        <a:lnSpc>
                          <a:spcPct val="100000"/>
                        </a:lnSpc>
                        <a:spcBef>
                          <a:spcPts val="5"/>
                        </a:spcBef>
                      </a:pPr>
                      <a:r>
                        <a:rPr sz="1500" b="1" spc="-10" dirty="0">
                          <a:solidFill>
                            <a:srgbClr val="FFFFFF"/>
                          </a:solidFill>
                          <a:latin typeface="Calibri"/>
                          <a:cs typeface="Calibri"/>
                        </a:rPr>
                        <a:t>Meta</a:t>
                      </a:r>
                      <a:r>
                        <a:rPr sz="1500" b="1" spc="-90" dirty="0">
                          <a:solidFill>
                            <a:srgbClr val="FFFFFF"/>
                          </a:solidFill>
                          <a:latin typeface="Calibri"/>
                          <a:cs typeface="Calibri"/>
                        </a:rPr>
                        <a:t> </a:t>
                      </a:r>
                      <a:r>
                        <a:rPr sz="1500" b="1" dirty="0">
                          <a:solidFill>
                            <a:srgbClr val="FFFFFF"/>
                          </a:solidFill>
                          <a:latin typeface="Calibri"/>
                          <a:cs typeface="Calibri"/>
                        </a:rPr>
                        <a:t>a</a:t>
                      </a:r>
                      <a:r>
                        <a:rPr lang="es-CO" sz="1500" b="1" dirty="0">
                          <a:solidFill>
                            <a:srgbClr val="FFFFFF"/>
                          </a:solidFill>
                          <a:latin typeface="Calibri"/>
                          <a:cs typeface="Calibri"/>
                        </a:rPr>
                        <a:t> </a:t>
                      </a:r>
                      <a:r>
                        <a:rPr sz="1500" b="1" spc="-5" dirty="0">
                          <a:solidFill>
                            <a:srgbClr val="FFFFFF"/>
                          </a:solidFill>
                          <a:latin typeface="Calibri"/>
                          <a:cs typeface="Calibri"/>
                        </a:rPr>
                        <a:t>2017</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tc>
                  <a:txBody>
                    <a:bodyPr/>
                    <a:lstStyle/>
                    <a:p>
                      <a:pPr>
                        <a:lnSpc>
                          <a:spcPct val="100000"/>
                        </a:lnSpc>
                        <a:spcBef>
                          <a:spcPts val="20"/>
                        </a:spcBef>
                      </a:pPr>
                      <a:endParaRPr sz="1250" dirty="0">
                        <a:latin typeface="Times New Roman"/>
                        <a:cs typeface="Times New Roman"/>
                      </a:endParaRPr>
                    </a:p>
                    <a:p>
                      <a:pPr marL="167005" marR="71120" indent="-85725">
                        <a:lnSpc>
                          <a:spcPct val="100000"/>
                        </a:lnSpc>
                        <a:spcBef>
                          <a:spcPts val="5"/>
                        </a:spcBef>
                      </a:pPr>
                      <a:r>
                        <a:rPr sz="1500" b="1" spc="-10" dirty="0">
                          <a:solidFill>
                            <a:srgbClr val="FFFFFF"/>
                          </a:solidFill>
                          <a:latin typeface="Calibri"/>
                          <a:cs typeface="Calibri"/>
                        </a:rPr>
                        <a:t>Meta</a:t>
                      </a:r>
                      <a:r>
                        <a:rPr sz="1500" b="1" spc="-90" dirty="0">
                          <a:solidFill>
                            <a:srgbClr val="FFFFFF"/>
                          </a:solidFill>
                          <a:latin typeface="Calibri"/>
                          <a:cs typeface="Calibri"/>
                        </a:rPr>
                        <a:t> </a:t>
                      </a:r>
                      <a:r>
                        <a:rPr sz="1500" b="1" dirty="0">
                          <a:solidFill>
                            <a:srgbClr val="FFFFFF"/>
                          </a:solidFill>
                          <a:latin typeface="Calibri"/>
                          <a:cs typeface="Calibri"/>
                        </a:rPr>
                        <a:t>a</a:t>
                      </a:r>
                      <a:r>
                        <a:rPr lang="es-CO" sz="1500" b="1" dirty="0">
                          <a:solidFill>
                            <a:srgbClr val="FFFFFF"/>
                          </a:solidFill>
                          <a:latin typeface="Calibri"/>
                          <a:cs typeface="Calibri"/>
                        </a:rPr>
                        <a:t> </a:t>
                      </a:r>
                      <a:r>
                        <a:rPr sz="1500" b="1" spc="-5" dirty="0">
                          <a:solidFill>
                            <a:srgbClr val="FFFFFF"/>
                          </a:solidFill>
                          <a:latin typeface="Calibri"/>
                          <a:cs typeface="Calibri"/>
                        </a:rPr>
                        <a:t>2018</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tc>
                  <a:txBody>
                    <a:bodyPr/>
                    <a:lstStyle/>
                    <a:p>
                      <a:pPr marL="115570" marR="106680" indent="51435" algn="just">
                        <a:lnSpc>
                          <a:spcPct val="100000"/>
                        </a:lnSpc>
                        <a:spcBef>
                          <a:spcPts val="560"/>
                        </a:spcBef>
                      </a:pPr>
                      <a:r>
                        <a:rPr sz="1500" b="1" spc="-10" dirty="0">
                          <a:solidFill>
                            <a:srgbClr val="FFFFFF"/>
                          </a:solidFill>
                          <a:latin typeface="Calibri"/>
                          <a:cs typeface="Calibri"/>
                        </a:rPr>
                        <a:t>Meta</a:t>
                      </a:r>
                      <a:r>
                        <a:rPr lang="es-CO" sz="1500" b="1" spc="-10" dirty="0">
                          <a:solidFill>
                            <a:srgbClr val="FFFFFF"/>
                          </a:solidFill>
                          <a:latin typeface="Calibri"/>
                          <a:cs typeface="Calibri"/>
                        </a:rPr>
                        <a:t> </a:t>
                      </a:r>
                      <a:r>
                        <a:rPr sz="1500" b="1" spc="-35" dirty="0">
                          <a:solidFill>
                            <a:srgbClr val="FFFFFF"/>
                          </a:solidFill>
                          <a:latin typeface="Calibri"/>
                          <a:cs typeface="Calibri"/>
                        </a:rPr>
                        <a:t>Total</a:t>
                      </a:r>
                      <a:r>
                        <a:rPr sz="1500" b="1" spc="-75" dirty="0">
                          <a:solidFill>
                            <a:srgbClr val="FFFFFF"/>
                          </a:solidFill>
                          <a:latin typeface="Calibri"/>
                          <a:cs typeface="Calibri"/>
                        </a:rPr>
                        <a:t> </a:t>
                      </a:r>
                      <a:r>
                        <a:rPr sz="1500" b="1" dirty="0">
                          <a:solidFill>
                            <a:srgbClr val="FFFFFF"/>
                          </a:solidFill>
                          <a:latin typeface="Calibri"/>
                          <a:cs typeface="Calibri"/>
                        </a:rPr>
                        <a:t>a</a:t>
                      </a:r>
                      <a:r>
                        <a:rPr lang="es-CO" sz="1500" b="1" dirty="0">
                          <a:solidFill>
                            <a:srgbClr val="FFFFFF"/>
                          </a:solidFill>
                          <a:latin typeface="Calibri"/>
                          <a:cs typeface="Calibri"/>
                        </a:rPr>
                        <a:t> </a:t>
                      </a:r>
                      <a:r>
                        <a:rPr sz="1500" b="1" spc="-10" dirty="0">
                          <a:solidFill>
                            <a:srgbClr val="FFFFFF"/>
                          </a:solidFill>
                          <a:latin typeface="Calibri"/>
                          <a:cs typeface="Calibri"/>
                        </a:rPr>
                        <a:t>2018</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1F487C"/>
                    </a:solidFill>
                  </a:tcPr>
                </a:tc>
                <a:extLst>
                  <a:ext uri="{0D108BD9-81ED-4DB2-BD59-A6C34878D82A}">
                    <a16:rowId xmlns="" xmlns:a16="http://schemas.microsoft.com/office/drawing/2014/main" val="10000"/>
                  </a:ext>
                </a:extLst>
              </a:tr>
              <a:tr h="367030">
                <a:tc>
                  <a:txBody>
                    <a:bodyPr/>
                    <a:lstStyle/>
                    <a:p>
                      <a:pPr marL="34290">
                        <a:lnSpc>
                          <a:spcPct val="100000"/>
                        </a:lnSpc>
                        <a:spcBef>
                          <a:spcPts val="440"/>
                        </a:spcBef>
                      </a:pPr>
                      <a:r>
                        <a:rPr sz="1500" spc="-5" dirty="0">
                          <a:latin typeface="Calibri"/>
                          <a:cs typeface="Calibri"/>
                        </a:rPr>
                        <a:t>1. Kilómetros </a:t>
                      </a:r>
                      <a:r>
                        <a:rPr sz="1500" dirty="0">
                          <a:latin typeface="Calibri"/>
                          <a:cs typeface="Calibri"/>
                        </a:rPr>
                        <a:t>de </a:t>
                      </a:r>
                      <a:r>
                        <a:rPr sz="1500" spc="-10" dirty="0">
                          <a:latin typeface="Calibri"/>
                          <a:cs typeface="Calibri"/>
                        </a:rPr>
                        <a:t>calzadas </a:t>
                      </a:r>
                      <a:r>
                        <a:rPr sz="1500" spc="-5" dirty="0">
                          <a:latin typeface="Calibri"/>
                          <a:cs typeface="Calibri"/>
                        </a:rPr>
                        <a:t>construidas </a:t>
                      </a:r>
                      <a:r>
                        <a:rPr sz="1500" dirty="0">
                          <a:latin typeface="Calibri"/>
                          <a:cs typeface="Calibri"/>
                        </a:rPr>
                        <a:t>no </a:t>
                      </a:r>
                      <a:r>
                        <a:rPr sz="1500" spc="-5" dirty="0">
                          <a:latin typeface="Calibri"/>
                          <a:cs typeface="Calibri"/>
                        </a:rPr>
                        <a:t>concesionadas </a:t>
                      </a:r>
                      <a:r>
                        <a:rPr sz="1500" spc="-10" dirty="0">
                          <a:latin typeface="Calibri"/>
                          <a:cs typeface="Calibri"/>
                        </a:rPr>
                        <a:t>(Km)</a:t>
                      </a:r>
                      <a:r>
                        <a:rPr sz="1500" spc="-50" dirty="0">
                          <a:latin typeface="Calibri"/>
                          <a:cs typeface="Calibri"/>
                        </a:rPr>
                        <a:t> </a:t>
                      </a:r>
                      <a:r>
                        <a:rPr sz="1500" dirty="0">
                          <a:solidFill>
                            <a:srgbClr val="FF0000"/>
                          </a:solidFill>
                          <a:latin typeface="Calibri"/>
                          <a:cs typeface="Calibri"/>
                        </a:rPr>
                        <a:t>*</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635" algn="ctr">
                        <a:lnSpc>
                          <a:spcPct val="100000"/>
                        </a:lnSpc>
                        <a:spcBef>
                          <a:spcPts val="440"/>
                        </a:spcBef>
                      </a:pPr>
                      <a:r>
                        <a:rPr sz="1500" spc="-5" dirty="0">
                          <a:latin typeface="Calibri"/>
                          <a:cs typeface="Calibri"/>
                        </a:rPr>
                        <a:t>9,87</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905" algn="ctr">
                        <a:lnSpc>
                          <a:spcPct val="100000"/>
                        </a:lnSpc>
                        <a:spcBef>
                          <a:spcPts val="440"/>
                        </a:spcBef>
                      </a:pPr>
                      <a:r>
                        <a:rPr sz="1500" spc="-5" dirty="0">
                          <a:latin typeface="Calibri"/>
                          <a:cs typeface="Calibri"/>
                        </a:rPr>
                        <a:t>0,5</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270" algn="ctr">
                        <a:lnSpc>
                          <a:spcPct val="100000"/>
                        </a:lnSpc>
                        <a:spcBef>
                          <a:spcPts val="440"/>
                        </a:spcBef>
                      </a:pPr>
                      <a:r>
                        <a:rPr sz="1500" spc="-5" dirty="0">
                          <a:latin typeface="Calibri"/>
                          <a:cs typeface="Calibri"/>
                        </a:rPr>
                        <a:t>0,57</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270" algn="ctr">
                        <a:lnSpc>
                          <a:spcPct val="100000"/>
                        </a:lnSpc>
                        <a:spcBef>
                          <a:spcPts val="440"/>
                        </a:spcBef>
                      </a:pPr>
                      <a:r>
                        <a:rPr sz="1500" spc="-5" dirty="0">
                          <a:latin typeface="Calibri"/>
                          <a:cs typeface="Calibri"/>
                        </a:rPr>
                        <a:t>3,06</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905" algn="ctr">
                        <a:lnSpc>
                          <a:spcPct val="100000"/>
                        </a:lnSpc>
                        <a:spcBef>
                          <a:spcPts val="440"/>
                        </a:spcBef>
                      </a:pPr>
                      <a:r>
                        <a:rPr sz="1500" spc="-5" dirty="0">
                          <a:latin typeface="Calibri"/>
                          <a:cs typeface="Calibri"/>
                        </a:rPr>
                        <a:t>14,00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extLst>
                  <a:ext uri="{0D108BD9-81ED-4DB2-BD59-A6C34878D82A}">
                    <a16:rowId xmlns="" xmlns:a16="http://schemas.microsoft.com/office/drawing/2014/main" val="10001"/>
                  </a:ext>
                </a:extLst>
              </a:tr>
              <a:tr h="646048">
                <a:tc>
                  <a:txBody>
                    <a:bodyPr/>
                    <a:lstStyle/>
                    <a:p>
                      <a:pPr marL="34290">
                        <a:lnSpc>
                          <a:spcPct val="100000"/>
                        </a:lnSpc>
                        <a:spcBef>
                          <a:spcPts val="640"/>
                        </a:spcBef>
                        <a:tabLst>
                          <a:tab pos="382905" algn="l"/>
                          <a:tab pos="1163955" algn="l"/>
                          <a:tab pos="2193925" algn="l"/>
                          <a:tab pos="2593340" algn="l"/>
                          <a:tab pos="3094990" algn="l"/>
                          <a:tab pos="3579495" algn="l"/>
                          <a:tab pos="4844415" algn="l"/>
                        </a:tabLst>
                      </a:pPr>
                      <a:r>
                        <a:rPr sz="1500" spc="-5" dirty="0">
                          <a:latin typeface="Calibri"/>
                          <a:cs typeface="Calibri"/>
                        </a:rPr>
                        <a:t>2.	</a:t>
                      </a:r>
                      <a:r>
                        <a:rPr sz="1500" spc="-10" dirty="0">
                          <a:latin typeface="Calibri"/>
                          <a:cs typeface="Calibri"/>
                        </a:rPr>
                        <a:t>Nuevos	</a:t>
                      </a:r>
                      <a:r>
                        <a:rPr sz="1500" spc="-5" dirty="0">
                          <a:latin typeface="Calibri"/>
                          <a:cs typeface="Calibri"/>
                        </a:rPr>
                        <a:t>kilómetros	</a:t>
                      </a:r>
                      <a:r>
                        <a:rPr sz="1500" dirty="0">
                          <a:latin typeface="Calibri"/>
                          <a:cs typeface="Calibri"/>
                        </a:rPr>
                        <a:t>de	vías	</a:t>
                      </a:r>
                      <a:r>
                        <a:rPr sz="1500" spc="-10" dirty="0">
                          <a:latin typeface="Calibri"/>
                          <a:cs typeface="Calibri"/>
                        </a:rPr>
                        <a:t>con	</a:t>
                      </a:r>
                      <a:r>
                        <a:rPr sz="1500" spc="-5" dirty="0">
                          <a:latin typeface="Calibri"/>
                          <a:cs typeface="Calibri"/>
                        </a:rPr>
                        <a:t>rehabilitación	</a:t>
                      </a:r>
                      <a:r>
                        <a:rPr sz="1500" dirty="0">
                          <a:latin typeface="Calibri"/>
                          <a:cs typeface="Calibri"/>
                        </a:rPr>
                        <a:t>y</a:t>
                      </a:r>
                    </a:p>
                    <a:p>
                      <a:pPr marL="34290">
                        <a:lnSpc>
                          <a:spcPct val="100000"/>
                        </a:lnSpc>
                      </a:pPr>
                      <a:r>
                        <a:rPr sz="1500" spc="-5" dirty="0">
                          <a:latin typeface="Calibri"/>
                          <a:cs typeface="Calibri"/>
                        </a:rPr>
                        <a:t>mantenimiento</a:t>
                      </a:r>
                      <a:r>
                        <a:rPr sz="1500" spc="-90" dirty="0">
                          <a:latin typeface="Calibri"/>
                          <a:cs typeface="Calibri"/>
                        </a:rPr>
                        <a:t> </a:t>
                      </a:r>
                      <a:r>
                        <a:rPr sz="1500" spc="-10" dirty="0">
                          <a:latin typeface="Calibri"/>
                          <a:cs typeface="Calibri"/>
                        </a:rPr>
                        <a:t>(Km)</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0"/>
                        </a:spcBef>
                      </a:pPr>
                      <a:endParaRPr sz="1300" dirty="0">
                        <a:latin typeface="Times New Roman"/>
                        <a:cs typeface="Times New Roman"/>
                      </a:endParaRPr>
                    </a:p>
                    <a:p>
                      <a:pPr marL="1905" algn="ctr">
                        <a:lnSpc>
                          <a:spcPct val="100000"/>
                        </a:lnSpc>
                        <a:spcBef>
                          <a:spcPts val="5"/>
                        </a:spcBef>
                      </a:pPr>
                      <a:r>
                        <a:rPr sz="1500" spc="-5" dirty="0">
                          <a:latin typeface="Calibri"/>
                          <a:cs typeface="Calibri"/>
                        </a:rPr>
                        <a:t>106</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0"/>
                        </a:spcBef>
                      </a:pPr>
                      <a:endParaRPr sz="1300" dirty="0">
                        <a:latin typeface="Times New Roman"/>
                        <a:cs typeface="Times New Roman"/>
                      </a:endParaRPr>
                    </a:p>
                    <a:p>
                      <a:pPr marL="2540" algn="ctr">
                        <a:lnSpc>
                          <a:spcPct val="100000"/>
                        </a:lnSpc>
                        <a:spcBef>
                          <a:spcPts val="5"/>
                        </a:spcBef>
                      </a:pPr>
                      <a:r>
                        <a:rPr sz="1500" spc="-5" dirty="0">
                          <a:latin typeface="Calibri"/>
                          <a:cs typeface="Calibri"/>
                        </a:rPr>
                        <a:t>40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0"/>
                        </a:spcBef>
                      </a:pPr>
                      <a:endParaRPr sz="1300" dirty="0">
                        <a:latin typeface="Times New Roman"/>
                        <a:cs typeface="Times New Roman"/>
                      </a:endParaRPr>
                    </a:p>
                    <a:p>
                      <a:pPr marL="2540" algn="ctr">
                        <a:lnSpc>
                          <a:spcPct val="100000"/>
                        </a:lnSpc>
                        <a:spcBef>
                          <a:spcPts val="5"/>
                        </a:spcBef>
                      </a:pPr>
                      <a:r>
                        <a:rPr sz="1500" spc="-5" dirty="0">
                          <a:latin typeface="Calibri"/>
                          <a:cs typeface="Calibri"/>
                        </a:rPr>
                        <a:t>133</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0"/>
                        </a:spcBef>
                      </a:pPr>
                      <a:endParaRPr sz="1300" dirty="0">
                        <a:latin typeface="Times New Roman"/>
                        <a:cs typeface="Times New Roman"/>
                      </a:endParaRPr>
                    </a:p>
                    <a:p>
                      <a:pPr marL="2540" algn="ctr">
                        <a:lnSpc>
                          <a:spcPct val="100000"/>
                        </a:lnSpc>
                        <a:spcBef>
                          <a:spcPts val="5"/>
                        </a:spcBef>
                      </a:pPr>
                      <a:r>
                        <a:rPr sz="1500" spc="-5" dirty="0">
                          <a:latin typeface="Calibri"/>
                          <a:cs typeface="Calibri"/>
                        </a:rPr>
                        <a:t>121</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0"/>
                        </a:spcBef>
                      </a:pPr>
                      <a:endParaRPr sz="1300" dirty="0">
                        <a:latin typeface="Times New Roman"/>
                        <a:cs typeface="Times New Roman"/>
                      </a:endParaRPr>
                    </a:p>
                    <a:p>
                      <a:pPr marL="3175" algn="ctr">
                        <a:lnSpc>
                          <a:spcPct val="100000"/>
                        </a:lnSpc>
                        <a:spcBef>
                          <a:spcPts val="5"/>
                        </a:spcBef>
                      </a:pPr>
                      <a:r>
                        <a:rPr sz="1500" spc="-5" dirty="0">
                          <a:latin typeface="Calibri"/>
                          <a:cs typeface="Calibri"/>
                        </a:rPr>
                        <a:t>400,00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extLst>
                  <a:ext uri="{0D108BD9-81ED-4DB2-BD59-A6C34878D82A}">
                    <a16:rowId xmlns="" xmlns:a16="http://schemas.microsoft.com/office/drawing/2014/main" val="10002"/>
                  </a:ext>
                </a:extLst>
              </a:tr>
              <a:tr h="367030">
                <a:tc>
                  <a:txBody>
                    <a:bodyPr/>
                    <a:lstStyle/>
                    <a:p>
                      <a:pPr marL="34290">
                        <a:lnSpc>
                          <a:spcPct val="100000"/>
                        </a:lnSpc>
                        <a:spcBef>
                          <a:spcPts val="440"/>
                        </a:spcBef>
                      </a:pPr>
                      <a:r>
                        <a:rPr sz="1500" spc="-5" dirty="0">
                          <a:latin typeface="Calibri"/>
                          <a:cs typeface="Calibri"/>
                        </a:rPr>
                        <a:t>3. Kilómetros </a:t>
                      </a:r>
                      <a:r>
                        <a:rPr sz="1500" dirty="0">
                          <a:latin typeface="Calibri"/>
                          <a:cs typeface="Calibri"/>
                        </a:rPr>
                        <a:t>de </a:t>
                      </a:r>
                      <a:r>
                        <a:rPr sz="1500" spc="-5" dirty="0">
                          <a:latin typeface="Calibri"/>
                          <a:cs typeface="Calibri"/>
                        </a:rPr>
                        <a:t>vías </a:t>
                      </a:r>
                      <a:r>
                        <a:rPr sz="1500" spc="-10" dirty="0">
                          <a:latin typeface="Calibri"/>
                          <a:cs typeface="Calibri"/>
                        </a:rPr>
                        <a:t>con pavimento</a:t>
                      </a:r>
                      <a:r>
                        <a:rPr sz="1500" spc="-40" dirty="0">
                          <a:latin typeface="Calibri"/>
                          <a:cs typeface="Calibri"/>
                        </a:rPr>
                        <a:t> </a:t>
                      </a:r>
                      <a:r>
                        <a:rPr sz="1500" spc="-10" dirty="0">
                          <a:latin typeface="Calibri"/>
                          <a:cs typeface="Calibri"/>
                        </a:rPr>
                        <a:t>(Km)</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635" algn="ctr">
                        <a:lnSpc>
                          <a:spcPct val="100000"/>
                        </a:lnSpc>
                        <a:spcBef>
                          <a:spcPts val="440"/>
                        </a:spcBef>
                      </a:pPr>
                      <a:r>
                        <a:rPr sz="1500" spc="-5" dirty="0">
                          <a:latin typeface="Calibri"/>
                          <a:cs typeface="Calibri"/>
                        </a:rPr>
                        <a:t>115,00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2540" algn="ctr">
                        <a:lnSpc>
                          <a:spcPct val="100000"/>
                        </a:lnSpc>
                        <a:spcBef>
                          <a:spcPts val="440"/>
                        </a:spcBef>
                      </a:pPr>
                      <a:r>
                        <a:rPr sz="1500" spc="-5" dirty="0">
                          <a:latin typeface="Calibri"/>
                          <a:cs typeface="Calibri"/>
                        </a:rPr>
                        <a:t>107,00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270" algn="ctr">
                        <a:lnSpc>
                          <a:spcPct val="100000"/>
                        </a:lnSpc>
                        <a:spcBef>
                          <a:spcPts val="440"/>
                        </a:spcBef>
                      </a:pPr>
                      <a:r>
                        <a:rPr sz="1500" spc="-5" dirty="0">
                          <a:latin typeface="Calibri"/>
                          <a:cs typeface="Calibri"/>
                        </a:rPr>
                        <a:t>4,00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270" algn="ctr">
                        <a:lnSpc>
                          <a:spcPct val="100000"/>
                        </a:lnSpc>
                        <a:spcBef>
                          <a:spcPts val="440"/>
                        </a:spcBef>
                      </a:pPr>
                      <a:r>
                        <a:rPr sz="1500" spc="-5" dirty="0">
                          <a:latin typeface="Calibri"/>
                          <a:cs typeface="Calibri"/>
                        </a:rPr>
                        <a:t>0,00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3175" algn="ctr">
                        <a:lnSpc>
                          <a:spcPct val="100000"/>
                        </a:lnSpc>
                        <a:spcBef>
                          <a:spcPts val="440"/>
                        </a:spcBef>
                      </a:pPr>
                      <a:r>
                        <a:rPr sz="1500" spc="-5" dirty="0">
                          <a:latin typeface="Calibri"/>
                          <a:cs typeface="Calibri"/>
                        </a:rPr>
                        <a:t>226,00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extLst>
                  <a:ext uri="{0D108BD9-81ED-4DB2-BD59-A6C34878D82A}">
                    <a16:rowId xmlns="" xmlns:a16="http://schemas.microsoft.com/office/drawing/2014/main" val="10003"/>
                  </a:ext>
                </a:extLst>
              </a:tr>
              <a:tr h="646049">
                <a:tc>
                  <a:txBody>
                    <a:bodyPr/>
                    <a:lstStyle/>
                    <a:p>
                      <a:pPr marL="34290" marR="60960">
                        <a:lnSpc>
                          <a:spcPct val="100000"/>
                        </a:lnSpc>
                        <a:spcBef>
                          <a:spcPts val="640"/>
                        </a:spcBef>
                      </a:pPr>
                      <a:r>
                        <a:rPr sz="1500" spc="-5" dirty="0">
                          <a:latin typeface="Calibri"/>
                          <a:cs typeface="Calibri"/>
                        </a:rPr>
                        <a:t>4. </a:t>
                      </a:r>
                      <a:r>
                        <a:rPr sz="1500" spc="-10" dirty="0">
                          <a:latin typeface="Calibri"/>
                          <a:cs typeface="Calibri"/>
                        </a:rPr>
                        <a:t>Obras </a:t>
                      </a:r>
                      <a:r>
                        <a:rPr sz="1500" dirty="0">
                          <a:latin typeface="Calibri"/>
                          <a:cs typeface="Calibri"/>
                        </a:rPr>
                        <a:t>de </a:t>
                      </a:r>
                      <a:r>
                        <a:rPr sz="1500" spc="-10" dirty="0">
                          <a:latin typeface="Calibri"/>
                          <a:cs typeface="Calibri"/>
                        </a:rPr>
                        <a:t>mantenimiento </a:t>
                      </a:r>
                      <a:r>
                        <a:rPr sz="1500" dirty="0">
                          <a:latin typeface="Calibri"/>
                          <a:cs typeface="Calibri"/>
                        </a:rPr>
                        <a:t>y </a:t>
                      </a:r>
                      <a:r>
                        <a:rPr sz="1500" spc="-10" dirty="0">
                          <a:latin typeface="Calibri"/>
                          <a:cs typeface="Calibri"/>
                        </a:rPr>
                        <a:t>profundización </a:t>
                      </a:r>
                      <a:r>
                        <a:rPr sz="1500" dirty="0">
                          <a:latin typeface="Calibri"/>
                          <a:cs typeface="Calibri"/>
                        </a:rPr>
                        <a:t>a </a:t>
                      </a:r>
                      <a:r>
                        <a:rPr lang="es-CO" sz="1500" spc="-10" noProof="0" dirty="0">
                          <a:latin typeface="Calibri"/>
                          <a:cs typeface="Calibri"/>
                        </a:rPr>
                        <a:t>canales</a:t>
                      </a:r>
                      <a:r>
                        <a:rPr sz="1500" spc="-10" dirty="0">
                          <a:latin typeface="Calibri"/>
                          <a:cs typeface="Calibri"/>
                        </a:rPr>
                        <a:t> </a:t>
                      </a:r>
                      <a:r>
                        <a:rPr sz="1500" spc="15" dirty="0">
                          <a:latin typeface="Calibri"/>
                          <a:cs typeface="Calibri"/>
                        </a:rPr>
                        <a:t>de</a:t>
                      </a:r>
                      <a:r>
                        <a:rPr lang="es-CO" sz="1500" spc="15" dirty="0">
                          <a:latin typeface="Calibri"/>
                          <a:cs typeface="Calibri"/>
                        </a:rPr>
                        <a:t> </a:t>
                      </a:r>
                      <a:r>
                        <a:rPr lang="es-CO" sz="1500" spc="-5" noProof="0" dirty="0">
                          <a:latin typeface="Calibri"/>
                          <a:cs typeface="Calibri"/>
                        </a:rPr>
                        <a:t>acceso</a:t>
                      </a:r>
                      <a:r>
                        <a:rPr sz="1500" spc="-5" dirty="0">
                          <a:latin typeface="Calibri"/>
                          <a:cs typeface="Calibri"/>
                        </a:rPr>
                        <a:t>, Invías</a:t>
                      </a:r>
                      <a:r>
                        <a:rPr sz="1500" spc="-110" dirty="0">
                          <a:latin typeface="Calibri"/>
                          <a:cs typeface="Calibri"/>
                        </a:rPr>
                        <a:t> </a:t>
                      </a:r>
                      <a:r>
                        <a:rPr sz="1500" spc="-5" dirty="0">
                          <a:latin typeface="Calibri"/>
                          <a:cs typeface="Calibri"/>
                        </a:rPr>
                        <a:t>(UND)</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5"/>
                        </a:spcBef>
                      </a:pPr>
                      <a:endParaRPr sz="1300" dirty="0">
                        <a:latin typeface="Times New Roman"/>
                        <a:cs typeface="Times New Roman"/>
                      </a:endParaRPr>
                    </a:p>
                    <a:p>
                      <a:pPr marL="2540" algn="ctr">
                        <a:lnSpc>
                          <a:spcPct val="100000"/>
                        </a:lnSpc>
                      </a:pPr>
                      <a:r>
                        <a:rPr sz="1500" dirty="0">
                          <a:latin typeface="Calibri"/>
                          <a:cs typeface="Calibri"/>
                        </a:rPr>
                        <a:t>3</a:t>
                      </a: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5"/>
                        </a:spcBef>
                      </a:pPr>
                      <a:endParaRPr sz="1300" dirty="0">
                        <a:latin typeface="Times New Roman"/>
                        <a:cs typeface="Times New Roman"/>
                      </a:endParaRPr>
                    </a:p>
                    <a:p>
                      <a:pPr marL="1270" algn="ctr">
                        <a:lnSpc>
                          <a:spcPct val="100000"/>
                        </a:lnSpc>
                      </a:pPr>
                      <a:r>
                        <a:rPr sz="1500" dirty="0">
                          <a:latin typeface="Calibri"/>
                          <a:cs typeface="Calibri"/>
                        </a:rPr>
                        <a:t>1</a:t>
                      </a: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5"/>
                        </a:spcBef>
                      </a:pPr>
                      <a:endParaRPr sz="1300" dirty="0">
                        <a:latin typeface="Times New Roman"/>
                        <a:cs typeface="Times New Roman"/>
                      </a:endParaRPr>
                    </a:p>
                    <a:p>
                      <a:pPr marL="2540" algn="ctr">
                        <a:lnSpc>
                          <a:spcPct val="100000"/>
                        </a:lnSpc>
                      </a:pPr>
                      <a:r>
                        <a:rPr sz="1500" dirty="0">
                          <a:latin typeface="Calibri"/>
                          <a:cs typeface="Calibri"/>
                        </a:rPr>
                        <a:t>1</a:t>
                      </a: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5"/>
                        </a:spcBef>
                      </a:pPr>
                      <a:endParaRPr sz="1300" dirty="0">
                        <a:latin typeface="Times New Roman"/>
                        <a:cs typeface="Times New Roman"/>
                      </a:endParaRPr>
                    </a:p>
                    <a:p>
                      <a:pPr marL="3175" algn="ctr">
                        <a:lnSpc>
                          <a:spcPct val="100000"/>
                        </a:lnSpc>
                      </a:pPr>
                      <a:r>
                        <a:rPr sz="1500" dirty="0">
                          <a:latin typeface="Calibri"/>
                          <a:cs typeface="Calibri"/>
                        </a:rPr>
                        <a:t>1</a:t>
                      </a: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tc>
                  <a:txBody>
                    <a:bodyPr/>
                    <a:lstStyle/>
                    <a:p>
                      <a:pPr>
                        <a:lnSpc>
                          <a:spcPct val="100000"/>
                        </a:lnSpc>
                        <a:spcBef>
                          <a:spcPts val="45"/>
                        </a:spcBef>
                      </a:pPr>
                      <a:endParaRPr sz="1300" dirty="0">
                        <a:latin typeface="Times New Roman"/>
                        <a:cs typeface="Times New Roman"/>
                      </a:endParaRPr>
                    </a:p>
                    <a:p>
                      <a:pPr marL="3175" algn="ctr">
                        <a:lnSpc>
                          <a:spcPct val="100000"/>
                        </a:lnSpc>
                      </a:pPr>
                      <a:r>
                        <a:rPr sz="1500" spc="-5" dirty="0">
                          <a:latin typeface="Calibri"/>
                          <a:cs typeface="Calibri"/>
                        </a:rPr>
                        <a:t>6,00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DCE6F1"/>
                    </a:solidFill>
                  </a:tcPr>
                </a:tc>
                <a:extLst>
                  <a:ext uri="{0D108BD9-81ED-4DB2-BD59-A6C34878D82A}">
                    <a16:rowId xmlns="" xmlns:a16="http://schemas.microsoft.com/office/drawing/2014/main" val="10004"/>
                  </a:ext>
                </a:extLst>
              </a:tr>
              <a:tr h="366902">
                <a:tc>
                  <a:txBody>
                    <a:bodyPr/>
                    <a:lstStyle/>
                    <a:p>
                      <a:pPr marL="34290">
                        <a:lnSpc>
                          <a:spcPct val="100000"/>
                        </a:lnSpc>
                        <a:spcBef>
                          <a:spcPts val="445"/>
                        </a:spcBef>
                      </a:pPr>
                      <a:r>
                        <a:rPr sz="1500" spc="-5" dirty="0">
                          <a:latin typeface="Calibri"/>
                          <a:cs typeface="Calibri"/>
                        </a:rPr>
                        <a:t>5. Kilómetros </a:t>
                      </a:r>
                      <a:r>
                        <a:rPr sz="1500" dirty="0">
                          <a:latin typeface="Calibri"/>
                          <a:cs typeface="Calibri"/>
                        </a:rPr>
                        <a:t>de </a:t>
                      </a:r>
                      <a:r>
                        <a:rPr sz="1500" spc="-5" dirty="0">
                          <a:latin typeface="Calibri"/>
                          <a:cs typeface="Calibri"/>
                        </a:rPr>
                        <a:t>placa </a:t>
                      </a:r>
                      <a:r>
                        <a:rPr sz="1500" dirty="0">
                          <a:latin typeface="Calibri"/>
                          <a:cs typeface="Calibri"/>
                        </a:rPr>
                        <a:t>huella </a:t>
                      </a:r>
                      <a:r>
                        <a:rPr sz="1500" spc="-5" dirty="0">
                          <a:latin typeface="Calibri"/>
                          <a:cs typeface="Calibri"/>
                        </a:rPr>
                        <a:t>construida </a:t>
                      </a:r>
                      <a:r>
                        <a:rPr sz="1500" spc="-10" dirty="0">
                          <a:latin typeface="Calibri"/>
                          <a:cs typeface="Calibri"/>
                        </a:rPr>
                        <a:t>(Km)</a:t>
                      </a:r>
                      <a:r>
                        <a:rPr sz="1500" spc="-100" dirty="0">
                          <a:latin typeface="Calibri"/>
                          <a:cs typeface="Calibri"/>
                        </a:rPr>
                        <a:t> </a:t>
                      </a:r>
                      <a:r>
                        <a:rPr sz="1500" spc="-5" dirty="0">
                          <a:solidFill>
                            <a:srgbClr val="FF0000"/>
                          </a:solidFill>
                          <a:latin typeface="Calibri"/>
                          <a:cs typeface="Calibri"/>
                        </a:rPr>
                        <a:t>**</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1905" algn="ctr">
                        <a:lnSpc>
                          <a:spcPct val="100000"/>
                        </a:lnSpc>
                        <a:spcBef>
                          <a:spcPts val="445"/>
                        </a:spcBef>
                      </a:pPr>
                      <a:r>
                        <a:rPr sz="1500" spc="-5" dirty="0">
                          <a:latin typeface="Calibri"/>
                          <a:cs typeface="Calibri"/>
                        </a:rPr>
                        <a:t>161</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635" algn="ctr">
                        <a:lnSpc>
                          <a:spcPct val="100000"/>
                        </a:lnSpc>
                        <a:spcBef>
                          <a:spcPts val="445"/>
                        </a:spcBef>
                      </a:pPr>
                      <a:r>
                        <a:rPr sz="1500" spc="-5" dirty="0">
                          <a:latin typeface="Calibri"/>
                          <a:cs typeface="Calibri"/>
                        </a:rPr>
                        <a:t>136</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635" algn="ctr">
                        <a:lnSpc>
                          <a:spcPct val="100000"/>
                        </a:lnSpc>
                        <a:spcBef>
                          <a:spcPts val="445"/>
                        </a:spcBef>
                      </a:pPr>
                      <a:r>
                        <a:rPr sz="1500" spc="-5" dirty="0">
                          <a:latin typeface="Calibri"/>
                          <a:cs typeface="Calibri"/>
                        </a:rPr>
                        <a:t>75</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2540" algn="ctr">
                        <a:lnSpc>
                          <a:spcPct val="100000"/>
                        </a:lnSpc>
                        <a:spcBef>
                          <a:spcPts val="445"/>
                        </a:spcBef>
                      </a:pPr>
                      <a:r>
                        <a:rPr sz="1500" spc="-5" dirty="0">
                          <a:latin typeface="Calibri"/>
                          <a:cs typeface="Calibri"/>
                        </a:rPr>
                        <a:t>128</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tc>
                  <a:txBody>
                    <a:bodyPr/>
                    <a:lstStyle/>
                    <a:p>
                      <a:pPr marL="3175" algn="ctr">
                        <a:lnSpc>
                          <a:spcPct val="100000"/>
                        </a:lnSpc>
                        <a:spcBef>
                          <a:spcPts val="445"/>
                        </a:spcBef>
                      </a:pPr>
                      <a:r>
                        <a:rPr sz="1500" spc="-5" dirty="0">
                          <a:latin typeface="Calibri"/>
                          <a:cs typeface="Calibri"/>
                        </a:rPr>
                        <a:t>500,00</a:t>
                      </a:r>
                      <a:endParaRPr sz="1500" dirty="0">
                        <a:latin typeface="Calibri"/>
                        <a:cs typeface="Calibri"/>
                      </a:endParaRPr>
                    </a:p>
                  </a:txBody>
                  <a:tcPr marL="0" marR="0" marT="0" marB="0">
                    <a:lnL w="3175">
                      <a:solidFill>
                        <a:srgbClr val="BEBEBE"/>
                      </a:solidFill>
                      <a:prstDash val="solid"/>
                    </a:lnL>
                    <a:lnR w="3175">
                      <a:solidFill>
                        <a:srgbClr val="BEBEBE"/>
                      </a:solidFill>
                      <a:prstDash val="solid"/>
                    </a:lnR>
                    <a:lnT w="3175">
                      <a:solidFill>
                        <a:srgbClr val="BEBEBE"/>
                      </a:solidFill>
                      <a:prstDash val="solid"/>
                    </a:lnT>
                    <a:lnB w="3175">
                      <a:solidFill>
                        <a:srgbClr val="BEBEBE"/>
                      </a:solidFill>
                      <a:prstDash val="solid"/>
                    </a:lnB>
                    <a:solidFill>
                      <a:srgbClr val="F1F1F1"/>
                    </a:solidFill>
                  </a:tcPr>
                </a:tc>
                <a:extLst>
                  <a:ext uri="{0D108BD9-81ED-4DB2-BD59-A6C34878D82A}">
                    <a16:rowId xmlns="" xmlns:a16="http://schemas.microsoft.com/office/drawing/2014/main" val="10005"/>
                  </a:ext>
                </a:extLst>
              </a:tr>
            </a:tbl>
          </a:graphicData>
        </a:graphic>
      </p:graphicFrame>
      <p:sp>
        <p:nvSpPr>
          <p:cNvPr id="9" name="object 9"/>
          <p:cNvSpPr txBox="1"/>
          <p:nvPr/>
        </p:nvSpPr>
        <p:spPr>
          <a:xfrm>
            <a:off x="1775459" y="5066092"/>
            <a:ext cx="10282022" cy="605294"/>
          </a:xfrm>
          <a:prstGeom prst="rect">
            <a:avLst/>
          </a:prstGeom>
        </p:spPr>
        <p:txBody>
          <a:bodyPr vert="horz" wrap="square" lIns="0" tIns="0" rIns="0" bIns="0" rtlCol="0">
            <a:spAutoFit/>
          </a:bodyPr>
          <a:lstStyle/>
          <a:p>
            <a:pPr marL="12700"/>
            <a:r>
              <a:rPr sz="1200" spc="-5" dirty="0">
                <a:solidFill>
                  <a:srgbClr val="FF0000"/>
                </a:solidFill>
                <a:latin typeface="Calibri"/>
                <a:cs typeface="Calibri"/>
              </a:rPr>
              <a:t>*</a:t>
            </a:r>
            <a:r>
              <a:rPr lang="es-CO" sz="1200" spc="-5" dirty="0">
                <a:solidFill>
                  <a:srgbClr val="FF0000"/>
                </a:solidFill>
                <a:latin typeface="Calibri"/>
                <a:cs typeface="Calibri"/>
              </a:rPr>
              <a:t> </a:t>
            </a:r>
            <a:r>
              <a:rPr sz="1200" spc="-5" dirty="0">
                <a:latin typeface="Calibri"/>
                <a:cs typeface="Calibri"/>
              </a:rPr>
              <a:t>Meta incluida en el Tablero Presidencia en el indicador de “Kilómetros de </a:t>
            </a:r>
            <a:r>
              <a:rPr lang="es-CO" sz="1200" spc="-5" dirty="0">
                <a:latin typeface="Calibri"/>
                <a:cs typeface="Calibri"/>
              </a:rPr>
              <a:t>nuevas</a:t>
            </a:r>
            <a:r>
              <a:rPr sz="1200" spc="-5" dirty="0">
                <a:latin typeface="Calibri"/>
                <a:cs typeface="Calibri"/>
              </a:rPr>
              <a:t> </a:t>
            </a:r>
            <a:r>
              <a:rPr lang="es-CO" sz="1200" spc="-5" dirty="0">
                <a:latin typeface="Calibri"/>
                <a:cs typeface="Calibri"/>
              </a:rPr>
              <a:t>calzadas</a:t>
            </a:r>
            <a:r>
              <a:rPr sz="1200" spc="-5" dirty="0">
                <a:latin typeface="Calibri"/>
                <a:cs typeface="Calibri"/>
              </a:rPr>
              <a:t> </a:t>
            </a:r>
            <a:r>
              <a:rPr lang="es-CO" sz="1200" spc="-5" dirty="0">
                <a:latin typeface="Calibri"/>
                <a:cs typeface="Calibri"/>
              </a:rPr>
              <a:t>construidas</a:t>
            </a:r>
            <a:r>
              <a:rPr sz="1200" spc="-5" dirty="0">
                <a:latin typeface="Calibri"/>
                <a:cs typeface="Calibri"/>
              </a:rPr>
              <a:t>”</a:t>
            </a:r>
            <a:r>
              <a:rPr lang="es-CO" sz="1200" spc="-5" dirty="0">
                <a:latin typeface="Calibri"/>
                <a:cs typeface="Calibri"/>
              </a:rPr>
              <a:t> compartida</a:t>
            </a:r>
            <a:r>
              <a:rPr sz="1200" spc="-5" dirty="0">
                <a:latin typeface="Calibri"/>
                <a:cs typeface="Calibri"/>
              </a:rPr>
              <a:t> con la ANI. Reporte de </a:t>
            </a:r>
            <a:r>
              <a:rPr lang="es-CO" sz="1200" spc="-5" dirty="0">
                <a:latin typeface="Calibri"/>
                <a:cs typeface="Calibri"/>
              </a:rPr>
              <a:t>avance</a:t>
            </a:r>
            <a:r>
              <a:rPr sz="1200" spc="-5" dirty="0">
                <a:latin typeface="Calibri"/>
                <a:cs typeface="Calibri"/>
              </a:rPr>
              <a:t> </a:t>
            </a:r>
            <a:r>
              <a:rPr lang="es-CO" sz="1200" spc="-5" dirty="0">
                <a:latin typeface="Calibri"/>
                <a:cs typeface="Calibri"/>
              </a:rPr>
              <a:t>físico</a:t>
            </a:r>
            <a:r>
              <a:rPr sz="1200" spc="-5" dirty="0">
                <a:latin typeface="Calibri"/>
                <a:cs typeface="Calibri"/>
              </a:rPr>
              <a:t> </a:t>
            </a:r>
            <a:r>
              <a:rPr lang="es-CO" sz="1200" spc="-5" dirty="0">
                <a:latin typeface="Calibri"/>
                <a:cs typeface="Calibri"/>
              </a:rPr>
              <a:t>unificado por</a:t>
            </a:r>
            <a:r>
              <a:rPr sz="1200" spc="-5" dirty="0">
                <a:latin typeface="Calibri"/>
                <a:cs typeface="Calibri"/>
              </a:rPr>
              <a:t> parte del</a:t>
            </a:r>
            <a:r>
              <a:rPr sz="1200" spc="-75" dirty="0">
                <a:latin typeface="Calibri"/>
                <a:cs typeface="Calibri"/>
              </a:rPr>
              <a:t> </a:t>
            </a:r>
            <a:r>
              <a:rPr sz="1200" spc="-5" dirty="0">
                <a:latin typeface="Calibri"/>
                <a:cs typeface="Calibri"/>
              </a:rPr>
              <a:t>MT.</a:t>
            </a:r>
            <a:endParaRPr sz="1200" dirty="0">
              <a:latin typeface="Calibri"/>
              <a:cs typeface="Calibri"/>
            </a:endParaRPr>
          </a:p>
          <a:p>
            <a:pPr marL="12700">
              <a:spcBef>
                <a:spcPts val="355"/>
              </a:spcBef>
            </a:pPr>
            <a:r>
              <a:rPr sz="1200" spc="-5" dirty="0">
                <a:solidFill>
                  <a:srgbClr val="FF0000"/>
                </a:solidFill>
                <a:latin typeface="Calibri"/>
                <a:cs typeface="Calibri"/>
              </a:rPr>
              <a:t>**</a:t>
            </a:r>
            <a:r>
              <a:rPr lang="es-CO" sz="1200" spc="-5" dirty="0">
                <a:solidFill>
                  <a:srgbClr val="FF0000"/>
                </a:solidFill>
                <a:latin typeface="Calibri"/>
                <a:cs typeface="Calibri"/>
              </a:rPr>
              <a:t> </a:t>
            </a:r>
            <a:r>
              <a:rPr sz="1200" spc="-5" dirty="0">
                <a:latin typeface="Calibri"/>
                <a:cs typeface="Calibri"/>
              </a:rPr>
              <a:t>Meta incluida en el Tablero Presidencia. Responsable Invías, reporte en SINERGIA</a:t>
            </a:r>
            <a:r>
              <a:rPr sz="1200" spc="100" dirty="0">
                <a:latin typeface="Calibri"/>
                <a:cs typeface="Calibri"/>
              </a:rPr>
              <a:t> </a:t>
            </a:r>
            <a:r>
              <a:rPr sz="1200" spc="-5" dirty="0">
                <a:latin typeface="Calibri"/>
                <a:cs typeface="Calibri"/>
              </a:rPr>
              <a:t>(SISMEG)</a:t>
            </a:r>
            <a:endParaRPr sz="1200" dirty="0">
              <a:latin typeface="Calibri"/>
              <a:cs typeface="Calibri"/>
            </a:endParaRPr>
          </a:p>
        </p:txBody>
      </p:sp>
      <p:sp>
        <p:nvSpPr>
          <p:cNvPr id="11" name="object 11"/>
          <p:cNvSpPr/>
          <p:nvPr/>
        </p:nvSpPr>
        <p:spPr>
          <a:xfrm>
            <a:off x="3660649" y="0"/>
            <a:ext cx="8531351" cy="8153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5" name="object 15"/>
          <p:cNvSpPr/>
          <p:nvPr/>
        </p:nvSpPr>
        <p:spPr>
          <a:xfrm>
            <a:off x="5743956" y="597395"/>
            <a:ext cx="2971418" cy="274601"/>
          </a:xfrm>
          <a:prstGeom prst="rect">
            <a:avLst/>
          </a:prstGeom>
          <a:blipFill>
            <a:blip r:embed="rId5" cstate="print"/>
            <a:stretch>
              <a:fillRect/>
            </a:stretch>
          </a:blipFill>
        </p:spPr>
        <p:txBody>
          <a:bodyPr wrap="square" lIns="0" tIns="0" rIns="0" bIns="0" rtlCol="0"/>
          <a:lstStyle/>
          <a:p>
            <a:endParaRPr b="1" dirty="0"/>
          </a:p>
        </p:txBody>
      </p:sp>
      <p:sp>
        <p:nvSpPr>
          <p:cNvPr id="17" name="object 17"/>
          <p:cNvSpPr/>
          <p:nvPr/>
        </p:nvSpPr>
        <p:spPr>
          <a:xfrm>
            <a:off x="3672839" y="669036"/>
            <a:ext cx="6527800" cy="312420"/>
          </a:xfrm>
          <a:custGeom>
            <a:avLst/>
            <a:gdLst/>
            <a:ahLst/>
            <a:cxnLst/>
            <a:rect l="l" t="t" r="r" b="b"/>
            <a:pathLst>
              <a:path w="6527800" h="312419">
                <a:moveTo>
                  <a:pt x="0" y="312420"/>
                </a:moveTo>
                <a:lnTo>
                  <a:pt x="6527292" y="312420"/>
                </a:lnTo>
                <a:lnTo>
                  <a:pt x="6527292" y="0"/>
                </a:lnTo>
                <a:lnTo>
                  <a:pt x="0" y="0"/>
                </a:lnTo>
                <a:lnTo>
                  <a:pt x="0" y="312420"/>
                </a:lnTo>
                <a:close/>
              </a:path>
            </a:pathLst>
          </a:custGeom>
          <a:ln w="9144">
            <a:noFill/>
          </a:ln>
        </p:spPr>
        <p:txBody>
          <a:bodyPr wrap="square" lIns="0" tIns="0" rIns="0" bIns="0" rtlCol="0"/>
          <a:lstStyle/>
          <a:p>
            <a:endParaRPr dirty="0"/>
          </a:p>
        </p:txBody>
      </p:sp>
      <p:sp>
        <p:nvSpPr>
          <p:cNvPr id="18" name="object 18"/>
          <p:cNvSpPr txBox="1"/>
          <p:nvPr/>
        </p:nvSpPr>
        <p:spPr>
          <a:xfrm>
            <a:off x="4865370" y="672720"/>
            <a:ext cx="3850004" cy="276999"/>
          </a:xfrm>
          <a:prstGeom prst="rect">
            <a:avLst/>
          </a:prstGeom>
        </p:spPr>
        <p:txBody>
          <a:bodyPr vert="horz" wrap="square" lIns="0" tIns="0" rIns="0" bIns="0" rtlCol="0">
            <a:spAutoFit/>
          </a:bodyPr>
          <a:lstStyle/>
          <a:p>
            <a:pPr marL="1059180"/>
            <a:r>
              <a:rPr spc="-5" dirty="0">
                <a:solidFill>
                  <a:srgbClr val="FFFFFF"/>
                </a:solidFill>
                <a:latin typeface="Calibri"/>
                <a:cs typeface="Calibri"/>
              </a:rPr>
              <a:t>EJES</a:t>
            </a:r>
            <a:r>
              <a:rPr spc="-75" dirty="0">
                <a:solidFill>
                  <a:srgbClr val="FFFFFF"/>
                </a:solidFill>
                <a:latin typeface="Calibri"/>
                <a:cs typeface="Calibri"/>
              </a:rPr>
              <a:t> </a:t>
            </a:r>
            <a:r>
              <a:rPr spc="-10" dirty="0">
                <a:solidFill>
                  <a:srgbClr val="FFFFFF"/>
                </a:solidFill>
                <a:latin typeface="Calibri"/>
                <a:cs typeface="Calibri"/>
              </a:rPr>
              <a:t>TRANSVERSALES</a:t>
            </a:r>
            <a:endParaRPr sz="1600" dirty="0">
              <a:latin typeface="Calibri"/>
              <a:cs typeface="Calibri"/>
            </a:endParaRPr>
          </a:p>
        </p:txBody>
      </p:sp>
    </p:spTree>
    <p:extLst>
      <p:ext uri="{BB962C8B-B14F-4D97-AF65-F5344CB8AC3E}">
        <p14:creationId xmlns:p14="http://schemas.microsoft.com/office/powerpoint/2010/main" val="2836649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904060" y="1373544"/>
            <a:ext cx="10253251" cy="4190160"/>
          </a:xfrm>
          <a:prstGeom prst="rect">
            <a:avLst/>
          </a:prstGeom>
        </p:spPr>
      </p:pic>
      <p:sp>
        <p:nvSpPr>
          <p:cNvPr id="28" name="object 28"/>
          <p:cNvSpPr/>
          <p:nvPr/>
        </p:nvSpPr>
        <p:spPr>
          <a:xfrm>
            <a:off x="5683250" y="479758"/>
            <a:ext cx="2453639" cy="588276"/>
          </a:xfrm>
          <a:prstGeom prst="rect">
            <a:avLst/>
          </a:prstGeom>
          <a:blipFill>
            <a:blip r:embed="rId3" cstate="print"/>
            <a:stretch>
              <a:fillRect/>
            </a:stretch>
          </a:blipFill>
        </p:spPr>
        <p:txBody>
          <a:bodyPr wrap="square" lIns="0" tIns="0" rIns="0" bIns="0" rtlCol="0"/>
          <a:lstStyle/>
          <a:p>
            <a:endParaRPr b="1" i="1" dirty="0">
              <a:solidFill>
                <a:prstClr val="black"/>
              </a:solidFill>
            </a:endParaRPr>
          </a:p>
        </p:txBody>
      </p:sp>
      <p:sp>
        <p:nvSpPr>
          <p:cNvPr id="31" name="object 31"/>
          <p:cNvSpPr txBox="1"/>
          <p:nvPr/>
        </p:nvSpPr>
        <p:spPr>
          <a:xfrm>
            <a:off x="4972050" y="625855"/>
            <a:ext cx="3876040" cy="598170"/>
          </a:xfrm>
          <a:prstGeom prst="rect">
            <a:avLst/>
          </a:prstGeom>
        </p:spPr>
        <p:txBody>
          <a:bodyPr vert="horz" wrap="square" lIns="0" tIns="0" rIns="0" bIns="0" rtlCol="0">
            <a:spAutoFit/>
          </a:bodyPr>
          <a:lstStyle/>
          <a:p>
            <a:pPr marL="53340" algn="ctr"/>
            <a:r>
              <a:rPr sz="1900" spc="-15" dirty="0">
                <a:solidFill>
                  <a:srgbClr val="FFFFFF"/>
                </a:solidFill>
                <a:cs typeface="Calibri"/>
              </a:rPr>
              <a:t>EJES</a:t>
            </a:r>
            <a:r>
              <a:rPr sz="1900" spc="-30" dirty="0">
                <a:solidFill>
                  <a:srgbClr val="FFFFFF"/>
                </a:solidFill>
                <a:cs typeface="Calibri"/>
              </a:rPr>
              <a:t> </a:t>
            </a:r>
            <a:r>
              <a:rPr sz="1900" spc="-15" dirty="0">
                <a:solidFill>
                  <a:srgbClr val="FFFFFF"/>
                </a:solidFill>
                <a:cs typeface="Calibri"/>
              </a:rPr>
              <a:t>TRANSVERSALES</a:t>
            </a:r>
            <a:endParaRPr sz="1900" dirty="0">
              <a:solidFill>
                <a:prstClr val="black"/>
              </a:solidFill>
              <a:cs typeface="Calibri"/>
            </a:endParaRPr>
          </a:p>
          <a:p>
            <a:pPr algn="ctr">
              <a:spcBef>
                <a:spcPts val="325"/>
              </a:spcBef>
            </a:pPr>
            <a:r>
              <a:rPr sz="1600" b="1" spc="-10" dirty="0">
                <a:solidFill>
                  <a:prstClr val="black"/>
                </a:solidFill>
                <a:cs typeface="Calibri"/>
              </a:rPr>
              <a:t>Logros </a:t>
            </a:r>
            <a:r>
              <a:rPr sz="1600" b="1" spc="-5" dirty="0">
                <a:solidFill>
                  <a:prstClr val="black"/>
                </a:solidFill>
                <a:cs typeface="Calibri"/>
              </a:rPr>
              <a:t>Plan Nacional </a:t>
            </a:r>
            <a:r>
              <a:rPr sz="1600" b="1" spc="-10" dirty="0">
                <a:solidFill>
                  <a:prstClr val="black"/>
                </a:solidFill>
                <a:cs typeface="Calibri"/>
              </a:rPr>
              <a:t>de Desarrollo</a:t>
            </a:r>
            <a:r>
              <a:rPr sz="1600" b="1" spc="80" dirty="0">
                <a:solidFill>
                  <a:prstClr val="black"/>
                </a:solidFill>
                <a:cs typeface="Calibri"/>
              </a:rPr>
              <a:t> </a:t>
            </a:r>
            <a:r>
              <a:rPr sz="1600" b="1" spc="-10" dirty="0">
                <a:solidFill>
                  <a:prstClr val="black"/>
                </a:solidFill>
                <a:cs typeface="Calibri"/>
              </a:rPr>
              <a:t>2014-2018</a:t>
            </a:r>
            <a:endParaRPr sz="1600" dirty="0">
              <a:solidFill>
                <a:prstClr val="black"/>
              </a:solidFill>
              <a:cs typeface="Calibri"/>
            </a:endParaRPr>
          </a:p>
        </p:txBody>
      </p:sp>
      <p:sp>
        <p:nvSpPr>
          <p:cNvPr id="34" name="object 13"/>
          <p:cNvSpPr/>
          <p:nvPr/>
        </p:nvSpPr>
        <p:spPr>
          <a:xfrm>
            <a:off x="10535395" y="2319874"/>
            <a:ext cx="288035" cy="310896"/>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35" name="object 13"/>
          <p:cNvSpPr/>
          <p:nvPr/>
        </p:nvSpPr>
        <p:spPr>
          <a:xfrm>
            <a:off x="10535391" y="2894249"/>
            <a:ext cx="288035" cy="310896"/>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36" name="object 13"/>
          <p:cNvSpPr/>
          <p:nvPr/>
        </p:nvSpPr>
        <p:spPr>
          <a:xfrm>
            <a:off x="10535388" y="3708090"/>
            <a:ext cx="288035" cy="310896"/>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37" name="object 13"/>
          <p:cNvSpPr/>
          <p:nvPr/>
        </p:nvSpPr>
        <p:spPr>
          <a:xfrm>
            <a:off x="10535389" y="4955171"/>
            <a:ext cx="288035" cy="310896"/>
          </a:xfrm>
          <a:prstGeom prst="rect">
            <a:avLst/>
          </a:prstGeom>
          <a:blipFill>
            <a:blip r:embed="rId4" cstate="print"/>
            <a:stretch>
              <a:fillRect/>
            </a:stretch>
          </a:blipFill>
        </p:spPr>
        <p:txBody>
          <a:bodyPr wrap="square" lIns="0" tIns="0" rIns="0" bIns="0" rtlCol="0"/>
          <a:lstStyle/>
          <a:p>
            <a:endParaRPr dirty="0">
              <a:solidFill>
                <a:prstClr val="black"/>
              </a:solidFill>
            </a:endParaRPr>
          </a:p>
        </p:txBody>
      </p:sp>
      <p:sp>
        <p:nvSpPr>
          <p:cNvPr id="39" name="Elipse 38"/>
          <p:cNvSpPr/>
          <p:nvPr/>
        </p:nvSpPr>
        <p:spPr>
          <a:xfrm>
            <a:off x="10535388" y="4283336"/>
            <a:ext cx="288035" cy="30092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3441971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8531351" cy="82296"/>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9" name="object 9"/>
          <p:cNvSpPr txBox="1"/>
          <p:nvPr/>
        </p:nvSpPr>
        <p:spPr>
          <a:xfrm>
            <a:off x="3660649" y="613190"/>
            <a:ext cx="6527800" cy="327654"/>
          </a:xfrm>
          <a:prstGeom prst="rect">
            <a:avLst/>
          </a:prstGeom>
          <a:ln w="9143">
            <a:noFill/>
          </a:ln>
        </p:spPr>
        <p:txBody>
          <a:bodyPr vert="horz" wrap="square" lIns="0" tIns="19685" rIns="0" bIns="0" rtlCol="0">
            <a:spAutoFit/>
          </a:bodyPr>
          <a:lstStyle/>
          <a:p>
            <a:pPr marL="2134235">
              <a:spcBef>
                <a:spcPts val="155"/>
              </a:spcBef>
            </a:pPr>
            <a:r>
              <a:rPr sz="2000" spc="-10" dirty="0">
                <a:solidFill>
                  <a:srgbClr val="FFFFFF"/>
                </a:solidFill>
                <a:latin typeface="Calibri"/>
                <a:cs typeface="Calibri"/>
              </a:rPr>
              <a:t>EJES</a:t>
            </a:r>
            <a:r>
              <a:rPr sz="2000" spc="-65" dirty="0">
                <a:solidFill>
                  <a:srgbClr val="FFFFFF"/>
                </a:solidFill>
                <a:latin typeface="Calibri"/>
                <a:cs typeface="Calibri"/>
              </a:rPr>
              <a:t> </a:t>
            </a:r>
            <a:r>
              <a:rPr sz="2000" spc="-10" dirty="0">
                <a:solidFill>
                  <a:srgbClr val="FFFFFF"/>
                </a:solidFill>
                <a:latin typeface="Calibri"/>
                <a:cs typeface="Calibri"/>
              </a:rPr>
              <a:t>TRANSVERSALES</a:t>
            </a:r>
            <a:endParaRPr sz="2000" dirty="0">
              <a:latin typeface="Calibri"/>
              <a:cs typeface="Calibri"/>
            </a:endParaRPr>
          </a:p>
        </p:txBody>
      </p:sp>
      <p:sp>
        <p:nvSpPr>
          <p:cNvPr id="14" name="CuadroTexto 13"/>
          <p:cNvSpPr txBox="1"/>
          <p:nvPr/>
        </p:nvSpPr>
        <p:spPr>
          <a:xfrm>
            <a:off x="2725996" y="2686437"/>
            <a:ext cx="4616970" cy="769441"/>
          </a:xfrm>
          <a:prstGeom prst="rect">
            <a:avLst/>
          </a:prstGeom>
          <a:noFill/>
        </p:spPr>
        <p:txBody>
          <a:bodyPr wrap="none" rtlCol="0">
            <a:spAutoFit/>
          </a:bodyPr>
          <a:lstStyle/>
          <a:p>
            <a:r>
              <a:rPr lang="es-CO" sz="4400" dirty="0">
                <a:solidFill>
                  <a:srgbClr val="FFC000"/>
                </a:solidFill>
                <a:latin typeface="Impact" panose="020B0806030902050204" pitchFamily="34" charset="0"/>
              </a:rPr>
              <a:t>CON QUÉ RECURSOS </a:t>
            </a:r>
          </a:p>
        </p:txBody>
      </p:sp>
      <p:sp>
        <p:nvSpPr>
          <p:cNvPr id="15" name="CuadroTexto 14"/>
          <p:cNvSpPr txBox="1"/>
          <p:nvPr/>
        </p:nvSpPr>
        <p:spPr>
          <a:xfrm>
            <a:off x="4001634" y="3322015"/>
            <a:ext cx="6682663" cy="1323439"/>
          </a:xfrm>
          <a:prstGeom prst="rect">
            <a:avLst/>
          </a:prstGeom>
          <a:noFill/>
        </p:spPr>
        <p:txBody>
          <a:bodyPr wrap="none" rtlCol="0">
            <a:spAutoFit/>
          </a:bodyPr>
          <a:lstStyle/>
          <a:p>
            <a:r>
              <a:rPr lang="es-CO" sz="8000" dirty="0">
                <a:solidFill>
                  <a:schemeClr val="accent1">
                    <a:lumMod val="75000"/>
                  </a:schemeClr>
                </a:solidFill>
                <a:latin typeface="Impact" panose="020B0806030902050204" pitchFamily="34" charset="0"/>
              </a:rPr>
              <a:t>LO LOGRAREMOS</a:t>
            </a:r>
          </a:p>
        </p:txBody>
      </p:sp>
    </p:spTree>
    <p:extLst>
      <p:ext uri="{BB962C8B-B14F-4D97-AF65-F5344CB8AC3E}">
        <p14:creationId xmlns:p14="http://schemas.microsoft.com/office/powerpoint/2010/main" val="1226973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Gráfico 22">
            <a:extLst>
              <a:ext uri="{FF2B5EF4-FFF2-40B4-BE49-F238E27FC236}">
                <a16:creationId xmlns="" xmlns:a16="http://schemas.microsoft.com/office/drawing/2014/main" id="{00000000-0008-0000-0300-000004000000}"/>
              </a:ext>
            </a:extLst>
          </p:cNvPr>
          <p:cNvGraphicFramePr>
            <a:graphicFrameLocks/>
          </p:cNvGraphicFramePr>
          <p:nvPr>
            <p:extLst/>
          </p:nvPr>
        </p:nvGraphicFramePr>
        <p:xfrm>
          <a:off x="3041664" y="1386610"/>
          <a:ext cx="5909389" cy="3699300"/>
        </p:xfrm>
        <a:graphic>
          <a:graphicData uri="http://schemas.openxmlformats.org/drawingml/2006/chart">
            <c:chart xmlns:c="http://schemas.openxmlformats.org/drawingml/2006/chart" xmlns:r="http://schemas.openxmlformats.org/officeDocument/2006/relationships" r:id="rId2"/>
          </a:graphicData>
        </a:graphic>
      </p:graphicFrame>
      <p:sp>
        <p:nvSpPr>
          <p:cNvPr id="4" name="object 4"/>
          <p:cNvSpPr/>
          <p:nvPr/>
        </p:nvSpPr>
        <p:spPr>
          <a:xfrm>
            <a:off x="3660649" y="0"/>
            <a:ext cx="8531351" cy="82296"/>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9" name="object 9"/>
          <p:cNvSpPr txBox="1"/>
          <p:nvPr/>
        </p:nvSpPr>
        <p:spPr>
          <a:xfrm>
            <a:off x="3660649" y="649220"/>
            <a:ext cx="6527800" cy="327654"/>
          </a:xfrm>
          <a:prstGeom prst="rect">
            <a:avLst/>
          </a:prstGeom>
          <a:ln w="9143">
            <a:noFill/>
          </a:ln>
        </p:spPr>
        <p:txBody>
          <a:bodyPr vert="horz" wrap="square" lIns="0" tIns="19685" rIns="0" bIns="0" rtlCol="0">
            <a:spAutoFit/>
          </a:bodyPr>
          <a:lstStyle/>
          <a:p>
            <a:pPr marL="2134235">
              <a:spcBef>
                <a:spcPts val="155"/>
              </a:spcBef>
            </a:pPr>
            <a:r>
              <a:rPr sz="2000" spc="-10" dirty="0">
                <a:solidFill>
                  <a:srgbClr val="FFFFFF"/>
                </a:solidFill>
                <a:latin typeface="Calibri"/>
                <a:cs typeface="Calibri"/>
              </a:rPr>
              <a:t>EJES</a:t>
            </a:r>
            <a:r>
              <a:rPr sz="2000" spc="-65" dirty="0">
                <a:solidFill>
                  <a:srgbClr val="FFFFFF"/>
                </a:solidFill>
                <a:latin typeface="Calibri"/>
                <a:cs typeface="Calibri"/>
              </a:rPr>
              <a:t> </a:t>
            </a:r>
            <a:r>
              <a:rPr sz="2000" spc="-10" dirty="0">
                <a:solidFill>
                  <a:srgbClr val="FFFFFF"/>
                </a:solidFill>
                <a:latin typeface="Calibri"/>
                <a:cs typeface="Calibri"/>
              </a:rPr>
              <a:t>TRANSVERSALES</a:t>
            </a:r>
            <a:endParaRPr sz="2000" dirty="0">
              <a:latin typeface="Calibri"/>
              <a:cs typeface="Calibri"/>
            </a:endParaRPr>
          </a:p>
        </p:txBody>
      </p:sp>
      <p:sp>
        <p:nvSpPr>
          <p:cNvPr id="6" name="Rectángulo 5"/>
          <p:cNvSpPr/>
          <p:nvPr/>
        </p:nvSpPr>
        <p:spPr>
          <a:xfrm>
            <a:off x="4191001" y="936368"/>
            <a:ext cx="3974998" cy="369332"/>
          </a:xfrm>
          <a:prstGeom prst="rect">
            <a:avLst/>
          </a:prstGeom>
        </p:spPr>
        <p:txBody>
          <a:bodyPr wrap="none">
            <a:spAutoFit/>
          </a:bodyPr>
          <a:lstStyle/>
          <a:p>
            <a:pPr algn="ctr"/>
            <a:r>
              <a:rPr lang="es-CO" b="1" dirty="0"/>
              <a:t>Asignaciones Presupuestales 2015-2018</a:t>
            </a:r>
          </a:p>
        </p:txBody>
      </p:sp>
      <p:cxnSp>
        <p:nvCxnSpPr>
          <p:cNvPr id="14" name="Conector recto 13"/>
          <p:cNvCxnSpPr/>
          <p:nvPr/>
        </p:nvCxnSpPr>
        <p:spPr>
          <a:xfrm>
            <a:off x="6783848" y="2692500"/>
            <a:ext cx="13315" cy="2089225"/>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5472324" y="3178051"/>
            <a:ext cx="1" cy="1603674"/>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flipH="1">
            <a:off x="8141625" y="3377569"/>
            <a:ext cx="1" cy="1404156"/>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6801010" y="2516770"/>
            <a:ext cx="247077" cy="368214"/>
          </a:xfrm>
          <a:prstGeom prst="rect">
            <a:avLst/>
          </a:prstGeom>
          <a:noFill/>
        </p:spPr>
        <p:txBody>
          <a:bodyPr wrap="square" rtlCol="0">
            <a:spAutoFit/>
          </a:bodyPr>
          <a:lstStyle/>
          <a:p>
            <a:r>
              <a:rPr lang="es-CO" dirty="0">
                <a:solidFill>
                  <a:schemeClr val="accent5"/>
                </a:solidFill>
              </a:rPr>
              <a:t>*</a:t>
            </a:r>
            <a:endParaRPr lang="es-CO" sz="1200" dirty="0">
              <a:solidFill>
                <a:schemeClr val="accent5"/>
              </a:solidFill>
            </a:endParaRPr>
          </a:p>
        </p:txBody>
      </p:sp>
      <p:sp>
        <p:nvSpPr>
          <p:cNvPr id="19" name="CuadroTexto 18"/>
          <p:cNvSpPr txBox="1"/>
          <p:nvPr/>
        </p:nvSpPr>
        <p:spPr>
          <a:xfrm>
            <a:off x="8108686" y="3317039"/>
            <a:ext cx="419110" cy="369332"/>
          </a:xfrm>
          <a:prstGeom prst="rect">
            <a:avLst/>
          </a:prstGeom>
          <a:noFill/>
        </p:spPr>
        <p:txBody>
          <a:bodyPr wrap="square" rtlCol="0">
            <a:spAutoFit/>
          </a:bodyPr>
          <a:lstStyle/>
          <a:p>
            <a:r>
              <a:rPr lang="es-CO" dirty="0">
                <a:solidFill>
                  <a:schemeClr val="accent5"/>
                </a:solidFill>
              </a:rPr>
              <a:t>**</a:t>
            </a:r>
            <a:endParaRPr lang="es-CO" sz="1200" dirty="0">
              <a:solidFill>
                <a:schemeClr val="accent5"/>
              </a:solidFill>
            </a:endParaRPr>
          </a:p>
        </p:txBody>
      </p:sp>
      <p:sp>
        <p:nvSpPr>
          <p:cNvPr id="20" name="object 11"/>
          <p:cNvSpPr txBox="1">
            <a:spLocks/>
          </p:cNvSpPr>
          <p:nvPr/>
        </p:nvSpPr>
        <p:spPr>
          <a:xfrm>
            <a:off x="7619005" y="1274510"/>
            <a:ext cx="4017740" cy="2215991"/>
          </a:xfrm>
          <a:prstGeom prst="rect">
            <a:avLst/>
          </a:prstGeom>
        </p:spPr>
        <p:txBody>
          <a:bodyPr vert="horz" wrap="square" lIns="0" tIns="0" rIns="0" bIns="0" rtlCol="0" anchor="ctr">
            <a:spAutoFit/>
          </a:bodyPr>
          <a:lstStyle>
            <a:lvl1pPr algn="l" defTabSz="914391" rtl="0" eaLnBrk="1" latinLnBrk="0" hangingPunct="1">
              <a:lnSpc>
                <a:spcPct val="90000"/>
              </a:lnSpc>
              <a:spcBef>
                <a:spcPct val="0"/>
              </a:spcBef>
              <a:buNone/>
              <a:defRPr sz="4400" kern="1200">
                <a:solidFill>
                  <a:schemeClr val="tx1"/>
                </a:solidFill>
                <a:latin typeface="+mj-lt"/>
                <a:ea typeface="+mj-ea"/>
                <a:cs typeface="+mj-cs"/>
              </a:defRPr>
            </a:lvl1pPr>
          </a:lstStyle>
          <a:p>
            <a:pPr marL="1623695">
              <a:lnSpc>
                <a:spcPct val="100000"/>
              </a:lnSpc>
            </a:pPr>
            <a:r>
              <a:rPr lang="es-CO" sz="3600" dirty="0">
                <a:solidFill>
                  <a:srgbClr val="FFC000"/>
                </a:solidFill>
                <a:latin typeface="Impact" panose="020B0806030902050204" pitchFamily="34" charset="0"/>
              </a:rPr>
              <a:t>Total Apropiado: 11,12 Billones</a:t>
            </a:r>
          </a:p>
        </p:txBody>
      </p:sp>
      <p:sp>
        <p:nvSpPr>
          <p:cNvPr id="21" name="CuadroTexto 20"/>
          <p:cNvSpPr txBox="1"/>
          <p:nvPr/>
        </p:nvSpPr>
        <p:spPr>
          <a:xfrm>
            <a:off x="6582984" y="5385306"/>
            <a:ext cx="3735318" cy="338554"/>
          </a:xfrm>
          <a:prstGeom prst="rect">
            <a:avLst/>
          </a:prstGeom>
          <a:noFill/>
        </p:spPr>
        <p:txBody>
          <a:bodyPr wrap="none" rtlCol="0">
            <a:spAutoFit/>
          </a:bodyPr>
          <a:lstStyle/>
          <a:p>
            <a:r>
              <a:rPr lang="es-CO" sz="1600" dirty="0">
                <a:solidFill>
                  <a:schemeClr val="accent5"/>
                </a:solidFill>
              </a:rPr>
              <a:t>** </a:t>
            </a:r>
            <a:r>
              <a:rPr lang="es-CO" sz="1150" dirty="0">
                <a:solidFill>
                  <a:schemeClr val="accent5"/>
                </a:solidFill>
              </a:rPr>
              <a:t>Presupuesto Aprobado por el Congreso de la Republica</a:t>
            </a:r>
          </a:p>
        </p:txBody>
      </p:sp>
      <p:sp>
        <p:nvSpPr>
          <p:cNvPr id="22" name="CuadroTexto 21"/>
          <p:cNvSpPr txBox="1"/>
          <p:nvPr/>
        </p:nvSpPr>
        <p:spPr>
          <a:xfrm>
            <a:off x="6626695" y="5177853"/>
            <a:ext cx="4340547" cy="338554"/>
          </a:xfrm>
          <a:prstGeom prst="rect">
            <a:avLst/>
          </a:prstGeom>
          <a:noFill/>
        </p:spPr>
        <p:txBody>
          <a:bodyPr wrap="none" rtlCol="0">
            <a:spAutoFit/>
          </a:bodyPr>
          <a:lstStyle/>
          <a:p>
            <a:r>
              <a:rPr lang="es-CO" sz="1600" dirty="0">
                <a:solidFill>
                  <a:schemeClr val="accent5"/>
                </a:solidFill>
              </a:rPr>
              <a:t>* </a:t>
            </a:r>
            <a:r>
              <a:rPr lang="es-CO" sz="1200" dirty="0">
                <a:solidFill>
                  <a:schemeClr val="accent5"/>
                </a:solidFill>
              </a:rPr>
              <a:t>Apropiación presupuestal con corte a 10 de noviembre de 2017</a:t>
            </a:r>
            <a:r>
              <a:rPr lang="es-CO" sz="1600" dirty="0">
                <a:solidFill>
                  <a:schemeClr val="accent5"/>
                </a:solidFill>
              </a:rPr>
              <a:t> </a:t>
            </a:r>
            <a:endParaRPr lang="es-CO" sz="1100" dirty="0">
              <a:solidFill>
                <a:schemeClr val="accent5"/>
              </a:solidFill>
            </a:endParaRPr>
          </a:p>
        </p:txBody>
      </p:sp>
      <p:cxnSp>
        <p:nvCxnSpPr>
          <p:cNvPr id="24" name="Conector recto 23"/>
          <p:cNvCxnSpPr/>
          <p:nvPr/>
        </p:nvCxnSpPr>
        <p:spPr>
          <a:xfrm>
            <a:off x="4134171" y="2281188"/>
            <a:ext cx="0" cy="250053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4126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7" name="object 7"/>
          <p:cNvSpPr/>
          <p:nvPr/>
        </p:nvSpPr>
        <p:spPr>
          <a:xfrm>
            <a:off x="4076700" y="2993136"/>
            <a:ext cx="4053204" cy="749299"/>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9" name="object 9"/>
          <p:cNvSpPr/>
          <p:nvPr/>
        </p:nvSpPr>
        <p:spPr>
          <a:xfrm>
            <a:off x="5676264" y="445896"/>
            <a:ext cx="2453639" cy="588276"/>
          </a:xfrm>
          <a:prstGeom prst="rect">
            <a:avLst/>
          </a:prstGeom>
          <a:blipFill>
            <a:blip r:embed="rId3" cstate="print"/>
            <a:stretch>
              <a:fillRect/>
            </a:stretch>
          </a:blipFill>
        </p:spPr>
        <p:txBody>
          <a:bodyPr wrap="square" lIns="0" tIns="0" rIns="0" bIns="0" rtlCol="0"/>
          <a:lstStyle/>
          <a:p>
            <a:endParaRPr dirty="0">
              <a:solidFill>
                <a:prstClr val="black"/>
              </a:solidFill>
            </a:endParaRPr>
          </a:p>
        </p:txBody>
      </p:sp>
      <p:sp>
        <p:nvSpPr>
          <p:cNvPr id="12" name="object 12"/>
          <p:cNvSpPr txBox="1"/>
          <p:nvPr/>
        </p:nvSpPr>
        <p:spPr>
          <a:xfrm>
            <a:off x="5778180" y="558130"/>
            <a:ext cx="2249805" cy="292388"/>
          </a:xfrm>
          <a:prstGeom prst="rect">
            <a:avLst/>
          </a:prstGeom>
        </p:spPr>
        <p:txBody>
          <a:bodyPr vert="horz" wrap="square" lIns="0" tIns="0" rIns="0" bIns="0" rtlCol="0">
            <a:spAutoFit/>
          </a:bodyPr>
          <a:lstStyle/>
          <a:p>
            <a:pPr marL="12700" algn="ctr"/>
            <a:r>
              <a:rPr sz="1900" spc="-15" dirty="0">
                <a:solidFill>
                  <a:srgbClr val="FFFFFF"/>
                </a:solidFill>
                <a:cs typeface="Calibri"/>
              </a:rPr>
              <a:t>EJES</a:t>
            </a:r>
            <a:r>
              <a:rPr sz="1900" spc="-30" dirty="0">
                <a:solidFill>
                  <a:srgbClr val="FFFFFF"/>
                </a:solidFill>
                <a:cs typeface="Calibri"/>
              </a:rPr>
              <a:t> </a:t>
            </a:r>
            <a:r>
              <a:rPr sz="1900" spc="-15" dirty="0">
                <a:solidFill>
                  <a:srgbClr val="FFFFFF"/>
                </a:solidFill>
                <a:cs typeface="Calibri"/>
              </a:rPr>
              <a:t>TRANSVERSALES</a:t>
            </a:r>
            <a:endParaRPr sz="1900" dirty="0">
              <a:solidFill>
                <a:prstClr val="black"/>
              </a:solidFill>
              <a:cs typeface="Calibri"/>
            </a:endParaRPr>
          </a:p>
        </p:txBody>
      </p:sp>
    </p:spTree>
    <p:extLst>
      <p:ext uri="{BB962C8B-B14F-4D97-AF65-F5344CB8AC3E}">
        <p14:creationId xmlns:p14="http://schemas.microsoft.com/office/powerpoint/2010/main" val="2224196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1"/>
            <a:ext cx="8531351" cy="89685"/>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10" name="object 110"/>
          <p:cNvSpPr/>
          <p:nvPr/>
        </p:nvSpPr>
        <p:spPr>
          <a:xfrm>
            <a:off x="3201920" y="2143687"/>
            <a:ext cx="6955790" cy="3374390"/>
          </a:xfrm>
          <a:custGeom>
            <a:avLst/>
            <a:gdLst/>
            <a:ahLst/>
            <a:cxnLst/>
            <a:rect l="l" t="t" r="r" b="b"/>
            <a:pathLst>
              <a:path w="6955790" h="3374390">
                <a:moveTo>
                  <a:pt x="0" y="3374359"/>
                </a:moveTo>
                <a:lnTo>
                  <a:pt x="6955287" y="3374359"/>
                </a:lnTo>
                <a:lnTo>
                  <a:pt x="6955287" y="0"/>
                </a:lnTo>
                <a:lnTo>
                  <a:pt x="0" y="0"/>
                </a:lnTo>
                <a:lnTo>
                  <a:pt x="0" y="3374359"/>
                </a:lnTo>
                <a:close/>
              </a:path>
            </a:pathLst>
          </a:custGeom>
          <a:ln w="9239">
            <a:solidFill>
              <a:srgbClr val="FFFFFF"/>
            </a:solidFill>
          </a:ln>
        </p:spPr>
        <p:txBody>
          <a:bodyPr wrap="square" lIns="0" tIns="0" rIns="0" bIns="0" rtlCol="0"/>
          <a:lstStyle/>
          <a:p>
            <a:endParaRPr dirty="0">
              <a:solidFill>
                <a:prstClr val="black"/>
              </a:solidFill>
            </a:endParaRPr>
          </a:p>
        </p:txBody>
      </p:sp>
      <p:sp>
        <p:nvSpPr>
          <p:cNvPr id="2" name="Rectángulo 1"/>
          <p:cNvSpPr/>
          <p:nvPr/>
        </p:nvSpPr>
        <p:spPr>
          <a:xfrm>
            <a:off x="3492388" y="542889"/>
            <a:ext cx="6096000" cy="923330"/>
          </a:xfrm>
          <a:prstGeom prst="rect">
            <a:avLst/>
          </a:prstGeom>
        </p:spPr>
        <p:txBody>
          <a:bodyPr>
            <a:spAutoFit/>
          </a:bodyPr>
          <a:lstStyle/>
          <a:p>
            <a:pPr algn="ctr"/>
            <a:r>
              <a:rPr lang="es-CO" b="1" dirty="0"/>
              <a:t>EJECUCIÓN PRESUPUESTAL DE GASTOS DE INVERSIÓN VIGENCIA 2017 CORTE 10 DE NOVIEMBRE</a:t>
            </a:r>
          </a:p>
          <a:p>
            <a:pPr algn="ctr"/>
            <a:r>
              <a:rPr lang="es-CO" b="1" dirty="0"/>
              <a:t> </a:t>
            </a:r>
            <a:r>
              <a:rPr lang="es-CO" sz="1400" b="1" dirty="0"/>
              <a:t>(CIFRAS EN MILLONES DE $)</a:t>
            </a:r>
          </a:p>
        </p:txBody>
      </p:sp>
      <p:pic>
        <p:nvPicPr>
          <p:cNvPr id="7" name="Imagen 6"/>
          <p:cNvPicPr>
            <a:picLocks noChangeAspect="1"/>
          </p:cNvPicPr>
          <p:nvPr/>
        </p:nvPicPr>
        <p:blipFill>
          <a:blip r:embed="rId2"/>
          <a:stretch>
            <a:fillRect/>
          </a:stretch>
        </p:blipFill>
        <p:spPr>
          <a:xfrm>
            <a:off x="2998703" y="1358577"/>
            <a:ext cx="6589685" cy="567696"/>
          </a:xfrm>
          <a:prstGeom prst="rect">
            <a:avLst/>
          </a:prstGeom>
        </p:spPr>
      </p:pic>
      <p:graphicFrame>
        <p:nvGraphicFramePr>
          <p:cNvPr id="8" name="Gráfico 7"/>
          <p:cNvGraphicFramePr>
            <a:graphicFrameLocks/>
          </p:cNvGraphicFramePr>
          <p:nvPr>
            <p:extLst/>
          </p:nvPr>
        </p:nvGraphicFramePr>
        <p:xfrm>
          <a:off x="2998703" y="2004909"/>
          <a:ext cx="6589685" cy="32854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61853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7" name="object 7"/>
          <p:cNvSpPr/>
          <p:nvPr/>
        </p:nvSpPr>
        <p:spPr>
          <a:xfrm>
            <a:off x="3687192" y="2469260"/>
            <a:ext cx="2503297" cy="503682"/>
          </a:xfrm>
          <a:prstGeom prst="rect">
            <a:avLst/>
          </a:prstGeom>
          <a:blipFill>
            <a:blip r:embed="rId2" cstate="print"/>
            <a:stretch>
              <a:fillRect/>
            </a:stretch>
          </a:blipFill>
        </p:spPr>
        <p:txBody>
          <a:bodyPr wrap="square" lIns="0" tIns="0" rIns="0" bIns="0" rtlCol="0"/>
          <a:lstStyle/>
          <a:p>
            <a:endParaRPr dirty="0"/>
          </a:p>
        </p:txBody>
      </p:sp>
      <p:sp>
        <p:nvSpPr>
          <p:cNvPr id="8" name="object 8"/>
          <p:cNvSpPr/>
          <p:nvPr/>
        </p:nvSpPr>
        <p:spPr>
          <a:xfrm>
            <a:off x="4535423" y="3200020"/>
            <a:ext cx="4037076" cy="644017"/>
          </a:xfrm>
          <a:prstGeom prst="rect">
            <a:avLst/>
          </a:prstGeom>
          <a:blipFill>
            <a:blip r:embed="rId3" cstate="print"/>
            <a:stretch>
              <a:fillRect/>
            </a:stretch>
          </a:blipFill>
        </p:spPr>
        <p:txBody>
          <a:bodyPr wrap="square" lIns="0" tIns="0" rIns="0" bIns="0" rtlCol="0"/>
          <a:lstStyle/>
          <a:p>
            <a:endParaRPr dirty="0"/>
          </a:p>
        </p:txBody>
      </p:sp>
      <p:sp>
        <p:nvSpPr>
          <p:cNvPr id="13" name="object 13"/>
          <p:cNvSpPr txBox="1"/>
          <p:nvPr/>
        </p:nvSpPr>
        <p:spPr>
          <a:xfrm>
            <a:off x="5818124" y="623154"/>
            <a:ext cx="2274998" cy="292388"/>
          </a:xfrm>
          <a:prstGeom prst="rect">
            <a:avLst/>
          </a:prstGeom>
        </p:spPr>
        <p:txBody>
          <a:bodyPr vert="horz" wrap="square" lIns="0" tIns="0" rIns="0" bIns="0" rtlCol="0">
            <a:spAutoFit/>
          </a:bodyPr>
          <a:lstStyle/>
          <a:p>
            <a:pPr marL="12700"/>
            <a:r>
              <a:rPr sz="1900" spc="-15" dirty="0">
                <a:solidFill>
                  <a:srgbClr val="FFFFFF"/>
                </a:solidFill>
                <a:latin typeface="Calibri"/>
                <a:cs typeface="Calibri"/>
              </a:rPr>
              <a:t>EJES</a:t>
            </a:r>
            <a:r>
              <a:rPr sz="1900" spc="-30" dirty="0">
                <a:solidFill>
                  <a:srgbClr val="FFFFFF"/>
                </a:solidFill>
                <a:latin typeface="Calibri"/>
                <a:cs typeface="Calibri"/>
              </a:rPr>
              <a:t> </a:t>
            </a:r>
            <a:r>
              <a:rPr sz="1900" spc="-15" dirty="0">
                <a:solidFill>
                  <a:srgbClr val="FFFFFF"/>
                </a:solidFill>
                <a:latin typeface="Calibri"/>
                <a:cs typeface="Calibri"/>
              </a:rPr>
              <a:t>TRANSVERSALES</a:t>
            </a:r>
            <a:endParaRPr sz="1900" dirty="0">
              <a:latin typeface="Calibri"/>
              <a:cs typeface="Calibri"/>
            </a:endParaRPr>
          </a:p>
        </p:txBody>
      </p:sp>
      <p:sp>
        <p:nvSpPr>
          <p:cNvPr id="15"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2477731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bject 19"/>
          <p:cNvSpPr txBox="1">
            <a:spLocks noChangeArrowheads="1"/>
          </p:cNvSpPr>
          <p:nvPr/>
        </p:nvSpPr>
        <p:spPr bwMode="auto">
          <a:xfrm>
            <a:off x="2732088" y="1333500"/>
            <a:ext cx="68135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2600" b="1">
                <a:solidFill>
                  <a:srgbClr val="4F81BC"/>
                </a:solidFill>
                <a:ea typeface="Calibri" panose="020F0502020204030204" pitchFamily="34" charset="0"/>
                <a:cs typeface="Calibri" panose="020F0502020204030204" pitchFamily="34" charset="0"/>
              </a:rPr>
              <a:t>¿Cómo integramos el enfoque de derechos humanos a los proyectos de Infraestructura?</a:t>
            </a:r>
            <a:endParaRPr lang="es-CO" altLang="es-CO" sz="2600">
              <a:solidFill>
                <a:srgbClr val="000000"/>
              </a:solidFill>
              <a:ea typeface="Calibri" panose="020F0502020204030204" pitchFamily="34" charset="0"/>
              <a:cs typeface="Calibri" panose="020F0502020204030204" pitchFamily="34" charset="0"/>
            </a:endParaRPr>
          </a:p>
        </p:txBody>
      </p:sp>
      <p:sp>
        <p:nvSpPr>
          <p:cNvPr id="30" name="object 3">
            <a:extLst>
              <a:ext uri="{FF2B5EF4-FFF2-40B4-BE49-F238E27FC236}">
                <a16:creationId xmlns:a16="http://schemas.microsoft.com/office/drawing/2014/main" xmlns="" id="{CE7D3767-3076-4A87-86E3-D4C943EDA9C8}"/>
              </a:ext>
            </a:extLst>
          </p:cNvPr>
          <p:cNvSpPr txBox="1"/>
          <p:nvPr/>
        </p:nvSpPr>
        <p:spPr>
          <a:xfrm>
            <a:off x="2867025" y="2263775"/>
            <a:ext cx="5791200" cy="2468563"/>
          </a:xfrm>
          <a:prstGeom prst="rect">
            <a:avLst/>
          </a:prstGeom>
          <a:solidFill>
            <a:srgbClr val="F1F1F1"/>
          </a:solidFill>
        </p:spPr>
        <p:txBody>
          <a:bodyPr lIns="0" tIns="29844" rIns="0" bIns="0">
            <a:spAutoFit/>
          </a:bodyPr>
          <a:lstStyle/>
          <a:p>
            <a:pPr marL="92075" eaLnBrk="1" fontAlgn="auto" hangingPunct="1">
              <a:spcBef>
                <a:spcPts val="234"/>
              </a:spcBef>
              <a:spcAft>
                <a:spcPts val="0"/>
              </a:spcAft>
              <a:defRPr/>
            </a:pPr>
            <a:r>
              <a:rPr sz="2000" dirty="0">
                <a:solidFill>
                  <a:prstClr val="black"/>
                </a:solidFill>
                <a:latin typeface="+mn-lt"/>
                <a:cs typeface="Calibri"/>
              </a:rPr>
              <a:t>A </a:t>
            </a:r>
            <a:r>
              <a:rPr sz="2000" spc="-20" dirty="0">
                <a:solidFill>
                  <a:prstClr val="black"/>
                </a:solidFill>
                <a:latin typeface="+mn-lt"/>
                <a:cs typeface="Calibri"/>
              </a:rPr>
              <a:t>través</a:t>
            </a:r>
            <a:r>
              <a:rPr sz="2000" spc="-65" dirty="0">
                <a:solidFill>
                  <a:prstClr val="black"/>
                </a:solidFill>
                <a:latin typeface="+mn-lt"/>
                <a:cs typeface="Calibri"/>
              </a:rPr>
              <a:t> </a:t>
            </a:r>
            <a:r>
              <a:rPr sz="2000" spc="-5" dirty="0">
                <a:solidFill>
                  <a:prstClr val="black"/>
                </a:solidFill>
                <a:latin typeface="+mn-lt"/>
                <a:cs typeface="Calibri"/>
              </a:rPr>
              <a:t>de:</a:t>
            </a:r>
            <a:endParaRPr sz="2000" dirty="0">
              <a:solidFill>
                <a:prstClr val="black"/>
              </a:solidFill>
              <a:latin typeface="+mn-lt"/>
              <a:cs typeface="Calibri"/>
            </a:endParaRPr>
          </a:p>
          <a:p>
            <a:pPr eaLnBrk="1" fontAlgn="auto" hangingPunct="1">
              <a:spcBef>
                <a:spcPts val="35"/>
              </a:spcBef>
              <a:spcAft>
                <a:spcPts val="0"/>
              </a:spcAft>
              <a:defRPr/>
            </a:pPr>
            <a:endParaRPr sz="1850" dirty="0">
              <a:solidFill>
                <a:prstClr val="black"/>
              </a:solidFill>
              <a:latin typeface="Times New Roman"/>
              <a:cs typeface="Times New Roman"/>
            </a:endParaRPr>
          </a:p>
          <a:p>
            <a:pPr marL="379095" indent="-287020" eaLnBrk="1" fontAlgn="auto" hangingPunct="1">
              <a:spcBef>
                <a:spcPts val="0"/>
              </a:spcBef>
              <a:spcAft>
                <a:spcPts val="0"/>
              </a:spcAft>
              <a:buFontTx/>
              <a:buChar char="-"/>
              <a:tabLst>
                <a:tab pos="379095" algn="l"/>
                <a:tab pos="379730" algn="l"/>
              </a:tabLst>
              <a:defRPr/>
            </a:pPr>
            <a:r>
              <a:rPr lang="es-ES_tradnl" sz="2000" dirty="0">
                <a:solidFill>
                  <a:prstClr val="black"/>
                </a:solidFill>
                <a:latin typeface="+mn-lt"/>
                <a:cs typeface="Calibri"/>
              </a:rPr>
              <a:t>Gestión Ambiental</a:t>
            </a:r>
          </a:p>
          <a:p>
            <a:pPr marL="379095" indent="-287020" eaLnBrk="1" fontAlgn="auto" hangingPunct="1">
              <a:spcBef>
                <a:spcPts val="0"/>
              </a:spcBef>
              <a:spcAft>
                <a:spcPts val="0"/>
              </a:spcAft>
              <a:buFontTx/>
              <a:buChar char="-"/>
              <a:tabLst>
                <a:tab pos="379095" algn="l"/>
                <a:tab pos="379730" algn="l"/>
              </a:tabLst>
              <a:defRPr/>
            </a:pPr>
            <a:r>
              <a:rPr lang="es-CO" sz="2000" spc="-5" dirty="0">
                <a:solidFill>
                  <a:prstClr val="black"/>
                </a:solidFill>
                <a:latin typeface="+mn-lt"/>
                <a:cs typeface="Calibri"/>
              </a:rPr>
              <a:t>Plan de Gestión Social</a:t>
            </a:r>
            <a:endParaRPr sz="2000" dirty="0">
              <a:solidFill>
                <a:prstClr val="black"/>
              </a:solidFill>
              <a:latin typeface="+mn-lt"/>
              <a:cs typeface="Calibri"/>
            </a:endParaRPr>
          </a:p>
          <a:p>
            <a:pPr marL="379095" indent="-287020" eaLnBrk="1" fontAlgn="auto" hangingPunct="1">
              <a:spcBef>
                <a:spcPts val="0"/>
              </a:spcBef>
              <a:spcAft>
                <a:spcPts val="0"/>
              </a:spcAft>
              <a:buFontTx/>
              <a:buChar char="-"/>
              <a:tabLst>
                <a:tab pos="379095" algn="l"/>
                <a:tab pos="379730" algn="l"/>
              </a:tabLst>
              <a:defRPr/>
            </a:pPr>
            <a:r>
              <a:rPr lang="es-CO" sz="2000" spc="-5" dirty="0">
                <a:solidFill>
                  <a:prstClr val="black"/>
                </a:solidFill>
                <a:latin typeface="+mn-lt"/>
                <a:cs typeface="Calibri"/>
              </a:rPr>
              <a:t>Concertación</a:t>
            </a:r>
            <a:r>
              <a:rPr sz="2000" spc="-5" dirty="0">
                <a:solidFill>
                  <a:prstClr val="black"/>
                </a:solidFill>
                <a:latin typeface="+mn-lt"/>
                <a:cs typeface="Calibri"/>
              </a:rPr>
              <a:t> -</a:t>
            </a:r>
            <a:r>
              <a:rPr lang="es-CO" sz="2000" spc="-5" dirty="0">
                <a:solidFill>
                  <a:prstClr val="black"/>
                </a:solidFill>
                <a:latin typeface="+mn-lt"/>
                <a:cs typeface="Calibri"/>
              </a:rPr>
              <a:t> Comunidades</a:t>
            </a:r>
            <a:r>
              <a:rPr sz="2000" spc="-5" dirty="0">
                <a:solidFill>
                  <a:prstClr val="black"/>
                </a:solidFill>
                <a:latin typeface="+mn-lt"/>
                <a:cs typeface="Calibri"/>
              </a:rPr>
              <a:t> </a:t>
            </a:r>
            <a:r>
              <a:rPr lang="es-CO" sz="2000" spc="-10" dirty="0">
                <a:solidFill>
                  <a:prstClr val="black"/>
                </a:solidFill>
                <a:latin typeface="+mn-lt"/>
                <a:cs typeface="Calibri"/>
              </a:rPr>
              <a:t>Consulta</a:t>
            </a:r>
            <a:r>
              <a:rPr sz="2000" spc="-10" dirty="0">
                <a:solidFill>
                  <a:prstClr val="black"/>
                </a:solidFill>
                <a:latin typeface="+mn-lt"/>
                <a:cs typeface="Calibri"/>
              </a:rPr>
              <a:t> Previa</a:t>
            </a:r>
            <a:endParaRPr lang="es-CO" sz="2000" spc="-10" dirty="0">
              <a:solidFill>
                <a:prstClr val="black"/>
              </a:solidFill>
              <a:latin typeface="+mn-lt"/>
              <a:cs typeface="Calibri"/>
            </a:endParaRPr>
          </a:p>
          <a:p>
            <a:pPr marL="379095" indent="-287020" eaLnBrk="1" fontAlgn="auto" hangingPunct="1">
              <a:spcBef>
                <a:spcPts val="0"/>
              </a:spcBef>
              <a:spcAft>
                <a:spcPts val="0"/>
              </a:spcAft>
              <a:buFontTx/>
              <a:buChar char="-"/>
              <a:tabLst>
                <a:tab pos="379095" algn="l"/>
                <a:tab pos="379730" algn="l"/>
              </a:tabLst>
              <a:defRPr/>
            </a:pPr>
            <a:r>
              <a:rPr lang="es-CO" sz="2000" spc="-10" dirty="0">
                <a:solidFill>
                  <a:prstClr val="black"/>
                </a:solidFill>
                <a:latin typeface="+mn-lt"/>
                <a:cs typeface="Calibri"/>
              </a:rPr>
              <a:t>Factores de Compensación Social</a:t>
            </a:r>
            <a:endParaRPr sz="2000" dirty="0">
              <a:solidFill>
                <a:prstClr val="black"/>
              </a:solidFill>
              <a:latin typeface="+mn-lt"/>
              <a:cs typeface="Calibri"/>
            </a:endParaRPr>
          </a:p>
          <a:p>
            <a:pPr marL="379095" indent="-287020" eaLnBrk="1" fontAlgn="auto" hangingPunct="1">
              <a:spcBef>
                <a:spcPts val="0"/>
              </a:spcBef>
              <a:spcAft>
                <a:spcPts val="0"/>
              </a:spcAft>
              <a:buFontTx/>
              <a:buChar char="-"/>
              <a:tabLst>
                <a:tab pos="379095" algn="l"/>
                <a:tab pos="379730" algn="l"/>
              </a:tabLst>
              <a:defRPr/>
            </a:pPr>
            <a:r>
              <a:rPr sz="2000" spc="-5" dirty="0">
                <a:solidFill>
                  <a:prstClr val="black"/>
                </a:solidFill>
                <a:latin typeface="+mn-lt"/>
                <a:cs typeface="Calibri"/>
              </a:rPr>
              <a:t>Participación</a:t>
            </a:r>
            <a:r>
              <a:rPr sz="2000" spc="-60" dirty="0">
                <a:solidFill>
                  <a:prstClr val="black"/>
                </a:solidFill>
                <a:latin typeface="+mn-lt"/>
                <a:cs typeface="Calibri"/>
              </a:rPr>
              <a:t> </a:t>
            </a:r>
            <a:r>
              <a:rPr sz="2000" spc="-5" dirty="0">
                <a:solidFill>
                  <a:prstClr val="black"/>
                </a:solidFill>
                <a:latin typeface="+mn-lt"/>
                <a:cs typeface="Calibri"/>
              </a:rPr>
              <a:t>Comunitaria</a:t>
            </a:r>
            <a:endParaRPr sz="2000" dirty="0">
              <a:solidFill>
                <a:prstClr val="black"/>
              </a:solidFill>
              <a:latin typeface="+mn-lt"/>
              <a:cs typeface="Calibri"/>
            </a:endParaRPr>
          </a:p>
          <a:p>
            <a:pPr marL="379095" indent="-287020" eaLnBrk="1" fontAlgn="auto" hangingPunct="1">
              <a:spcBef>
                <a:spcPts val="0"/>
              </a:spcBef>
              <a:spcAft>
                <a:spcPts val="0"/>
              </a:spcAft>
              <a:buFontTx/>
              <a:buChar char="-"/>
              <a:tabLst>
                <a:tab pos="379095" algn="l"/>
                <a:tab pos="379730" algn="l"/>
              </a:tabLst>
              <a:defRPr/>
            </a:pPr>
            <a:r>
              <a:rPr lang="es-CO" sz="2000" spc="-15" dirty="0">
                <a:solidFill>
                  <a:prstClr val="black"/>
                </a:solidFill>
                <a:latin typeface="+mn-lt"/>
                <a:cs typeface="Calibri"/>
              </a:rPr>
              <a:t>Proyectos</a:t>
            </a:r>
            <a:r>
              <a:rPr sz="2000" spc="-20" dirty="0">
                <a:solidFill>
                  <a:prstClr val="black"/>
                </a:solidFill>
                <a:latin typeface="+mn-lt"/>
                <a:cs typeface="Calibri"/>
              </a:rPr>
              <a:t> </a:t>
            </a:r>
            <a:r>
              <a:rPr lang="es-CO" sz="2000" spc="-10" dirty="0">
                <a:solidFill>
                  <a:prstClr val="black"/>
                </a:solidFill>
                <a:latin typeface="+mn-lt"/>
                <a:cs typeface="Calibri"/>
              </a:rPr>
              <a:t>Productivos</a:t>
            </a:r>
          </a:p>
        </p:txBody>
      </p:sp>
      <p:sp>
        <p:nvSpPr>
          <p:cNvPr id="14340" name="CuadroTexto 21"/>
          <p:cNvSpPr txBox="1">
            <a:spLocks noChangeArrowheads="1"/>
          </p:cNvSpPr>
          <p:nvPr/>
        </p:nvSpPr>
        <p:spPr bwMode="auto">
          <a:xfrm>
            <a:off x="3563938" y="598488"/>
            <a:ext cx="6430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2353818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áfico 9">
            <a:extLst>
              <a:ext uri="{FF2B5EF4-FFF2-40B4-BE49-F238E27FC236}">
                <a16:creationId xmlns="" xmlns:a16="http://schemas.microsoft.com/office/drawing/2014/main" id="{00000000-0008-0000-0100-000003000000}"/>
              </a:ext>
            </a:extLst>
          </p:cNvPr>
          <p:cNvGraphicFramePr>
            <a:graphicFrameLocks/>
          </p:cNvGraphicFramePr>
          <p:nvPr>
            <p:extLst/>
          </p:nvPr>
        </p:nvGraphicFramePr>
        <p:xfrm>
          <a:off x="3039041" y="564351"/>
          <a:ext cx="6876745" cy="4217374"/>
        </p:xfrm>
        <a:graphic>
          <a:graphicData uri="http://schemas.openxmlformats.org/drawingml/2006/chart">
            <c:chart xmlns:c="http://schemas.openxmlformats.org/drawingml/2006/chart" xmlns:r="http://schemas.openxmlformats.org/officeDocument/2006/relationships" r:id="rId2"/>
          </a:graphicData>
        </a:graphic>
      </p:graphicFrame>
      <p:sp>
        <p:nvSpPr>
          <p:cNvPr id="112" name="object 112"/>
          <p:cNvSpPr/>
          <p:nvPr/>
        </p:nvSpPr>
        <p:spPr>
          <a:xfrm>
            <a:off x="3660649" y="0"/>
            <a:ext cx="8531351" cy="71500"/>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18"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20"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7" name="CuadroTexto 6"/>
          <p:cNvSpPr txBox="1"/>
          <p:nvPr/>
        </p:nvSpPr>
        <p:spPr>
          <a:xfrm>
            <a:off x="5331025" y="5076262"/>
            <a:ext cx="6981976" cy="584775"/>
          </a:xfrm>
          <a:prstGeom prst="rect">
            <a:avLst/>
          </a:prstGeom>
          <a:noFill/>
        </p:spPr>
        <p:txBody>
          <a:bodyPr wrap="none" rtlCol="0">
            <a:spAutoFit/>
          </a:bodyPr>
          <a:lstStyle/>
          <a:p>
            <a:r>
              <a:rPr lang="es-CO" sz="1600" dirty="0">
                <a:solidFill>
                  <a:srgbClr val="B00000"/>
                </a:solidFill>
              </a:rPr>
              <a:t>** </a:t>
            </a:r>
            <a:r>
              <a:rPr lang="es-CO" sz="1200" dirty="0">
                <a:solidFill>
                  <a:srgbClr val="B00000"/>
                </a:solidFill>
              </a:rPr>
              <a:t>Presupuesto Aprobado por el Congreso de la Republica para la vigencia 2018</a:t>
            </a:r>
          </a:p>
          <a:p>
            <a:r>
              <a:rPr lang="es-CO" sz="1600" dirty="0">
                <a:solidFill>
                  <a:srgbClr val="B00000"/>
                </a:solidFill>
              </a:rPr>
              <a:t>*** </a:t>
            </a:r>
            <a:r>
              <a:rPr lang="es-CO" sz="1200" dirty="0">
                <a:solidFill>
                  <a:srgbClr val="B00000"/>
                </a:solidFill>
              </a:rPr>
              <a:t>Proyección de la apropiación presupuestal del 2019-2020 según el Marco de Gastos de Mediano Plazo</a:t>
            </a:r>
            <a:endParaRPr lang="es-CO" sz="1600" dirty="0">
              <a:solidFill>
                <a:srgbClr val="B00000"/>
              </a:solidFill>
            </a:endParaRPr>
          </a:p>
        </p:txBody>
      </p:sp>
      <p:sp>
        <p:nvSpPr>
          <p:cNvPr id="8" name="CuadroTexto 7"/>
          <p:cNvSpPr txBox="1"/>
          <p:nvPr/>
        </p:nvSpPr>
        <p:spPr>
          <a:xfrm>
            <a:off x="1072184" y="5097346"/>
            <a:ext cx="4340547" cy="338554"/>
          </a:xfrm>
          <a:prstGeom prst="rect">
            <a:avLst/>
          </a:prstGeom>
          <a:noFill/>
        </p:spPr>
        <p:txBody>
          <a:bodyPr wrap="none" rtlCol="0">
            <a:spAutoFit/>
          </a:bodyPr>
          <a:lstStyle/>
          <a:p>
            <a:r>
              <a:rPr lang="es-CO" sz="1600" dirty="0">
                <a:solidFill>
                  <a:schemeClr val="accent5"/>
                </a:solidFill>
              </a:rPr>
              <a:t>* </a:t>
            </a:r>
            <a:r>
              <a:rPr lang="es-CO" sz="1200" dirty="0">
                <a:solidFill>
                  <a:schemeClr val="accent5"/>
                </a:solidFill>
              </a:rPr>
              <a:t>Apropiación presupuestal con corte a 10 de noviembre de 2017</a:t>
            </a:r>
            <a:r>
              <a:rPr lang="es-CO" sz="1600" dirty="0">
                <a:solidFill>
                  <a:schemeClr val="accent5"/>
                </a:solidFill>
              </a:rPr>
              <a:t> </a:t>
            </a:r>
            <a:endParaRPr lang="es-CO" sz="1100" dirty="0">
              <a:solidFill>
                <a:schemeClr val="accent5"/>
              </a:solidFill>
            </a:endParaRPr>
          </a:p>
        </p:txBody>
      </p:sp>
      <p:sp>
        <p:nvSpPr>
          <p:cNvPr id="2" name="Rectángulo 1"/>
          <p:cNvSpPr/>
          <p:nvPr/>
        </p:nvSpPr>
        <p:spPr>
          <a:xfrm>
            <a:off x="8010128" y="2488372"/>
            <a:ext cx="300082" cy="369332"/>
          </a:xfrm>
          <a:prstGeom prst="rect">
            <a:avLst/>
          </a:prstGeom>
        </p:spPr>
        <p:txBody>
          <a:bodyPr wrap="none">
            <a:spAutoFit/>
          </a:bodyPr>
          <a:lstStyle/>
          <a:p>
            <a:r>
              <a:rPr lang="es-CO" dirty="0">
                <a:solidFill>
                  <a:schemeClr val="accent5"/>
                </a:solidFill>
              </a:rPr>
              <a:t>*</a:t>
            </a:r>
            <a:endParaRPr lang="es-ES" dirty="0"/>
          </a:p>
        </p:txBody>
      </p:sp>
      <p:sp>
        <p:nvSpPr>
          <p:cNvPr id="3" name="Rectángulo 2"/>
          <p:cNvSpPr/>
          <p:nvPr/>
        </p:nvSpPr>
        <p:spPr>
          <a:xfrm>
            <a:off x="8537789" y="2929081"/>
            <a:ext cx="415498" cy="369332"/>
          </a:xfrm>
          <a:prstGeom prst="rect">
            <a:avLst/>
          </a:prstGeom>
        </p:spPr>
        <p:txBody>
          <a:bodyPr wrap="none">
            <a:spAutoFit/>
          </a:bodyPr>
          <a:lstStyle/>
          <a:p>
            <a:r>
              <a:rPr lang="es-CO" dirty="0">
                <a:solidFill>
                  <a:srgbClr val="B00000"/>
                </a:solidFill>
              </a:rPr>
              <a:t>**</a:t>
            </a:r>
            <a:endParaRPr lang="es-ES" dirty="0"/>
          </a:p>
        </p:txBody>
      </p:sp>
      <p:sp>
        <p:nvSpPr>
          <p:cNvPr id="11" name="Rectángulo 10"/>
          <p:cNvSpPr/>
          <p:nvPr/>
        </p:nvSpPr>
        <p:spPr>
          <a:xfrm>
            <a:off x="8903621" y="3283175"/>
            <a:ext cx="530915" cy="369332"/>
          </a:xfrm>
          <a:prstGeom prst="rect">
            <a:avLst/>
          </a:prstGeom>
        </p:spPr>
        <p:txBody>
          <a:bodyPr wrap="none">
            <a:spAutoFit/>
          </a:bodyPr>
          <a:lstStyle/>
          <a:p>
            <a:r>
              <a:rPr lang="es-CO" dirty="0">
                <a:solidFill>
                  <a:srgbClr val="B00000"/>
                </a:solidFill>
              </a:rPr>
              <a:t>***</a:t>
            </a:r>
            <a:endParaRPr lang="es-ES" dirty="0"/>
          </a:p>
        </p:txBody>
      </p:sp>
    </p:spTree>
    <p:extLst>
      <p:ext uri="{BB962C8B-B14F-4D97-AF65-F5344CB8AC3E}">
        <p14:creationId xmlns:p14="http://schemas.microsoft.com/office/powerpoint/2010/main" val="4233962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áfico 9">
            <a:extLst>
              <a:ext uri="{FF2B5EF4-FFF2-40B4-BE49-F238E27FC236}">
                <a16:creationId xmlns="" xmlns:a16="http://schemas.microsoft.com/office/drawing/2014/main" id="{00000000-0008-0000-0200-000004000000}"/>
              </a:ext>
            </a:extLst>
          </p:cNvPr>
          <p:cNvGraphicFramePr>
            <a:graphicFrameLocks/>
          </p:cNvGraphicFramePr>
          <p:nvPr>
            <p:extLst/>
          </p:nvPr>
        </p:nvGraphicFramePr>
        <p:xfrm>
          <a:off x="3023531" y="641310"/>
          <a:ext cx="6909034" cy="4207315"/>
        </p:xfrm>
        <a:graphic>
          <a:graphicData uri="http://schemas.openxmlformats.org/drawingml/2006/chart">
            <c:chart xmlns:c="http://schemas.openxmlformats.org/drawingml/2006/chart" xmlns:r="http://schemas.openxmlformats.org/officeDocument/2006/relationships" r:id="rId2"/>
          </a:graphicData>
        </a:graphic>
      </p:graphicFrame>
      <p:sp>
        <p:nvSpPr>
          <p:cNvPr id="101" name="object 101"/>
          <p:cNvSpPr/>
          <p:nvPr/>
        </p:nvSpPr>
        <p:spPr>
          <a:xfrm>
            <a:off x="3660649" y="0"/>
            <a:ext cx="8531351" cy="106732"/>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06"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108"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9" name="CuadroTexto 8"/>
          <p:cNvSpPr txBox="1"/>
          <p:nvPr/>
        </p:nvSpPr>
        <p:spPr>
          <a:xfrm>
            <a:off x="1080573" y="5140413"/>
            <a:ext cx="4340547" cy="338554"/>
          </a:xfrm>
          <a:prstGeom prst="rect">
            <a:avLst/>
          </a:prstGeom>
          <a:noFill/>
        </p:spPr>
        <p:txBody>
          <a:bodyPr wrap="none" rtlCol="0">
            <a:spAutoFit/>
          </a:bodyPr>
          <a:lstStyle/>
          <a:p>
            <a:r>
              <a:rPr lang="es-CO" sz="1600" dirty="0">
                <a:solidFill>
                  <a:schemeClr val="accent5"/>
                </a:solidFill>
              </a:rPr>
              <a:t>* </a:t>
            </a:r>
            <a:r>
              <a:rPr lang="es-CO" sz="1200" dirty="0">
                <a:solidFill>
                  <a:schemeClr val="accent5"/>
                </a:solidFill>
              </a:rPr>
              <a:t>Apropiación presupuestal con corte a 10 de noviembre de 2017</a:t>
            </a:r>
            <a:r>
              <a:rPr lang="es-CO" sz="1600" dirty="0">
                <a:solidFill>
                  <a:schemeClr val="accent5"/>
                </a:solidFill>
              </a:rPr>
              <a:t> </a:t>
            </a:r>
            <a:endParaRPr lang="es-CO" sz="1100" dirty="0">
              <a:solidFill>
                <a:schemeClr val="accent5"/>
              </a:solidFill>
            </a:endParaRPr>
          </a:p>
        </p:txBody>
      </p:sp>
      <p:sp>
        <p:nvSpPr>
          <p:cNvPr id="2" name="Rectángulo 1"/>
          <p:cNvSpPr/>
          <p:nvPr/>
        </p:nvSpPr>
        <p:spPr>
          <a:xfrm>
            <a:off x="7926324" y="1398756"/>
            <a:ext cx="300082" cy="369332"/>
          </a:xfrm>
          <a:prstGeom prst="rect">
            <a:avLst/>
          </a:prstGeom>
        </p:spPr>
        <p:txBody>
          <a:bodyPr wrap="none">
            <a:spAutoFit/>
          </a:bodyPr>
          <a:lstStyle/>
          <a:p>
            <a:r>
              <a:rPr lang="es-CO" dirty="0">
                <a:solidFill>
                  <a:schemeClr val="accent5"/>
                </a:solidFill>
              </a:rPr>
              <a:t>*</a:t>
            </a:r>
            <a:endParaRPr lang="es-ES" dirty="0"/>
          </a:p>
        </p:txBody>
      </p:sp>
      <p:sp>
        <p:nvSpPr>
          <p:cNvPr id="3" name="Rectángulo 2"/>
          <p:cNvSpPr/>
          <p:nvPr/>
        </p:nvSpPr>
        <p:spPr>
          <a:xfrm>
            <a:off x="8543942" y="2402079"/>
            <a:ext cx="574889" cy="369332"/>
          </a:xfrm>
          <a:prstGeom prst="rect">
            <a:avLst/>
          </a:prstGeom>
        </p:spPr>
        <p:txBody>
          <a:bodyPr wrap="square">
            <a:spAutoFit/>
          </a:bodyPr>
          <a:lstStyle/>
          <a:p>
            <a:r>
              <a:rPr lang="es-CO" dirty="0">
                <a:solidFill>
                  <a:srgbClr val="B00000"/>
                </a:solidFill>
              </a:rPr>
              <a:t>**</a:t>
            </a:r>
            <a:endParaRPr lang="es-ES" dirty="0"/>
          </a:p>
        </p:txBody>
      </p:sp>
      <p:sp>
        <p:nvSpPr>
          <p:cNvPr id="11" name="Rectángulo 10"/>
          <p:cNvSpPr/>
          <p:nvPr/>
        </p:nvSpPr>
        <p:spPr>
          <a:xfrm>
            <a:off x="9267615" y="2116164"/>
            <a:ext cx="574889" cy="369332"/>
          </a:xfrm>
          <a:prstGeom prst="rect">
            <a:avLst/>
          </a:prstGeom>
        </p:spPr>
        <p:txBody>
          <a:bodyPr wrap="square">
            <a:spAutoFit/>
          </a:bodyPr>
          <a:lstStyle/>
          <a:p>
            <a:r>
              <a:rPr lang="es-CO" dirty="0">
                <a:solidFill>
                  <a:srgbClr val="B00000"/>
                </a:solidFill>
              </a:rPr>
              <a:t>***</a:t>
            </a:r>
            <a:endParaRPr lang="es-ES" dirty="0"/>
          </a:p>
        </p:txBody>
      </p:sp>
      <p:sp>
        <p:nvSpPr>
          <p:cNvPr id="12" name="CuadroTexto 11"/>
          <p:cNvSpPr txBox="1"/>
          <p:nvPr/>
        </p:nvSpPr>
        <p:spPr>
          <a:xfrm>
            <a:off x="5280356" y="5137880"/>
            <a:ext cx="6981976" cy="584775"/>
          </a:xfrm>
          <a:prstGeom prst="rect">
            <a:avLst/>
          </a:prstGeom>
          <a:noFill/>
        </p:spPr>
        <p:txBody>
          <a:bodyPr wrap="none" rtlCol="0">
            <a:spAutoFit/>
          </a:bodyPr>
          <a:lstStyle/>
          <a:p>
            <a:r>
              <a:rPr lang="es-CO" sz="1600" dirty="0">
                <a:solidFill>
                  <a:srgbClr val="B00000"/>
                </a:solidFill>
              </a:rPr>
              <a:t>** </a:t>
            </a:r>
            <a:r>
              <a:rPr lang="es-CO" sz="1200" dirty="0">
                <a:solidFill>
                  <a:srgbClr val="B00000"/>
                </a:solidFill>
              </a:rPr>
              <a:t>Presupuesto Aprobado por el Congreso de la Republica para la vigencia 2018</a:t>
            </a:r>
          </a:p>
          <a:p>
            <a:r>
              <a:rPr lang="es-CO" sz="1600" dirty="0">
                <a:solidFill>
                  <a:srgbClr val="B00000"/>
                </a:solidFill>
              </a:rPr>
              <a:t>*** </a:t>
            </a:r>
            <a:r>
              <a:rPr lang="es-CO" sz="1200" dirty="0">
                <a:solidFill>
                  <a:srgbClr val="B00000"/>
                </a:solidFill>
              </a:rPr>
              <a:t>Proyección de la apropiación presupuestal del 2019-2020 según el Marco de Gastos de Mediano Plazo</a:t>
            </a:r>
            <a:endParaRPr lang="es-CO" sz="1600" dirty="0">
              <a:solidFill>
                <a:srgbClr val="B00000"/>
              </a:solidFill>
            </a:endParaRPr>
          </a:p>
        </p:txBody>
      </p:sp>
    </p:spTree>
    <p:extLst>
      <p:ext uri="{BB962C8B-B14F-4D97-AF65-F5344CB8AC3E}">
        <p14:creationId xmlns:p14="http://schemas.microsoft.com/office/powerpoint/2010/main" val="1760826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object 5"/>
          <p:cNvSpPr>
            <a:spLocks noChangeArrowheads="1"/>
          </p:cNvSpPr>
          <p:nvPr/>
        </p:nvSpPr>
        <p:spPr bwMode="auto">
          <a:xfrm>
            <a:off x="5392739" y="857250"/>
            <a:ext cx="3081337" cy="5080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s-CO" altLang="es-CO" dirty="0"/>
          </a:p>
        </p:txBody>
      </p:sp>
      <p:sp>
        <p:nvSpPr>
          <p:cNvPr id="3111" name="object 13"/>
          <p:cNvSpPr>
            <a:spLocks noChangeArrowheads="1"/>
          </p:cNvSpPr>
          <p:nvPr/>
        </p:nvSpPr>
        <p:spPr bwMode="auto">
          <a:xfrm>
            <a:off x="5707064" y="549276"/>
            <a:ext cx="2454275" cy="5873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s-CO" altLang="es-CO" dirty="0"/>
          </a:p>
        </p:txBody>
      </p:sp>
      <p:sp>
        <p:nvSpPr>
          <p:cNvPr id="3116" name="object 18"/>
          <p:cNvSpPr>
            <a:spLocks/>
          </p:cNvSpPr>
          <p:nvPr/>
        </p:nvSpPr>
        <p:spPr bwMode="auto">
          <a:xfrm>
            <a:off x="3660776" y="0"/>
            <a:ext cx="8531224" cy="82550"/>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p>
        </p:txBody>
      </p:sp>
      <p:sp>
        <p:nvSpPr>
          <p:cNvPr id="2" name="CuadroTexto 1"/>
          <p:cNvSpPr txBox="1"/>
          <p:nvPr/>
        </p:nvSpPr>
        <p:spPr>
          <a:xfrm>
            <a:off x="1533526" y="1191243"/>
            <a:ext cx="2667000" cy="523220"/>
          </a:xfrm>
          <a:prstGeom prst="rect">
            <a:avLst/>
          </a:prstGeom>
          <a:noFill/>
        </p:spPr>
        <p:txBody>
          <a:bodyPr wrap="square" rtlCol="0">
            <a:spAutoFit/>
          </a:bodyPr>
          <a:lstStyle/>
          <a:p>
            <a:r>
              <a:rPr lang="es-CO" sz="2800" b="1" spc="-15" dirty="0">
                <a:latin typeface="Calibri"/>
                <a:cs typeface="Calibri"/>
              </a:rPr>
              <a:t>Urna de Cristal</a:t>
            </a:r>
          </a:p>
        </p:txBody>
      </p:sp>
      <p:sp>
        <p:nvSpPr>
          <p:cNvPr id="4" name="Rectángulo 3"/>
          <p:cNvSpPr/>
          <p:nvPr/>
        </p:nvSpPr>
        <p:spPr>
          <a:xfrm>
            <a:off x="1562101" y="1724644"/>
            <a:ext cx="9697404" cy="338554"/>
          </a:xfrm>
          <a:prstGeom prst="rect">
            <a:avLst/>
          </a:prstGeom>
        </p:spPr>
        <p:txBody>
          <a:bodyPr wrap="square">
            <a:spAutoFit/>
          </a:bodyPr>
          <a:lstStyle/>
          <a:p>
            <a:r>
              <a:rPr lang="es-CO" sz="1600" spc="-15" dirty="0">
                <a:latin typeface="Calibri"/>
                <a:cs typeface="Calibri"/>
              </a:rPr>
              <a:t>A través de la Urna de Cristal, en la página web del INVIAS, los ciudadanos se pueden informar sobre:</a:t>
            </a:r>
          </a:p>
        </p:txBody>
      </p:sp>
      <p:graphicFrame>
        <p:nvGraphicFramePr>
          <p:cNvPr id="5" name="Diagrama 4"/>
          <p:cNvGraphicFramePr/>
          <p:nvPr>
            <p:extLst/>
          </p:nvPr>
        </p:nvGraphicFramePr>
        <p:xfrm>
          <a:off x="5213350" y="2194932"/>
          <a:ext cx="6226176" cy="24797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3" name="object 30"/>
          <p:cNvSpPr/>
          <p:nvPr/>
        </p:nvSpPr>
        <p:spPr>
          <a:xfrm>
            <a:off x="574040" y="2091476"/>
            <a:ext cx="3223896" cy="1664780"/>
          </a:xfrm>
          <a:prstGeom prst="rect">
            <a:avLst/>
          </a:prstGeom>
          <a:blipFill>
            <a:blip r:embed="rId9" cstate="print"/>
            <a:stretch>
              <a:fillRect/>
            </a:stretch>
          </a:blipFill>
        </p:spPr>
        <p:txBody>
          <a:bodyPr wrap="square" lIns="0" tIns="0" rIns="0" bIns="0" rtlCol="0"/>
          <a:lstStyle/>
          <a:p>
            <a:pPr marL="12700">
              <a:lnSpc>
                <a:spcPct val="100000"/>
              </a:lnSpc>
            </a:pPr>
            <a:endParaRPr dirty="0"/>
          </a:p>
        </p:txBody>
      </p:sp>
      <p:sp>
        <p:nvSpPr>
          <p:cNvPr id="24" name="object 2"/>
          <p:cNvSpPr txBox="1"/>
          <p:nvPr/>
        </p:nvSpPr>
        <p:spPr>
          <a:xfrm>
            <a:off x="4977765" y="4806420"/>
            <a:ext cx="5786120" cy="738664"/>
          </a:xfrm>
          <a:prstGeom prst="rect">
            <a:avLst/>
          </a:prstGeom>
        </p:spPr>
        <p:txBody>
          <a:bodyPr vert="horz" wrap="square" lIns="0" tIns="0" rIns="0" bIns="0" rtlCol="0">
            <a:spAutoFit/>
          </a:bodyPr>
          <a:lstStyle/>
          <a:p>
            <a:pPr marL="12700" algn="just">
              <a:lnSpc>
                <a:spcPct val="100000"/>
              </a:lnSpc>
            </a:pPr>
            <a:r>
              <a:rPr lang="es-CO" sz="1600" spc="-15" dirty="0">
                <a:latin typeface="Calibri"/>
                <a:cs typeface="Calibri"/>
              </a:rPr>
              <a:t>La ciudadanía puede visualizar lo que ocurre en ella durante las 24 horas del día. Brindando transparencia en los procesos de selección que adelanta el INVIAS.</a:t>
            </a:r>
          </a:p>
        </p:txBody>
      </p:sp>
      <p:sp>
        <p:nvSpPr>
          <p:cNvPr id="25" name="object 3"/>
          <p:cNvSpPr/>
          <p:nvPr/>
        </p:nvSpPr>
        <p:spPr>
          <a:xfrm>
            <a:off x="574039" y="3756256"/>
            <a:ext cx="3223897" cy="2111144"/>
          </a:xfrm>
          <a:prstGeom prst="rect">
            <a:avLst/>
          </a:prstGeom>
          <a:blipFill>
            <a:blip r:embed="rId10" cstate="print"/>
            <a:srcRect/>
            <a:stretch>
              <a:fillRect t="-4688"/>
            </a:stretch>
          </a:blipFill>
        </p:spPr>
        <p:txBody>
          <a:bodyPr wrap="square" lIns="0" tIns="0" rIns="0" bIns="0" rtlCol="0"/>
          <a:lstStyle/>
          <a:p>
            <a:endParaRPr dirty="0"/>
          </a:p>
        </p:txBody>
      </p:sp>
      <p:sp>
        <p:nvSpPr>
          <p:cNvPr id="17"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p>
        </p:txBody>
      </p:sp>
      <p:sp>
        <p:nvSpPr>
          <p:cNvPr id="3" name="Rectángulo 2"/>
          <p:cNvSpPr/>
          <p:nvPr/>
        </p:nvSpPr>
        <p:spPr>
          <a:xfrm>
            <a:off x="5931693" y="600293"/>
            <a:ext cx="2202462" cy="369332"/>
          </a:xfrm>
          <a:prstGeom prst="rect">
            <a:avLst/>
          </a:prstGeom>
        </p:spPr>
        <p:txBody>
          <a:bodyPr wrap="none">
            <a:spAutoFit/>
          </a:bodyPr>
          <a:lstStyle/>
          <a:p>
            <a:pPr marL="12700"/>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cs typeface="Calibri"/>
            </a:endParaRPr>
          </a:p>
        </p:txBody>
      </p:sp>
      <p:sp>
        <p:nvSpPr>
          <p:cNvPr id="6" name="Rectángulo 5"/>
          <p:cNvSpPr/>
          <p:nvPr/>
        </p:nvSpPr>
        <p:spPr>
          <a:xfrm>
            <a:off x="1533526" y="874843"/>
            <a:ext cx="7429500" cy="369332"/>
          </a:xfrm>
          <a:prstGeom prst="rect">
            <a:avLst/>
          </a:prstGeom>
        </p:spPr>
        <p:txBody>
          <a:bodyPr wrap="square">
            <a:spAutoFit/>
          </a:bodyPr>
          <a:lstStyle/>
          <a:p>
            <a:pPr marL="3372485">
              <a:spcBef>
                <a:spcPts val="114"/>
              </a:spcBef>
              <a:defRPr/>
            </a:pPr>
            <a:r>
              <a:rPr lang="es-CO" b="1" spc="-15" dirty="0">
                <a:cs typeface="Calibri"/>
              </a:rPr>
              <a:t>TRANSPARENCIA </a:t>
            </a:r>
            <a:r>
              <a:rPr lang="es-CO" b="1" spc="-5" dirty="0">
                <a:cs typeface="Calibri"/>
              </a:rPr>
              <a:t>EN LA</a:t>
            </a:r>
            <a:r>
              <a:rPr lang="es-CO" b="1" spc="-35" dirty="0">
                <a:cs typeface="Calibri"/>
              </a:rPr>
              <a:t> </a:t>
            </a:r>
            <a:r>
              <a:rPr lang="es-CO" b="1" spc="-10" dirty="0">
                <a:cs typeface="Calibri"/>
              </a:rPr>
              <a:t>CONTRATACIÓN</a:t>
            </a:r>
            <a:endParaRPr lang="es-CO" dirty="0">
              <a:cs typeface="Calibri"/>
            </a:endParaRPr>
          </a:p>
        </p:txBody>
      </p:sp>
    </p:spTree>
    <p:extLst>
      <p:ext uri="{BB962C8B-B14F-4D97-AF65-F5344CB8AC3E}">
        <p14:creationId xmlns:p14="http://schemas.microsoft.com/office/powerpoint/2010/main" val="3530060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object 5"/>
          <p:cNvSpPr>
            <a:spLocks noChangeArrowheads="1"/>
          </p:cNvSpPr>
          <p:nvPr/>
        </p:nvSpPr>
        <p:spPr bwMode="auto">
          <a:xfrm>
            <a:off x="5392739" y="857250"/>
            <a:ext cx="3081337" cy="5080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s-CO" altLang="es-CO" dirty="0"/>
          </a:p>
        </p:txBody>
      </p:sp>
      <p:sp>
        <p:nvSpPr>
          <p:cNvPr id="3111" name="object 13"/>
          <p:cNvSpPr>
            <a:spLocks noChangeArrowheads="1"/>
          </p:cNvSpPr>
          <p:nvPr/>
        </p:nvSpPr>
        <p:spPr bwMode="auto">
          <a:xfrm>
            <a:off x="5707064" y="549276"/>
            <a:ext cx="2454275" cy="5873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s-CO" altLang="es-CO" dirty="0"/>
          </a:p>
        </p:txBody>
      </p:sp>
      <p:sp>
        <p:nvSpPr>
          <p:cNvPr id="16" name="object 16"/>
          <p:cNvSpPr txBox="1"/>
          <p:nvPr/>
        </p:nvSpPr>
        <p:spPr>
          <a:xfrm>
            <a:off x="1826965" y="959132"/>
            <a:ext cx="7131547" cy="276999"/>
          </a:xfrm>
          <a:prstGeom prst="rect">
            <a:avLst/>
          </a:prstGeom>
        </p:spPr>
        <p:txBody>
          <a:bodyPr wrap="square" lIns="0" tIns="0" rIns="0" bIns="0">
            <a:spAutoFit/>
          </a:bodyPr>
          <a:lstStyle/>
          <a:p>
            <a:pPr marL="3372485">
              <a:spcBef>
                <a:spcPts val="114"/>
              </a:spcBef>
              <a:defRPr/>
            </a:pPr>
            <a:r>
              <a:rPr lang="es-CO" b="1" spc="-15" dirty="0">
                <a:latin typeface="Calibri"/>
                <a:cs typeface="Calibri"/>
              </a:rPr>
              <a:t>TRANSPARENCIA </a:t>
            </a:r>
            <a:r>
              <a:rPr lang="es-CO" b="1" spc="-5" dirty="0">
                <a:latin typeface="Calibri"/>
                <a:cs typeface="Calibri"/>
              </a:rPr>
              <a:t>EN LA</a:t>
            </a:r>
            <a:r>
              <a:rPr lang="es-CO" b="1" spc="-35" dirty="0">
                <a:latin typeface="Calibri"/>
                <a:cs typeface="Calibri"/>
              </a:rPr>
              <a:t> </a:t>
            </a:r>
            <a:r>
              <a:rPr lang="es-CO" b="1" spc="-10" dirty="0">
                <a:latin typeface="Calibri"/>
                <a:cs typeface="Calibri"/>
              </a:rPr>
              <a:t>CONTRATACIÓN</a:t>
            </a:r>
            <a:endParaRPr lang="es-CO" dirty="0">
              <a:latin typeface="Calibri"/>
              <a:cs typeface="Calibri"/>
            </a:endParaRPr>
          </a:p>
        </p:txBody>
      </p:sp>
      <p:sp>
        <p:nvSpPr>
          <p:cNvPr id="3116" name="object 18"/>
          <p:cNvSpPr>
            <a:spLocks/>
          </p:cNvSpPr>
          <p:nvPr/>
        </p:nvSpPr>
        <p:spPr bwMode="auto">
          <a:xfrm>
            <a:off x="3660776" y="0"/>
            <a:ext cx="8531224" cy="63086"/>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p>
        </p:txBody>
      </p:sp>
      <p:sp>
        <p:nvSpPr>
          <p:cNvPr id="2" name="CuadroTexto 1"/>
          <p:cNvSpPr txBox="1"/>
          <p:nvPr/>
        </p:nvSpPr>
        <p:spPr>
          <a:xfrm>
            <a:off x="1826965" y="1720731"/>
            <a:ext cx="4419600" cy="461665"/>
          </a:xfrm>
          <a:prstGeom prst="rect">
            <a:avLst/>
          </a:prstGeom>
          <a:noFill/>
        </p:spPr>
        <p:txBody>
          <a:bodyPr wrap="square" rtlCol="0">
            <a:spAutoFit/>
          </a:bodyPr>
          <a:lstStyle/>
          <a:p>
            <a:r>
              <a:rPr lang="es-CO" sz="2400" b="1" spc="-10" dirty="0">
                <a:latin typeface="Calibri"/>
                <a:cs typeface="Calibri"/>
              </a:rPr>
              <a:t>Procesos Contractuales 2017</a:t>
            </a:r>
          </a:p>
        </p:txBody>
      </p:sp>
      <p:sp>
        <p:nvSpPr>
          <p:cNvPr id="13" name="Rectángulo 12"/>
          <p:cNvSpPr/>
          <p:nvPr/>
        </p:nvSpPr>
        <p:spPr>
          <a:xfrm>
            <a:off x="5931693" y="600293"/>
            <a:ext cx="2202462" cy="369332"/>
          </a:xfrm>
          <a:prstGeom prst="rect">
            <a:avLst/>
          </a:prstGeom>
        </p:spPr>
        <p:txBody>
          <a:bodyPr wrap="none">
            <a:spAutoFit/>
          </a:bodyPr>
          <a:lstStyle/>
          <a:p>
            <a:pPr marL="12700"/>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cs typeface="Calibri"/>
            </a:endParaRPr>
          </a:p>
        </p:txBody>
      </p:sp>
      <p:graphicFrame>
        <p:nvGraphicFramePr>
          <p:cNvPr id="10" name="object 8"/>
          <p:cNvGraphicFramePr>
            <a:graphicFrameLocks noGrp="1"/>
          </p:cNvGraphicFramePr>
          <p:nvPr/>
        </p:nvGraphicFramePr>
        <p:xfrm>
          <a:off x="1711325" y="2667000"/>
          <a:ext cx="8715375" cy="2174876"/>
        </p:xfrm>
        <a:graphic>
          <a:graphicData uri="http://schemas.openxmlformats.org/drawingml/2006/table">
            <a:tbl>
              <a:tblPr/>
              <a:tblGrid>
                <a:gridCol w="2501900"/>
                <a:gridCol w="1708150"/>
                <a:gridCol w="1381125"/>
                <a:gridCol w="1219200"/>
                <a:gridCol w="1905000"/>
              </a:tblGrid>
              <a:tr h="860424">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13"/>
                        </a:spcBef>
                        <a:spcAft>
                          <a:spcPct val="0"/>
                        </a:spcAft>
                        <a:buClrTx/>
                        <a:buSzTx/>
                        <a:buFontTx/>
                        <a:buNone/>
                        <a:tabLst/>
                      </a:pPr>
                      <a:r>
                        <a:rPr kumimoji="0" lang="es-CO" altLang="es-CO" sz="1400" b="1" i="0" u="none" strike="noStrike" cap="none" normalizeH="0" baseline="0" dirty="0" smtClean="0">
                          <a:ln>
                            <a:noFill/>
                          </a:ln>
                          <a:solidFill>
                            <a:srgbClr val="FFFFFF"/>
                          </a:solidFill>
                          <a:effectLst/>
                          <a:latin typeface="Calibri" pitchFamily="34" charset="0"/>
                          <a:ea typeface="Calibri" pitchFamily="34" charset="0"/>
                          <a:cs typeface="Calibri" pitchFamily="34" charset="0"/>
                        </a:rPr>
                        <a:t>MODALIDAD DE CONTRATACIÓN</a:t>
                      </a:r>
                      <a:endParaRPr kumimoji="0" lang="es-CO" altLang="es-CO"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63500">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63500" marR="0" lvl="0" indent="0" algn="ctr" defTabSz="914400" rtl="0" eaLnBrk="1" fontAlgn="base" latinLnBrk="0" hangingPunct="1">
                        <a:lnSpc>
                          <a:spcPts val="1650"/>
                        </a:lnSpc>
                        <a:spcBef>
                          <a:spcPct val="0"/>
                        </a:spcBef>
                        <a:spcAft>
                          <a:spcPct val="0"/>
                        </a:spcAft>
                        <a:buClrTx/>
                        <a:buSzTx/>
                        <a:buFontTx/>
                        <a:buNone/>
                        <a:tabLst/>
                      </a:pPr>
                      <a:r>
                        <a:rPr kumimoji="0" lang="es-CO" altLang="es-CO" sz="1400" b="1" i="0" u="none" strike="noStrike" cap="none" normalizeH="0" baseline="0" smtClean="0">
                          <a:ln>
                            <a:noFill/>
                          </a:ln>
                          <a:solidFill>
                            <a:srgbClr val="FFFFFF"/>
                          </a:solidFill>
                          <a:effectLst/>
                          <a:latin typeface="Calibri" pitchFamily="34" charset="0"/>
                          <a:ea typeface="Calibri" pitchFamily="34" charset="0"/>
                          <a:cs typeface="Calibri" pitchFamily="34" charset="0"/>
                        </a:rPr>
                        <a:t>NO DE PROCESOS CONVOCADOS</a:t>
                      </a:r>
                      <a:endParaRPr kumimoji="0" lang="es-CO" altLang="es-CO" sz="14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84138" indent="-1588">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84138" marR="0" lvl="0" indent="-1588" algn="ctr" defTabSz="914400" rtl="0" eaLnBrk="1" fontAlgn="base" latinLnBrk="0" hangingPunct="1">
                        <a:lnSpc>
                          <a:spcPct val="100000"/>
                        </a:lnSpc>
                        <a:spcBef>
                          <a:spcPct val="20000"/>
                        </a:spcBef>
                        <a:spcAft>
                          <a:spcPct val="0"/>
                        </a:spcAft>
                        <a:buClrTx/>
                        <a:buSzTx/>
                        <a:buFontTx/>
                        <a:buNone/>
                        <a:tabLst/>
                      </a:pPr>
                      <a:r>
                        <a:rPr kumimoji="0" lang="es-CO" altLang="es-CO" sz="1400" b="1" i="0" u="none" strike="noStrike" cap="none" normalizeH="0" baseline="0" smtClean="0">
                          <a:ln>
                            <a:noFill/>
                          </a:ln>
                          <a:solidFill>
                            <a:srgbClr val="FFFFFF"/>
                          </a:solidFill>
                          <a:effectLst/>
                          <a:latin typeface="Calibri" pitchFamily="34" charset="0"/>
                          <a:ea typeface="Calibri" pitchFamily="34" charset="0"/>
                          <a:cs typeface="Calibri" pitchFamily="34" charset="0"/>
                        </a:rPr>
                        <a:t>No. DE PROCESOS ADJUDICADOS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63500">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63500" marR="0" lvl="0" indent="0" algn="ctr" defTabSz="914400" rtl="0" eaLnBrk="1" fontAlgn="base" latinLnBrk="0" hangingPunct="1">
                        <a:lnSpc>
                          <a:spcPct val="100000"/>
                        </a:lnSpc>
                        <a:spcBef>
                          <a:spcPts val="813"/>
                        </a:spcBef>
                        <a:spcAft>
                          <a:spcPct val="0"/>
                        </a:spcAft>
                        <a:buClrTx/>
                        <a:buSzTx/>
                        <a:buFontTx/>
                        <a:buNone/>
                        <a:tabLst/>
                      </a:pPr>
                      <a:r>
                        <a:rPr kumimoji="0" lang="es-CO" altLang="es-CO" sz="1400" b="1" i="0" u="none" strike="noStrike" cap="none" normalizeH="0" baseline="0" smtClean="0">
                          <a:ln>
                            <a:noFill/>
                          </a:ln>
                          <a:solidFill>
                            <a:srgbClr val="FFFFFF"/>
                          </a:solidFill>
                          <a:effectLst/>
                          <a:latin typeface="Calibri" pitchFamily="34" charset="0"/>
                          <a:ea typeface="Calibri" pitchFamily="34" charset="0"/>
                          <a:cs typeface="Calibri" pitchFamily="34" charset="0"/>
                        </a:rPr>
                        <a:t>No. DE OFERENTES EN LOS PROCESOS</a:t>
                      </a:r>
                      <a:endParaRPr kumimoji="0" lang="es-CO" altLang="es-CO" sz="14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63500">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63500" marR="0" lvl="0" indent="0" algn="ctr" defTabSz="914400" rtl="0" eaLnBrk="1" fontAlgn="base" latinLnBrk="0" hangingPunct="1">
                        <a:lnSpc>
                          <a:spcPct val="100000"/>
                        </a:lnSpc>
                        <a:spcBef>
                          <a:spcPts val="813"/>
                        </a:spcBef>
                        <a:spcAft>
                          <a:spcPct val="0"/>
                        </a:spcAft>
                        <a:buClrTx/>
                        <a:buSzTx/>
                        <a:buFontTx/>
                        <a:buNone/>
                        <a:tabLst/>
                      </a:pPr>
                      <a:r>
                        <a:rPr kumimoji="0" lang="es-CO" altLang="es-CO" sz="1400" b="1" i="0" u="none" strike="noStrike" cap="none" normalizeH="0" baseline="0" smtClean="0">
                          <a:ln>
                            <a:noFill/>
                          </a:ln>
                          <a:solidFill>
                            <a:srgbClr val="FFFFFF"/>
                          </a:solidFill>
                          <a:effectLst/>
                          <a:latin typeface="Calibri" pitchFamily="34" charset="0"/>
                          <a:ea typeface="Calibri" pitchFamily="34" charset="0"/>
                          <a:cs typeface="Calibri" pitchFamily="34" charset="0"/>
                        </a:rPr>
                        <a:t>VALOR ADJUDICADO</a:t>
                      </a:r>
                      <a:endParaRPr kumimoji="0" lang="es-CO" altLang="es-CO" sz="14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r>
              <a:tr h="328613">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smtClean="0">
                          <a:ln>
                            <a:noFill/>
                          </a:ln>
                          <a:solidFill>
                            <a:schemeClr val="tx1"/>
                          </a:solidFill>
                          <a:effectLst/>
                          <a:latin typeface="Calibri" pitchFamily="34" charset="0"/>
                          <a:ea typeface="Calibri" pitchFamily="34" charset="0"/>
                          <a:cs typeface="Calibri" pitchFamily="34" charset="0"/>
                        </a:rPr>
                        <a:t>LICITACIÓN PÚBLICA</a:t>
                      </a:r>
                      <a:endParaRPr kumimoji="0" lang="es-CO" altLang="es-CO" sz="16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62</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47</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5691</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366,360,097,876</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r>
              <a:tr h="328613">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75"/>
                        </a:spcBef>
                        <a:spcAft>
                          <a:spcPct val="0"/>
                        </a:spcAft>
                        <a:buClrTx/>
                        <a:buSzTx/>
                        <a:buFontTx/>
                        <a:buNone/>
                        <a:tabLst/>
                      </a:pPr>
                      <a:r>
                        <a:rPr kumimoji="0" lang="es-CO" altLang="es-CO" sz="1600" b="1" i="0" u="none" strike="noStrike" cap="none" normalizeH="0" baseline="0" smtClean="0">
                          <a:ln>
                            <a:noFill/>
                          </a:ln>
                          <a:solidFill>
                            <a:schemeClr val="tx1"/>
                          </a:solidFill>
                          <a:effectLst/>
                          <a:latin typeface="Calibri" pitchFamily="34" charset="0"/>
                          <a:ea typeface="Calibri" pitchFamily="34" charset="0"/>
                          <a:cs typeface="Calibri" pitchFamily="34" charset="0"/>
                        </a:rPr>
                        <a:t>CONCURSO DE MERITO</a:t>
                      </a:r>
                      <a:endParaRPr kumimoji="0" lang="es-CO" altLang="es-CO" sz="16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75"/>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93</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75"/>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51</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marL="1588">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1588" marR="0" lvl="0" indent="0" algn="ctr" defTabSz="914400" rtl="0" eaLnBrk="1" fontAlgn="base" latinLnBrk="0" hangingPunct="1">
                        <a:lnSpc>
                          <a:spcPct val="100000"/>
                        </a:lnSpc>
                        <a:spcBef>
                          <a:spcPts val="875"/>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2730</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40,808,712,930</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r>
              <a:tr h="328613">
                <a:tc>
                  <a:txBody>
                    <a:bodyPr/>
                    <a:lstStyle>
                      <a:lvl1pPr marL="44450">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4445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smtClean="0">
                          <a:ln>
                            <a:noFill/>
                          </a:ln>
                          <a:solidFill>
                            <a:schemeClr val="tx1"/>
                          </a:solidFill>
                          <a:effectLst/>
                          <a:latin typeface="Calibri" pitchFamily="34" charset="0"/>
                          <a:ea typeface="Calibri" pitchFamily="34" charset="0"/>
                          <a:cs typeface="Calibri" pitchFamily="34" charset="0"/>
                        </a:rPr>
                        <a:t>SELECCIÓN ABREVIADA</a:t>
                      </a:r>
                      <a:endParaRPr kumimoji="0" lang="es-CO" altLang="es-CO" sz="16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28</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21</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175</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r" defTabSz="914400" rtl="0" eaLnBrk="1" fontAlgn="base" latinLnBrk="0" hangingPunct="1">
                        <a:lnSpc>
                          <a:spcPct val="100000"/>
                        </a:lnSpc>
                        <a:spcBef>
                          <a:spcPts val="338"/>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14,556,619,397</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noFill/>
                  </a:tcPr>
                </a:tc>
              </a:tr>
              <a:tr h="328613">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ts val="1825"/>
                        </a:lnSpc>
                        <a:spcBef>
                          <a:spcPct val="0"/>
                        </a:spcBef>
                        <a:spcAft>
                          <a:spcPct val="0"/>
                        </a:spcAft>
                        <a:buClrTx/>
                        <a:buSzTx/>
                        <a:buFontTx/>
                        <a:buNone/>
                        <a:tabLst/>
                      </a:pPr>
                      <a:r>
                        <a:rPr kumimoji="0" lang="es-CO" altLang="es-CO" sz="1600" b="1" i="0" u="none" strike="noStrike" cap="none" normalizeH="0" baseline="0" smtClean="0">
                          <a:ln>
                            <a:noFill/>
                          </a:ln>
                          <a:solidFill>
                            <a:schemeClr val="tx1"/>
                          </a:solidFill>
                          <a:effectLst/>
                          <a:latin typeface="Calibri" pitchFamily="34" charset="0"/>
                          <a:ea typeface="Calibri" pitchFamily="34" charset="0"/>
                          <a:cs typeface="Calibri" pitchFamily="34" charset="0"/>
                        </a:rPr>
                        <a:t>TOTAL PLANTA CENTRAL</a:t>
                      </a:r>
                      <a:endParaRPr kumimoji="0" lang="es-CO" altLang="es-CO" sz="1600" b="0" i="0" u="none" strike="noStrike" cap="none" normalizeH="0" baseline="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63"/>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183</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63"/>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129</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ctr" defTabSz="914400" rtl="0" eaLnBrk="1" fontAlgn="base" latinLnBrk="0" hangingPunct="1">
                        <a:lnSpc>
                          <a:spcPct val="100000"/>
                        </a:lnSpc>
                        <a:spcBef>
                          <a:spcPts val="863"/>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8616</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a:lnSpc>
                          <a:spcPct val="90000"/>
                        </a:lnSpc>
                        <a:spcBef>
                          <a:spcPts val="1000"/>
                        </a:spcBef>
                        <a:buFont typeface="Arial" charset="0"/>
                        <a:defRPr sz="2400">
                          <a:solidFill>
                            <a:schemeClr val="tx1"/>
                          </a:solidFill>
                          <a:latin typeface="Calibri" pitchFamily="34" charset="0"/>
                        </a:defRPr>
                      </a:lvl1pPr>
                      <a:lvl2pPr marL="742950" indent="-285750">
                        <a:lnSpc>
                          <a:spcPct val="90000"/>
                        </a:lnSpc>
                        <a:spcBef>
                          <a:spcPts val="500"/>
                        </a:spcBef>
                        <a:buFont typeface="Arial" charset="0"/>
                        <a:defRPr sz="2000">
                          <a:solidFill>
                            <a:schemeClr val="tx1"/>
                          </a:solidFill>
                          <a:latin typeface="Calibri" pitchFamily="34" charset="0"/>
                        </a:defRPr>
                      </a:lvl2pPr>
                      <a:lvl3pPr marL="1143000" indent="-228600">
                        <a:lnSpc>
                          <a:spcPct val="90000"/>
                        </a:lnSpc>
                        <a:spcBef>
                          <a:spcPts val="500"/>
                        </a:spcBef>
                        <a:buFont typeface="Arial" charset="0"/>
                        <a:defRPr>
                          <a:solidFill>
                            <a:schemeClr val="tx1"/>
                          </a:solidFill>
                          <a:latin typeface="Calibri" pitchFamily="34" charset="0"/>
                        </a:defRPr>
                      </a:lvl3pPr>
                      <a:lvl4pPr marL="1600200" indent="-228600">
                        <a:lnSpc>
                          <a:spcPct val="90000"/>
                        </a:lnSpc>
                        <a:spcBef>
                          <a:spcPts val="500"/>
                        </a:spcBef>
                        <a:buFont typeface="Arial" charset="0"/>
                        <a:defRPr sz="1600">
                          <a:solidFill>
                            <a:schemeClr val="tx1"/>
                          </a:solidFill>
                          <a:latin typeface="Calibri" pitchFamily="34" charset="0"/>
                        </a:defRPr>
                      </a:lvl4pPr>
                      <a:lvl5pPr marL="2057400" indent="-228600">
                        <a:lnSpc>
                          <a:spcPct val="90000"/>
                        </a:lnSpc>
                        <a:spcBef>
                          <a:spcPts val="500"/>
                        </a:spcBef>
                        <a:buFont typeface="Arial" charset="0"/>
                        <a:defRPr sz="1600">
                          <a:solidFill>
                            <a:schemeClr val="tx1"/>
                          </a:solidFill>
                          <a:latin typeface="Calibri" pitchFamily="34" charset="0"/>
                        </a:defRPr>
                      </a:lvl5pPr>
                      <a:lvl6pPr marL="2514600" indent="-228600" fontAlgn="base">
                        <a:lnSpc>
                          <a:spcPct val="90000"/>
                        </a:lnSpc>
                        <a:spcBef>
                          <a:spcPts val="500"/>
                        </a:spcBef>
                        <a:spcAft>
                          <a:spcPct val="0"/>
                        </a:spcAft>
                        <a:buFont typeface="Arial" charset="0"/>
                        <a:defRPr sz="1600">
                          <a:solidFill>
                            <a:schemeClr val="tx1"/>
                          </a:solidFill>
                          <a:latin typeface="Calibri" pitchFamily="34" charset="0"/>
                        </a:defRPr>
                      </a:lvl6pPr>
                      <a:lvl7pPr marL="2971800" indent="-228600" fontAlgn="base">
                        <a:lnSpc>
                          <a:spcPct val="90000"/>
                        </a:lnSpc>
                        <a:spcBef>
                          <a:spcPts val="500"/>
                        </a:spcBef>
                        <a:spcAft>
                          <a:spcPct val="0"/>
                        </a:spcAft>
                        <a:buFont typeface="Arial" charset="0"/>
                        <a:defRPr sz="1600">
                          <a:solidFill>
                            <a:schemeClr val="tx1"/>
                          </a:solidFill>
                          <a:latin typeface="Calibri" pitchFamily="34" charset="0"/>
                        </a:defRPr>
                      </a:lvl7pPr>
                      <a:lvl8pPr marL="3429000" indent="-228600" fontAlgn="base">
                        <a:lnSpc>
                          <a:spcPct val="90000"/>
                        </a:lnSpc>
                        <a:spcBef>
                          <a:spcPts val="500"/>
                        </a:spcBef>
                        <a:spcAft>
                          <a:spcPct val="0"/>
                        </a:spcAft>
                        <a:buFont typeface="Arial" charset="0"/>
                        <a:defRPr sz="1600">
                          <a:solidFill>
                            <a:schemeClr val="tx1"/>
                          </a:solidFill>
                          <a:latin typeface="Calibri" pitchFamily="34" charset="0"/>
                        </a:defRPr>
                      </a:lvl8pPr>
                      <a:lvl9pPr marL="3886200" indent="-228600" fontAlgn="base">
                        <a:lnSpc>
                          <a:spcPct val="90000"/>
                        </a:lnSpc>
                        <a:spcBef>
                          <a:spcPts val="500"/>
                        </a:spcBef>
                        <a:spcAft>
                          <a:spcPct val="0"/>
                        </a:spcAft>
                        <a:buFont typeface="Arial" charset="0"/>
                        <a:defRPr sz="1600">
                          <a:solidFill>
                            <a:schemeClr val="tx1"/>
                          </a:solidFill>
                          <a:latin typeface="Calibri" pitchFamily="34" charset="0"/>
                        </a:defRPr>
                      </a:lvl9pPr>
                    </a:lstStyle>
                    <a:p>
                      <a:pPr marL="0" marR="0" lvl="0" indent="0" algn="r" defTabSz="914400" rtl="0" eaLnBrk="1" fontAlgn="base" latinLnBrk="0" hangingPunct="1">
                        <a:lnSpc>
                          <a:spcPct val="100000"/>
                        </a:lnSpc>
                        <a:spcBef>
                          <a:spcPts val="863"/>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421,425,430,203</a:t>
                      </a:r>
                      <a:endParaRPr kumimoji="0" lang="es-CO" altLang="es-CO" sz="16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r>
            </a:tbl>
          </a:graphicData>
        </a:graphic>
      </p:graphicFrame>
    </p:spTree>
    <p:extLst>
      <p:ext uri="{BB962C8B-B14F-4D97-AF65-F5344CB8AC3E}">
        <p14:creationId xmlns:p14="http://schemas.microsoft.com/office/powerpoint/2010/main" val="1123249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6"/>
          <p:cNvSpPr txBox="1"/>
          <p:nvPr/>
        </p:nvSpPr>
        <p:spPr>
          <a:xfrm>
            <a:off x="1828800" y="923764"/>
            <a:ext cx="7467600" cy="276999"/>
          </a:xfrm>
          <a:prstGeom prst="rect">
            <a:avLst/>
          </a:prstGeom>
        </p:spPr>
        <p:txBody>
          <a:bodyPr wrap="square" lIns="0" tIns="0" rIns="0" bIns="0">
            <a:spAutoFit/>
          </a:bodyPr>
          <a:lstStyle/>
          <a:p>
            <a:pPr marL="3372485">
              <a:spcBef>
                <a:spcPts val="114"/>
              </a:spcBef>
              <a:defRPr/>
            </a:pPr>
            <a:r>
              <a:rPr lang="es-CO" b="1" spc="-15" dirty="0">
                <a:latin typeface="Calibri"/>
                <a:cs typeface="Calibri"/>
              </a:rPr>
              <a:t>TRANSPARENCIA </a:t>
            </a:r>
            <a:r>
              <a:rPr lang="es-CO" b="1" spc="-5" dirty="0">
                <a:latin typeface="Calibri"/>
                <a:cs typeface="Calibri"/>
              </a:rPr>
              <a:t>EN LA</a:t>
            </a:r>
            <a:r>
              <a:rPr lang="es-CO" b="1" spc="-35" dirty="0">
                <a:latin typeface="Calibri"/>
                <a:cs typeface="Calibri"/>
              </a:rPr>
              <a:t> </a:t>
            </a:r>
            <a:r>
              <a:rPr lang="es-CO" b="1" spc="-10" dirty="0">
                <a:latin typeface="Calibri"/>
                <a:cs typeface="Calibri"/>
              </a:rPr>
              <a:t>CONTRATACIÓN</a:t>
            </a:r>
            <a:endParaRPr lang="es-CO" dirty="0">
              <a:latin typeface="Calibri"/>
              <a:cs typeface="Calibri"/>
            </a:endParaRPr>
          </a:p>
        </p:txBody>
      </p:sp>
      <p:sp>
        <p:nvSpPr>
          <p:cNvPr id="3116" name="object 18"/>
          <p:cNvSpPr>
            <a:spLocks/>
          </p:cNvSpPr>
          <p:nvPr/>
        </p:nvSpPr>
        <p:spPr bwMode="auto">
          <a:xfrm>
            <a:off x="3660776" y="0"/>
            <a:ext cx="8531224" cy="69849"/>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p>
        </p:txBody>
      </p:sp>
      <p:sp>
        <p:nvSpPr>
          <p:cNvPr id="2" name="CuadroTexto 1"/>
          <p:cNvSpPr txBox="1"/>
          <p:nvPr/>
        </p:nvSpPr>
        <p:spPr>
          <a:xfrm>
            <a:off x="1190623" y="1492083"/>
            <a:ext cx="3870327" cy="461665"/>
          </a:xfrm>
          <a:prstGeom prst="rect">
            <a:avLst/>
          </a:prstGeom>
          <a:noFill/>
        </p:spPr>
        <p:txBody>
          <a:bodyPr wrap="square" rtlCol="0">
            <a:spAutoFit/>
          </a:bodyPr>
          <a:lstStyle/>
          <a:p>
            <a:r>
              <a:rPr lang="es-CO" sz="2400" b="1" spc="-10" dirty="0">
                <a:latin typeface="Calibri"/>
                <a:cs typeface="Calibri"/>
              </a:rPr>
              <a:t>PACTO DE TRANSPARENCIA</a:t>
            </a:r>
          </a:p>
        </p:txBody>
      </p:sp>
      <p:sp>
        <p:nvSpPr>
          <p:cNvPr id="18" name="object 3"/>
          <p:cNvSpPr txBox="1"/>
          <p:nvPr/>
        </p:nvSpPr>
        <p:spPr>
          <a:xfrm>
            <a:off x="846773" y="2204798"/>
            <a:ext cx="10323830" cy="2954655"/>
          </a:xfrm>
          <a:prstGeom prst="rect">
            <a:avLst/>
          </a:prstGeom>
        </p:spPr>
        <p:txBody>
          <a:bodyPr vert="horz" wrap="square" lIns="0" tIns="0" rIns="0" bIns="0" rtlCol="0">
            <a:spAutoFit/>
          </a:bodyPr>
          <a:lstStyle/>
          <a:p>
            <a:pPr marL="12700" marR="5715" algn="just">
              <a:lnSpc>
                <a:spcPct val="100000"/>
              </a:lnSpc>
            </a:pPr>
            <a:r>
              <a:rPr lang="es-CO" sz="1600" spc="-15" dirty="0">
                <a:latin typeface="Calibri"/>
                <a:cs typeface="Calibri"/>
              </a:rPr>
              <a:t>Con el objetivo de promover medidas que contribuyan a disminuir los riesgos de corrupción en las regiones y a garantizar la inversión transparente de recursos, se hizo necesario definir con precisión compromisos que permitan llevar a buen término la implementación de las medidas lideradas por el Gobierno Nacional y definidas por el documento CONPES 167 de 2013.</a:t>
            </a:r>
          </a:p>
          <a:p>
            <a:pPr algn="just">
              <a:lnSpc>
                <a:spcPct val="100000"/>
              </a:lnSpc>
              <a:spcBef>
                <a:spcPts val="40"/>
              </a:spcBef>
            </a:pPr>
            <a:endParaRPr lang="es-CO" sz="1600" spc="-15" dirty="0">
              <a:latin typeface="Calibri"/>
              <a:cs typeface="Calibri"/>
            </a:endParaRPr>
          </a:p>
          <a:p>
            <a:pPr marL="12700" marR="5080" algn="just">
              <a:lnSpc>
                <a:spcPct val="100000"/>
              </a:lnSpc>
            </a:pPr>
            <a:r>
              <a:rPr lang="es-CO" sz="1600" spc="-15" dirty="0">
                <a:latin typeface="Calibri"/>
                <a:cs typeface="Calibri"/>
              </a:rPr>
              <a:t>Para ello, en aras de promover la implementación de la Ley 1712 de 2014 - Ley de Transparencia y Acceso a la Información Pública Nacional, el Instituto Nacional de Vías INVIAS suscribió 307 Pactos de Transparencia en el año 2016, así: 252 Municipios, 24 Gobernaciones, 27 Ciudades Capitales y 4 Entidades del Orden Nacional.</a:t>
            </a:r>
          </a:p>
          <a:p>
            <a:pPr algn="just">
              <a:lnSpc>
                <a:spcPct val="100000"/>
              </a:lnSpc>
              <a:spcBef>
                <a:spcPts val="45"/>
              </a:spcBef>
            </a:pPr>
            <a:endParaRPr lang="es-CO" sz="1600" spc="-15" dirty="0">
              <a:latin typeface="Calibri"/>
              <a:cs typeface="Calibri"/>
            </a:endParaRPr>
          </a:p>
          <a:p>
            <a:pPr marL="12700" algn="just">
              <a:lnSpc>
                <a:spcPct val="100000"/>
              </a:lnSpc>
            </a:pPr>
            <a:r>
              <a:rPr lang="es-CO" sz="1600" spc="-15" dirty="0">
                <a:latin typeface="Calibri"/>
                <a:cs typeface="Calibri"/>
              </a:rPr>
              <a:t>En el año 2017, se han firmado adicionalmente, pactos de transparencia con </a:t>
            </a:r>
            <a:r>
              <a:rPr lang="es-CO" sz="1600" spc="-15" dirty="0" smtClean="0">
                <a:latin typeface="Calibri"/>
                <a:cs typeface="Calibri"/>
              </a:rPr>
              <a:t>95 </a:t>
            </a:r>
            <a:r>
              <a:rPr lang="es-CO" sz="1600" spc="-15" dirty="0">
                <a:latin typeface="Calibri"/>
                <a:cs typeface="Calibri"/>
              </a:rPr>
              <a:t>municipios, los cuales están vigentes hasta el 31 de diciembre de 2019.</a:t>
            </a:r>
          </a:p>
          <a:p>
            <a:pPr algn="just">
              <a:lnSpc>
                <a:spcPct val="100000"/>
              </a:lnSpc>
              <a:spcBef>
                <a:spcPts val="40"/>
              </a:spcBef>
            </a:pPr>
            <a:endParaRPr lang="es-CO" sz="1600" spc="-15" dirty="0">
              <a:latin typeface="Calibri"/>
              <a:cs typeface="Calibri"/>
            </a:endParaRPr>
          </a:p>
          <a:p>
            <a:pPr algn="just">
              <a:spcBef>
                <a:spcPct val="0"/>
              </a:spcBef>
            </a:pPr>
            <a:r>
              <a:rPr lang="es-CO" sz="1600" spc="-15" dirty="0">
                <a:latin typeface="Calibri"/>
                <a:cs typeface="Calibri"/>
              </a:rPr>
              <a:t>Total: </a:t>
            </a:r>
            <a:r>
              <a:rPr lang="es-CO" altLang="es-CO" sz="1600" dirty="0">
                <a:ea typeface="Calibri" panose="020F0502020204030204" pitchFamily="34" charset="0"/>
                <a:cs typeface="Calibri" panose="020F0502020204030204" pitchFamily="34" charset="0"/>
              </a:rPr>
              <a:t>373 Municipios,  27 Gobernaciones, 27 Ciudades Capitales y 6 Entidades del Orden Nacional</a:t>
            </a:r>
          </a:p>
        </p:txBody>
      </p:sp>
      <p:sp>
        <p:nvSpPr>
          <p:cNvPr id="4" name="Rectángulo 3"/>
          <p:cNvSpPr/>
          <p:nvPr/>
        </p:nvSpPr>
        <p:spPr>
          <a:xfrm>
            <a:off x="1233238" y="5526654"/>
            <a:ext cx="2101850" cy="398463"/>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Rectángulo 20"/>
          <p:cNvSpPr/>
          <p:nvPr/>
        </p:nvSpPr>
        <p:spPr>
          <a:xfrm>
            <a:off x="3967163" y="5526654"/>
            <a:ext cx="2101850" cy="398463"/>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Rectángulo 21"/>
          <p:cNvSpPr/>
          <p:nvPr/>
        </p:nvSpPr>
        <p:spPr>
          <a:xfrm>
            <a:off x="6477000" y="5515768"/>
            <a:ext cx="2101850" cy="398463"/>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Rectángulo 22"/>
          <p:cNvSpPr/>
          <p:nvPr/>
        </p:nvSpPr>
        <p:spPr>
          <a:xfrm>
            <a:off x="9296400" y="5515768"/>
            <a:ext cx="2101850" cy="398463"/>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CuadroTexto 4"/>
          <p:cNvSpPr txBox="1"/>
          <p:nvPr/>
        </p:nvSpPr>
        <p:spPr>
          <a:xfrm>
            <a:off x="1440532" y="5551848"/>
            <a:ext cx="1663700" cy="369332"/>
          </a:xfrm>
          <a:prstGeom prst="rect">
            <a:avLst/>
          </a:prstGeom>
          <a:noFill/>
        </p:spPr>
        <p:txBody>
          <a:bodyPr wrap="square" rtlCol="0">
            <a:spAutoFit/>
          </a:bodyPr>
          <a:lstStyle/>
          <a:p>
            <a:pPr algn="ctr"/>
            <a:r>
              <a:rPr lang="es-CO" b="1" spc="-10" dirty="0">
                <a:solidFill>
                  <a:schemeClr val="bg1"/>
                </a:solidFill>
                <a:latin typeface="Calibri"/>
                <a:cs typeface="Calibri"/>
              </a:rPr>
              <a:t>PARTICIPACIÓN</a:t>
            </a:r>
          </a:p>
        </p:txBody>
      </p:sp>
      <p:sp>
        <p:nvSpPr>
          <p:cNvPr id="25" name="CuadroTexto 24"/>
          <p:cNvSpPr txBox="1"/>
          <p:nvPr/>
        </p:nvSpPr>
        <p:spPr>
          <a:xfrm>
            <a:off x="4344988" y="5541219"/>
            <a:ext cx="1663700" cy="369332"/>
          </a:xfrm>
          <a:prstGeom prst="rect">
            <a:avLst/>
          </a:prstGeom>
          <a:noFill/>
        </p:spPr>
        <p:txBody>
          <a:bodyPr wrap="square" rtlCol="0">
            <a:spAutoFit/>
          </a:bodyPr>
          <a:lstStyle/>
          <a:p>
            <a:pPr algn="ctr"/>
            <a:r>
              <a:rPr lang="es-CO" b="1" spc="-10" dirty="0">
                <a:solidFill>
                  <a:schemeClr val="bg1"/>
                </a:solidFill>
                <a:latin typeface="Calibri"/>
                <a:cs typeface="Calibri"/>
              </a:rPr>
              <a:t>PLURALIDAD</a:t>
            </a:r>
          </a:p>
        </p:txBody>
      </p:sp>
      <p:sp>
        <p:nvSpPr>
          <p:cNvPr id="26" name="CuadroTexto 25"/>
          <p:cNvSpPr txBox="1"/>
          <p:nvPr/>
        </p:nvSpPr>
        <p:spPr>
          <a:xfrm>
            <a:off x="6593887" y="5515768"/>
            <a:ext cx="1914352" cy="369332"/>
          </a:xfrm>
          <a:prstGeom prst="rect">
            <a:avLst/>
          </a:prstGeom>
          <a:noFill/>
        </p:spPr>
        <p:txBody>
          <a:bodyPr wrap="square" rtlCol="0">
            <a:spAutoFit/>
          </a:bodyPr>
          <a:lstStyle/>
          <a:p>
            <a:pPr algn="ctr"/>
            <a:r>
              <a:rPr lang="es-CO" b="1" spc="-10" dirty="0">
                <a:solidFill>
                  <a:schemeClr val="bg1"/>
                </a:solidFill>
                <a:latin typeface="Calibri"/>
                <a:cs typeface="Calibri"/>
              </a:rPr>
              <a:t>COMPETITIVIDAD</a:t>
            </a:r>
          </a:p>
        </p:txBody>
      </p:sp>
      <p:sp>
        <p:nvSpPr>
          <p:cNvPr id="27" name="CuadroTexto 26"/>
          <p:cNvSpPr txBox="1"/>
          <p:nvPr/>
        </p:nvSpPr>
        <p:spPr>
          <a:xfrm>
            <a:off x="9515475" y="5508029"/>
            <a:ext cx="1663700" cy="369332"/>
          </a:xfrm>
          <a:prstGeom prst="rect">
            <a:avLst/>
          </a:prstGeom>
          <a:noFill/>
        </p:spPr>
        <p:txBody>
          <a:bodyPr wrap="square" rtlCol="0">
            <a:spAutoFit/>
          </a:bodyPr>
          <a:lstStyle/>
          <a:p>
            <a:pPr algn="ctr"/>
            <a:r>
              <a:rPr lang="es-CO" b="1" spc="-10" dirty="0">
                <a:solidFill>
                  <a:schemeClr val="bg1"/>
                </a:solidFill>
                <a:latin typeface="Calibri"/>
                <a:cs typeface="Calibri"/>
              </a:rPr>
              <a:t>VISIBILIDAD</a:t>
            </a:r>
          </a:p>
        </p:txBody>
      </p:sp>
      <p:sp>
        <p:nvSpPr>
          <p:cNvPr id="19" name="Rectángulo 18"/>
          <p:cNvSpPr/>
          <p:nvPr/>
        </p:nvSpPr>
        <p:spPr>
          <a:xfrm>
            <a:off x="5931693" y="600292"/>
            <a:ext cx="2472078" cy="369332"/>
          </a:xfrm>
          <a:prstGeom prst="rect">
            <a:avLst/>
          </a:prstGeom>
        </p:spPr>
        <p:txBody>
          <a:bodyPr wrap="square">
            <a:spAutoFit/>
          </a:bodyPr>
          <a:lstStyle/>
          <a:p>
            <a:pPr marL="12700"/>
            <a:r>
              <a:rPr lang="es-CO" spc="-15" dirty="0">
                <a:solidFill>
                  <a:srgbClr val="FFFFFF"/>
                </a:solidFill>
                <a:cs typeface="Calibri"/>
              </a:rPr>
              <a:t>EJES</a:t>
            </a:r>
            <a:r>
              <a:rPr lang="es-CO" spc="-30" dirty="0">
                <a:solidFill>
                  <a:srgbClr val="FFFFFF"/>
                </a:solidFill>
                <a:cs typeface="Calibri"/>
              </a:rPr>
              <a:t> </a:t>
            </a:r>
            <a:r>
              <a:rPr lang="es-CO" spc="-15" dirty="0">
                <a:solidFill>
                  <a:srgbClr val="FFFFFF"/>
                </a:solidFill>
                <a:cs typeface="Calibri"/>
              </a:rPr>
              <a:t>TRANSVERSALES</a:t>
            </a:r>
            <a:endParaRPr lang="es-CO" dirty="0">
              <a:cs typeface="Calibri"/>
            </a:endParaRPr>
          </a:p>
        </p:txBody>
      </p:sp>
    </p:spTree>
    <p:extLst>
      <p:ext uri="{BB962C8B-B14F-4D97-AF65-F5344CB8AC3E}">
        <p14:creationId xmlns:p14="http://schemas.microsoft.com/office/powerpoint/2010/main" val="227643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7007859" cy="82550"/>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5" name="CuadroTexto 14"/>
          <p:cNvSpPr txBox="1"/>
          <p:nvPr/>
        </p:nvSpPr>
        <p:spPr>
          <a:xfrm>
            <a:off x="4495800" y="2667000"/>
            <a:ext cx="5182108" cy="1569660"/>
          </a:xfrm>
          <a:prstGeom prst="rect">
            <a:avLst/>
          </a:prstGeom>
          <a:noFill/>
        </p:spPr>
        <p:txBody>
          <a:bodyPr wrap="square" rtlCol="0">
            <a:spAutoFit/>
          </a:bodyPr>
          <a:lstStyle/>
          <a:p>
            <a:r>
              <a:rPr lang="es-CO" sz="4800" dirty="0">
                <a:solidFill>
                  <a:srgbClr val="FFC000"/>
                </a:solidFill>
                <a:latin typeface="Impact"/>
                <a:cs typeface="Impact"/>
              </a:rPr>
              <a:t>LOGROS VIGENCIA</a:t>
            </a:r>
          </a:p>
          <a:p>
            <a:r>
              <a:rPr lang="es-CO" sz="4800" dirty="0">
                <a:solidFill>
                  <a:srgbClr val="4472C4">
                    <a:lumMod val="75000"/>
                  </a:srgbClr>
                </a:solidFill>
                <a:latin typeface="Impact"/>
                <a:cs typeface="Impact"/>
              </a:rPr>
              <a:t>ENERO – JUNIO 2017</a:t>
            </a:r>
          </a:p>
        </p:txBody>
      </p:sp>
      <p:sp>
        <p:nvSpPr>
          <p:cNvPr id="16" name="CuadroTexto 15"/>
          <p:cNvSpPr txBox="1"/>
          <p:nvPr/>
        </p:nvSpPr>
        <p:spPr>
          <a:xfrm>
            <a:off x="3660649" y="586682"/>
            <a:ext cx="4716966" cy="384721"/>
          </a:xfrm>
          <a:prstGeom prst="rect">
            <a:avLst/>
          </a:prstGeom>
          <a:noFill/>
        </p:spPr>
        <p:txBody>
          <a:bodyPr wrap="square" rtlCol="0">
            <a:spAutoFit/>
          </a:bodyPr>
          <a:lstStyle/>
          <a:p>
            <a:pPr algn="ctr"/>
            <a:r>
              <a:rPr lang="es-CO" sz="1900" dirty="0">
                <a:solidFill>
                  <a:prstClr val="white"/>
                </a:solidFill>
              </a:rPr>
              <a:t>BUEN GOBIERNO</a:t>
            </a:r>
          </a:p>
        </p:txBody>
      </p:sp>
    </p:spTree>
    <p:extLst>
      <p:ext uri="{BB962C8B-B14F-4D97-AF65-F5344CB8AC3E}">
        <p14:creationId xmlns:p14="http://schemas.microsoft.com/office/powerpoint/2010/main" val="3979123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0" name="object 10"/>
          <p:cNvSpPr/>
          <p:nvPr/>
        </p:nvSpPr>
        <p:spPr>
          <a:xfrm>
            <a:off x="5707380" y="548627"/>
            <a:ext cx="2453639" cy="588276"/>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
        <p:nvSpPr>
          <p:cNvPr id="13" name="object 13"/>
          <p:cNvSpPr txBox="1"/>
          <p:nvPr/>
        </p:nvSpPr>
        <p:spPr>
          <a:xfrm>
            <a:off x="4255407" y="592721"/>
            <a:ext cx="6107712" cy="292388"/>
          </a:xfrm>
          <a:prstGeom prst="rect">
            <a:avLst/>
          </a:prstGeom>
        </p:spPr>
        <p:txBody>
          <a:bodyPr vert="horz" wrap="square" lIns="0" tIns="0" rIns="0" bIns="0" rtlCol="0">
            <a:spAutoFit/>
          </a:bodyPr>
          <a:lstStyle/>
          <a:p>
            <a:pPr marL="12700"/>
            <a:r>
              <a:rPr lang="es-CO" sz="1900" dirty="0">
                <a:solidFill>
                  <a:prstClr val="white"/>
                </a:solidFill>
                <a:cs typeface="Calibri"/>
              </a:rPr>
              <a:t>COMPETITIVIDAD ESTRATÉGÍCA E INFRAESTRUCTURA</a:t>
            </a:r>
            <a:endParaRPr sz="1900" dirty="0">
              <a:solidFill>
                <a:prstClr val="white"/>
              </a:solidFill>
              <a:cs typeface="Calibri"/>
            </a:endParaRPr>
          </a:p>
        </p:txBody>
      </p:sp>
      <p:sp>
        <p:nvSpPr>
          <p:cNvPr id="14" name="CuadroTexto 13"/>
          <p:cNvSpPr txBox="1"/>
          <p:nvPr/>
        </p:nvSpPr>
        <p:spPr>
          <a:xfrm>
            <a:off x="2553515" y="2660122"/>
            <a:ext cx="8016558" cy="769441"/>
          </a:xfrm>
          <a:prstGeom prst="rect">
            <a:avLst/>
          </a:prstGeom>
          <a:noFill/>
        </p:spPr>
        <p:txBody>
          <a:bodyPr wrap="square" rtlCol="0">
            <a:spAutoFit/>
          </a:bodyPr>
          <a:lstStyle/>
          <a:p>
            <a:pPr algn="ctr"/>
            <a:r>
              <a:rPr lang="es-CO" sz="4400" dirty="0" smtClean="0">
                <a:solidFill>
                  <a:prstClr val="black"/>
                </a:solidFill>
                <a:latin typeface="Impact" panose="020B0806030902050204" pitchFamily="34" charset="0"/>
              </a:rPr>
              <a:t>BUEN  </a:t>
            </a:r>
            <a:r>
              <a:rPr lang="es-CO" sz="4400" dirty="0" smtClean="0">
                <a:solidFill>
                  <a:srgbClr val="FFC000"/>
                </a:solidFill>
                <a:latin typeface="Impact" panose="020B0806030902050204" pitchFamily="34" charset="0"/>
              </a:rPr>
              <a:t>GOBIERNO</a:t>
            </a:r>
            <a:endParaRPr lang="es-CO" sz="4400" dirty="0">
              <a:solidFill>
                <a:srgbClr val="FFC000"/>
              </a:solidFill>
              <a:latin typeface="Impact" panose="020B0806030902050204" pitchFamily="34" charset="0"/>
            </a:endParaRPr>
          </a:p>
        </p:txBody>
      </p:sp>
      <p:sp>
        <p:nvSpPr>
          <p:cNvPr id="9" name="object 18"/>
          <p:cNvSpPr>
            <a:spLocks/>
          </p:cNvSpPr>
          <p:nvPr/>
        </p:nvSpPr>
        <p:spPr bwMode="auto">
          <a:xfrm>
            <a:off x="3660776" y="0"/>
            <a:ext cx="8531224" cy="82550"/>
          </a:xfrm>
          <a:custGeom>
            <a:avLst/>
            <a:gdLst>
              <a:gd name="T0" fmla="*/ 0 w 7007859"/>
              <a:gd name="T1" fmla="*/ 82296 h 82550"/>
              <a:gd name="T2" fmla="*/ 7006718 w 7007859"/>
              <a:gd name="T3" fmla="*/ 82296 h 82550"/>
              <a:gd name="T4" fmla="*/ 7006718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6" name="object 4"/>
          <p:cNvSpPr/>
          <p:nvPr/>
        </p:nvSpPr>
        <p:spPr>
          <a:xfrm>
            <a:off x="3660649" y="0"/>
            <a:ext cx="8531351" cy="92584"/>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
        <p:nvSpPr>
          <p:cNvPr id="18" name="object 4"/>
          <p:cNvSpPr/>
          <p:nvPr/>
        </p:nvSpPr>
        <p:spPr>
          <a:xfrm>
            <a:off x="3660649" y="0"/>
            <a:ext cx="8531351" cy="67851"/>
          </a:xfrm>
          <a:custGeom>
            <a:avLst/>
            <a:gdLst/>
            <a:ahLst/>
            <a:cxnLst/>
            <a:rect l="l" t="t" r="r" b="b"/>
            <a:pathLst>
              <a:path w="7007859" h="82550">
                <a:moveTo>
                  <a:pt x="0" y="82296"/>
                </a:moveTo>
                <a:lnTo>
                  <a:pt x="7007352" y="82296"/>
                </a:lnTo>
                <a:lnTo>
                  <a:pt x="7007352" y="0"/>
                </a:lnTo>
                <a:lnTo>
                  <a:pt x="0" y="0"/>
                </a:lnTo>
                <a:lnTo>
                  <a:pt x="0" y="82296"/>
                </a:lnTo>
                <a:close/>
              </a:path>
            </a:pathLst>
          </a:custGeom>
          <a:solidFill>
            <a:srgbClr val="FFC000"/>
          </a:solid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200058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1" name="object 21"/>
          <p:cNvSpPr>
            <a:spLocks/>
          </p:cNvSpPr>
          <p:nvPr/>
        </p:nvSpPr>
        <p:spPr bwMode="auto">
          <a:xfrm>
            <a:off x="3660776" y="0"/>
            <a:ext cx="8378824" cy="45719"/>
          </a:xfrm>
          <a:custGeom>
            <a:avLst/>
            <a:gdLst>
              <a:gd name="T0" fmla="*/ 0 w 7007859"/>
              <a:gd name="T1" fmla="*/ 82296 h 82550"/>
              <a:gd name="T2" fmla="*/ 7005450 w 7007859"/>
              <a:gd name="T3" fmla="*/ 82296 h 82550"/>
              <a:gd name="T4" fmla="*/ 7005450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3105" name="Rectángulo 3"/>
          <p:cNvSpPr>
            <a:spLocks noChangeArrowheads="1"/>
          </p:cNvSpPr>
          <p:nvPr/>
        </p:nvSpPr>
        <p:spPr bwMode="auto">
          <a:xfrm>
            <a:off x="1535113" y="3330576"/>
            <a:ext cx="8534400" cy="32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07000"/>
              </a:lnSpc>
            </a:pPr>
            <a:r>
              <a:rPr lang="es-CO" altLang="es-CO" sz="1400" dirty="0">
                <a:solidFill>
                  <a:prstClr val="black"/>
                </a:solidFill>
                <a:cs typeface="Arial" panose="020B0604020202020204" pitchFamily="34" charset="0"/>
              </a:rPr>
              <a:t>El Sistema Unificado de Información de Trámites -SUIT- se encuentra actualizado:</a:t>
            </a:r>
          </a:p>
        </p:txBody>
      </p:sp>
      <p:sp>
        <p:nvSpPr>
          <p:cNvPr id="21" name="CuadroTexto 20"/>
          <p:cNvSpPr txBox="1"/>
          <p:nvPr/>
        </p:nvSpPr>
        <p:spPr>
          <a:xfrm>
            <a:off x="3612899" y="619100"/>
            <a:ext cx="4716966" cy="661720"/>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TRÁMITES INSCRITOS EN SUIT</a:t>
            </a:r>
          </a:p>
        </p:txBody>
      </p:sp>
      <p:pic>
        <p:nvPicPr>
          <p:cNvPr id="10" name="Imagen 9"/>
          <p:cNvPicPr>
            <a:picLocks noChangeAspect="1"/>
          </p:cNvPicPr>
          <p:nvPr/>
        </p:nvPicPr>
        <p:blipFill rotWithShape="1">
          <a:blip r:embed="rId2"/>
          <a:srcRect l="34768" t="25875" r="43534" b="44977"/>
          <a:stretch/>
        </p:blipFill>
        <p:spPr>
          <a:xfrm>
            <a:off x="1098755" y="1221570"/>
            <a:ext cx="2869479" cy="2168256"/>
          </a:xfrm>
          <a:prstGeom prst="rect">
            <a:avLst/>
          </a:prstGeom>
        </p:spPr>
      </p:pic>
      <p:sp>
        <p:nvSpPr>
          <p:cNvPr id="11" name="Rectángulo 22"/>
          <p:cNvSpPr>
            <a:spLocks noChangeArrowheads="1"/>
          </p:cNvSpPr>
          <p:nvPr/>
        </p:nvSpPr>
        <p:spPr bwMode="auto">
          <a:xfrm>
            <a:off x="4223084" y="1310195"/>
            <a:ext cx="6584830" cy="187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07000"/>
              </a:lnSpc>
            </a:pPr>
            <a:r>
              <a:rPr lang="es-CO" altLang="es-CO" dirty="0">
                <a:cs typeface="Arial" panose="020B0604020202020204" pitchFamily="34" charset="0"/>
              </a:rPr>
              <a:t>La Estrategia de racionalización teniente a la automatización total de los trámites, en una ventanilla única a través de INVITRAMITES, fue cargada en el modulo de SUIT y cuenta con monitoreo del Jefe de la Oficina Asesora de Planeación y seguimiento trimestral a través del aplicativo SIPLAN (actividades incorporadas en el Plan de Acción Anual).</a:t>
            </a:r>
            <a:endParaRPr lang="es-CO" altLang="es-CO" sz="2400" dirty="0">
              <a:ea typeface="MS PGothic" panose="020B0600070205080204" pitchFamily="34" charset="-128"/>
              <a:cs typeface="Arial" panose="020B0604020202020204" pitchFamily="34" charset="0"/>
            </a:endParaRPr>
          </a:p>
        </p:txBody>
      </p:sp>
      <p:graphicFrame>
        <p:nvGraphicFramePr>
          <p:cNvPr id="13" name="object 17"/>
          <p:cNvGraphicFramePr>
            <a:graphicFrameLocks noGrp="1"/>
          </p:cNvGraphicFramePr>
          <p:nvPr>
            <p:extLst/>
          </p:nvPr>
        </p:nvGraphicFramePr>
        <p:xfrm>
          <a:off x="343333" y="3717488"/>
          <a:ext cx="11421037" cy="1729980"/>
        </p:xfrm>
        <a:graphic>
          <a:graphicData uri="http://schemas.openxmlformats.org/drawingml/2006/table">
            <a:tbl>
              <a:tblPr/>
              <a:tblGrid>
                <a:gridCol w="3388292">
                  <a:extLst>
                    <a:ext uri="{9D8B030D-6E8A-4147-A177-3AD203B41FA5}">
                      <a16:colId xmlns="" xmlns:a16="http://schemas.microsoft.com/office/drawing/2014/main" val="3308913008"/>
                    </a:ext>
                  </a:extLst>
                </a:gridCol>
                <a:gridCol w="8032745">
                  <a:extLst>
                    <a:ext uri="{9D8B030D-6E8A-4147-A177-3AD203B41FA5}">
                      <a16:colId xmlns="" xmlns:a16="http://schemas.microsoft.com/office/drawing/2014/main" val="2475618568"/>
                    </a:ext>
                  </a:extLst>
                </a:gridCol>
              </a:tblGrid>
              <a:tr h="236460">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50"/>
                        </a:spcBef>
                        <a:spcAft>
                          <a:spcPct val="0"/>
                        </a:spcAft>
                        <a:buClrTx/>
                        <a:buSzTx/>
                        <a:buFontTx/>
                        <a:buNone/>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INCRITO</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F487C"/>
                    </a:solidFill>
                  </a:tcPr>
                </a:tc>
                <a:tc>
                  <a:txBody>
                    <a:bodyPr/>
                    <a:lstStyle/>
                    <a:p>
                      <a:pPr algn="ctr"/>
                      <a:r>
                        <a:rPr kumimoji="0" 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DENOMINACIÓN</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F487C"/>
                    </a:solidFill>
                  </a:tcPr>
                </a:tc>
                <a:extLst>
                  <a:ext uri="{0D108BD9-81ED-4DB2-BD59-A6C34878D82A}">
                    <a16:rowId xmlns="" xmlns:a16="http://schemas.microsoft.com/office/drawing/2014/main" val="2522298480"/>
                  </a:ext>
                </a:extLst>
              </a:tr>
              <a:tr h="1127586">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CO" altLang="es-CO"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Trámites (5)</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1F1F1"/>
                    </a:solidFill>
                  </a:tcPr>
                </a:tc>
                <a:tc>
                  <a:txBody>
                    <a:bodyPr/>
                    <a:lstStyle>
                      <a:lvl1pPr marL="241300" indent="-177800">
                        <a:spcBef>
                          <a:spcPct val="20000"/>
                        </a:spcBef>
                        <a:tabLst>
                          <a:tab pos="241300" algn="l"/>
                        </a:tabLst>
                        <a:defRPr sz="1600">
                          <a:solidFill>
                            <a:schemeClr val="tx1"/>
                          </a:solidFill>
                          <a:latin typeface="Calibri" panose="020F0502020204030204" pitchFamily="34" charset="0"/>
                        </a:defRPr>
                      </a:lvl1pPr>
                      <a:lvl2pPr marL="742950" indent="-285750">
                        <a:spcBef>
                          <a:spcPct val="20000"/>
                        </a:spcBef>
                        <a:tabLst>
                          <a:tab pos="241300" algn="l"/>
                        </a:tabLst>
                        <a:defRPr sz="1600">
                          <a:solidFill>
                            <a:schemeClr val="tx1"/>
                          </a:solidFill>
                          <a:latin typeface="Calibri" panose="020F0502020204030204" pitchFamily="34" charset="0"/>
                        </a:defRPr>
                      </a:lvl2pPr>
                      <a:lvl3pPr marL="1143000" indent="-228600">
                        <a:spcBef>
                          <a:spcPct val="20000"/>
                        </a:spcBef>
                        <a:tabLst>
                          <a:tab pos="241300" algn="l"/>
                        </a:tabLst>
                        <a:defRPr sz="1600">
                          <a:solidFill>
                            <a:schemeClr val="tx1"/>
                          </a:solidFill>
                          <a:latin typeface="Calibri" panose="020F0502020204030204" pitchFamily="34" charset="0"/>
                        </a:defRPr>
                      </a:lvl3pPr>
                      <a:lvl4pPr marL="1600200" indent="-228600">
                        <a:spcBef>
                          <a:spcPct val="20000"/>
                        </a:spcBef>
                        <a:tabLst>
                          <a:tab pos="241300" algn="l"/>
                        </a:tabLst>
                        <a:defRPr sz="1600">
                          <a:solidFill>
                            <a:schemeClr val="tx1"/>
                          </a:solidFill>
                          <a:latin typeface="Calibri" panose="020F0502020204030204" pitchFamily="34" charset="0"/>
                        </a:defRPr>
                      </a:lvl4pPr>
                      <a:lvl5pPr marL="2057400" indent="-228600">
                        <a:spcBef>
                          <a:spcPct val="20000"/>
                        </a:spcBef>
                        <a:tabLst>
                          <a:tab pos="241300"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241300"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241300"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241300"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241300" algn="l"/>
                        </a:tabLst>
                        <a:defRPr sz="1600">
                          <a:solidFill>
                            <a:schemeClr val="tx1"/>
                          </a:solidFill>
                          <a:latin typeface="Calibri" panose="020F0502020204030204" pitchFamily="34" charset="0"/>
                        </a:defRPr>
                      </a:lvl9pPr>
                    </a:lstStyle>
                    <a:p>
                      <a:pPr marL="241300" marR="0" lvl="0" indent="-177800" algn="l" defTabSz="914400" rtl="0" eaLnBrk="1" fontAlgn="base" latinLnBrk="0" hangingPunct="1">
                        <a:lnSpc>
                          <a:spcPct val="100000"/>
                        </a:lnSpc>
                        <a:spcBef>
                          <a:spcPts val="50"/>
                        </a:spcBef>
                        <a:spcAft>
                          <a:spcPct val="0"/>
                        </a:spcAft>
                        <a:buClrTx/>
                        <a:buSzTx/>
                        <a:buFont typeface="Arial" panose="020B0604020202020204" pitchFamily="34" charset="0"/>
                        <a:buChar char="•"/>
                        <a:tabLst>
                          <a:tab pos="241300" algn="l"/>
                        </a:tabLst>
                        <a:defRPr/>
                      </a:pPr>
                      <a:r>
                        <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extradimensionada por las vías nacionales </a:t>
                      </a:r>
                      <a:r>
                        <a:rPr kumimoji="0" lang="es-CO" altLang="es-CO" sz="1400" b="0" i="0" u="none" strike="noStrike" cap="none" normalizeH="0" baseline="0" noProof="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kumimoji="0" lang="es-CO" altLang="es-CO" sz="1400" b="0" i="1"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endParaRPr kumimoji="0" lang="es-CO" altLang="es-CO" sz="1200" b="0" i="1"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41300" marR="0" lvl="0" indent="-1778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41300" algn="l"/>
                        </a:tabLst>
                        <a:defRPr/>
                      </a:pPr>
                      <a:r>
                        <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uso de zona de carreteras </a:t>
                      </a:r>
                      <a:r>
                        <a:rPr kumimoji="0" lang="es-CO" altLang="es-CO" sz="1400" b="0" i="0" u="none" strike="noStrike" cap="none" normalizeH="0" baseline="0" noProof="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a:t>
                      </a:r>
                      <a:endPar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41300" marR="0" lvl="0" indent="-1778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41300" algn="l"/>
                        </a:tabLst>
                      </a:pPr>
                      <a:r>
                        <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cierre de vías por eventos deportivos y/o culturales</a:t>
                      </a:r>
                    </a:p>
                    <a:p>
                      <a:pPr marL="241300" marR="0" lvl="0" indent="-1778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41300" algn="l"/>
                        </a:tabLst>
                      </a:pPr>
                      <a:r>
                        <a:rPr kumimoji="0" 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circulación para carga extrapesada y/o extradimensionada </a:t>
                      </a:r>
                      <a:r>
                        <a:rPr kumimoji="0" lang="es-CO" altLang="es-CO" sz="1400" b="0" i="1"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especial)</a:t>
                      </a:r>
                      <a:endParaRPr kumimoji="0" lang="es-CO" sz="1400" b="0" i="1"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41300" marR="0" lvl="0" indent="-1778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41300" algn="l"/>
                        </a:tabLst>
                        <a:defRPr/>
                      </a:pPr>
                      <a:r>
                        <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Concepto técnico de ubicación de estaciones de servicios. </a:t>
                      </a:r>
                      <a:r>
                        <a:rPr kumimoji="0" lang="es-CO" altLang="es-CO" sz="1400" b="0" i="0" u="none" strike="noStrike" cap="none" normalizeH="0" baseline="0" noProof="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a:t>
                      </a:r>
                      <a:endParaRPr kumimoji="0" lang="es-CO" altLang="es-CO" sz="1400" b="0" i="0" u="none" strike="noStrike" cap="none" normalizeH="0" baseline="0" noProof="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3944796680"/>
                  </a:ext>
                </a:extLst>
              </a:tr>
              <a:tr h="44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sz="1400" b="1" dirty="0">
                          <a:cs typeface="Arial" panose="020B0604020202020204" pitchFamily="34" charset="0"/>
                        </a:rPr>
                        <a:t>Otro Procedimiento Administrativo (1)</a:t>
                      </a:r>
                      <a:endParaRPr kumimoji="0" lang="es-CO" altLang="es-CO"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1F1F1"/>
                    </a:solidFill>
                  </a:tcPr>
                </a:tc>
                <a:tc>
                  <a:txBody>
                    <a:bodyPr/>
                    <a:lstStyle/>
                    <a:p>
                      <a:pPr marL="241300" marR="0" lvl="0" indent="-17780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241300" algn="l"/>
                        </a:tabLst>
                        <a:defRPr/>
                      </a:pPr>
                      <a:r>
                        <a:rPr lang="es-CO" sz="1400" b="0" i="0" dirty="0">
                          <a:solidFill>
                            <a:schemeClr val="tx1"/>
                          </a:solidFill>
                          <a:effectLst/>
                          <a:latin typeface="+mn-lt"/>
                          <a:ea typeface="+mn-ea"/>
                          <a:cs typeface="+mn-cs"/>
                        </a:rPr>
                        <a:t>Viajero seguro</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2060855882"/>
                  </a:ext>
                </a:extLst>
              </a:tr>
            </a:tbl>
          </a:graphicData>
        </a:graphic>
      </p:graphicFrame>
      <p:sp>
        <p:nvSpPr>
          <p:cNvPr id="14" name="Rectángulo 23"/>
          <p:cNvSpPr>
            <a:spLocks noChangeArrowheads="1"/>
          </p:cNvSpPr>
          <p:nvPr/>
        </p:nvSpPr>
        <p:spPr bwMode="auto">
          <a:xfrm>
            <a:off x="365558" y="5439582"/>
            <a:ext cx="118264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altLang="es-CO" sz="1000" dirty="0"/>
              <a:t>* Se actualizó la tarifa anual </a:t>
            </a:r>
          </a:p>
          <a:p>
            <a:r>
              <a:rPr lang="es-CO" altLang="es-CO" sz="1000" dirty="0"/>
              <a:t>** En revisión para incorporar dentro del alcance corredores férreos </a:t>
            </a:r>
          </a:p>
          <a:p>
            <a:r>
              <a:rPr lang="es-CO" altLang="es-CO" sz="1000" dirty="0"/>
              <a:t>*** Se actualizó una verificación institucional y se incluyó un formulario diligenciable</a:t>
            </a:r>
          </a:p>
          <a:p>
            <a:endParaRPr lang="es-CO" altLang="es-CO" sz="1000" dirty="0"/>
          </a:p>
        </p:txBody>
      </p:sp>
    </p:spTree>
    <p:extLst>
      <p:ext uri="{BB962C8B-B14F-4D97-AF65-F5344CB8AC3E}">
        <p14:creationId xmlns:p14="http://schemas.microsoft.com/office/powerpoint/2010/main" val="3335315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object 3">
            <a:extLst>
              <a:ext uri="{FF2B5EF4-FFF2-40B4-BE49-F238E27FC236}">
                <a16:creationId xmlns="" xmlns:a16="http://schemas.microsoft.com/office/drawing/2014/main" id="{CB4B762A-6A7E-4250-B2FD-66C301D3CDC5}"/>
              </a:ext>
            </a:extLst>
          </p:cNvPr>
          <p:cNvSpPr txBox="1">
            <a:spLocks noChangeArrowheads="1"/>
          </p:cNvSpPr>
          <p:nvPr/>
        </p:nvSpPr>
        <p:spPr bwMode="auto">
          <a:xfrm>
            <a:off x="1166813" y="1363663"/>
            <a:ext cx="42989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06375" indent="-193675">
              <a:tabLst>
                <a:tab pos="207963" algn="l"/>
              </a:tabLst>
              <a:defRPr>
                <a:solidFill>
                  <a:schemeClr val="tx1"/>
                </a:solidFill>
                <a:latin typeface="Calibri" panose="020F0502020204030204" pitchFamily="34" charset="0"/>
              </a:defRPr>
            </a:lvl1pPr>
            <a:lvl2pPr marL="742950" indent="-285750">
              <a:tabLst>
                <a:tab pos="207963" algn="l"/>
              </a:tabLst>
              <a:defRPr>
                <a:solidFill>
                  <a:schemeClr val="tx1"/>
                </a:solidFill>
                <a:latin typeface="Calibri" panose="020F0502020204030204" pitchFamily="34" charset="0"/>
              </a:defRPr>
            </a:lvl2pPr>
            <a:lvl3pPr marL="1143000" indent="-228600">
              <a:tabLst>
                <a:tab pos="207963" algn="l"/>
              </a:tabLst>
              <a:defRPr>
                <a:solidFill>
                  <a:schemeClr val="tx1"/>
                </a:solidFill>
                <a:latin typeface="Calibri" panose="020F0502020204030204" pitchFamily="34" charset="0"/>
              </a:defRPr>
            </a:lvl3pPr>
            <a:lvl4pPr marL="1600200" indent="-228600">
              <a:tabLst>
                <a:tab pos="207963" algn="l"/>
              </a:tabLst>
              <a:defRPr>
                <a:solidFill>
                  <a:schemeClr val="tx1"/>
                </a:solidFill>
                <a:latin typeface="Calibri" panose="020F0502020204030204" pitchFamily="34" charset="0"/>
              </a:defRPr>
            </a:lvl4pPr>
            <a:lvl5pPr marL="2057400" indent="-228600">
              <a:tabLst>
                <a:tab pos="207963" algn="l"/>
              </a:tabLst>
              <a:defRPr>
                <a:solidFill>
                  <a:schemeClr val="tx1"/>
                </a:solidFill>
                <a:latin typeface="Calibri" panose="020F0502020204030204" pitchFamily="34" charset="0"/>
              </a:defRPr>
            </a:lvl5pPr>
            <a:lvl6pPr marL="25146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6pPr>
            <a:lvl7pPr marL="29718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7pPr>
            <a:lvl8pPr marL="34290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8pPr>
            <a:lvl9pPr marL="38862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9pPr>
          </a:lstStyle>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Se radicaron</a:t>
            </a:r>
            <a:r>
              <a:rPr lang="es-CO" altLang="es-CO" sz="1400" dirty="0">
                <a:ea typeface="Calibri" panose="020F0502020204030204" pitchFamily="34" charset="0"/>
                <a:cs typeface="Calibri" panose="020F0502020204030204" pitchFamily="34" charset="0"/>
              </a:rPr>
              <a:t> </a:t>
            </a:r>
            <a:r>
              <a:rPr lang="es-CO" altLang="es-CO" sz="1400" b="1" dirty="0">
                <a:ea typeface="Calibri" panose="020F0502020204030204" pitchFamily="34" charset="0"/>
                <a:cs typeface="Calibri" panose="020F0502020204030204" pitchFamily="34" charset="0"/>
              </a:rPr>
              <a:t>83.286 </a:t>
            </a:r>
            <a:r>
              <a:rPr lang="es-CO" altLang="es-CO" sz="1400" dirty="0">
                <a:solidFill>
                  <a:prstClr val="black"/>
                </a:solidFill>
                <a:ea typeface="Calibri" panose="020F0502020204030204" pitchFamily="34" charset="0"/>
                <a:cs typeface="Calibri" panose="020F0502020204030204" pitchFamily="34" charset="0"/>
              </a:rPr>
              <a:t>documentos de los cuales </a:t>
            </a:r>
            <a:r>
              <a:rPr lang="es-CO" altLang="es-CO" sz="1400" b="1" dirty="0">
                <a:solidFill>
                  <a:prstClr val="black"/>
                </a:solidFill>
                <a:ea typeface="Calibri" panose="020F0502020204030204" pitchFamily="34" charset="0"/>
                <a:cs typeface="Calibri" panose="020F0502020204030204" pitchFamily="34" charset="0"/>
              </a:rPr>
              <a:t>7.411 </a:t>
            </a:r>
            <a:r>
              <a:rPr lang="es-CO" altLang="es-CO" sz="1400" dirty="0">
                <a:solidFill>
                  <a:prstClr val="black"/>
                </a:solidFill>
                <a:ea typeface="Calibri" panose="020F0502020204030204" pitchFamily="34" charset="0"/>
                <a:cs typeface="Calibri" panose="020F0502020204030204" pitchFamily="34" charset="0"/>
              </a:rPr>
              <a:t>fueron PQRD, las cuales se pueden</a:t>
            </a:r>
            <a:r>
              <a:rPr lang="es-CO" altLang="es-CO" sz="1400" b="1" dirty="0">
                <a:solidFill>
                  <a:prstClr val="black"/>
                </a:solidFill>
                <a:ea typeface="Calibri" panose="020F0502020204030204" pitchFamily="34" charset="0"/>
                <a:cs typeface="Calibri" panose="020F0502020204030204" pitchFamily="34" charset="0"/>
              </a:rPr>
              <a:t> </a:t>
            </a:r>
            <a:r>
              <a:rPr lang="es-CO" altLang="es-CO" sz="1400" dirty="0">
                <a:solidFill>
                  <a:prstClr val="black"/>
                </a:solidFill>
                <a:ea typeface="Calibri" panose="020F0502020204030204" pitchFamily="34" charset="0"/>
                <a:cs typeface="Calibri" panose="020F0502020204030204" pitchFamily="34" charset="0"/>
              </a:rPr>
              <a:t>discriminar así:</a:t>
            </a:r>
          </a:p>
          <a:p>
            <a:pPr marL="9525" indent="0" eaLnBrk="1" fontAlgn="auto" hangingPunct="1">
              <a:spcBef>
                <a:spcPts val="0"/>
              </a:spcBef>
              <a:spcAft>
                <a:spcPts val="0"/>
              </a:spcAft>
              <a:buClr>
                <a:srgbClr val="375F92"/>
              </a:buClr>
              <a:buSzPct val="124000"/>
              <a:defRPr/>
            </a:pPr>
            <a:endParaRPr lang="es-CO" altLang="es-CO" sz="1400" dirty="0">
              <a:solidFill>
                <a:prstClr val="black"/>
              </a:solidFill>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Interés Particular: </a:t>
            </a:r>
            <a:r>
              <a:rPr lang="es-CO" altLang="es-CO" sz="1400" b="1" dirty="0">
                <a:solidFill>
                  <a:prstClr val="black"/>
                </a:solidFill>
                <a:ea typeface="Calibri" panose="020F0502020204030204" pitchFamily="34" charset="0"/>
                <a:cs typeface="Calibri" panose="020F0502020204030204" pitchFamily="34" charset="0"/>
              </a:rPr>
              <a:t>2.773</a:t>
            </a: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Interés General: </a:t>
            </a:r>
            <a:r>
              <a:rPr lang="es-CO" altLang="es-CO" sz="1400" b="1" dirty="0">
                <a:solidFill>
                  <a:prstClr val="black"/>
                </a:solidFill>
                <a:ea typeface="Calibri" panose="020F0502020204030204" pitchFamily="34" charset="0"/>
                <a:cs typeface="Calibri" panose="020F0502020204030204" pitchFamily="34" charset="0"/>
              </a:rPr>
              <a:t>1.714</a:t>
            </a:r>
            <a:endParaRPr lang="es-CO" altLang="es-CO" sz="1400" dirty="0">
              <a:solidFill>
                <a:prstClr val="black"/>
              </a:solidFill>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Quejas: </a:t>
            </a:r>
            <a:r>
              <a:rPr lang="es-CO" altLang="es-CO" sz="1400" b="1" dirty="0">
                <a:solidFill>
                  <a:prstClr val="black"/>
                </a:solidFill>
                <a:ea typeface="Calibri" panose="020F0502020204030204" pitchFamily="34" charset="0"/>
                <a:cs typeface="Calibri" panose="020F0502020204030204" pitchFamily="34" charset="0"/>
              </a:rPr>
              <a:t>47</a:t>
            </a: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Reclamos: </a:t>
            </a:r>
            <a:r>
              <a:rPr lang="es-CO" altLang="es-CO" sz="1400" b="1" dirty="0">
                <a:solidFill>
                  <a:prstClr val="black"/>
                </a:solidFill>
                <a:ea typeface="Calibri" panose="020F0502020204030204" pitchFamily="34" charset="0"/>
                <a:cs typeface="Calibri" panose="020F0502020204030204" pitchFamily="34" charset="0"/>
              </a:rPr>
              <a:t>275</a:t>
            </a: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Denuncias: </a:t>
            </a:r>
            <a:r>
              <a:rPr lang="es-CO" altLang="es-CO" sz="1400" b="1" dirty="0">
                <a:solidFill>
                  <a:prstClr val="black"/>
                </a:solidFill>
                <a:ea typeface="Calibri" panose="020F0502020204030204" pitchFamily="34" charset="0"/>
                <a:cs typeface="Calibri" panose="020F0502020204030204" pitchFamily="34" charset="0"/>
              </a:rPr>
              <a:t>18</a:t>
            </a:r>
            <a:endParaRPr lang="es-CO" altLang="es-CO" sz="1400" dirty="0">
              <a:solidFill>
                <a:prstClr val="black"/>
              </a:solidFill>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Consultas: </a:t>
            </a:r>
            <a:r>
              <a:rPr lang="es-CO" altLang="es-CO" sz="1400" b="1" dirty="0">
                <a:solidFill>
                  <a:prstClr val="black"/>
                </a:solidFill>
                <a:ea typeface="Calibri" panose="020F0502020204030204" pitchFamily="34" charset="0"/>
                <a:cs typeface="Calibri" panose="020F0502020204030204" pitchFamily="34" charset="0"/>
              </a:rPr>
              <a:t>43</a:t>
            </a: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Petición de información y/o Copias: </a:t>
            </a:r>
            <a:r>
              <a:rPr lang="es-CO" altLang="es-CO" sz="1400" b="1" dirty="0">
                <a:solidFill>
                  <a:prstClr val="black"/>
                </a:solidFill>
                <a:ea typeface="Calibri" panose="020F0502020204030204" pitchFamily="34" charset="0"/>
                <a:cs typeface="Calibri" panose="020F0502020204030204" pitchFamily="34" charset="0"/>
              </a:rPr>
              <a:t>2.541</a:t>
            </a:r>
            <a:endParaRPr lang="es-CO" altLang="es-CO" sz="1400" dirty="0">
              <a:solidFill>
                <a:prstClr val="black"/>
              </a:solidFill>
              <a:ea typeface="Calibri" panose="020F0502020204030204" pitchFamily="34" charset="0"/>
              <a:cs typeface="Calibri" panose="020F0502020204030204" pitchFamily="34" charset="0"/>
            </a:endParaRPr>
          </a:p>
          <a:p>
            <a:pPr eaLnBrk="1" fontAlgn="auto" hangingPunct="1">
              <a:spcBef>
                <a:spcPts val="0"/>
              </a:spcBef>
              <a:spcAft>
                <a:spcPts val="0"/>
              </a:spcAft>
              <a:buClr>
                <a:srgbClr val="375F92"/>
              </a:buClr>
              <a:buSzPct val="124000"/>
              <a:buFont typeface="Arial" panose="020B0604020202020204" pitchFamily="34" charset="0"/>
              <a:buChar char="•"/>
              <a:defRPr/>
            </a:pPr>
            <a:endParaRPr lang="es-CO" altLang="es-CO" sz="1400" dirty="0">
              <a:solidFill>
                <a:prstClr val="black"/>
              </a:solidFill>
              <a:ea typeface="Calibri" panose="020F0502020204030204" pitchFamily="34" charset="0"/>
              <a:cs typeface="Calibri" panose="020F0502020204030204" pitchFamily="34" charset="0"/>
            </a:endParaRPr>
          </a:p>
          <a:p>
            <a:pPr marL="9525" indent="0" eaLnBrk="1" fontAlgn="auto" hangingPunct="1">
              <a:spcBef>
                <a:spcPts val="0"/>
              </a:spcBef>
              <a:spcAft>
                <a:spcPts val="0"/>
              </a:spcAft>
              <a:buClr>
                <a:srgbClr val="375F92"/>
              </a:buClr>
              <a:buSzPct val="124000"/>
              <a:defRPr/>
            </a:pPr>
            <a:r>
              <a:rPr lang="es-CO" altLang="es-CO" sz="1400" dirty="0">
                <a:solidFill>
                  <a:prstClr val="black"/>
                </a:solidFill>
                <a:ea typeface="Calibri" panose="020F0502020204030204" pitchFamily="34" charset="0"/>
                <a:cs typeface="Calibri" panose="020F0502020204030204" pitchFamily="34" charset="0"/>
              </a:rPr>
              <a:t>Los temas principales de cada una de estas peticiones fueron:</a:t>
            </a:r>
            <a:endParaRPr lang="es-CO" altLang="es-CO" sz="1100" dirty="0">
              <a:solidFill>
                <a:prstClr val="black"/>
              </a:solidFill>
              <a:ea typeface="Calibri" panose="020F0502020204030204" pitchFamily="34" charset="0"/>
              <a:cs typeface="Calibri" panose="020F0502020204030204" pitchFamily="34" charset="0"/>
            </a:endParaRPr>
          </a:p>
        </p:txBody>
      </p:sp>
      <p:sp>
        <p:nvSpPr>
          <p:cNvPr id="5123" name="object 21"/>
          <p:cNvSpPr>
            <a:spLocks noChangeArrowheads="1"/>
          </p:cNvSpPr>
          <p:nvPr/>
        </p:nvSpPr>
        <p:spPr bwMode="auto">
          <a:xfrm>
            <a:off x="5100638" y="1500188"/>
            <a:ext cx="3336925" cy="4222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5124" name="object 26"/>
          <p:cNvSpPr>
            <a:spLocks noChangeArrowheads="1"/>
          </p:cNvSpPr>
          <p:nvPr/>
        </p:nvSpPr>
        <p:spPr bwMode="auto">
          <a:xfrm>
            <a:off x="7464425" y="415925"/>
            <a:ext cx="1079500" cy="23336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graphicFrame>
        <p:nvGraphicFramePr>
          <p:cNvPr id="2" name="Tabla 1">
            <a:extLst>
              <a:ext uri="{FF2B5EF4-FFF2-40B4-BE49-F238E27FC236}">
                <a16:creationId xmlns="" xmlns:a16="http://schemas.microsoft.com/office/drawing/2014/main" id="{535EE77C-80C0-433A-BE8D-C34314B195A0}"/>
              </a:ext>
            </a:extLst>
          </p:cNvPr>
          <p:cNvGraphicFramePr>
            <a:graphicFrameLocks noGrp="1"/>
          </p:cNvGraphicFramePr>
          <p:nvPr/>
        </p:nvGraphicFramePr>
        <p:xfrm>
          <a:off x="1166813" y="4244975"/>
          <a:ext cx="4138612" cy="1341437"/>
        </p:xfrm>
        <a:graphic>
          <a:graphicData uri="http://schemas.openxmlformats.org/drawingml/2006/table">
            <a:tbl>
              <a:tblPr>
                <a:tableStyleId>{BC89EF96-8CEA-46FF-86C4-4CE0E7609802}</a:tableStyleId>
              </a:tblPr>
              <a:tblGrid>
                <a:gridCol w="3599481">
                  <a:extLst>
                    <a:ext uri="{9D8B030D-6E8A-4147-A177-3AD203B41FA5}">
                      <a16:colId xmlns="" xmlns:a16="http://schemas.microsoft.com/office/drawing/2014/main" val="20000"/>
                    </a:ext>
                  </a:extLst>
                </a:gridCol>
                <a:gridCol w="539131">
                  <a:extLst>
                    <a:ext uri="{9D8B030D-6E8A-4147-A177-3AD203B41FA5}">
                      <a16:colId xmlns="" xmlns:a16="http://schemas.microsoft.com/office/drawing/2014/main" val="20001"/>
                    </a:ext>
                  </a:extLst>
                </a:gridCol>
              </a:tblGrid>
              <a:tr h="266529">
                <a:tc>
                  <a:txBody>
                    <a:bodyPr/>
                    <a:lstStyle/>
                    <a:p>
                      <a:pPr algn="l" fontAlgn="b"/>
                      <a:r>
                        <a:rPr lang="es-CO" sz="1200" u="none" strike="noStrike" dirty="0">
                          <a:effectLst/>
                        </a:rPr>
                        <a:t> Temas Jurídicos, Administrativos o Presupuestales</a:t>
                      </a:r>
                      <a:endParaRPr lang="es-CO" sz="1200" b="0" i="0" u="none" strike="noStrike" dirty="0">
                        <a:solidFill>
                          <a:srgbClr val="000000"/>
                        </a:solidFill>
                        <a:effectLst/>
                        <a:latin typeface="Calibri" panose="020F0502020204030204" pitchFamily="34" charset="0"/>
                      </a:endParaRPr>
                    </a:p>
                  </a:txBody>
                  <a:tcPr marL="1412" marR="1412" marT="1411" marB="0" anchor="ctr"/>
                </a:tc>
                <a:tc>
                  <a:txBody>
                    <a:bodyPr/>
                    <a:lstStyle/>
                    <a:p>
                      <a:pPr algn="ctr" fontAlgn="b"/>
                      <a:r>
                        <a:rPr lang="es-CO" sz="1000" u="none" strike="noStrike" dirty="0">
                          <a:effectLst/>
                        </a:rPr>
                        <a:t>1292</a:t>
                      </a:r>
                      <a:endParaRPr lang="es-CO" sz="1000" b="0" i="0" u="none" strike="noStrike" dirty="0">
                        <a:solidFill>
                          <a:srgbClr val="000000"/>
                        </a:solidFill>
                        <a:effectLst/>
                        <a:latin typeface="Calibri" panose="020F0502020204030204" pitchFamily="34" charset="0"/>
                      </a:endParaRPr>
                    </a:p>
                  </a:txBody>
                  <a:tcPr marL="1412" marR="1412" marT="1411" marB="0" anchor="ctr"/>
                </a:tc>
                <a:extLst>
                  <a:ext uri="{0D108BD9-81ED-4DB2-BD59-A6C34878D82A}">
                    <a16:rowId xmlns="" xmlns:a16="http://schemas.microsoft.com/office/drawing/2014/main" val="10000"/>
                  </a:ext>
                </a:extLst>
              </a:tr>
              <a:tr h="266529">
                <a:tc>
                  <a:txBody>
                    <a:bodyPr/>
                    <a:lstStyle/>
                    <a:p>
                      <a:pPr algn="l" fontAlgn="b"/>
                      <a:r>
                        <a:rPr lang="es-CO" sz="1200" u="none" strike="noStrike" dirty="0">
                          <a:effectLst/>
                        </a:rPr>
                        <a:t> Solicitud de Certificados, Constancias o Paz y Salvos</a:t>
                      </a:r>
                      <a:endParaRPr lang="es-CO" sz="1200" b="0" i="0" u="none" strike="noStrike" dirty="0">
                        <a:solidFill>
                          <a:srgbClr val="000000"/>
                        </a:solidFill>
                        <a:effectLst/>
                        <a:latin typeface="Calibri" panose="020F0502020204030204" pitchFamily="34" charset="0"/>
                      </a:endParaRPr>
                    </a:p>
                  </a:txBody>
                  <a:tcPr marL="1412" marR="1412" marT="1411" marB="0" anchor="ctr"/>
                </a:tc>
                <a:tc>
                  <a:txBody>
                    <a:bodyPr/>
                    <a:lstStyle/>
                    <a:p>
                      <a:pPr algn="ctr" fontAlgn="b"/>
                      <a:r>
                        <a:rPr lang="es-CO" sz="1000" b="0" i="0" u="none" strike="noStrike" dirty="0">
                          <a:solidFill>
                            <a:schemeClr val="tx1"/>
                          </a:solidFill>
                          <a:effectLst/>
                          <a:latin typeface="+mn-lt"/>
                        </a:rPr>
                        <a:t>933</a:t>
                      </a:r>
                      <a:endParaRPr lang="es-CO" sz="1000" b="0" i="0" u="none" strike="noStrike" dirty="0">
                        <a:solidFill>
                          <a:srgbClr val="000000"/>
                        </a:solidFill>
                        <a:effectLst/>
                        <a:latin typeface="Calibri" panose="020F0502020204030204" pitchFamily="34" charset="0"/>
                      </a:endParaRPr>
                    </a:p>
                  </a:txBody>
                  <a:tcPr marL="1412" marR="1412" marT="1411" marB="0" anchor="ctr"/>
                </a:tc>
                <a:extLst>
                  <a:ext uri="{0D108BD9-81ED-4DB2-BD59-A6C34878D82A}">
                    <a16:rowId xmlns="" xmlns:a16="http://schemas.microsoft.com/office/drawing/2014/main" val="10001"/>
                  </a:ext>
                </a:extLst>
              </a:tr>
              <a:tr h="266529">
                <a:tc>
                  <a:txBody>
                    <a:bodyPr/>
                    <a:lstStyle/>
                    <a:p>
                      <a:pPr algn="l" fontAlgn="b"/>
                      <a:r>
                        <a:rPr lang="es-CO" sz="1200" u="none" strike="noStrike" dirty="0">
                          <a:effectLst/>
                        </a:rPr>
                        <a:t> Solicitud de Obras, intervención de vías o Apoyo</a:t>
                      </a:r>
                      <a:endParaRPr lang="es-CO" sz="1200" b="0" i="0" u="none" strike="noStrike" dirty="0">
                        <a:solidFill>
                          <a:srgbClr val="000000"/>
                        </a:solidFill>
                        <a:effectLst/>
                        <a:latin typeface="Calibri" panose="020F0502020204030204" pitchFamily="34" charset="0"/>
                      </a:endParaRPr>
                    </a:p>
                  </a:txBody>
                  <a:tcPr marL="1412" marR="1412" marT="1411" marB="0" anchor="ctr"/>
                </a:tc>
                <a:tc>
                  <a:txBody>
                    <a:bodyPr/>
                    <a:lstStyle/>
                    <a:p>
                      <a:pPr algn="ctr" fontAlgn="b"/>
                      <a:r>
                        <a:rPr lang="es-CO" sz="1000" b="0" i="0" u="none" strike="noStrike" dirty="0">
                          <a:solidFill>
                            <a:schemeClr val="tx1"/>
                          </a:solidFill>
                          <a:effectLst/>
                          <a:latin typeface="+mn-lt"/>
                        </a:rPr>
                        <a:t>662</a:t>
                      </a:r>
                      <a:endParaRPr lang="es-CO" sz="1000" b="0" i="0" u="none" strike="noStrike" dirty="0">
                        <a:solidFill>
                          <a:srgbClr val="000000"/>
                        </a:solidFill>
                        <a:effectLst/>
                        <a:latin typeface="Calibri" panose="020F0502020204030204" pitchFamily="34" charset="0"/>
                      </a:endParaRPr>
                    </a:p>
                  </a:txBody>
                  <a:tcPr marL="1412" marR="1412" marT="1411" marB="0" anchor="ctr"/>
                </a:tc>
                <a:extLst>
                  <a:ext uri="{0D108BD9-81ED-4DB2-BD59-A6C34878D82A}">
                    <a16:rowId xmlns="" xmlns:a16="http://schemas.microsoft.com/office/drawing/2014/main" val="10002"/>
                  </a:ext>
                </a:extLst>
              </a:tr>
              <a:tr h="266529">
                <a:tc>
                  <a:txBody>
                    <a:bodyPr/>
                    <a:lstStyle/>
                    <a:p>
                      <a:pPr algn="l" fontAlgn="b"/>
                      <a:r>
                        <a:rPr lang="es-CO" sz="1200" u="none" strike="noStrike" dirty="0">
                          <a:effectLst/>
                        </a:rPr>
                        <a:t> Solicitud de Copias y Documentos</a:t>
                      </a:r>
                      <a:endParaRPr lang="es-CO" sz="1200" b="0" i="0" u="none" strike="noStrike" dirty="0">
                        <a:solidFill>
                          <a:srgbClr val="000000"/>
                        </a:solidFill>
                        <a:effectLst/>
                        <a:latin typeface="Calibri" panose="020F0502020204030204" pitchFamily="34" charset="0"/>
                      </a:endParaRPr>
                    </a:p>
                  </a:txBody>
                  <a:tcPr marL="1412" marR="1412" marT="1411" marB="0" anchor="ctr"/>
                </a:tc>
                <a:tc>
                  <a:txBody>
                    <a:bodyPr/>
                    <a:lstStyle/>
                    <a:p>
                      <a:pPr algn="ctr" fontAlgn="b"/>
                      <a:r>
                        <a:rPr lang="es-CO" sz="1000" b="0" i="0" u="none" strike="noStrike" dirty="0">
                          <a:solidFill>
                            <a:schemeClr val="tx1"/>
                          </a:solidFill>
                          <a:effectLst/>
                          <a:latin typeface="+mn-lt"/>
                        </a:rPr>
                        <a:t>655</a:t>
                      </a:r>
                      <a:endParaRPr lang="es-CO" sz="1000" b="0" i="0" u="none" strike="noStrike" dirty="0">
                        <a:solidFill>
                          <a:srgbClr val="000000"/>
                        </a:solidFill>
                        <a:effectLst/>
                        <a:latin typeface="Calibri" panose="020F0502020204030204" pitchFamily="34" charset="0"/>
                      </a:endParaRPr>
                    </a:p>
                  </a:txBody>
                  <a:tcPr marL="1412" marR="1412" marT="1411" marB="0" anchor="ctr"/>
                </a:tc>
                <a:extLst>
                  <a:ext uri="{0D108BD9-81ED-4DB2-BD59-A6C34878D82A}">
                    <a16:rowId xmlns="" xmlns:a16="http://schemas.microsoft.com/office/drawing/2014/main" val="10003"/>
                  </a:ext>
                </a:extLst>
              </a:tr>
              <a:tr h="275321">
                <a:tc>
                  <a:txBody>
                    <a:bodyPr/>
                    <a:lstStyle/>
                    <a:p>
                      <a:pPr algn="l" fontAlgn="b"/>
                      <a:r>
                        <a:rPr lang="es-CO" sz="1200" u="none" strike="noStrike" dirty="0">
                          <a:effectLst/>
                        </a:rPr>
                        <a:t> Otros</a:t>
                      </a:r>
                      <a:endParaRPr lang="es-CO" sz="1200" b="0" i="0" u="none" strike="noStrike" dirty="0">
                        <a:solidFill>
                          <a:srgbClr val="000000"/>
                        </a:solidFill>
                        <a:effectLst/>
                        <a:latin typeface="Calibri" panose="020F0502020204030204" pitchFamily="34" charset="0"/>
                      </a:endParaRPr>
                    </a:p>
                  </a:txBody>
                  <a:tcPr marL="1412" marR="1412" marT="1411" marB="0" anchor="ctr"/>
                </a:tc>
                <a:tc>
                  <a:txBody>
                    <a:bodyPr/>
                    <a:lstStyle/>
                    <a:p>
                      <a:pPr algn="ctr" fontAlgn="b"/>
                      <a:r>
                        <a:rPr lang="es-CO" sz="1000" b="0" i="0" u="none" strike="noStrike" dirty="0">
                          <a:solidFill>
                            <a:schemeClr val="tx1"/>
                          </a:solidFill>
                          <a:effectLst/>
                          <a:latin typeface="+mn-lt"/>
                        </a:rPr>
                        <a:t>3851</a:t>
                      </a:r>
                      <a:endParaRPr lang="es-CO" sz="1000" b="0" i="0" u="none" strike="noStrike" dirty="0">
                        <a:solidFill>
                          <a:schemeClr val="tx1"/>
                        </a:solidFill>
                        <a:effectLst/>
                        <a:latin typeface="Calibri" panose="020F0502020204030204" pitchFamily="34" charset="0"/>
                      </a:endParaRPr>
                    </a:p>
                  </a:txBody>
                  <a:tcPr marL="1412" marR="1412" marT="1411" marB="0" anchor="ctr"/>
                </a:tc>
                <a:extLst>
                  <a:ext uri="{0D108BD9-81ED-4DB2-BD59-A6C34878D82A}">
                    <a16:rowId xmlns="" xmlns:a16="http://schemas.microsoft.com/office/drawing/2014/main" val="10004"/>
                  </a:ext>
                </a:extLst>
              </a:tr>
            </a:tbl>
          </a:graphicData>
        </a:graphic>
      </p:graphicFrame>
      <p:sp>
        <p:nvSpPr>
          <p:cNvPr id="5145" name="CuadroTexto 19"/>
          <p:cNvSpPr txBox="1">
            <a:spLocks noChangeArrowheads="1"/>
          </p:cNvSpPr>
          <p:nvPr/>
        </p:nvSpPr>
        <p:spPr bwMode="auto">
          <a:xfrm>
            <a:off x="3721100" y="504825"/>
            <a:ext cx="471646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900">
                <a:solidFill>
                  <a:srgbClr val="FFFFFF"/>
                </a:solidFill>
              </a:rPr>
              <a:t>BUEN GOBIERNO</a:t>
            </a:r>
          </a:p>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Peticiones, Quejas, Reclamos y Denuncias - PQRD</a:t>
            </a:r>
          </a:p>
        </p:txBody>
      </p:sp>
      <p:graphicFrame>
        <p:nvGraphicFramePr>
          <p:cNvPr id="5146" name="Gráfico 8"/>
          <p:cNvGraphicFramePr>
            <a:graphicFrameLocks/>
          </p:cNvGraphicFramePr>
          <p:nvPr/>
        </p:nvGraphicFramePr>
        <p:xfrm>
          <a:off x="6545263" y="1782763"/>
          <a:ext cx="4673600" cy="3854450"/>
        </p:xfrm>
        <a:graphic>
          <a:graphicData uri="http://schemas.openxmlformats.org/presentationml/2006/ole">
            <mc:AlternateContent xmlns:mc="http://schemas.openxmlformats.org/markup-compatibility/2006">
              <mc:Choice xmlns:v="urn:schemas-microsoft-com:vml" Requires="v">
                <p:oleObj spid="_x0000_s1030" name="Gráfico" r:id="rId5" imgW="4682134" imgH="3859102" progId="Excel.Chart.8">
                  <p:embed/>
                </p:oleObj>
              </mc:Choice>
              <mc:Fallback>
                <p:oleObj name="Gráfico" r:id="rId5" imgW="4682134" imgH="3859102"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45263" y="1782763"/>
                        <a:ext cx="4673600" cy="385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08273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bject 26"/>
          <p:cNvSpPr>
            <a:spLocks noChangeArrowheads="1"/>
          </p:cNvSpPr>
          <p:nvPr/>
        </p:nvSpPr>
        <p:spPr bwMode="auto">
          <a:xfrm>
            <a:off x="7499350" y="404813"/>
            <a:ext cx="1079500" cy="23336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6147" name="object 32"/>
          <p:cNvSpPr>
            <a:spLocks/>
          </p:cNvSpPr>
          <p:nvPr/>
        </p:nvSpPr>
        <p:spPr bwMode="auto">
          <a:xfrm>
            <a:off x="3810000" y="-1588"/>
            <a:ext cx="8382000" cy="114301"/>
          </a:xfrm>
          <a:custGeom>
            <a:avLst/>
            <a:gdLst>
              <a:gd name="T0" fmla="*/ 0 w 7007859"/>
              <a:gd name="T1" fmla="*/ 227539 h 82550"/>
              <a:gd name="T2" fmla="*/ 10519652 w 7007859"/>
              <a:gd name="T3" fmla="*/ 227539 h 82550"/>
              <a:gd name="T4" fmla="*/ 10519652 w 7007859"/>
              <a:gd name="T5" fmla="*/ 0 h 82550"/>
              <a:gd name="T6" fmla="*/ 0 w 7007859"/>
              <a:gd name="T7" fmla="*/ 0 h 82550"/>
              <a:gd name="T8" fmla="*/ 0 w 7007859"/>
              <a:gd name="T9" fmla="*/ 227539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8" name="object 5">
            <a:extLst>
              <a:ext uri="{FF2B5EF4-FFF2-40B4-BE49-F238E27FC236}">
                <a16:creationId xmlns="" xmlns:a16="http://schemas.microsoft.com/office/drawing/2014/main" id="{1E3247B3-5D76-4357-8F5B-6C73BBA1422E}"/>
              </a:ext>
            </a:extLst>
          </p:cNvPr>
          <p:cNvSpPr txBox="1"/>
          <p:nvPr/>
        </p:nvSpPr>
        <p:spPr>
          <a:xfrm>
            <a:off x="1066800" y="1408113"/>
            <a:ext cx="5267325" cy="3878262"/>
          </a:xfrm>
          <a:prstGeom prst="rect">
            <a:avLst/>
          </a:prstGeom>
        </p:spPr>
        <p:txBody>
          <a:bodyPr lIns="0" tIns="0" rIns="0" bIns="0">
            <a:spAutoFit/>
          </a:bodyPr>
          <a:lstStyle/>
          <a:p>
            <a:pPr marL="9525" algn="just" eaLnBrk="1" fontAlgn="auto" hangingPunct="1">
              <a:spcBef>
                <a:spcPts val="0"/>
              </a:spcBef>
              <a:spcAft>
                <a:spcPts val="0"/>
              </a:spcAft>
              <a:buClr>
                <a:srgbClr val="375F92"/>
              </a:buClr>
              <a:buSzPct val="123529"/>
              <a:tabLst>
                <a:tab pos="156209" algn="l"/>
              </a:tabLst>
              <a:defRPr/>
            </a:pPr>
            <a:r>
              <a:rPr lang="es-CO" sz="1400" spc="-4" dirty="0">
                <a:solidFill>
                  <a:prstClr val="black"/>
                </a:solidFill>
                <a:latin typeface="+mn-lt"/>
                <a:cs typeface="Calibri"/>
              </a:rPr>
              <a:t>El </a:t>
            </a:r>
            <a:r>
              <a:rPr lang="es-CO" sz="1400" b="1" dirty="0">
                <a:solidFill>
                  <a:prstClr val="black"/>
                </a:solidFill>
                <a:latin typeface="+mn-lt"/>
                <a:cs typeface="Calibri"/>
              </a:rPr>
              <a:t>78.19% </a:t>
            </a:r>
            <a:r>
              <a:rPr lang="es-CO" sz="1400" dirty="0">
                <a:solidFill>
                  <a:prstClr val="black"/>
                </a:solidFill>
                <a:latin typeface="+mn-lt"/>
                <a:cs typeface="Calibri"/>
              </a:rPr>
              <a:t>de las solicitudes radicadas fueron respondidas </a:t>
            </a:r>
            <a:r>
              <a:rPr lang="es-CO" sz="1400" spc="-4" dirty="0">
                <a:solidFill>
                  <a:prstClr val="black"/>
                </a:solidFill>
                <a:latin typeface="+mn-lt"/>
                <a:cs typeface="Calibri"/>
              </a:rPr>
              <a:t>oportunamente. </a:t>
            </a:r>
          </a:p>
          <a:p>
            <a:pPr marL="9525" algn="just" eaLnBrk="1" fontAlgn="auto" hangingPunct="1">
              <a:spcBef>
                <a:spcPts val="0"/>
              </a:spcBef>
              <a:spcAft>
                <a:spcPts val="0"/>
              </a:spcAft>
              <a:buClr>
                <a:srgbClr val="375F92"/>
              </a:buClr>
              <a:buSzPct val="123529"/>
              <a:tabLst>
                <a:tab pos="156209" algn="l"/>
              </a:tabLst>
              <a:defRPr/>
            </a:pPr>
            <a:endParaRPr lang="es-CO" sz="1400" spc="-4" dirty="0">
              <a:solidFill>
                <a:srgbClr val="FF0000"/>
              </a:solidFill>
              <a:latin typeface="+mn-lt"/>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solidFill>
                  <a:prstClr val="black"/>
                </a:solidFill>
                <a:latin typeface="+mn-lt"/>
                <a:cs typeface="Calibri"/>
              </a:rPr>
              <a:t>De oportunamente</a:t>
            </a:r>
          </a:p>
          <a:p>
            <a:pPr marL="9525" algn="just" eaLnBrk="1" fontAlgn="auto" hangingPunct="1">
              <a:spcBef>
                <a:spcPts val="0"/>
              </a:spcBef>
              <a:spcAft>
                <a:spcPts val="0"/>
              </a:spcAft>
              <a:buClr>
                <a:srgbClr val="375F92"/>
              </a:buClr>
              <a:buSzPct val="123529"/>
              <a:tabLst>
                <a:tab pos="156209" algn="l"/>
              </a:tabLst>
              <a:defRPr/>
            </a:pPr>
            <a:r>
              <a:rPr lang="es-CO" sz="1400" spc="-4" dirty="0">
                <a:solidFill>
                  <a:prstClr val="black"/>
                </a:solidFill>
                <a:latin typeface="+mn-lt"/>
                <a:cs typeface="Calibri"/>
              </a:rPr>
              <a:t>las 18 Denuncias presentadas, 15 fueron atendidas </a:t>
            </a:r>
            <a:endParaRPr lang="es-CO" sz="1400" spc="-4" dirty="0">
              <a:solidFill>
                <a:srgbClr val="FF0000"/>
              </a:solidFill>
              <a:latin typeface="+mn-lt"/>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solidFill>
                  <a:prstClr val="black"/>
                </a:solidFill>
                <a:latin typeface="+mn-lt"/>
                <a:cs typeface="Calibri"/>
              </a:rPr>
              <a:t>Con el objetivo de disminuir los tiempos de respuesta, se han realizado: </a:t>
            </a:r>
          </a:p>
          <a:p>
            <a:pPr marL="9525" algn="just" eaLnBrk="1" fontAlgn="auto" hangingPunct="1">
              <a:spcBef>
                <a:spcPts val="0"/>
              </a:spcBef>
              <a:spcAft>
                <a:spcPts val="0"/>
              </a:spcAft>
              <a:buClr>
                <a:srgbClr val="375F92"/>
              </a:buClr>
              <a:buSzPct val="123529"/>
              <a:tabLst>
                <a:tab pos="156209" algn="l"/>
              </a:tabLst>
              <a:defRPr/>
            </a:pPr>
            <a:endParaRPr lang="es-CO" sz="1400" spc="-4" dirty="0">
              <a:solidFill>
                <a:prstClr val="black"/>
              </a:solidFill>
              <a:latin typeface="+mn-lt"/>
              <a:cs typeface="Calibri"/>
            </a:endParaRP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r>
              <a:rPr lang="es-CO" sz="1400" spc="-4" dirty="0">
                <a:solidFill>
                  <a:prstClr val="black"/>
                </a:solidFill>
                <a:latin typeface="+mn-lt"/>
                <a:cs typeface="Calibri"/>
              </a:rPr>
              <a:t>Campañas de socialización sobre buenas prácticas para la re-asignación y/o respuesta oportuna, términos y procedimientos especiales. </a:t>
            </a: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endParaRPr lang="es-CO" sz="1400" spc="-4" dirty="0">
              <a:solidFill>
                <a:prstClr val="black"/>
              </a:solidFill>
              <a:latin typeface="+mn-lt"/>
              <a:cs typeface="Calibri"/>
            </a:endParaRPr>
          </a:p>
          <a:p>
            <a:pPr marL="223838" indent="-214313" algn="just" eaLnBrk="1" fontAlgn="auto" hangingPunct="1">
              <a:spcBef>
                <a:spcPts val="0"/>
              </a:spcBef>
              <a:spcAft>
                <a:spcPts val="0"/>
              </a:spcAft>
              <a:buClr>
                <a:srgbClr val="375F92"/>
              </a:buClr>
              <a:buSzPct val="123529"/>
              <a:buFont typeface="Arial" panose="020B0604020202020204" pitchFamily="34" charset="0"/>
              <a:buChar char="•"/>
              <a:tabLst>
                <a:tab pos="156209" algn="l"/>
              </a:tabLst>
              <a:defRPr/>
            </a:pPr>
            <a:r>
              <a:rPr lang="es-CO" sz="1400" spc="-4" dirty="0">
                <a:solidFill>
                  <a:prstClr val="black"/>
                </a:solidFill>
                <a:latin typeface="+mn-lt"/>
                <a:cs typeface="Calibri"/>
              </a:rPr>
              <a:t>S</a:t>
            </a:r>
            <a:r>
              <a:rPr sz="1400" spc="-4" dirty="0">
                <a:solidFill>
                  <a:prstClr val="black"/>
                </a:solidFill>
                <a:latin typeface="+mn-lt"/>
                <a:cs typeface="Calibri"/>
              </a:rPr>
              <a:t>e </a:t>
            </a:r>
            <a:r>
              <a:rPr sz="1400" dirty="0">
                <a:solidFill>
                  <a:prstClr val="black"/>
                </a:solidFill>
                <a:latin typeface="+mn-lt"/>
                <a:cs typeface="Calibri"/>
              </a:rPr>
              <a:t>han </a:t>
            </a:r>
            <a:r>
              <a:rPr sz="1400" spc="-4" dirty="0">
                <a:solidFill>
                  <a:prstClr val="black"/>
                </a:solidFill>
                <a:latin typeface="+mn-lt"/>
                <a:cs typeface="Calibri"/>
              </a:rPr>
              <a:t>dictado </a:t>
            </a:r>
            <a:r>
              <a:rPr sz="1400" dirty="0">
                <a:solidFill>
                  <a:prstClr val="black"/>
                </a:solidFill>
                <a:latin typeface="+mn-lt"/>
                <a:cs typeface="Calibri"/>
              </a:rPr>
              <a:t>charlas </a:t>
            </a:r>
            <a:r>
              <a:rPr sz="1400" spc="-4" dirty="0">
                <a:solidFill>
                  <a:prstClr val="black"/>
                </a:solidFill>
                <a:latin typeface="+mn-lt"/>
                <a:cs typeface="Calibri"/>
              </a:rPr>
              <a:t>sobre Derecho </a:t>
            </a:r>
            <a:r>
              <a:rPr sz="1400" dirty="0">
                <a:solidFill>
                  <a:prstClr val="black"/>
                </a:solidFill>
                <a:latin typeface="+mn-lt"/>
                <a:cs typeface="Calibri"/>
              </a:rPr>
              <a:t>de </a:t>
            </a:r>
            <a:r>
              <a:rPr sz="1400" spc="-8" dirty="0">
                <a:solidFill>
                  <a:prstClr val="black"/>
                </a:solidFill>
                <a:latin typeface="+mn-lt"/>
                <a:cs typeface="Calibri"/>
              </a:rPr>
              <a:t>Petición </a:t>
            </a:r>
            <a:r>
              <a:rPr sz="1400" dirty="0">
                <a:solidFill>
                  <a:prstClr val="black"/>
                </a:solidFill>
                <a:latin typeface="+mn-lt"/>
                <a:cs typeface="Calibri"/>
              </a:rPr>
              <a:t>a</a:t>
            </a:r>
            <a:r>
              <a:rPr sz="1400" spc="-49" dirty="0">
                <a:solidFill>
                  <a:prstClr val="black"/>
                </a:solidFill>
                <a:latin typeface="+mn-lt"/>
                <a:cs typeface="Calibri"/>
              </a:rPr>
              <a:t> </a:t>
            </a:r>
            <a:r>
              <a:rPr sz="1400" b="1" dirty="0">
                <a:solidFill>
                  <a:prstClr val="black"/>
                </a:solidFill>
                <a:latin typeface="+mn-lt"/>
                <a:cs typeface="Calibri"/>
              </a:rPr>
              <a:t>1</a:t>
            </a:r>
            <a:r>
              <a:rPr lang="es-CO" sz="1400" b="1" dirty="0">
                <a:solidFill>
                  <a:prstClr val="black"/>
                </a:solidFill>
                <a:latin typeface="+mn-lt"/>
                <a:cs typeface="Calibri"/>
              </a:rPr>
              <a:t>82 </a:t>
            </a:r>
            <a:r>
              <a:rPr lang="es-CO" sz="1400" dirty="0">
                <a:solidFill>
                  <a:prstClr val="black"/>
                </a:solidFill>
                <a:latin typeface="+mn-lt"/>
                <a:cs typeface="Calibri"/>
              </a:rPr>
              <a:t>Funcionarios y Servidores</a:t>
            </a:r>
          </a:p>
          <a:p>
            <a:pPr marL="223838" indent="-214313" algn="just" eaLnBrk="1" fontAlgn="auto" hangingPunct="1">
              <a:spcBef>
                <a:spcPts val="0"/>
              </a:spcBef>
              <a:spcAft>
                <a:spcPts val="0"/>
              </a:spcAft>
              <a:buClr>
                <a:srgbClr val="375F92"/>
              </a:buClr>
              <a:buSzPct val="123529"/>
              <a:buFontTx/>
              <a:buChar char="-"/>
              <a:tabLst>
                <a:tab pos="156209" algn="l"/>
              </a:tabLst>
              <a:defRPr/>
            </a:pPr>
            <a:endParaRPr lang="es-CO" sz="1400" spc="-4" dirty="0">
              <a:solidFill>
                <a:srgbClr val="FF0000"/>
              </a:solidFill>
              <a:latin typeface="+mn-lt"/>
              <a:cs typeface="Calibri"/>
            </a:endParaRPr>
          </a:p>
          <a:p>
            <a:pPr marL="9525" algn="just" eaLnBrk="1" fontAlgn="auto" hangingPunct="1">
              <a:spcBef>
                <a:spcPts val="0"/>
              </a:spcBef>
              <a:spcAft>
                <a:spcPts val="0"/>
              </a:spcAft>
              <a:buClr>
                <a:srgbClr val="375F92"/>
              </a:buClr>
              <a:buSzPct val="123529"/>
              <a:tabLst>
                <a:tab pos="156209" algn="l"/>
              </a:tabLst>
              <a:defRPr/>
            </a:pPr>
            <a:r>
              <a:rPr lang="es-CO" sz="1400" spc="-4" dirty="0">
                <a:solidFill>
                  <a:prstClr val="black"/>
                </a:solidFill>
                <a:latin typeface="+mn-lt"/>
                <a:cs typeface="Calibri"/>
              </a:rPr>
              <a:t>El 21 de Junio de 2017 se expidió y publicó la </a:t>
            </a:r>
            <a:r>
              <a:rPr lang="es-CO" sz="1400" b="1" spc="-4" dirty="0">
                <a:solidFill>
                  <a:prstClr val="black"/>
                </a:solidFill>
                <a:latin typeface="+mn-lt"/>
                <a:cs typeface="Calibri"/>
              </a:rPr>
              <a:t>Resolución 4592 </a:t>
            </a:r>
            <a:r>
              <a:rPr lang="es-CO" sz="1400" spc="-4" dirty="0">
                <a:solidFill>
                  <a:prstClr val="black"/>
                </a:solidFill>
                <a:latin typeface="+mn-lt"/>
                <a:cs typeface="Calibri"/>
              </a:rPr>
              <a:t>“</a:t>
            </a:r>
            <a:r>
              <a:rPr lang="es-CO" sz="1400" i="1" spc="-4" dirty="0">
                <a:solidFill>
                  <a:prstClr val="black"/>
                </a:solidFill>
                <a:latin typeface="+mn-lt"/>
                <a:cs typeface="Calibri"/>
              </a:rPr>
              <a:t>Por medio de la cual se reglamenta el procedimiento interno del Derecho de Petición, las Quejas, Reclamos y Denuncias – PQRD en el Instituto Nacional de Vías y se establecen otras disposiciones</a:t>
            </a:r>
            <a:r>
              <a:rPr lang="es-CO" sz="1400" spc="-4" dirty="0">
                <a:solidFill>
                  <a:prstClr val="black"/>
                </a:solidFill>
                <a:latin typeface="+mn-lt"/>
                <a:cs typeface="Calibri"/>
              </a:rPr>
              <a:t>”.</a:t>
            </a:r>
            <a:endParaRPr sz="1400" dirty="0">
              <a:solidFill>
                <a:prstClr val="black"/>
              </a:solidFill>
              <a:latin typeface="+mn-lt"/>
              <a:cs typeface="Calibri"/>
            </a:endParaRPr>
          </a:p>
        </p:txBody>
      </p:sp>
      <p:sp>
        <p:nvSpPr>
          <p:cNvPr id="6149" name="CuadroTexto 19"/>
          <p:cNvSpPr txBox="1">
            <a:spLocks noChangeArrowheads="1"/>
          </p:cNvSpPr>
          <p:nvPr/>
        </p:nvSpPr>
        <p:spPr bwMode="auto">
          <a:xfrm>
            <a:off x="3546475" y="600075"/>
            <a:ext cx="471646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900">
                <a:solidFill>
                  <a:srgbClr val="FFFFFF"/>
                </a:solidFill>
              </a:rPr>
              <a:t>BUEN GOBIERNO</a:t>
            </a:r>
          </a:p>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Peticiones, Quejas, Reclamos y Denuncias - PQRD</a:t>
            </a:r>
          </a:p>
        </p:txBody>
      </p:sp>
      <p:graphicFrame>
        <p:nvGraphicFramePr>
          <p:cNvPr id="6150" name="Gráfico 8"/>
          <p:cNvGraphicFramePr>
            <a:graphicFrameLocks/>
          </p:cNvGraphicFramePr>
          <p:nvPr/>
        </p:nvGraphicFramePr>
        <p:xfrm>
          <a:off x="6283325" y="1728788"/>
          <a:ext cx="4673600" cy="2820987"/>
        </p:xfrm>
        <a:graphic>
          <a:graphicData uri="http://schemas.openxmlformats.org/presentationml/2006/ole">
            <mc:AlternateContent xmlns:mc="http://schemas.openxmlformats.org/markup-compatibility/2006">
              <mc:Choice xmlns:v="urn:schemas-microsoft-com:vml" Requires="v">
                <p:oleObj spid="_x0000_s2054" name="Gráfico" r:id="rId4" imgW="4682134" imgH="2828789" progId="Excel.Chart.8">
                  <p:embed/>
                </p:oleObj>
              </mc:Choice>
              <mc:Fallback>
                <p:oleObj name="Gráfico" r:id="rId4" imgW="4682134" imgH="2828789"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3325" y="1728788"/>
                        <a:ext cx="4673600" cy="282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59042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5363" name="CuadroTexto 14"/>
          <p:cNvSpPr txBox="1">
            <a:spLocks noChangeArrowheads="1"/>
          </p:cNvSpPr>
          <p:nvPr/>
        </p:nvSpPr>
        <p:spPr bwMode="auto">
          <a:xfrm>
            <a:off x="3609975" y="935038"/>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GESTIÓN AMBIENTAL</a:t>
            </a:r>
          </a:p>
        </p:txBody>
      </p:sp>
      <p:graphicFrame>
        <p:nvGraphicFramePr>
          <p:cNvPr id="2" name="Tabla 1">
            <a:extLst>
              <a:ext uri="{FF2B5EF4-FFF2-40B4-BE49-F238E27FC236}">
                <a16:creationId xmlns:a16="http://schemas.microsoft.com/office/drawing/2014/main" xmlns="" id="{86436D4A-4D87-49A6-8774-5B374A8C811D}"/>
              </a:ext>
            </a:extLst>
          </p:cNvPr>
          <p:cNvGraphicFramePr>
            <a:graphicFrameLocks noGrp="1"/>
          </p:cNvGraphicFramePr>
          <p:nvPr/>
        </p:nvGraphicFramePr>
        <p:xfrm>
          <a:off x="1474788" y="1574800"/>
          <a:ext cx="6808787" cy="3938909"/>
        </p:xfrm>
        <a:graphic>
          <a:graphicData uri="http://schemas.openxmlformats.org/drawingml/2006/table">
            <a:tbl>
              <a:tblPr firstRow="1" bandRow="1">
                <a:tableStyleId>{5C22544A-7EE6-4342-B048-85BDC9FD1C3A}</a:tableStyleId>
              </a:tblPr>
              <a:tblGrid>
                <a:gridCol w="1703540">
                  <a:extLst>
                    <a:ext uri="{9D8B030D-6E8A-4147-A177-3AD203B41FA5}">
                      <a16:colId xmlns:a16="http://schemas.microsoft.com/office/drawing/2014/main" xmlns="" val="20000"/>
                    </a:ext>
                  </a:extLst>
                </a:gridCol>
                <a:gridCol w="5105247">
                  <a:extLst>
                    <a:ext uri="{9D8B030D-6E8A-4147-A177-3AD203B41FA5}">
                      <a16:colId xmlns:a16="http://schemas.microsoft.com/office/drawing/2014/main" xmlns="" val="20001"/>
                    </a:ext>
                  </a:extLst>
                </a:gridCol>
              </a:tblGrid>
              <a:tr h="304713">
                <a:tc>
                  <a:txBody>
                    <a:bodyPr/>
                    <a:lstStyle/>
                    <a:p>
                      <a:pPr algn="ctr"/>
                      <a:r>
                        <a:rPr lang="es-CO" sz="1400" dirty="0">
                          <a:latin typeface="+mn-lt"/>
                        </a:rPr>
                        <a:t>PROYECTO</a:t>
                      </a:r>
                    </a:p>
                  </a:txBody>
                  <a:tcPr marL="91442" marR="91442" marT="45688" marB="45688" anchor="ctr">
                    <a:solidFill>
                      <a:srgbClr val="002060"/>
                    </a:solidFill>
                  </a:tcPr>
                </a:tc>
                <a:tc>
                  <a:txBody>
                    <a:bodyPr/>
                    <a:lstStyle/>
                    <a:p>
                      <a:pPr algn="ctr"/>
                      <a:r>
                        <a:rPr lang="es-CO" sz="1400" dirty="0">
                          <a:latin typeface="+mn-lt"/>
                        </a:rPr>
                        <a:t>ACTIVIDAD</a:t>
                      </a:r>
                    </a:p>
                  </a:txBody>
                  <a:tcPr marL="91442" marR="91442" marT="45688" marB="45688">
                    <a:solidFill>
                      <a:srgbClr val="002060"/>
                    </a:solidFill>
                  </a:tcPr>
                </a:tc>
                <a:extLst>
                  <a:ext uri="{0D108BD9-81ED-4DB2-BD59-A6C34878D82A}">
                    <a16:rowId xmlns:a16="http://schemas.microsoft.com/office/drawing/2014/main" xmlns="" val="10000"/>
                  </a:ext>
                </a:extLst>
              </a:tr>
              <a:tr h="586365">
                <a:tc>
                  <a:txBody>
                    <a:bodyPr/>
                    <a:lstStyle/>
                    <a:p>
                      <a:pPr algn="ctr"/>
                      <a:r>
                        <a:rPr lang="es-CO" sz="1400" dirty="0">
                          <a:latin typeface="+mn-lt"/>
                        </a:rPr>
                        <a:t>Puente Boyacá - Samacá</a:t>
                      </a:r>
                    </a:p>
                  </a:txBody>
                  <a:tcPr marL="91442" marR="91442" marT="45688" marB="45688" anchor="ctr"/>
                </a:tc>
                <a:tc>
                  <a:txBody>
                    <a:bodyPr/>
                    <a:lstStyle/>
                    <a:p>
                      <a:pPr algn="just"/>
                      <a:r>
                        <a:rPr lang="es-CO" sz="1400" dirty="0">
                          <a:latin typeface="+mn-lt"/>
                        </a:rPr>
                        <a:t>Realización de Cartilla Ambiental</a:t>
                      </a:r>
                      <a:r>
                        <a:rPr lang="es-CO" sz="1400" baseline="0" dirty="0">
                          <a:latin typeface="+mn-lt"/>
                        </a:rPr>
                        <a:t> y Social del Proyecto en el que se describe </a:t>
                      </a:r>
                      <a:r>
                        <a:rPr lang="es-CO" sz="1400" dirty="0">
                          <a:latin typeface="+mn-lt"/>
                        </a:rPr>
                        <a:t>Plan de Adaptación de la Guía Ambiental implementado</a:t>
                      </a:r>
                    </a:p>
                  </a:txBody>
                  <a:tcPr marL="91442" marR="91442" marT="45688" marB="45688"/>
                </a:tc>
                <a:extLst>
                  <a:ext uri="{0D108BD9-81ED-4DB2-BD59-A6C34878D82A}">
                    <a16:rowId xmlns:a16="http://schemas.microsoft.com/office/drawing/2014/main" xmlns="" val="10001"/>
                  </a:ext>
                </a:extLst>
              </a:tr>
              <a:tr h="518050">
                <a:tc>
                  <a:txBody>
                    <a:bodyPr/>
                    <a:lstStyle/>
                    <a:p>
                      <a:pPr algn="ctr"/>
                      <a:r>
                        <a:rPr lang="es-CO" sz="1400" dirty="0">
                          <a:latin typeface="+mn-lt"/>
                        </a:rPr>
                        <a:t>Variante San Francisco - Mocoa</a:t>
                      </a:r>
                    </a:p>
                  </a:txBody>
                  <a:tcPr marL="91442" marR="91442" marT="45688" marB="45688" anchor="ctr"/>
                </a:tc>
                <a:tc>
                  <a:txBody>
                    <a:bodyPr/>
                    <a:lstStyle/>
                    <a:p>
                      <a:pPr algn="just"/>
                      <a:r>
                        <a:rPr lang="es-CO" sz="1400" dirty="0">
                          <a:latin typeface="+mn-lt"/>
                        </a:rPr>
                        <a:t>Manejo y recuperación</a:t>
                      </a:r>
                      <a:r>
                        <a:rPr lang="es-CO" sz="1400" baseline="0" dirty="0">
                          <a:latin typeface="+mn-lt"/>
                        </a:rPr>
                        <a:t> de taludes de corte y terraplén</a:t>
                      </a:r>
                      <a:endParaRPr lang="es-CO" sz="1400" dirty="0">
                        <a:latin typeface="+mn-lt"/>
                      </a:endParaRPr>
                    </a:p>
                  </a:txBody>
                  <a:tcPr marL="91442" marR="91442" marT="45688" marB="45688" anchor="ctr"/>
                </a:tc>
                <a:extLst>
                  <a:ext uri="{0D108BD9-81ED-4DB2-BD59-A6C34878D82A}">
                    <a16:rowId xmlns:a16="http://schemas.microsoft.com/office/drawing/2014/main" xmlns="" val="10002"/>
                  </a:ext>
                </a:extLst>
              </a:tr>
              <a:tr h="2011409">
                <a:tc>
                  <a:txBody>
                    <a:bodyPr/>
                    <a:lstStyle/>
                    <a:p>
                      <a:pPr algn="ctr"/>
                      <a:r>
                        <a:rPr lang="es-CO" sz="1400" dirty="0">
                          <a:latin typeface="+mn-lt"/>
                        </a:rPr>
                        <a:t>Altos de Zaragoza - Cisneros</a:t>
                      </a:r>
                    </a:p>
                  </a:txBody>
                  <a:tcPr marL="91442" marR="91442" marT="45688" marB="45688" anchor="ctr"/>
                </a:tc>
                <a:tc>
                  <a:txBody>
                    <a:bodyPr/>
                    <a:lstStyle/>
                    <a:p>
                      <a:pPr marL="285750" indent="-285750" algn="just">
                        <a:buFont typeface="Courier New" panose="02070309020205020404" pitchFamily="49" charset="0"/>
                        <a:buChar char="o"/>
                      </a:pPr>
                      <a:r>
                        <a:rPr lang="es-CO" sz="1400" dirty="0">
                          <a:latin typeface="+mn-lt"/>
                        </a:rPr>
                        <a:t>Rescate,</a:t>
                      </a:r>
                      <a:r>
                        <a:rPr lang="es-CO" sz="1400" baseline="0" dirty="0">
                          <a:latin typeface="+mn-lt"/>
                        </a:rPr>
                        <a:t> traslado y reubicación de  epífitas vasculares</a:t>
                      </a:r>
                    </a:p>
                    <a:p>
                      <a:pPr marL="285750" indent="-285750" algn="just">
                        <a:buFont typeface="Courier New" panose="02070309020205020404" pitchFamily="49" charset="0"/>
                        <a:buChar char="o"/>
                      </a:pPr>
                      <a:r>
                        <a:rPr lang="es-CO" sz="1400" baseline="0" dirty="0">
                          <a:latin typeface="+mn-lt"/>
                        </a:rPr>
                        <a:t>Entrega de oso perezoso a la Fundación San Cipriano</a:t>
                      </a:r>
                    </a:p>
                    <a:p>
                      <a:pPr marL="285750" indent="-285750" algn="just">
                        <a:buFont typeface="Courier New" panose="02070309020205020404" pitchFamily="49" charset="0"/>
                        <a:buChar char="o"/>
                      </a:pPr>
                      <a:r>
                        <a:rPr lang="es-CO" sz="1400" baseline="0" dirty="0">
                          <a:latin typeface="+mn-lt"/>
                        </a:rPr>
                        <a:t>Salvamento Boa Constrictor entrega a la Fundación San Cipriano</a:t>
                      </a:r>
                    </a:p>
                    <a:p>
                      <a:pPr marL="285750" indent="-285750" algn="just">
                        <a:buFont typeface="Courier New" panose="02070309020205020404" pitchFamily="49" charset="0"/>
                        <a:buChar char="o"/>
                      </a:pPr>
                      <a:r>
                        <a:rPr kumimoji="0" lang="es-CO" sz="1400" b="0" i="0" u="none" strike="noStrike" kern="1200" cap="none" spc="0" normalizeH="0" baseline="0" noProof="0" dirty="0">
                          <a:ln>
                            <a:noFill/>
                          </a:ln>
                          <a:solidFill>
                            <a:sysClr val="windowText" lastClr="000000"/>
                          </a:solidFill>
                          <a:effectLst/>
                          <a:uLnTx/>
                          <a:uFillTx/>
                          <a:latin typeface="+mn-lt"/>
                          <a:ea typeface="+mn-ea"/>
                          <a:cs typeface="+mn-cs"/>
                        </a:rPr>
                        <a:t>Monitoreos Limnológicos e Hidrobiológicos en las Quebradas de Bendiciones y La Delfina. Esta caracterización se llevó a cabo mediante cuatro (4) monitoreos realizados en cinco (5) sitios de la Quebrada Bendiciones y diez (10) sitios de La Delfina</a:t>
                      </a:r>
                    </a:p>
                    <a:p>
                      <a:pPr marL="285750" indent="-285750" algn="just">
                        <a:buFont typeface="Courier New" panose="02070309020205020404" pitchFamily="49" charset="0"/>
                        <a:buChar char="o"/>
                      </a:pPr>
                      <a:r>
                        <a:rPr lang="es-CO" sz="1400" dirty="0">
                          <a:latin typeface="+mn-lt"/>
                        </a:rPr>
                        <a:t>Compensación forestal: </a:t>
                      </a:r>
                      <a:r>
                        <a:rPr kumimoji="0" lang="es-CO" sz="1400" b="0" i="0" u="none" strike="noStrike" kern="1200" cap="none" spc="0" normalizeH="0" baseline="0" noProof="0" dirty="0">
                          <a:ln>
                            <a:noFill/>
                          </a:ln>
                          <a:solidFill>
                            <a:sysClr val="windowText" lastClr="000000"/>
                          </a:solidFill>
                          <a:effectLst/>
                          <a:uLnTx/>
                          <a:uFillTx/>
                          <a:latin typeface="+mn-lt"/>
                          <a:ea typeface="+mn-ea"/>
                          <a:cs typeface="+mn-cs"/>
                        </a:rPr>
                        <a:t>Se sembraron 1.022 hectáreas con una inversión de 19.700 millones de pesos , 175 beneficiarios</a:t>
                      </a:r>
                      <a:r>
                        <a:rPr lang="es-CO" sz="1400" dirty="0">
                          <a:latin typeface="+mn-lt"/>
                        </a:rPr>
                        <a:t> </a:t>
                      </a:r>
                    </a:p>
                  </a:txBody>
                  <a:tcPr marL="91442" marR="91442" marT="45688" marB="45688"/>
                </a:tc>
                <a:extLst>
                  <a:ext uri="{0D108BD9-81ED-4DB2-BD59-A6C34878D82A}">
                    <a16:rowId xmlns:a16="http://schemas.microsoft.com/office/drawing/2014/main" xmlns="" val="10003"/>
                  </a:ext>
                </a:extLst>
              </a:tr>
              <a:tr h="518050">
                <a:tc>
                  <a:txBody>
                    <a:bodyPr/>
                    <a:lstStyle/>
                    <a:p>
                      <a:pPr algn="ctr"/>
                      <a:r>
                        <a:rPr lang="es-CO" sz="1400" dirty="0">
                          <a:latin typeface="+mn-lt"/>
                        </a:rPr>
                        <a:t>Proyecto Honda –</a:t>
                      </a:r>
                      <a:r>
                        <a:rPr lang="es-CO" sz="1400" baseline="0" dirty="0">
                          <a:latin typeface="+mn-lt"/>
                        </a:rPr>
                        <a:t> Manizales Fase III</a:t>
                      </a:r>
                      <a:endParaRPr lang="es-CO" sz="1400" dirty="0">
                        <a:latin typeface="+mn-lt"/>
                      </a:endParaRPr>
                    </a:p>
                  </a:txBody>
                  <a:tcPr marL="91442" marR="91442" marT="45688" marB="45688" anchor="ctr"/>
                </a:tc>
                <a:tc>
                  <a:txBody>
                    <a:bodyPr/>
                    <a:lstStyle/>
                    <a:p>
                      <a:pPr marL="285750" indent="-285750" algn="just">
                        <a:buFont typeface="Courier New" panose="02070309020205020404" pitchFamily="49" charset="0"/>
                        <a:buChar char="o"/>
                      </a:pPr>
                      <a:r>
                        <a:rPr lang="es-CO" sz="1400" dirty="0">
                          <a:latin typeface="+mn-lt"/>
                        </a:rPr>
                        <a:t>Traslados</a:t>
                      </a:r>
                      <a:r>
                        <a:rPr lang="es-CO" sz="1400" baseline="0" dirty="0">
                          <a:latin typeface="+mn-lt"/>
                        </a:rPr>
                        <a:t> de palma de cera</a:t>
                      </a:r>
                    </a:p>
                    <a:p>
                      <a:pPr marL="285750" indent="-285750" algn="just">
                        <a:buFont typeface="Courier New" panose="02070309020205020404" pitchFamily="49" charset="0"/>
                        <a:buChar char="o"/>
                      </a:pPr>
                      <a:r>
                        <a:rPr lang="es-CO" sz="1400" dirty="0">
                          <a:latin typeface="+mn-lt"/>
                        </a:rPr>
                        <a:t>Compensaciones Ambientales por aprovechamiento forestal</a:t>
                      </a:r>
                    </a:p>
                  </a:txBody>
                  <a:tcPr marL="91442" marR="91442" marT="45688" marB="45688"/>
                </a:tc>
                <a:extLst>
                  <a:ext uri="{0D108BD9-81ED-4DB2-BD59-A6C34878D82A}">
                    <a16:rowId xmlns:a16="http://schemas.microsoft.com/office/drawing/2014/main" xmlns="" val="10004"/>
                  </a:ext>
                </a:extLst>
              </a:tr>
            </a:tbl>
          </a:graphicData>
        </a:graphic>
      </p:graphicFrame>
      <p:pic>
        <p:nvPicPr>
          <p:cNvPr id="9" name="34 Imagen">
            <a:extLst>
              <a:ext uri="{FF2B5EF4-FFF2-40B4-BE49-F238E27FC236}">
                <a16:creationId xmlns:a16="http://schemas.microsoft.com/office/drawing/2014/main" xmlns="" id="{B47F73D0-DAE9-4C3D-85D7-4AE6A5B51D72}"/>
              </a:ext>
            </a:extLst>
          </p:cNvPr>
          <p:cNvPicPr/>
          <p:nvPr/>
        </p:nvPicPr>
        <p:blipFill>
          <a:blip r:embed="rId2"/>
          <a:stretch>
            <a:fillRect/>
          </a:stretch>
        </p:blipFill>
        <p:spPr bwMode="auto">
          <a:xfrm>
            <a:off x="8551863" y="3848100"/>
            <a:ext cx="2808287" cy="1939925"/>
          </a:xfrm>
          <a:prstGeom prst="rect">
            <a:avLst/>
          </a:prstGeom>
          <a:ln w="6350" cap="sq">
            <a:noFill/>
            <a:prstDash val="solid"/>
            <a:miter lim="800000"/>
          </a:ln>
          <a:effectLst>
            <a:outerShdw blurRad="50800" dist="38100" dir="2700000" algn="tl" rotWithShape="0">
              <a:srgbClr val="000000">
                <a:alpha val="43000"/>
              </a:srgbClr>
            </a:outerShdw>
          </a:effectLst>
        </p:spPr>
      </p:pic>
      <p:pic>
        <p:nvPicPr>
          <p:cNvPr id="15385" name="4 Imagen" descr="G:\FEBRERO 2017\In Febrero 2017\Informe 130 has\REGISTRO FOTOGRAFICO 10°CICLO MTTO 19B HAS -FEBRERO 2017\ALBERTO CABRERA\ABONAMIENTO EDAFICO\20170210_0838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1863" y="1630363"/>
            <a:ext cx="12001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6" name="3 Imagen" descr="G:\FEBRERO 2017\In Febrero 2017\Informe 130 has\REGISTRO FOTOGRAFICO 11°CICLO MTTO 32HAS -FEBRERO 2017\JOSE VICTORIO HURTADO\ARBOL EN FRUTIFICACION\20170203_09434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40938" y="1600200"/>
            <a:ext cx="1319212"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7" name="CuadroTexto 11"/>
          <p:cNvSpPr txBox="1">
            <a:spLocks noChangeArrowheads="1"/>
          </p:cNvSpPr>
          <p:nvPr/>
        </p:nvSpPr>
        <p:spPr bwMode="auto">
          <a:xfrm>
            <a:off x="3525838" y="609600"/>
            <a:ext cx="6430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3103305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bject 3"/>
          <p:cNvSpPr>
            <a:spLocks/>
          </p:cNvSpPr>
          <p:nvPr/>
        </p:nvSpPr>
        <p:spPr bwMode="auto">
          <a:xfrm>
            <a:off x="2279650" y="2873375"/>
            <a:ext cx="8388350" cy="1203325"/>
          </a:xfrm>
          <a:custGeom>
            <a:avLst/>
            <a:gdLst>
              <a:gd name="T0" fmla="*/ 0 w 8388350"/>
              <a:gd name="T1" fmla="*/ 1202056 h 1203960"/>
              <a:gd name="T2" fmla="*/ 8388096 w 8388350"/>
              <a:gd name="T3" fmla="*/ 1202056 h 1203960"/>
              <a:gd name="T4" fmla="*/ 8388096 w 8388350"/>
              <a:gd name="T5" fmla="*/ 0 h 1203960"/>
              <a:gd name="T6" fmla="*/ 0 w 8388350"/>
              <a:gd name="T7" fmla="*/ 0 h 1203960"/>
              <a:gd name="T8" fmla="*/ 0 w 8388350"/>
              <a:gd name="T9" fmla="*/ 1202056 h 1203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1203960">
                <a:moveTo>
                  <a:pt x="0" y="1203960"/>
                </a:moveTo>
                <a:lnTo>
                  <a:pt x="8388096" y="1203960"/>
                </a:lnTo>
                <a:lnTo>
                  <a:pt x="8388096" y="0"/>
                </a:lnTo>
                <a:lnTo>
                  <a:pt x="0" y="0"/>
                </a:lnTo>
                <a:lnTo>
                  <a:pt x="0" y="120396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7171" name="object 4"/>
          <p:cNvSpPr>
            <a:spLocks/>
          </p:cNvSpPr>
          <p:nvPr/>
        </p:nvSpPr>
        <p:spPr bwMode="auto">
          <a:xfrm>
            <a:off x="2279650" y="4292600"/>
            <a:ext cx="8388350" cy="1152525"/>
          </a:xfrm>
          <a:custGeom>
            <a:avLst/>
            <a:gdLst>
              <a:gd name="T0" fmla="*/ 0 w 8388350"/>
              <a:gd name="T1" fmla="*/ 1152143 h 1152525"/>
              <a:gd name="T2" fmla="*/ 8388096 w 8388350"/>
              <a:gd name="T3" fmla="*/ 1152143 h 1152525"/>
              <a:gd name="T4" fmla="*/ 8388096 w 8388350"/>
              <a:gd name="T5" fmla="*/ 0 h 1152525"/>
              <a:gd name="T6" fmla="*/ 0 w 8388350"/>
              <a:gd name="T7" fmla="*/ 0 h 1152525"/>
              <a:gd name="T8" fmla="*/ 0 w 8388350"/>
              <a:gd name="T9" fmla="*/ 1152143 h 11525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1152525">
                <a:moveTo>
                  <a:pt x="0" y="1152143"/>
                </a:moveTo>
                <a:lnTo>
                  <a:pt x="8388096" y="1152143"/>
                </a:lnTo>
                <a:lnTo>
                  <a:pt x="8388096" y="0"/>
                </a:lnTo>
                <a:lnTo>
                  <a:pt x="0" y="0"/>
                </a:lnTo>
                <a:lnTo>
                  <a:pt x="0" y="1152143"/>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7172" name="object 5"/>
          <p:cNvSpPr>
            <a:spLocks/>
          </p:cNvSpPr>
          <p:nvPr/>
        </p:nvSpPr>
        <p:spPr bwMode="auto">
          <a:xfrm>
            <a:off x="2279650" y="2089150"/>
            <a:ext cx="8388350" cy="620713"/>
          </a:xfrm>
          <a:custGeom>
            <a:avLst/>
            <a:gdLst>
              <a:gd name="T0" fmla="*/ 0 w 8388350"/>
              <a:gd name="T1" fmla="*/ 621225 h 620394"/>
              <a:gd name="T2" fmla="*/ 8388096 w 8388350"/>
              <a:gd name="T3" fmla="*/ 621225 h 620394"/>
              <a:gd name="T4" fmla="*/ 8388096 w 8388350"/>
              <a:gd name="T5" fmla="*/ 0 h 620394"/>
              <a:gd name="T6" fmla="*/ 0 w 8388350"/>
              <a:gd name="T7" fmla="*/ 0 h 620394"/>
              <a:gd name="T8" fmla="*/ 0 w 8388350"/>
              <a:gd name="T9" fmla="*/ 621225 h 620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88350" h="620394">
                <a:moveTo>
                  <a:pt x="0" y="620268"/>
                </a:moveTo>
                <a:lnTo>
                  <a:pt x="8388096" y="620268"/>
                </a:lnTo>
                <a:lnTo>
                  <a:pt x="8388096" y="0"/>
                </a:lnTo>
                <a:lnTo>
                  <a:pt x="0" y="0"/>
                </a:lnTo>
                <a:lnTo>
                  <a:pt x="0" y="620268"/>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7173" name="object 10"/>
          <p:cNvSpPr txBox="1">
            <a:spLocks noChangeArrowheads="1"/>
          </p:cNvSpPr>
          <p:nvPr/>
        </p:nvSpPr>
        <p:spPr bwMode="auto">
          <a:xfrm>
            <a:off x="2646363" y="935038"/>
            <a:ext cx="8326437"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ts val="50"/>
              </a:spcBef>
              <a:buFontTx/>
              <a:buNone/>
            </a:pPr>
            <a:endParaRPr lang="es-CO" altLang="es-CO" sz="2200">
              <a:solidFill>
                <a:srgbClr val="000000"/>
              </a:solidFill>
              <a:latin typeface="Times New Roman" panose="02020603050405020304" pitchFamily="18" charset="0"/>
              <a:cs typeface="Times New Roman" panose="02020603050405020304" pitchFamily="18" charset="0"/>
            </a:endParaRPr>
          </a:p>
          <a:p>
            <a:pPr eaLnBrk="1" hangingPunct="1">
              <a:lnSpc>
                <a:spcPct val="100000"/>
              </a:lnSpc>
              <a:spcBef>
                <a:spcPts val="50"/>
              </a:spcBef>
              <a:buFontTx/>
              <a:buNone/>
            </a:pPr>
            <a:endParaRPr lang="es-CO" altLang="es-CO" sz="2200">
              <a:solidFill>
                <a:srgbClr val="000000"/>
              </a:solidFill>
              <a:latin typeface="Times New Roman" panose="02020603050405020304" pitchFamily="18" charset="0"/>
              <a:cs typeface="Times New Roman" panose="02020603050405020304" pitchFamily="18" charset="0"/>
            </a:endParaRP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Los ciudadanos pueden interactuar con la Entidad a través de los siguientes canales:</a:t>
            </a:r>
          </a:p>
          <a:p>
            <a:pPr eaLnBrk="1" hangingPunct="1">
              <a:lnSpc>
                <a:spcPct val="100000"/>
              </a:lnSpc>
              <a:spcBef>
                <a:spcPts val="25"/>
              </a:spcBef>
              <a:buFontTx/>
              <a:buNone/>
            </a:pPr>
            <a:endParaRPr lang="es-CO" altLang="es-CO" sz="1800">
              <a:solidFill>
                <a:srgbClr val="000000"/>
              </a:solidFill>
              <a:latin typeface="Times New Roman" panose="02020603050405020304" pitchFamily="18" charset="0"/>
              <a:cs typeface="Times New Roman" panose="02020603050405020304" pitchFamily="18" charset="0"/>
            </a:endParaRPr>
          </a:p>
          <a:p>
            <a:pPr eaLnBrk="1" hangingPunct="1">
              <a:lnSpc>
                <a:spcPct val="100000"/>
              </a:lnSpc>
              <a:spcBef>
                <a:spcPct val="0"/>
              </a:spcBef>
              <a:buFontTx/>
              <a:buNone/>
            </a:pPr>
            <a:r>
              <a:rPr lang="es-CO" altLang="es-CO" sz="1800" b="1">
                <a:solidFill>
                  <a:srgbClr val="1F487C"/>
                </a:solidFill>
                <a:ea typeface="Calibri" panose="020F0502020204030204" pitchFamily="34" charset="0"/>
                <a:cs typeface="Calibri" panose="020F0502020204030204" pitchFamily="34" charset="0"/>
              </a:rPr>
              <a:t>Canal Presencial: </a:t>
            </a:r>
            <a:r>
              <a:rPr lang="es-CO" altLang="es-CO" sz="1800">
                <a:solidFill>
                  <a:srgbClr val="000000"/>
                </a:solidFill>
                <a:ea typeface="Calibri" panose="020F0502020204030204" pitchFamily="34" charset="0"/>
                <a:cs typeface="Calibri" panose="020F0502020204030204" pitchFamily="34" charset="0"/>
              </a:rPr>
              <a:t>Ubicado en la Cra. 59 No. 26-60 – edificio INVIAS – CAN Bogotá; o en cualquiera de las instalaciones de las 26 Direcciones Territoriales</a:t>
            </a:r>
            <a:r>
              <a:rPr lang="es-CO" altLang="es-CO" sz="1800" b="1">
                <a:solidFill>
                  <a:srgbClr val="000000"/>
                </a:solidFill>
                <a:ea typeface="Calibri" panose="020F0502020204030204" pitchFamily="34" charset="0"/>
                <a:cs typeface="Calibri" panose="020F0502020204030204" pitchFamily="34" charset="0"/>
              </a:rPr>
              <a:t>.</a:t>
            </a:r>
            <a:endParaRPr lang="es-CO" altLang="es-CO" sz="1800">
              <a:solidFill>
                <a:srgbClr val="000000"/>
              </a:solidFill>
              <a:ea typeface="Calibri" panose="020F0502020204030204" pitchFamily="34" charset="0"/>
              <a:cs typeface="Calibri" panose="020F0502020204030204" pitchFamily="34" charset="0"/>
            </a:endParaRPr>
          </a:p>
          <a:p>
            <a:pPr eaLnBrk="1" hangingPunct="1">
              <a:lnSpc>
                <a:spcPct val="100000"/>
              </a:lnSpc>
              <a:spcBef>
                <a:spcPts val="38"/>
              </a:spcBef>
              <a:buFontTx/>
              <a:buNone/>
            </a:pPr>
            <a:endParaRPr lang="es-CO" altLang="es-CO" sz="1800">
              <a:solidFill>
                <a:srgbClr val="000000"/>
              </a:solidFill>
              <a:latin typeface="Times New Roman" panose="02020603050405020304" pitchFamily="18" charset="0"/>
              <a:cs typeface="Times New Roman" panose="02020603050405020304" pitchFamily="18" charset="0"/>
            </a:endParaRPr>
          </a:p>
          <a:p>
            <a:pPr eaLnBrk="1" hangingPunct="1">
              <a:lnSpc>
                <a:spcPct val="100000"/>
              </a:lnSpc>
              <a:spcBef>
                <a:spcPct val="0"/>
              </a:spcBef>
              <a:buFontTx/>
              <a:buNone/>
            </a:pPr>
            <a:r>
              <a:rPr lang="es-CO" altLang="es-CO" sz="1800" b="1">
                <a:solidFill>
                  <a:srgbClr val="1F487C"/>
                </a:solidFill>
                <a:ea typeface="Calibri" panose="020F0502020204030204" pitchFamily="34" charset="0"/>
                <a:cs typeface="Calibri" panose="020F0502020204030204" pitchFamily="34" charset="0"/>
              </a:rPr>
              <a:t>Canal Electrónico: </a:t>
            </a:r>
            <a:r>
              <a:rPr lang="es-CO" altLang="es-CO" sz="1800">
                <a:solidFill>
                  <a:srgbClr val="000000"/>
                </a:solidFill>
                <a:ea typeface="Calibri" panose="020F0502020204030204" pitchFamily="34" charset="0"/>
                <a:cs typeface="Calibri" panose="020F0502020204030204" pitchFamily="34" charset="0"/>
              </a:rPr>
              <a:t>Página Web de la entidad: </a:t>
            </a:r>
            <a:r>
              <a:rPr lang="es-CO" altLang="es-CO" sz="1800" u="sng">
                <a:solidFill>
                  <a:srgbClr val="0000FF"/>
                </a:solidFill>
                <a:ea typeface="Calibri" panose="020F0502020204030204" pitchFamily="34" charset="0"/>
                <a:cs typeface="Calibri" panose="020F0502020204030204" pitchFamily="34" charset="0"/>
                <a:hlinkClick r:id="rId2"/>
              </a:rPr>
              <a:t>www.invias.gov.co</a:t>
            </a:r>
            <a:r>
              <a:rPr lang="es-CO" altLang="es-CO" sz="1800">
                <a:solidFill>
                  <a:srgbClr val="000000"/>
                </a:solidFill>
                <a:ea typeface="Calibri" panose="020F0502020204030204" pitchFamily="34" charset="0"/>
                <a:cs typeface="Calibri" panose="020F0502020204030204" pitchFamily="34" charset="0"/>
              </a:rPr>
              <a:t>. </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Correo electrónico institucional: </a:t>
            </a:r>
            <a:r>
              <a:rPr lang="es-CO" altLang="es-CO" sz="1800" u="sng">
                <a:solidFill>
                  <a:srgbClr val="0000FF"/>
                </a:solidFill>
                <a:ea typeface="Calibri" panose="020F0502020204030204" pitchFamily="34" charset="0"/>
                <a:cs typeface="Calibri" panose="020F0502020204030204" pitchFamily="34" charset="0"/>
                <a:hlinkClick r:id="rId3"/>
              </a:rPr>
              <a:t>atencionciudadano@invias.gov.co</a:t>
            </a:r>
            <a:r>
              <a:rPr lang="es-CO" altLang="es-CO" sz="1800" u="sng">
                <a:solidFill>
                  <a:srgbClr val="0000FF"/>
                </a:solidFill>
                <a:ea typeface="Calibri" panose="020F0502020204030204" pitchFamily="34" charset="0"/>
                <a:cs typeface="Calibri" panose="020F0502020204030204" pitchFamily="34" charset="0"/>
              </a:rPr>
              <a:t> </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Redes Sociales: Twitter @InviasOficial - </a:t>
            </a:r>
            <a:r>
              <a:rPr lang="es-CO" altLang="es-CO" sz="1800">
                <a:solidFill>
                  <a:srgbClr val="000000"/>
                </a:solidFill>
                <a:ea typeface="Calibri" panose="020F0502020204030204" pitchFamily="34" charset="0"/>
                <a:cs typeface="Calibri" panose="020F0502020204030204" pitchFamily="34" charset="0"/>
                <a:hlinkClick r:id="rId4"/>
              </a:rPr>
              <a:t>@numeral767</a:t>
            </a:r>
            <a:r>
              <a:rPr lang="es-CO" altLang="es-CO" sz="1800">
                <a:solidFill>
                  <a:srgbClr val="000000"/>
                </a:solidFill>
                <a:ea typeface="Calibri" panose="020F0502020204030204" pitchFamily="34" charset="0"/>
                <a:cs typeface="Calibri" panose="020F0502020204030204" pitchFamily="34" charset="0"/>
              </a:rPr>
              <a:t> - #InviasResponde</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Chat Ciudadano</a:t>
            </a:r>
          </a:p>
          <a:p>
            <a:pPr eaLnBrk="1" hangingPunct="1">
              <a:lnSpc>
                <a:spcPct val="100000"/>
              </a:lnSpc>
              <a:spcBef>
                <a:spcPts val="25"/>
              </a:spcBef>
              <a:buFontTx/>
              <a:buNone/>
            </a:pPr>
            <a:endParaRPr lang="es-CO" altLang="es-CO" sz="1800">
              <a:solidFill>
                <a:srgbClr val="000000"/>
              </a:solidFill>
              <a:latin typeface="Times New Roman" panose="02020603050405020304" pitchFamily="18" charset="0"/>
              <a:cs typeface="Times New Roman" panose="02020603050405020304" pitchFamily="18" charset="0"/>
            </a:endParaRPr>
          </a:p>
          <a:p>
            <a:pPr eaLnBrk="1" hangingPunct="1">
              <a:lnSpc>
                <a:spcPct val="100000"/>
              </a:lnSpc>
              <a:spcBef>
                <a:spcPct val="0"/>
              </a:spcBef>
              <a:buFontTx/>
              <a:buNone/>
            </a:pPr>
            <a:r>
              <a:rPr lang="es-CO" altLang="es-CO" sz="1800" b="1">
                <a:solidFill>
                  <a:srgbClr val="1F487C"/>
                </a:solidFill>
                <a:ea typeface="Calibri" panose="020F0502020204030204" pitchFamily="34" charset="0"/>
                <a:cs typeface="Calibri" panose="020F0502020204030204" pitchFamily="34" charset="0"/>
              </a:rPr>
              <a:t>Canal Telefónico: </a:t>
            </a:r>
            <a:r>
              <a:rPr lang="es-CO" altLang="es-CO" sz="1800">
                <a:solidFill>
                  <a:srgbClr val="000000"/>
                </a:solidFill>
                <a:ea typeface="Calibri" panose="020F0502020204030204" pitchFamily="34" charset="0"/>
                <a:cs typeface="Calibri" panose="020F0502020204030204" pitchFamily="34" charset="0"/>
              </a:rPr>
              <a:t>Conmutador: (+057 1) 7056000 ext. 1158 – 1010 – 1439</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Línea Gratuita Nacional: 01 8000 971 097</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Fax: (+057 1) 7056000 </a:t>
            </a:r>
          </a:p>
          <a:p>
            <a:pPr eaLnBrk="1" hangingPunct="1">
              <a:lnSpc>
                <a:spcPct val="100000"/>
              </a:lnSpc>
              <a:spcBef>
                <a:spcPct val="0"/>
              </a:spcBef>
              <a:buFontTx/>
              <a:buNone/>
            </a:pPr>
            <a:r>
              <a:rPr lang="es-CO" altLang="es-CO" sz="1800">
                <a:solidFill>
                  <a:srgbClr val="000000"/>
                </a:solidFill>
                <a:ea typeface="Calibri" panose="020F0502020204030204" pitchFamily="34" charset="0"/>
                <a:cs typeface="Calibri" panose="020F0502020204030204" pitchFamily="34" charset="0"/>
              </a:rPr>
              <a:t>Desde móviles: #767</a:t>
            </a:r>
          </a:p>
        </p:txBody>
      </p:sp>
      <p:sp>
        <p:nvSpPr>
          <p:cNvPr id="7174" name="object 12"/>
          <p:cNvSpPr>
            <a:spLocks noChangeArrowheads="1"/>
          </p:cNvSpPr>
          <p:nvPr/>
        </p:nvSpPr>
        <p:spPr bwMode="auto">
          <a:xfrm>
            <a:off x="6443663" y="541338"/>
            <a:ext cx="1438275" cy="587375"/>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solidFill>
                <a:srgbClr val="000000"/>
              </a:solidFill>
            </a:endParaRPr>
          </a:p>
        </p:txBody>
      </p:sp>
      <p:sp>
        <p:nvSpPr>
          <p:cNvPr id="7175" name="object 18"/>
          <p:cNvSpPr>
            <a:spLocks/>
          </p:cNvSpPr>
          <p:nvPr/>
        </p:nvSpPr>
        <p:spPr bwMode="auto">
          <a:xfrm>
            <a:off x="3660775" y="0"/>
            <a:ext cx="8531225" cy="71438"/>
          </a:xfrm>
          <a:custGeom>
            <a:avLst/>
            <a:gdLst>
              <a:gd name="T0" fmla="*/ 0 w 7007859"/>
              <a:gd name="T1" fmla="*/ 53335 h 82550"/>
              <a:gd name="T2" fmla="*/ 12642474 w 7007859"/>
              <a:gd name="T3" fmla="*/ 53335 h 82550"/>
              <a:gd name="T4" fmla="*/ 12642474 w 7007859"/>
              <a:gd name="T5" fmla="*/ 0 h 82550"/>
              <a:gd name="T6" fmla="*/ 0 w 7007859"/>
              <a:gd name="T7" fmla="*/ 0 h 82550"/>
              <a:gd name="T8" fmla="*/ 0 w 7007859"/>
              <a:gd name="T9" fmla="*/ 53335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7176" name="CuadroTexto 18"/>
          <p:cNvSpPr txBox="1">
            <a:spLocks noChangeArrowheads="1"/>
          </p:cNvSpPr>
          <p:nvPr/>
        </p:nvSpPr>
        <p:spPr bwMode="auto">
          <a:xfrm>
            <a:off x="3579813" y="617538"/>
            <a:ext cx="37687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900">
                <a:solidFill>
                  <a:srgbClr val="FFFFFF"/>
                </a:solidFill>
              </a:rPr>
              <a:t>BUEN GOBIERNO</a:t>
            </a:r>
          </a:p>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Canales de Atención al Usuario</a:t>
            </a:r>
          </a:p>
        </p:txBody>
      </p:sp>
    </p:spTree>
    <p:extLst>
      <p:ext uri="{BB962C8B-B14F-4D97-AF65-F5344CB8AC3E}">
        <p14:creationId xmlns:p14="http://schemas.microsoft.com/office/powerpoint/2010/main" val="3135244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ángulo 4"/>
          <p:cNvSpPr>
            <a:spLocks noChangeArrowheads="1"/>
          </p:cNvSpPr>
          <p:nvPr/>
        </p:nvSpPr>
        <p:spPr bwMode="auto">
          <a:xfrm>
            <a:off x="4295775" y="876300"/>
            <a:ext cx="3074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altLang="es-CO" b="1">
                <a:solidFill>
                  <a:srgbClr val="000000"/>
                </a:solidFill>
                <a:latin typeface="Arial Narrow" panose="020B0606020202030204" pitchFamily="34" charset="0"/>
              </a:rPr>
              <a:t>Gestión Procesal y Disciplinaria</a:t>
            </a:r>
          </a:p>
        </p:txBody>
      </p:sp>
      <p:pic>
        <p:nvPicPr>
          <p:cNvPr id="8195" name="Imagen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571625"/>
            <a:ext cx="5868987" cy="466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77474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150" y="798513"/>
            <a:ext cx="3163888"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Imagen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938" y="2106613"/>
            <a:ext cx="66230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4552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object 11"/>
          <p:cNvSpPr>
            <a:spLocks noChangeArrowheads="1"/>
          </p:cNvSpPr>
          <p:nvPr/>
        </p:nvSpPr>
        <p:spPr bwMode="auto">
          <a:xfrm>
            <a:off x="6443664" y="541339"/>
            <a:ext cx="1438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a:solidFill>
                <a:prstClr val="black"/>
              </a:solidFill>
            </a:endParaRPr>
          </a:p>
        </p:txBody>
      </p:sp>
      <p:sp>
        <p:nvSpPr>
          <p:cNvPr id="6159" name="object 17"/>
          <p:cNvSpPr>
            <a:spLocks/>
          </p:cNvSpPr>
          <p:nvPr/>
        </p:nvSpPr>
        <p:spPr bwMode="auto">
          <a:xfrm>
            <a:off x="3660776" y="0"/>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solidFill>
                <a:prstClr val="black"/>
              </a:solidFill>
            </a:endParaRPr>
          </a:p>
        </p:txBody>
      </p:sp>
      <p:sp>
        <p:nvSpPr>
          <p:cNvPr id="6" name="CuadroTexto 5"/>
          <p:cNvSpPr txBox="1"/>
          <p:nvPr/>
        </p:nvSpPr>
        <p:spPr>
          <a:xfrm>
            <a:off x="3584576" y="643569"/>
            <a:ext cx="1936750" cy="677108"/>
          </a:xfrm>
          <a:prstGeom prst="rect">
            <a:avLst/>
          </a:prstGeom>
          <a:noFill/>
        </p:spPr>
        <p:txBody>
          <a:bodyPr wrap="square" rtlCol="0">
            <a:spAutoFit/>
          </a:bodyPr>
          <a:lstStyle/>
          <a:p>
            <a:r>
              <a:rPr lang="es-CO" sz="1900" dirty="0">
                <a:solidFill>
                  <a:prstClr val="white"/>
                </a:solidFill>
              </a:rPr>
              <a:t>GOBIERNO</a:t>
            </a:r>
          </a:p>
          <a:p>
            <a:r>
              <a:rPr lang="es-CO" b="1" dirty="0">
                <a:solidFill>
                  <a:prstClr val="black"/>
                </a:solidFill>
                <a:latin typeface="Arial Narrow" panose="020B0606020202030204" pitchFamily="34" charset="0"/>
              </a:rPr>
              <a:t>Calidad</a:t>
            </a:r>
          </a:p>
        </p:txBody>
      </p:sp>
      <p:sp>
        <p:nvSpPr>
          <p:cNvPr id="2" name="CuadroTexto 1"/>
          <p:cNvSpPr txBox="1"/>
          <p:nvPr/>
        </p:nvSpPr>
        <p:spPr>
          <a:xfrm>
            <a:off x="1349828" y="1320677"/>
            <a:ext cx="9829801" cy="3970318"/>
          </a:xfrm>
          <a:prstGeom prst="rect">
            <a:avLst/>
          </a:prstGeom>
          <a:noFill/>
        </p:spPr>
        <p:txBody>
          <a:bodyPr wrap="square" rtlCol="0">
            <a:spAutoFit/>
          </a:bodyPr>
          <a:lstStyle/>
          <a:p>
            <a:r>
              <a:rPr lang="es-CO" dirty="0">
                <a:solidFill>
                  <a:prstClr val="black"/>
                </a:solidFill>
              </a:rPr>
              <a:t>Acciones de mejora en calidad</a:t>
            </a:r>
          </a:p>
          <a:p>
            <a:endParaRPr lang="es-CO" dirty="0">
              <a:solidFill>
                <a:prstClr val="black"/>
              </a:solidFill>
            </a:endParaRPr>
          </a:p>
          <a:p>
            <a:pPr marL="285750" indent="-285750">
              <a:buFont typeface="Arial" panose="020B0604020202020204" pitchFamily="34" charset="0"/>
              <a:buChar char="•"/>
            </a:pPr>
            <a:endParaRPr lang="es-CO" dirty="0" smtClean="0">
              <a:solidFill>
                <a:prstClr val="black"/>
              </a:solidFill>
            </a:endParaRPr>
          </a:p>
          <a:p>
            <a:pPr marL="285750" indent="-285750">
              <a:buFont typeface="Arial" panose="020B0604020202020204" pitchFamily="34" charset="0"/>
              <a:buChar char="•"/>
            </a:pPr>
            <a:r>
              <a:rPr lang="es-CO" dirty="0">
                <a:solidFill>
                  <a:prstClr val="black"/>
                </a:solidFill>
              </a:rPr>
              <a:t>Actualización de la documentación del sistema de gestión de la calidad</a:t>
            </a:r>
          </a:p>
          <a:p>
            <a:pPr marL="285750" indent="-285750">
              <a:buFont typeface="Arial" panose="020B0604020202020204" pitchFamily="34" charset="0"/>
              <a:buChar char="•"/>
            </a:pPr>
            <a:r>
              <a:rPr lang="es-CO" dirty="0" smtClean="0">
                <a:solidFill>
                  <a:prstClr val="black"/>
                </a:solidFill>
              </a:rPr>
              <a:t>Visita </a:t>
            </a:r>
            <a:r>
              <a:rPr lang="es-CO" dirty="0">
                <a:solidFill>
                  <a:prstClr val="black"/>
                </a:solidFill>
              </a:rPr>
              <a:t>a 13 Direcciones Territoriales, 165 funcionarios </a:t>
            </a:r>
            <a:r>
              <a:rPr lang="es-CO" dirty="0" smtClean="0">
                <a:solidFill>
                  <a:prstClr val="black"/>
                </a:solidFill>
              </a:rPr>
              <a:t>sensibilizados en cultura de la calidad</a:t>
            </a:r>
            <a:endParaRPr lang="es-CO" dirty="0">
              <a:solidFill>
                <a:prstClr val="black"/>
              </a:solidFill>
            </a:endParaRPr>
          </a:p>
          <a:p>
            <a:pPr marL="285750" indent="-285750">
              <a:buFont typeface="Arial" panose="020B0604020202020204" pitchFamily="34" charset="0"/>
              <a:buChar char="•"/>
            </a:pPr>
            <a:r>
              <a:rPr lang="es-CO" dirty="0">
                <a:solidFill>
                  <a:prstClr val="black"/>
                </a:solidFill>
              </a:rPr>
              <a:t>Actualización y Seguimiento al Mapa de Riesgos de la entidad</a:t>
            </a:r>
          </a:p>
          <a:p>
            <a:pPr marL="285750" indent="-285750">
              <a:buFont typeface="Arial" panose="020B0604020202020204" pitchFamily="34" charset="0"/>
              <a:buChar char="•"/>
            </a:pPr>
            <a:r>
              <a:rPr lang="es-CO" dirty="0" smtClean="0">
                <a:solidFill>
                  <a:prstClr val="black"/>
                </a:solidFill>
              </a:rPr>
              <a:t>Medición </a:t>
            </a:r>
            <a:r>
              <a:rPr lang="es-CO" dirty="0">
                <a:solidFill>
                  <a:prstClr val="black"/>
                </a:solidFill>
              </a:rPr>
              <a:t>de la Percepción de la Ciudadanía, 1200 encuestados, 30 Proyectos </a:t>
            </a:r>
            <a:r>
              <a:rPr lang="es-CO" dirty="0" smtClean="0">
                <a:solidFill>
                  <a:prstClr val="black"/>
                </a:solidFill>
              </a:rPr>
              <a:t>visitados </a:t>
            </a:r>
            <a:endParaRPr lang="es-CO" dirty="0">
              <a:solidFill>
                <a:prstClr val="black"/>
              </a:solidFill>
            </a:endParaRPr>
          </a:p>
          <a:p>
            <a:endParaRPr lang="es-CO" dirty="0">
              <a:solidFill>
                <a:prstClr val="black"/>
              </a:solidFill>
            </a:endParaRPr>
          </a:p>
          <a:p>
            <a:r>
              <a:rPr lang="es-CO" dirty="0">
                <a:solidFill>
                  <a:prstClr val="black"/>
                </a:solidFill>
              </a:rPr>
              <a:t>Auditorias </a:t>
            </a:r>
          </a:p>
          <a:p>
            <a:endParaRPr lang="es-CO" dirty="0">
              <a:solidFill>
                <a:prstClr val="black"/>
              </a:solidFill>
            </a:endParaRPr>
          </a:p>
          <a:p>
            <a:r>
              <a:rPr lang="es-CO" dirty="0">
                <a:solidFill>
                  <a:prstClr val="black"/>
                </a:solidFill>
              </a:rPr>
              <a:t>Auditorias Internas de Calidad: Formación de 19 Auditores Líderes </a:t>
            </a:r>
            <a:r>
              <a:rPr lang="es-CO" dirty="0" smtClean="0">
                <a:solidFill>
                  <a:prstClr val="black"/>
                </a:solidFill>
              </a:rPr>
              <a:t>Integrales de la norma ISO-9001-2015, ISO 14001-2015 Y OHSAS 18001-2017. todos </a:t>
            </a:r>
            <a:r>
              <a:rPr lang="es-CO" dirty="0">
                <a:solidFill>
                  <a:prstClr val="black"/>
                </a:solidFill>
              </a:rPr>
              <a:t>certificados</a:t>
            </a:r>
          </a:p>
          <a:p>
            <a:r>
              <a:rPr lang="es-CO" dirty="0">
                <a:solidFill>
                  <a:prstClr val="black"/>
                </a:solidFill>
              </a:rPr>
              <a:t>Auditoria Externa de Seguimiento a la Certificación: Noviembre 27-30 de 2017, Seis Territoriales incluidas: Guajira, Quindío, Norte de Santander, Ocaña, Sucre, Caquetá</a:t>
            </a:r>
          </a:p>
        </p:txBody>
      </p:sp>
    </p:spTree>
    <p:extLst>
      <p:ext uri="{BB962C8B-B14F-4D97-AF65-F5344CB8AC3E}">
        <p14:creationId xmlns:p14="http://schemas.microsoft.com/office/powerpoint/2010/main" val="3208204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2355581" y="971550"/>
            <a:ext cx="7005637" cy="1095375"/>
          </a:xfrm>
          <a:prstGeom prst="rect">
            <a:avLst/>
          </a:prstGeom>
        </p:spPr>
        <p:txBody>
          <a:bodyPr lIns="0" tIns="0" rIns="0" bIns="0">
            <a:spAutoFit/>
          </a:bodyPr>
          <a:lstStyle/>
          <a:p>
            <a:pPr marL="1776095">
              <a:defRPr/>
            </a:pPr>
            <a:r>
              <a:rPr b="1" spc="-5" dirty="0">
                <a:solidFill>
                  <a:prstClr val="black"/>
                </a:solidFill>
                <a:cs typeface="Calibri"/>
              </a:rPr>
              <a:t>Plan </a:t>
            </a:r>
            <a:r>
              <a:rPr b="1" spc="-10" dirty="0">
                <a:solidFill>
                  <a:prstClr val="black"/>
                </a:solidFill>
                <a:cs typeface="Calibri"/>
              </a:rPr>
              <a:t>Mejoramiento Contraloría General </a:t>
            </a:r>
            <a:r>
              <a:rPr b="1" dirty="0">
                <a:solidFill>
                  <a:prstClr val="black"/>
                </a:solidFill>
                <a:cs typeface="Calibri"/>
              </a:rPr>
              <a:t>de la</a:t>
            </a:r>
            <a:r>
              <a:rPr b="1" spc="-70" dirty="0">
                <a:solidFill>
                  <a:prstClr val="black"/>
                </a:solidFill>
                <a:cs typeface="Calibri"/>
              </a:rPr>
              <a:t> </a:t>
            </a:r>
            <a:r>
              <a:rPr b="1" spc="-10" dirty="0">
                <a:solidFill>
                  <a:prstClr val="black"/>
                </a:solidFill>
                <a:cs typeface="Calibri"/>
              </a:rPr>
              <a:t>República</a:t>
            </a:r>
            <a:endParaRPr dirty="0">
              <a:solidFill>
                <a:prstClr val="black"/>
              </a:solidFill>
              <a:cs typeface="Calibri"/>
            </a:endParaRPr>
          </a:p>
          <a:p>
            <a:pPr>
              <a:defRPr/>
            </a:pPr>
            <a:endParaRPr dirty="0">
              <a:solidFill>
                <a:prstClr val="black"/>
              </a:solidFill>
              <a:latin typeface="Times New Roman"/>
              <a:cs typeface="Times New Roman"/>
            </a:endParaRPr>
          </a:p>
          <a:p>
            <a:pPr>
              <a:spcBef>
                <a:spcPts val="25"/>
              </a:spcBef>
              <a:defRPr/>
            </a:pPr>
            <a:endParaRPr sz="1750" dirty="0">
              <a:solidFill>
                <a:prstClr val="black"/>
              </a:solidFill>
              <a:latin typeface="Times New Roman"/>
              <a:cs typeface="Times New Roman"/>
            </a:endParaRPr>
          </a:p>
          <a:p>
            <a:pPr marL="12700">
              <a:defRPr/>
            </a:pPr>
            <a:r>
              <a:rPr b="1" spc="-20" dirty="0">
                <a:solidFill>
                  <a:prstClr val="black"/>
                </a:solidFill>
                <a:cs typeface="Calibri"/>
              </a:rPr>
              <a:t>COMPORTAMIENTO </a:t>
            </a:r>
            <a:r>
              <a:rPr b="1" spc="-25" dirty="0">
                <a:solidFill>
                  <a:prstClr val="black"/>
                </a:solidFill>
                <a:cs typeface="Calibri"/>
              </a:rPr>
              <a:t>ÚLTIMOS </a:t>
            </a:r>
            <a:r>
              <a:rPr b="1" dirty="0">
                <a:solidFill>
                  <a:prstClr val="black"/>
                </a:solidFill>
                <a:cs typeface="Calibri"/>
              </a:rPr>
              <a:t>5 AÑOS - </a:t>
            </a:r>
            <a:r>
              <a:rPr b="1" spc="-5" dirty="0">
                <a:solidFill>
                  <a:prstClr val="black"/>
                </a:solidFill>
                <a:cs typeface="Calibri"/>
              </a:rPr>
              <a:t>Informes </a:t>
            </a:r>
            <a:r>
              <a:rPr b="1" dirty="0">
                <a:solidFill>
                  <a:prstClr val="black"/>
                </a:solidFill>
                <a:cs typeface="Calibri"/>
              </a:rPr>
              <a:t>de </a:t>
            </a:r>
            <a:r>
              <a:rPr b="1" spc="-5" dirty="0">
                <a:solidFill>
                  <a:prstClr val="black"/>
                </a:solidFill>
                <a:cs typeface="Calibri"/>
              </a:rPr>
              <a:t>Auditoría</a:t>
            </a:r>
            <a:r>
              <a:rPr b="1" spc="-65" dirty="0">
                <a:solidFill>
                  <a:prstClr val="black"/>
                </a:solidFill>
                <a:cs typeface="Calibri"/>
              </a:rPr>
              <a:t> </a:t>
            </a:r>
            <a:r>
              <a:rPr b="1" spc="-10" dirty="0">
                <a:solidFill>
                  <a:prstClr val="black"/>
                </a:solidFill>
                <a:cs typeface="Calibri"/>
              </a:rPr>
              <a:t>Regular</a:t>
            </a:r>
            <a:endParaRPr dirty="0">
              <a:solidFill>
                <a:prstClr val="black"/>
              </a:solidFill>
              <a:cs typeface="Calibri"/>
            </a:endParaRPr>
          </a:p>
        </p:txBody>
      </p:sp>
      <p:sp>
        <p:nvSpPr>
          <p:cNvPr id="3137" name="object 17"/>
          <p:cNvSpPr>
            <a:spLocks/>
          </p:cNvSpPr>
          <p:nvPr/>
        </p:nvSpPr>
        <p:spPr bwMode="auto">
          <a:xfrm>
            <a:off x="3660776" y="0"/>
            <a:ext cx="7007225" cy="82550"/>
          </a:xfrm>
          <a:custGeom>
            <a:avLst/>
            <a:gdLst>
              <a:gd name="T0" fmla="*/ 0 w 7007859"/>
              <a:gd name="T1" fmla="*/ 82296 h 82550"/>
              <a:gd name="T2" fmla="*/ 7005450 w 7007859"/>
              <a:gd name="T3" fmla="*/ 82296 h 82550"/>
              <a:gd name="T4" fmla="*/ 7005450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0" fontAlgn="base" hangingPunct="0">
              <a:spcBef>
                <a:spcPct val="0"/>
              </a:spcBef>
              <a:spcAft>
                <a:spcPct val="0"/>
              </a:spcAft>
            </a:pPr>
            <a:endParaRPr lang="es-CO" dirty="0">
              <a:solidFill>
                <a:prstClr val="black"/>
              </a:solidFill>
            </a:endParaRPr>
          </a:p>
        </p:txBody>
      </p:sp>
      <p:sp>
        <p:nvSpPr>
          <p:cNvPr id="18" name="CuadroTexto 17"/>
          <p:cNvSpPr txBox="1"/>
          <p:nvPr/>
        </p:nvSpPr>
        <p:spPr>
          <a:xfrm>
            <a:off x="3660776" y="586829"/>
            <a:ext cx="4170054" cy="384721"/>
          </a:xfrm>
          <a:prstGeom prst="rect">
            <a:avLst/>
          </a:prstGeom>
          <a:noFill/>
        </p:spPr>
        <p:txBody>
          <a:bodyPr wrap="square" rtlCol="0">
            <a:spAutoFit/>
          </a:bodyPr>
          <a:lstStyle/>
          <a:p>
            <a:r>
              <a:rPr lang="es-CO" sz="1900" dirty="0">
                <a:solidFill>
                  <a:prstClr val="white"/>
                </a:solidFill>
              </a:rPr>
              <a:t>BUEN GOBIERNO</a:t>
            </a:r>
          </a:p>
        </p:txBody>
      </p:sp>
      <p:graphicFrame>
        <p:nvGraphicFramePr>
          <p:cNvPr id="8" name="object 4"/>
          <p:cNvGraphicFramePr>
            <a:graphicFrameLocks noGrp="1"/>
          </p:cNvGraphicFramePr>
          <p:nvPr>
            <p:extLst/>
          </p:nvPr>
        </p:nvGraphicFramePr>
        <p:xfrm>
          <a:off x="2273300" y="2092325"/>
          <a:ext cx="7688262" cy="2541588"/>
        </p:xfrm>
        <a:graphic>
          <a:graphicData uri="http://schemas.openxmlformats.org/drawingml/2006/table">
            <a:tbl>
              <a:tblPr firstRow="1" bandRow="1">
                <a:tableStyleId>{2D5ABB26-0587-4C30-8999-92F81FD0307C}</a:tableStyleId>
              </a:tblPr>
              <a:tblGrid>
                <a:gridCol w="1476363">
                  <a:extLst>
                    <a:ext uri="{9D8B030D-6E8A-4147-A177-3AD203B41FA5}"/>
                  </a:extLst>
                </a:gridCol>
                <a:gridCol w="1686419">
                  <a:extLst>
                    <a:ext uri="{9D8B030D-6E8A-4147-A177-3AD203B41FA5}"/>
                  </a:extLst>
                </a:gridCol>
                <a:gridCol w="1566786">
                  <a:extLst>
                    <a:ext uri="{9D8B030D-6E8A-4147-A177-3AD203B41FA5}"/>
                  </a:extLst>
                </a:gridCol>
                <a:gridCol w="1488047">
                  <a:extLst>
                    <a:ext uri="{9D8B030D-6E8A-4147-A177-3AD203B41FA5}"/>
                  </a:extLst>
                </a:gridCol>
                <a:gridCol w="1470647">
                  <a:extLst>
                    <a:ext uri="{9D8B030D-6E8A-4147-A177-3AD203B41FA5}"/>
                  </a:extLst>
                </a:gridCol>
              </a:tblGrid>
              <a:tr h="365733">
                <a:tc rowSpan="2">
                  <a:txBody>
                    <a:bodyPr/>
                    <a:lstStyle/>
                    <a:p>
                      <a:pPr marL="268605">
                        <a:lnSpc>
                          <a:spcPct val="100000"/>
                        </a:lnSpc>
                        <a:spcBef>
                          <a:spcPts val="1155"/>
                        </a:spcBef>
                      </a:pPr>
                      <a:r>
                        <a:rPr sz="1800" b="1" spc="-5" dirty="0">
                          <a:solidFill>
                            <a:srgbClr val="FFFFFF"/>
                          </a:solidFill>
                          <a:latin typeface="Calibri"/>
                          <a:cs typeface="Calibri"/>
                        </a:rPr>
                        <a:t>VIGENCIA</a:t>
                      </a:r>
                      <a:endParaRPr sz="1800" dirty="0">
                        <a:latin typeface="Calibri"/>
                        <a:cs typeface="Calibri"/>
                      </a:endParaRPr>
                    </a:p>
                  </a:txBody>
                  <a:tcPr marL="0" marR="0" marT="0" marB="0">
                    <a:lnL w="12700">
                      <a:solidFill>
                        <a:srgbClr val="FFFFFF"/>
                      </a:solidFill>
                      <a:prstDash val="solid"/>
                    </a:lnL>
                    <a:lnR w="38100">
                      <a:solidFill>
                        <a:srgbClr val="FFFFFF"/>
                      </a:solidFill>
                      <a:prstDash val="solid"/>
                    </a:lnR>
                    <a:lnT w="12700">
                      <a:solidFill>
                        <a:srgbClr val="FFFFFF"/>
                      </a:solidFill>
                      <a:prstDash val="solid"/>
                    </a:lnT>
                    <a:lnB w="38100" cap="flat" cmpd="sng" algn="ctr">
                      <a:solidFill>
                        <a:srgbClr val="FFFFFF"/>
                      </a:solidFill>
                      <a:prstDash val="solid"/>
                      <a:round/>
                      <a:headEnd type="none" w="med" len="med"/>
                      <a:tailEnd type="none" w="med" len="med"/>
                    </a:lnB>
                    <a:solidFill>
                      <a:srgbClr val="4F81BC"/>
                    </a:solidFill>
                  </a:tcPr>
                </a:tc>
                <a:tc gridSpan="4">
                  <a:txBody>
                    <a:bodyPr/>
                    <a:lstStyle/>
                    <a:p>
                      <a:pPr marL="1591945">
                        <a:lnSpc>
                          <a:spcPct val="100000"/>
                        </a:lnSpc>
                        <a:spcBef>
                          <a:spcPts val="190"/>
                        </a:spcBef>
                      </a:pPr>
                      <a:r>
                        <a:rPr sz="1800" b="1" spc="-5" dirty="0">
                          <a:solidFill>
                            <a:srgbClr val="FFFFFF"/>
                          </a:solidFill>
                          <a:latin typeface="Calibri"/>
                          <a:cs typeface="Calibri"/>
                        </a:rPr>
                        <a:t>INCIDENCIA DE </a:t>
                      </a:r>
                      <a:r>
                        <a:rPr sz="1800" b="1" spc="-20" dirty="0">
                          <a:solidFill>
                            <a:srgbClr val="FFFFFF"/>
                          </a:solidFill>
                          <a:latin typeface="Calibri"/>
                          <a:cs typeface="Calibri"/>
                        </a:rPr>
                        <a:t>LOS</a:t>
                      </a:r>
                      <a:r>
                        <a:rPr sz="1800" b="1" spc="-35" dirty="0">
                          <a:solidFill>
                            <a:srgbClr val="FFFFFF"/>
                          </a:solidFill>
                          <a:latin typeface="Calibri"/>
                          <a:cs typeface="Calibri"/>
                        </a:rPr>
                        <a:t> </a:t>
                      </a:r>
                      <a:r>
                        <a:rPr sz="1800" b="1" spc="-5" dirty="0">
                          <a:solidFill>
                            <a:srgbClr val="FFFFFF"/>
                          </a:solidFill>
                          <a:latin typeface="Calibri"/>
                          <a:cs typeface="Calibri"/>
                        </a:rPr>
                        <a:t>HALLAZGOS</a:t>
                      </a:r>
                      <a:endParaRPr sz="1800" dirty="0">
                        <a:latin typeface="Calibri"/>
                        <a:cs typeface="Calibri"/>
                      </a:endParaRPr>
                    </a:p>
                  </a:txBody>
                  <a:tcPr marL="0" marR="0" marT="0" marB="0">
                    <a:lnL w="381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extLst>
              </a:tr>
              <a:tr h="304651">
                <a:tc vMerge="1">
                  <a:txBody>
                    <a:bodyPr/>
                    <a:lstStyle/>
                    <a:p>
                      <a:endParaRPr/>
                    </a:p>
                  </a:txBody>
                  <a:tcPr marL="0" marR="0" marT="0" marB="0">
                    <a:lnL w="12700">
                      <a:solidFill>
                        <a:srgbClr val="FFFFFF"/>
                      </a:solidFill>
                      <a:prstDash val="solid"/>
                    </a:lnL>
                    <a:lnR w="381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125730">
                        <a:lnSpc>
                          <a:spcPct val="100000"/>
                        </a:lnSpc>
                        <a:spcBef>
                          <a:spcPts val="120"/>
                        </a:spcBef>
                      </a:pPr>
                      <a:r>
                        <a:rPr sz="1400" b="1" spc="-15" dirty="0">
                          <a:latin typeface="Calibri"/>
                          <a:cs typeface="Calibri"/>
                        </a:rPr>
                        <a:t>ADMINISTRATIVOS</a:t>
                      </a:r>
                      <a:endParaRPr sz="1400" dirty="0">
                        <a:latin typeface="Calibri"/>
                        <a:cs typeface="Calibri"/>
                      </a:endParaRPr>
                    </a:p>
                  </a:txBody>
                  <a:tcPr marL="0" marR="0" marT="0" marB="0">
                    <a:lnL w="381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solidFill>
                      <a:srgbClr val="F1F1F1"/>
                    </a:solidFill>
                  </a:tcPr>
                </a:tc>
                <a:tc>
                  <a:txBody>
                    <a:bodyPr/>
                    <a:lstStyle/>
                    <a:p>
                      <a:pPr algn="ctr">
                        <a:lnSpc>
                          <a:spcPct val="100000"/>
                        </a:lnSpc>
                        <a:spcBef>
                          <a:spcPts val="120"/>
                        </a:spcBef>
                      </a:pPr>
                      <a:r>
                        <a:rPr sz="1400" b="1" spc="-5" dirty="0">
                          <a:latin typeface="Calibri"/>
                          <a:cs typeface="Calibri"/>
                        </a:rPr>
                        <a:t>DISCIPLINARIOS</a:t>
                      </a:r>
                      <a:endParaRPr sz="1400" dirty="0">
                        <a:latin typeface="Calibri"/>
                        <a:cs typeface="Calibri"/>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solidFill>
                      <a:srgbClr val="E6DFEB"/>
                    </a:solidFill>
                  </a:tcPr>
                </a:tc>
                <a:tc>
                  <a:txBody>
                    <a:bodyPr/>
                    <a:lstStyle/>
                    <a:p>
                      <a:pPr marL="635" algn="ctr">
                        <a:lnSpc>
                          <a:spcPct val="100000"/>
                        </a:lnSpc>
                        <a:spcBef>
                          <a:spcPts val="120"/>
                        </a:spcBef>
                      </a:pPr>
                      <a:r>
                        <a:rPr sz="1400" b="1" spc="-5" dirty="0">
                          <a:latin typeface="Calibri"/>
                          <a:cs typeface="Calibri"/>
                        </a:rPr>
                        <a:t>FISCALES</a:t>
                      </a:r>
                      <a:endParaRPr sz="1400" dirty="0">
                        <a:latin typeface="Calibri"/>
                        <a:cs typeface="Calibri"/>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solidFill>
                      <a:srgbClr val="FCEADA"/>
                    </a:solidFill>
                  </a:tcPr>
                </a:tc>
                <a:tc>
                  <a:txBody>
                    <a:bodyPr/>
                    <a:lstStyle/>
                    <a:p>
                      <a:pPr marL="3175" algn="ctr">
                        <a:lnSpc>
                          <a:spcPct val="100000"/>
                        </a:lnSpc>
                        <a:spcBef>
                          <a:spcPts val="120"/>
                        </a:spcBef>
                      </a:pPr>
                      <a:r>
                        <a:rPr sz="1400" b="1" spc="-5" dirty="0">
                          <a:latin typeface="Calibri"/>
                          <a:cs typeface="Calibri"/>
                        </a:rPr>
                        <a:t>PENALES</a:t>
                      </a:r>
                      <a:endParaRPr sz="1400" dirty="0">
                        <a:latin typeface="Calibri"/>
                        <a:cs typeface="Calibri"/>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solidFill>
                      <a:srgbClr val="F1DCDB"/>
                    </a:solidFill>
                  </a:tcPr>
                </a:tc>
                <a:extLst>
                  <a:ext uri="{0D108BD9-81ED-4DB2-BD59-A6C34878D82A}"/>
                </a:extLst>
              </a:tr>
              <a:tr h="365733">
                <a:tc>
                  <a:txBody>
                    <a:bodyPr/>
                    <a:lstStyle/>
                    <a:p>
                      <a:pPr algn="ctr">
                        <a:lnSpc>
                          <a:spcPct val="100000"/>
                        </a:lnSpc>
                        <a:spcBef>
                          <a:spcPts val="195"/>
                        </a:spcBef>
                      </a:pPr>
                      <a:r>
                        <a:rPr sz="1800" spc="-5" dirty="0">
                          <a:latin typeface="Calibri"/>
                          <a:cs typeface="Calibri"/>
                        </a:rPr>
                        <a:t>2012</a:t>
                      </a:r>
                      <a:endParaRPr sz="1800" dirty="0">
                        <a:latin typeface="Calibri"/>
                        <a:cs typeface="Calibri"/>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solidFill>
                      <a:srgbClr val="E9ECF4"/>
                    </a:solidFill>
                  </a:tcPr>
                </a:tc>
                <a:tc>
                  <a:txBody>
                    <a:bodyPr/>
                    <a:lstStyle/>
                    <a:p>
                      <a:pPr algn="ctr">
                        <a:lnSpc>
                          <a:spcPct val="100000"/>
                        </a:lnSpc>
                        <a:spcBef>
                          <a:spcPts val="95"/>
                        </a:spcBef>
                      </a:pPr>
                      <a:r>
                        <a:rPr sz="1800" dirty="0">
                          <a:latin typeface="Calibri"/>
                          <a:cs typeface="Calibri"/>
                        </a:rPr>
                        <a:t>129</a:t>
                      </a: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F1F1F1"/>
                    </a:solidFill>
                  </a:tcPr>
                </a:tc>
                <a:tc>
                  <a:txBody>
                    <a:bodyPr/>
                    <a:lstStyle/>
                    <a:p>
                      <a:pPr marL="1905" algn="ctr">
                        <a:lnSpc>
                          <a:spcPct val="100000"/>
                        </a:lnSpc>
                        <a:spcBef>
                          <a:spcPts val="95"/>
                        </a:spcBef>
                      </a:pPr>
                      <a:r>
                        <a:rPr sz="1800" dirty="0">
                          <a:latin typeface="Calibri"/>
                          <a:cs typeface="Calibri"/>
                        </a:rPr>
                        <a:t>80</a:t>
                      </a: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E6DFEB"/>
                    </a:solidFill>
                  </a:tcPr>
                </a:tc>
                <a:tc>
                  <a:txBody>
                    <a:bodyPr/>
                    <a:lstStyle/>
                    <a:p>
                      <a:pPr marL="635" algn="ctr">
                        <a:lnSpc>
                          <a:spcPct val="100000"/>
                        </a:lnSpc>
                        <a:spcBef>
                          <a:spcPts val="95"/>
                        </a:spcBef>
                      </a:pPr>
                      <a:r>
                        <a:rPr sz="1800" dirty="0">
                          <a:latin typeface="Calibri"/>
                          <a:cs typeface="Calibri"/>
                        </a:rPr>
                        <a:t>5</a:t>
                      </a: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FCEADA"/>
                    </a:solidFill>
                  </a:tcPr>
                </a:tc>
                <a:tc>
                  <a:txBody>
                    <a:bodyPr/>
                    <a:lstStyle/>
                    <a:p>
                      <a:pPr marL="1905" algn="ctr">
                        <a:lnSpc>
                          <a:spcPct val="100000"/>
                        </a:lnSpc>
                        <a:spcBef>
                          <a:spcPts val="95"/>
                        </a:spcBef>
                      </a:pPr>
                      <a:r>
                        <a:rPr sz="1800" dirty="0">
                          <a:latin typeface="Calibri"/>
                          <a:cs typeface="Calibri"/>
                        </a:rPr>
                        <a:t>13</a:t>
                      </a: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solidFill>
                      <a:srgbClr val="F1DCDB"/>
                    </a:solidFill>
                  </a:tcPr>
                </a:tc>
                <a:extLst>
                  <a:ext uri="{0D108BD9-81ED-4DB2-BD59-A6C34878D82A}"/>
                </a:extLst>
              </a:tr>
              <a:tr h="365733">
                <a:tc>
                  <a:txBody>
                    <a:bodyPr/>
                    <a:lstStyle/>
                    <a:p>
                      <a:pPr algn="ctr">
                        <a:lnSpc>
                          <a:spcPct val="100000"/>
                        </a:lnSpc>
                        <a:spcBef>
                          <a:spcPts val="195"/>
                        </a:spcBef>
                      </a:pPr>
                      <a:r>
                        <a:rPr sz="1800" spc="-5" dirty="0">
                          <a:latin typeface="Calibri"/>
                          <a:cs typeface="Calibri"/>
                        </a:rPr>
                        <a:t>2013</a:t>
                      </a:r>
                      <a:endParaRPr sz="18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7E8"/>
                    </a:solidFill>
                  </a:tcPr>
                </a:tc>
                <a:tc>
                  <a:txBody>
                    <a:bodyPr/>
                    <a:lstStyle/>
                    <a:p>
                      <a:pPr algn="ctr">
                        <a:lnSpc>
                          <a:spcPct val="100000"/>
                        </a:lnSpc>
                        <a:spcBef>
                          <a:spcPts val="95"/>
                        </a:spcBef>
                      </a:pPr>
                      <a:r>
                        <a:rPr sz="1800" dirty="0">
                          <a:latin typeface="Calibri"/>
                          <a:cs typeface="Calibri"/>
                        </a:rPr>
                        <a:t>126</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1F1F1"/>
                    </a:solidFill>
                  </a:tcPr>
                </a:tc>
                <a:tc>
                  <a:txBody>
                    <a:bodyPr/>
                    <a:lstStyle/>
                    <a:p>
                      <a:pPr marL="1905" algn="ctr">
                        <a:lnSpc>
                          <a:spcPct val="100000"/>
                        </a:lnSpc>
                        <a:spcBef>
                          <a:spcPts val="95"/>
                        </a:spcBef>
                      </a:pPr>
                      <a:r>
                        <a:rPr sz="1800" dirty="0">
                          <a:latin typeface="Calibri"/>
                          <a:cs typeface="Calibri"/>
                        </a:rPr>
                        <a:t>91</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DFEB"/>
                    </a:solidFill>
                  </a:tcPr>
                </a:tc>
                <a:tc>
                  <a:txBody>
                    <a:bodyPr/>
                    <a:lstStyle/>
                    <a:p>
                      <a:pPr marL="2540" algn="ctr">
                        <a:lnSpc>
                          <a:spcPct val="100000"/>
                        </a:lnSpc>
                        <a:spcBef>
                          <a:spcPts val="95"/>
                        </a:spcBef>
                      </a:pPr>
                      <a:r>
                        <a:rPr sz="1800" dirty="0">
                          <a:latin typeface="Calibri"/>
                          <a:cs typeface="Calibri"/>
                        </a:rPr>
                        <a:t>25</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ADA"/>
                    </a:solidFill>
                  </a:tcPr>
                </a:tc>
                <a:tc>
                  <a:txBody>
                    <a:bodyPr/>
                    <a:lstStyle/>
                    <a:p>
                      <a:pPr marL="1905" algn="ctr">
                        <a:lnSpc>
                          <a:spcPct val="100000"/>
                        </a:lnSpc>
                        <a:spcBef>
                          <a:spcPts val="95"/>
                        </a:spcBef>
                      </a:pPr>
                      <a:r>
                        <a:rPr sz="1800" dirty="0">
                          <a:latin typeface="Calibri"/>
                          <a:cs typeface="Calibri"/>
                        </a:rPr>
                        <a:t>19</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1DCDB"/>
                    </a:solidFill>
                  </a:tcPr>
                </a:tc>
                <a:extLst>
                  <a:ext uri="{0D108BD9-81ED-4DB2-BD59-A6C34878D82A}"/>
                </a:extLst>
              </a:tr>
              <a:tr h="365605">
                <a:tc>
                  <a:txBody>
                    <a:bodyPr/>
                    <a:lstStyle/>
                    <a:p>
                      <a:pPr algn="ctr">
                        <a:lnSpc>
                          <a:spcPct val="100000"/>
                        </a:lnSpc>
                        <a:spcBef>
                          <a:spcPts val="195"/>
                        </a:spcBef>
                      </a:pPr>
                      <a:r>
                        <a:rPr sz="1800" spc="-5" dirty="0">
                          <a:latin typeface="Calibri"/>
                          <a:cs typeface="Calibri"/>
                        </a:rPr>
                        <a:t>2014</a:t>
                      </a:r>
                      <a:endParaRPr sz="18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CF4"/>
                    </a:solidFill>
                  </a:tcPr>
                </a:tc>
                <a:tc>
                  <a:txBody>
                    <a:bodyPr/>
                    <a:lstStyle/>
                    <a:p>
                      <a:pPr algn="ctr">
                        <a:lnSpc>
                          <a:spcPct val="100000"/>
                        </a:lnSpc>
                        <a:spcBef>
                          <a:spcPts val="95"/>
                        </a:spcBef>
                      </a:pPr>
                      <a:r>
                        <a:rPr sz="1800" dirty="0">
                          <a:latin typeface="Calibri"/>
                          <a:cs typeface="Calibri"/>
                        </a:rPr>
                        <a:t>187</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1F1F1"/>
                    </a:solidFill>
                  </a:tcPr>
                </a:tc>
                <a:tc>
                  <a:txBody>
                    <a:bodyPr/>
                    <a:lstStyle/>
                    <a:p>
                      <a:pPr marL="1905" algn="ctr">
                        <a:lnSpc>
                          <a:spcPct val="100000"/>
                        </a:lnSpc>
                        <a:spcBef>
                          <a:spcPts val="95"/>
                        </a:spcBef>
                      </a:pPr>
                      <a:r>
                        <a:rPr sz="1800" dirty="0">
                          <a:latin typeface="Calibri"/>
                          <a:cs typeface="Calibri"/>
                        </a:rPr>
                        <a:t>63</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DFEB"/>
                    </a:solidFill>
                  </a:tcPr>
                </a:tc>
                <a:tc>
                  <a:txBody>
                    <a:bodyPr/>
                    <a:lstStyle/>
                    <a:p>
                      <a:pPr marL="635" algn="ctr">
                        <a:lnSpc>
                          <a:spcPct val="100000"/>
                        </a:lnSpc>
                        <a:spcBef>
                          <a:spcPts val="95"/>
                        </a:spcBef>
                      </a:pPr>
                      <a:r>
                        <a:rPr sz="1800" dirty="0">
                          <a:latin typeface="Calibri"/>
                          <a:cs typeface="Calibri"/>
                        </a:rPr>
                        <a:t>9</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ADA"/>
                    </a:solidFill>
                  </a:tcPr>
                </a:tc>
                <a:tc>
                  <a:txBody>
                    <a:bodyPr/>
                    <a:lstStyle/>
                    <a:p>
                      <a:pPr algn="ctr">
                        <a:lnSpc>
                          <a:spcPct val="100000"/>
                        </a:lnSpc>
                        <a:spcBef>
                          <a:spcPts val="95"/>
                        </a:spcBef>
                      </a:pPr>
                      <a:r>
                        <a:rPr sz="1800" dirty="0">
                          <a:latin typeface="Calibri"/>
                          <a:cs typeface="Calibri"/>
                        </a:rPr>
                        <a:t>2</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1DCDB"/>
                    </a:solidFill>
                  </a:tcPr>
                </a:tc>
                <a:extLst>
                  <a:ext uri="{0D108BD9-81ED-4DB2-BD59-A6C34878D82A}"/>
                </a:extLst>
              </a:tr>
              <a:tr h="365732">
                <a:tc>
                  <a:txBody>
                    <a:bodyPr/>
                    <a:lstStyle/>
                    <a:p>
                      <a:pPr algn="ctr">
                        <a:lnSpc>
                          <a:spcPct val="100000"/>
                        </a:lnSpc>
                        <a:spcBef>
                          <a:spcPts val="235"/>
                        </a:spcBef>
                      </a:pPr>
                      <a:r>
                        <a:rPr sz="1800" dirty="0">
                          <a:latin typeface="Calibri"/>
                          <a:cs typeface="Calibri"/>
                        </a:rPr>
                        <a:t>2015</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0D7E8"/>
                    </a:solidFill>
                  </a:tcPr>
                </a:tc>
                <a:tc>
                  <a:txBody>
                    <a:bodyPr/>
                    <a:lstStyle/>
                    <a:p>
                      <a:pPr marL="114300" algn="ctr">
                        <a:lnSpc>
                          <a:spcPct val="100000"/>
                        </a:lnSpc>
                        <a:spcBef>
                          <a:spcPts val="265"/>
                        </a:spcBef>
                      </a:pPr>
                      <a:r>
                        <a:rPr sz="1800" dirty="0">
                          <a:latin typeface="Calibri"/>
                          <a:cs typeface="Calibri"/>
                        </a:rPr>
                        <a:t>98</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1F1F1"/>
                    </a:solidFill>
                  </a:tcPr>
                </a:tc>
                <a:tc>
                  <a:txBody>
                    <a:bodyPr/>
                    <a:lstStyle/>
                    <a:p>
                      <a:pPr marL="1905" algn="ctr">
                        <a:lnSpc>
                          <a:spcPct val="100000"/>
                        </a:lnSpc>
                        <a:spcBef>
                          <a:spcPts val="265"/>
                        </a:spcBef>
                      </a:pPr>
                      <a:r>
                        <a:rPr sz="1800" dirty="0">
                          <a:latin typeface="Calibri"/>
                          <a:cs typeface="Calibri"/>
                        </a:rPr>
                        <a:t>49</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E6DFEB"/>
                    </a:solidFill>
                  </a:tcPr>
                </a:tc>
                <a:tc>
                  <a:txBody>
                    <a:bodyPr/>
                    <a:lstStyle/>
                    <a:p>
                      <a:pPr marL="635" algn="ctr">
                        <a:lnSpc>
                          <a:spcPct val="100000"/>
                        </a:lnSpc>
                        <a:spcBef>
                          <a:spcPts val="265"/>
                        </a:spcBef>
                      </a:pPr>
                      <a:r>
                        <a:rPr sz="1800" dirty="0">
                          <a:latin typeface="Calibri"/>
                          <a:cs typeface="Calibri"/>
                        </a:rPr>
                        <a:t>2</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CEADA"/>
                    </a:solidFill>
                  </a:tcPr>
                </a:tc>
                <a:tc>
                  <a:txBody>
                    <a:bodyPr/>
                    <a:lstStyle/>
                    <a:p>
                      <a:pPr algn="ctr">
                        <a:lnSpc>
                          <a:spcPct val="100000"/>
                        </a:lnSpc>
                        <a:spcBef>
                          <a:spcPts val="265"/>
                        </a:spcBef>
                      </a:pPr>
                      <a:r>
                        <a:rPr sz="1800" dirty="0">
                          <a:latin typeface="Calibri"/>
                          <a:cs typeface="Calibri"/>
                        </a:rPr>
                        <a:t>1</a:t>
                      </a: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1DCDB"/>
                    </a:solidFill>
                  </a:tcPr>
                </a:tc>
                <a:extLst>
                  <a:ext uri="{0D108BD9-81ED-4DB2-BD59-A6C34878D82A}"/>
                </a:extLst>
              </a:tr>
              <a:tr h="408401">
                <a:tc>
                  <a:txBody>
                    <a:bodyPr/>
                    <a:lstStyle/>
                    <a:p>
                      <a:pPr algn="ctr">
                        <a:lnSpc>
                          <a:spcPct val="100000"/>
                        </a:lnSpc>
                        <a:spcBef>
                          <a:spcPts val="235"/>
                        </a:spcBef>
                      </a:pPr>
                      <a:r>
                        <a:rPr lang="es-CO" sz="2000" dirty="0" smtClean="0">
                          <a:latin typeface="Calibri"/>
                          <a:cs typeface="Calibri"/>
                        </a:rPr>
                        <a:t>2016</a:t>
                      </a:r>
                      <a:endParaRPr sz="20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CE6F1"/>
                    </a:solidFill>
                  </a:tcPr>
                </a:tc>
                <a:tc>
                  <a:txBody>
                    <a:bodyPr/>
                    <a:lstStyle/>
                    <a:p>
                      <a:pPr marL="114300" algn="ctr">
                        <a:lnSpc>
                          <a:spcPct val="100000"/>
                        </a:lnSpc>
                        <a:spcBef>
                          <a:spcPts val="265"/>
                        </a:spcBef>
                      </a:pPr>
                      <a:r>
                        <a:rPr lang="es-CO" sz="2000" dirty="0" smtClean="0">
                          <a:latin typeface="Calibri"/>
                          <a:cs typeface="Calibri"/>
                        </a:rPr>
                        <a:t>125</a:t>
                      </a:r>
                      <a:endParaRPr sz="20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1F1F1"/>
                    </a:solidFill>
                  </a:tcPr>
                </a:tc>
                <a:tc>
                  <a:txBody>
                    <a:bodyPr/>
                    <a:lstStyle/>
                    <a:p>
                      <a:pPr marL="1905" algn="ctr">
                        <a:lnSpc>
                          <a:spcPct val="100000"/>
                        </a:lnSpc>
                        <a:spcBef>
                          <a:spcPts val="265"/>
                        </a:spcBef>
                      </a:pPr>
                      <a:r>
                        <a:rPr lang="es-CO" sz="2000" dirty="0" smtClean="0">
                          <a:latin typeface="Calibri"/>
                          <a:cs typeface="Calibri"/>
                        </a:rPr>
                        <a:t>62</a:t>
                      </a:r>
                      <a:endParaRPr sz="20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E6DFEB"/>
                    </a:solidFill>
                  </a:tcPr>
                </a:tc>
                <a:tc>
                  <a:txBody>
                    <a:bodyPr/>
                    <a:lstStyle/>
                    <a:p>
                      <a:pPr marL="635" algn="ctr">
                        <a:lnSpc>
                          <a:spcPct val="100000"/>
                        </a:lnSpc>
                        <a:spcBef>
                          <a:spcPts val="265"/>
                        </a:spcBef>
                      </a:pPr>
                      <a:r>
                        <a:rPr lang="es-CO" sz="2000" dirty="0" smtClean="0">
                          <a:latin typeface="Calibri"/>
                          <a:cs typeface="Calibri"/>
                        </a:rPr>
                        <a:t>10</a:t>
                      </a:r>
                      <a:endParaRPr sz="20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CEADA"/>
                    </a:solidFill>
                  </a:tcPr>
                </a:tc>
                <a:tc>
                  <a:txBody>
                    <a:bodyPr/>
                    <a:lstStyle/>
                    <a:p>
                      <a:pPr algn="ctr">
                        <a:lnSpc>
                          <a:spcPct val="100000"/>
                        </a:lnSpc>
                        <a:spcBef>
                          <a:spcPts val="265"/>
                        </a:spcBef>
                      </a:pPr>
                      <a:r>
                        <a:rPr lang="es-CO" sz="2000" dirty="0" smtClean="0">
                          <a:latin typeface="Calibri"/>
                          <a:cs typeface="Calibri"/>
                        </a:rPr>
                        <a:t>3</a:t>
                      </a:r>
                      <a:endParaRPr sz="2000" dirty="0">
                        <a:latin typeface="Calibri"/>
                        <a:cs typeface="Calibri"/>
                      </a:endParaRPr>
                    </a:p>
                  </a:txBody>
                  <a:tcPr marL="0" marR="0" marT="0"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F1DCDB"/>
                    </a:solidFill>
                  </a:tcPr>
                </a:tc>
                <a:extLst>
                  <a:ext uri="{0D108BD9-81ED-4DB2-BD59-A6C34878D82A}"/>
                </a:extLst>
              </a:tr>
            </a:tbl>
          </a:graphicData>
        </a:graphic>
      </p:graphicFrame>
    </p:spTree>
    <p:extLst>
      <p:ext uri="{BB962C8B-B14F-4D97-AF65-F5344CB8AC3E}">
        <p14:creationId xmlns:p14="http://schemas.microsoft.com/office/powerpoint/2010/main" val="29575777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p:cNvGraphicFramePr>
            <a:graphicFrameLocks noGrp="1"/>
          </p:cNvGraphicFramePr>
          <p:nvPr/>
        </p:nvGraphicFramePr>
        <p:xfrm>
          <a:off x="1628775" y="1493839"/>
          <a:ext cx="5486400" cy="3851278"/>
        </p:xfrm>
        <a:graphic>
          <a:graphicData uri="http://schemas.openxmlformats.org/drawingml/2006/table">
            <a:tbl>
              <a:tblPr firstRow="1" bandRow="1">
                <a:tableStyleId>{2D5ABB26-0587-4C30-8999-92F81FD0307C}</a:tableStyleId>
              </a:tblPr>
              <a:tblGrid>
                <a:gridCol w="439947">
                  <a:extLst>
                    <a:ext uri="{9D8B030D-6E8A-4147-A177-3AD203B41FA5}">
                      <a16:colId xmlns="" xmlns:a16="http://schemas.microsoft.com/office/drawing/2014/main" val="20000"/>
                    </a:ext>
                  </a:extLst>
                </a:gridCol>
                <a:gridCol w="4114799">
                  <a:extLst>
                    <a:ext uri="{9D8B030D-6E8A-4147-A177-3AD203B41FA5}">
                      <a16:colId xmlns="" xmlns:a16="http://schemas.microsoft.com/office/drawing/2014/main" val="20001"/>
                    </a:ext>
                  </a:extLst>
                </a:gridCol>
                <a:gridCol w="465827">
                  <a:extLst>
                    <a:ext uri="{9D8B030D-6E8A-4147-A177-3AD203B41FA5}">
                      <a16:colId xmlns="" xmlns:a16="http://schemas.microsoft.com/office/drawing/2014/main" val="20002"/>
                    </a:ext>
                  </a:extLst>
                </a:gridCol>
                <a:gridCol w="465827">
                  <a:extLst>
                    <a:ext uri="{9D8B030D-6E8A-4147-A177-3AD203B41FA5}">
                      <a16:colId xmlns="" xmlns:a16="http://schemas.microsoft.com/office/drawing/2014/main" val="20003"/>
                    </a:ext>
                  </a:extLst>
                </a:gridCol>
              </a:tblGrid>
              <a:tr h="482759">
                <a:tc gridSpan="2">
                  <a:txBody>
                    <a:bodyPr/>
                    <a:lstStyle/>
                    <a:p>
                      <a:pPr marL="1079500" marR="0" lvl="0" indent="-903288" defTabSz="914400" eaLnBrk="1" fontAlgn="auto" latinLnBrk="0" hangingPunct="1">
                        <a:lnSpc>
                          <a:spcPct val="100000"/>
                        </a:lnSpc>
                        <a:spcBef>
                          <a:spcPts val="815"/>
                        </a:spcBef>
                        <a:spcAft>
                          <a:spcPts val="0"/>
                        </a:spcAft>
                        <a:buClrTx/>
                        <a:buSzTx/>
                        <a:buFontTx/>
                        <a:buNone/>
                        <a:tabLst/>
                        <a:defRPr/>
                      </a:pPr>
                      <a:r>
                        <a:rPr lang="es-CO" sz="1600" b="1" spc="-10" dirty="0">
                          <a:solidFill>
                            <a:srgbClr val="FFFFFF"/>
                          </a:solidFill>
                          <a:latin typeface="+mn-lt"/>
                          <a:cs typeface="Calibri"/>
                        </a:rPr>
                        <a:t>SISTEMA </a:t>
                      </a:r>
                      <a:r>
                        <a:rPr lang="es-CO" sz="1600" b="1" spc="-5" dirty="0">
                          <a:solidFill>
                            <a:srgbClr val="FFFFFF"/>
                          </a:solidFill>
                          <a:latin typeface="+mn-lt"/>
                          <a:cs typeface="Calibri"/>
                        </a:rPr>
                        <a:t>DE </a:t>
                      </a:r>
                      <a:r>
                        <a:rPr lang="es-CO" sz="1600" b="1" spc="-10" dirty="0">
                          <a:solidFill>
                            <a:srgbClr val="FFFFFF"/>
                          </a:solidFill>
                          <a:latin typeface="+mn-lt"/>
                          <a:cs typeface="Calibri"/>
                        </a:rPr>
                        <a:t>CONTROL </a:t>
                      </a:r>
                      <a:r>
                        <a:rPr lang="es-CO" sz="1600" b="1" spc="-5" dirty="0">
                          <a:solidFill>
                            <a:srgbClr val="FFFFFF"/>
                          </a:solidFill>
                          <a:latin typeface="+mn-lt"/>
                          <a:cs typeface="Calibri"/>
                        </a:rPr>
                        <a:t>INTERNO </a:t>
                      </a:r>
                      <a:r>
                        <a:rPr lang="es-CO" sz="1600" b="1" spc="-10" dirty="0">
                          <a:solidFill>
                            <a:srgbClr val="FFFFFF"/>
                          </a:solidFill>
                          <a:latin typeface="+mn-lt"/>
                          <a:cs typeface="Calibri"/>
                        </a:rPr>
                        <a:t>-MECI</a:t>
                      </a:r>
                      <a:r>
                        <a:rPr lang="es-CO" sz="1600" b="1" spc="30" dirty="0">
                          <a:solidFill>
                            <a:srgbClr val="FFFFFF"/>
                          </a:solidFill>
                          <a:latin typeface="+mn-lt"/>
                          <a:cs typeface="Calibri"/>
                        </a:rPr>
                        <a:t> </a:t>
                      </a:r>
                      <a:r>
                        <a:rPr lang="es-CO" sz="1600" b="1" spc="-10" dirty="0">
                          <a:solidFill>
                            <a:srgbClr val="FFFFFF"/>
                          </a:solidFill>
                          <a:latin typeface="+mn-lt"/>
                          <a:cs typeface="Calibri"/>
                        </a:rPr>
                        <a:t>2014</a:t>
                      </a:r>
                      <a:endParaRPr sz="1600" dirty="0">
                        <a:latin typeface="Calibri"/>
                        <a:cs typeface="Calibri"/>
                      </a:endParaRPr>
                    </a:p>
                  </a:txBody>
                  <a:tcPr marL="0" marR="0" marT="0" marB="0" anchor="ctr">
                    <a:lnL w="6350">
                      <a:solidFill>
                        <a:srgbClr val="A6A6A6"/>
                      </a:solidFill>
                      <a:prstDash val="soli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1F487C"/>
                    </a:solidFill>
                  </a:tcPr>
                </a:tc>
                <a:tc hMerge="1">
                  <a:txBody>
                    <a:bodyPr/>
                    <a:lstStyle/>
                    <a:p>
                      <a:pPr marL="1080135">
                        <a:lnSpc>
                          <a:spcPct val="100000"/>
                        </a:lnSpc>
                        <a:spcBef>
                          <a:spcPts val="815"/>
                        </a:spcBef>
                      </a:pPr>
                      <a:endParaRPr sz="16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1F487C"/>
                    </a:solidFill>
                  </a:tcPr>
                </a:tc>
                <a:tc>
                  <a:txBody>
                    <a:bodyPr/>
                    <a:lstStyle/>
                    <a:p>
                      <a:pPr algn="ctr">
                        <a:lnSpc>
                          <a:spcPct val="100000"/>
                        </a:lnSpc>
                        <a:spcBef>
                          <a:spcPts val="815"/>
                        </a:spcBef>
                      </a:pPr>
                      <a:r>
                        <a:rPr lang="es-CO" sz="1600" b="0" spc="-5" dirty="0">
                          <a:solidFill>
                            <a:srgbClr val="FFFFFF"/>
                          </a:solidFill>
                          <a:latin typeface="Calibri"/>
                          <a:ea typeface="+mn-ea"/>
                          <a:cs typeface="Calibri"/>
                        </a:rPr>
                        <a:t>2016</a:t>
                      </a:r>
                      <a:endParaRPr sz="1600" b="0" spc="-5" dirty="0">
                        <a:solidFill>
                          <a:srgbClr val="FFFFFF"/>
                        </a:solidFill>
                        <a:latin typeface="Calibri"/>
                        <a:ea typeface="+mn-ea"/>
                        <a:cs typeface="Calibri"/>
                      </a:endParaRPr>
                    </a:p>
                  </a:txBody>
                  <a:tcPr marL="0" marR="0" marT="0"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a:solidFill>
                        <a:srgbClr val="A6A6A6"/>
                      </a:solidFill>
                      <a:prstDash val="solid"/>
                    </a:lnB>
                    <a:solidFill>
                      <a:srgbClr val="1F487C"/>
                    </a:solidFill>
                  </a:tcPr>
                </a:tc>
                <a:tc>
                  <a:txBody>
                    <a:bodyPr/>
                    <a:lstStyle/>
                    <a:p>
                      <a:pPr algn="ctr">
                        <a:lnSpc>
                          <a:spcPct val="100000"/>
                        </a:lnSpc>
                        <a:spcBef>
                          <a:spcPts val="815"/>
                        </a:spcBef>
                      </a:pPr>
                      <a:r>
                        <a:rPr lang="es-CO" sz="1600" b="0" spc="-5" dirty="0">
                          <a:solidFill>
                            <a:srgbClr val="FFFFFF"/>
                          </a:solidFill>
                          <a:latin typeface="Calibri"/>
                          <a:ea typeface="+mn-ea"/>
                          <a:cs typeface="Calibri"/>
                        </a:rPr>
                        <a:t>2017</a:t>
                      </a:r>
                      <a:endParaRPr sz="1600" b="0" spc="-5" dirty="0">
                        <a:solidFill>
                          <a:srgbClr val="FFFFFF"/>
                        </a:solidFill>
                        <a:latin typeface="Calibri"/>
                        <a:ea typeface="+mn-ea"/>
                        <a:cs typeface="Calibri"/>
                      </a:endParaRPr>
                    </a:p>
                  </a:txBody>
                  <a:tcPr marL="0" marR="0" marT="0" marB="0" anchor="ctr">
                    <a:lnL w="6350" cap="flat" cmpd="sng" algn="ctr">
                      <a:solidFill>
                        <a:srgbClr val="A6A6A6"/>
                      </a:solidFill>
                      <a:prstDash val="solid"/>
                      <a:round/>
                      <a:headEnd type="none" w="med" len="med"/>
                      <a:tailEnd type="none" w="med" len="me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1F487C"/>
                    </a:solidFill>
                  </a:tcPr>
                </a:tc>
                <a:extLst>
                  <a:ext uri="{0D108BD9-81ED-4DB2-BD59-A6C34878D82A}">
                    <a16:rowId xmlns="" xmlns:a16="http://schemas.microsoft.com/office/drawing/2014/main" val="10000"/>
                  </a:ext>
                </a:extLst>
              </a:tr>
              <a:tr h="482759">
                <a:tc gridSpan="2">
                  <a:txBody>
                    <a:bodyPr/>
                    <a:lstStyle/>
                    <a:p>
                      <a:pPr marL="1079500" indent="-903288">
                        <a:lnSpc>
                          <a:spcPct val="100000"/>
                        </a:lnSpc>
                        <a:spcBef>
                          <a:spcPts val="815"/>
                        </a:spcBef>
                      </a:pPr>
                      <a:r>
                        <a:rPr lang="es-CO" sz="1600" b="1" spc="-10" dirty="0">
                          <a:solidFill>
                            <a:srgbClr val="FFFFFF"/>
                          </a:solidFill>
                          <a:latin typeface="+mn-lt"/>
                          <a:ea typeface="+mn-ea"/>
                          <a:cs typeface="Calibri"/>
                        </a:rPr>
                        <a:t>Calificación – Autodiagnóstico </a:t>
                      </a:r>
                      <a:endParaRPr sz="1600" b="1" spc="-10" dirty="0">
                        <a:solidFill>
                          <a:srgbClr val="FFFFFF"/>
                        </a:solidFill>
                        <a:latin typeface="+mn-lt"/>
                        <a:ea typeface="+mn-ea"/>
                        <a:cs typeface="Calibri"/>
                      </a:endParaRPr>
                    </a:p>
                  </a:txBody>
                  <a:tcPr marL="0" marR="0" marT="0" marB="0" anchor="ctr">
                    <a:lnL w="6350">
                      <a:solidFill>
                        <a:srgbClr val="A6A6A6"/>
                      </a:solidFill>
                      <a:prstDash val="soli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1F487C"/>
                    </a:solidFill>
                  </a:tcPr>
                </a:tc>
                <a:tc hMerge="1">
                  <a:txBody>
                    <a:bodyPr/>
                    <a:lstStyle/>
                    <a:p>
                      <a:endParaRPr lang="es-CO"/>
                    </a:p>
                  </a:txBody>
                  <a:tcPr/>
                </a:tc>
                <a:tc>
                  <a:txBody>
                    <a:bodyPr/>
                    <a:lstStyle/>
                    <a:p>
                      <a:pPr algn="ctr">
                        <a:lnSpc>
                          <a:spcPct val="100000"/>
                        </a:lnSpc>
                        <a:spcBef>
                          <a:spcPts val="815"/>
                        </a:spcBef>
                      </a:pPr>
                      <a:r>
                        <a:rPr lang="es-CO" sz="1600" b="1" spc="-5" dirty="0">
                          <a:solidFill>
                            <a:srgbClr val="FFFFFF"/>
                          </a:solidFill>
                          <a:latin typeface="Calibri"/>
                          <a:ea typeface="+mn-ea"/>
                          <a:cs typeface="Calibri"/>
                        </a:rPr>
                        <a:t>81%</a:t>
                      </a:r>
                      <a:endParaRPr sz="1600" b="1" spc="-5" dirty="0">
                        <a:solidFill>
                          <a:srgbClr val="FFFFFF"/>
                        </a:solidFill>
                        <a:latin typeface="Calibri"/>
                        <a:ea typeface="+mn-ea"/>
                        <a:cs typeface="Calibri"/>
                      </a:endParaRPr>
                    </a:p>
                  </a:txBody>
                  <a:tcPr marL="0" marR="0" marT="0" marB="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a:solidFill>
                        <a:srgbClr val="A6A6A6"/>
                      </a:solidFill>
                      <a:prstDash val="solid"/>
                    </a:lnB>
                    <a:solidFill>
                      <a:srgbClr val="1F487C"/>
                    </a:solidFill>
                  </a:tcPr>
                </a:tc>
                <a:tc>
                  <a:txBody>
                    <a:bodyPr/>
                    <a:lstStyle/>
                    <a:p>
                      <a:pPr algn="ctr">
                        <a:lnSpc>
                          <a:spcPct val="100000"/>
                        </a:lnSpc>
                        <a:spcBef>
                          <a:spcPts val="815"/>
                        </a:spcBef>
                      </a:pPr>
                      <a:r>
                        <a:rPr lang="es-CO" sz="1600" b="1" spc="-5" dirty="0">
                          <a:solidFill>
                            <a:srgbClr val="FFFFFF"/>
                          </a:solidFill>
                          <a:latin typeface="Calibri"/>
                          <a:ea typeface="+mn-ea"/>
                          <a:cs typeface="Calibri"/>
                        </a:rPr>
                        <a:t>87%</a:t>
                      </a:r>
                      <a:endParaRPr sz="1600" b="1" spc="-5" dirty="0">
                        <a:solidFill>
                          <a:srgbClr val="FFFFFF"/>
                        </a:solidFill>
                        <a:latin typeface="Calibri"/>
                        <a:ea typeface="+mn-ea"/>
                        <a:cs typeface="Calibri"/>
                      </a:endParaRPr>
                    </a:p>
                  </a:txBody>
                  <a:tcPr marL="0" marR="0" marT="0" marB="0" anchor="ctr">
                    <a:lnL w="6350" cap="flat" cmpd="sng" algn="ctr">
                      <a:solidFill>
                        <a:srgbClr val="A6A6A6"/>
                      </a:solidFill>
                      <a:prstDash val="solid"/>
                      <a:round/>
                      <a:headEnd type="none" w="med" len="med"/>
                      <a:tailEnd type="none" w="med" len="me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1F487C"/>
                    </a:solidFill>
                  </a:tcPr>
                </a:tc>
                <a:extLst>
                  <a:ext uri="{0D108BD9-81ED-4DB2-BD59-A6C34878D82A}">
                    <a16:rowId xmlns="" xmlns:a16="http://schemas.microsoft.com/office/drawing/2014/main" val="10001"/>
                  </a:ext>
                </a:extLst>
              </a:tr>
              <a:tr h="320612">
                <a:tc>
                  <a:txBody>
                    <a:bodyPr/>
                    <a:lstStyle/>
                    <a:p>
                      <a:pPr algn="ctr">
                        <a:lnSpc>
                          <a:spcPct val="100000"/>
                        </a:lnSpc>
                        <a:spcBef>
                          <a:spcPts val="320"/>
                        </a:spcBef>
                      </a:pPr>
                      <a:r>
                        <a:rPr sz="1400" b="1" dirty="0">
                          <a:solidFill>
                            <a:srgbClr val="FFFFFF"/>
                          </a:solidFill>
                          <a:latin typeface="Calibri"/>
                          <a:cs typeface="Calibri"/>
                        </a:rPr>
                        <a:t>1</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8580">
                        <a:lnSpc>
                          <a:spcPct val="100000"/>
                        </a:lnSpc>
                        <a:spcBef>
                          <a:spcPts val="320"/>
                        </a:spcBef>
                      </a:pPr>
                      <a:r>
                        <a:rPr sz="1400" b="1" spc="-5" dirty="0">
                          <a:solidFill>
                            <a:srgbClr val="FFFFFF"/>
                          </a:solidFill>
                          <a:latin typeface="Calibri"/>
                          <a:cs typeface="Calibri"/>
                        </a:rPr>
                        <a:t>MODULO DE PLANEACIÓN </a:t>
                      </a:r>
                      <a:r>
                        <a:rPr sz="1400" b="1" dirty="0">
                          <a:solidFill>
                            <a:srgbClr val="FFFFFF"/>
                          </a:solidFill>
                          <a:latin typeface="Calibri"/>
                          <a:cs typeface="Calibri"/>
                        </a:rPr>
                        <a:t>Y</a:t>
                      </a:r>
                      <a:r>
                        <a:rPr sz="1400" b="1" spc="-60" dirty="0">
                          <a:solidFill>
                            <a:srgbClr val="FFFFFF"/>
                          </a:solidFill>
                          <a:latin typeface="Calibri"/>
                          <a:cs typeface="Calibri"/>
                        </a:rPr>
                        <a:t> </a:t>
                      </a:r>
                      <a:r>
                        <a:rPr sz="1400" b="1" spc="-5" dirty="0">
                          <a:solidFill>
                            <a:srgbClr val="FFFFFF"/>
                          </a:solidFill>
                          <a:latin typeface="Calibri"/>
                          <a:cs typeface="Calibri"/>
                        </a:rPr>
                        <a:t>GESTIÓN</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0"/>
                        </a:spcBef>
                      </a:pPr>
                      <a:r>
                        <a:rPr lang="es-CO" sz="1400" b="1" dirty="0">
                          <a:solidFill>
                            <a:schemeClr val="tx1"/>
                          </a:solidFill>
                          <a:latin typeface="Calibri"/>
                          <a:cs typeface="Calibri"/>
                        </a:rPr>
                        <a:t>87%</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0"/>
                        </a:spcBef>
                      </a:pPr>
                      <a:r>
                        <a:rPr lang="es-CO" sz="1400" b="1" u="sng" dirty="0">
                          <a:latin typeface="Calibri"/>
                          <a:cs typeface="Calibri"/>
                        </a:rPr>
                        <a:t>92%</a:t>
                      </a:r>
                      <a:endParaRPr sz="1400" b="1" u="sng"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94B3D6"/>
                    </a:solidFill>
                  </a:tcPr>
                </a:tc>
                <a:extLst>
                  <a:ext uri="{0D108BD9-81ED-4DB2-BD59-A6C34878D82A}">
                    <a16:rowId xmlns="" xmlns:a16="http://schemas.microsoft.com/office/drawing/2014/main" val="10002"/>
                  </a:ext>
                </a:extLst>
              </a:tr>
              <a:tr h="320612">
                <a:tc>
                  <a:txBody>
                    <a:bodyPr/>
                    <a:lstStyle/>
                    <a:p>
                      <a:pPr marL="68580">
                        <a:lnSpc>
                          <a:spcPct val="100000"/>
                        </a:lnSpc>
                        <a:spcBef>
                          <a:spcPts val="320"/>
                        </a:spcBef>
                      </a:pPr>
                      <a:r>
                        <a:rPr sz="1400" b="1" spc="-5" dirty="0">
                          <a:latin typeface="Calibri"/>
                          <a:cs typeface="Calibri"/>
                        </a:rPr>
                        <a:t>1.1.</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0"/>
                        </a:spcBef>
                      </a:pPr>
                      <a:r>
                        <a:rPr sz="1400" b="1" spc="-5" dirty="0">
                          <a:latin typeface="Calibri"/>
                          <a:cs typeface="Calibri"/>
                        </a:rPr>
                        <a:t>COMPONENTE </a:t>
                      </a:r>
                      <a:r>
                        <a:rPr sz="1400" b="1" spc="-20" dirty="0">
                          <a:latin typeface="Calibri"/>
                          <a:cs typeface="Calibri"/>
                        </a:rPr>
                        <a:t>TALENTO</a:t>
                      </a:r>
                      <a:r>
                        <a:rPr sz="1400" b="1" spc="-80" dirty="0">
                          <a:latin typeface="Calibri"/>
                          <a:cs typeface="Calibri"/>
                        </a:rPr>
                        <a:t> </a:t>
                      </a:r>
                      <a:r>
                        <a:rPr sz="1400" b="1" dirty="0">
                          <a:latin typeface="Calibri"/>
                          <a:cs typeface="Calibri"/>
                        </a:rPr>
                        <a:t>HUMANO</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dirty="0">
                          <a:solidFill>
                            <a:schemeClr val="tx1"/>
                          </a:solidFill>
                          <a:latin typeface="Calibri"/>
                          <a:cs typeface="Calibri"/>
                        </a:rPr>
                        <a:t>92%</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u="sng" dirty="0">
                          <a:latin typeface="Calibri"/>
                          <a:cs typeface="Calibri"/>
                        </a:rPr>
                        <a:t>100%</a:t>
                      </a:r>
                      <a:endParaRPr sz="1400" b="1" u="sng"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3"/>
                  </a:ext>
                </a:extLst>
              </a:tr>
              <a:tr h="320738">
                <a:tc>
                  <a:txBody>
                    <a:bodyPr/>
                    <a:lstStyle/>
                    <a:p>
                      <a:pPr marL="68580">
                        <a:lnSpc>
                          <a:spcPct val="100000"/>
                        </a:lnSpc>
                        <a:spcBef>
                          <a:spcPts val="325"/>
                        </a:spcBef>
                      </a:pPr>
                      <a:r>
                        <a:rPr sz="1400" b="1" spc="-5" dirty="0">
                          <a:latin typeface="Calibri"/>
                          <a:cs typeface="Calibri"/>
                        </a:rPr>
                        <a:t>1.2.</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5"/>
                        </a:spcBef>
                      </a:pPr>
                      <a:r>
                        <a:rPr sz="1400" b="1" spc="-5" dirty="0">
                          <a:latin typeface="Calibri"/>
                          <a:cs typeface="Calibri"/>
                        </a:rPr>
                        <a:t>COMPONENTE </a:t>
                      </a:r>
                      <a:r>
                        <a:rPr sz="1400" b="1" spc="-10" dirty="0">
                          <a:latin typeface="Calibri"/>
                          <a:cs typeface="Calibri"/>
                        </a:rPr>
                        <a:t>DIRECCIONAMIENTO</a:t>
                      </a:r>
                      <a:r>
                        <a:rPr sz="1400" b="1" spc="-5" dirty="0">
                          <a:latin typeface="Calibri"/>
                          <a:cs typeface="Calibri"/>
                        </a:rPr>
                        <a:t> </a:t>
                      </a:r>
                      <a:r>
                        <a:rPr sz="1400" b="1" spc="-15" dirty="0">
                          <a:latin typeface="Calibri"/>
                          <a:cs typeface="Calibri"/>
                        </a:rPr>
                        <a:t>ESTRATÉGICO</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dirty="0">
                          <a:solidFill>
                            <a:schemeClr val="tx1"/>
                          </a:solidFill>
                          <a:latin typeface="Calibri"/>
                          <a:cs typeface="Calibri"/>
                        </a:rPr>
                        <a:t>79%</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u="sng" dirty="0">
                          <a:latin typeface="Calibri"/>
                          <a:cs typeface="Calibri"/>
                        </a:rPr>
                        <a:t>84%</a:t>
                      </a:r>
                      <a:endParaRPr sz="1400" b="1" u="sng"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4"/>
                  </a:ext>
                </a:extLst>
              </a:tr>
              <a:tr h="320612">
                <a:tc>
                  <a:txBody>
                    <a:bodyPr/>
                    <a:lstStyle/>
                    <a:p>
                      <a:pPr marL="68580">
                        <a:lnSpc>
                          <a:spcPct val="100000"/>
                        </a:lnSpc>
                        <a:spcBef>
                          <a:spcPts val="320"/>
                        </a:spcBef>
                      </a:pPr>
                      <a:r>
                        <a:rPr sz="1400" b="1" spc="-5" dirty="0">
                          <a:latin typeface="Calibri"/>
                          <a:cs typeface="Calibri"/>
                        </a:rPr>
                        <a:t>1.3.</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0"/>
                        </a:spcBef>
                      </a:pPr>
                      <a:r>
                        <a:rPr sz="1400" b="1" spc="-5" dirty="0">
                          <a:latin typeface="Calibri"/>
                          <a:cs typeface="Calibri"/>
                        </a:rPr>
                        <a:t>COMPONENTE ADMINISTRACIÓN DEL RIESGO</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dirty="0">
                          <a:solidFill>
                            <a:schemeClr val="tx1"/>
                          </a:solidFill>
                          <a:latin typeface="Calibri"/>
                          <a:cs typeface="Calibri"/>
                        </a:rPr>
                        <a:t>89%</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u="sng" dirty="0">
                          <a:latin typeface="Calibri"/>
                          <a:cs typeface="Calibri"/>
                        </a:rPr>
                        <a:t>91%</a:t>
                      </a:r>
                      <a:endParaRPr sz="1400" b="1" u="sng"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5"/>
                  </a:ext>
                </a:extLst>
              </a:tr>
              <a:tr h="320612">
                <a:tc>
                  <a:txBody>
                    <a:bodyPr/>
                    <a:lstStyle/>
                    <a:p>
                      <a:pPr algn="ctr">
                        <a:lnSpc>
                          <a:spcPct val="100000"/>
                        </a:lnSpc>
                        <a:spcBef>
                          <a:spcPts val="320"/>
                        </a:spcBef>
                      </a:pPr>
                      <a:r>
                        <a:rPr sz="1400" b="1" dirty="0">
                          <a:solidFill>
                            <a:srgbClr val="FFFFFF"/>
                          </a:solidFill>
                          <a:latin typeface="Calibri"/>
                          <a:cs typeface="Calibri"/>
                        </a:rPr>
                        <a:t>2</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8580">
                        <a:lnSpc>
                          <a:spcPct val="100000"/>
                        </a:lnSpc>
                        <a:spcBef>
                          <a:spcPts val="320"/>
                        </a:spcBef>
                      </a:pPr>
                      <a:r>
                        <a:rPr sz="1400" b="1" spc="-5" dirty="0">
                          <a:solidFill>
                            <a:srgbClr val="FFFFFF"/>
                          </a:solidFill>
                          <a:latin typeface="Calibri"/>
                          <a:cs typeface="Calibri"/>
                        </a:rPr>
                        <a:t>MODULO </a:t>
                      </a:r>
                      <a:r>
                        <a:rPr sz="1400" b="1" dirty="0">
                          <a:solidFill>
                            <a:srgbClr val="FFFFFF"/>
                          </a:solidFill>
                          <a:latin typeface="Calibri"/>
                          <a:cs typeface="Calibri"/>
                        </a:rPr>
                        <a:t>DE </a:t>
                      </a:r>
                      <a:r>
                        <a:rPr sz="1400" b="1" spc="-20" dirty="0">
                          <a:solidFill>
                            <a:srgbClr val="FFFFFF"/>
                          </a:solidFill>
                          <a:latin typeface="Calibri"/>
                          <a:cs typeface="Calibri"/>
                        </a:rPr>
                        <a:t>EVALUACIÓN </a:t>
                      </a:r>
                      <a:r>
                        <a:rPr sz="1400" b="1" dirty="0">
                          <a:solidFill>
                            <a:srgbClr val="FFFFFF"/>
                          </a:solidFill>
                          <a:latin typeface="Calibri"/>
                          <a:cs typeface="Calibri"/>
                        </a:rPr>
                        <a:t>Y</a:t>
                      </a:r>
                      <a:r>
                        <a:rPr sz="1400" b="1" spc="-60" dirty="0">
                          <a:solidFill>
                            <a:srgbClr val="FFFFFF"/>
                          </a:solidFill>
                          <a:latin typeface="Calibri"/>
                          <a:cs typeface="Calibri"/>
                        </a:rPr>
                        <a:t> </a:t>
                      </a:r>
                      <a:r>
                        <a:rPr sz="1400" b="1" spc="-5" dirty="0">
                          <a:solidFill>
                            <a:srgbClr val="FFFFFF"/>
                          </a:solidFill>
                          <a:latin typeface="Calibri"/>
                          <a:cs typeface="Calibri"/>
                        </a:rPr>
                        <a:t>SEGUIMIENTO</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0"/>
                        </a:spcBef>
                      </a:pPr>
                      <a:r>
                        <a:rPr lang="es-CO" sz="1400" b="1" dirty="0">
                          <a:solidFill>
                            <a:schemeClr val="tx1"/>
                          </a:solidFill>
                          <a:latin typeface="Calibri"/>
                          <a:cs typeface="Calibri"/>
                        </a:rPr>
                        <a:t>80%</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0"/>
                        </a:spcBef>
                      </a:pPr>
                      <a:r>
                        <a:rPr lang="es-CO" sz="1400" b="1" dirty="0">
                          <a:latin typeface="Calibri"/>
                          <a:cs typeface="Calibri"/>
                        </a:rPr>
                        <a:t>80%</a:t>
                      </a:r>
                      <a:endParaRPr sz="1400" b="1"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94B3D6"/>
                    </a:solidFill>
                  </a:tcPr>
                </a:tc>
                <a:extLst>
                  <a:ext uri="{0D108BD9-81ED-4DB2-BD59-A6C34878D82A}">
                    <a16:rowId xmlns="" xmlns:a16="http://schemas.microsoft.com/office/drawing/2014/main" val="10006"/>
                  </a:ext>
                </a:extLst>
              </a:tr>
              <a:tr h="320612">
                <a:tc>
                  <a:txBody>
                    <a:bodyPr/>
                    <a:lstStyle/>
                    <a:p>
                      <a:pPr marL="68580">
                        <a:lnSpc>
                          <a:spcPct val="100000"/>
                        </a:lnSpc>
                        <a:spcBef>
                          <a:spcPts val="325"/>
                        </a:spcBef>
                      </a:pPr>
                      <a:r>
                        <a:rPr sz="1400" b="1" spc="-5" dirty="0">
                          <a:latin typeface="Calibri"/>
                          <a:cs typeface="Calibri"/>
                        </a:rPr>
                        <a:t>2.1.</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5"/>
                        </a:spcBef>
                      </a:pPr>
                      <a:r>
                        <a:rPr sz="1400" b="1" spc="-5" dirty="0">
                          <a:latin typeface="Calibri"/>
                          <a:cs typeface="Calibri"/>
                        </a:rPr>
                        <a:t>COMPONENTE </a:t>
                      </a:r>
                      <a:r>
                        <a:rPr sz="1400" b="1" spc="-20" dirty="0">
                          <a:latin typeface="Calibri"/>
                          <a:cs typeface="Calibri"/>
                        </a:rPr>
                        <a:t>AUTOEVALUACIÓN</a:t>
                      </a:r>
                      <a:r>
                        <a:rPr sz="1400" b="1" spc="-30" dirty="0">
                          <a:latin typeface="Calibri"/>
                          <a:cs typeface="Calibri"/>
                        </a:rPr>
                        <a:t> </a:t>
                      </a:r>
                      <a:r>
                        <a:rPr sz="1400" b="1" spc="-5" dirty="0">
                          <a:latin typeface="Calibri"/>
                          <a:cs typeface="Calibri"/>
                        </a:rPr>
                        <a:t>INSTITUCIONAL</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dirty="0">
                          <a:solidFill>
                            <a:schemeClr val="tx1"/>
                          </a:solidFill>
                          <a:latin typeface="Calibri"/>
                          <a:cs typeface="Calibri"/>
                        </a:rPr>
                        <a:t>67%</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dirty="0">
                          <a:latin typeface="Calibri"/>
                          <a:cs typeface="Calibri"/>
                        </a:rPr>
                        <a:t>67%</a:t>
                      </a:r>
                      <a:endParaRPr sz="1400" b="1"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7"/>
                  </a:ext>
                </a:extLst>
              </a:tr>
              <a:tr h="320738">
                <a:tc>
                  <a:txBody>
                    <a:bodyPr/>
                    <a:lstStyle/>
                    <a:p>
                      <a:pPr marL="68580">
                        <a:lnSpc>
                          <a:spcPct val="100000"/>
                        </a:lnSpc>
                        <a:spcBef>
                          <a:spcPts val="320"/>
                        </a:spcBef>
                      </a:pPr>
                      <a:r>
                        <a:rPr sz="1400" b="1" spc="-5" dirty="0">
                          <a:latin typeface="Calibri"/>
                          <a:cs typeface="Calibri"/>
                        </a:rPr>
                        <a:t>2.2.</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0"/>
                        </a:spcBef>
                      </a:pPr>
                      <a:r>
                        <a:rPr sz="1400" b="1" spc="-5" dirty="0">
                          <a:latin typeface="Calibri"/>
                          <a:cs typeface="Calibri"/>
                        </a:rPr>
                        <a:t>COMPONENTE </a:t>
                      </a:r>
                      <a:r>
                        <a:rPr sz="1400" b="1" spc="-10" dirty="0">
                          <a:latin typeface="Calibri"/>
                          <a:cs typeface="Calibri"/>
                        </a:rPr>
                        <a:t>AUDITORIA</a:t>
                      </a:r>
                      <a:r>
                        <a:rPr sz="1400" b="1" spc="-40" dirty="0">
                          <a:latin typeface="Calibri"/>
                          <a:cs typeface="Calibri"/>
                        </a:rPr>
                        <a:t> </a:t>
                      </a:r>
                      <a:r>
                        <a:rPr sz="1400" b="1" dirty="0">
                          <a:latin typeface="Calibri"/>
                          <a:cs typeface="Calibri"/>
                        </a:rPr>
                        <a:t>INTERNA</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dirty="0">
                          <a:solidFill>
                            <a:schemeClr val="tx1"/>
                          </a:solidFill>
                          <a:latin typeface="Calibri"/>
                          <a:cs typeface="Calibri"/>
                        </a:rPr>
                        <a:t>89%</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0"/>
                        </a:spcBef>
                      </a:pPr>
                      <a:r>
                        <a:rPr lang="es-CO" sz="1400" b="1" dirty="0">
                          <a:latin typeface="Calibri"/>
                          <a:cs typeface="Calibri"/>
                        </a:rPr>
                        <a:t>89%</a:t>
                      </a:r>
                      <a:endParaRPr sz="1400" b="1"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8"/>
                  </a:ext>
                </a:extLst>
              </a:tr>
              <a:tr h="320612">
                <a:tc>
                  <a:txBody>
                    <a:bodyPr/>
                    <a:lstStyle/>
                    <a:p>
                      <a:pPr marL="68580">
                        <a:lnSpc>
                          <a:spcPct val="100000"/>
                        </a:lnSpc>
                        <a:spcBef>
                          <a:spcPts val="325"/>
                        </a:spcBef>
                      </a:pPr>
                      <a:r>
                        <a:rPr sz="1400" b="1" spc="-5" dirty="0">
                          <a:latin typeface="Calibri"/>
                          <a:cs typeface="Calibri"/>
                        </a:rPr>
                        <a:t>2.3.</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8580">
                        <a:lnSpc>
                          <a:spcPct val="100000"/>
                        </a:lnSpc>
                        <a:spcBef>
                          <a:spcPts val="325"/>
                        </a:spcBef>
                      </a:pPr>
                      <a:r>
                        <a:rPr sz="1400" b="1" spc="-5" dirty="0">
                          <a:latin typeface="Calibri"/>
                          <a:cs typeface="Calibri"/>
                        </a:rPr>
                        <a:t>COMPONENTE PLANES DE</a:t>
                      </a:r>
                      <a:r>
                        <a:rPr sz="1400" b="1" dirty="0">
                          <a:latin typeface="Calibri"/>
                          <a:cs typeface="Calibri"/>
                        </a:rPr>
                        <a:t> </a:t>
                      </a:r>
                      <a:r>
                        <a:rPr sz="1400" b="1" spc="-5" dirty="0">
                          <a:latin typeface="Calibri"/>
                          <a:cs typeface="Calibri"/>
                        </a:rPr>
                        <a:t>MEJORAMIENTO</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dirty="0">
                          <a:solidFill>
                            <a:schemeClr val="tx1"/>
                          </a:solidFill>
                          <a:latin typeface="Calibri"/>
                          <a:cs typeface="Calibri"/>
                        </a:rPr>
                        <a:t>83%</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F1F1F1"/>
                    </a:solidFill>
                  </a:tcPr>
                </a:tc>
                <a:tc>
                  <a:txBody>
                    <a:bodyPr/>
                    <a:lstStyle/>
                    <a:p>
                      <a:pPr marL="635" algn="ctr">
                        <a:lnSpc>
                          <a:spcPct val="100000"/>
                        </a:lnSpc>
                        <a:spcBef>
                          <a:spcPts val="325"/>
                        </a:spcBef>
                      </a:pPr>
                      <a:r>
                        <a:rPr lang="es-CO" sz="1400" b="1" dirty="0">
                          <a:latin typeface="Calibri"/>
                          <a:cs typeface="Calibri"/>
                        </a:rPr>
                        <a:t>83%</a:t>
                      </a:r>
                      <a:endParaRPr sz="1400" b="1"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1F1F1"/>
                    </a:solidFill>
                  </a:tcPr>
                </a:tc>
                <a:extLst>
                  <a:ext uri="{0D108BD9-81ED-4DB2-BD59-A6C34878D82A}">
                    <a16:rowId xmlns="" xmlns:a16="http://schemas.microsoft.com/office/drawing/2014/main" val="10009"/>
                  </a:ext>
                </a:extLst>
              </a:tr>
              <a:tr h="320612">
                <a:tc>
                  <a:txBody>
                    <a:bodyPr/>
                    <a:lstStyle/>
                    <a:p>
                      <a:pPr algn="ctr">
                        <a:lnSpc>
                          <a:spcPct val="100000"/>
                        </a:lnSpc>
                        <a:spcBef>
                          <a:spcPts val="325"/>
                        </a:spcBef>
                      </a:pPr>
                      <a:r>
                        <a:rPr sz="1400" b="1" dirty="0">
                          <a:solidFill>
                            <a:srgbClr val="FFFFFF"/>
                          </a:solidFill>
                          <a:latin typeface="Calibri"/>
                          <a:cs typeface="Calibri"/>
                        </a:rPr>
                        <a:t>3</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8580">
                        <a:lnSpc>
                          <a:spcPct val="100000"/>
                        </a:lnSpc>
                        <a:spcBef>
                          <a:spcPts val="325"/>
                        </a:spcBef>
                      </a:pPr>
                      <a:r>
                        <a:rPr sz="1400" b="1" dirty="0">
                          <a:solidFill>
                            <a:srgbClr val="FFFFFF"/>
                          </a:solidFill>
                          <a:latin typeface="Calibri"/>
                          <a:cs typeface="Calibri"/>
                        </a:rPr>
                        <a:t>EJE </a:t>
                      </a:r>
                      <a:r>
                        <a:rPr sz="1400" b="1" spc="-5" dirty="0">
                          <a:solidFill>
                            <a:srgbClr val="FFFFFF"/>
                          </a:solidFill>
                          <a:latin typeface="Calibri"/>
                          <a:cs typeface="Calibri"/>
                        </a:rPr>
                        <a:t>TRANSVERSAL: INFORMACIÓN </a:t>
                      </a:r>
                      <a:r>
                        <a:rPr sz="1400" b="1" dirty="0">
                          <a:solidFill>
                            <a:srgbClr val="FFFFFF"/>
                          </a:solidFill>
                          <a:latin typeface="Calibri"/>
                          <a:cs typeface="Calibri"/>
                        </a:rPr>
                        <a:t>Y</a:t>
                      </a:r>
                      <a:r>
                        <a:rPr sz="1400" b="1" spc="-85" dirty="0">
                          <a:solidFill>
                            <a:srgbClr val="FFFFFF"/>
                          </a:solidFill>
                          <a:latin typeface="Calibri"/>
                          <a:cs typeface="Calibri"/>
                        </a:rPr>
                        <a:t> </a:t>
                      </a:r>
                      <a:r>
                        <a:rPr sz="1400" b="1" spc="-5" dirty="0">
                          <a:solidFill>
                            <a:srgbClr val="FFFFFF"/>
                          </a:solidFill>
                          <a:latin typeface="Calibri"/>
                          <a:cs typeface="Calibri"/>
                        </a:rPr>
                        <a:t>COMUNICACIÓN</a:t>
                      </a:r>
                      <a:endParaRPr sz="1400" dirty="0">
                        <a:latin typeface="Calibri"/>
                        <a:cs typeface="Calibri"/>
                      </a:endParaRPr>
                    </a:p>
                  </a:txBody>
                  <a:tcPr marL="0" marR="0" marT="0" marB="0">
                    <a:lnL w="6350">
                      <a:solidFill>
                        <a:srgbClr val="A6A6A6"/>
                      </a:solidFill>
                      <a:prstDash val="solid"/>
                    </a:lnL>
                    <a:lnR w="6350">
                      <a:solidFill>
                        <a:srgbClr val="A6A6A6"/>
                      </a:solidFill>
                      <a:prstDash val="soli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5"/>
                        </a:spcBef>
                      </a:pPr>
                      <a:r>
                        <a:rPr lang="es-CO" sz="1400" b="1" dirty="0">
                          <a:solidFill>
                            <a:schemeClr val="tx1"/>
                          </a:solidFill>
                          <a:latin typeface="Calibri"/>
                          <a:cs typeface="Calibri"/>
                        </a:rPr>
                        <a:t>78%</a:t>
                      </a:r>
                      <a:endParaRPr sz="1400" b="1" dirty="0">
                        <a:solidFill>
                          <a:schemeClr val="tx1"/>
                        </a:solidFill>
                        <a:latin typeface="Calibri"/>
                        <a:cs typeface="Calibri"/>
                      </a:endParaRPr>
                    </a:p>
                  </a:txBody>
                  <a:tcPr marL="0" marR="0" marT="0" marB="0">
                    <a:lnL w="6350">
                      <a:solidFill>
                        <a:srgbClr val="A6A6A6"/>
                      </a:solidFill>
                      <a:prstDash val="solid"/>
                    </a:lnL>
                    <a:lnR w="6350" cap="flat" cmpd="sng" algn="ctr">
                      <a:solidFill>
                        <a:srgbClr val="A6A6A6"/>
                      </a:solidFill>
                      <a:prstDash val="solid"/>
                      <a:round/>
                      <a:headEnd type="none" w="med" len="med"/>
                      <a:tailEnd type="none" w="med" len="med"/>
                    </a:lnR>
                    <a:lnT w="6350">
                      <a:solidFill>
                        <a:srgbClr val="A6A6A6"/>
                      </a:solidFill>
                      <a:prstDash val="solid"/>
                    </a:lnT>
                    <a:lnB w="6350">
                      <a:solidFill>
                        <a:srgbClr val="A6A6A6"/>
                      </a:solidFill>
                      <a:prstDash val="solid"/>
                    </a:lnB>
                    <a:solidFill>
                      <a:srgbClr val="94B3D6"/>
                    </a:solidFill>
                  </a:tcPr>
                </a:tc>
                <a:tc>
                  <a:txBody>
                    <a:bodyPr/>
                    <a:lstStyle/>
                    <a:p>
                      <a:pPr marL="635" algn="ctr">
                        <a:lnSpc>
                          <a:spcPct val="100000"/>
                        </a:lnSpc>
                        <a:spcBef>
                          <a:spcPts val="325"/>
                        </a:spcBef>
                      </a:pPr>
                      <a:r>
                        <a:rPr lang="es-CO" sz="1400" b="1" u="sng" dirty="0">
                          <a:latin typeface="Calibri"/>
                          <a:cs typeface="Calibri"/>
                        </a:rPr>
                        <a:t>88%</a:t>
                      </a:r>
                      <a:endParaRPr sz="1400" b="1" u="sng" dirty="0">
                        <a:latin typeface="Calibri"/>
                        <a:cs typeface="Calibri"/>
                      </a:endParaRPr>
                    </a:p>
                  </a:txBody>
                  <a:tcPr marL="0" marR="0" marT="0" marB="0">
                    <a:lnL w="6350">
                      <a:solidFill>
                        <a:srgbClr val="A6A6A6"/>
                      </a:solidFill>
                      <a:prstDash val="solid"/>
                    </a:lnL>
                    <a:lnR w="6350">
                      <a:solidFill>
                        <a:srgbClr val="A6A6A6"/>
                      </a:solidFill>
                      <a:prstDash val="solid"/>
                    </a:lnR>
                    <a:lnT w="6350" cap="flat" cmpd="sng" algn="ctr">
                      <a:solidFill>
                        <a:srgbClr val="A6A6A6"/>
                      </a:solidFill>
                      <a:prstDash val="solid"/>
                      <a:round/>
                      <a:headEnd type="none" w="med" len="med"/>
                      <a:tailEnd type="none" w="med" len="med"/>
                    </a:lnT>
                    <a:lnB w="6350">
                      <a:solidFill>
                        <a:srgbClr val="A6A6A6"/>
                      </a:solidFill>
                      <a:prstDash val="solid"/>
                    </a:lnB>
                    <a:solidFill>
                      <a:srgbClr val="94B3D6"/>
                    </a:solidFill>
                  </a:tcPr>
                </a:tc>
                <a:extLst>
                  <a:ext uri="{0D108BD9-81ED-4DB2-BD59-A6C34878D82A}">
                    <a16:rowId xmlns="" xmlns:a16="http://schemas.microsoft.com/office/drawing/2014/main" val="10010"/>
                  </a:ext>
                </a:extLst>
              </a:tr>
            </a:tbl>
          </a:graphicData>
        </a:graphic>
      </p:graphicFrame>
      <p:sp>
        <p:nvSpPr>
          <p:cNvPr id="4182" name="object 17"/>
          <p:cNvSpPr>
            <a:spLocks/>
          </p:cNvSpPr>
          <p:nvPr/>
        </p:nvSpPr>
        <p:spPr bwMode="auto">
          <a:xfrm>
            <a:off x="3660776" y="-1"/>
            <a:ext cx="8531224" cy="73025"/>
          </a:xfrm>
          <a:custGeom>
            <a:avLst/>
            <a:gdLst>
              <a:gd name="T0" fmla="*/ 0 w 7007859"/>
              <a:gd name="T1" fmla="*/ 82296 h 82550"/>
              <a:gd name="T2" fmla="*/ 7005450 w 7007859"/>
              <a:gd name="T3" fmla="*/ 82296 h 82550"/>
              <a:gd name="T4" fmla="*/ 7005450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35" name="Rectángulo 34"/>
          <p:cNvSpPr/>
          <p:nvPr/>
        </p:nvSpPr>
        <p:spPr>
          <a:xfrm>
            <a:off x="7189789" y="1330326"/>
            <a:ext cx="4187048" cy="2416046"/>
          </a:xfrm>
          <a:prstGeom prst="rect">
            <a:avLst/>
          </a:prstGeom>
        </p:spPr>
        <p:txBody>
          <a:bodyPr wrap="square">
            <a:spAutoFit/>
          </a:bodyPr>
          <a:lstStyle/>
          <a:p>
            <a:pPr marL="342900" indent="-342900" algn="just">
              <a:buFont typeface="Wingdings" panose="05000000000000000000" pitchFamily="2" charset="2"/>
              <a:buChar char="ü"/>
              <a:defRPr/>
            </a:pPr>
            <a:endParaRPr lang="es-CO" sz="600" dirty="0">
              <a:solidFill>
                <a:prstClr val="black"/>
              </a:solidFill>
              <a:effectLst>
                <a:outerShdw blurRad="38100" dist="38100" dir="2700000" algn="tl">
                  <a:srgbClr val="000000">
                    <a:alpha val="43137"/>
                  </a:srgbClr>
                </a:outerShdw>
              </a:effectLst>
              <a:cs typeface="MS PGothic" charset="0"/>
            </a:endParaRPr>
          </a:p>
          <a:p>
            <a:pPr marL="342900" indent="-342900" algn="just">
              <a:buFont typeface="Wingdings" panose="05000000000000000000" pitchFamily="2" charset="2"/>
              <a:buChar char="ü"/>
              <a:defRPr/>
            </a:pPr>
            <a:r>
              <a:rPr lang="es-CO" sz="1600" dirty="0">
                <a:solidFill>
                  <a:prstClr val="black"/>
                </a:solidFill>
                <a:cs typeface="MS PGothic" charset="0"/>
              </a:rPr>
              <a:t>Con el fin de Fortalecer el cumplimiento de los </a:t>
            </a:r>
            <a:r>
              <a:rPr lang="es-CO" sz="1600" u="sng" dirty="0">
                <a:solidFill>
                  <a:prstClr val="black"/>
                </a:solidFill>
                <a:cs typeface="MS PGothic" charset="0"/>
              </a:rPr>
              <a:t>Productos mínimos</a:t>
            </a:r>
            <a:r>
              <a:rPr lang="es-CO" sz="1600" dirty="0">
                <a:solidFill>
                  <a:prstClr val="black"/>
                </a:solidFill>
                <a:cs typeface="MS PGothic" charset="0"/>
              </a:rPr>
              <a:t> se incorporaron actividades en el Plan de Acción Anual 2017 y las buenas prácticas identificadas tendrán continuidad.</a:t>
            </a:r>
          </a:p>
          <a:p>
            <a:pPr algn="just">
              <a:defRPr/>
            </a:pPr>
            <a:endParaRPr lang="es-CO" sz="600" dirty="0">
              <a:solidFill>
                <a:prstClr val="black"/>
              </a:solidFill>
              <a:cs typeface="MS PGothic" charset="0"/>
            </a:endParaRPr>
          </a:p>
          <a:p>
            <a:pPr marL="342900" indent="-342900" algn="just">
              <a:buFont typeface="Wingdings" panose="05000000000000000000" pitchFamily="2" charset="2"/>
              <a:buChar char="ü"/>
              <a:defRPr/>
            </a:pPr>
            <a:r>
              <a:rPr lang="es-CO" sz="1600" dirty="0">
                <a:solidFill>
                  <a:prstClr val="black"/>
                </a:solidFill>
                <a:cs typeface="MS PGothic" charset="0"/>
              </a:rPr>
              <a:t>La calificación MECI realizada por la Oficina de Control Interno con el modelo de encuesta del DAFP 2016 fue:</a:t>
            </a:r>
          </a:p>
          <a:p>
            <a:pPr marL="342900" indent="-342900" algn="just">
              <a:buFont typeface="Wingdings" panose="05000000000000000000" pitchFamily="2" charset="2"/>
              <a:buChar char="ü"/>
              <a:defRPr/>
            </a:pPr>
            <a:endParaRPr lang="es-CO" sz="1100" dirty="0">
              <a:solidFill>
                <a:prstClr val="black"/>
              </a:solidFill>
              <a:cs typeface="MS PGothic" charset="0"/>
            </a:endParaRPr>
          </a:p>
        </p:txBody>
      </p:sp>
      <p:sp>
        <p:nvSpPr>
          <p:cNvPr id="4184" name="Rectángulo 1"/>
          <p:cNvSpPr>
            <a:spLocks noChangeArrowheads="1"/>
          </p:cNvSpPr>
          <p:nvPr/>
        </p:nvSpPr>
        <p:spPr bwMode="auto">
          <a:xfrm>
            <a:off x="1408113" y="5418139"/>
            <a:ext cx="57070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anose="020F0502020204030204" pitchFamily="34" charset="0"/>
              </a:defRPr>
            </a:lvl1pPr>
            <a:lvl2pPr marL="180975">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1"/>
            <a:r>
              <a:rPr lang="es-CO" altLang="es-CO" sz="900" dirty="0">
                <a:solidFill>
                  <a:prstClr val="black"/>
                </a:solidFill>
              </a:rPr>
              <a:t>El modelo cumple con los requisitos mínimos de implementación, pero con leves deficiencias en cuanto a su continuidad o aplicación sistemática de los controles establecidos</a:t>
            </a:r>
          </a:p>
        </p:txBody>
      </p:sp>
      <p:pic>
        <p:nvPicPr>
          <p:cNvPr id="4185" name="Imagen 37"/>
          <p:cNvPicPr>
            <a:picLocks noChangeAspect="1" noChangeArrowheads="1"/>
          </p:cNvPicPr>
          <p:nvPr/>
        </p:nvPicPr>
        <p:blipFill>
          <a:blip r:embed="rId2">
            <a:extLst>
              <a:ext uri="{28A0092B-C50C-407E-A947-70E740481C1C}">
                <a14:useLocalDpi xmlns:a14="http://schemas.microsoft.com/office/drawing/2010/main" val="0"/>
              </a:ext>
            </a:extLst>
          </a:blip>
          <a:srcRect l="33594" t="60950" r="35036" b="23248"/>
          <a:stretch>
            <a:fillRect/>
          </a:stretch>
        </p:blipFill>
        <p:spPr bwMode="auto">
          <a:xfrm>
            <a:off x="7361239" y="3746372"/>
            <a:ext cx="4504696" cy="1892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p:cNvSpPr txBox="1"/>
          <p:nvPr/>
        </p:nvSpPr>
        <p:spPr>
          <a:xfrm>
            <a:off x="3516081" y="595584"/>
            <a:ext cx="4716966" cy="661720"/>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Grado de Implementación del MECI</a:t>
            </a:r>
          </a:p>
        </p:txBody>
      </p:sp>
    </p:spTree>
    <p:extLst>
      <p:ext uri="{BB962C8B-B14F-4D97-AF65-F5344CB8AC3E}">
        <p14:creationId xmlns:p14="http://schemas.microsoft.com/office/powerpoint/2010/main" val="14782845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0" name="object 17"/>
          <p:cNvSpPr>
            <a:spLocks/>
          </p:cNvSpPr>
          <p:nvPr/>
        </p:nvSpPr>
        <p:spPr bwMode="auto">
          <a:xfrm>
            <a:off x="3660776" y="0"/>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7" name="CuadroTexto 16"/>
          <p:cNvSpPr txBox="1"/>
          <p:nvPr/>
        </p:nvSpPr>
        <p:spPr>
          <a:xfrm>
            <a:off x="3579582" y="617800"/>
            <a:ext cx="1936750" cy="677108"/>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Planta de Personal</a:t>
            </a:r>
          </a:p>
        </p:txBody>
      </p:sp>
      <p:graphicFrame>
        <p:nvGraphicFramePr>
          <p:cNvPr id="5" name="Tabla 4"/>
          <p:cNvGraphicFramePr>
            <a:graphicFrameLocks noGrp="1"/>
          </p:cNvGraphicFramePr>
          <p:nvPr>
            <p:extLst/>
          </p:nvPr>
        </p:nvGraphicFramePr>
        <p:xfrm>
          <a:off x="3660776" y="2168525"/>
          <a:ext cx="6096000" cy="2600325"/>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20000"/>
                    </a:ext>
                  </a:extLst>
                </a:gridCol>
                <a:gridCol w="3048000">
                  <a:extLst>
                    <a:ext uri="{9D8B030D-6E8A-4147-A177-3AD203B41FA5}">
                      <a16:colId xmlns="" xmlns:a16="http://schemas.microsoft.com/office/drawing/2014/main" val="20001"/>
                    </a:ext>
                  </a:extLst>
                </a:gridCol>
              </a:tblGrid>
              <a:tr h="370728">
                <a:tc gridSpan="2">
                  <a:txBody>
                    <a:bodyPr/>
                    <a:lstStyle/>
                    <a:p>
                      <a:pPr algn="ctr"/>
                      <a:r>
                        <a:rPr lang="es-ES" sz="1800" b="1" dirty="0">
                          <a:solidFill>
                            <a:schemeClr val="lt1"/>
                          </a:solidFill>
                          <a:effectLst/>
                          <a:latin typeface="+mn-lt"/>
                          <a:ea typeface="+mn-ea"/>
                          <a:cs typeface="+mn-cs"/>
                        </a:rPr>
                        <a:t>PLANTA DE PERSONAL</a:t>
                      </a:r>
                      <a:endParaRPr lang="es-CO" sz="1800" b="1" dirty="0">
                        <a:solidFill>
                          <a:schemeClr val="lt1"/>
                        </a:solidFill>
                        <a:effectLst/>
                        <a:latin typeface="+mn-lt"/>
                        <a:ea typeface="+mn-ea"/>
                        <a:cs typeface="+mn-cs"/>
                      </a:endParaRPr>
                    </a:p>
                  </a:txBody>
                  <a:tcPr marT="45705" marB="45705">
                    <a:solidFill>
                      <a:srgbClr val="002060"/>
                    </a:solidFill>
                  </a:tcPr>
                </a:tc>
                <a:tc hMerge="1">
                  <a:txBody>
                    <a:bodyPr/>
                    <a:lstStyle/>
                    <a:p>
                      <a:endParaRPr lang="es-ES" dirty="0"/>
                    </a:p>
                  </a:txBody>
                  <a:tcPr/>
                </a:tc>
                <a:extLst>
                  <a:ext uri="{0D108BD9-81ED-4DB2-BD59-A6C34878D82A}">
                    <a16:rowId xmlns="" xmlns:a16="http://schemas.microsoft.com/office/drawing/2014/main" val="10000"/>
                  </a:ext>
                </a:extLst>
              </a:tr>
              <a:tr h="370728">
                <a:tc>
                  <a:txBody>
                    <a:bodyPr/>
                    <a:lstStyle/>
                    <a:p>
                      <a:r>
                        <a:rPr lang="es-ES" sz="1800" dirty="0">
                          <a:solidFill>
                            <a:schemeClr val="dk1"/>
                          </a:solidFill>
                          <a:latin typeface="+mn-lt"/>
                          <a:ea typeface="+mn-ea"/>
                          <a:cs typeface="+mn-cs"/>
                        </a:rPr>
                        <a:t>NIVEL DIRECTIVO</a:t>
                      </a:r>
                    </a:p>
                  </a:txBody>
                  <a:tcPr marT="45705" marB="45705"/>
                </a:tc>
                <a:tc>
                  <a:txBody>
                    <a:bodyPr/>
                    <a:lstStyle/>
                    <a:p>
                      <a:pPr algn="ctr"/>
                      <a:r>
                        <a:rPr lang="es-ES" sz="1800" dirty="0">
                          <a:solidFill>
                            <a:schemeClr val="dk1"/>
                          </a:solidFill>
                          <a:latin typeface="+mn-lt"/>
                          <a:ea typeface="+mn-ea"/>
                          <a:cs typeface="+mn-cs"/>
                        </a:rPr>
                        <a:t>40 </a:t>
                      </a:r>
                    </a:p>
                  </a:txBody>
                  <a:tcPr marT="45705" marB="45705"/>
                </a:tc>
                <a:extLst>
                  <a:ext uri="{0D108BD9-81ED-4DB2-BD59-A6C34878D82A}">
                    <a16:rowId xmlns="" xmlns:a16="http://schemas.microsoft.com/office/drawing/2014/main" val="10001"/>
                  </a:ext>
                </a:extLst>
              </a:tr>
              <a:tr h="375957">
                <a:tc>
                  <a:txBody>
                    <a:bodyPr/>
                    <a:lstStyle/>
                    <a:p>
                      <a:r>
                        <a:rPr lang="es-ES" sz="1800" dirty="0">
                          <a:solidFill>
                            <a:schemeClr val="dk1"/>
                          </a:solidFill>
                          <a:latin typeface="+mn-lt"/>
                          <a:ea typeface="+mn-ea"/>
                          <a:cs typeface="+mn-cs"/>
                        </a:rPr>
                        <a:t>NIVEL ASESOR</a:t>
                      </a:r>
                    </a:p>
                  </a:txBody>
                  <a:tcPr marT="45705" marB="45705"/>
                </a:tc>
                <a:tc>
                  <a:txBody>
                    <a:bodyPr/>
                    <a:lstStyle/>
                    <a:p>
                      <a:pPr algn="ctr"/>
                      <a:r>
                        <a:rPr lang="es-ES" sz="1800" dirty="0">
                          <a:solidFill>
                            <a:schemeClr val="dk1"/>
                          </a:solidFill>
                          <a:latin typeface="+mn-lt"/>
                          <a:ea typeface="+mn-ea"/>
                          <a:cs typeface="+mn-cs"/>
                        </a:rPr>
                        <a:t>16</a:t>
                      </a:r>
                    </a:p>
                  </a:txBody>
                  <a:tcPr marT="45705" marB="45705"/>
                </a:tc>
                <a:extLst>
                  <a:ext uri="{0D108BD9-81ED-4DB2-BD59-A6C34878D82A}">
                    <a16:rowId xmlns="" xmlns:a16="http://schemas.microsoft.com/office/drawing/2014/main" val="10002"/>
                  </a:ext>
                </a:extLst>
              </a:tr>
              <a:tr h="370728">
                <a:tc>
                  <a:txBody>
                    <a:bodyPr/>
                    <a:lstStyle/>
                    <a:p>
                      <a:r>
                        <a:rPr lang="es-ES" sz="1800" dirty="0">
                          <a:solidFill>
                            <a:schemeClr val="dk1"/>
                          </a:solidFill>
                          <a:latin typeface="+mn-lt"/>
                          <a:ea typeface="+mn-ea"/>
                          <a:cs typeface="+mn-cs"/>
                        </a:rPr>
                        <a:t>NIVEL PROFESIONAL</a:t>
                      </a:r>
                    </a:p>
                  </a:txBody>
                  <a:tcPr marT="45705" marB="45705"/>
                </a:tc>
                <a:tc>
                  <a:txBody>
                    <a:bodyPr/>
                    <a:lstStyle/>
                    <a:p>
                      <a:pPr algn="ctr"/>
                      <a:r>
                        <a:rPr lang="es-ES" sz="1800" dirty="0">
                          <a:solidFill>
                            <a:schemeClr val="dk1"/>
                          </a:solidFill>
                          <a:latin typeface="+mn-lt"/>
                          <a:ea typeface="+mn-ea"/>
                          <a:cs typeface="+mn-cs"/>
                        </a:rPr>
                        <a:t>547 </a:t>
                      </a:r>
                    </a:p>
                  </a:txBody>
                  <a:tcPr marT="45705" marB="45705"/>
                </a:tc>
                <a:extLst>
                  <a:ext uri="{0D108BD9-81ED-4DB2-BD59-A6C34878D82A}">
                    <a16:rowId xmlns="" xmlns:a16="http://schemas.microsoft.com/office/drawing/2014/main" val="10003"/>
                  </a:ext>
                </a:extLst>
              </a:tr>
              <a:tr h="370728">
                <a:tc>
                  <a:txBody>
                    <a:bodyPr/>
                    <a:lstStyle/>
                    <a:p>
                      <a:r>
                        <a:rPr lang="es-ES" sz="1800" dirty="0">
                          <a:solidFill>
                            <a:schemeClr val="dk1"/>
                          </a:solidFill>
                          <a:latin typeface="+mn-lt"/>
                          <a:ea typeface="+mn-ea"/>
                          <a:cs typeface="+mn-cs"/>
                        </a:rPr>
                        <a:t>NIVEL TECNICO</a:t>
                      </a:r>
                    </a:p>
                  </a:txBody>
                  <a:tcPr marT="45705" marB="45705"/>
                </a:tc>
                <a:tc>
                  <a:txBody>
                    <a:bodyPr/>
                    <a:lstStyle/>
                    <a:p>
                      <a:pPr algn="ctr"/>
                      <a:r>
                        <a:rPr lang="es-ES" sz="1800" dirty="0">
                          <a:solidFill>
                            <a:schemeClr val="dk1"/>
                          </a:solidFill>
                          <a:latin typeface="+mn-lt"/>
                          <a:ea typeface="+mn-ea"/>
                          <a:cs typeface="+mn-cs"/>
                        </a:rPr>
                        <a:t>82 </a:t>
                      </a:r>
                    </a:p>
                  </a:txBody>
                  <a:tcPr marT="45705" marB="45705"/>
                </a:tc>
                <a:extLst>
                  <a:ext uri="{0D108BD9-81ED-4DB2-BD59-A6C34878D82A}">
                    <a16:rowId xmlns="" xmlns:a16="http://schemas.microsoft.com/office/drawing/2014/main" val="10004"/>
                  </a:ext>
                </a:extLst>
              </a:tr>
              <a:tr h="370728">
                <a:tc>
                  <a:txBody>
                    <a:bodyPr/>
                    <a:lstStyle/>
                    <a:p>
                      <a:r>
                        <a:rPr lang="es-ES" sz="1800" dirty="0">
                          <a:solidFill>
                            <a:schemeClr val="dk1"/>
                          </a:solidFill>
                          <a:latin typeface="+mn-lt"/>
                          <a:ea typeface="+mn-ea"/>
                          <a:cs typeface="+mn-cs"/>
                        </a:rPr>
                        <a:t>NIVEL ASISTENCIAL</a:t>
                      </a:r>
                    </a:p>
                  </a:txBody>
                  <a:tcPr marT="45705" marB="45705"/>
                </a:tc>
                <a:tc>
                  <a:txBody>
                    <a:bodyPr/>
                    <a:lstStyle/>
                    <a:p>
                      <a:pPr algn="ctr"/>
                      <a:r>
                        <a:rPr lang="es-ES" sz="1800" dirty="0">
                          <a:solidFill>
                            <a:schemeClr val="dk1"/>
                          </a:solidFill>
                          <a:latin typeface="+mn-lt"/>
                          <a:ea typeface="+mn-ea"/>
                          <a:cs typeface="+mn-cs"/>
                        </a:rPr>
                        <a:t>230 </a:t>
                      </a:r>
                    </a:p>
                  </a:txBody>
                  <a:tcPr marT="45705" marB="45705"/>
                </a:tc>
                <a:extLst>
                  <a:ext uri="{0D108BD9-81ED-4DB2-BD59-A6C34878D82A}">
                    <a16:rowId xmlns="" xmlns:a16="http://schemas.microsoft.com/office/drawing/2014/main" val="10005"/>
                  </a:ext>
                </a:extLst>
              </a:tr>
              <a:tr h="370728">
                <a:tc>
                  <a:txBody>
                    <a:bodyPr/>
                    <a:lstStyle/>
                    <a:p>
                      <a:r>
                        <a:rPr lang="es-ES" sz="1800" b="1" dirty="0">
                          <a:solidFill>
                            <a:schemeClr val="dk1"/>
                          </a:solidFill>
                          <a:effectLst/>
                          <a:latin typeface="+mn-lt"/>
                          <a:ea typeface="+mn-ea"/>
                          <a:cs typeface="+mn-cs"/>
                        </a:rPr>
                        <a:t>TOTAL PLANTA DE PERSONAL</a:t>
                      </a:r>
                      <a:endParaRPr lang="es-ES" sz="1800" dirty="0"/>
                    </a:p>
                  </a:txBody>
                  <a:tcPr marT="45705" marB="45705"/>
                </a:tc>
                <a:tc>
                  <a:txBody>
                    <a:bodyPr/>
                    <a:lstStyle/>
                    <a:p>
                      <a:pPr algn="ctr"/>
                      <a:r>
                        <a:rPr lang="es-ES" sz="1800" b="1" dirty="0">
                          <a:solidFill>
                            <a:schemeClr val="dk1"/>
                          </a:solidFill>
                          <a:effectLst/>
                          <a:latin typeface="+mn-lt"/>
                          <a:ea typeface="+mn-ea"/>
                          <a:cs typeface="+mn-cs"/>
                        </a:rPr>
                        <a:t>915</a:t>
                      </a:r>
                      <a:endParaRPr lang="es-ES" sz="1800" dirty="0"/>
                    </a:p>
                  </a:txBody>
                  <a:tcPr marT="45705" marB="45705"/>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136279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0" name="object 17"/>
          <p:cNvSpPr>
            <a:spLocks/>
          </p:cNvSpPr>
          <p:nvPr/>
        </p:nvSpPr>
        <p:spPr bwMode="auto">
          <a:xfrm>
            <a:off x="3416301" y="34067"/>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7" name="CuadroTexto 16"/>
          <p:cNvSpPr txBox="1"/>
          <p:nvPr/>
        </p:nvSpPr>
        <p:spPr>
          <a:xfrm>
            <a:off x="3579582" y="617800"/>
            <a:ext cx="1936750" cy="677108"/>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Planta de Personal</a:t>
            </a:r>
          </a:p>
        </p:txBody>
      </p:sp>
      <p:graphicFrame>
        <p:nvGraphicFramePr>
          <p:cNvPr id="6" name="object 3"/>
          <p:cNvGraphicFramePr>
            <a:graphicFrameLocks noGrp="1"/>
          </p:cNvGraphicFramePr>
          <p:nvPr>
            <p:extLst/>
          </p:nvPr>
        </p:nvGraphicFramePr>
        <p:xfrm>
          <a:off x="3861613" y="1728295"/>
          <a:ext cx="4787900" cy="2226311"/>
        </p:xfrm>
        <a:graphic>
          <a:graphicData uri="http://schemas.openxmlformats.org/drawingml/2006/table">
            <a:tbl>
              <a:tblPr/>
              <a:tblGrid>
                <a:gridCol w="3476625">
                  <a:extLst>
                    <a:ext uri="{9D8B030D-6E8A-4147-A177-3AD203B41FA5}">
                      <a16:colId xmlns="" xmlns:a16="http://schemas.microsoft.com/office/drawing/2014/main" val="20000"/>
                    </a:ext>
                  </a:extLst>
                </a:gridCol>
                <a:gridCol w="1311275">
                  <a:extLst>
                    <a:ext uri="{9D8B030D-6E8A-4147-A177-3AD203B41FA5}">
                      <a16:colId xmlns="" xmlns:a16="http://schemas.microsoft.com/office/drawing/2014/main" val="20001"/>
                    </a:ext>
                  </a:extLst>
                </a:gridCol>
              </a:tblGrid>
              <a:tr h="462012">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6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DENOMINACIÓN</a:t>
                      </a:r>
                      <a:endPar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013"/>
                        </a:spcBef>
                        <a:spcAft>
                          <a:spcPct val="0"/>
                        </a:spcAft>
                        <a:buClrTx/>
                        <a:buSzTx/>
                        <a:buFontTx/>
                        <a:buNone/>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NÚMERO DE CARGOS EN PLANTA</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16:rowId xmlns="" xmlns:a16="http://schemas.microsoft.com/office/drawing/2014/main" val="10000"/>
                  </a:ext>
                </a:extLst>
              </a:tr>
              <a:tr h="382588">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713"/>
                        </a:spcBef>
                        <a:spcAft>
                          <a:spcPct val="0"/>
                        </a:spcAft>
                        <a:buClrTx/>
                        <a:buSzTx/>
                        <a:buFontTx/>
                        <a:buNone/>
                        <a:tabLst/>
                      </a:pPr>
                      <a:r>
                        <a:rPr kumimoji="0" lang="es-CO" altLang="es-CO"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LIBRE NOMBRAMIENTO Y REMOCIÓN</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704850">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713"/>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60</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377825">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600"/>
                        </a:spcBef>
                        <a:spcAft>
                          <a:spcPct val="0"/>
                        </a:spcAft>
                        <a:buClrTx/>
                        <a:buSzTx/>
                        <a:buFontTx/>
                        <a:buNone/>
                        <a:tabLst/>
                      </a:pPr>
                      <a:r>
                        <a:rPr kumimoji="0" lang="es-CO" altLang="es-CO"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CARRERA ADMINISTRATIVA</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855</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2"/>
                  </a:ext>
                </a:extLst>
              </a:tr>
              <a:tr h="360363">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 PROVISIONALES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179388" rtl="0" eaLnBrk="1" fontAlgn="base" latinLnBrk="0" hangingPunct="1">
                        <a:lnSpc>
                          <a:spcPct val="100000"/>
                        </a:lnSpc>
                        <a:spcBef>
                          <a:spcPts val="60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90</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3"/>
                  </a:ext>
                </a:extLst>
              </a:tr>
              <a:tr h="360363">
                <a:tc>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525"/>
                        </a:spcBef>
                        <a:spcAft>
                          <a:spcPct val="0"/>
                        </a:spcAft>
                        <a:buClrTx/>
                        <a:buSzTx/>
                        <a:buFontTx/>
                        <a:buNone/>
                        <a:tabLst/>
                      </a:pPr>
                      <a:r>
                        <a:rPr kumimoji="0" lang="es-CO" altLang="es-CO"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TOTAL EMPLEOS</a:t>
                      </a:r>
                      <a:endPar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915</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extLst>
                  <a:ext uri="{0D108BD9-81ED-4DB2-BD59-A6C34878D82A}">
                    <a16:rowId xmlns="" xmlns:a16="http://schemas.microsoft.com/office/drawing/2014/main" val="10004"/>
                  </a:ext>
                </a:extLst>
              </a:tr>
            </a:tbl>
          </a:graphicData>
        </a:graphic>
      </p:graphicFrame>
      <p:sp>
        <p:nvSpPr>
          <p:cNvPr id="7" name="CuadroTexto 1"/>
          <p:cNvSpPr txBox="1">
            <a:spLocks noChangeArrowheads="1"/>
          </p:cNvSpPr>
          <p:nvPr/>
        </p:nvSpPr>
        <p:spPr bwMode="auto">
          <a:xfrm>
            <a:off x="1790701" y="5187951"/>
            <a:ext cx="51289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altLang="es-CO" sz="1200" dirty="0"/>
              <a:t>*Los provisionales están incluidos en los 855 empleos de carrera </a:t>
            </a:r>
            <a:r>
              <a:rPr lang="es-CO" altLang="es-CO" sz="1200" dirty="0" smtClean="0"/>
              <a:t>administrativa</a:t>
            </a:r>
            <a:endParaRPr lang="es-CO" altLang="es-CO" sz="1200" dirty="0"/>
          </a:p>
        </p:txBody>
      </p:sp>
      <p:graphicFrame>
        <p:nvGraphicFramePr>
          <p:cNvPr id="8" name="Tabla 7"/>
          <p:cNvGraphicFramePr>
            <a:graphicFrameLocks noGrp="1"/>
          </p:cNvGraphicFramePr>
          <p:nvPr>
            <p:extLst/>
          </p:nvPr>
        </p:nvGraphicFramePr>
        <p:xfrm>
          <a:off x="3861613" y="4440866"/>
          <a:ext cx="4787900" cy="334963"/>
        </p:xfrm>
        <a:graphic>
          <a:graphicData uri="http://schemas.openxmlformats.org/drawingml/2006/table">
            <a:tbl>
              <a:tblPr/>
              <a:tblGrid>
                <a:gridCol w="3476625">
                  <a:extLst>
                    <a:ext uri="{9D8B030D-6E8A-4147-A177-3AD203B41FA5}">
                      <a16:colId xmlns="" xmlns:a16="http://schemas.microsoft.com/office/drawing/2014/main" val="20000"/>
                    </a:ext>
                  </a:extLst>
                </a:gridCol>
                <a:gridCol w="1311275">
                  <a:extLst>
                    <a:ext uri="{9D8B030D-6E8A-4147-A177-3AD203B41FA5}">
                      <a16:colId xmlns="" xmlns:a16="http://schemas.microsoft.com/office/drawing/2014/main" val="20001"/>
                    </a:ext>
                  </a:extLst>
                </a:gridCol>
              </a:tblGrid>
              <a:tr h="334963">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es-CO" altLang="es-C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CONTRATISTAS </a:t>
                      </a:r>
                      <a:r>
                        <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PRESTACIÓN DE SERVICIOS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364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138321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extLst/>
          </p:nvPr>
        </p:nvGraphicFramePr>
        <p:xfrm>
          <a:off x="4114801" y="1897064"/>
          <a:ext cx="5045075" cy="2010941"/>
        </p:xfrm>
        <a:graphic>
          <a:graphicData uri="http://schemas.openxmlformats.org/drawingml/2006/table">
            <a:tbl>
              <a:tblPr/>
              <a:tblGrid>
                <a:gridCol w="3663367">
                  <a:extLst>
                    <a:ext uri="{9D8B030D-6E8A-4147-A177-3AD203B41FA5}">
                      <a16:colId xmlns="" xmlns:a16="http://schemas.microsoft.com/office/drawing/2014/main" val="20000"/>
                    </a:ext>
                  </a:extLst>
                </a:gridCol>
                <a:gridCol w="1381708">
                  <a:extLst>
                    <a:ext uri="{9D8B030D-6E8A-4147-A177-3AD203B41FA5}">
                      <a16:colId xmlns="" xmlns:a16="http://schemas.microsoft.com/office/drawing/2014/main" val="20001"/>
                    </a:ext>
                  </a:extLst>
                </a:gridCol>
              </a:tblGrid>
              <a:tr h="503236">
                <a:tc gridSpan="2">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defRPr/>
                      </a:pPr>
                      <a:r>
                        <a:rPr kumimoji="0" lang="es-ES" sz="18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CONVOCATORIA NO. 325 de 2015 INVÍAS</a:t>
                      </a:r>
                      <a:endParaRPr kumimoji="0" lang="es-CO" altLang="es-CO" sz="18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hMerge="1">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327025" marR="0" lvl="0" indent="-52388" algn="ctr" defTabSz="914400" rtl="0" eaLnBrk="1" fontAlgn="base" latinLnBrk="0" hangingPunct="1">
                        <a:lnSpc>
                          <a:spcPct val="100000"/>
                        </a:lnSpc>
                        <a:spcBef>
                          <a:spcPts val="1013"/>
                        </a:spcBef>
                        <a:spcAft>
                          <a:spcPct val="0"/>
                        </a:spcAft>
                        <a:buClrTx/>
                        <a:buSzTx/>
                        <a:buFontTx/>
                        <a:buNone/>
                        <a:tabLst>
                          <a:tab pos="92075" algn="l"/>
                        </a:tabLst>
                      </a:pPr>
                      <a:endPar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16:rowId xmlns="" xmlns:a16="http://schemas.microsoft.com/office/drawing/2014/main" val="10000"/>
                  </a:ext>
                </a:extLst>
              </a:tr>
              <a:tr h="446810">
                <a:tc>
                  <a:txBody>
                    <a:bodyPr/>
                    <a:lstStyle/>
                    <a:p>
                      <a:r>
                        <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No. de empleos convocados</a:t>
                      </a: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a:r>
                        <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313</a:t>
                      </a: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441248">
                <a:tc>
                  <a:txBody>
                    <a:bodyPr/>
                    <a:lstStyle/>
                    <a:p>
                      <a:r>
                        <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No. de cargos provistos actualmente en la planta</a:t>
                      </a: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a:r>
                        <a:rPr kumimoji="0" lang="es-ES" sz="1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205</a:t>
                      </a:r>
                      <a:endPar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2"/>
                  </a:ext>
                </a:extLst>
              </a:tr>
              <a:tr h="420855">
                <a:tc>
                  <a:txBody>
                    <a:bodyPr/>
                    <a:lstStyle/>
                    <a:p>
                      <a:r>
                        <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Faltan por proveer</a:t>
                      </a: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tc>
                  <a:txBody>
                    <a:bodyPr/>
                    <a:lstStyle/>
                    <a:p>
                      <a:pPr algn="ctr"/>
                      <a:r>
                        <a:rPr kumimoji="0" lang="es-ES" sz="1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108</a:t>
                      </a:r>
                      <a:endParaRPr kumimoji="0" lang="es-E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T="45700" marB="4570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3"/>
                  </a:ext>
                </a:extLst>
              </a:tr>
            </a:tbl>
          </a:graphicData>
        </a:graphic>
      </p:graphicFrame>
      <p:sp>
        <p:nvSpPr>
          <p:cNvPr id="4121" name="object 11"/>
          <p:cNvSpPr>
            <a:spLocks noChangeArrowheads="1"/>
          </p:cNvSpPr>
          <p:nvPr/>
        </p:nvSpPr>
        <p:spPr bwMode="auto">
          <a:xfrm>
            <a:off x="6443664" y="541339"/>
            <a:ext cx="1438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dirty="0">
              <a:solidFill>
                <a:prstClr val="black"/>
              </a:solidFill>
            </a:endParaRPr>
          </a:p>
        </p:txBody>
      </p:sp>
      <p:sp>
        <p:nvSpPr>
          <p:cNvPr id="4127" name="object 17"/>
          <p:cNvSpPr>
            <a:spLocks/>
          </p:cNvSpPr>
          <p:nvPr/>
        </p:nvSpPr>
        <p:spPr bwMode="auto">
          <a:xfrm>
            <a:off x="3660776" y="0"/>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18" name="CuadroTexto 17"/>
          <p:cNvSpPr txBox="1"/>
          <p:nvPr/>
        </p:nvSpPr>
        <p:spPr>
          <a:xfrm>
            <a:off x="3570793" y="598120"/>
            <a:ext cx="3066545" cy="661720"/>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Concurso Público de Méritos</a:t>
            </a:r>
          </a:p>
        </p:txBody>
      </p:sp>
    </p:spTree>
    <p:extLst>
      <p:ext uri="{BB962C8B-B14F-4D97-AF65-F5344CB8AC3E}">
        <p14:creationId xmlns:p14="http://schemas.microsoft.com/office/powerpoint/2010/main" val="34160042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object 11"/>
          <p:cNvSpPr>
            <a:spLocks noChangeArrowheads="1"/>
          </p:cNvSpPr>
          <p:nvPr/>
        </p:nvSpPr>
        <p:spPr bwMode="auto">
          <a:xfrm>
            <a:off x="6443664" y="541339"/>
            <a:ext cx="1438275" cy="5873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dirty="0">
              <a:solidFill>
                <a:prstClr val="black"/>
              </a:solidFill>
            </a:endParaRPr>
          </a:p>
        </p:txBody>
      </p:sp>
      <p:sp>
        <p:nvSpPr>
          <p:cNvPr id="5135" name="object 17"/>
          <p:cNvSpPr>
            <a:spLocks/>
          </p:cNvSpPr>
          <p:nvPr/>
        </p:nvSpPr>
        <p:spPr bwMode="auto">
          <a:xfrm>
            <a:off x="3660776" y="0"/>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graphicFrame>
        <p:nvGraphicFramePr>
          <p:cNvPr id="19" name="object 3"/>
          <p:cNvGraphicFramePr>
            <a:graphicFrameLocks noGrp="1"/>
          </p:cNvGraphicFramePr>
          <p:nvPr>
            <p:extLst/>
          </p:nvPr>
        </p:nvGraphicFramePr>
        <p:xfrm>
          <a:off x="3131345" y="1552259"/>
          <a:ext cx="6624637" cy="3509441"/>
        </p:xfrm>
        <a:graphic>
          <a:graphicData uri="http://schemas.openxmlformats.org/drawingml/2006/table">
            <a:tbl>
              <a:tblPr/>
              <a:tblGrid>
                <a:gridCol w="1158896">
                  <a:extLst>
                    <a:ext uri="{9D8B030D-6E8A-4147-A177-3AD203B41FA5}">
                      <a16:colId xmlns="" xmlns:a16="http://schemas.microsoft.com/office/drawing/2014/main" val="20000"/>
                    </a:ext>
                  </a:extLst>
                </a:gridCol>
                <a:gridCol w="2847063">
                  <a:extLst>
                    <a:ext uri="{9D8B030D-6E8A-4147-A177-3AD203B41FA5}">
                      <a16:colId xmlns="" xmlns:a16="http://schemas.microsoft.com/office/drawing/2014/main" val="20001"/>
                    </a:ext>
                  </a:extLst>
                </a:gridCol>
                <a:gridCol w="1521081">
                  <a:extLst>
                    <a:ext uri="{9D8B030D-6E8A-4147-A177-3AD203B41FA5}">
                      <a16:colId xmlns="" xmlns:a16="http://schemas.microsoft.com/office/drawing/2014/main" val="20002"/>
                    </a:ext>
                  </a:extLst>
                </a:gridCol>
                <a:gridCol w="1097597">
                  <a:extLst>
                    <a:ext uri="{9D8B030D-6E8A-4147-A177-3AD203B41FA5}">
                      <a16:colId xmlns="" xmlns:a16="http://schemas.microsoft.com/office/drawing/2014/main" val="20003"/>
                    </a:ext>
                  </a:extLst>
                </a:gridCol>
              </a:tblGrid>
              <a:tr h="603250">
                <a:tc>
                  <a:txBody>
                    <a:body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MODALIDAD</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3"/>
                        </a:spcBef>
                        <a:spcAft>
                          <a:spcPct val="0"/>
                        </a:spcAft>
                        <a:buClrTx/>
                        <a:buSzTx/>
                        <a:buFontTx/>
                        <a:buNone/>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TEMAS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marL="327025" indent="-52388">
                        <a:spcBef>
                          <a:spcPct val="20000"/>
                        </a:spcBef>
                        <a:tabLst>
                          <a:tab pos="92075" algn="l"/>
                        </a:tabLst>
                        <a:defRPr sz="1600">
                          <a:solidFill>
                            <a:schemeClr val="tx1"/>
                          </a:solidFill>
                          <a:latin typeface="Calibri" panose="020F0502020204030204" pitchFamily="34" charset="0"/>
                        </a:defRPr>
                      </a:lvl1pPr>
                      <a:lvl2pPr marL="742950" indent="-285750">
                        <a:spcBef>
                          <a:spcPct val="20000"/>
                        </a:spcBef>
                        <a:tabLst>
                          <a:tab pos="92075" algn="l"/>
                        </a:tabLst>
                        <a:defRPr sz="1600">
                          <a:solidFill>
                            <a:schemeClr val="tx1"/>
                          </a:solidFill>
                          <a:latin typeface="Calibri" panose="020F0502020204030204" pitchFamily="34" charset="0"/>
                        </a:defRPr>
                      </a:lvl2pPr>
                      <a:lvl3pPr marL="1143000" indent="-228600">
                        <a:spcBef>
                          <a:spcPct val="20000"/>
                        </a:spcBef>
                        <a:tabLst>
                          <a:tab pos="92075" algn="l"/>
                        </a:tabLst>
                        <a:defRPr sz="1600">
                          <a:solidFill>
                            <a:schemeClr val="tx1"/>
                          </a:solidFill>
                          <a:latin typeface="Calibri" panose="020F0502020204030204" pitchFamily="34" charset="0"/>
                        </a:defRPr>
                      </a:lvl3pPr>
                      <a:lvl4pPr marL="1600200" indent="-228600">
                        <a:spcBef>
                          <a:spcPct val="20000"/>
                        </a:spcBef>
                        <a:tabLst>
                          <a:tab pos="92075" algn="l"/>
                        </a:tabLst>
                        <a:defRPr sz="1600">
                          <a:solidFill>
                            <a:schemeClr val="tx1"/>
                          </a:solidFill>
                          <a:latin typeface="Calibri" panose="020F0502020204030204" pitchFamily="34" charset="0"/>
                        </a:defRPr>
                      </a:lvl4pPr>
                      <a:lvl5pPr marL="2057400" indent="-228600">
                        <a:spcBef>
                          <a:spcPct val="20000"/>
                        </a:spcBef>
                        <a:tabLst>
                          <a:tab pos="920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92075" algn="l"/>
                        </a:tabLs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1013"/>
                        </a:spcBef>
                        <a:spcAft>
                          <a:spcPct val="0"/>
                        </a:spcAft>
                        <a:buClrTx/>
                        <a:buSzTx/>
                        <a:buFontTx/>
                        <a:buNone/>
                        <a:tabLst>
                          <a:tab pos="92075" algn="l"/>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NÚMERO DE FUNCIONARIOS</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p>
                      <a:pPr marL="0" marR="0" lvl="0" indent="0" algn="ctr" defTabSz="914400" rtl="0" eaLnBrk="1" fontAlgn="base" latinLnBrk="0" hangingPunct="1">
                        <a:lnSpc>
                          <a:spcPct val="100000"/>
                        </a:lnSpc>
                        <a:spcBef>
                          <a:spcPts val="1013"/>
                        </a:spcBef>
                        <a:spcAft>
                          <a:spcPct val="0"/>
                        </a:spcAft>
                        <a:buClrTx/>
                        <a:buSzTx/>
                        <a:buFontTx/>
                        <a:buNone/>
                        <a:tabLst>
                          <a:tab pos="92075" algn="l"/>
                        </a:tabLst>
                      </a:pPr>
                      <a:r>
                        <a:rPr kumimoji="0" lang="es-CO" altLang="es-CO" sz="14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INTENSIDAD HORARIA</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16:rowId xmlns="" xmlns:a16="http://schemas.microsoft.com/office/drawing/2014/main" val="10000"/>
                  </a:ext>
                </a:extLst>
              </a:tr>
              <a:tr h="436196">
                <a:tc>
                  <a:txBody>
                    <a:bodyPr/>
                    <a:lstStyle/>
                    <a:p>
                      <a:pPr algn="ctr" fontAlgn="ctr"/>
                      <a:r>
                        <a:rPr lang="es-CO" sz="1400" b="0" i="0" u="none" strike="noStrike" dirty="0">
                          <a:solidFill>
                            <a:srgbClr val="000000"/>
                          </a:solidFill>
                          <a:effectLst/>
                          <a:latin typeface="Calibri" panose="020F0502020204030204" pitchFamily="34" charset="0"/>
                        </a:rPr>
                        <a:t>Diplomado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Supervisión e interventoría de contratos de obra</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56</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120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271971">
                <a:tc>
                  <a:txBody>
                    <a:bodyPr/>
                    <a:lstStyle/>
                    <a:p>
                      <a:pPr algn="ctr" fontAlgn="ctr"/>
                      <a:r>
                        <a:rPr lang="es-CO" sz="1400" b="0" i="0" u="none" strike="noStrike" dirty="0">
                          <a:solidFill>
                            <a:srgbClr val="000000"/>
                          </a:solidFill>
                          <a:effectLst/>
                          <a:latin typeface="Calibri" panose="020F0502020204030204" pitchFamily="34" charset="0"/>
                        </a:rPr>
                        <a:t>Diplomado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Contratación estatal</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90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100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2"/>
                  </a:ext>
                </a:extLst>
              </a:tr>
              <a:tr h="244010">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Curso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Inglés</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40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72</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260278">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Curso </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Pre-pensionados</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20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24</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4"/>
                  </a:ext>
                </a:extLst>
              </a:tr>
              <a:tr h="237910">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Curso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Actualización tributaria</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30</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24</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5"/>
                  </a:ext>
                </a:extLst>
              </a:tr>
              <a:tr h="266378">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Charla</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Equidad</a:t>
                      </a:r>
                      <a:r>
                        <a:rPr lang="es-CO" sz="1400" b="0" i="0" u="none" strike="noStrike" baseline="0" dirty="0">
                          <a:solidFill>
                            <a:srgbClr val="000000"/>
                          </a:solidFill>
                          <a:effectLst/>
                          <a:latin typeface="Calibri" panose="020F0502020204030204" pitchFamily="34" charset="0"/>
                          <a:ea typeface="+mn-ea"/>
                          <a:cs typeface="+mn-cs"/>
                        </a:rPr>
                        <a:t> de Genero</a:t>
                      </a:r>
                      <a:endParaRPr lang="es-CO" sz="1400" b="0" i="0" u="none" strike="noStrike" dirty="0">
                        <a:solidFill>
                          <a:srgbClr val="000000"/>
                        </a:solidFill>
                        <a:effectLst/>
                        <a:latin typeface="Calibri" panose="020F0502020204030204" pitchFamily="34" charset="0"/>
                        <a:ea typeface="+mn-ea"/>
                        <a:cs typeface="+mn-cs"/>
                      </a:endParaRP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64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6"/>
                  </a:ext>
                </a:extLst>
              </a:tr>
              <a:tr h="244010">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Seminario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Estatuto anticorrupción</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8</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74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7"/>
                  </a:ext>
                </a:extLst>
              </a:tr>
              <a:tr h="244010">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Curso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ea typeface="+mn-ea"/>
                          <a:cs typeface="+mn-cs"/>
                        </a:rPr>
                        <a:t>Cartografía digital</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1</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lang="es-CO" altLang="es-CO" sz="1400" b="0" i="0" u="none" strike="noStrike" dirty="0">
                          <a:solidFill>
                            <a:srgbClr val="000000"/>
                          </a:solidFill>
                          <a:effectLst/>
                          <a:latin typeface="Calibri" panose="020F0502020204030204" pitchFamily="34" charset="0"/>
                          <a:ea typeface="+mn-ea"/>
                          <a:cs typeface="+mn-cs"/>
                        </a:rPr>
                        <a:t>120</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8"/>
                  </a:ext>
                </a:extLst>
              </a:tr>
              <a:tr h="244010">
                <a:tc>
                  <a:txBody>
                    <a:bodyPr/>
                    <a:lstStyle/>
                    <a:p>
                      <a:pPr algn="ctr" fontAlgn="ctr"/>
                      <a:r>
                        <a:rPr lang="es-CO" sz="1400" b="0" i="0" u="none" strike="noStrike" dirty="0">
                          <a:solidFill>
                            <a:srgbClr val="000000"/>
                          </a:solidFill>
                          <a:effectLst/>
                          <a:latin typeface="Calibri" panose="020F0502020204030204" pitchFamily="34" charset="0"/>
                        </a:rPr>
                        <a:t>Curso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Inducción</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90</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16</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9"/>
                  </a:ext>
                </a:extLst>
              </a:tr>
              <a:tr h="244010">
                <a:tc>
                  <a:txBody>
                    <a:bodyPr/>
                    <a:lstStyle/>
                    <a:p>
                      <a:pPr algn="ctr" fontAlgn="ctr"/>
                      <a:r>
                        <a:rPr lang="es-CO" sz="1400" b="0" i="0" u="none" strike="noStrike" dirty="0">
                          <a:solidFill>
                            <a:srgbClr val="000000"/>
                          </a:solidFill>
                          <a:effectLst/>
                          <a:latin typeface="Calibri" panose="020F0502020204030204" pitchFamily="34" charset="0"/>
                        </a:rPr>
                        <a:t>Curso</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algn="ctr" fontAlgn="ctr"/>
                      <a:r>
                        <a:rPr lang="es-CO" sz="1400" b="0" i="0" u="none" strike="noStrike" dirty="0">
                          <a:solidFill>
                            <a:srgbClr val="000000"/>
                          </a:solidFill>
                          <a:effectLst/>
                          <a:latin typeface="Calibri" panose="020F0502020204030204" pitchFamily="34" charset="0"/>
                        </a:rPr>
                        <a:t>Gestión documental</a:t>
                      </a:r>
                    </a:p>
                  </a:txBody>
                  <a:tcPr marL="9525" marR="9525" marT="9524" marB="0" anchor="ctr">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101</a:t>
                      </a:r>
                      <a:endPar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CO" altLang="es-CO"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4</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10"/>
                  </a:ext>
                </a:extLst>
              </a:tr>
              <a:tr h="126380">
                <a:tc gridSpan="2">
                  <a:txBody>
                    <a:bodyPr/>
                    <a:lstStyle/>
                    <a:p>
                      <a:pPr marL="454025" marR="0" lvl="0" indent="0" algn="ctr" defTabSz="914400" rtl="0" eaLnBrk="1" fontAlgn="base" latinLnBrk="0" hangingPunct="1">
                        <a:lnSpc>
                          <a:spcPct val="100000"/>
                        </a:lnSpc>
                        <a:spcBef>
                          <a:spcPts val="525"/>
                        </a:spcBef>
                        <a:spcAft>
                          <a:spcPct val="0"/>
                        </a:spcAft>
                        <a:buClrTx/>
                        <a:buSzTx/>
                        <a:buFontTx/>
                        <a:buNone/>
                        <a:tabLst/>
                      </a:pPr>
                      <a:r>
                        <a:rPr kumimoji="0" lang="es-CO" altLang="es-CO"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TOTAL</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hMerge="1">
                  <a:txBody>
                    <a:bodyPr/>
                    <a:lstStyle>
                      <a:lvl1pPr marL="4540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454025" marR="0" lvl="0" indent="0" algn="l" defTabSz="914400" rtl="0" eaLnBrk="1" fontAlgn="base" latinLnBrk="0" hangingPunct="1">
                        <a:lnSpc>
                          <a:spcPct val="100000"/>
                        </a:lnSpc>
                        <a:spcBef>
                          <a:spcPts val="525"/>
                        </a:spcBef>
                        <a:spcAft>
                          <a:spcPct val="0"/>
                        </a:spcAft>
                        <a:buClrTx/>
                        <a:buSzTx/>
                        <a:buFontTx/>
                        <a:buNone/>
                        <a:tabLst/>
                      </a:pPr>
                      <a:endParaRPr kumimoji="0" lang="es-CO" altLang="es-CO"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lvl1pPr marL="6635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440</a:t>
                      </a:r>
                      <a:endParaRPr kumimoji="0" lang="es-CO" altLang="es-CO"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tc>
                  <a:txBody>
                    <a:bodyPr/>
                    <a:lstStyle/>
                    <a:p>
                      <a:pPr marL="0" marR="0" lvl="0" indent="0" algn="ctr" defTabSz="914400" rtl="0" eaLnBrk="1" fontAlgn="base" latinLnBrk="0" hangingPunct="1">
                        <a:lnSpc>
                          <a:spcPct val="100000"/>
                        </a:lnSpc>
                        <a:spcBef>
                          <a:spcPts val="525"/>
                        </a:spcBef>
                        <a:spcAft>
                          <a:spcPct val="0"/>
                        </a:spcAft>
                        <a:buClrTx/>
                        <a:buSzTx/>
                        <a:buFontTx/>
                        <a:buNone/>
                        <a:tabLst/>
                      </a:pPr>
                      <a:r>
                        <a:rPr kumimoji="0" lang="es-CO" altLang="es-CO"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618</a:t>
                      </a: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DCE6F1"/>
                    </a:solidFill>
                  </a:tcPr>
                </a:tc>
                <a:extLst>
                  <a:ext uri="{0D108BD9-81ED-4DB2-BD59-A6C34878D82A}">
                    <a16:rowId xmlns="" xmlns:a16="http://schemas.microsoft.com/office/drawing/2014/main" val="10011"/>
                  </a:ext>
                </a:extLst>
              </a:tr>
            </a:tbl>
          </a:graphicData>
        </a:graphic>
      </p:graphicFrame>
      <p:sp>
        <p:nvSpPr>
          <p:cNvPr id="17" name="CuadroTexto 16"/>
          <p:cNvSpPr txBox="1"/>
          <p:nvPr/>
        </p:nvSpPr>
        <p:spPr>
          <a:xfrm>
            <a:off x="3546128" y="629926"/>
            <a:ext cx="1936750" cy="677108"/>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Capacitaciones</a:t>
            </a:r>
          </a:p>
        </p:txBody>
      </p:sp>
    </p:spTree>
    <p:extLst>
      <p:ext uri="{BB962C8B-B14F-4D97-AF65-F5344CB8AC3E}">
        <p14:creationId xmlns:p14="http://schemas.microsoft.com/office/powerpoint/2010/main" val="366008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6387" name="CuadroTexto 14"/>
          <p:cNvSpPr txBox="1">
            <a:spLocks noChangeArrowheads="1"/>
          </p:cNvSpPr>
          <p:nvPr/>
        </p:nvSpPr>
        <p:spPr bwMode="auto">
          <a:xfrm>
            <a:off x="3851275" y="938213"/>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GESTIÓN AMBIENTAL</a:t>
            </a:r>
          </a:p>
        </p:txBody>
      </p:sp>
      <p:sp>
        <p:nvSpPr>
          <p:cNvPr id="7" name="2 CuadroTexto">
            <a:extLst>
              <a:ext uri="{FF2B5EF4-FFF2-40B4-BE49-F238E27FC236}">
                <a16:creationId xmlns:a16="http://schemas.microsoft.com/office/drawing/2014/main" xmlns="" id="{7A43AA01-A492-4ACF-BC1A-60A6913F63A5}"/>
              </a:ext>
            </a:extLst>
          </p:cNvPr>
          <p:cNvSpPr txBox="1">
            <a:spLocks noChangeArrowheads="1"/>
          </p:cNvSpPr>
          <p:nvPr/>
        </p:nvSpPr>
        <p:spPr bwMode="auto">
          <a:xfrm>
            <a:off x="896938" y="1412875"/>
            <a:ext cx="707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auto" hangingPunct="1">
              <a:spcBef>
                <a:spcPts val="0"/>
              </a:spcBef>
              <a:spcAft>
                <a:spcPts val="0"/>
              </a:spcAft>
              <a:defRPr/>
            </a:pPr>
            <a:r>
              <a:rPr lang="es-ES" altLang="es-CO" sz="1600" b="1" dirty="0">
                <a:latin typeface="+mn-lt"/>
                <a:cs typeface="Arial" charset="0"/>
              </a:rPr>
              <a:t>RESCATE Y TRASPLANTE DE PLÁNTULAS, HELECHOS Y EPIFITAS</a:t>
            </a:r>
            <a:endParaRPr lang="es-ES" altLang="es-ES" sz="1600" b="1" dirty="0">
              <a:latin typeface="+mn-lt"/>
              <a:cs typeface="Arial" charset="0"/>
            </a:endParaRPr>
          </a:p>
        </p:txBody>
      </p:sp>
      <p:sp>
        <p:nvSpPr>
          <p:cNvPr id="8" name="12 CuadroTexto">
            <a:extLst>
              <a:ext uri="{FF2B5EF4-FFF2-40B4-BE49-F238E27FC236}">
                <a16:creationId xmlns:a16="http://schemas.microsoft.com/office/drawing/2014/main" xmlns="" id="{3CA2F13E-26D7-4C0C-9D2E-2323B82B9706}"/>
              </a:ext>
            </a:extLst>
          </p:cNvPr>
          <p:cNvSpPr txBox="1">
            <a:spLocks noChangeArrowheads="1"/>
          </p:cNvSpPr>
          <p:nvPr/>
        </p:nvSpPr>
        <p:spPr bwMode="auto">
          <a:xfrm>
            <a:off x="1184275" y="1922463"/>
            <a:ext cx="4362450" cy="2492375"/>
          </a:xfrm>
          <a:prstGeom prst="rect">
            <a:avLst/>
          </a:prstGeom>
          <a:ln/>
          <a:extLst/>
        </p:spPr>
        <p:style>
          <a:lnRef idx="2">
            <a:schemeClr val="dk1"/>
          </a:lnRef>
          <a:fillRef idx="1">
            <a:schemeClr val="lt1"/>
          </a:fillRef>
          <a:effectRef idx="0">
            <a:schemeClr val="dk1"/>
          </a:effectRef>
          <a:fontRef idx="minor">
            <a:schemeClr val="dk1"/>
          </a:fontRef>
        </p:style>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0"/>
              </a:spcBef>
              <a:buFontTx/>
              <a:buNone/>
              <a:defRPr/>
            </a:pPr>
            <a:r>
              <a:rPr lang="es-ES" altLang="es-CO" sz="1300">
                <a:ea typeface="MS PGothic" panose="020B0600070205080204" pitchFamily="34" charset="-128"/>
                <a:cs typeface="Arial" panose="020B0604020202020204" pitchFamily="34" charset="0"/>
              </a:rPr>
              <a:t>Se refiere al rescate y/o transplante de individuos forestales ubicados sobre el derecho de vía, como Helecho, Morochillo, Encino, Cujaco, Cauchillo..</a:t>
            </a:r>
          </a:p>
          <a:p>
            <a:pPr algn="just" eaLnBrk="1" hangingPunct="1">
              <a:lnSpc>
                <a:spcPct val="100000"/>
              </a:lnSpc>
              <a:spcBef>
                <a:spcPct val="0"/>
              </a:spcBef>
              <a:buFontTx/>
              <a:buNone/>
              <a:defRPr/>
            </a:pPr>
            <a:r>
              <a:rPr lang="es-CO" altLang="es-CO" sz="1300">
                <a:ea typeface="MS PGothic" panose="020B0600070205080204" pitchFamily="34" charset="-128"/>
                <a:cs typeface="Arial" panose="020B0604020202020204" pitchFamily="34" charset="0"/>
              </a:rPr>
              <a:t>En el frente de obra San Francisco se han rescatado un total de 1.399 plántulas en estado Brinzal en la franja del derecho de vía, corresponden a 18 especies forestales de tipo protector-productor.</a:t>
            </a:r>
          </a:p>
          <a:p>
            <a:pPr algn="just" eaLnBrk="1" hangingPunct="1">
              <a:lnSpc>
                <a:spcPct val="100000"/>
              </a:lnSpc>
              <a:spcBef>
                <a:spcPct val="0"/>
              </a:spcBef>
              <a:buFontTx/>
              <a:buNone/>
              <a:defRPr/>
            </a:pPr>
            <a:r>
              <a:rPr lang="es-CO" altLang="es-CO" sz="1300">
                <a:ea typeface="MS PGothic" panose="020B0600070205080204" pitchFamily="34" charset="-128"/>
                <a:cs typeface="Arial" panose="020B0604020202020204" pitchFamily="34" charset="0"/>
              </a:rPr>
              <a:t>Las plántulas se encuentran sembradas dentro de la misma franja del derecho de vía y sobre franja rio Putumayo zona industrial San Carlos. Se tiene 139 individuos de helechos arborescentes rescatados y establecidos sobre la Zona Industrial San Carlos y en el derecho de vía.</a:t>
            </a:r>
            <a:endParaRPr lang="es-ES" altLang="es-CO" sz="1300">
              <a:ea typeface="MS PGothic" panose="020B0600070205080204" pitchFamily="34" charset="-128"/>
              <a:cs typeface="Arial" panose="020B0604020202020204" pitchFamily="34" charset="0"/>
            </a:endParaRPr>
          </a:p>
        </p:txBody>
      </p:sp>
      <p:sp>
        <p:nvSpPr>
          <p:cNvPr id="16390" name="18 CuadroTexto"/>
          <p:cNvSpPr txBox="1">
            <a:spLocks noChangeArrowheads="1"/>
          </p:cNvSpPr>
          <p:nvPr/>
        </p:nvSpPr>
        <p:spPr bwMode="auto">
          <a:xfrm>
            <a:off x="6137275" y="4156075"/>
            <a:ext cx="3041650" cy="430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1100">
                <a:ea typeface="MS PGothic" panose="020B0600070205080204" pitchFamily="34" charset="-128"/>
              </a:rPr>
              <a:t>Seguimiento fitosanitario a helechos sembrados sector 1 Variante San Francisco - Mocoa</a:t>
            </a:r>
            <a:endParaRPr lang="es-ES" altLang="es-CO" sz="1100">
              <a:latin typeface="Arial" panose="020B0604020202020204" pitchFamily="34" charset="0"/>
              <a:ea typeface="MS PGothic" panose="020B0600070205080204" pitchFamily="34" charset="-128"/>
              <a:cs typeface="Arial" panose="020B0604020202020204" pitchFamily="34" charset="0"/>
            </a:endParaRPr>
          </a:p>
        </p:txBody>
      </p:sp>
      <p:pic>
        <p:nvPicPr>
          <p:cNvPr id="16391"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18238" y="2066925"/>
            <a:ext cx="287972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15 CuadroTexto"/>
          <p:cNvSpPr txBox="1">
            <a:spLocks noChangeArrowheads="1"/>
          </p:cNvSpPr>
          <p:nvPr/>
        </p:nvSpPr>
        <p:spPr bwMode="auto">
          <a:xfrm>
            <a:off x="9299575" y="4229100"/>
            <a:ext cx="2714625" cy="430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1100">
                <a:ea typeface="MS PGothic" panose="020B0600070205080204" pitchFamily="34" charset="-128"/>
              </a:rPr>
              <a:t>Seguimiento fenológico y fitosanitario a epifitas vasculares en Vivero San Carlos.</a:t>
            </a:r>
            <a:endParaRPr lang="es-ES" altLang="es-CO" sz="1100">
              <a:latin typeface="Arial" panose="020B0604020202020204" pitchFamily="34" charset="0"/>
              <a:ea typeface="MS PGothic" panose="020B0600070205080204" pitchFamily="34" charset="-128"/>
            </a:endParaRPr>
          </a:p>
        </p:txBody>
      </p:sp>
      <p:pic>
        <p:nvPicPr>
          <p:cNvPr id="16393" name="Picture 2" descr="DSC01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8150" y="2178050"/>
            <a:ext cx="2643188"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4" name="CuadroTexto 12"/>
          <p:cNvSpPr txBox="1">
            <a:spLocks noChangeArrowheads="1"/>
          </p:cNvSpPr>
          <p:nvPr/>
        </p:nvSpPr>
        <p:spPr bwMode="auto">
          <a:xfrm>
            <a:off x="3595688" y="606425"/>
            <a:ext cx="6430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34374203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object 6"/>
          <p:cNvSpPr>
            <a:spLocks noChangeArrowheads="1"/>
          </p:cNvSpPr>
          <p:nvPr/>
        </p:nvSpPr>
        <p:spPr bwMode="auto">
          <a:xfrm>
            <a:off x="4743450" y="858839"/>
            <a:ext cx="4838700" cy="56197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dirty="0">
              <a:solidFill>
                <a:prstClr val="black"/>
              </a:solidFill>
            </a:endParaRPr>
          </a:p>
        </p:txBody>
      </p:sp>
      <p:sp>
        <p:nvSpPr>
          <p:cNvPr id="6153" name="object 11"/>
          <p:cNvSpPr>
            <a:spLocks noChangeArrowheads="1"/>
          </p:cNvSpPr>
          <p:nvPr/>
        </p:nvSpPr>
        <p:spPr bwMode="auto">
          <a:xfrm>
            <a:off x="6443664" y="541339"/>
            <a:ext cx="1438275" cy="5873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s-CO" altLang="es-CO" dirty="0">
              <a:solidFill>
                <a:prstClr val="black"/>
              </a:solidFill>
            </a:endParaRPr>
          </a:p>
        </p:txBody>
      </p:sp>
      <p:sp>
        <p:nvSpPr>
          <p:cNvPr id="6159" name="object 17"/>
          <p:cNvSpPr>
            <a:spLocks/>
          </p:cNvSpPr>
          <p:nvPr/>
        </p:nvSpPr>
        <p:spPr bwMode="auto">
          <a:xfrm>
            <a:off x="3660776" y="0"/>
            <a:ext cx="7007225" cy="82550"/>
          </a:xfrm>
          <a:custGeom>
            <a:avLst/>
            <a:gdLst>
              <a:gd name="T0" fmla="*/ 0 w 7007859"/>
              <a:gd name="T1" fmla="*/ 82296 h 82550"/>
              <a:gd name="T2" fmla="*/ 7004182 w 7007859"/>
              <a:gd name="T3" fmla="*/ 82296 h 82550"/>
              <a:gd name="T4" fmla="*/ 7004182 w 7007859"/>
              <a:gd name="T5" fmla="*/ 0 h 82550"/>
              <a:gd name="T6" fmla="*/ 0 w 7007859"/>
              <a:gd name="T7" fmla="*/ 0 h 82550"/>
              <a:gd name="T8" fmla="*/ 0 w 7007859"/>
              <a:gd name="T9" fmla="*/ 8229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dirty="0">
              <a:solidFill>
                <a:prstClr val="black"/>
              </a:solidFill>
            </a:endParaRPr>
          </a:p>
        </p:txBody>
      </p:sp>
      <p:sp>
        <p:nvSpPr>
          <p:cNvPr id="3" name="Rectángulo 2"/>
          <p:cNvSpPr/>
          <p:nvPr/>
        </p:nvSpPr>
        <p:spPr>
          <a:xfrm>
            <a:off x="2544764" y="1593056"/>
            <a:ext cx="2008188" cy="574675"/>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1600" b="1" dirty="0">
                <a:solidFill>
                  <a:prstClr val="white"/>
                </a:solidFill>
              </a:rPr>
              <a:t>MEJORES FUNCIONARIOS</a:t>
            </a:r>
          </a:p>
        </p:txBody>
      </p:sp>
      <p:sp>
        <p:nvSpPr>
          <p:cNvPr id="4" name="Rectángulo 3"/>
          <p:cNvSpPr/>
          <p:nvPr/>
        </p:nvSpPr>
        <p:spPr>
          <a:xfrm>
            <a:off x="5076826" y="1320677"/>
            <a:ext cx="4957763" cy="1305049"/>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CO" altLang="es-CO" sz="1600" dirty="0">
                <a:solidFill>
                  <a:prstClr val="black"/>
                </a:solidFill>
              </a:rPr>
              <a:t>Según lo establecido Decreto 1227 del 2005, cada año se seleccionan los mejores funcionarios de cada nivel jerárquico. Por esta razón se concedieron incentivos   mediante Resolución No 03659 del 19 de mayo de 2017 a 4 servidores </a:t>
            </a:r>
            <a:r>
              <a:rPr lang="es-CO" altLang="es-CO" sz="1600" dirty="0" smtClean="0">
                <a:solidFill>
                  <a:prstClr val="black"/>
                </a:solidFill>
              </a:rPr>
              <a:t>públicos</a:t>
            </a:r>
            <a:endParaRPr lang="es-CO" sz="1600" dirty="0">
              <a:solidFill>
                <a:prstClr val="white"/>
              </a:solidFill>
            </a:endParaRPr>
          </a:p>
        </p:txBody>
      </p:sp>
      <p:sp>
        <p:nvSpPr>
          <p:cNvPr id="22" name="Rectángulo 21"/>
          <p:cNvSpPr/>
          <p:nvPr/>
        </p:nvSpPr>
        <p:spPr>
          <a:xfrm>
            <a:off x="2544764" y="2968228"/>
            <a:ext cx="2008187" cy="574675"/>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1600" b="1" dirty="0">
                <a:solidFill>
                  <a:prstClr val="white"/>
                </a:solidFill>
              </a:rPr>
              <a:t>MEJORES EQUIPOS DE TRABAJO</a:t>
            </a:r>
          </a:p>
        </p:txBody>
      </p:sp>
      <p:sp>
        <p:nvSpPr>
          <p:cNvPr id="23" name="Rectángulo 22"/>
          <p:cNvSpPr/>
          <p:nvPr/>
        </p:nvSpPr>
        <p:spPr>
          <a:xfrm>
            <a:off x="5076826" y="2755902"/>
            <a:ext cx="4957763" cy="1320797"/>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CO" altLang="es-CO" sz="1600" dirty="0">
                <a:solidFill>
                  <a:prstClr val="black"/>
                </a:solidFill>
              </a:rPr>
              <a:t>Se premian los mejores equipos de trabajo que hayan realizado proyectos especiales en la entidad y que cumplan las condiciones establecidas en la convocatoria. se concedieron incentivos mediante Resolución No 05862 del 4 de agosto de 2017 a  10 servidores </a:t>
            </a:r>
            <a:r>
              <a:rPr lang="es-CO" altLang="es-CO" sz="1600" dirty="0" smtClean="0">
                <a:solidFill>
                  <a:prstClr val="black"/>
                </a:solidFill>
              </a:rPr>
              <a:t>públicos</a:t>
            </a:r>
            <a:endParaRPr lang="es-CO" sz="1600" dirty="0">
              <a:solidFill>
                <a:prstClr val="black"/>
              </a:solidFill>
            </a:endParaRPr>
          </a:p>
        </p:txBody>
      </p:sp>
      <p:sp>
        <p:nvSpPr>
          <p:cNvPr id="24" name="Rectángulo 23"/>
          <p:cNvSpPr/>
          <p:nvPr/>
        </p:nvSpPr>
        <p:spPr>
          <a:xfrm>
            <a:off x="2544763" y="4791869"/>
            <a:ext cx="2008187" cy="574675"/>
          </a:xfrm>
          <a:prstGeom prst="rect">
            <a:avLst/>
          </a:prstGeom>
          <a:solidFill>
            <a:srgbClr val="1F487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1600" b="1" dirty="0">
                <a:solidFill>
                  <a:prstClr val="white"/>
                </a:solidFill>
              </a:rPr>
              <a:t>APOYO EDUCATIVO </a:t>
            </a:r>
          </a:p>
        </p:txBody>
      </p:sp>
      <p:sp>
        <p:nvSpPr>
          <p:cNvPr id="25" name="Rectángulo 24"/>
          <p:cNvSpPr/>
          <p:nvPr/>
        </p:nvSpPr>
        <p:spPr>
          <a:xfrm>
            <a:off x="5097463" y="4252914"/>
            <a:ext cx="4957762" cy="1652586"/>
          </a:xfrm>
          <a:prstGeom prst="rect">
            <a:avLst/>
          </a:prstGeom>
          <a:noFill/>
          <a:ln>
            <a:solidFill>
              <a:srgbClr val="1F48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CO" sz="1600" dirty="0">
                <a:solidFill>
                  <a:prstClr val="black"/>
                </a:solidFill>
              </a:rPr>
              <a:t>Apoyo en los estudios de educación formal para los funcionarios y sus hijos</a:t>
            </a:r>
            <a:r>
              <a:rPr lang="es-CO" sz="1600" dirty="0" smtClean="0">
                <a:solidFill>
                  <a:prstClr val="black"/>
                </a:solidFill>
              </a:rPr>
              <a:t>.</a:t>
            </a:r>
          </a:p>
          <a:p>
            <a:pPr algn="just">
              <a:defRPr/>
            </a:pPr>
            <a:r>
              <a:rPr lang="es-CO" sz="1600" dirty="0">
                <a:solidFill>
                  <a:prstClr val="black"/>
                </a:solidFill>
              </a:rPr>
              <a:t>Se concedieron apoyos educativos así:</a:t>
            </a:r>
          </a:p>
          <a:p>
            <a:pPr algn="just">
              <a:defRPr/>
            </a:pPr>
            <a:r>
              <a:rPr lang="es-CO" sz="1600" dirty="0">
                <a:solidFill>
                  <a:prstClr val="black"/>
                </a:solidFill>
              </a:rPr>
              <a:t>Hijos: 246</a:t>
            </a:r>
          </a:p>
          <a:p>
            <a:pPr algn="just">
              <a:defRPr/>
            </a:pPr>
            <a:r>
              <a:rPr lang="es-CO" sz="1600" dirty="0">
                <a:solidFill>
                  <a:prstClr val="black"/>
                </a:solidFill>
              </a:rPr>
              <a:t>Funcionarios: 19</a:t>
            </a:r>
          </a:p>
          <a:p>
            <a:pPr algn="just">
              <a:defRPr/>
            </a:pPr>
            <a:r>
              <a:rPr lang="es-CO" sz="1600" dirty="0">
                <a:solidFill>
                  <a:prstClr val="black"/>
                </a:solidFill>
              </a:rPr>
              <a:t>Total: 265 beneficiados </a:t>
            </a:r>
          </a:p>
        </p:txBody>
      </p:sp>
      <p:sp>
        <p:nvSpPr>
          <p:cNvPr id="6" name="CuadroTexto 5"/>
          <p:cNvSpPr txBox="1"/>
          <p:nvPr/>
        </p:nvSpPr>
        <p:spPr>
          <a:xfrm>
            <a:off x="3584576" y="643569"/>
            <a:ext cx="1936750" cy="677108"/>
          </a:xfrm>
          <a:prstGeom prst="rect">
            <a:avLst/>
          </a:prstGeom>
          <a:noFill/>
        </p:spPr>
        <p:txBody>
          <a:bodyPr wrap="square" rtlCol="0">
            <a:spAutoFit/>
          </a:bodyPr>
          <a:lstStyle/>
          <a:p>
            <a:r>
              <a:rPr lang="es-CO" sz="1900" dirty="0">
                <a:solidFill>
                  <a:prstClr val="white"/>
                </a:solidFill>
              </a:rPr>
              <a:t>BUEN GOBIERNO</a:t>
            </a:r>
          </a:p>
          <a:p>
            <a:r>
              <a:rPr lang="es-CO" b="1" dirty="0">
                <a:solidFill>
                  <a:prstClr val="black"/>
                </a:solidFill>
                <a:latin typeface="Arial Narrow" panose="020B0606020202030204" pitchFamily="34" charset="0"/>
              </a:rPr>
              <a:t>Plan de incentivos</a:t>
            </a:r>
          </a:p>
        </p:txBody>
      </p:sp>
    </p:spTree>
    <p:extLst>
      <p:ext uri="{BB962C8B-B14F-4D97-AF65-F5344CB8AC3E}">
        <p14:creationId xmlns:p14="http://schemas.microsoft.com/office/powerpoint/2010/main" val="19296059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0" y="1"/>
            <a:ext cx="12192000" cy="6858000"/>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1472732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uadroTexto 17">
            <a:extLst>
              <a:ext uri="{FF2B5EF4-FFF2-40B4-BE49-F238E27FC236}">
                <a16:creationId xmlns:a16="http://schemas.microsoft.com/office/drawing/2014/main" xmlns="" id="{3CBDA115-7250-4E0D-B0E0-5E0F97B426BE}"/>
              </a:ext>
            </a:extLst>
          </p:cNvPr>
          <p:cNvSpPr txBox="1"/>
          <p:nvPr/>
        </p:nvSpPr>
        <p:spPr>
          <a:xfrm>
            <a:off x="817563" y="1433513"/>
            <a:ext cx="10890250" cy="3970337"/>
          </a:xfrm>
          <a:prstGeom prst="rect">
            <a:avLst/>
          </a:prstGeom>
          <a:noFill/>
        </p:spPr>
        <p:txBody>
          <a:bodyPr>
            <a:spAutoFit/>
          </a:bodyPr>
          <a:lstStyle/>
          <a:p>
            <a:pPr algn="just" eaLnBrk="1" fontAlgn="auto" hangingPunct="1">
              <a:spcBef>
                <a:spcPts val="0"/>
              </a:spcBef>
              <a:spcAft>
                <a:spcPts val="0"/>
              </a:spcAft>
              <a:defRPr/>
            </a:pPr>
            <a:r>
              <a:rPr lang="es-ES" dirty="0">
                <a:solidFill>
                  <a:prstClr val="black"/>
                </a:solidFill>
                <a:latin typeface="+mn-lt"/>
              </a:rPr>
              <a:t>Las actividades realizadas por los Gestores Sociales de proyectos a cargo del Instituto Nacional de Vías están encaminadas a:</a:t>
            </a:r>
          </a:p>
          <a:p>
            <a:pPr algn="just" eaLnBrk="1" fontAlgn="auto" hangingPunct="1">
              <a:spcBef>
                <a:spcPts val="0"/>
              </a:spcBef>
              <a:spcAft>
                <a:spcPts val="0"/>
              </a:spcAft>
              <a:defRPr/>
            </a:pPr>
            <a:endParaRPr lang="es-ES" dirty="0">
              <a:solidFill>
                <a:prstClr val="black"/>
              </a:solidFill>
              <a:latin typeface="+mn-lt"/>
            </a:endParaRP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Realizar visitas de seguimiento, verificación y cumplimiento de las actividades de gestión social establecidas para los proyectos licenciados y no licenciados (con PAGA).</a:t>
            </a: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Supervisión, acompañamiento y asistencia a reuniones de inicio, avance y cierre de los proyectos.</a:t>
            </a: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Realizar el seguimiento a las Interventorías en el cumplimiento de las actividades del programa Cívico Guardavías, relacionado con las Veedurías Ciudadanas  de los proyectos.</a:t>
            </a: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Realización de 4 chats ciudadanos de los proyectos a nivel nacional en coordinación con la oficina de comunicaciones del Instituto, con el objetivo de dar a conocer los avances y trazabilidad de los proyectos a la ciudadanía.</a:t>
            </a: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Realizar seguimiento mediante comités técnicos, prediales, ambientales y sociales a los proyectos.</a:t>
            </a:r>
          </a:p>
          <a:p>
            <a:pPr marL="285750" indent="-285750" algn="just" eaLnBrk="1" fontAlgn="auto" hangingPunct="1">
              <a:spcBef>
                <a:spcPts val="0"/>
              </a:spcBef>
              <a:spcAft>
                <a:spcPts val="0"/>
              </a:spcAft>
              <a:buFont typeface="Arial" panose="020B0604020202020204" pitchFamily="34" charset="0"/>
              <a:buChar char="•"/>
              <a:defRPr/>
            </a:pPr>
            <a:r>
              <a:rPr lang="es-ES" dirty="0">
                <a:solidFill>
                  <a:prstClr val="black"/>
                </a:solidFill>
                <a:latin typeface="+mn-lt"/>
              </a:rPr>
              <a:t>Acompañamiento, seguimiento y asesoría a Contratistas e Interventorías para lograr espacios Interinstitucionales requeridos en los proyectos (ICANH, ANLA, MININTERIOR).</a:t>
            </a:r>
            <a:endParaRPr lang="es-CO" dirty="0">
              <a:solidFill>
                <a:prstClr val="black"/>
              </a:solidFill>
              <a:latin typeface="+mn-lt"/>
            </a:endParaRPr>
          </a:p>
        </p:txBody>
      </p:sp>
      <p:sp>
        <p:nvSpPr>
          <p:cNvPr id="17411" name="CuadroTexto 18"/>
          <p:cNvSpPr txBox="1">
            <a:spLocks noChangeArrowheads="1"/>
          </p:cNvSpPr>
          <p:nvPr/>
        </p:nvSpPr>
        <p:spPr bwMode="auto">
          <a:xfrm>
            <a:off x="3798888" y="906463"/>
            <a:ext cx="6430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PLAN DE GESTIÓN SOCIAL</a:t>
            </a:r>
          </a:p>
        </p:txBody>
      </p:sp>
      <p:sp>
        <p:nvSpPr>
          <p:cNvPr id="17412" name="CuadroTexto 3"/>
          <p:cNvSpPr txBox="1">
            <a:spLocks noChangeArrowheads="1"/>
          </p:cNvSpPr>
          <p:nvPr/>
        </p:nvSpPr>
        <p:spPr bwMode="auto">
          <a:xfrm>
            <a:off x="3617913" y="641350"/>
            <a:ext cx="6430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1097498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02B38818-8148-41E9-B4FA-0243A0961C64}"/>
              </a:ext>
            </a:extLst>
          </p:cNvPr>
          <p:cNvSpPr/>
          <p:nvPr/>
        </p:nvSpPr>
        <p:spPr>
          <a:xfrm>
            <a:off x="569913" y="1443038"/>
            <a:ext cx="11317287" cy="646112"/>
          </a:xfrm>
          <a:prstGeom prst="rect">
            <a:avLst/>
          </a:prstGeom>
        </p:spPr>
        <p:txBody>
          <a:bodyPr>
            <a:spAutoFit/>
          </a:bodyPr>
          <a:lstStyle/>
          <a:p>
            <a:pPr algn="just" eaLnBrk="1" fontAlgn="auto" hangingPunct="1">
              <a:spcBef>
                <a:spcPts val="0"/>
              </a:spcBef>
              <a:spcAft>
                <a:spcPts val="0"/>
              </a:spcAft>
              <a:defRPr/>
            </a:pPr>
            <a:r>
              <a:rPr lang="es-CO" spc="-5" dirty="0">
                <a:solidFill>
                  <a:prstClr val="black"/>
                </a:solidFill>
                <a:latin typeface="+mn-lt"/>
                <a:cs typeface="Arial"/>
              </a:rPr>
              <a:t>La consulta previa es </a:t>
            </a:r>
            <a:r>
              <a:rPr lang="es-CO" spc="5" dirty="0">
                <a:solidFill>
                  <a:prstClr val="black"/>
                </a:solidFill>
                <a:latin typeface="+mn-lt"/>
                <a:cs typeface="Arial"/>
              </a:rPr>
              <a:t>un </a:t>
            </a:r>
            <a:r>
              <a:rPr lang="es-CO" spc="-5" dirty="0">
                <a:solidFill>
                  <a:prstClr val="black"/>
                </a:solidFill>
                <a:latin typeface="+mn-lt"/>
                <a:cs typeface="Arial"/>
              </a:rPr>
              <a:t>mecanismo de participación intercultural y diferenciado; es un derecho constitucional colectivo y un </a:t>
            </a:r>
            <a:r>
              <a:rPr lang="es-CO" dirty="0">
                <a:solidFill>
                  <a:prstClr val="black"/>
                </a:solidFill>
                <a:latin typeface="+mn-lt"/>
                <a:cs typeface="Arial"/>
              </a:rPr>
              <a:t>proceso</a:t>
            </a:r>
            <a:r>
              <a:rPr lang="es-CO" spc="405" dirty="0">
                <a:solidFill>
                  <a:prstClr val="black"/>
                </a:solidFill>
                <a:latin typeface="+mn-lt"/>
                <a:cs typeface="Arial"/>
              </a:rPr>
              <a:t> </a:t>
            </a:r>
            <a:r>
              <a:rPr lang="es-CO" spc="-5" dirty="0">
                <a:solidFill>
                  <a:prstClr val="black"/>
                </a:solidFill>
                <a:latin typeface="+mn-lt"/>
                <a:cs typeface="Arial"/>
              </a:rPr>
              <a:t>de carácter publico, especial y obligatorio.</a:t>
            </a:r>
            <a:r>
              <a:rPr lang="es-CO" altLang="es-CO" dirty="0">
                <a:solidFill>
                  <a:prstClr val="black"/>
                </a:solidFill>
                <a:latin typeface="+mn-lt"/>
              </a:rPr>
              <a:t> </a:t>
            </a:r>
            <a:endParaRPr lang="es-CO" dirty="0">
              <a:solidFill>
                <a:prstClr val="black"/>
              </a:solidFill>
              <a:latin typeface="+mn-lt"/>
              <a:cs typeface="Arial"/>
            </a:endParaRPr>
          </a:p>
        </p:txBody>
      </p:sp>
      <p:graphicFrame>
        <p:nvGraphicFramePr>
          <p:cNvPr id="19" name="object 18">
            <a:extLst>
              <a:ext uri="{FF2B5EF4-FFF2-40B4-BE49-F238E27FC236}">
                <a16:creationId xmlns:a16="http://schemas.microsoft.com/office/drawing/2014/main" xmlns="" id="{C7853107-72B7-4BB8-8C44-7714B58BA561}"/>
              </a:ext>
            </a:extLst>
          </p:cNvPr>
          <p:cNvGraphicFramePr>
            <a:graphicFrameLocks noGrp="1"/>
          </p:cNvGraphicFramePr>
          <p:nvPr/>
        </p:nvGraphicFramePr>
        <p:xfrm>
          <a:off x="682625" y="2122488"/>
          <a:ext cx="5068888" cy="3311526"/>
        </p:xfrm>
        <a:graphic>
          <a:graphicData uri="http://schemas.openxmlformats.org/drawingml/2006/table">
            <a:tbl>
              <a:tblPr/>
              <a:tblGrid>
                <a:gridCol w="2168525">
                  <a:extLst>
                    <a:ext uri="{9D8B030D-6E8A-4147-A177-3AD203B41FA5}">
                      <a16:colId xmlns:a16="http://schemas.microsoft.com/office/drawing/2014/main" xmlns="" val="20000"/>
                    </a:ext>
                  </a:extLst>
                </a:gridCol>
                <a:gridCol w="2900363">
                  <a:extLst>
                    <a:ext uri="{9D8B030D-6E8A-4147-A177-3AD203B41FA5}">
                      <a16:colId xmlns:a16="http://schemas.microsoft.com/office/drawing/2014/main" xmlns="" val="20001"/>
                    </a:ext>
                  </a:extLst>
                </a:gridCol>
              </a:tblGrid>
              <a:tr h="342966">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363"/>
                        </a:spcBef>
                        <a:spcAft>
                          <a:spcPct val="0"/>
                        </a:spcAft>
                        <a:buClrTx/>
                        <a:buSzTx/>
                        <a:buFontTx/>
                        <a:buNone/>
                        <a:tabLst/>
                      </a:pPr>
                      <a:r>
                        <a:rPr kumimoji="0" lang="es-CO" altLang="es-CO" sz="1800" b="1" i="0" u="none" strike="noStrike" cap="none" normalizeH="0" baseline="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Proyecto</a:t>
                      </a:r>
                      <a:endParaRPr kumimoji="0" lang="es-CO" altLang="es-CO" sz="1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363"/>
                        </a:spcBef>
                        <a:spcAft>
                          <a:spcPct val="0"/>
                        </a:spcAft>
                        <a:buClrTx/>
                        <a:buSzTx/>
                        <a:buFontTx/>
                        <a:buNone/>
                        <a:tabLst/>
                      </a:pPr>
                      <a:r>
                        <a:rPr kumimoji="0" lang="es-CO" altLang="es-CO" sz="1800" b="1" i="0" u="none" strike="noStrike" cap="none" normalizeH="0" baseline="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Acción</a:t>
                      </a:r>
                      <a:endParaRPr kumimoji="0" lang="es-CO" altLang="es-CO" sz="1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16:rowId xmlns:a16="http://schemas.microsoft.com/office/drawing/2014/main" xmlns="" val="10000"/>
                  </a:ext>
                </a:extLst>
              </a:tr>
              <a:tr h="426802">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DOBLE CALZADA BUGA BUENAVENTURA</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338"/>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213401">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ESPRIELLA RÍO MATAJE </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ejecución de cumplimiento de acuerdos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2"/>
                  </a:ext>
                </a:extLst>
              </a:tr>
              <a:tr h="269927">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MEDELLÍN QUIBDÓ</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427120">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TRANSVERSAL CENTRAL DEL PACÍFICO</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4"/>
                  </a:ext>
                </a:extLst>
              </a:tr>
              <a:tr h="40647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TRANSVERSAL DEL PALETARÁ</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5"/>
                  </a:ext>
                </a:extLst>
              </a:tr>
              <a:tr h="213401">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JIGUAMIANDOÓ</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6"/>
                  </a:ext>
                </a:extLst>
              </a:tr>
              <a:tr h="47157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TRANSVERSAL DEL LIBERTADOR FASE II</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ejecución de cumplimiento de acuerdos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7"/>
                  </a:ext>
                </a:extLst>
              </a:tr>
              <a:tr h="298507">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VARIANTE DE TUTUNENDO</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pre-consulta</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8"/>
                  </a:ext>
                </a:extLst>
              </a:tr>
              <a:tr h="241346">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5"/>
                        </a:spcBef>
                        <a:spcAft>
                          <a:spcPct val="0"/>
                        </a:spcAft>
                        <a:buClrTx/>
                        <a:buSzTx/>
                        <a:buFontTx/>
                        <a:buNone/>
                        <a:tabLst/>
                      </a:pPr>
                      <a:r>
                        <a:rPr kumimoji="0" lang="es-ES" altLang="es-CO"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JUNÍN- BARBACOAS FASE I</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ts val="70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 proceso de cierre</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9"/>
                  </a:ext>
                </a:extLst>
              </a:tr>
            </a:tbl>
          </a:graphicData>
        </a:graphic>
      </p:graphicFrame>
      <p:pic>
        <p:nvPicPr>
          <p:cNvPr id="18470" name="Imagen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56688" y="2511425"/>
            <a:ext cx="2830512"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1" name="13 Imagen" descr="F:\DCIM\100OLYMP\P33001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0" y="3787775"/>
            <a:ext cx="3028950"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72" name="CuadroTexto 23"/>
          <p:cNvSpPr txBox="1">
            <a:spLocks noChangeArrowheads="1"/>
          </p:cNvSpPr>
          <p:nvPr/>
        </p:nvSpPr>
        <p:spPr bwMode="auto">
          <a:xfrm>
            <a:off x="3627438" y="920750"/>
            <a:ext cx="6430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CONCERTACIÓN CON COMUNIDADES</a:t>
            </a:r>
          </a:p>
        </p:txBody>
      </p:sp>
      <p:sp>
        <p:nvSpPr>
          <p:cNvPr id="18473" name="CuadroTexto 6"/>
          <p:cNvSpPr txBox="1">
            <a:spLocks noChangeArrowheads="1"/>
          </p:cNvSpPr>
          <p:nvPr/>
        </p:nvSpPr>
        <p:spPr bwMode="auto">
          <a:xfrm>
            <a:off x="3522663" y="612775"/>
            <a:ext cx="6430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182663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18" name="Rectángulo 2">
            <a:extLst>
              <a:ext uri="{FF2B5EF4-FFF2-40B4-BE49-F238E27FC236}">
                <a16:creationId xmlns:a16="http://schemas.microsoft.com/office/drawing/2014/main" xmlns="" id="{7F0A04E6-546E-414D-BC96-C3B7FB1543A8}"/>
              </a:ext>
            </a:extLst>
          </p:cNvPr>
          <p:cNvSpPr>
            <a:spLocks noChangeArrowheads="1"/>
          </p:cNvSpPr>
          <p:nvPr/>
        </p:nvSpPr>
        <p:spPr bwMode="auto">
          <a:xfrm>
            <a:off x="450850" y="1373188"/>
            <a:ext cx="11356975" cy="264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fontAlgn="auto" hangingPunct="1">
              <a:spcBef>
                <a:spcPct val="0"/>
              </a:spcBef>
              <a:spcAft>
                <a:spcPts val="0"/>
              </a:spcAft>
              <a:buFont typeface="Arial" panose="020B0604020202020204" pitchFamily="34" charset="0"/>
              <a:buNone/>
              <a:defRPr/>
            </a:pPr>
            <a:r>
              <a:rPr lang="es-ES" altLang="es-CO" sz="1600" dirty="0"/>
              <a:t>Factores de Compensaciones Sociales (FCS) a Población vulnerable:</a:t>
            </a:r>
            <a:r>
              <a:rPr lang="es-CO" sz="1600" dirty="0"/>
              <a:t> Fija métodos, parámetros, criterios y procedimientos para la implementación del plan de Gestión social, con miras a compensar los impactos sociales derivados del proceso de Adquisición predial por motivos de utilidad Publica. </a:t>
            </a:r>
          </a:p>
          <a:p>
            <a:pPr algn="just" eaLnBrk="1" fontAlgn="auto" hangingPunct="1">
              <a:spcBef>
                <a:spcPct val="0"/>
              </a:spcBef>
              <a:spcAft>
                <a:spcPts val="0"/>
              </a:spcAft>
              <a:buFont typeface="Arial" panose="020B0604020202020204" pitchFamily="34" charset="0"/>
              <a:buNone/>
              <a:defRPr/>
            </a:pPr>
            <a:endParaRPr lang="es-CO" sz="1600" dirty="0"/>
          </a:p>
          <a:p>
            <a:pPr algn="just" eaLnBrk="1" fontAlgn="auto" hangingPunct="1">
              <a:spcBef>
                <a:spcPct val="0"/>
              </a:spcBef>
              <a:spcAft>
                <a:spcPts val="0"/>
              </a:spcAft>
              <a:buFont typeface="Arial" panose="020B0604020202020204" pitchFamily="34" charset="0"/>
              <a:buNone/>
              <a:defRPr/>
            </a:pPr>
            <a:r>
              <a:rPr lang="es-CO" altLang="es-CO" sz="1600" dirty="0"/>
              <a:t>Se han reconocido 133 </a:t>
            </a:r>
            <a:r>
              <a:rPr lang="es-ES" altLang="es-CO" sz="1600" dirty="0"/>
              <a:t>Factores de Compensación Social con cargo a los contratos de obra y presupuesto del mismo, los cuales se encuentran en ejecución en el 2017:</a:t>
            </a:r>
          </a:p>
          <a:p>
            <a:pPr algn="just" eaLnBrk="1" fontAlgn="auto" hangingPunct="1">
              <a:spcBef>
                <a:spcPct val="0"/>
              </a:spcBef>
              <a:spcAft>
                <a:spcPts val="0"/>
              </a:spcAft>
              <a:buFont typeface="Arial" panose="020B0604020202020204" pitchFamily="34" charset="0"/>
              <a:buNone/>
              <a:defRPr/>
            </a:pPr>
            <a:endParaRPr lang="es-ES" altLang="es-CO" sz="1400" dirty="0">
              <a:solidFill>
                <a:srgbClr val="000000"/>
              </a:solidFill>
              <a:latin typeface="Arial" panose="020B0604020202020204" pitchFamily="34" charset="0"/>
            </a:endParaRPr>
          </a:p>
          <a:p>
            <a:pPr marL="285750" indent="-285750" algn="just" eaLnBrk="1" fontAlgn="auto" hangingPunct="1">
              <a:spcBef>
                <a:spcPct val="0"/>
              </a:spcBef>
              <a:spcAft>
                <a:spcPts val="0"/>
              </a:spcAft>
              <a:buFont typeface="Wingdings" panose="05000000000000000000" pitchFamily="2" charset="2"/>
              <a:buChar char="v"/>
              <a:defRPr/>
            </a:pPr>
            <a:r>
              <a:rPr lang="es-ES" altLang="es-CO" sz="1400" dirty="0">
                <a:solidFill>
                  <a:srgbClr val="000000"/>
                </a:solidFill>
                <a:latin typeface="Arial" panose="020B0604020202020204" pitchFamily="34" charset="0"/>
              </a:rPr>
              <a:t>Proyectos Espriella Río Mataje: 27. </a:t>
            </a:r>
          </a:p>
          <a:p>
            <a:pPr marL="285750" indent="-285750" algn="just" eaLnBrk="1" fontAlgn="auto" hangingPunct="1">
              <a:spcBef>
                <a:spcPct val="0"/>
              </a:spcBef>
              <a:spcAft>
                <a:spcPts val="0"/>
              </a:spcAft>
              <a:buFont typeface="Wingdings" panose="05000000000000000000" pitchFamily="2" charset="2"/>
              <a:buChar char="v"/>
              <a:defRPr/>
            </a:pPr>
            <a:r>
              <a:rPr lang="es-ES" altLang="es-CO" sz="1400" dirty="0">
                <a:solidFill>
                  <a:srgbClr val="000000"/>
                </a:solidFill>
                <a:latin typeface="Arial" panose="020B0604020202020204" pitchFamily="34" charset="0"/>
              </a:rPr>
              <a:t>Paso Nacional por Montenegro: 81. </a:t>
            </a:r>
          </a:p>
          <a:p>
            <a:pPr marL="285750" indent="-285750" algn="just" eaLnBrk="1" fontAlgn="auto" hangingPunct="1">
              <a:spcBef>
                <a:spcPct val="0"/>
              </a:spcBef>
              <a:spcAft>
                <a:spcPts val="0"/>
              </a:spcAft>
              <a:buFont typeface="Wingdings" panose="05000000000000000000" pitchFamily="2" charset="2"/>
              <a:buChar char="v"/>
              <a:defRPr/>
            </a:pPr>
            <a:r>
              <a:rPr lang="es-ES" altLang="es-CO" sz="1400" dirty="0">
                <a:solidFill>
                  <a:srgbClr val="000000"/>
                </a:solidFill>
                <a:latin typeface="Arial" panose="020B0604020202020204" pitchFamily="34" charset="0"/>
              </a:rPr>
              <a:t>Rumichaca Variante Sur de Ipiales: 12. </a:t>
            </a:r>
          </a:p>
          <a:p>
            <a:pPr marL="285750" indent="-285750" algn="just" eaLnBrk="1" fontAlgn="auto" hangingPunct="1">
              <a:spcBef>
                <a:spcPct val="0"/>
              </a:spcBef>
              <a:spcAft>
                <a:spcPts val="0"/>
              </a:spcAft>
              <a:buFont typeface="Wingdings" panose="05000000000000000000" pitchFamily="2" charset="2"/>
              <a:buChar char="v"/>
              <a:defRPr/>
            </a:pPr>
            <a:r>
              <a:rPr lang="es-ES" altLang="es-CO" sz="1400" dirty="0">
                <a:solidFill>
                  <a:srgbClr val="000000"/>
                </a:solidFill>
                <a:latin typeface="Arial" panose="020B0604020202020204" pitchFamily="34" charset="0"/>
              </a:rPr>
              <a:t>Libertador fase II 13.</a:t>
            </a:r>
          </a:p>
        </p:txBody>
      </p:sp>
      <p:pic>
        <p:nvPicPr>
          <p:cNvPr id="19460" name="16 Imagen" descr="F:\DCIM\100OLYMP\P30500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775" y="4044950"/>
            <a:ext cx="304165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5 Imagen" descr="C:\Users\USUARIO\Pictures\Recorrido placas\P61700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2300" y="3643313"/>
            <a:ext cx="3794125"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CuadroTexto 18"/>
          <p:cNvSpPr txBox="1">
            <a:spLocks noChangeArrowheads="1"/>
          </p:cNvSpPr>
          <p:nvPr/>
        </p:nvSpPr>
        <p:spPr bwMode="auto">
          <a:xfrm>
            <a:off x="3533775" y="898525"/>
            <a:ext cx="6430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400" b="1">
                <a:solidFill>
                  <a:srgbClr val="000000"/>
                </a:solidFill>
                <a:latin typeface="Arial Narrow" panose="020B0606020202030204" pitchFamily="34" charset="0"/>
              </a:rPr>
              <a:t>FACTORES DE COMPENSACIONES SOCIALES (FCS) A POBLACIÓN VULNERABLE</a:t>
            </a:r>
          </a:p>
        </p:txBody>
      </p:sp>
      <p:pic>
        <p:nvPicPr>
          <p:cNvPr id="19463" name="Imagen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97388" y="3463925"/>
            <a:ext cx="368935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CuadroTexto 8"/>
          <p:cNvSpPr txBox="1">
            <a:spLocks noChangeArrowheads="1"/>
          </p:cNvSpPr>
          <p:nvPr/>
        </p:nvSpPr>
        <p:spPr bwMode="auto">
          <a:xfrm>
            <a:off x="3521075" y="619125"/>
            <a:ext cx="6429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330417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0483" name="CuadroTexto 2"/>
          <p:cNvSpPr txBox="1">
            <a:spLocks noChangeArrowheads="1"/>
          </p:cNvSpPr>
          <p:nvPr/>
        </p:nvSpPr>
        <p:spPr bwMode="auto">
          <a:xfrm>
            <a:off x="409575" y="1435100"/>
            <a:ext cx="114014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0"/>
              </a:spcBef>
              <a:buFontTx/>
              <a:buNone/>
            </a:pPr>
            <a:r>
              <a:rPr lang="es-CO" altLang="es-CO" sz="1800">
                <a:solidFill>
                  <a:srgbClr val="000000"/>
                </a:solidFill>
              </a:rPr>
              <a:t>Este programa tiene como objetivo, incentivar la participación y capacitar a las comunidades, buscando promover la apropiación de las obras y coadyuvar con el desarrollo armónico de las comunidades establecidas en el Área de Influencia Directa –AID- de los proyectos. </a:t>
            </a:r>
          </a:p>
        </p:txBody>
      </p:sp>
      <p:graphicFrame>
        <p:nvGraphicFramePr>
          <p:cNvPr id="2" name="Tabla 1">
            <a:extLst>
              <a:ext uri="{FF2B5EF4-FFF2-40B4-BE49-F238E27FC236}">
                <a16:creationId xmlns:a16="http://schemas.microsoft.com/office/drawing/2014/main" xmlns="" id="{90B6BC4D-0EF3-4114-90E9-F83B325091EA}"/>
              </a:ext>
            </a:extLst>
          </p:cNvPr>
          <p:cNvGraphicFramePr>
            <a:graphicFrameLocks noGrp="1"/>
          </p:cNvGraphicFramePr>
          <p:nvPr/>
        </p:nvGraphicFramePr>
        <p:xfrm>
          <a:off x="3540125" y="2530475"/>
          <a:ext cx="5926138" cy="2647951"/>
        </p:xfrm>
        <a:graphic>
          <a:graphicData uri="http://schemas.openxmlformats.org/drawingml/2006/table">
            <a:tbl>
              <a:tblPr/>
              <a:tblGrid>
                <a:gridCol w="2135188">
                  <a:extLst>
                    <a:ext uri="{9D8B030D-6E8A-4147-A177-3AD203B41FA5}">
                      <a16:colId xmlns:a16="http://schemas.microsoft.com/office/drawing/2014/main" xmlns="" val="20000"/>
                    </a:ext>
                  </a:extLst>
                </a:gridCol>
                <a:gridCol w="2228850">
                  <a:extLst>
                    <a:ext uri="{9D8B030D-6E8A-4147-A177-3AD203B41FA5}">
                      <a16:colId xmlns:a16="http://schemas.microsoft.com/office/drawing/2014/main" xmlns="" val="20001"/>
                    </a:ext>
                  </a:extLst>
                </a:gridCol>
                <a:gridCol w="1562100">
                  <a:extLst>
                    <a:ext uri="{9D8B030D-6E8A-4147-A177-3AD203B41FA5}">
                      <a16:colId xmlns:a16="http://schemas.microsoft.com/office/drawing/2014/main" xmlns="" val="20002"/>
                    </a:ext>
                  </a:extLst>
                </a:gridCol>
              </a:tblGrid>
              <a:tr h="215924">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s-CO" altLang="es-CO" sz="1200" b="1" i="0" u="none" strike="noStrike" cap="none" normalizeH="0" baseline="0" dirty="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Proyecto</a:t>
                      </a: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s-CO" altLang="es-CO" sz="1200" b="1" i="0" u="none" strike="noStrike" cap="none" normalizeH="0" baseline="0">
                          <a:ln>
                            <a:noFill/>
                          </a:ln>
                          <a:solidFill>
                            <a:srgbClr val="FFFFFF"/>
                          </a:solidFill>
                          <a:effectLst/>
                          <a:latin typeface="Calibri" panose="020F0502020204030204" pitchFamily="34" charset="0"/>
                          <a:ea typeface="Calibri" panose="020F0502020204030204" pitchFamily="34" charset="0"/>
                          <a:cs typeface="Calibri" panose="020F0502020204030204" pitchFamily="34" charset="0"/>
                        </a:rPr>
                        <a:t>Acción</a:t>
                      </a:r>
                      <a:endPar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s-CO" altLang="es-CO" sz="1200" b="1" i="0" u="none" strike="noStrike" cap="none" normalizeH="0" baseline="0">
                          <a:ln>
                            <a:noFill/>
                          </a:ln>
                          <a:solidFill>
                            <a:schemeClr val="bg1"/>
                          </a:solidFill>
                          <a:effectLst/>
                          <a:latin typeface="Calibri" panose="020F0502020204030204" pitchFamily="34" charset="0"/>
                          <a:ea typeface="Calibri" panose="020F0502020204030204" pitchFamily="34" charset="0"/>
                          <a:cs typeface="Calibri" panose="020F0502020204030204" pitchFamily="34" charset="0"/>
                        </a:rPr>
                        <a:t>Estado</a:t>
                      </a:r>
                    </a:p>
                  </a:txBody>
                  <a:tcPr marL="0" marR="0" marT="0" marB="0"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1F487C"/>
                    </a:solidFill>
                  </a:tcPr>
                </a:tc>
                <a:extLst>
                  <a:ext uri="{0D108BD9-81ED-4DB2-BD59-A6C34878D82A}">
                    <a16:rowId xmlns:a16="http://schemas.microsoft.com/office/drawing/2014/main" xmlns="" val="10000"/>
                  </a:ext>
                </a:extLst>
              </a:tr>
              <a:tr h="365800">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s-CO"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SAN JOSÉ DEL GUAVIARE- PUENTE NOWEN (2)</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rPr>
                        <a:t>Mejoramiento de infraestructuras en (1)Puerto Arturo y (1)El retorno.</a:t>
                      </a:r>
                      <a:endPar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rowSpan="5">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EJECUCIÓN</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548700">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GRANADA SAN CARLOS(1)</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ts val="1025"/>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rPr>
                        <a:t>Realización de un muro de contención en la Vereda de Palmichal.</a:t>
                      </a:r>
                      <a:endPar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vMerge="1">
                  <a:txBody>
                    <a:bodyPr/>
                    <a:lstStyle/>
                    <a:p>
                      <a:endParaRPr lang="es-CO"/>
                    </a:p>
                  </a:txBody>
                  <a:tcPr/>
                </a:tc>
                <a:extLst>
                  <a:ext uri="{0D108BD9-81ED-4DB2-BD59-A6C34878D82A}">
                    <a16:rowId xmlns:a16="http://schemas.microsoft.com/office/drawing/2014/main" xmlns="" val="10002"/>
                  </a:ext>
                </a:extLst>
              </a:tr>
              <a:tr h="548700">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TRONCAL CENTRAL DEL NORTE(1)</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rPr>
                        <a:t>Construcción de un paradero municipal en el Municipio de Concepción-Santander.</a:t>
                      </a:r>
                      <a:endPar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vMerge="1">
                  <a:txBody>
                    <a:bodyPr/>
                    <a:lstStyle/>
                    <a:p>
                      <a:endParaRPr lang="es-CO"/>
                    </a:p>
                  </a:txBody>
                  <a:tcPr/>
                </a:tc>
                <a:extLst>
                  <a:ext uri="{0D108BD9-81ED-4DB2-BD59-A6C34878D82A}">
                    <a16:rowId xmlns:a16="http://schemas.microsoft.com/office/drawing/2014/main" xmlns="" val="10003"/>
                  </a:ext>
                </a:extLst>
              </a:tr>
              <a:tr h="381042">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ESPINAL LA CHAMBA(1</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a:ln>
                            <a:noFill/>
                          </a:ln>
                          <a:solidFill>
                            <a:schemeClr val="tx1"/>
                          </a:solidFill>
                          <a:effectLst/>
                          <a:latin typeface="Calibri" panose="020F0502020204030204" pitchFamily="34" charset="0"/>
                        </a:rPr>
                        <a:t>Parque Biosaludable. </a:t>
                      </a:r>
                      <a:endParaRPr kumimoji="0" lang="es-CO" altLang="es-CO"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vMerge="1">
                  <a:txBody>
                    <a:bodyPr/>
                    <a:lstStyle/>
                    <a:p>
                      <a:endParaRPr lang="es-CO"/>
                    </a:p>
                  </a:txBody>
                  <a:tcPr/>
                </a:tc>
                <a:extLst>
                  <a:ext uri="{0D108BD9-81ED-4DB2-BD59-A6C34878D82A}">
                    <a16:rowId xmlns:a16="http://schemas.microsoft.com/office/drawing/2014/main" xmlns="" val="10004"/>
                  </a:ext>
                </a:extLst>
              </a:tr>
              <a:tr h="397264">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IRRA- QUINCHÍA(1)</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rPr>
                        <a:t>Mejoramiento Acueducto </a:t>
                      </a:r>
                      <a:r>
                        <a:rPr kumimoji="0" lang="es-CO" altLang="es-CO" sz="1200" b="0" i="0" u="none" strike="noStrike" cap="none" normalizeH="0" baseline="0" dirty="0" err="1">
                          <a:ln>
                            <a:noFill/>
                          </a:ln>
                          <a:solidFill>
                            <a:schemeClr val="tx1"/>
                          </a:solidFill>
                          <a:effectLst/>
                          <a:latin typeface="Calibri" panose="020F0502020204030204" pitchFamily="34" charset="0"/>
                        </a:rPr>
                        <a:t>Veredal</a:t>
                      </a:r>
                      <a:r>
                        <a:rPr kumimoji="0" lang="es-CO" altLang="es-CO" sz="1200" b="0" i="0" u="none" strike="noStrike" cap="none" normalizeH="0" baseline="0" dirty="0">
                          <a:ln>
                            <a:noFill/>
                          </a:ln>
                          <a:solidFill>
                            <a:schemeClr val="tx1"/>
                          </a:solidFill>
                          <a:effectLst/>
                          <a:latin typeface="Calibri" panose="020F0502020204030204" pitchFamily="34" charset="0"/>
                        </a:rPr>
                        <a:t> existente.</a:t>
                      </a:r>
                      <a:endPar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vMerge="1">
                  <a:txBody>
                    <a:bodyPr/>
                    <a:lstStyle>
                      <a:lvl1pPr marL="68263">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68263" marR="0" lvl="0" indent="0" algn="ctr" defTabSz="914400" rtl="0" eaLnBrk="1" fontAlgn="base" latinLnBrk="0" hangingPunct="1">
                        <a:lnSpc>
                          <a:spcPct val="100000"/>
                        </a:lnSpc>
                        <a:spcBef>
                          <a:spcPct val="0"/>
                        </a:spcBef>
                        <a:spcAft>
                          <a:spcPct val="0"/>
                        </a:spcAft>
                        <a:buClrTx/>
                        <a:buSzTx/>
                        <a:buFontTx/>
                        <a:buNone/>
                        <a:tabLst/>
                      </a:pPr>
                      <a:endPar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5"/>
                  </a:ext>
                </a:extLst>
              </a:tr>
              <a:tr h="1905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GUÁTICA – PUENTE UMBRÍA</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Mejoramiento de dos parques.</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CO" altLang="es-CO"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EVALUACIÓN</a:t>
                      </a:r>
                    </a:p>
                  </a:txBody>
                  <a:tcPr marL="0" marR="0" marT="0" marB="0" anchor="ctr" horzOverflow="overflow">
                    <a:lnL w="6350" cap="flat" cmpd="sng" algn="ctr">
                      <a:solidFill>
                        <a:srgbClr val="7E7E7E"/>
                      </a:solidFill>
                      <a:prstDash val="solid"/>
                      <a:round/>
                      <a:headEnd type="none" w="med" len="med"/>
                      <a:tailEnd type="none" w="med" len="med"/>
                    </a:lnL>
                    <a:lnR w="6350" cap="flat" cmpd="sng" algn="ctr">
                      <a:solidFill>
                        <a:srgbClr val="7E7E7E"/>
                      </a:solidFill>
                      <a:prstDash val="solid"/>
                      <a:round/>
                      <a:headEnd type="none" w="med" len="med"/>
                      <a:tailEnd type="none" w="med" len="med"/>
                    </a:lnR>
                    <a:lnT w="6350" cap="flat" cmpd="sng" algn="ctr">
                      <a:solidFill>
                        <a:srgbClr val="7E7E7E"/>
                      </a:solidFill>
                      <a:prstDash val="solid"/>
                      <a:round/>
                      <a:headEnd type="none" w="med" len="med"/>
                      <a:tailEnd type="none" w="med" len="med"/>
                    </a:lnT>
                    <a:lnB w="6350" cap="flat" cmpd="sng" algn="ctr">
                      <a:solidFill>
                        <a:srgbClr val="7E7E7E"/>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6"/>
                  </a:ext>
                </a:extLst>
              </a:tr>
            </a:tbl>
          </a:graphicData>
        </a:graphic>
      </p:graphicFrame>
      <p:sp>
        <p:nvSpPr>
          <p:cNvPr id="20514" name="CuadroTexto 17"/>
          <p:cNvSpPr txBox="1">
            <a:spLocks noChangeArrowheads="1"/>
          </p:cNvSpPr>
          <p:nvPr/>
        </p:nvSpPr>
        <p:spPr bwMode="auto">
          <a:xfrm>
            <a:off x="3540125" y="893763"/>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PARTICIPACIÓN COMUNITARIA</a:t>
            </a:r>
          </a:p>
        </p:txBody>
      </p:sp>
      <p:sp>
        <p:nvSpPr>
          <p:cNvPr id="20515" name="CuadroTexto 5"/>
          <p:cNvSpPr txBox="1">
            <a:spLocks noChangeArrowheads="1"/>
          </p:cNvSpPr>
          <p:nvPr/>
        </p:nvSpPr>
        <p:spPr bwMode="auto">
          <a:xfrm>
            <a:off x="3540125" y="617538"/>
            <a:ext cx="6430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225298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object 18"/>
          <p:cNvSpPr>
            <a:spLocks/>
          </p:cNvSpPr>
          <p:nvPr/>
        </p:nvSpPr>
        <p:spPr bwMode="auto">
          <a:xfrm>
            <a:off x="3660775" y="0"/>
            <a:ext cx="8531225" cy="69850"/>
          </a:xfrm>
          <a:custGeom>
            <a:avLst/>
            <a:gdLst>
              <a:gd name="T0" fmla="*/ 0 w 7007859"/>
              <a:gd name="T1" fmla="*/ 42186 h 82550"/>
              <a:gd name="T2" fmla="*/ 15389297 w 7007859"/>
              <a:gd name="T3" fmla="*/ 42186 h 82550"/>
              <a:gd name="T4" fmla="*/ 15389297 w 7007859"/>
              <a:gd name="T5" fmla="*/ 0 h 82550"/>
              <a:gd name="T6" fmla="*/ 0 w 7007859"/>
              <a:gd name="T7" fmla="*/ 0 h 82550"/>
              <a:gd name="T8" fmla="*/ 0 w 7007859"/>
              <a:gd name="T9" fmla="*/ 42186 h 825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7859" h="82550">
                <a:moveTo>
                  <a:pt x="0" y="82296"/>
                </a:moveTo>
                <a:lnTo>
                  <a:pt x="7007352" y="82296"/>
                </a:lnTo>
                <a:lnTo>
                  <a:pt x="7007352" y="0"/>
                </a:lnTo>
                <a:lnTo>
                  <a:pt x="0" y="0"/>
                </a:lnTo>
                <a:lnTo>
                  <a:pt x="0" y="8229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1507" name="CuadroTexto 17"/>
          <p:cNvSpPr txBox="1">
            <a:spLocks noChangeArrowheads="1"/>
          </p:cNvSpPr>
          <p:nvPr/>
        </p:nvSpPr>
        <p:spPr bwMode="auto">
          <a:xfrm>
            <a:off x="3794125" y="890588"/>
            <a:ext cx="6430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b="1">
                <a:solidFill>
                  <a:srgbClr val="000000"/>
                </a:solidFill>
                <a:latin typeface="Arial Narrow" panose="020B0606020202030204" pitchFamily="34" charset="0"/>
              </a:rPr>
              <a:t>PROYECTOS PRODUCTIVOS</a:t>
            </a:r>
          </a:p>
        </p:txBody>
      </p:sp>
      <p:sp>
        <p:nvSpPr>
          <p:cNvPr id="21508" name="object 14"/>
          <p:cNvSpPr>
            <a:spLocks noChangeArrowheads="1"/>
          </p:cNvSpPr>
          <p:nvPr/>
        </p:nvSpPr>
        <p:spPr bwMode="auto">
          <a:xfrm>
            <a:off x="354013" y="1824038"/>
            <a:ext cx="5480050" cy="865187"/>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09" name="object 15"/>
          <p:cNvSpPr>
            <a:spLocks noChangeArrowheads="1"/>
          </p:cNvSpPr>
          <p:nvPr/>
        </p:nvSpPr>
        <p:spPr bwMode="auto">
          <a:xfrm>
            <a:off x="412750" y="1811338"/>
            <a:ext cx="5443538" cy="9398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10" name="object 16"/>
          <p:cNvSpPr>
            <a:spLocks/>
          </p:cNvSpPr>
          <p:nvPr/>
        </p:nvSpPr>
        <p:spPr bwMode="auto">
          <a:xfrm>
            <a:off x="396875" y="1844675"/>
            <a:ext cx="5399088" cy="784225"/>
          </a:xfrm>
          <a:custGeom>
            <a:avLst/>
            <a:gdLst>
              <a:gd name="T0" fmla="*/ 0 w 5400040"/>
              <a:gd name="T1" fmla="*/ 782957 h 784860"/>
              <a:gd name="T2" fmla="*/ 5396676 w 5400040"/>
              <a:gd name="T3" fmla="*/ 782957 h 784860"/>
              <a:gd name="T4" fmla="*/ 5396676 w 5400040"/>
              <a:gd name="T5" fmla="*/ 0 h 784860"/>
              <a:gd name="T6" fmla="*/ 0 w 5400040"/>
              <a:gd name="T7" fmla="*/ 0 h 784860"/>
              <a:gd name="T8" fmla="*/ 0 w 5400040"/>
              <a:gd name="T9" fmla="*/ 782957 h 784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00040" h="784860">
                <a:moveTo>
                  <a:pt x="0" y="784860"/>
                </a:moveTo>
                <a:lnTo>
                  <a:pt x="5399532" y="784860"/>
                </a:lnTo>
                <a:lnTo>
                  <a:pt x="5399532" y="0"/>
                </a:lnTo>
                <a:lnTo>
                  <a:pt x="0" y="0"/>
                </a:lnTo>
                <a:lnTo>
                  <a:pt x="0" y="78486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1511" name="object 17"/>
          <p:cNvSpPr txBox="1">
            <a:spLocks noChangeArrowheads="1"/>
          </p:cNvSpPr>
          <p:nvPr/>
        </p:nvSpPr>
        <p:spPr bwMode="auto">
          <a:xfrm>
            <a:off x="396875" y="1844675"/>
            <a:ext cx="5399088" cy="72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3020" rIns="0" bIns="0">
            <a:spAutoFit/>
          </a:bodyPr>
          <a:lstStyle>
            <a:lvl1pPr marL="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ts val="263"/>
              </a:spcBef>
              <a:buFontTx/>
              <a:buNone/>
            </a:pPr>
            <a:r>
              <a:rPr lang="es-CO" altLang="es-CO" sz="1500">
                <a:ea typeface="Calibri" panose="020F0502020204030204" pitchFamily="34" charset="0"/>
                <a:cs typeface="Calibri" panose="020F0502020204030204" pitchFamily="34" charset="0"/>
              </a:rPr>
              <a:t>Contribuir con el mejoramiento y calidad de vida de las Unidades Sociales ubicadas en el Área de Influencia Directa (AID) de los proyectos de infraestructuras adelantados por la Entidad.</a:t>
            </a:r>
          </a:p>
        </p:txBody>
      </p:sp>
      <p:sp>
        <p:nvSpPr>
          <p:cNvPr id="21512" name="object 22"/>
          <p:cNvSpPr>
            <a:spLocks noChangeArrowheads="1"/>
          </p:cNvSpPr>
          <p:nvPr/>
        </p:nvSpPr>
        <p:spPr bwMode="auto">
          <a:xfrm>
            <a:off x="354013" y="3736975"/>
            <a:ext cx="5480050" cy="155892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13" name="object 23"/>
          <p:cNvSpPr>
            <a:spLocks noChangeArrowheads="1"/>
          </p:cNvSpPr>
          <p:nvPr/>
        </p:nvSpPr>
        <p:spPr bwMode="auto">
          <a:xfrm>
            <a:off x="412750" y="3725863"/>
            <a:ext cx="5443538" cy="162401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14" name="object 24"/>
          <p:cNvSpPr>
            <a:spLocks/>
          </p:cNvSpPr>
          <p:nvPr/>
        </p:nvSpPr>
        <p:spPr bwMode="auto">
          <a:xfrm>
            <a:off x="396875" y="3756025"/>
            <a:ext cx="5399088" cy="1479550"/>
          </a:xfrm>
          <a:custGeom>
            <a:avLst/>
            <a:gdLst>
              <a:gd name="T0" fmla="*/ 0 w 5400040"/>
              <a:gd name="T1" fmla="*/ 1482096 h 1478279"/>
              <a:gd name="T2" fmla="*/ 5396676 w 5400040"/>
              <a:gd name="T3" fmla="*/ 1482096 h 1478279"/>
              <a:gd name="T4" fmla="*/ 5396676 w 5400040"/>
              <a:gd name="T5" fmla="*/ 0 h 1478279"/>
              <a:gd name="T6" fmla="*/ 0 w 5400040"/>
              <a:gd name="T7" fmla="*/ 0 h 1478279"/>
              <a:gd name="T8" fmla="*/ 0 w 5400040"/>
              <a:gd name="T9" fmla="*/ 1482096 h 14782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00040" h="1478279">
                <a:moveTo>
                  <a:pt x="0" y="1478280"/>
                </a:moveTo>
                <a:lnTo>
                  <a:pt x="5399532" y="1478280"/>
                </a:lnTo>
                <a:lnTo>
                  <a:pt x="5399532" y="0"/>
                </a:lnTo>
                <a:lnTo>
                  <a:pt x="0" y="0"/>
                </a:lnTo>
                <a:lnTo>
                  <a:pt x="0" y="147828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1515" name="object 25"/>
          <p:cNvSpPr>
            <a:spLocks noChangeArrowheads="1"/>
          </p:cNvSpPr>
          <p:nvPr/>
        </p:nvSpPr>
        <p:spPr bwMode="auto">
          <a:xfrm>
            <a:off x="354013" y="3433763"/>
            <a:ext cx="5480050" cy="38100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16" name="object 26"/>
          <p:cNvSpPr>
            <a:spLocks noChangeArrowheads="1"/>
          </p:cNvSpPr>
          <p:nvPr/>
        </p:nvSpPr>
        <p:spPr bwMode="auto">
          <a:xfrm>
            <a:off x="341313" y="3425825"/>
            <a:ext cx="5470525" cy="442913"/>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s-CO" altLang="es-CO" sz="1800"/>
          </a:p>
        </p:txBody>
      </p:sp>
      <p:sp>
        <p:nvSpPr>
          <p:cNvPr id="21517" name="object 27"/>
          <p:cNvSpPr>
            <a:spLocks/>
          </p:cNvSpPr>
          <p:nvPr/>
        </p:nvSpPr>
        <p:spPr bwMode="auto">
          <a:xfrm>
            <a:off x="396875" y="3455988"/>
            <a:ext cx="5399088" cy="300037"/>
          </a:xfrm>
          <a:custGeom>
            <a:avLst/>
            <a:gdLst>
              <a:gd name="T0" fmla="*/ 0 w 5400040"/>
              <a:gd name="T1" fmla="*/ 299277 h 300354"/>
              <a:gd name="T2" fmla="*/ 5396676 w 5400040"/>
              <a:gd name="T3" fmla="*/ 299277 h 300354"/>
              <a:gd name="T4" fmla="*/ 5396676 w 5400040"/>
              <a:gd name="T5" fmla="*/ 0 h 300354"/>
              <a:gd name="T6" fmla="*/ 0 w 5400040"/>
              <a:gd name="T7" fmla="*/ 0 h 300354"/>
              <a:gd name="T8" fmla="*/ 0 w 5400040"/>
              <a:gd name="T9" fmla="*/ 299277 h 3003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00040" h="300354">
                <a:moveTo>
                  <a:pt x="0" y="300227"/>
                </a:moveTo>
                <a:lnTo>
                  <a:pt x="5399532" y="300227"/>
                </a:lnTo>
                <a:lnTo>
                  <a:pt x="5399532" y="0"/>
                </a:lnTo>
                <a:lnTo>
                  <a:pt x="0" y="0"/>
                </a:lnTo>
                <a:lnTo>
                  <a:pt x="0" y="300227"/>
                </a:lnTo>
                <a:close/>
              </a:path>
            </a:pathLst>
          </a:custGeom>
          <a:solidFill>
            <a:srgbClr val="1F487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s-CO"/>
          </a:p>
        </p:txBody>
      </p:sp>
      <p:sp>
        <p:nvSpPr>
          <p:cNvPr id="21518" name="object 28"/>
          <p:cNvSpPr txBox="1">
            <a:spLocks noChangeArrowheads="1"/>
          </p:cNvSpPr>
          <p:nvPr/>
        </p:nvSpPr>
        <p:spPr bwMode="auto">
          <a:xfrm>
            <a:off x="474663" y="3492500"/>
            <a:ext cx="5243512"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300">
                <a:solidFill>
                  <a:srgbClr val="FFFFFF"/>
                </a:solidFill>
                <a:ea typeface="Calibri" panose="020F0502020204030204" pitchFamily="34" charset="0"/>
                <a:cs typeface="Calibri" panose="020F0502020204030204" pitchFamily="34" charset="0"/>
              </a:rPr>
              <a:t>¿CÓMO SE ADELANTA LA GESTIÓN SOCIAL DE PROYECTOS PRODUCTIVOS?</a:t>
            </a:r>
            <a:endParaRPr lang="es-CO" altLang="es-CO" sz="1300">
              <a:ea typeface="Calibri" panose="020F0502020204030204" pitchFamily="34" charset="0"/>
              <a:cs typeface="Calibri" panose="020F0502020204030204" pitchFamily="34" charset="0"/>
            </a:endParaRPr>
          </a:p>
          <a:p>
            <a:pPr algn="just" eaLnBrk="1" hangingPunct="1">
              <a:lnSpc>
                <a:spcPct val="100000"/>
              </a:lnSpc>
              <a:spcBef>
                <a:spcPts val="738"/>
              </a:spcBef>
              <a:buFontTx/>
              <a:buNone/>
            </a:pPr>
            <a:r>
              <a:rPr lang="es-CO" altLang="es-CO" sz="1500">
                <a:ea typeface="Calibri" panose="020F0502020204030204" pitchFamily="34" charset="0"/>
                <a:cs typeface="Calibri" panose="020F0502020204030204" pitchFamily="34" charset="0"/>
              </a:rPr>
              <a:t>De acuerdo a la Línea Base Social y al diagnostico socioeconómico, se identifican las actividades desarrolladas de manera artesanal por las comunidades ubicadas en los corredores a intervenir, para apoyar, capacitar, tecnificar y mejorar el desarrollo de las mismas, durante la ejecución y desarrollo de nuestros proyectos.</a:t>
            </a:r>
          </a:p>
        </p:txBody>
      </p:sp>
      <p:sp>
        <p:nvSpPr>
          <p:cNvPr id="2" name="Rectángulo 1">
            <a:extLst>
              <a:ext uri="{FF2B5EF4-FFF2-40B4-BE49-F238E27FC236}">
                <a16:creationId xmlns:a16="http://schemas.microsoft.com/office/drawing/2014/main" xmlns="" id="{105ABE14-6B40-48E3-BA39-658FEBFBB9DF}"/>
              </a:ext>
            </a:extLst>
          </p:cNvPr>
          <p:cNvSpPr/>
          <p:nvPr/>
        </p:nvSpPr>
        <p:spPr>
          <a:xfrm>
            <a:off x="396875" y="1606550"/>
            <a:ext cx="5321300" cy="246063"/>
          </a:xfrm>
          <a:prstGeom prst="rect">
            <a:avLst/>
          </a:prstGeom>
          <a:solidFill>
            <a:schemeClr val="accent1">
              <a:lumMod val="5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s-CO" sz="1300" dirty="0"/>
              <a:t>OBJETIVO DEL PROYECTO</a:t>
            </a:r>
          </a:p>
        </p:txBody>
      </p:sp>
      <p:pic>
        <p:nvPicPr>
          <p:cNvPr id="21520" name="Imagen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19950" y="1333500"/>
            <a:ext cx="399256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1521" name="Imagen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19950" y="3971925"/>
            <a:ext cx="3992563"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21522" name="CuadroTexto 20"/>
          <p:cNvSpPr txBox="1">
            <a:spLocks noChangeArrowheads="1"/>
          </p:cNvSpPr>
          <p:nvPr/>
        </p:nvSpPr>
        <p:spPr bwMode="auto">
          <a:xfrm>
            <a:off x="3536950" y="628650"/>
            <a:ext cx="6430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s-CO" altLang="es-CO" sz="1800">
                <a:solidFill>
                  <a:schemeClr val="bg1"/>
                </a:solidFill>
                <a:latin typeface="Arial Narrow" panose="020B0606020202030204" pitchFamily="34" charset="0"/>
              </a:rPr>
              <a:t>CRECIMIENTO VERDE Y DERECHOS HUMANOS</a:t>
            </a:r>
          </a:p>
        </p:txBody>
      </p:sp>
    </p:spTree>
    <p:extLst>
      <p:ext uri="{BB962C8B-B14F-4D97-AF65-F5344CB8AC3E}">
        <p14:creationId xmlns:p14="http://schemas.microsoft.com/office/powerpoint/2010/main" val="34182894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3080</Words>
  <Application>Microsoft Office PowerPoint</Application>
  <PresentationFormat>Panorámica</PresentationFormat>
  <Paragraphs>549</Paragraphs>
  <Slides>41</Slides>
  <Notes>0</Notes>
  <HiddenSlides>0</HiddenSlides>
  <MMClips>0</MMClips>
  <ScaleCrop>false</ScaleCrop>
  <HeadingPairs>
    <vt:vector size="8" baseType="variant">
      <vt:variant>
        <vt:lpstr>Fuentes usadas</vt:lpstr>
      </vt:variant>
      <vt:variant>
        <vt:i4>9</vt:i4>
      </vt:variant>
      <vt:variant>
        <vt:lpstr>Tema</vt:lpstr>
      </vt:variant>
      <vt:variant>
        <vt:i4>2</vt:i4>
      </vt:variant>
      <vt:variant>
        <vt:lpstr>Servidores OLE incrustados</vt:lpstr>
      </vt:variant>
      <vt:variant>
        <vt:i4>1</vt:i4>
      </vt:variant>
      <vt:variant>
        <vt:lpstr>Títulos de diapositiva</vt:lpstr>
      </vt:variant>
      <vt:variant>
        <vt:i4>41</vt:i4>
      </vt:variant>
    </vt:vector>
  </HeadingPairs>
  <TitlesOfParts>
    <vt:vector size="53" baseType="lpstr">
      <vt:lpstr>MS PGothic</vt:lpstr>
      <vt:lpstr>Arial</vt:lpstr>
      <vt:lpstr>Arial Narrow</vt:lpstr>
      <vt:lpstr>Calibri</vt:lpstr>
      <vt:lpstr>Calibri Light</vt:lpstr>
      <vt:lpstr>Courier New</vt:lpstr>
      <vt:lpstr>Impact</vt:lpstr>
      <vt:lpstr>Times New Roman</vt:lpstr>
      <vt:lpstr>Wingdings</vt:lpstr>
      <vt:lpstr>Tema de Office</vt:lpstr>
      <vt:lpstr>1_Tema de Office</vt:lpstr>
      <vt:lpstr>Gráfico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Instituto Nacional de Vias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 Varela Montenegro</dc:creator>
  <cp:lastModifiedBy>Adriana Varela Montenegro</cp:lastModifiedBy>
  <cp:revision>4</cp:revision>
  <dcterms:created xsi:type="dcterms:W3CDTF">2017-11-27T17:26:05Z</dcterms:created>
  <dcterms:modified xsi:type="dcterms:W3CDTF">2017-12-11T15:21:34Z</dcterms:modified>
</cp:coreProperties>
</file>