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xlsm" ContentType="application/vnd.ms-excel.sheet.macroEnabled.12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media/image111.jpg" ContentType="image/jpeg"/>
  <Override PartName="/ppt/media/image115.jpg" ContentType="image/jpeg"/>
  <Override PartName="/ppt/media/image116.jpg" ContentType="image/jpeg"/>
  <Override PartName="/ppt/media/image119.jpg" ContentType="image/jpeg"/>
  <Override PartName="/ppt/media/image120.jpg" ContentType="image/jpeg"/>
  <Override PartName="/ppt/media/image121.jpg" ContentType="image/jpeg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1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1" r:id="rId2"/>
  </p:sldMasterIdLst>
  <p:notesMasterIdLst>
    <p:notesMasterId r:id="rId115"/>
  </p:notesMasterIdLst>
  <p:handoutMasterIdLst>
    <p:handoutMasterId r:id="rId116"/>
  </p:handoutMasterIdLst>
  <p:sldIdLst>
    <p:sldId id="257" r:id="rId3"/>
    <p:sldId id="365" r:id="rId4"/>
    <p:sldId id="364" r:id="rId5"/>
    <p:sldId id="258" r:id="rId6"/>
    <p:sldId id="360" r:id="rId7"/>
    <p:sldId id="259" r:id="rId8"/>
    <p:sldId id="273" r:id="rId9"/>
    <p:sldId id="377" r:id="rId10"/>
    <p:sldId id="278" r:id="rId11"/>
    <p:sldId id="344" r:id="rId12"/>
    <p:sldId id="336" r:id="rId13"/>
    <p:sldId id="359" r:id="rId14"/>
    <p:sldId id="343" r:id="rId15"/>
    <p:sldId id="361" r:id="rId16"/>
    <p:sldId id="362" r:id="rId17"/>
    <p:sldId id="345" r:id="rId18"/>
    <p:sldId id="378" r:id="rId19"/>
    <p:sldId id="279" r:id="rId20"/>
    <p:sldId id="280" r:id="rId21"/>
    <p:sldId id="283" r:id="rId22"/>
    <p:sldId id="284" r:id="rId23"/>
    <p:sldId id="285" r:id="rId24"/>
    <p:sldId id="287" r:id="rId25"/>
    <p:sldId id="286" r:id="rId26"/>
    <p:sldId id="281" r:id="rId27"/>
    <p:sldId id="288" r:id="rId28"/>
    <p:sldId id="379" r:id="rId29"/>
    <p:sldId id="296" r:id="rId30"/>
    <p:sldId id="380" r:id="rId31"/>
    <p:sldId id="274" r:id="rId32"/>
    <p:sldId id="341" r:id="rId33"/>
    <p:sldId id="346" r:id="rId34"/>
    <p:sldId id="290" r:id="rId35"/>
    <p:sldId id="291" r:id="rId36"/>
    <p:sldId id="292" r:id="rId37"/>
    <p:sldId id="347" r:id="rId38"/>
    <p:sldId id="348" r:id="rId39"/>
    <p:sldId id="349" r:id="rId40"/>
    <p:sldId id="350" r:id="rId41"/>
    <p:sldId id="351" r:id="rId42"/>
    <p:sldId id="352" r:id="rId43"/>
    <p:sldId id="353" r:id="rId44"/>
    <p:sldId id="354" r:id="rId45"/>
    <p:sldId id="355" r:id="rId46"/>
    <p:sldId id="356" r:id="rId47"/>
    <p:sldId id="363" r:id="rId48"/>
    <p:sldId id="357" r:id="rId49"/>
    <p:sldId id="358" r:id="rId50"/>
    <p:sldId id="293" r:id="rId51"/>
    <p:sldId id="294" r:id="rId52"/>
    <p:sldId id="301" r:id="rId53"/>
    <p:sldId id="381" r:id="rId54"/>
    <p:sldId id="372" r:id="rId55"/>
    <p:sldId id="373" r:id="rId56"/>
    <p:sldId id="374" r:id="rId57"/>
    <p:sldId id="375" r:id="rId58"/>
    <p:sldId id="303" r:id="rId59"/>
    <p:sldId id="367" r:id="rId60"/>
    <p:sldId id="368" r:id="rId61"/>
    <p:sldId id="369" r:id="rId62"/>
    <p:sldId id="370" r:id="rId63"/>
    <p:sldId id="371" r:id="rId64"/>
    <p:sldId id="376" r:id="rId65"/>
    <p:sldId id="382" r:id="rId66"/>
    <p:sldId id="304" r:id="rId67"/>
    <p:sldId id="305" r:id="rId68"/>
    <p:sldId id="307" r:id="rId69"/>
    <p:sldId id="308" r:id="rId70"/>
    <p:sldId id="309" r:id="rId71"/>
    <p:sldId id="310" r:id="rId72"/>
    <p:sldId id="311" r:id="rId73"/>
    <p:sldId id="383" r:id="rId74"/>
    <p:sldId id="313" r:id="rId75"/>
    <p:sldId id="339" r:id="rId76"/>
    <p:sldId id="340" r:id="rId77"/>
    <p:sldId id="314" r:id="rId78"/>
    <p:sldId id="315" r:id="rId79"/>
    <p:sldId id="316" r:id="rId80"/>
    <p:sldId id="317" r:id="rId81"/>
    <p:sldId id="318" r:id="rId82"/>
    <p:sldId id="338" r:id="rId83"/>
    <p:sldId id="337" r:id="rId84"/>
    <p:sldId id="260" r:id="rId85"/>
    <p:sldId id="384" r:id="rId86"/>
    <p:sldId id="261" r:id="rId87"/>
    <p:sldId id="265" r:id="rId88"/>
    <p:sldId id="262" r:id="rId89"/>
    <p:sldId id="263" r:id="rId90"/>
    <p:sldId id="264" r:id="rId91"/>
    <p:sldId id="266" r:id="rId92"/>
    <p:sldId id="267" r:id="rId93"/>
    <p:sldId id="268" r:id="rId94"/>
    <p:sldId id="269" r:id="rId95"/>
    <p:sldId id="270" r:id="rId96"/>
    <p:sldId id="271" r:id="rId97"/>
    <p:sldId id="272" r:id="rId98"/>
    <p:sldId id="321" r:id="rId99"/>
    <p:sldId id="385" r:id="rId100"/>
    <p:sldId id="322" r:id="rId101"/>
    <p:sldId id="324" r:id="rId102"/>
    <p:sldId id="325" r:id="rId103"/>
    <p:sldId id="326" r:id="rId104"/>
    <p:sldId id="327" r:id="rId105"/>
    <p:sldId id="328" r:id="rId106"/>
    <p:sldId id="329" r:id="rId107"/>
    <p:sldId id="323" r:id="rId108"/>
    <p:sldId id="331" r:id="rId109"/>
    <p:sldId id="366" r:id="rId110"/>
    <p:sldId id="332" r:id="rId111"/>
    <p:sldId id="333" r:id="rId112"/>
    <p:sldId id="334" r:id="rId113"/>
    <p:sldId id="335" r:id="rId114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E2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20" autoAdjust="0"/>
    <p:restoredTop sz="94660"/>
  </p:normalViewPr>
  <p:slideViewPr>
    <p:cSldViewPr snapToGrid="0">
      <p:cViewPr varScale="1">
        <p:scale>
          <a:sx n="88" d="100"/>
          <a:sy n="88" d="100"/>
        </p:scale>
        <p:origin x="7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7" d="100"/>
          <a:sy n="67" d="100"/>
        </p:scale>
        <p:origin x="322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117" Type="http://schemas.openxmlformats.org/officeDocument/2006/relationships/presProps" Target="presProps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12" Type="http://schemas.openxmlformats.org/officeDocument/2006/relationships/slide" Target="slides/slide110.xml"/><Relationship Id="rId16" Type="http://schemas.openxmlformats.org/officeDocument/2006/relationships/slide" Target="slides/slide14.xml"/><Relationship Id="rId107" Type="http://schemas.openxmlformats.org/officeDocument/2006/relationships/slide" Target="slides/slide105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slide" Target="slides/slide85.xml"/><Relationship Id="rId102" Type="http://schemas.openxmlformats.org/officeDocument/2006/relationships/slide" Target="slides/slide100.xml"/><Relationship Id="rId110" Type="http://schemas.openxmlformats.org/officeDocument/2006/relationships/slide" Target="slides/slide108.xml"/><Relationship Id="rId11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slide" Target="slides/slide103.xml"/><Relationship Id="rId113" Type="http://schemas.openxmlformats.org/officeDocument/2006/relationships/slide" Target="slides/slide111.xml"/><Relationship Id="rId118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103" Type="http://schemas.openxmlformats.org/officeDocument/2006/relationships/slide" Target="slides/slide101.xml"/><Relationship Id="rId108" Type="http://schemas.openxmlformats.org/officeDocument/2006/relationships/slide" Target="slides/slide106.xml"/><Relationship Id="rId116" Type="http://schemas.openxmlformats.org/officeDocument/2006/relationships/handoutMaster" Target="handoutMasters/handout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11" Type="http://schemas.openxmlformats.org/officeDocument/2006/relationships/slide" Target="slides/slide10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6" Type="http://schemas.openxmlformats.org/officeDocument/2006/relationships/slide" Target="slides/slide104.xml"/><Relationship Id="rId114" Type="http://schemas.openxmlformats.org/officeDocument/2006/relationships/slide" Target="slides/slide112.xml"/><Relationship Id="rId119" Type="http://schemas.openxmlformats.org/officeDocument/2006/relationships/theme" Target="theme/theme1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slide" Target="slides/slide10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slide" Target="slides/slide102.xml"/><Relationship Id="rId120" Type="http://schemas.openxmlformats.org/officeDocument/2006/relationships/tableStyles" Target="tableStyle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meza\Desktop\Rendicion%20de%20cuentas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meza\Desktop\Rendicion%20de%20cuenta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meza\Desktop\Rendicion%20de%20cuenta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file:///C:\Users\cagarciac\Desktop\Seguimiento%20y%20control\SEGUIMIENTO%20CE%202017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5.xml"/><Relationship Id="rId1" Type="http://schemas.microsoft.com/office/2011/relationships/chartStyle" Target="style5.xml"/><Relationship Id="rId5" Type="http://schemas.openxmlformats.org/officeDocument/2006/relationships/chartUserShapes" Target="../drawings/drawing2.xml"/><Relationship Id="rId4" Type="http://schemas.openxmlformats.org/officeDocument/2006/relationships/oleObject" Target="file:///C:\Users\cagarciac\Desktop\Seguimiento%20y%20control\SEGUIMIENTO%20CE%20201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accent5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r>
              <a:rPr lang="es-CO" sz="1600" b="1" dirty="0">
                <a:solidFill>
                  <a:schemeClr val="accent5"/>
                </a:solidFill>
                <a:latin typeface="Arial Narrow" panose="020B0606020202030204" pitchFamily="34" charset="0"/>
              </a:rPr>
              <a:t>Inversión Nación Propios</a:t>
            </a:r>
          </a:p>
          <a:p>
            <a:pPr>
              <a:defRPr sz="1600" b="1">
                <a:solidFill>
                  <a:schemeClr val="accent5"/>
                </a:solidFill>
                <a:latin typeface="Arial Narrow" panose="020B0606020202030204" pitchFamily="34" charset="0"/>
              </a:defRPr>
            </a:pPr>
            <a:r>
              <a:rPr lang="es-CO" sz="1600" b="0" dirty="0">
                <a:solidFill>
                  <a:schemeClr val="accent5"/>
                </a:solidFill>
                <a:latin typeface="Arial Narrow" panose="020B0606020202030204" pitchFamily="34" charset="0"/>
              </a:rPr>
              <a:t>(Cifras</a:t>
            </a:r>
            <a:r>
              <a:rPr lang="es-CO" sz="1600" b="0" baseline="0" dirty="0">
                <a:solidFill>
                  <a:schemeClr val="accent5"/>
                </a:solidFill>
                <a:latin typeface="Arial Narrow" panose="020B0606020202030204" pitchFamily="34" charset="0"/>
              </a:rPr>
              <a:t> en Billones de pesos)</a:t>
            </a:r>
            <a:endParaRPr lang="es-CO" sz="1600" b="0" dirty="0">
              <a:solidFill>
                <a:schemeClr val="accent5"/>
              </a:solidFill>
              <a:latin typeface="Arial Narrow" panose="020B060602020203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accent5"/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7.1741922561746593E-2"/>
          <c:y val="0.17860215053763401"/>
          <c:w val="0.90282087553046297"/>
          <c:h val="0.73824993649987303"/>
        </c:manualLayout>
      </c:layout>
      <c:lineChart>
        <c:grouping val="standard"/>
        <c:varyColors val="0"/>
        <c:ser>
          <c:idx val="1"/>
          <c:order val="0"/>
          <c:tx>
            <c:strRef>
              <c:f>Resumen!$M$4</c:f>
              <c:strCache>
                <c:ptCount val="1"/>
                <c:pt idx="0">
                  <c:v>Asignaciones Presupuestales 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es-CO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Resumen!$F$10:$F$13</c:f>
              <c:numCache>
                <c:formatCode>General</c:formatCode>
                <c:ptCount val="4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</c:numCache>
            </c:numRef>
          </c:cat>
          <c:val>
            <c:numRef>
              <c:f>Resumen!$M$10:$M$13</c:f>
              <c:numCache>
                <c:formatCode>_(* #,##0.00_);_(* \(#,##0.00\);_(* "-"??_);_(@_)</c:formatCode>
                <c:ptCount val="4"/>
                <c:pt idx="0">
                  <c:v>3.625</c:v>
                </c:pt>
                <c:pt idx="1">
                  <c:v>2.379</c:v>
                </c:pt>
                <c:pt idx="2">
                  <c:v>2.077</c:v>
                </c:pt>
                <c:pt idx="3">
                  <c:v>1.8180000000000001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21C1-4D7B-8CE4-985EE37D1351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upDownBars>
          <c:gapWidth val="150"/>
          <c:upBars>
            <c:spPr>
              <a:solidFill>
                <a:schemeClr val="lt1"/>
              </a:solidFill>
              <a:ln w="9525">
                <a:solidFill>
                  <a:schemeClr val="tx1">
                    <a:lumMod val="15000"/>
                    <a:lumOff val="85000"/>
                  </a:schemeClr>
                </a:solidFill>
              </a:ln>
              <a:effectLst/>
            </c:spPr>
          </c:upBars>
          <c:downBars>
            <c:spPr>
              <a:solidFill>
                <a:schemeClr val="dk1">
                  <a:lumMod val="65000"/>
                  <a:lumOff val="35000"/>
                </a:schemeClr>
              </a:solidFill>
              <a:ln w="952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ownBars>
        </c:upDownBars>
        <c:marker val="1"/>
        <c:smooth val="0"/>
        <c:axId val="154715208"/>
        <c:axId val="154720304"/>
      </c:lineChart>
      <c:catAx>
        <c:axId val="1547152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es-CO"/>
          </a:p>
        </c:txPr>
        <c:crossAx val="154720304"/>
        <c:crosses val="autoZero"/>
        <c:auto val="1"/>
        <c:lblAlgn val="ctr"/>
        <c:lblOffset val="100"/>
        <c:noMultiLvlLbl val="0"/>
      </c:catAx>
      <c:valAx>
        <c:axId val="154720304"/>
        <c:scaling>
          <c:orientation val="minMax"/>
        </c:scaling>
        <c:delete val="0"/>
        <c:axPos val="l"/>
        <c:numFmt formatCode="_(* #,##0.00_);_(* \(#,##0.00\);_(* &quot;-&quot;??_);_(@_)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es-CO"/>
          </a:p>
        </c:txPr>
        <c:crossAx val="1547152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es-CO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s-CO" sz="1600" b="1" dirty="0"/>
              <a:t>RECURSOS NACIÓN - INVERSIÓN 2010-2020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Resumen!$G$4</c:f>
              <c:strCache>
                <c:ptCount val="1"/>
                <c:pt idx="0">
                  <c:v>Recursos Nación Apropiados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dLbls>
            <c:spPr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accent5"/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Resumen!$F$5:$F$15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Resumen!$G$5:$G$15</c:f>
              <c:numCache>
                <c:formatCode>_(* #,##0_);_(* \(#,##0\);_(* "-"??_);_(@_)</c:formatCode>
                <c:ptCount val="11"/>
                <c:pt idx="0">
                  <c:v>1913525</c:v>
                </c:pt>
                <c:pt idx="1">
                  <c:v>1800021</c:v>
                </c:pt>
                <c:pt idx="2">
                  <c:v>3043432.5960519998</c:v>
                </c:pt>
                <c:pt idx="3">
                  <c:v>4040647.8543391498</c:v>
                </c:pt>
                <c:pt idx="4">
                  <c:v>3870770.7598609999</c:v>
                </c:pt>
                <c:pt idx="5">
                  <c:v>3145087</c:v>
                </c:pt>
                <c:pt idx="6">
                  <c:v>2101432.280969</c:v>
                </c:pt>
                <c:pt idx="7">
                  <c:v>1440770.195047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7886-4E38-9193-CEBE0D43A38A}"/>
            </c:ext>
          </c:extLst>
        </c:ser>
        <c:ser>
          <c:idx val="2"/>
          <c:order val="1"/>
          <c:tx>
            <c:strRef>
              <c:f>Resumen!$H$4</c:f>
              <c:strCache>
                <c:ptCount val="1"/>
                <c:pt idx="0">
                  <c:v>Recursos Nación Proyectados</c:v>
                </c:pt>
              </c:strCache>
            </c:strRef>
          </c:tx>
          <c:spPr>
            <a:ln w="28575" cap="rnd">
              <a:solidFill>
                <a:srgbClr val="8A0000"/>
              </a:solidFill>
              <a:prstDash val="sysDash"/>
              <a:round/>
            </a:ln>
            <a:effectLst/>
          </c:spPr>
          <c:marker>
            <c:symbol val="circle"/>
            <c:size val="5"/>
            <c:spPr>
              <a:solidFill>
                <a:srgbClr val="8A0000"/>
              </a:solidFill>
              <a:ln w="9525">
                <a:solidFill>
                  <a:srgbClr val="8A0000"/>
                </a:solidFill>
                <a:prstDash val="sysDash"/>
              </a:ln>
              <a:effectLst/>
            </c:spPr>
          </c:marker>
          <c:dLbls>
            <c:spPr>
              <a:solidFill>
                <a:srgbClr val="FF8989"/>
              </a:solidFill>
              <a:ln>
                <a:solidFill>
                  <a:srgbClr val="8A0000"/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Resumen!$F$5:$F$15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Resumen!$H$5:$H$15</c:f>
              <c:numCache>
                <c:formatCode>General</c:formatCode>
                <c:ptCount val="11"/>
                <c:pt idx="8" formatCode="_(* #,##0_);_(* \(#,##0\);_(* &quot;-&quot;??_);_(@_)">
                  <c:v>1421417.8122320001</c:v>
                </c:pt>
                <c:pt idx="9" formatCode="_(* #,##0_);_(* \(#,##0\);_(* &quot;-&quot;??_);_(@_)">
                  <c:v>916765.37227799988</c:v>
                </c:pt>
                <c:pt idx="10" formatCode="_(* #,##0_);_(* \(#,##0\);_(* &quot;-&quot;??_);_(@_)">
                  <c:v>960000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7886-4E38-9193-CEBE0D43A38A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56592336"/>
        <c:axId val="156593904"/>
      </c:lineChart>
      <c:catAx>
        <c:axId val="1565923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56593904"/>
        <c:crosses val="autoZero"/>
        <c:auto val="1"/>
        <c:lblAlgn val="ctr"/>
        <c:lblOffset val="100"/>
        <c:noMultiLvlLbl val="0"/>
      </c:catAx>
      <c:valAx>
        <c:axId val="156593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CO" sz="1200" dirty="0"/>
                  <a:t>MILLONES</a:t>
                </a:r>
                <a:r>
                  <a:rPr lang="es-CO" sz="1200" baseline="0" dirty="0"/>
                  <a:t> DE PESOS</a:t>
                </a:r>
                <a:endParaRPr lang="es-CO" sz="1200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s-CO"/>
            </a:p>
          </c:txPr>
        </c:title>
        <c:numFmt formatCode="_(* #,##0_);_(* \(#,##0\);_(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8A0000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565923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es-CO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s-CO" sz="1600" b="1" dirty="0"/>
              <a:t>RECURSOS PROPIOS - INVERSIÓN 2010-2020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Resumen!$I$4</c:f>
              <c:strCache>
                <c:ptCount val="1"/>
                <c:pt idx="0">
                  <c:v>Recursos Propios Apropiados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dLbls>
            <c:spPr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accent5"/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Resumen!$F$5:$F$15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Resumen!$I$5:$I$15</c:f>
              <c:numCache>
                <c:formatCode>_(* #,##0_);_(* \(#,##0\);_(* "-"??_);_(@_)</c:formatCode>
                <c:ptCount val="11"/>
                <c:pt idx="0">
                  <c:v>475557</c:v>
                </c:pt>
                <c:pt idx="1">
                  <c:v>313152.64767799992</c:v>
                </c:pt>
                <c:pt idx="2">
                  <c:v>323628</c:v>
                </c:pt>
                <c:pt idx="3">
                  <c:v>519912.18628893001</c:v>
                </c:pt>
                <c:pt idx="4">
                  <c:v>445240.31</c:v>
                </c:pt>
                <c:pt idx="5">
                  <c:v>480342.3872</c:v>
                </c:pt>
                <c:pt idx="6">
                  <c:v>277686.90213900001</c:v>
                </c:pt>
                <c:pt idx="7">
                  <c:v>636082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4A65-4A44-A4BF-897C0E7AA494}"/>
            </c:ext>
          </c:extLst>
        </c:ser>
        <c:ser>
          <c:idx val="2"/>
          <c:order val="1"/>
          <c:tx>
            <c:strRef>
              <c:f>Resumen!$J$4</c:f>
              <c:strCache>
                <c:ptCount val="1"/>
                <c:pt idx="0">
                  <c:v>Recursos Propios Proyectados</c:v>
                </c:pt>
              </c:strCache>
            </c:strRef>
          </c:tx>
          <c:spPr>
            <a:ln w="28575" cap="rnd">
              <a:solidFill>
                <a:srgbClr val="8A0000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rgbClr val="8A0000"/>
              </a:solidFill>
              <a:ln w="9525">
                <a:solidFill>
                  <a:srgbClr val="8A0000"/>
                </a:solidFill>
                <a:prstDash val="dash"/>
              </a:ln>
              <a:effectLst/>
            </c:spPr>
          </c:marker>
          <c:dLbls>
            <c:spPr>
              <a:solidFill>
                <a:srgbClr val="FF8989"/>
              </a:solidFill>
              <a:ln>
                <a:solidFill>
                  <a:srgbClr val="8A0000"/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Resumen!$F$5:$F$15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Resumen!$J$5:$J$15</c:f>
              <c:numCache>
                <c:formatCode>General</c:formatCode>
                <c:ptCount val="11"/>
                <c:pt idx="8" formatCode="_(* #,##0_);_(* \(#,##0\);_(* &quot;-&quot;??_);_(@_)">
                  <c:v>396696.41570000001</c:v>
                </c:pt>
                <c:pt idx="9" formatCode="_(* #,##0_);_(* \(#,##0\);_(* &quot;-&quot;??_);_(@_)">
                  <c:v>570129.18999999925</c:v>
                </c:pt>
                <c:pt idx="10" formatCode="_(* #,##0_);_(* \(#,##0\);_(* &quot;-&quot;??_);_(@_)">
                  <c:v>606964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4A65-4A44-A4BF-897C0E7AA494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56590376"/>
        <c:axId val="156596648"/>
      </c:lineChart>
      <c:catAx>
        <c:axId val="1565903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56596648"/>
        <c:crosses val="autoZero"/>
        <c:auto val="1"/>
        <c:lblAlgn val="ctr"/>
        <c:lblOffset val="100"/>
        <c:noMultiLvlLbl val="0"/>
      </c:catAx>
      <c:valAx>
        <c:axId val="156596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CO" sz="1200" dirty="0"/>
                  <a:t>MILLONES</a:t>
                </a:r>
                <a:r>
                  <a:rPr lang="es-CO" sz="1200" baseline="0" dirty="0"/>
                  <a:t> DE PESOS</a:t>
                </a:r>
                <a:endParaRPr lang="es-CO" sz="1200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s-CO"/>
            </a:p>
          </c:txPr>
        </c:title>
        <c:numFmt formatCode="_(* #,##0_);_(* \(#,##0\);_(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8A0000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565903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es-CO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O" dirty="0"/>
              <a:t>PQRD por tipo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noFill/>
            <a:ln w="9525" cap="flat" cmpd="sng" algn="ctr">
              <a:solidFill>
                <a:schemeClr val="accent5"/>
              </a:solidFill>
              <a:miter lim="800000"/>
            </a:ln>
            <a:effectLst>
              <a:glow rad="63500">
                <a:schemeClr val="accent5">
                  <a:satMod val="175000"/>
                  <a:alpha val="25000"/>
                </a:schemeClr>
              </a:glo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REQ!$G$48:$G$54</c:f>
              <c:strCache>
                <c:ptCount val="7"/>
                <c:pt idx="0">
                  <c:v>Interés Particular</c:v>
                </c:pt>
                <c:pt idx="1">
                  <c:v>Petición de Información</c:v>
                </c:pt>
                <c:pt idx="2">
                  <c:v>Interés General</c:v>
                </c:pt>
                <c:pt idx="3">
                  <c:v>Reclamos</c:v>
                </c:pt>
                <c:pt idx="4">
                  <c:v>Consultas</c:v>
                </c:pt>
                <c:pt idx="5">
                  <c:v>Quejas</c:v>
                </c:pt>
                <c:pt idx="6">
                  <c:v>Denuncias</c:v>
                </c:pt>
              </c:strCache>
            </c:strRef>
          </c:cat>
          <c:val>
            <c:numRef>
              <c:f>REQ!$H$48:$H$54</c:f>
              <c:numCache>
                <c:formatCode>General</c:formatCode>
                <c:ptCount val="7"/>
                <c:pt idx="0">
                  <c:v>2004</c:v>
                </c:pt>
                <c:pt idx="1">
                  <c:v>1593</c:v>
                </c:pt>
                <c:pt idx="2">
                  <c:v>1142</c:v>
                </c:pt>
                <c:pt idx="3">
                  <c:v>155</c:v>
                </c:pt>
                <c:pt idx="4">
                  <c:v>33</c:v>
                </c:pt>
                <c:pt idx="5">
                  <c:v>30</c:v>
                </c:pt>
                <c:pt idx="6">
                  <c:v>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C0E-4EA7-9A54-BDB6D9FCB37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15"/>
        <c:overlap val="-40"/>
        <c:axId val="156596256"/>
        <c:axId val="156590768"/>
      </c:barChart>
      <c:catAx>
        <c:axId val="156596256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56590768"/>
        <c:crosses val="autoZero"/>
        <c:auto val="1"/>
        <c:lblAlgn val="ctr"/>
        <c:lblOffset val="100"/>
        <c:noMultiLvlLbl val="0"/>
      </c:catAx>
      <c:valAx>
        <c:axId val="156590768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565962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REQ!$K$56</c:f>
              <c:strCache>
                <c:ptCount val="1"/>
              </c:strCache>
            </c:strRef>
          </c:tx>
          <c:explosion val="5"/>
          <c:dPt>
            <c:idx val="0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6BF-4F99-863D-DAFF9AB88BEA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6BF-4F99-863D-DAFF9AB88BEA}"/>
              </c:ext>
            </c:extLst>
          </c:dPt>
          <c:dLbls>
            <c:dLbl>
              <c:idx val="0"/>
              <c:layout>
                <c:manualLayout>
                  <c:x val="-9.5708862703883499E-2"/>
                  <c:y val="-0.115389799769625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66BF-4F99-863D-DAFF9AB88BEA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6.8413976218894404E-2"/>
                  <c:y val="0.187901624880524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66BF-4F99-863D-DAFF9AB88BEA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REQ!$J$57:$J$58</c:f>
              <c:strCache>
                <c:ptCount val="2"/>
                <c:pt idx="0">
                  <c:v>Respondidos Oportunamente </c:v>
                </c:pt>
                <c:pt idx="1">
                  <c:v>Fuera de Termino o en Trámite de Respuesta</c:v>
                </c:pt>
              </c:strCache>
            </c:strRef>
          </c:cat>
          <c:val>
            <c:numRef>
              <c:f>REQ!$K$57:$K$58</c:f>
              <c:numCache>
                <c:formatCode>General</c:formatCode>
                <c:ptCount val="2"/>
                <c:pt idx="0">
                  <c:v>4469</c:v>
                </c:pt>
                <c:pt idx="1">
                  <c:v>502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6BF-4F99-863D-DAFF9AB88BEA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4.9999928602420897E-2"/>
          <c:y val="0.86966301497438903"/>
          <c:w val="0.91036278741860399"/>
          <c:h val="0.11166188760630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5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3">
  <cs:axisTitle>
    <cs:lnRef idx="0"/>
    <cs:fillRef idx="0"/>
    <cs:effectRef idx="0"/>
    <cs:fontRef idx="minor">
      <a:schemeClr val="lt1">
        <a:lumMod val="75000"/>
      </a:schemeClr>
    </cs:fontRef>
    <cs:defRPr sz="900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</a:schemeClr>
            </a:gs>
            <a:gs pos="0">
              <a:schemeClr val="dk1">
                <a:lumMod val="65000"/>
                <a:lumOff val="3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  <a:alpha val="25000"/>
              </a:schemeClr>
            </a:gs>
            <a:gs pos="0">
              <a:schemeClr val="dk1">
                <a:lumMod val="65000"/>
                <a:lumOff val="35000"/>
                <a:alpha val="2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400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F6D2AE-EC66-4D80-A784-2534151A21B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8BD1F5D9-273A-47DC-A9A7-BEA48A3E3806}">
      <dgm:prSet phldrT="[Texto]" custT="1"/>
      <dgm:spPr>
        <a:solidFill>
          <a:srgbClr val="1F487C"/>
        </a:solidFill>
      </dgm:spPr>
      <dgm:t>
        <a:bodyPr/>
        <a:lstStyle/>
        <a:p>
          <a:r>
            <a:rPr lang="es-CO" sz="1200" spc="-10" dirty="0"/>
            <a:t>Manifestación </a:t>
          </a:r>
          <a:r>
            <a:rPr lang="es-CO" sz="1200" spc="-5" dirty="0"/>
            <a:t>de </a:t>
          </a:r>
          <a:r>
            <a:rPr lang="es-CO" sz="1200" spc="-10" dirty="0"/>
            <a:t>interés </a:t>
          </a:r>
          <a:r>
            <a:rPr lang="es-CO" sz="1200" spc="-5" dirty="0"/>
            <a:t>de los </a:t>
          </a:r>
          <a:r>
            <a:rPr lang="es-CO" sz="1200" spc="-10" dirty="0"/>
            <a:t>procesos </a:t>
          </a:r>
          <a:r>
            <a:rPr lang="es-CO" sz="1200" spc="-5" dirty="0"/>
            <a:t>de selección</a:t>
          </a:r>
          <a:r>
            <a:rPr lang="es-CO" sz="1200" spc="105" dirty="0"/>
            <a:t> </a:t>
          </a:r>
          <a:r>
            <a:rPr lang="es-CO" sz="1200" spc="-10" dirty="0"/>
            <a:t>abreviada </a:t>
          </a:r>
          <a:r>
            <a:rPr lang="es-CO" sz="1200" spc="-5" dirty="0"/>
            <a:t>de </a:t>
          </a:r>
          <a:r>
            <a:rPr lang="es-CO" sz="1200" spc="-10" dirty="0"/>
            <a:t>menor </a:t>
          </a:r>
          <a:r>
            <a:rPr lang="es-CO" sz="1200" spc="-5" dirty="0"/>
            <a:t>cuantía que adelanta </a:t>
          </a:r>
          <a:r>
            <a:rPr lang="es-CO" sz="1200" dirty="0"/>
            <a:t>la</a:t>
          </a:r>
          <a:r>
            <a:rPr lang="es-CO" sz="1200" spc="-5" dirty="0"/>
            <a:t> </a:t>
          </a:r>
          <a:r>
            <a:rPr lang="es-CO" sz="1200" spc="-10" dirty="0"/>
            <a:t>entidad</a:t>
          </a:r>
          <a:endParaRPr lang="es-CO" sz="1200" dirty="0"/>
        </a:p>
      </dgm:t>
    </dgm:pt>
    <dgm:pt modelId="{6E12E3B3-BB54-4296-80F8-0DAFC0591F64}" type="parTrans" cxnId="{E0C9859B-3C16-4406-9612-33CF32DA8D8E}">
      <dgm:prSet/>
      <dgm:spPr/>
      <dgm:t>
        <a:bodyPr/>
        <a:lstStyle/>
        <a:p>
          <a:endParaRPr lang="es-CO" sz="2000"/>
        </a:p>
      </dgm:t>
    </dgm:pt>
    <dgm:pt modelId="{70EB27CF-95D1-46BA-A373-7ED08F51CC79}" type="sibTrans" cxnId="{E0C9859B-3C16-4406-9612-33CF32DA8D8E}">
      <dgm:prSet/>
      <dgm:spPr/>
      <dgm:t>
        <a:bodyPr/>
        <a:lstStyle/>
        <a:p>
          <a:endParaRPr lang="es-CO" sz="2000"/>
        </a:p>
      </dgm:t>
    </dgm:pt>
    <dgm:pt modelId="{419A86CF-C5E7-4C57-A62E-22B1BF2DBCC8}">
      <dgm:prSet phldrT="[Texto]" custT="1"/>
      <dgm:spPr>
        <a:solidFill>
          <a:srgbClr val="1F487C"/>
        </a:solidFill>
      </dgm:spPr>
      <dgm:t>
        <a:bodyPr/>
        <a:lstStyle/>
        <a:p>
          <a:r>
            <a:rPr lang="es-CO" sz="1400" dirty="0"/>
            <a:t>Manual de contratación del INVIAS</a:t>
          </a:r>
        </a:p>
      </dgm:t>
    </dgm:pt>
    <dgm:pt modelId="{EE308374-9465-4A7D-B301-08C1FB841D78}" type="parTrans" cxnId="{D62572CE-DEC8-45D4-A979-98322986EB94}">
      <dgm:prSet/>
      <dgm:spPr/>
      <dgm:t>
        <a:bodyPr/>
        <a:lstStyle/>
        <a:p>
          <a:endParaRPr lang="es-CO" sz="2000"/>
        </a:p>
      </dgm:t>
    </dgm:pt>
    <dgm:pt modelId="{9A22D6CF-CEBF-4B77-8D49-1FCA952095B7}" type="sibTrans" cxnId="{D62572CE-DEC8-45D4-A979-98322986EB94}">
      <dgm:prSet/>
      <dgm:spPr/>
      <dgm:t>
        <a:bodyPr/>
        <a:lstStyle/>
        <a:p>
          <a:endParaRPr lang="es-CO" sz="2000"/>
        </a:p>
      </dgm:t>
    </dgm:pt>
    <dgm:pt modelId="{2A9CF2CB-54EA-4403-9B47-7B2EA3F48644}">
      <dgm:prSet phldrT="[Texto]" custT="1"/>
      <dgm:spPr>
        <a:solidFill>
          <a:srgbClr val="1F487C"/>
        </a:solidFill>
      </dgm:spPr>
      <dgm:t>
        <a:bodyPr/>
        <a:lstStyle/>
        <a:p>
          <a:r>
            <a:rPr lang="es-CO" sz="1400" dirty="0"/>
            <a:t>Procesos de Contratación</a:t>
          </a:r>
        </a:p>
      </dgm:t>
    </dgm:pt>
    <dgm:pt modelId="{FEF5F93A-AEA7-4E30-9D34-B8F3DDE331EA}" type="parTrans" cxnId="{99293E64-A38B-4E61-8C97-6F7416148597}">
      <dgm:prSet/>
      <dgm:spPr/>
      <dgm:t>
        <a:bodyPr/>
        <a:lstStyle/>
        <a:p>
          <a:endParaRPr lang="es-CO" sz="2000"/>
        </a:p>
      </dgm:t>
    </dgm:pt>
    <dgm:pt modelId="{EF7E2E8A-0DCA-4E92-B09B-6EC59A036B01}" type="sibTrans" cxnId="{99293E64-A38B-4E61-8C97-6F7416148597}">
      <dgm:prSet/>
      <dgm:spPr/>
      <dgm:t>
        <a:bodyPr/>
        <a:lstStyle/>
        <a:p>
          <a:endParaRPr lang="es-CO" sz="2000"/>
        </a:p>
      </dgm:t>
    </dgm:pt>
    <dgm:pt modelId="{EF097E30-705F-4EF8-86E4-A3B8852737EE}">
      <dgm:prSet phldrT="[Texto]" custT="1"/>
      <dgm:spPr>
        <a:solidFill>
          <a:srgbClr val="1F487C"/>
        </a:solidFill>
      </dgm:spPr>
      <dgm:t>
        <a:bodyPr/>
        <a:lstStyle/>
        <a:p>
          <a:r>
            <a:rPr lang="es-CO" sz="1400" dirty="0"/>
            <a:t>Sistema electrónico de Contratación Pública</a:t>
          </a:r>
        </a:p>
      </dgm:t>
    </dgm:pt>
    <dgm:pt modelId="{0DDF62A5-B69B-4AE1-9927-051BCD5F1FA2}" type="parTrans" cxnId="{EC003AA8-3438-4BC7-87F6-91AD9CD95AB9}">
      <dgm:prSet/>
      <dgm:spPr/>
      <dgm:t>
        <a:bodyPr/>
        <a:lstStyle/>
        <a:p>
          <a:endParaRPr lang="es-CO" sz="2000"/>
        </a:p>
      </dgm:t>
    </dgm:pt>
    <dgm:pt modelId="{51B02C15-7A23-44B0-AA16-4C1FDDA9798C}" type="sibTrans" cxnId="{EC003AA8-3438-4BC7-87F6-91AD9CD95AB9}">
      <dgm:prSet/>
      <dgm:spPr/>
      <dgm:t>
        <a:bodyPr/>
        <a:lstStyle/>
        <a:p>
          <a:endParaRPr lang="es-CO" sz="2000"/>
        </a:p>
      </dgm:t>
    </dgm:pt>
    <dgm:pt modelId="{31A315B8-BFFD-4DF0-B0E4-CD6CC1AFB782}">
      <dgm:prSet phldrT="[Texto]" custT="1"/>
      <dgm:spPr>
        <a:solidFill>
          <a:srgbClr val="1F487C"/>
        </a:solidFill>
      </dgm:spPr>
      <dgm:t>
        <a:bodyPr/>
        <a:lstStyle/>
        <a:p>
          <a:r>
            <a:rPr lang="es-CO" sz="1400" dirty="0"/>
            <a:t>Contratos de Prestación de Servicios de la entidad</a:t>
          </a:r>
        </a:p>
      </dgm:t>
    </dgm:pt>
    <dgm:pt modelId="{B91B1E2F-5A17-41F4-8884-97BE9A093C1D}" type="parTrans" cxnId="{D97005EE-866B-4BC0-95FE-396EA24D89D0}">
      <dgm:prSet/>
      <dgm:spPr/>
      <dgm:t>
        <a:bodyPr/>
        <a:lstStyle/>
        <a:p>
          <a:endParaRPr lang="es-CO" sz="2000"/>
        </a:p>
      </dgm:t>
    </dgm:pt>
    <dgm:pt modelId="{AD66D9EE-FFAE-40F6-9B08-CEAC46353343}" type="sibTrans" cxnId="{D97005EE-866B-4BC0-95FE-396EA24D89D0}">
      <dgm:prSet/>
      <dgm:spPr/>
      <dgm:t>
        <a:bodyPr/>
        <a:lstStyle/>
        <a:p>
          <a:endParaRPr lang="es-CO" sz="2000"/>
        </a:p>
      </dgm:t>
    </dgm:pt>
    <dgm:pt modelId="{CD8217E7-9030-4858-80CC-209A373D3017}" type="pres">
      <dgm:prSet presAssocID="{09F6D2AE-EC66-4D80-A784-2534151A21B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17F7BD47-E2DA-4510-8E58-4FD51A104BA8}" type="pres">
      <dgm:prSet presAssocID="{8BD1F5D9-273A-47DC-A9A7-BEA48A3E3806}" presName="parentLin" presStyleCnt="0"/>
      <dgm:spPr/>
    </dgm:pt>
    <dgm:pt modelId="{7A349E62-0973-473D-8576-E7CAB9099246}" type="pres">
      <dgm:prSet presAssocID="{8BD1F5D9-273A-47DC-A9A7-BEA48A3E3806}" presName="parentLeftMargin" presStyleLbl="node1" presStyleIdx="0" presStyleCnt="5"/>
      <dgm:spPr/>
      <dgm:t>
        <a:bodyPr/>
        <a:lstStyle/>
        <a:p>
          <a:endParaRPr lang="es-CO"/>
        </a:p>
      </dgm:t>
    </dgm:pt>
    <dgm:pt modelId="{DDDC277B-814E-4E23-BEA1-6EA0A46E760B}" type="pres">
      <dgm:prSet presAssocID="{8BD1F5D9-273A-47DC-A9A7-BEA48A3E3806}" presName="parentText" presStyleLbl="node1" presStyleIdx="0" presStyleCnt="5" custScaleY="171057" custLinFactNeighborX="-7595" custLinFactNeighborY="-17825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7CDE0EA-392A-4D66-A0F8-4F255BF16F02}" type="pres">
      <dgm:prSet presAssocID="{8BD1F5D9-273A-47DC-A9A7-BEA48A3E3806}" presName="negativeSpace" presStyleCnt="0"/>
      <dgm:spPr/>
    </dgm:pt>
    <dgm:pt modelId="{A52E7D97-6795-47AA-B890-7BD6A7E6110F}" type="pres">
      <dgm:prSet presAssocID="{8BD1F5D9-273A-47DC-A9A7-BEA48A3E3806}" presName="childText" presStyleLbl="conFgAcc1" presStyleIdx="0" presStyleCnt="5" custScaleX="89282" custScaleY="129817">
        <dgm:presLayoutVars>
          <dgm:bulletEnabled val="1"/>
        </dgm:presLayoutVars>
      </dgm:prSet>
      <dgm:spPr>
        <a:ln>
          <a:solidFill>
            <a:srgbClr val="1F487C"/>
          </a:solidFill>
        </a:ln>
      </dgm:spPr>
    </dgm:pt>
    <dgm:pt modelId="{2F96A423-9FE8-4258-B884-52F4FC57F424}" type="pres">
      <dgm:prSet presAssocID="{70EB27CF-95D1-46BA-A373-7ED08F51CC79}" presName="spaceBetweenRectangles" presStyleCnt="0"/>
      <dgm:spPr/>
    </dgm:pt>
    <dgm:pt modelId="{D8CFA4F7-23A7-4250-BA7C-8232ACF8BAAA}" type="pres">
      <dgm:prSet presAssocID="{419A86CF-C5E7-4C57-A62E-22B1BF2DBCC8}" presName="parentLin" presStyleCnt="0"/>
      <dgm:spPr/>
    </dgm:pt>
    <dgm:pt modelId="{FD7C07C6-B957-4C70-9E20-B79F1BE302A9}" type="pres">
      <dgm:prSet presAssocID="{419A86CF-C5E7-4C57-A62E-22B1BF2DBCC8}" presName="parentLeftMargin" presStyleLbl="node1" presStyleIdx="0" presStyleCnt="5"/>
      <dgm:spPr/>
      <dgm:t>
        <a:bodyPr/>
        <a:lstStyle/>
        <a:p>
          <a:endParaRPr lang="es-CO"/>
        </a:p>
      </dgm:t>
    </dgm:pt>
    <dgm:pt modelId="{0C194CB3-A797-46A9-A2D9-67AD28995222}" type="pres">
      <dgm:prSet presAssocID="{419A86CF-C5E7-4C57-A62E-22B1BF2DBCC8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4EAB162-9E37-4788-8031-CAD7F38E3806}" type="pres">
      <dgm:prSet presAssocID="{419A86CF-C5E7-4C57-A62E-22B1BF2DBCC8}" presName="negativeSpace" presStyleCnt="0"/>
      <dgm:spPr/>
    </dgm:pt>
    <dgm:pt modelId="{FFE2F676-9BA8-4070-A77F-D2CC8DE1C19F}" type="pres">
      <dgm:prSet presAssocID="{419A86CF-C5E7-4C57-A62E-22B1BF2DBCC8}" presName="childText" presStyleLbl="conFgAcc1" presStyleIdx="1" presStyleCnt="5" custScaleX="89283" custScaleY="120375">
        <dgm:presLayoutVars>
          <dgm:bulletEnabled val="1"/>
        </dgm:presLayoutVars>
      </dgm:prSet>
      <dgm:spPr>
        <a:ln>
          <a:solidFill>
            <a:srgbClr val="1F487C"/>
          </a:solidFill>
        </a:ln>
      </dgm:spPr>
    </dgm:pt>
    <dgm:pt modelId="{7469B924-35BF-4CD7-9C03-57ACD8E0D8F0}" type="pres">
      <dgm:prSet presAssocID="{9A22D6CF-CEBF-4B77-8D49-1FCA952095B7}" presName="spaceBetweenRectangles" presStyleCnt="0"/>
      <dgm:spPr/>
    </dgm:pt>
    <dgm:pt modelId="{8384A212-3142-4FE6-BA19-3931B6D9FD8B}" type="pres">
      <dgm:prSet presAssocID="{2A9CF2CB-54EA-4403-9B47-7B2EA3F48644}" presName="parentLin" presStyleCnt="0"/>
      <dgm:spPr/>
    </dgm:pt>
    <dgm:pt modelId="{99D32C2B-D848-48B6-8D87-E376453F9700}" type="pres">
      <dgm:prSet presAssocID="{2A9CF2CB-54EA-4403-9B47-7B2EA3F48644}" presName="parentLeftMargin" presStyleLbl="node1" presStyleIdx="1" presStyleCnt="5"/>
      <dgm:spPr/>
      <dgm:t>
        <a:bodyPr/>
        <a:lstStyle/>
        <a:p>
          <a:endParaRPr lang="es-CO"/>
        </a:p>
      </dgm:t>
    </dgm:pt>
    <dgm:pt modelId="{7FBA0E46-D42E-43D6-801F-ADBF648E4C2E}" type="pres">
      <dgm:prSet presAssocID="{2A9CF2CB-54EA-4403-9B47-7B2EA3F48644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268D015-FC9B-45D1-9045-4DA13CEA90A5}" type="pres">
      <dgm:prSet presAssocID="{2A9CF2CB-54EA-4403-9B47-7B2EA3F48644}" presName="negativeSpace" presStyleCnt="0"/>
      <dgm:spPr/>
    </dgm:pt>
    <dgm:pt modelId="{08144B5A-6214-4C9B-AC1B-96AB10AEA2C5}" type="pres">
      <dgm:prSet presAssocID="{2A9CF2CB-54EA-4403-9B47-7B2EA3F48644}" presName="childText" presStyleLbl="conFgAcc1" presStyleIdx="2" presStyleCnt="5" custScaleX="89282" custLinFactNeighborX="-994" custLinFactNeighborY="5008">
        <dgm:presLayoutVars>
          <dgm:bulletEnabled val="1"/>
        </dgm:presLayoutVars>
      </dgm:prSet>
      <dgm:spPr>
        <a:ln>
          <a:solidFill>
            <a:srgbClr val="1F487C"/>
          </a:solidFill>
        </a:ln>
      </dgm:spPr>
    </dgm:pt>
    <dgm:pt modelId="{23420A24-7FF7-422C-A521-DC5A9B0797EA}" type="pres">
      <dgm:prSet presAssocID="{EF7E2E8A-0DCA-4E92-B09B-6EC59A036B01}" presName="spaceBetweenRectangles" presStyleCnt="0"/>
      <dgm:spPr/>
    </dgm:pt>
    <dgm:pt modelId="{18C7E9C2-83F7-4F29-992B-B61636E7EAB8}" type="pres">
      <dgm:prSet presAssocID="{31A315B8-BFFD-4DF0-B0E4-CD6CC1AFB782}" presName="parentLin" presStyleCnt="0"/>
      <dgm:spPr/>
    </dgm:pt>
    <dgm:pt modelId="{29FA84BA-39F7-4E44-A262-8252E1987791}" type="pres">
      <dgm:prSet presAssocID="{31A315B8-BFFD-4DF0-B0E4-CD6CC1AFB782}" presName="parentLeftMargin" presStyleLbl="node1" presStyleIdx="2" presStyleCnt="5"/>
      <dgm:spPr/>
      <dgm:t>
        <a:bodyPr/>
        <a:lstStyle/>
        <a:p>
          <a:endParaRPr lang="es-CO"/>
        </a:p>
      </dgm:t>
    </dgm:pt>
    <dgm:pt modelId="{7DA10A0F-78DB-45F4-AF20-6CE93938FFAB}" type="pres">
      <dgm:prSet presAssocID="{31A315B8-BFFD-4DF0-B0E4-CD6CC1AFB782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9CF60A4-DB7F-4C11-A280-875B4FBEA56D}" type="pres">
      <dgm:prSet presAssocID="{31A315B8-BFFD-4DF0-B0E4-CD6CC1AFB782}" presName="negativeSpace" presStyleCnt="0"/>
      <dgm:spPr/>
    </dgm:pt>
    <dgm:pt modelId="{2F340F3B-5DAA-414C-8DA0-0E91E82FD23D}" type="pres">
      <dgm:prSet presAssocID="{31A315B8-BFFD-4DF0-B0E4-CD6CC1AFB782}" presName="childText" presStyleLbl="conFgAcc1" presStyleIdx="3" presStyleCnt="5" custScaleX="89283" custScaleY="122698">
        <dgm:presLayoutVars>
          <dgm:bulletEnabled val="1"/>
        </dgm:presLayoutVars>
      </dgm:prSet>
      <dgm:spPr>
        <a:ln>
          <a:solidFill>
            <a:srgbClr val="1F487C"/>
          </a:solidFill>
        </a:ln>
      </dgm:spPr>
    </dgm:pt>
    <dgm:pt modelId="{D32BE067-62D7-4426-AE49-04EC245CCF16}" type="pres">
      <dgm:prSet presAssocID="{AD66D9EE-FFAE-40F6-9B08-CEAC46353343}" presName="spaceBetweenRectangles" presStyleCnt="0"/>
      <dgm:spPr/>
    </dgm:pt>
    <dgm:pt modelId="{9E58FBA6-8AC4-432F-9722-A9C349218B48}" type="pres">
      <dgm:prSet presAssocID="{EF097E30-705F-4EF8-86E4-A3B8852737EE}" presName="parentLin" presStyleCnt="0"/>
      <dgm:spPr/>
    </dgm:pt>
    <dgm:pt modelId="{0BA2A06C-A20C-4DA8-B71C-72D8598E875C}" type="pres">
      <dgm:prSet presAssocID="{EF097E30-705F-4EF8-86E4-A3B8852737EE}" presName="parentLeftMargin" presStyleLbl="node1" presStyleIdx="3" presStyleCnt="5"/>
      <dgm:spPr/>
      <dgm:t>
        <a:bodyPr/>
        <a:lstStyle/>
        <a:p>
          <a:endParaRPr lang="es-CO"/>
        </a:p>
      </dgm:t>
    </dgm:pt>
    <dgm:pt modelId="{6FD17F12-6A5F-4EA1-B2D3-0C405B4F949C}" type="pres">
      <dgm:prSet presAssocID="{EF097E30-705F-4EF8-86E4-A3B8852737EE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7AB8CB0-4FAA-4C34-B683-7542F53AF2C8}" type="pres">
      <dgm:prSet presAssocID="{EF097E30-705F-4EF8-86E4-A3B8852737EE}" presName="negativeSpace" presStyleCnt="0"/>
      <dgm:spPr/>
    </dgm:pt>
    <dgm:pt modelId="{ED956CA3-13DC-4EEB-B76D-6E6752FBDB9C}" type="pres">
      <dgm:prSet presAssocID="{EF097E30-705F-4EF8-86E4-A3B8852737EE}" presName="childText" presStyleLbl="conFgAcc1" presStyleIdx="4" presStyleCnt="5" custScaleX="89283" custScaleY="132158">
        <dgm:presLayoutVars>
          <dgm:bulletEnabled val="1"/>
        </dgm:presLayoutVars>
      </dgm:prSet>
      <dgm:spPr>
        <a:ln>
          <a:solidFill>
            <a:srgbClr val="1F487C"/>
          </a:solidFill>
        </a:ln>
      </dgm:spPr>
    </dgm:pt>
  </dgm:ptLst>
  <dgm:cxnLst>
    <dgm:cxn modelId="{E0C9859B-3C16-4406-9612-33CF32DA8D8E}" srcId="{09F6D2AE-EC66-4D80-A784-2534151A21BD}" destId="{8BD1F5D9-273A-47DC-A9A7-BEA48A3E3806}" srcOrd="0" destOrd="0" parTransId="{6E12E3B3-BB54-4296-80F8-0DAFC0591F64}" sibTransId="{70EB27CF-95D1-46BA-A373-7ED08F51CC79}"/>
    <dgm:cxn modelId="{3264946B-018D-4F2D-B9D8-4A03BF94FA11}" type="presOf" srcId="{419A86CF-C5E7-4C57-A62E-22B1BF2DBCC8}" destId="{0C194CB3-A797-46A9-A2D9-67AD28995222}" srcOrd="1" destOrd="0" presId="urn:microsoft.com/office/officeart/2005/8/layout/list1"/>
    <dgm:cxn modelId="{A7542893-A441-49A5-8F20-780D48DCAD23}" type="presOf" srcId="{EF097E30-705F-4EF8-86E4-A3B8852737EE}" destId="{0BA2A06C-A20C-4DA8-B71C-72D8598E875C}" srcOrd="0" destOrd="0" presId="urn:microsoft.com/office/officeart/2005/8/layout/list1"/>
    <dgm:cxn modelId="{EC003AA8-3438-4BC7-87F6-91AD9CD95AB9}" srcId="{09F6D2AE-EC66-4D80-A784-2534151A21BD}" destId="{EF097E30-705F-4EF8-86E4-A3B8852737EE}" srcOrd="4" destOrd="0" parTransId="{0DDF62A5-B69B-4AE1-9927-051BCD5F1FA2}" sibTransId="{51B02C15-7A23-44B0-AA16-4C1FDDA9798C}"/>
    <dgm:cxn modelId="{D62572CE-DEC8-45D4-A979-98322986EB94}" srcId="{09F6D2AE-EC66-4D80-A784-2534151A21BD}" destId="{419A86CF-C5E7-4C57-A62E-22B1BF2DBCC8}" srcOrd="1" destOrd="0" parTransId="{EE308374-9465-4A7D-B301-08C1FB841D78}" sibTransId="{9A22D6CF-CEBF-4B77-8D49-1FCA952095B7}"/>
    <dgm:cxn modelId="{BC8453D0-5D3C-4F3B-8307-AEF36DE97BD5}" type="presOf" srcId="{419A86CF-C5E7-4C57-A62E-22B1BF2DBCC8}" destId="{FD7C07C6-B957-4C70-9E20-B79F1BE302A9}" srcOrd="0" destOrd="0" presId="urn:microsoft.com/office/officeart/2005/8/layout/list1"/>
    <dgm:cxn modelId="{D97005EE-866B-4BC0-95FE-396EA24D89D0}" srcId="{09F6D2AE-EC66-4D80-A784-2534151A21BD}" destId="{31A315B8-BFFD-4DF0-B0E4-CD6CC1AFB782}" srcOrd="3" destOrd="0" parTransId="{B91B1E2F-5A17-41F4-8884-97BE9A093C1D}" sibTransId="{AD66D9EE-FFAE-40F6-9B08-CEAC46353343}"/>
    <dgm:cxn modelId="{E3D3D04F-AC19-4E1C-99A1-2086D2AC4E33}" type="presOf" srcId="{2A9CF2CB-54EA-4403-9B47-7B2EA3F48644}" destId="{99D32C2B-D848-48B6-8D87-E376453F9700}" srcOrd="0" destOrd="0" presId="urn:microsoft.com/office/officeart/2005/8/layout/list1"/>
    <dgm:cxn modelId="{DC8F2DF9-E92C-41EF-883F-E2B45C72F4BE}" type="presOf" srcId="{8BD1F5D9-273A-47DC-A9A7-BEA48A3E3806}" destId="{DDDC277B-814E-4E23-BEA1-6EA0A46E760B}" srcOrd="1" destOrd="0" presId="urn:microsoft.com/office/officeart/2005/8/layout/list1"/>
    <dgm:cxn modelId="{F8F72437-EC2D-48B5-B567-714FBC19F8E2}" type="presOf" srcId="{EF097E30-705F-4EF8-86E4-A3B8852737EE}" destId="{6FD17F12-6A5F-4EA1-B2D3-0C405B4F949C}" srcOrd="1" destOrd="0" presId="urn:microsoft.com/office/officeart/2005/8/layout/list1"/>
    <dgm:cxn modelId="{A8526DCF-EF3C-47EA-BCB0-547C04333F1B}" type="presOf" srcId="{2A9CF2CB-54EA-4403-9B47-7B2EA3F48644}" destId="{7FBA0E46-D42E-43D6-801F-ADBF648E4C2E}" srcOrd="1" destOrd="0" presId="urn:microsoft.com/office/officeart/2005/8/layout/list1"/>
    <dgm:cxn modelId="{F9A7BE51-9C28-489A-902E-C68DB11B7A30}" type="presOf" srcId="{31A315B8-BFFD-4DF0-B0E4-CD6CC1AFB782}" destId="{7DA10A0F-78DB-45F4-AF20-6CE93938FFAB}" srcOrd="1" destOrd="0" presId="urn:microsoft.com/office/officeart/2005/8/layout/list1"/>
    <dgm:cxn modelId="{99293E64-A38B-4E61-8C97-6F7416148597}" srcId="{09F6D2AE-EC66-4D80-A784-2534151A21BD}" destId="{2A9CF2CB-54EA-4403-9B47-7B2EA3F48644}" srcOrd="2" destOrd="0" parTransId="{FEF5F93A-AEA7-4E30-9D34-B8F3DDE331EA}" sibTransId="{EF7E2E8A-0DCA-4E92-B09B-6EC59A036B01}"/>
    <dgm:cxn modelId="{A4EA09F3-9B36-4415-B00B-293D6A2B1C1A}" type="presOf" srcId="{09F6D2AE-EC66-4D80-A784-2534151A21BD}" destId="{CD8217E7-9030-4858-80CC-209A373D3017}" srcOrd="0" destOrd="0" presId="urn:microsoft.com/office/officeart/2005/8/layout/list1"/>
    <dgm:cxn modelId="{9778BE59-A031-4401-9755-723BAD37F21D}" type="presOf" srcId="{31A315B8-BFFD-4DF0-B0E4-CD6CC1AFB782}" destId="{29FA84BA-39F7-4E44-A262-8252E1987791}" srcOrd="0" destOrd="0" presId="urn:microsoft.com/office/officeart/2005/8/layout/list1"/>
    <dgm:cxn modelId="{BE2F15CA-8394-494B-A48A-F18309B48DEE}" type="presOf" srcId="{8BD1F5D9-273A-47DC-A9A7-BEA48A3E3806}" destId="{7A349E62-0973-473D-8576-E7CAB9099246}" srcOrd="0" destOrd="0" presId="urn:microsoft.com/office/officeart/2005/8/layout/list1"/>
    <dgm:cxn modelId="{E2935737-6B7A-4D1C-9726-8B6C38BCE792}" type="presParOf" srcId="{CD8217E7-9030-4858-80CC-209A373D3017}" destId="{17F7BD47-E2DA-4510-8E58-4FD51A104BA8}" srcOrd="0" destOrd="0" presId="urn:microsoft.com/office/officeart/2005/8/layout/list1"/>
    <dgm:cxn modelId="{3EF38D41-F947-420F-A001-F5F278174BA5}" type="presParOf" srcId="{17F7BD47-E2DA-4510-8E58-4FD51A104BA8}" destId="{7A349E62-0973-473D-8576-E7CAB9099246}" srcOrd="0" destOrd="0" presId="urn:microsoft.com/office/officeart/2005/8/layout/list1"/>
    <dgm:cxn modelId="{39420267-2A0C-4C93-BBAB-1EE5C42D7EF6}" type="presParOf" srcId="{17F7BD47-E2DA-4510-8E58-4FD51A104BA8}" destId="{DDDC277B-814E-4E23-BEA1-6EA0A46E760B}" srcOrd="1" destOrd="0" presId="urn:microsoft.com/office/officeart/2005/8/layout/list1"/>
    <dgm:cxn modelId="{9BFCA404-8E91-450F-8326-77C2DDC1AFC9}" type="presParOf" srcId="{CD8217E7-9030-4858-80CC-209A373D3017}" destId="{E7CDE0EA-392A-4D66-A0F8-4F255BF16F02}" srcOrd="1" destOrd="0" presId="urn:microsoft.com/office/officeart/2005/8/layout/list1"/>
    <dgm:cxn modelId="{D899D58E-F68D-47FB-B03C-BF942B9567BF}" type="presParOf" srcId="{CD8217E7-9030-4858-80CC-209A373D3017}" destId="{A52E7D97-6795-47AA-B890-7BD6A7E6110F}" srcOrd="2" destOrd="0" presId="urn:microsoft.com/office/officeart/2005/8/layout/list1"/>
    <dgm:cxn modelId="{14C5C64A-BD90-42F6-85E9-C2AE2885FB57}" type="presParOf" srcId="{CD8217E7-9030-4858-80CC-209A373D3017}" destId="{2F96A423-9FE8-4258-B884-52F4FC57F424}" srcOrd="3" destOrd="0" presId="urn:microsoft.com/office/officeart/2005/8/layout/list1"/>
    <dgm:cxn modelId="{1BDAAADD-C5F9-4059-8F53-3AE5B49A4453}" type="presParOf" srcId="{CD8217E7-9030-4858-80CC-209A373D3017}" destId="{D8CFA4F7-23A7-4250-BA7C-8232ACF8BAAA}" srcOrd="4" destOrd="0" presId="urn:microsoft.com/office/officeart/2005/8/layout/list1"/>
    <dgm:cxn modelId="{981F1C10-9F46-47C9-95CA-0F9E10C7A6CC}" type="presParOf" srcId="{D8CFA4F7-23A7-4250-BA7C-8232ACF8BAAA}" destId="{FD7C07C6-B957-4C70-9E20-B79F1BE302A9}" srcOrd="0" destOrd="0" presId="urn:microsoft.com/office/officeart/2005/8/layout/list1"/>
    <dgm:cxn modelId="{CB3E47CE-77FF-4600-9431-1C7673DD2CDE}" type="presParOf" srcId="{D8CFA4F7-23A7-4250-BA7C-8232ACF8BAAA}" destId="{0C194CB3-A797-46A9-A2D9-67AD28995222}" srcOrd="1" destOrd="0" presId="urn:microsoft.com/office/officeart/2005/8/layout/list1"/>
    <dgm:cxn modelId="{7745B7F4-CB85-41C9-9C56-B1DD53DB86EE}" type="presParOf" srcId="{CD8217E7-9030-4858-80CC-209A373D3017}" destId="{44EAB162-9E37-4788-8031-CAD7F38E3806}" srcOrd="5" destOrd="0" presId="urn:microsoft.com/office/officeart/2005/8/layout/list1"/>
    <dgm:cxn modelId="{CED3D591-A67A-4A60-88F3-FE4A559F8572}" type="presParOf" srcId="{CD8217E7-9030-4858-80CC-209A373D3017}" destId="{FFE2F676-9BA8-4070-A77F-D2CC8DE1C19F}" srcOrd="6" destOrd="0" presId="urn:microsoft.com/office/officeart/2005/8/layout/list1"/>
    <dgm:cxn modelId="{CCE9008D-3F43-4ADD-BA60-7500BF19137D}" type="presParOf" srcId="{CD8217E7-9030-4858-80CC-209A373D3017}" destId="{7469B924-35BF-4CD7-9C03-57ACD8E0D8F0}" srcOrd="7" destOrd="0" presId="urn:microsoft.com/office/officeart/2005/8/layout/list1"/>
    <dgm:cxn modelId="{5ADF05F4-EC48-4547-98A1-7A7FB7F02B27}" type="presParOf" srcId="{CD8217E7-9030-4858-80CC-209A373D3017}" destId="{8384A212-3142-4FE6-BA19-3931B6D9FD8B}" srcOrd="8" destOrd="0" presId="urn:microsoft.com/office/officeart/2005/8/layout/list1"/>
    <dgm:cxn modelId="{EC9377F5-D0DC-4561-8D43-D06ABFE6245B}" type="presParOf" srcId="{8384A212-3142-4FE6-BA19-3931B6D9FD8B}" destId="{99D32C2B-D848-48B6-8D87-E376453F9700}" srcOrd="0" destOrd="0" presId="urn:microsoft.com/office/officeart/2005/8/layout/list1"/>
    <dgm:cxn modelId="{03605812-DD48-477C-9554-EC3AAD645741}" type="presParOf" srcId="{8384A212-3142-4FE6-BA19-3931B6D9FD8B}" destId="{7FBA0E46-D42E-43D6-801F-ADBF648E4C2E}" srcOrd="1" destOrd="0" presId="urn:microsoft.com/office/officeart/2005/8/layout/list1"/>
    <dgm:cxn modelId="{030C68F2-CDE9-449E-9755-D76944347376}" type="presParOf" srcId="{CD8217E7-9030-4858-80CC-209A373D3017}" destId="{8268D015-FC9B-45D1-9045-4DA13CEA90A5}" srcOrd="9" destOrd="0" presId="urn:microsoft.com/office/officeart/2005/8/layout/list1"/>
    <dgm:cxn modelId="{9567BF0F-E2EE-4195-A432-138FA42E35BE}" type="presParOf" srcId="{CD8217E7-9030-4858-80CC-209A373D3017}" destId="{08144B5A-6214-4C9B-AC1B-96AB10AEA2C5}" srcOrd="10" destOrd="0" presId="urn:microsoft.com/office/officeart/2005/8/layout/list1"/>
    <dgm:cxn modelId="{B8049D9F-6BDE-4FA8-8BB2-C3A819066B8A}" type="presParOf" srcId="{CD8217E7-9030-4858-80CC-209A373D3017}" destId="{23420A24-7FF7-422C-A521-DC5A9B0797EA}" srcOrd="11" destOrd="0" presId="urn:microsoft.com/office/officeart/2005/8/layout/list1"/>
    <dgm:cxn modelId="{7A51518E-FC9A-4F91-A75A-30067DB4572D}" type="presParOf" srcId="{CD8217E7-9030-4858-80CC-209A373D3017}" destId="{18C7E9C2-83F7-4F29-992B-B61636E7EAB8}" srcOrd="12" destOrd="0" presId="urn:microsoft.com/office/officeart/2005/8/layout/list1"/>
    <dgm:cxn modelId="{C2D39C9D-33BE-4E07-AF39-1F72CCBBA5A8}" type="presParOf" srcId="{18C7E9C2-83F7-4F29-992B-B61636E7EAB8}" destId="{29FA84BA-39F7-4E44-A262-8252E1987791}" srcOrd="0" destOrd="0" presId="urn:microsoft.com/office/officeart/2005/8/layout/list1"/>
    <dgm:cxn modelId="{D183A227-3D05-4EAF-AB65-8E341EEAFCAA}" type="presParOf" srcId="{18C7E9C2-83F7-4F29-992B-B61636E7EAB8}" destId="{7DA10A0F-78DB-45F4-AF20-6CE93938FFAB}" srcOrd="1" destOrd="0" presId="urn:microsoft.com/office/officeart/2005/8/layout/list1"/>
    <dgm:cxn modelId="{FDC60627-32CC-4F75-86A0-C1F6D3FB898E}" type="presParOf" srcId="{CD8217E7-9030-4858-80CC-209A373D3017}" destId="{59CF60A4-DB7F-4C11-A280-875B4FBEA56D}" srcOrd="13" destOrd="0" presId="urn:microsoft.com/office/officeart/2005/8/layout/list1"/>
    <dgm:cxn modelId="{0CF51897-7FE1-468A-B087-819D81314827}" type="presParOf" srcId="{CD8217E7-9030-4858-80CC-209A373D3017}" destId="{2F340F3B-5DAA-414C-8DA0-0E91E82FD23D}" srcOrd="14" destOrd="0" presId="urn:microsoft.com/office/officeart/2005/8/layout/list1"/>
    <dgm:cxn modelId="{DC46A13A-09C3-422E-971D-9C2E150A2435}" type="presParOf" srcId="{CD8217E7-9030-4858-80CC-209A373D3017}" destId="{D32BE067-62D7-4426-AE49-04EC245CCF16}" srcOrd="15" destOrd="0" presId="urn:microsoft.com/office/officeart/2005/8/layout/list1"/>
    <dgm:cxn modelId="{7109C382-E07E-4E05-85DB-96BF3DAEC66F}" type="presParOf" srcId="{CD8217E7-9030-4858-80CC-209A373D3017}" destId="{9E58FBA6-8AC4-432F-9722-A9C349218B48}" srcOrd="16" destOrd="0" presId="urn:microsoft.com/office/officeart/2005/8/layout/list1"/>
    <dgm:cxn modelId="{CEB9D1E4-E5D1-4C9A-B96D-ECFD448771FB}" type="presParOf" srcId="{9E58FBA6-8AC4-432F-9722-A9C349218B48}" destId="{0BA2A06C-A20C-4DA8-B71C-72D8598E875C}" srcOrd="0" destOrd="0" presId="urn:microsoft.com/office/officeart/2005/8/layout/list1"/>
    <dgm:cxn modelId="{064BA7B6-43F1-4ACF-A4D8-A9A9FA4508ED}" type="presParOf" srcId="{9E58FBA6-8AC4-432F-9722-A9C349218B48}" destId="{6FD17F12-6A5F-4EA1-B2D3-0C405B4F949C}" srcOrd="1" destOrd="0" presId="urn:microsoft.com/office/officeart/2005/8/layout/list1"/>
    <dgm:cxn modelId="{1376FA5D-6AFC-4412-90AD-DA22E02C9AAB}" type="presParOf" srcId="{CD8217E7-9030-4858-80CC-209A373D3017}" destId="{57AB8CB0-4FAA-4C34-B683-7542F53AF2C8}" srcOrd="17" destOrd="0" presId="urn:microsoft.com/office/officeart/2005/8/layout/list1"/>
    <dgm:cxn modelId="{AAFDA27E-84D2-456D-8F09-1AECE99B3E2E}" type="presParOf" srcId="{CD8217E7-9030-4858-80CC-209A373D3017}" destId="{ED956CA3-13DC-4EEB-B76D-6E6752FBDB9C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6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0.19365</cdr:x>
      <cdr:y>0.24956</cdr:y>
    </cdr:from>
    <cdr:to>
      <cdr:x>0.19365</cdr:x>
      <cdr:y>0.92045</cdr:y>
    </cdr:to>
    <cdr:cxnSp macro="">
      <cdr:nvCxnSpPr>
        <cdr:cNvPr id="2" name="Conector recto 1"/>
        <cdr:cNvCxnSpPr/>
      </cdr:nvCxnSpPr>
      <cdr:spPr>
        <a:xfrm xmlns:a="http://schemas.openxmlformats.org/drawingml/2006/main">
          <a:off x="1192804" y="1009321"/>
          <a:ext cx="11" cy="2713372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bg2">
              <a:lumMod val="75000"/>
            </a:schemeClr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1</cdr:x>
      <cdr:y>0.56066</cdr:y>
    </cdr:from>
    <cdr:to>
      <cdr:x>1</cdr:x>
      <cdr:y>1</cdr:y>
    </cdr:to>
    <cdr:cxnSp macro="">
      <cdr:nvCxnSpPr>
        <cdr:cNvPr id="3" name="Conector recto 2"/>
        <cdr:cNvCxnSpPr/>
      </cdr:nvCxnSpPr>
      <cdr:spPr>
        <a:xfrm xmlns:a="http://schemas.openxmlformats.org/drawingml/2006/main">
          <a:off x="6469814" y="3590315"/>
          <a:ext cx="20" cy="1776898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bg2">
              <a:lumMod val="75000"/>
            </a:schemeClr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0.40438</cdr:x>
      <cdr:y>0.24323</cdr:y>
    </cdr:from>
    <cdr:to>
      <cdr:x>0.5</cdr:x>
      <cdr:y>0.29699</cdr:y>
    </cdr:to>
    <cdr:sp macro="" textlink="">
      <cdr:nvSpPr>
        <cdr:cNvPr id="2" name="CuadroTexto 1"/>
        <cdr:cNvSpPr txBox="1"/>
      </cdr:nvSpPr>
      <cdr:spPr>
        <a:xfrm xmlns:a="http://schemas.openxmlformats.org/drawingml/2006/main">
          <a:off x="2151809" y="1141312"/>
          <a:ext cx="508823" cy="25227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CO" sz="1200" b="1" dirty="0"/>
            <a:t>10%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843B4C-5368-44DE-812E-5751F4D45D3A}" type="datetimeFigureOut">
              <a:rPr lang="es-CO" smtClean="0"/>
              <a:t>2/08/2017</a:t>
            </a:fld>
            <a:endParaRPr lang="es-CO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717657-04FE-4A5E-BCF8-2E254B868D32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874031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12AF39-C161-5F44-AB6C-83CE3A4C9381}" type="datetimeFigureOut">
              <a:rPr lang="es-ES_tradnl" smtClean="0"/>
              <a:t>02/08/2017</a:t>
            </a:fld>
            <a:endParaRPr lang="es-ES_tradnl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0E58DD-BEF7-E240-B7E5-435CB6920DAF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108659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0707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altLang="es-CO" dirty="0"/>
          </a:p>
        </p:txBody>
      </p:sp>
      <p:sp>
        <p:nvSpPr>
          <p:cNvPr id="200708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16130" indent="-275434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01738" indent="-220348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542433" indent="-220348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1983128" indent="-220348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423823" indent="-220348" defTabSz="4406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864518" indent="-220348" defTabSz="4406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305213" indent="-220348" defTabSz="4406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745908" indent="-220348" defTabSz="4406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23ADF9-2079-427F-A127-7A852C95E264}" type="slidenum">
              <a:rPr kumimoji="0" lang="es-CO" altLang="es-CO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s-CO" altLang="es-CO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65304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g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g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g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g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g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g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g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.jpg"/><Relationship Id="rId18" Type="http://schemas.openxmlformats.org/officeDocument/2006/relationships/image" Target="../media/image4.jpeg"/><Relationship Id="rId3" Type="http://schemas.openxmlformats.org/officeDocument/2006/relationships/tags" Target="../tags/tag2.xml"/><Relationship Id="rId7" Type="http://schemas.openxmlformats.org/officeDocument/2006/relationships/oleObject" Target="../embeddings/oleObject1.bin"/><Relationship Id="rId12" Type="http://schemas.openxmlformats.org/officeDocument/2006/relationships/oleObject" Target="../embeddings/oleObject2.bin"/><Relationship Id="rId17" Type="http://schemas.openxmlformats.org/officeDocument/2006/relationships/image" Target="../media/image5.png"/><Relationship Id="rId2" Type="http://schemas.openxmlformats.org/officeDocument/2006/relationships/tags" Target="../tags/tag1.xml"/><Relationship Id="rId16" Type="http://schemas.openxmlformats.org/officeDocument/2006/relationships/image" Target="../media/image6.jpg"/><Relationship Id="rId1" Type="http://schemas.openxmlformats.org/officeDocument/2006/relationships/vmlDrawing" Target="../drawings/vmlDrawing1.vml"/><Relationship Id="rId6" Type="http://schemas.openxmlformats.org/officeDocument/2006/relationships/slideMaster" Target="../slideMasters/slideMaster1.xml"/><Relationship Id="rId11" Type="http://schemas.openxmlformats.org/officeDocument/2006/relationships/image" Target="../media/image10.png"/><Relationship Id="rId5" Type="http://schemas.openxmlformats.org/officeDocument/2006/relationships/tags" Target="../tags/tag4.xml"/><Relationship Id="rId15" Type="http://schemas.openxmlformats.org/officeDocument/2006/relationships/image" Target="../media/image12.jpg"/><Relationship Id="rId10" Type="http://schemas.openxmlformats.org/officeDocument/2006/relationships/image" Target="../media/image9.png"/><Relationship Id="rId4" Type="http://schemas.openxmlformats.org/officeDocument/2006/relationships/tags" Target="../tags/tag3.xml"/><Relationship Id="rId9" Type="http://schemas.openxmlformats.org/officeDocument/2006/relationships/image" Target="../media/image8.jpeg"/><Relationship Id="rId14" Type="http://schemas.openxmlformats.org/officeDocument/2006/relationships/image" Target="../media/image11.jpg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.jpg"/><Relationship Id="rId18" Type="http://schemas.openxmlformats.org/officeDocument/2006/relationships/image" Target="../media/image4.jpeg"/><Relationship Id="rId3" Type="http://schemas.openxmlformats.org/officeDocument/2006/relationships/tags" Target="../tags/tag6.xml"/><Relationship Id="rId7" Type="http://schemas.openxmlformats.org/officeDocument/2006/relationships/oleObject" Target="../embeddings/oleObject3.bin"/><Relationship Id="rId12" Type="http://schemas.openxmlformats.org/officeDocument/2006/relationships/oleObject" Target="../embeddings/oleObject4.bin"/><Relationship Id="rId17" Type="http://schemas.openxmlformats.org/officeDocument/2006/relationships/image" Target="../media/image6.jpg"/><Relationship Id="rId2" Type="http://schemas.openxmlformats.org/officeDocument/2006/relationships/tags" Target="../tags/tag5.xml"/><Relationship Id="rId16" Type="http://schemas.openxmlformats.org/officeDocument/2006/relationships/image" Target="../media/image5.png"/><Relationship Id="rId1" Type="http://schemas.openxmlformats.org/officeDocument/2006/relationships/vmlDrawing" Target="../drawings/vmlDrawing2.vml"/><Relationship Id="rId6" Type="http://schemas.openxmlformats.org/officeDocument/2006/relationships/slideMaster" Target="../slideMasters/slideMaster1.xml"/><Relationship Id="rId11" Type="http://schemas.openxmlformats.org/officeDocument/2006/relationships/image" Target="../media/image10.png"/><Relationship Id="rId5" Type="http://schemas.openxmlformats.org/officeDocument/2006/relationships/tags" Target="../tags/tag8.xml"/><Relationship Id="rId15" Type="http://schemas.openxmlformats.org/officeDocument/2006/relationships/image" Target="../media/image12.jpg"/><Relationship Id="rId10" Type="http://schemas.openxmlformats.org/officeDocument/2006/relationships/image" Target="../media/image9.png"/><Relationship Id="rId4" Type="http://schemas.openxmlformats.org/officeDocument/2006/relationships/tags" Target="../tags/tag7.xml"/><Relationship Id="rId9" Type="http://schemas.openxmlformats.org/officeDocument/2006/relationships/image" Target="../media/image8.jpeg"/><Relationship Id="rId14" Type="http://schemas.openxmlformats.org/officeDocument/2006/relationships/image" Target="../media/image11.jp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13" Type="http://schemas.openxmlformats.org/officeDocument/2006/relationships/image" Target="../media/image10.png"/><Relationship Id="rId18" Type="http://schemas.openxmlformats.org/officeDocument/2006/relationships/image" Target="../media/image5.png"/><Relationship Id="rId3" Type="http://schemas.openxmlformats.org/officeDocument/2006/relationships/tags" Target="../tags/tag10.xml"/><Relationship Id="rId7" Type="http://schemas.openxmlformats.org/officeDocument/2006/relationships/tags" Target="../tags/tag14.xml"/><Relationship Id="rId12" Type="http://schemas.openxmlformats.org/officeDocument/2006/relationships/image" Target="../media/image9.png"/><Relationship Id="rId17" Type="http://schemas.openxmlformats.org/officeDocument/2006/relationships/image" Target="../media/image12.jpg"/><Relationship Id="rId2" Type="http://schemas.openxmlformats.org/officeDocument/2006/relationships/tags" Target="../tags/tag9.xml"/><Relationship Id="rId16" Type="http://schemas.openxmlformats.org/officeDocument/2006/relationships/image" Target="../media/image11.jpg"/><Relationship Id="rId20" Type="http://schemas.openxmlformats.org/officeDocument/2006/relationships/image" Target="../media/image4.jpeg"/><Relationship Id="rId1" Type="http://schemas.openxmlformats.org/officeDocument/2006/relationships/vmlDrawing" Target="../drawings/vmlDrawing3.vml"/><Relationship Id="rId6" Type="http://schemas.openxmlformats.org/officeDocument/2006/relationships/tags" Target="../tags/tag13.xml"/><Relationship Id="rId11" Type="http://schemas.openxmlformats.org/officeDocument/2006/relationships/image" Target="../media/image8.jpeg"/><Relationship Id="rId5" Type="http://schemas.openxmlformats.org/officeDocument/2006/relationships/tags" Target="../tags/tag12.xml"/><Relationship Id="rId15" Type="http://schemas.openxmlformats.org/officeDocument/2006/relationships/image" Target="../media/image1.jpg"/><Relationship Id="rId10" Type="http://schemas.openxmlformats.org/officeDocument/2006/relationships/image" Target="../media/image7.emf"/><Relationship Id="rId19" Type="http://schemas.openxmlformats.org/officeDocument/2006/relationships/image" Target="../media/image6.jpg"/><Relationship Id="rId4" Type="http://schemas.openxmlformats.org/officeDocument/2006/relationships/tags" Target="../tags/tag11.xml"/><Relationship Id="rId9" Type="http://schemas.openxmlformats.org/officeDocument/2006/relationships/oleObject" Target="../embeddings/oleObject5.bin"/><Relationship Id="rId14" Type="http://schemas.openxmlformats.org/officeDocument/2006/relationships/oleObject" Target="../embeddings/oleObject6.bin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jp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073A0-130C-4FF3-B7C1-7FA386762E00}" type="datetimeFigureOut">
              <a:rPr lang="es-CO" smtClean="0"/>
              <a:t>2/08/2017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F252-A818-49F2-B85A-6A09C060DBCC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7" name="bk object 16"/>
          <p:cNvSpPr/>
          <p:nvPr userDrawn="1"/>
        </p:nvSpPr>
        <p:spPr>
          <a:xfrm>
            <a:off x="1" y="5394323"/>
            <a:ext cx="12191999" cy="8641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8" name="bk object 20"/>
          <p:cNvSpPr/>
          <p:nvPr userDrawn="1"/>
        </p:nvSpPr>
        <p:spPr>
          <a:xfrm>
            <a:off x="8754618" y="6258430"/>
            <a:ext cx="1248155" cy="5669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bk object 17"/>
          <p:cNvSpPr/>
          <p:nvPr userDrawn="1"/>
        </p:nvSpPr>
        <p:spPr>
          <a:xfrm>
            <a:off x="10134600" y="6290466"/>
            <a:ext cx="1418844" cy="5394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33717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073A0-130C-4FF3-B7C1-7FA386762E00}" type="datetimeFigureOut">
              <a:rPr lang="es-CO" smtClean="0"/>
              <a:t>2/08/2017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F252-A818-49F2-B85A-6A09C060DBCC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7" name="bk object 16"/>
          <p:cNvSpPr/>
          <p:nvPr userDrawn="1"/>
        </p:nvSpPr>
        <p:spPr>
          <a:xfrm>
            <a:off x="1" y="5394323"/>
            <a:ext cx="12191999" cy="8641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8" name="bk object 20"/>
          <p:cNvSpPr/>
          <p:nvPr userDrawn="1"/>
        </p:nvSpPr>
        <p:spPr>
          <a:xfrm>
            <a:off x="8754618" y="6258430"/>
            <a:ext cx="1248155" cy="5669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bk object 17"/>
          <p:cNvSpPr/>
          <p:nvPr userDrawn="1"/>
        </p:nvSpPr>
        <p:spPr>
          <a:xfrm>
            <a:off x="10134600" y="6290466"/>
            <a:ext cx="1418844" cy="5394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9"/>
          <p:cNvSpPr/>
          <p:nvPr userDrawn="1"/>
        </p:nvSpPr>
        <p:spPr>
          <a:xfrm>
            <a:off x="3660649" y="0"/>
            <a:ext cx="8531351" cy="69862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8"/>
          <p:cNvSpPr/>
          <p:nvPr userDrawn="1"/>
        </p:nvSpPr>
        <p:spPr>
          <a:xfrm>
            <a:off x="3660649" y="72005"/>
            <a:ext cx="8531351" cy="579120"/>
          </a:xfrm>
          <a:custGeom>
            <a:avLst/>
            <a:gdLst/>
            <a:ahLst/>
            <a:cxnLst/>
            <a:rect l="l" t="t" r="r" b="b"/>
            <a:pathLst>
              <a:path w="7007859" h="579120">
                <a:moveTo>
                  <a:pt x="0" y="579119"/>
                </a:moveTo>
                <a:lnTo>
                  <a:pt x="7007352" y="579119"/>
                </a:lnTo>
                <a:lnTo>
                  <a:pt x="7007352" y="0"/>
                </a:lnTo>
                <a:lnTo>
                  <a:pt x="0" y="0"/>
                </a:lnTo>
                <a:lnTo>
                  <a:pt x="0" y="57911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object 11"/>
          <p:cNvSpPr/>
          <p:nvPr userDrawn="1"/>
        </p:nvSpPr>
        <p:spPr>
          <a:xfrm>
            <a:off x="1635252" y="1524"/>
            <a:ext cx="1778508" cy="80924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CuadroTexto 13"/>
          <p:cNvSpPr txBox="1"/>
          <p:nvPr userDrawn="1"/>
        </p:nvSpPr>
        <p:spPr>
          <a:xfrm>
            <a:off x="3705607" y="150754"/>
            <a:ext cx="8486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dirty="0">
                <a:latin typeface="Impact" charset="0"/>
                <a:ea typeface="Impact" charset="0"/>
                <a:cs typeface="Impact" charset="0"/>
              </a:rPr>
              <a:t>INFORME PRINCIPAL</a:t>
            </a:r>
            <a:r>
              <a:rPr lang="es-ES_tradnl" sz="2800" baseline="0" dirty="0">
                <a:latin typeface="Impact" charset="0"/>
                <a:ea typeface="Impact" charset="0"/>
                <a:cs typeface="Impact" charset="0"/>
              </a:rPr>
              <a:t> ESPACIO DE </a:t>
            </a:r>
            <a:r>
              <a:rPr lang="es-ES_tradnl" sz="2800" baseline="0" dirty="0">
                <a:solidFill>
                  <a:srgbClr val="FFC000"/>
                </a:solidFill>
                <a:latin typeface="Impact" charset="0"/>
                <a:ea typeface="Impact" charset="0"/>
                <a:cs typeface="Impact" charset="0"/>
              </a:rPr>
              <a:t>RENDICIÓN DE CUENTAS </a:t>
            </a:r>
            <a:endParaRPr lang="es-ES_tradnl" sz="2800" dirty="0">
              <a:solidFill>
                <a:srgbClr val="FFC000"/>
              </a:solidFill>
              <a:latin typeface="Impact" charset="0"/>
              <a:ea typeface="Impact" charset="0"/>
              <a:cs typeface="Impac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991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073A0-130C-4FF3-B7C1-7FA386762E00}" type="datetimeFigureOut">
              <a:rPr lang="es-CO" smtClean="0"/>
              <a:t>2/08/2017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F252-A818-49F2-B85A-6A09C060DBCC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7" name="bk object 16"/>
          <p:cNvSpPr/>
          <p:nvPr userDrawn="1"/>
        </p:nvSpPr>
        <p:spPr>
          <a:xfrm>
            <a:off x="1" y="5394323"/>
            <a:ext cx="12191999" cy="8641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8" name="bk object 20"/>
          <p:cNvSpPr/>
          <p:nvPr userDrawn="1"/>
        </p:nvSpPr>
        <p:spPr>
          <a:xfrm>
            <a:off x="8754618" y="6258430"/>
            <a:ext cx="1248155" cy="5669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bk object 17"/>
          <p:cNvSpPr/>
          <p:nvPr userDrawn="1"/>
        </p:nvSpPr>
        <p:spPr>
          <a:xfrm>
            <a:off x="10134600" y="6290466"/>
            <a:ext cx="1418844" cy="5394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9"/>
          <p:cNvSpPr/>
          <p:nvPr userDrawn="1"/>
        </p:nvSpPr>
        <p:spPr>
          <a:xfrm>
            <a:off x="3660649" y="0"/>
            <a:ext cx="8531351" cy="69862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8"/>
          <p:cNvSpPr/>
          <p:nvPr userDrawn="1"/>
        </p:nvSpPr>
        <p:spPr>
          <a:xfrm>
            <a:off x="3660649" y="72005"/>
            <a:ext cx="8531351" cy="579120"/>
          </a:xfrm>
          <a:custGeom>
            <a:avLst/>
            <a:gdLst/>
            <a:ahLst/>
            <a:cxnLst/>
            <a:rect l="l" t="t" r="r" b="b"/>
            <a:pathLst>
              <a:path w="7007859" h="579120">
                <a:moveTo>
                  <a:pt x="0" y="579119"/>
                </a:moveTo>
                <a:lnTo>
                  <a:pt x="7007352" y="579119"/>
                </a:lnTo>
                <a:lnTo>
                  <a:pt x="7007352" y="0"/>
                </a:lnTo>
                <a:lnTo>
                  <a:pt x="0" y="0"/>
                </a:lnTo>
                <a:lnTo>
                  <a:pt x="0" y="57911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object 11"/>
          <p:cNvSpPr/>
          <p:nvPr userDrawn="1"/>
        </p:nvSpPr>
        <p:spPr>
          <a:xfrm>
            <a:off x="1635252" y="1524"/>
            <a:ext cx="1778508" cy="80924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CuadroTexto 13"/>
          <p:cNvSpPr txBox="1"/>
          <p:nvPr userDrawn="1"/>
        </p:nvSpPr>
        <p:spPr>
          <a:xfrm>
            <a:off x="3705607" y="150754"/>
            <a:ext cx="8486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dirty="0">
                <a:latin typeface="Impact" charset="0"/>
                <a:ea typeface="Impact" charset="0"/>
                <a:cs typeface="Impact" charset="0"/>
              </a:rPr>
              <a:t>INFORME PRINCIPAL</a:t>
            </a:r>
            <a:r>
              <a:rPr lang="es-ES_tradnl" sz="2800" baseline="0" dirty="0">
                <a:latin typeface="Impact" charset="0"/>
                <a:ea typeface="Impact" charset="0"/>
                <a:cs typeface="Impact" charset="0"/>
              </a:rPr>
              <a:t> ESPACIO DE </a:t>
            </a:r>
            <a:r>
              <a:rPr lang="es-ES_tradnl" sz="2800" baseline="0" dirty="0">
                <a:solidFill>
                  <a:srgbClr val="FFC000"/>
                </a:solidFill>
                <a:latin typeface="Impact" charset="0"/>
                <a:ea typeface="Impact" charset="0"/>
                <a:cs typeface="Impact" charset="0"/>
              </a:rPr>
              <a:t>RENDICIÓN DE CUENTAS </a:t>
            </a:r>
            <a:endParaRPr lang="es-ES_tradnl" sz="2800" dirty="0">
              <a:solidFill>
                <a:srgbClr val="FFC000"/>
              </a:solidFill>
              <a:latin typeface="Impact" charset="0"/>
              <a:ea typeface="Impact" charset="0"/>
              <a:cs typeface="Impac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7777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7" name="bk object 16"/>
          <p:cNvSpPr/>
          <p:nvPr userDrawn="1"/>
        </p:nvSpPr>
        <p:spPr>
          <a:xfrm>
            <a:off x="1" y="5394323"/>
            <a:ext cx="12191999" cy="8641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8" name="bk object 20"/>
          <p:cNvSpPr/>
          <p:nvPr userDrawn="1"/>
        </p:nvSpPr>
        <p:spPr>
          <a:xfrm>
            <a:off x="8754618" y="6258430"/>
            <a:ext cx="1248155" cy="5669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bk object 17"/>
          <p:cNvSpPr/>
          <p:nvPr userDrawn="1"/>
        </p:nvSpPr>
        <p:spPr>
          <a:xfrm>
            <a:off x="10134600" y="6290466"/>
            <a:ext cx="1418844" cy="5394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9"/>
          <p:cNvSpPr/>
          <p:nvPr userDrawn="1"/>
        </p:nvSpPr>
        <p:spPr>
          <a:xfrm>
            <a:off x="3660649" y="0"/>
            <a:ext cx="8531351" cy="69862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8"/>
          <p:cNvSpPr/>
          <p:nvPr userDrawn="1"/>
        </p:nvSpPr>
        <p:spPr>
          <a:xfrm>
            <a:off x="3660649" y="79063"/>
            <a:ext cx="8531351" cy="579120"/>
          </a:xfrm>
          <a:custGeom>
            <a:avLst/>
            <a:gdLst/>
            <a:ahLst/>
            <a:cxnLst/>
            <a:rect l="l" t="t" r="r" b="b"/>
            <a:pathLst>
              <a:path w="7007859" h="579120">
                <a:moveTo>
                  <a:pt x="0" y="579119"/>
                </a:moveTo>
                <a:lnTo>
                  <a:pt x="7007352" y="579119"/>
                </a:lnTo>
                <a:lnTo>
                  <a:pt x="7007352" y="0"/>
                </a:lnTo>
                <a:lnTo>
                  <a:pt x="0" y="0"/>
                </a:lnTo>
                <a:lnTo>
                  <a:pt x="0" y="57911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11"/>
          <p:cNvSpPr/>
          <p:nvPr userDrawn="1"/>
        </p:nvSpPr>
        <p:spPr>
          <a:xfrm>
            <a:off x="1635252" y="1524"/>
            <a:ext cx="1778508" cy="80924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CuadroTexto 1"/>
          <p:cNvSpPr txBox="1"/>
          <p:nvPr userDrawn="1"/>
        </p:nvSpPr>
        <p:spPr>
          <a:xfrm>
            <a:off x="3705607" y="150754"/>
            <a:ext cx="8486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dirty="0">
                <a:latin typeface="Impact" charset="0"/>
                <a:ea typeface="Impact" charset="0"/>
                <a:cs typeface="Impact" charset="0"/>
              </a:rPr>
              <a:t>INFORME PRINCIPAL</a:t>
            </a:r>
            <a:r>
              <a:rPr lang="es-ES_tradnl" sz="2800" baseline="0" dirty="0">
                <a:latin typeface="Impact" charset="0"/>
                <a:ea typeface="Impact" charset="0"/>
                <a:cs typeface="Impact" charset="0"/>
              </a:rPr>
              <a:t> ESPACIO DE </a:t>
            </a:r>
            <a:r>
              <a:rPr lang="es-ES_tradnl" sz="2800" baseline="0" dirty="0">
                <a:solidFill>
                  <a:srgbClr val="FFC000"/>
                </a:solidFill>
                <a:latin typeface="Impact" charset="0"/>
                <a:ea typeface="Impact" charset="0"/>
                <a:cs typeface="Impact" charset="0"/>
              </a:rPr>
              <a:t>RENDICIÓN DE CUENTAS </a:t>
            </a:r>
            <a:endParaRPr lang="es-ES_tradnl" sz="2800" dirty="0">
              <a:solidFill>
                <a:srgbClr val="FFC000"/>
              </a:solidFill>
              <a:latin typeface="Impact" charset="0"/>
              <a:ea typeface="Impact" charset="0"/>
              <a:cs typeface="Impact" charset="0"/>
            </a:endParaRPr>
          </a:p>
        </p:txBody>
      </p:sp>
      <p:sp>
        <p:nvSpPr>
          <p:cNvPr id="4" name="Rectángulo 3"/>
          <p:cNvSpPr/>
          <p:nvPr userDrawn="1"/>
        </p:nvSpPr>
        <p:spPr>
          <a:xfrm>
            <a:off x="3660649" y="955343"/>
            <a:ext cx="6342124" cy="6277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996902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CD8BF-26CE-43B7-ABE4-4FF0DAACF51C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2/08/2017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bk object 16"/>
          <p:cNvSpPr/>
          <p:nvPr userDrawn="1"/>
        </p:nvSpPr>
        <p:spPr>
          <a:xfrm>
            <a:off x="1" y="5394323"/>
            <a:ext cx="12191999" cy="8641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8" name="bk object 20"/>
          <p:cNvSpPr/>
          <p:nvPr userDrawn="1"/>
        </p:nvSpPr>
        <p:spPr>
          <a:xfrm>
            <a:off x="8754618" y="6258430"/>
            <a:ext cx="1248155" cy="5669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bk object 17"/>
          <p:cNvSpPr/>
          <p:nvPr userDrawn="1"/>
        </p:nvSpPr>
        <p:spPr>
          <a:xfrm>
            <a:off x="10134600" y="6290466"/>
            <a:ext cx="1418844" cy="5394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9"/>
          <p:cNvSpPr/>
          <p:nvPr userDrawn="1"/>
        </p:nvSpPr>
        <p:spPr>
          <a:xfrm>
            <a:off x="3660649" y="0"/>
            <a:ext cx="8531351" cy="69862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8"/>
          <p:cNvSpPr/>
          <p:nvPr userDrawn="1"/>
        </p:nvSpPr>
        <p:spPr>
          <a:xfrm>
            <a:off x="3660649" y="72005"/>
            <a:ext cx="8531351" cy="579120"/>
          </a:xfrm>
          <a:custGeom>
            <a:avLst/>
            <a:gdLst/>
            <a:ahLst/>
            <a:cxnLst/>
            <a:rect l="l" t="t" r="r" b="b"/>
            <a:pathLst>
              <a:path w="7007859" h="579120">
                <a:moveTo>
                  <a:pt x="0" y="579119"/>
                </a:moveTo>
                <a:lnTo>
                  <a:pt x="7007352" y="579119"/>
                </a:lnTo>
                <a:lnTo>
                  <a:pt x="7007352" y="0"/>
                </a:lnTo>
                <a:lnTo>
                  <a:pt x="0" y="0"/>
                </a:lnTo>
                <a:lnTo>
                  <a:pt x="0" y="57911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11"/>
          <p:cNvSpPr/>
          <p:nvPr userDrawn="1"/>
        </p:nvSpPr>
        <p:spPr>
          <a:xfrm>
            <a:off x="1635252" y="1524"/>
            <a:ext cx="1778508" cy="80924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CuadroTexto 14"/>
          <p:cNvSpPr txBox="1"/>
          <p:nvPr userDrawn="1"/>
        </p:nvSpPr>
        <p:spPr>
          <a:xfrm>
            <a:off x="3705607" y="150754"/>
            <a:ext cx="8486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dirty="0">
                <a:latin typeface="Impact" charset="0"/>
                <a:ea typeface="Impact" charset="0"/>
                <a:cs typeface="Impact" charset="0"/>
              </a:rPr>
              <a:t>INFORME PRINCIPAL</a:t>
            </a:r>
            <a:r>
              <a:rPr lang="es-ES_tradnl" sz="2800" baseline="0" dirty="0">
                <a:latin typeface="Impact" charset="0"/>
                <a:ea typeface="Impact" charset="0"/>
                <a:cs typeface="Impact" charset="0"/>
              </a:rPr>
              <a:t> ESPACIO DE </a:t>
            </a:r>
            <a:r>
              <a:rPr lang="es-ES_tradnl" sz="2800" baseline="0" dirty="0">
                <a:solidFill>
                  <a:srgbClr val="FFC000"/>
                </a:solidFill>
                <a:latin typeface="Impact" charset="0"/>
                <a:ea typeface="Impact" charset="0"/>
                <a:cs typeface="Impact" charset="0"/>
              </a:rPr>
              <a:t>RENDICIÓN DE CUENTAS </a:t>
            </a:r>
            <a:endParaRPr lang="es-ES_tradnl" sz="2800" dirty="0">
              <a:solidFill>
                <a:srgbClr val="FFC000"/>
              </a:solidFill>
              <a:latin typeface="Impact" charset="0"/>
              <a:ea typeface="Impact" charset="0"/>
              <a:cs typeface="Impac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4117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CD8BF-26CE-43B7-ABE4-4FF0DAACF51C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2/08/2017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bk object 16"/>
          <p:cNvSpPr/>
          <p:nvPr userDrawn="1"/>
        </p:nvSpPr>
        <p:spPr>
          <a:xfrm>
            <a:off x="1" y="5394323"/>
            <a:ext cx="12191999" cy="8641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8" name="bk object 20"/>
          <p:cNvSpPr/>
          <p:nvPr userDrawn="1"/>
        </p:nvSpPr>
        <p:spPr>
          <a:xfrm>
            <a:off x="8754618" y="6258430"/>
            <a:ext cx="1248155" cy="5669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bk object 17"/>
          <p:cNvSpPr/>
          <p:nvPr userDrawn="1"/>
        </p:nvSpPr>
        <p:spPr>
          <a:xfrm>
            <a:off x="10134600" y="6290466"/>
            <a:ext cx="1418844" cy="5394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9"/>
          <p:cNvSpPr/>
          <p:nvPr userDrawn="1"/>
        </p:nvSpPr>
        <p:spPr>
          <a:xfrm>
            <a:off x="3660649" y="0"/>
            <a:ext cx="8531351" cy="69862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8"/>
          <p:cNvSpPr/>
          <p:nvPr userDrawn="1"/>
        </p:nvSpPr>
        <p:spPr>
          <a:xfrm>
            <a:off x="3660649" y="72005"/>
            <a:ext cx="8531351" cy="579120"/>
          </a:xfrm>
          <a:custGeom>
            <a:avLst/>
            <a:gdLst/>
            <a:ahLst/>
            <a:cxnLst/>
            <a:rect l="l" t="t" r="r" b="b"/>
            <a:pathLst>
              <a:path w="7007859" h="579120">
                <a:moveTo>
                  <a:pt x="0" y="579119"/>
                </a:moveTo>
                <a:lnTo>
                  <a:pt x="7007352" y="579119"/>
                </a:lnTo>
                <a:lnTo>
                  <a:pt x="7007352" y="0"/>
                </a:lnTo>
                <a:lnTo>
                  <a:pt x="0" y="0"/>
                </a:lnTo>
                <a:lnTo>
                  <a:pt x="0" y="57911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11"/>
          <p:cNvSpPr/>
          <p:nvPr userDrawn="1"/>
        </p:nvSpPr>
        <p:spPr>
          <a:xfrm>
            <a:off x="1635252" y="1524"/>
            <a:ext cx="1778508" cy="80924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CuadroTexto 14"/>
          <p:cNvSpPr txBox="1"/>
          <p:nvPr userDrawn="1"/>
        </p:nvSpPr>
        <p:spPr>
          <a:xfrm>
            <a:off x="3705607" y="103194"/>
            <a:ext cx="8486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dirty="0">
                <a:latin typeface="Impact" charset="0"/>
                <a:ea typeface="Impact" charset="0"/>
                <a:cs typeface="Impact" charset="0"/>
              </a:rPr>
              <a:t>INFORME PRINCIPAL</a:t>
            </a:r>
            <a:r>
              <a:rPr lang="es-ES_tradnl" sz="2800" baseline="0" dirty="0">
                <a:latin typeface="Impact" charset="0"/>
                <a:ea typeface="Impact" charset="0"/>
                <a:cs typeface="Impact" charset="0"/>
              </a:rPr>
              <a:t> ESPACIO DE </a:t>
            </a:r>
            <a:r>
              <a:rPr lang="es-ES_tradnl" sz="2800" baseline="0" dirty="0">
                <a:solidFill>
                  <a:srgbClr val="FFC000"/>
                </a:solidFill>
                <a:latin typeface="Impact" charset="0"/>
                <a:ea typeface="Impact" charset="0"/>
                <a:cs typeface="Impact" charset="0"/>
              </a:rPr>
              <a:t>RENDICIÓN DE CUENTAS </a:t>
            </a:r>
            <a:endParaRPr lang="es-ES_tradnl" sz="2800" dirty="0">
              <a:solidFill>
                <a:srgbClr val="FFC000"/>
              </a:solidFill>
              <a:latin typeface="Impact" charset="0"/>
              <a:ea typeface="Impact" charset="0"/>
              <a:cs typeface="Impac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95075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CD8BF-26CE-43B7-ABE4-4FF0DAACF51C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2/08/2017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bk object 16"/>
          <p:cNvSpPr/>
          <p:nvPr userDrawn="1"/>
        </p:nvSpPr>
        <p:spPr>
          <a:xfrm>
            <a:off x="1" y="5394323"/>
            <a:ext cx="12191999" cy="8641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8" name="bk object 20"/>
          <p:cNvSpPr/>
          <p:nvPr userDrawn="1"/>
        </p:nvSpPr>
        <p:spPr>
          <a:xfrm>
            <a:off x="8754618" y="6258430"/>
            <a:ext cx="1248155" cy="5669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bk object 17"/>
          <p:cNvSpPr/>
          <p:nvPr userDrawn="1"/>
        </p:nvSpPr>
        <p:spPr>
          <a:xfrm>
            <a:off x="10134600" y="6290466"/>
            <a:ext cx="1418844" cy="5394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9"/>
          <p:cNvSpPr/>
          <p:nvPr userDrawn="1"/>
        </p:nvSpPr>
        <p:spPr>
          <a:xfrm>
            <a:off x="3660649" y="0"/>
            <a:ext cx="8531351" cy="69862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8"/>
          <p:cNvSpPr/>
          <p:nvPr userDrawn="1"/>
        </p:nvSpPr>
        <p:spPr>
          <a:xfrm>
            <a:off x="3660649" y="72005"/>
            <a:ext cx="8531351" cy="579120"/>
          </a:xfrm>
          <a:custGeom>
            <a:avLst/>
            <a:gdLst/>
            <a:ahLst/>
            <a:cxnLst/>
            <a:rect l="l" t="t" r="r" b="b"/>
            <a:pathLst>
              <a:path w="7007859" h="579120">
                <a:moveTo>
                  <a:pt x="0" y="579119"/>
                </a:moveTo>
                <a:lnTo>
                  <a:pt x="7007352" y="579119"/>
                </a:lnTo>
                <a:lnTo>
                  <a:pt x="7007352" y="0"/>
                </a:lnTo>
                <a:lnTo>
                  <a:pt x="0" y="0"/>
                </a:lnTo>
                <a:lnTo>
                  <a:pt x="0" y="57911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11"/>
          <p:cNvSpPr/>
          <p:nvPr userDrawn="1"/>
        </p:nvSpPr>
        <p:spPr>
          <a:xfrm>
            <a:off x="1635252" y="1524"/>
            <a:ext cx="1778508" cy="80924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CuadroTexto 14"/>
          <p:cNvSpPr txBox="1"/>
          <p:nvPr userDrawn="1"/>
        </p:nvSpPr>
        <p:spPr>
          <a:xfrm>
            <a:off x="3705607" y="150754"/>
            <a:ext cx="8486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dirty="0">
                <a:latin typeface="Impact" charset="0"/>
                <a:ea typeface="Impact" charset="0"/>
                <a:cs typeface="Impact" charset="0"/>
              </a:rPr>
              <a:t>INFORME PRINCIPAL</a:t>
            </a:r>
            <a:r>
              <a:rPr lang="es-ES_tradnl" sz="2800" baseline="0" dirty="0">
                <a:latin typeface="Impact" charset="0"/>
                <a:ea typeface="Impact" charset="0"/>
                <a:cs typeface="Impact" charset="0"/>
              </a:rPr>
              <a:t> ESPACIO DE </a:t>
            </a:r>
            <a:r>
              <a:rPr lang="es-ES_tradnl" sz="2800" baseline="0" dirty="0">
                <a:solidFill>
                  <a:srgbClr val="FFC000"/>
                </a:solidFill>
                <a:latin typeface="Impact" charset="0"/>
                <a:ea typeface="Impact" charset="0"/>
                <a:cs typeface="Impact" charset="0"/>
              </a:rPr>
              <a:t>RENDICIÓN DE CUENTAS </a:t>
            </a:r>
            <a:endParaRPr lang="es-ES_tradnl" sz="2800" dirty="0">
              <a:solidFill>
                <a:srgbClr val="FFC000"/>
              </a:solidFill>
              <a:latin typeface="Impact" charset="0"/>
              <a:ea typeface="Impact" charset="0"/>
              <a:cs typeface="Impac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92127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CD8BF-26CE-43B7-ABE4-4FF0DAACF51C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2/08/2017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bk object 16"/>
          <p:cNvSpPr/>
          <p:nvPr userDrawn="1"/>
        </p:nvSpPr>
        <p:spPr>
          <a:xfrm>
            <a:off x="1" y="5394323"/>
            <a:ext cx="12191999" cy="8641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8" name="bk object 20"/>
          <p:cNvSpPr/>
          <p:nvPr userDrawn="1"/>
        </p:nvSpPr>
        <p:spPr>
          <a:xfrm>
            <a:off x="8754618" y="6258430"/>
            <a:ext cx="1248155" cy="5669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bk object 17"/>
          <p:cNvSpPr/>
          <p:nvPr userDrawn="1"/>
        </p:nvSpPr>
        <p:spPr>
          <a:xfrm>
            <a:off x="10134600" y="6290466"/>
            <a:ext cx="1418844" cy="5394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9"/>
          <p:cNvSpPr/>
          <p:nvPr userDrawn="1"/>
        </p:nvSpPr>
        <p:spPr>
          <a:xfrm>
            <a:off x="3660649" y="0"/>
            <a:ext cx="8531351" cy="69862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8"/>
          <p:cNvSpPr/>
          <p:nvPr userDrawn="1"/>
        </p:nvSpPr>
        <p:spPr>
          <a:xfrm>
            <a:off x="3660649" y="72005"/>
            <a:ext cx="8531351" cy="579120"/>
          </a:xfrm>
          <a:custGeom>
            <a:avLst/>
            <a:gdLst/>
            <a:ahLst/>
            <a:cxnLst/>
            <a:rect l="l" t="t" r="r" b="b"/>
            <a:pathLst>
              <a:path w="7007859" h="579120">
                <a:moveTo>
                  <a:pt x="0" y="579119"/>
                </a:moveTo>
                <a:lnTo>
                  <a:pt x="7007352" y="579119"/>
                </a:lnTo>
                <a:lnTo>
                  <a:pt x="7007352" y="0"/>
                </a:lnTo>
                <a:lnTo>
                  <a:pt x="0" y="0"/>
                </a:lnTo>
                <a:lnTo>
                  <a:pt x="0" y="57911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11"/>
          <p:cNvSpPr/>
          <p:nvPr userDrawn="1"/>
        </p:nvSpPr>
        <p:spPr>
          <a:xfrm>
            <a:off x="1635252" y="1524"/>
            <a:ext cx="1778508" cy="80924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CuadroTexto 14"/>
          <p:cNvSpPr txBox="1"/>
          <p:nvPr userDrawn="1"/>
        </p:nvSpPr>
        <p:spPr>
          <a:xfrm>
            <a:off x="3705607" y="150754"/>
            <a:ext cx="8486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dirty="0">
                <a:latin typeface="Impact" charset="0"/>
                <a:ea typeface="Impact" charset="0"/>
                <a:cs typeface="Impact" charset="0"/>
              </a:rPr>
              <a:t>INFORME PRINCIPAL</a:t>
            </a:r>
            <a:r>
              <a:rPr lang="es-ES_tradnl" sz="2800" baseline="0" dirty="0">
                <a:latin typeface="Impact" charset="0"/>
                <a:ea typeface="Impact" charset="0"/>
                <a:cs typeface="Impact" charset="0"/>
              </a:rPr>
              <a:t> ESPACIO DE </a:t>
            </a:r>
            <a:r>
              <a:rPr lang="es-ES_tradnl" sz="2800" baseline="0" dirty="0">
                <a:solidFill>
                  <a:srgbClr val="FFC000"/>
                </a:solidFill>
                <a:latin typeface="Impact" charset="0"/>
                <a:ea typeface="Impact" charset="0"/>
                <a:cs typeface="Impact" charset="0"/>
              </a:rPr>
              <a:t>RENDICIÓN DE CUENTAS </a:t>
            </a:r>
            <a:endParaRPr lang="es-ES_tradnl" sz="2800" dirty="0">
              <a:solidFill>
                <a:srgbClr val="FFC000"/>
              </a:solidFill>
              <a:latin typeface="Impact" charset="0"/>
              <a:ea typeface="Impact" charset="0"/>
              <a:cs typeface="Impact" charset="0"/>
            </a:endParaRPr>
          </a:p>
        </p:txBody>
      </p:sp>
      <p:sp>
        <p:nvSpPr>
          <p:cNvPr id="5" name="Rectángulo 4"/>
          <p:cNvSpPr/>
          <p:nvPr userDrawn="1"/>
        </p:nvSpPr>
        <p:spPr>
          <a:xfrm>
            <a:off x="3413760" y="914400"/>
            <a:ext cx="7386762" cy="5963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7397956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CD8BF-26CE-43B7-ABE4-4FF0DAACF51C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2/08/2017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bk object 16"/>
          <p:cNvSpPr/>
          <p:nvPr userDrawn="1"/>
        </p:nvSpPr>
        <p:spPr>
          <a:xfrm>
            <a:off x="1" y="5394323"/>
            <a:ext cx="12191999" cy="8641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8" name="bk object 20"/>
          <p:cNvSpPr/>
          <p:nvPr userDrawn="1"/>
        </p:nvSpPr>
        <p:spPr>
          <a:xfrm>
            <a:off x="8754618" y="6258430"/>
            <a:ext cx="1248155" cy="5669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bk object 17"/>
          <p:cNvSpPr/>
          <p:nvPr userDrawn="1"/>
        </p:nvSpPr>
        <p:spPr>
          <a:xfrm>
            <a:off x="10134600" y="6290466"/>
            <a:ext cx="1418844" cy="5394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9"/>
          <p:cNvSpPr/>
          <p:nvPr userDrawn="1"/>
        </p:nvSpPr>
        <p:spPr>
          <a:xfrm>
            <a:off x="3660649" y="0"/>
            <a:ext cx="8531351" cy="69862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8"/>
          <p:cNvSpPr/>
          <p:nvPr userDrawn="1"/>
        </p:nvSpPr>
        <p:spPr>
          <a:xfrm>
            <a:off x="3660649" y="72005"/>
            <a:ext cx="8531351" cy="579120"/>
          </a:xfrm>
          <a:custGeom>
            <a:avLst/>
            <a:gdLst/>
            <a:ahLst/>
            <a:cxnLst/>
            <a:rect l="l" t="t" r="r" b="b"/>
            <a:pathLst>
              <a:path w="7007859" h="579120">
                <a:moveTo>
                  <a:pt x="0" y="579119"/>
                </a:moveTo>
                <a:lnTo>
                  <a:pt x="7007352" y="579119"/>
                </a:lnTo>
                <a:lnTo>
                  <a:pt x="7007352" y="0"/>
                </a:lnTo>
                <a:lnTo>
                  <a:pt x="0" y="0"/>
                </a:lnTo>
                <a:lnTo>
                  <a:pt x="0" y="57911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11"/>
          <p:cNvSpPr/>
          <p:nvPr userDrawn="1"/>
        </p:nvSpPr>
        <p:spPr>
          <a:xfrm>
            <a:off x="1635252" y="1524"/>
            <a:ext cx="1778508" cy="80924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CuadroTexto 14"/>
          <p:cNvSpPr txBox="1"/>
          <p:nvPr userDrawn="1"/>
        </p:nvSpPr>
        <p:spPr>
          <a:xfrm>
            <a:off x="3705607" y="150754"/>
            <a:ext cx="8486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dirty="0">
                <a:latin typeface="Impact" charset="0"/>
                <a:ea typeface="Impact" charset="0"/>
                <a:cs typeface="Impact" charset="0"/>
              </a:rPr>
              <a:t>INFORME PRINCIPAL</a:t>
            </a:r>
            <a:r>
              <a:rPr lang="es-ES_tradnl" sz="2800" baseline="0" dirty="0">
                <a:latin typeface="Impact" charset="0"/>
                <a:ea typeface="Impact" charset="0"/>
                <a:cs typeface="Impact" charset="0"/>
              </a:rPr>
              <a:t> ESPACIO DE </a:t>
            </a:r>
            <a:r>
              <a:rPr lang="es-ES_tradnl" sz="2800" baseline="0" dirty="0">
                <a:solidFill>
                  <a:srgbClr val="FFC000"/>
                </a:solidFill>
                <a:latin typeface="Impact" charset="0"/>
                <a:ea typeface="Impact" charset="0"/>
                <a:cs typeface="Impact" charset="0"/>
              </a:rPr>
              <a:t>RENDICIÓN DE CUENTAS </a:t>
            </a:r>
            <a:endParaRPr lang="es-ES_tradnl" sz="2800" dirty="0">
              <a:solidFill>
                <a:srgbClr val="FFC000"/>
              </a:solidFill>
              <a:latin typeface="Impact" charset="0"/>
              <a:ea typeface="Impact" charset="0"/>
              <a:cs typeface="Impac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02943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94" y="1589"/>
          <a:ext cx="317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4" name="think-cell Slide" r:id="rId7" imgW="360" imgH="360" progId="TCLayout.ActiveDocument.1">
                  <p:embed/>
                </p:oleObj>
              </mc:Choice>
              <mc:Fallback>
                <p:oleObj name="think-cell Slide" r:id="rId7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4" y="1589"/>
                        <a:ext cx="3175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1"/>
          <p:cNvGrpSpPr>
            <a:grpSpLocks/>
          </p:cNvGrpSpPr>
          <p:nvPr userDrawn="1"/>
        </p:nvGrpSpPr>
        <p:grpSpPr bwMode="auto">
          <a:xfrm>
            <a:off x="8924925" y="6197600"/>
            <a:ext cx="2484438" cy="666750"/>
            <a:chOff x="6855280" y="6288821"/>
            <a:chExt cx="1703774" cy="576165"/>
          </a:xfrm>
        </p:grpSpPr>
        <p:pic>
          <p:nvPicPr>
            <p:cNvPr id="4" name="E719C35A-4CD6-4178-B0D0-8DA208F1799A" descr="E719C35A-4CD6-4178-B0D0-8DA208F1799A"/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>
            <a:blip r:embed="rId9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10" t="12070" r="20026" b="11812"/>
            <a:stretch>
              <a:fillRect/>
            </a:stretch>
          </p:blipFill>
          <p:spPr bwMode="auto">
            <a:xfrm>
              <a:off x="6855280" y="6288821"/>
              <a:ext cx="618324" cy="576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7" descr="http://www.mininterior.gov.co/sites/default/files/galeria-imagenes/2014-logo_web_eslogan.png"/>
            <p:cNvPicPr>
              <a:picLocks noChangeAspect="1" noChangeArrowheads="1"/>
            </p:cNvPicPr>
            <p:nvPr userDrawn="1">
              <p:custDataLst>
                <p:tags r:id="rId5"/>
              </p:custDataLst>
            </p:nvPr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85909" y="6363329"/>
              <a:ext cx="973145" cy="465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6644" y="6259513"/>
            <a:ext cx="1247775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94" y="1589"/>
          <a:ext cx="317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5" name="think-cell Slide" r:id="rId12" imgW="360" imgH="360" progId="TCLayout.ActiveDocument.1">
                  <p:embed/>
                </p:oleObj>
              </mc:Choice>
              <mc:Fallback>
                <p:oleObj name="think-cell Slide" r:id="rId12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4" y="1589"/>
                        <a:ext cx="3175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object 8"/>
          <p:cNvSpPr/>
          <p:nvPr userDrawn="1"/>
        </p:nvSpPr>
        <p:spPr>
          <a:xfrm>
            <a:off x="3660649" y="72005"/>
            <a:ext cx="8531351" cy="579120"/>
          </a:xfrm>
          <a:custGeom>
            <a:avLst/>
            <a:gdLst/>
            <a:ahLst/>
            <a:cxnLst/>
            <a:rect l="l" t="t" r="r" b="b"/>
            <a:pathLst>
              <a:path w="7007859" h="579120">
                <a:moveTo>
                  <a:pt x="0" y="579119"/>
                </a:moveTo>
                <a:lnTo>
                  <a:pt x="7007352" y="579119"/>
                </a:lnTo>
                <a:lnTo>
                  <a:pt x="7007352" y="0"/>
                </a:lnTo>
                <a:lnTo>
                  <a:pt x="0" y="0"/>
                </a:lnTo>
                <a:lnTo>
                  <a:pt x="0" y="57911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bk object 16"/>
          <p:cNvSpPr/>
          <p:nvPr userDrawn="1"/>
        </p:nvSpPr>
        <p:spPr>
          <a:xfrm>
            <a:off x="1" y="5544312"/>
            <a:ext cx="12191999" cy="864107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</a:endParaRPr>
          </a:p>
        </p:txBody>
      </p:sp>
      <p:sp>
        <p:nvSpPr>
          <p:cNvPr id="13" name="bk object 17"/>
          <p:cNvSpPr/>
          <p:nvPr userDrawn="1"/>
        </p:nvSpPr>
        <p:spPr>
          <a:xfrm>
            <a:off x="9991343" y="6210298"/>
            <a:ext cx="2005584" cy="603504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</a:endParaRPr>
          </a:p>
        </p:txBody>
      </p:sp>
      <p:sp>
        <p:nvSpPr>
          <p:cNvPr id="14" name="Holder 3"/>
          <p:cNvSpPr>
            <a:spLocks noGrp="1"/>
          </p:cNvSpPr>
          <p:nvPr>
            <p:ph idx="1"/>
          </p:nvPr>
        </p:nvSpPr>
        <p:spPr>
          <a:xfrm>
            <a:off x="1889101" y="1992283"/>
            <a:ext cx="9854353" cy="1615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50" b="1" i="0">
                <a:solidFill>
                  <a:srgbClr val="001F5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15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bk object 19"/>
          <p:cNvSpPr/>
          <p:nvPr userDrawn="1"/>
        </p:nvSpPr>
        <p:spPr>
          <a:xfrm>
            <a:off x="8688831" y="6316978"/>
            <a:ext cx="1324864" cy="451104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</a:endParaRPr>
          </a:p>
        </p:txBody>
      </p:sp>
      <p:sp>
        <p:nvSpPr>
          <p:cNvPr id="20" name="bk object 17"/>
          <p:cNvSpPr/>
          <p:nvPr userDrawn="1"/>
        </p:nvSpPr>
        <p:spPr>
          <a:xfrm>
            <a:off x="9991343" y="6210298"/>
            <a:ext cx="2005584" cy="603504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</a:endParaRPr>
          </a:p>
        </p:txBody>
      </p:sp>
      <p:sp>
        <p:nvSpPr>
          <p:cNvPr id="21" name="bk object 19"/>
          <p:cNvSpPr/>
          <p:nvPr userDrawn="1"/>
        </p:nvSpPr>
        <p:spPr>
          <a:xfrm>
            <a:off x="8688831" y="6316978"/>
            <a:ext cx="1324864" cy="451104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</a:endParaRPr>
          </a:p>
        </p:txBody>
      </p:sp>
      <p:sp>
        <p:nvSpPr>
          <p:cNvPr id="23" name="object 11"/>
          <p:cNvSpPr/>
          <p:nvPr userDrawn="1"/>
        </p:nvSpPr>
        <p:spPr>
          <a:xfrm>
            <a:off x="1635252" y="1524"/>
            <a:ext cx="1778508" cy="809243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4" name="object 9"/>
          <p:cNvSpPr/>
          <p:nvPr userDrawn="1"/>
        </p:nvSpPr>
        <p:spPr>
          <a:xfrm>
            <a:off x="3660649" y="0"/>
            <a:ext cx="8531351" cy="69862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5" name="CuadroTexto 24"/>
          <p:cNvSpPr txBox="1"/>
          <p:nvPr userDrawn="1"/>
        </p:nvSpPr>
        <p:spPr>
          <a:xfrm>
            <a:off x="3705607" y="150754"/>
            <a:ext cx="8486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dirty="0">
                <a:latin typeface="Impact" charset="0"/>
                <a:ea typeface="Impact" charset="0"/>
                <a:cs typeface="Impact" charset="0"/>
              </a:rPr>
              <a:t>INFORME PRINCIPAL</a:t>
            </a:r>
            <a:r>
              <a:rPr lang="es-ES_tradnl" sz="2800" baseline="0" dirty="0">
                <a:latin typeface="Impact" charset="0"/>
                <a:ea typeface="Impact" charset="0"/>
                <a:cs typeface="Impact" charset="0"/>
              </a:rPr>
              <a:t> ESPACIO DE </a:t>
            </a:r>
            <a:r>
              <a:rPr lang="es-ES_tradnl" sz="2800" baseline="0" dirty="0">
                <a:solidFill>
                  <a:srgbClr val="FFC000"/>
                </a:solidFill>
                <a:latin typeface="Impact" charset="0"/>
                <a:ea typeface="Impact" charset="0"/>
                <a:cs typeface="Impact" charset="0"/>
              </a:rPr>
              <a:t>RENDICIÓN DE CUENTAS </a:t>
            </a:r>
            <a:endParaRPr lang="es-ES_tradnl" sz="2800" dirty="0">
              <a:solidFill>
                <a:srgbClr val="FFC000"/>
              </a:solidFill>
              <a:latin typeface="Impact" charset="0"/>
              <a:ea typeface="Impact" charset="0"/>
              <a:cs typeface="Impact" charset="0"/>
            </a:endParaRPr>
          </a:p>
        </p:txBody>
      </p:sp>
      <p:sp>
        <p:nvSpPr>
          <p:cNvPr id="26" name="object 6"/>
          <p:cNvSpPr/>
          <p:nvPr userDrawn="1"/>
        </p:nvSpPr>
        <p:spPr>
          <a:xfrm>
            <a:off x="3660649" y="641166"/>
            <a:ext cx="6775704" cy="306035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7" name="object 6"/>
          <p:cNvSpPr>
            <a:spLocks/>
          </p:cNvSpPr>
          <p:nvPr userDrawn="1"/>
        </p:nvSpPr>
        <p:spPr bwMode="auto">
          <a:xfrm>
            <a:off x="3659053" y="924353"/>
            <a:ext cx="5768273" cy="327025"/>
          </a:xfrm>
          <a:custGeom>
            <a:avLst/>
            <a:gdLst>
              <a:gd name="T0" fmla="*/ 0 w 4537075"/>
              <a:gd name="T1" fmla="*/ 326771 h 326390"/>
              <a:gd name="T2" fmla="*/ 4536947 w 4537075"/>
              <a:gd name="T3" fmla="*/ 326771 h 326390"/>
              <a:gd name="T4" fmla="*/ 4536947 w 4537075"/>
              <a:gd name="T5" fmla="*/ 0 h 326390"/>
              <a:gd name="T6" fmla="*/ 0 w 4537075"/>
              <a:gd name="T7" fmla="*/ 0 h 326390"/>
              <a:gd name="T8" fmla="*/ 0 w 4537075"/>
              <a:gd name="T9" fmla="*/ 326771 h 3263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537075" h="326390">
                <a:moveTo>
                  <a:pt x="0" y="326136"/>
                </a:moveTo>
                <a:lnTo>
                  <a:pt x="4536947" y="326136"/>
                </a:lnTo>
                <a:lnTo>
                  <a:pt x="4536947" y="0"/>
                </a:lnTo>
                <a:lnTo>
                  <a:pt x="0" y="0"/>
                </a:lnTo>
                <a:lnTo>
                  <a:pt x="0" y="326136"/>
                </a:lnTo>
                <a:close/>
              </a:path>
            </a:pathLst>
          </a:custGeom>
          <a:solidFill>
            <a:srgbClr val="F1F1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solidFill>
                <a:prstClr val="black"/>
              </a:solidFill>
            </a:endParaRPr>
          </a:p>
        </p:txBody>
      </p:sp>
      <p:pic>
        <p:nvPicPr>
          <p:cNvPr id="28" name="3 Imagen"/>
          <p:cNvPicPr>
            <a:picLocks noChangeAspect="1"/>
          </p:cNvPicPr>
          <p:nvPr userDrawn="1"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90" b="34855"/>
          <a:stretch/>
        </p:blipFill>
        <p:spPr>
          <a:xfrm>
            <a:off x="7131382" y="6388957"/>
            <a:ext cx="1479218" cy="398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3160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94" y="1589"/>
          <a:ext cx="317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8" name="think-cell Slide" r:id="rId7" imgW="360" imgH="360" progId="TCLayout.ActiveDocument.1">
                  <p:embed/>
                </p:oleObj>
              </mc:Choice>
              <mc:Fallback>
                <p:oleObj name="think-cell Slide" r:id="rId7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4" y="1589"/>
                        <a:ext cx="3175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1"/>
          <p:cNvGrpSpPr>
            <a:grpSpLocks/>
          </p:cNvGrpSpPr>
          <p:nvPr userDrawn="1"/>
        </p:nvGrpSpPr>
        <p:grpSpPr bwMode="auto">
          <a:xfrm>
            <a:off x="8924925" y="6197600"/>
            <a:ext cx="2484438" cy="666750"/>
            <a:chOff x="6855280" y="6288821"/>
            <a:chExt cx="1703774" cy="576165"/>
          </a:xfrm>
        </p:grpSpPr>
        <p:pic>
          <p:nvPicPr>
            <p:cNvPr id="4" name="E719C35A-4CD6-4178-B0D0-8DA208F1799A" descr="E719C35A-4CD6-4178-B0D0-8DA208F1799A"/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>
            <a:blip r:embed="rId9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10" t="12070" r="20026" b="11812"/>
            <a:stretch>
              <a:fillRect/>
            </a:stretch>
          </p:blipFill>
          <p:spPr bwMode="auto">
            <a:xfrm>
              <a:off x="6855280" y="6288821"/>
              <a:ext cx="618324" cy="576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7" descr="http://www.mininterior.gov.co/sites/default/files/galeria-imagenes/2014-logo_web_eslogan.png"/>
            <p:cNvPicPr>
              <a:picLocks noChangeAspect="1" noChangeArrowheads="1"/>
            </p:cNvPicPr>
            <p:nvPr userDrawn="1">
              <p:custDataLst>
                <p:tags r:id="rId5"/>
              </p:custDataLst>
            </p:nvPr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85909" y="6363329"/>
              <a:ext cx="973145" cy="465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6644" y="6259513"/>
            <a:ext cx="1247775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94" y="1589"/>
          <a:ext cx="317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9" name="think-cell Slide" r:id="rId12" imgW="360" imgH="360" progId="TCLayout.ActiveDocument.1">
                  <p:embed/>
                </p:oleObj>
              </mc:Choice>
              <mc:Fallback>
                <p:oleObj name="think-cell Slide" r:id="rId12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4" y="1589"/>
                        <a:ext cx="3175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object 8"/>
          <p:cNvSpPr/>
          <p:nvPr userDrawn="1"/>
        </p:nvSpPr>
        <p:spPr>
          <a:xfrm>
            <a:off x="3660649" y="72005"/>
            <a:ext cx="8531351" cy="579120"/>
          </a:xfrm>
          <a:custGeom>
            <a:avLst/>
            <a:gdLst/>
            <a:ahLst/>
            <a:cxnLst/>
            <a:rect l="l" t="t" r="r" b="b"/>
            <a:pathLst>
              <a:path w="7007859" h="579120">
                <a:moveTo>
                  <a:pt x="0" y="579119"/>
                </a:moveTo>
                <a:lnTo>
                  <a:pt x="7007352" y="579119"/>
                </a:lnTo>
                <a:lnTo>
                  <a:pt x="7007352" y="0"/>
                </a:lnTo>
                <a:lnTo>
                  <a:pt x="0" y="0"/>
                </a:lnTo>
                <a:lnTo>
                  <a:pt x="0" y="57911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bk object 16"/>
          <p:cNvSpPr/>
          <p:nvPr userDrawn="1"/>
        </p:nvSpPr>
        <p:spPr>
          <a:xfrm>
            <a:off x="1" y="5544312"/>
            <a:ext cx="12191999" cy="864107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</a:endParaRPr>
          </a:p>
        </p:txBody>
      </p:sp>
      <p:sp>
        <p:nvSpPr>
          <p:cNvPr id="13" name="bk object 17"/>
          <p:cNvSpPr/>
          <p:nvPr userDrawn="1"/>
        </p:nvSpPr>
        <p:spPr>
          <a:xfrm>
            <a:off x="9991343" y="6210298"/>
            <a:ext cx="2005584" cy="603504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</a:endParaRPr>
          </a:p>
        </p:txBody>
      </p:sp>
      <p:sp>
        <p:nvSpPr>
          <p:cNvPr id="17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bk object 19"/>
          <p:cNvSpPr/>
          <p:nvPr userDrawn="1"/>
        </p:nvSpPr>
        <p:spPr>
          <a:xfrm>
            <a:off x="8688831" y="6316978"/>
            <a:ext cx="1324864" cy="451104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</a:endParaRPr>
          </a:p>
        </p:txBody>
      </p:sp>
      <p:sp>
        <p:nvSpPr>
          <p:cNvPr id="20" name="bk object 17"/>
          <p:cNvSpPr/>
          <p:nvPr userDrawn="1"/>
        </p:nvSpPr>
        <p:spPr>
          <a:xfrm>
            <a:off x="9991343" y="6210298"/>
            <a:ext cx="2005584" cy="603504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</a:endParaRPr>
          </a:p>
        </p:txBody>
      </p:sp>
      <p:sp>
        <p:nvSpPr>
          <p:cNvPr id="21" name="bk object 19"/>
          <p:cNvSpPr/>
          <p:nvPr userDrawn="1"/>
        </p:nvSpPr>
        <p:spPr>
          <a:xfrm>
            <a:off x="8688831" y="6316978"/>
            <a:ext cx="1324864" cy="451104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</a:endParaRPr>
          </a:p>
        </p:txBody>
      </p:sp>
      <p:sp>
        <p:nvSpPr>
          <p:cNvPr id="22" name="object 6"/>
          <p:cNvSpPr/>
          <p:nvPr userDrawn="1"/>
        </p:nvSpPr>
        <p:spPr>
          <a:xfrm>
            <a:off x="3660648" y="637480"/>
            <a:ext cx="6842919" cy="287553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3" name="object 11"/>
          <p:cNvSpPr/>
          <p:nvPr userDrawn="1"/>
        </p:nvSpPr>
        <p:spPr>
          <a:xfrm>
            <a:off x="1635252" y="1524"/>
            <a:ext cx="1778508" cy="809243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4" name="object 9"/>
          <p:cNvSpPr/>
          <p:nvPr userDrawn="1"/>
        </p:nvSpPr>
        <p:spPr>
          <a:xfrm>
            <a:off x="3660649" y="0"/>
            <a:ext cx="8531351" cy="69862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5" name="CuadroTexto 24"/>
          <p:cNvSpPr txBox="1"/>
          <p:nvPr userDrawn="1"/>
        </p:nvSpPr>
        <p:spPr>
          <a:xfrm>
            <a:off x="3705607" y="150754"/>
            <a:ext cx="8486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dirty="0">
                <a:latin typeface="Impact" charset="0"/>
                <a:ea typeface="Impact" charset="0"/>
                <a:cs typeface="Impact" charset="0"/>
              </a:rPr>
              <a:t>INFORME PRINCIPAL</a:t>
            </a:r>
            <a:r>
              <a:rPr lang="es-ES_tradnl" sz="2800" baseline="0" dirty="0">
                <a:latin typeface="Impact" charset="0"/>
                <a:ea typeface="Impact" charset="0"/>
                <a:cs typeface="Impact" charset="0"/>
              </a:rPr>
              <a:t> ESPACIO DE </a:t>
            </a:r>
            <a:r>
              <a:rPr lang="es-ES_tradnl" sz="2800" baseline="0" dirty="0">
                <a:solidFill>
                  <a:srgbClr val="FFC000"/>
                </a:solidFill>
                <a:latin typeface="Impact" charset="0"/>
                <a:ea typeface="Impact" charset="0"/>
                <a:cs typeface="Impact" charset="0"/>
              </a:rPr>
              <a:t>RENDICIÓN DE CUENTAS </a:t>
            </a:r>
            <a:endParaRPr lang="es-ES_tradnl" sz="2800" dirty="0">
              <a:solidFill>
                <a:srgbClr val="FFC000"/>
              </a:solidFill>
              <a:latin typeface="Impact" charset="0"/>
              <a:ea typeface="Impact" charset="0"/>
              <a:cs typeface="Impact" charset="0"/>
            </a:endParaRPr>
          </a:p>
        </p:txBody>
      </p:sp>
      <p:sp>
        <p:nvSpPr>
          <p:cNvPr id="26" name="object 6"/>
          <p:cNvSpPr>
            <a:spLocks/>
          </p:cNvSpPr>
          <p:nvPr userDrawn="1"/>
        </p:nvSpPr>
        <p:spPr bwMode="auto">
          <a:xfrm>
            <a:off x="3659053" y="938421"/>
            <a:ext cx="5768273" cy="327025"/>
          </a:xfrm>
          <a:custGeom>
            <a:avLst/>
            <a:gdLst>
              <a:gd name="T0" fmla="*/ 0 w 4537075"/>
              <a:gd name="T1" fmla="*/ 326771 h 326390"/>
              <a:gd name="T2" fmla="*/ 4536947 w 4537075"/>
              <a:gd name="T3" fmla="*/ 326771 h 326390"/>
              <a:gd name="T4" fmla="*/ 4536947 w 4537075"/>
              <a:gd name="T5" fmla="*/ 0 h 326390"/>
              <a:gd name="T6" fmla="*/ 0 w 4537075"/>
              <a:gd name="T7" fmla="*/ 0 h 326390"/>
              <a:gd name="T8" fmla="*/ 0 w 4537075"/>
              <a:gd name="T9" fmla="*/ 326771 h 3263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537075" h="326390">
                <a:moveTo>
                  <a:pt x="0" y="326136"/>
                </a:moveTo>
                <a:lnTo>
                  <a:pt x="4536947" y="326136"/>
                </a:lnTo>
                <a:lnTo>
                  <a:pt x="4536947" y="0"/>
                </a:lnTo>
                <a:lnTo>
                  <a:pt x="0" y="0"/>
                </a:lnTo>
                <a:lnTo>
                  <a:pt x="0" y="326136"/>
                </a:lnTo>
                <a:close/>
              </a:path>
            </a:pathLst>
          </a:custGeom>
          <a:solidFill>
            <a:srgbClr val="F1F1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solidFill>
                <a:prstClr val="black"/>
              </a:solidFill>
            </a:endParaRPr>
          </a:p>
        </p:txBody>
      </p:sp>
      <p:pic>
        <p:nvPicPr>
          <p:cNvPr id="27" name="3 Imagen"/>
          <p:cNvPicPr>
            <a:picLocks noChangeAspect="1"/>
          </p:cNvPicPr>
          <p:nvPr userDrawn="1"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90" b="34855"/>
          <a:stretch/>
        </p:blipFill>
        <p:spPr>
          <a:xfrm>
            <a:off x="7131382" y="6388957"/>
            <a:ext cx="1479218" cy="398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902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073A0-130C-4FF3-B7C1-7FA386762E00}" type="datetimeFigureOut">
              <a:rPr lang="es-CO" smtClean="0"/>
              <a:t>2/08/2017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F252-A818-49F2-B85A-6A09C060DBCC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7" name="bk object 16"/>
          <p:cNvSpPr/>
          <p:nvPr userDrawn="1"/>
        </p:nvSpPr>
        <p:spPr>
          <a:xfrm>
            <a:off x="1" y="5394323"/>
            <a:ext cx="12191999" cy="8641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8" name="bk object 20"/>
          <p:cNvSpPr/>
          <p:nvPr userDrawn="1"/>
        </p:nvSpPr>
        <p:spPr>
          <a:xfrm>
            <a:off x="8754618" y="6258430"/>
            <a:ext cx="1248155" cy="5669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bk object 17"/>
          <p:cNvSpPr/>
          <p:nvPr userDrawn="1"/>
        </p:nvSpPr>
        <p:spPr>
          <a:xfrm>
            <a:off x="10134600" y="6290466"/>
            <a:ext cx="1418844" cy="5394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9"/>
          <p:cNvSpPr/>
          <p:nvPr userDrawn="1"/>
        </p:nvSpPr>
        <p:spPr>
          <a:xfrm>
            <a:off x="3660649" y="0"/>
            <a:ext cx="8531351" cy="69862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Rectángulo 10"/>
          <p:cNvSpPr/>
          <p:nvPr userDrawn="1"/>
        </p:nvSpPr>
        <p:spPr>
          <a:xfrm>
            <a:off x="3419061" y="927652"/>
            <a:ext cx="6715539" cy="6493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13" name="object 6"/>
          <p:cNvSpPr>
            <a:spLocks/>
          </p:cNvSpPr>
          <p:nvPr userDrawn="1"/>
        </p:nvSpPr>
        <p:spPr bwMode="auto">
          <a:xfrm>
            <a:off x="3660649" y="925305"/>
            <a:ext cx="5768273" cy="327025"/>
          </a:xfrm>
          <a:custGeom>
            <a:avLst/>
            <a:gdLst>
              <a:gd name="T0" fmla="*/ 0 w 4537075"/>
              <a:gd name="T1" fmla="*/ 326771 h 326390"/>
              <a:gd name="T2" fmla="*/ 4536947 w 4537075"/>
              <a:gd name="T3" fmla="*/ 326771 h 326390"/>
              <a:gd name="T4" fmla="*/ 4536947 w 4537075"/>
              <a:gd name="T5" fmla="*/ 0 h 326390"/>
              <a:gd name="T6" fmla="*/ 0 w 4537075"/>
              <a:gd name="T7" fmla="*/ 0 h 326390"/>
              <a:gd name="T8" fmla="*/ 0 w 4537075"/>
              <a:gd name="T9" fmla="*/ 326771 h 3263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537075" h="326390">
                <a:moveTo>
                  <a:pt x="0" y="326136"/>
                </a:moveTo>
                <a:lnTo>
                  <a:pt x="4536947" y="326136"/>
                </a:lnTo>
                <a:lnTo>
                  <a:pt x="4536947" y="0"/>
                </a:lnTo>
                <a:lnTo>
                  <a:pt x="0" y="0"/>
                </a:lnTo>
                <a:lnTo>
                  <a:pt x="0" y="326136"/>
                </a:lnTo>
                <a:close/>
              </a:path>
            </a:pathLst>
          </a:custGeom>
          <a:solidFill>
            <a:srgbClr val="F1F1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solidFill>
                <a:prstClr val="black"/>
              </a:solidFill>
            </a:endParaRPr>
          </a:p>
        </p:txBody>
      </p:sp>
      <p:sp>
        <p:nvSpPr>
          <p:cNvPr id="14" name="Rectángulo 13"/>
          <p:cNvSpPr/>
          <p:nvPr userDrawn="1"/>
        </p:nvSpPr>
        <p:spPr>
          <a:xfrm>
            <a:off x="3581400" y="925305"/>
            <a:ext cx="6927574" cy="5456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15" name="object 6"/>
          <p:cNvSpPr>
            <a:spLocks/>
          </p:cNvSpPr>
          <p:nvPr userDrawn="1"/>
        </p:nvSpPr>
        <p:spPr bwMode="auto">
          <a:xfrm>
            <a:off x="3660649" y="952449"/>
            <a:ext cx="5768273" cy="327025"/>
          </a:xfrm>
          <a:custGeom>
            <a:avLst/>
            <a:gdLst>
              <a:gd name="T0" fmla="*/ 0 w 4537075"/>
              <a:gd name="T1" fmla="*/ 326771 h 326390"/>
              <a:gd name="T2" fmla="*/ 4536947 w 4537075"/>
              <a:gd name="T3" fmla="*/ 326771 h 326390"/>
              <a:gd name="T4" fmla="*/ 4536947 w 4537075"/>
              <a:gd name="T5" fmla="*/ 0 h 326390"/>
              <a:gd name="T6" fmla="*/ 0 w 4537075"/>
              <a:gd name="T7" fmla="*/ 0 h 326390"/>
              <a:gd name="T8" fmla="*/ 0 w 4537075"/>
              <a:gd name="T9" fmla="*/ 326771 h 3263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537075" h="326390">
                <a:moveTo>
                  <a:pt x="0" y="326136"/>
                </a:moveTo>
                <a:lnTo>
                  <a:pt x="4536947" y="326136"/>
                </a:lnTo>
                <a:lnTo>
                  <a:pt x="4536947" y="0"/>
                </a:lnTo>
                <a:lnTo>
                  <a:pt x="0" y="0"/>
                </a:lnTo>
                <a:lnTo>
                  <a:pt x="0" y="326136"/>
                </a:lnTo>
                <a:close/>
              </a:path>
            </a:pathLst>
          </a:custGeom>
          <a:solidFill>
            <a:srgbClr val="F1F1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solidFill>
                <a:prstClr val="black"/>
              </a:solidFill>
            </a:endParaRPr>
          </a:p>
        </p:txBody>
      </p:sp>
      <p:sp>
        <p:nvSpPr>
          <p:cNvPr id="16" name="Rectángulo 15"/>
          <p:cNvSpPr/>
          <p:nvPr userDrawn="1"/>
        </p:nvSpPr>
        <p:spPr>
          <a:xfrm>
            <a:off x="3581400" y="925305"/>
            <a:ext cx="6105939" cy="5456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17" name="object 6"/>
          <p:cNvSpPr>
            <a:spLocks/>
          </p:cNvSpPr>
          <p:nvPr userDrawn="1"/>
        </p:nvSpPr>
        <p:spPr bwMode="auto">
          <a:xfrm>
            <a:off x="3660649" y="920535"/>
            <a:ext cx="5768273" cy="327025"/>
          </a:xfrm>
          <a:custGeom>
            <a:avLst/>
            <a:gdLst>
              <a:gd name="T0" fmla="*/ 0 w 4537075"/>
              <a:gd name="T1" fmla="*/ 326771 h 326390"/>
              <a:gd name="T2" fmla="*/ 4536947 w 4537075"/>
              <a:gd name="T3" fmla="*/ 326771 h 326390"/>
              <a:gd name="T4" fmla="*/ 4536947 w 4537075"/>
              <a:gd name="T5" fmla="*/ 0 h 326390"/>
              <a:gd name="T6" fmla="*/ 0 w 4537075"/>
              <a:gd name="T7" fmla="*/ 0 h 326390"/>
              <a:gd name="T8" fmla="*/ 0 w 4537075"/>
              <a:gd name="T9" fmla="*/ 326771 h 3263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537075" h="326390">
                <a:moveTo>
                  <a:pt x="0" y="326136"/>
                </a:moveTo>
                <a:lnTo>
                  <a:pt x="4536947" y="326136"/>
                </a:lnTo>
                <a:lnTo>
                  <a:pt x="4536947" y="0"/>
                </a:lnTo>
                <a:lnTo>
                  <a:pt x="0" y="0"/>
                </a:lnTo>
                <a:lnTo>
                  <a:pt x="0" y="326136"/>
                </a:lnTo>
                <a:close/>
              </a:path>
            </a:pathLst>
          </a:custGeom>
          <a:solidFill>
            <a:srgbClr val="F1F1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5262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94" y="1589"/>
          <a:ext cx="317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2" name="think-cell Slide" r:id="rId9" imgW="360" imgH="360" progId="TCLayout.ActiveDocument.1">
                  <p:embed/>
                </p:oleObj>
              </mc:Choice>
              <mc:Fallback>
                <p:oleObj name="think-cell Slide" r:id="rId9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4" y="1589"/>
                        <a:ext cx="3175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1"/>
          <p:cNvGrpSpPr>
            <a:grpSpLocks/>
          </p:cNvGrpSpPr>
          <p:nvPr userDrawn="1"/>
        </p:nvGrpSpPr>
        <p:grpSpPr bwMode="auto">
          <a:xfrm>
            <a:off x="8924925" y="6197600"/>
            <a:ext cx="2484438" cy="666750"/>
            <a:chOff x="6855280" y="6288821"/>
            <a:chExt cx="1703774" cy="576165"/>
          </a:xfrm>
        </p:grpSpPr>
        <p:pic>
          <p:nvPicPr>
            <p:cNvPr id="4" name="E719C35A-4CD6-4178-B0D0-8DA208F1799A" descr="E719C35A-4CD6-4178-B0D0-8DA208F1799A"/>
            <p:cNvPicPr>
              <a:picLocks noChangeAspect="1" noChangeArrowheads="1"/>
            </p:cNvPicPr>
            <p:nvPr>
              <p:custDataLst>
                <p:tags r:id="rId6"/>
              </p:custDataLst>
            </p:nvPr>
          </p:nvPicPr>
          <p:blipFill>
            <a:blip r:embed="rId11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10" t="12070" r="20026" b="11812"/>
            <a:stretch>
              <a:fillRect/>
            </a:stretch>
          </p:blipFill>
          <p:spPr bwMode="auto">
            <a:xfrm>
              <a:off x="6855280" y="6288821"/>
              <a:ext cx="618324" cy="576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7" descr="http://www.mininterior.gov.co/sites/default/files/galeria-imagenes/2014-logo_web_eslogan.png"/>
            <p:cNvPicPr>
              <a:picLocks noChangeAspect="1" noChangeArrowheads="1"/>
            </p:cNvPicPr>
            <p:nvPr userDrawn="1">
              <p:custDataLst>
                <p:tags r:id="rId7"/>
              </p:custDataLst>
            </p:nvPr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85909" y="6363329"/>
              <a:ext cx="973145" cy="465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6644" y="6259513"/>
            <a:ext cx="1247775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94" y="1589"/>
          <a:ext cx="317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3" name="think-cell Slide" r:id="rId14" imgW="360" imgH="360" progId="TCLayout.ActiveDocument.1">
                  <p:embed/>
                </p:oleObj>
              </mc:Choice>
              <mc:Fallback>
                <p:oleObj name="think-cell Slide" r:id="rId14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4" y="1589"/>
                        <a:ext cx="3175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Group 1"/>
          <p:cNvGrpSpPr>
            <a:grpSpLocks/>
          </p:cNvGrpSpPr>
          <p:nvPr userDrawn="1"/>
        </p:nvGrpSpPr>
        <p:grpSpPr bwMode="auto">
          <a:xfrm>
            <a:off x="8924925" y="6197600"/>
            <a:ext cx="2484438" cy="666750"/>
            <a:chOff x="6855280" y="6288821"/>
            <a:chExt cx="1703774" cy="576165"/>
          </a:xfrm>
        </p:grpSpPr>
        <p:pic>
          <p:nvPicPr>
            <p:cNvPr id="12" name="E719C35A-4CD6-4178-B0D0-8DA208F1799A" descr="E719C35A-4CD6-4178-B0D0-8DA208F1799A"/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>
            <a:blip r:embed="rId11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10" t="12070" r="20026" b="11812"/>
            <a:stretch>
              <a:fillRect/>
            </a:stretch>
          </p:blipFill>
          <p:spPr bwMode="auto">
            <a:xfrm>
              <a:off x="6855280" y="6288821"/>
              <a:ext cx="618324" cy="576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7" descr="http://www.mininterior.gov.co/sites/default/files/galeria-imagenes/2014-logo_web_eslogan.png"/>
            <p:cNvPicPr>
              <a:picLocks noChangeAspect="1" noChangeArrowheads="1"/>
            </p:cNvPicPr>
            <p:nvPr userDrawn="1">
              <p:custDataLst>
                <p:tags r:id="rId5"/>
              </p:custDataLst>
            </p:nvPr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85909" y="6363329"/>
              <a:ext cx="973145" cy="465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6644" y="6259513"/>
            <a:ext cx="1247775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object 8"/>
          <p:cNvSpPr/>
          <p:nvPr userDrawn="1"/>
        </p:nvSpPr>
        <p:spPr>
          <a:xfrm>
            <a:off x="3660649" y="72005"/>
            <a:ext cx="8531351" cy="579120"/>
          </a:xfrm>
          <a:custGeom>
            <a:avLst/>
            <a:gdLst/>
            <a:ahLst/>
            <a:cxnLst/>
            <a:rect l="l" t="t" r="r" b="b"/>
            <a:pathLst>
              <a:path w="7007859" h="579120">
                <a:moveTo>
                  <a:pt x="0" y="579119"/>
                </a:moveTo>
                <a:lnTo>
                  <a:pt x="7007352" y="579119"/>
                </a:lnTo>
                <a:lnTo>
                  <a:pt x="7007352" y="0"/>
                </a:lnTo>
                <a:lnTo>
                  <a:pt x="0" y="0"/>
                </a:lnTo>
                <a:lnTo>
                  <a:pt x="0" y="57911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6" name="bk object 16"/>
          <p:cNvSpPr/>
          <p:nvPr userDrawn="1"/>
        </p:nvSpPr>
        <p:spPr>
          <a:xfrm>
            <a:off x="1" y="5544312"/>
            <a:ext cx="12191999" cy="864107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</a:endParaRPr>
          </a:p>
        </p:txBody>
      </p:sp>
      <p:sp>
        <p:nvSpPr>
          <p:cNvPr id="17" name="bk object 17"/>
          <p:cNvSpPr/>
          <p:nvPr userDrawn="1"/>
        </p:nvSpPr>
        <p:spPr>
          <a:xfrm>
            <a:off x="9991343" y="6210298"/>
            <a:ext cx="2005584" cy="603504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</a:endParaRPr>
          </a:p>
        </p:txBody>
      </p:sp>
      <p:sp>
        <p:nvSpPr>
          <p:cNvPr id="18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bk object 19"/>
          <p:cNvSpPr/>
          <p:nvPr userDrawn="1"/>
        </p:nvSpPr>
        <p:spPr>
          <a:xfrm>
            <a:off x="8688831" y="6316978"/>
            <a:ext cx="1324864" cy="451104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</a:endParaRPr>
          </a:p>
        </p:txBody>
      </p:sp>
      <p:sp>
        <p:nvSpPr>
          <p:cNvPr id="21" name="bk object 17"/>
          <p:cNvSpPr/>
          <p:nvPr userDrawn="1"/>
        </p:nvSpPr>
        <p:spPr>
          <a:xfrm>
            <a:off x="9991343" y="6210298"/>
            <a:ext cx="2005584" cy="603504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</a:endParaRPr>
          </a:p>
        </p:txBody>
      </p:sp>
      <p:sp>
        <p:nvSpPr>
          <p:cNvPr id="22" name="bk object 19"/>
          <p:cNvSpPr/>
          <p:nvPr userDrawn="1"/>
        </p:nvSpPr>
        <p:spPr>
          <a:xfrm>
            <a:off x="8688831" y="6316978"/>
            <a:ext cx="1324864" cy="451104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</a:endParaRPr>
          </a:p>
        </p:txBody>
      </p:sp>
      <p:sp>
        <p:nvSpPr>
          <p:cNvPr id="23" name="object 6"/>
          <p:cNvSpPr/>
          <p:nvPr userDrawn="1"/>
        </p:nvSpPr>
        <p:spPr>
          <a:xfrm>
            <a:off x="3660648" y="637479"/>
            <a:ext cx="6842919" cy="287554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4" name="object 11"/>
          <p:cNvSpPr/>
          <p:nvPr userDrawn="1"/>
        </p:nvSpPr>
        <p:spPr>
          <a:xfrm>
            <a:off x="1635252" y="1524"/>
            <a:ext cx="1778508" cy="809243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5" name="object 9"/>
          <p:cNvSpPr/>
          <p:nvPr userDrawn="1"/>
        </p:nvSpPr>
        <p:spPr>
          <a:xfrm>
            <a:off x="3660649" y="0"/>
            <a:ext cx="8531351" cy="69862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6" name="CuadroTexto 25"/>
          <p:cNvSpPr txBox="1"/>
          <p:nvPr userDrawn="1"/>
        </p:nvSpPr>
        <p:spPr>
          <a:xfrm>
            <a:off x="3705607" y="150754"/>
            <a:ext cx="8486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dirty="0">
                <a:latin typeface="Impact" charset="0"/>
                <a:ea typeface="Impact" charset="0"/>
                <a:cs typeface="Impact" charset="0"/>
              </a:rPr>
              <a:t>INFORME PRINCIPAL</a:t>
            </a:r>
            <a:r>
              <a:rPr lang="es-ES_tradnl" sz="2800" baseline="0" dirty="0">
                <a:latin typeface="Impact" charset="0"/>
                <a:ea typeface="Impact" charset="0"/>
                <a:cs typeface="Impact" charset="0"/>
              </a:rPr>
              <a:t> ESPACIO DE </a:t>
            </a:r>
            <a:r>
              <a:rPr lang="es-ES_tradnl" sz="2800" baseline="0" dirty="0">
                <a:solidFill>
                  <a:srgbClr val="FFC000"/>
                </a:solidFill>
                <a:latin typeface="Impact" charset="0"/>
                <a:ea typeface="Impact" charset="0"/>
                <a:cs typeface="Impact" charset="0"/>
              </a:rPr>
              <a:t>RENDICIÓN DE CUENTAS </a:t>
            </a:r>
            <a:endParaRPr lang="es-ES_tradnl" sz="2800" dirty="0">
              <a:solidFill>
                <a:srgbClr val="FFC000"/>
              </a:solidFill>
              <a:latin typeface="Impact" charset="0"/>
              <a:ea typeface="Impact" charset="0"/>
              <a:cs typeface="Impact" charset="0"/>
            </a:endParaRPr>
          </a:p>
        </p:txBody>
      </p:sp>
      <p:sp>
        <p:nvSpPr>
          <p:cNvPr id="27" name="object 6"/>
          <p:cNvSpPr>
            <a:spLocks/>
          </p:cNvSpPr>
          <p:nvPr userDrawn="1"/>
        </p:nvSpPr>
        <p:spPr bwMode="auto">
          <a:xfrm>
            <a:off x="3659053" y="924353"/>
            <a:ext cx="5768273" cy="327025"/>
          </a:xfrm>
          <a:custGeom>
            <a:avLst/>
            <a:gdLst>
              <a:gd name="T0" fmla="*/ 0 w 4537075"/>
              <a:gd name="T1" fmla="*/ 326771 h 326390"/>
              <a:gd name="T2" fmla="*/ 4536947 w 4537075"/>
              <a:gd name="T3" fmla="*/ 326771 h 326390"/>
              <a:gd name="T4" fmla="*/ 4536947 w 4537075"/>
              <a:gd name="T5" fmla="*/ 0 h 326390"/>
              <a:gd name="T6" fmla="*/ 0 w 4537075"/>
              <a:gd name="T7" fmla="*/ 0 h 326390"/>
              <a:gd name="T8" fmla="*/ 0 w 4537075"/>
              <a:gd name="T9" fmla="*/ 326771 h 3263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537075" h="326390">
                <a:moveTo>
                  <a:pt x="0" y="326136"/>
                </a:moveTo>
                <a:lnTo>
                  <a:pt x="4536947" y="326136"/>
                </a:lnTo>
                <a:lnTo>
                  <a:pt x="4536947" y="0"/>
                </a:lnTo>
                <a:lnTo>
                  <a:pt x="0" y="0"/>
                </a:lnTo>
                <a:lnTo>
                  <a:pt x="0" y="326136"/>
                </a:lnTo>
                <a:close/>
              </a:path>
            </a:pathLst>
          </a:custGeom>
          <a:solidFill>
            <a:srgbClr val="F1F1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solidFill>
                <a:prstClr val="black"/>
              </a:solidFill>
            </a:endParaRPr>
          </a:p>
        </p:txBody>
      </p:sp>
      <p:pic>
        <p:nvPicPr>
          <p:cNvPr id="28" name="3 Imagen"/>
          <p:cNvPicPr>
            <a:picLocks noChangeAspect="1"/>
          </p:cNvPicPr>
          <p:nvPr userDrawn="1"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90" b="34855"/>
          <a:stretch/>
        </p:blipFill>
        <p:spPr>
          <a:xfrm>
            <a:off x="7131382" y="6388957"/>
            <a:ext cx="1479218" cy="398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5956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6195" y="157607"/>
            <a:ext cx="10579608" cy="459740"/>
          </a:xfrm>
          <a:prstGeom prst="rect">
            <a:avLst/>
          </a:prstGeom>
        </p:spPr>
        <p:txBody>
          <a:bodyPr lIns="0" tIns="0" rIns="0" bIns="0"/>
          <a:lstStyle>
            <a:lvl1pPr>
              <a:defRPr sz="3000" b="0" i="0">
                <a:solidFill>
                  <a:srgbClr val="FFC000"/>
                </a:solidFill>
                <a:latin typeface="Impact"/>
                <a:cs typeface="Impac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050" b="1" i="0">
                <a:solidFill>
                  <a:srgbClr val="001F5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8/2/2017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644526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88EB1-653C-44C5-BD33-C77038419A2E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2/08/2017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250A-AF38-465A-B8D6-861DF90A118A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7521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88EB1-653C-44C5-BD33-C77038419A2E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2/08/2017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250A-AF38-465A-B8D6-861DF90A118A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3808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88EB1-653C-44C5-BD33-C77038419A2E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2/08/2017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250A-AF38-465A-B8D6-861DF90A118A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7029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88EB1-653C-44C5-BD33-C77038419A2E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2/08/2017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250A-AF38-465A-B8D6-861DF90A118A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3230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88EB1-653C-44C5-BD33-C77038419A2E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2/08/2017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250A-AF38-465A-B8D6-861DF90A118A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3840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88EB1-653C-44C5-BD33-C77038419A2E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2/08/2017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250A-AF38-465A-B8D6-861DF90A118A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451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88EB1-653C-44C5-BD33-C77038419A2E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2/08/2017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250A-AF38-465A-B8D6-861DF90A118A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67920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88EB1-653C-44C5-BD33-C77038419A2E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2/08/2017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250A-AF38-465A-B8D6-861DF90A118A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060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073A0-130C-4FF3-B7C1-7FA386762E00}" type="datetimeFigureOut">
              <a:rPr lang="es-CO" smtClean="0"/>
              <a:t>2/08/2017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F252-A818-49F2-B85A-6A09C060DBCC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7" name="bk object 16"/>
          <p:cNvSpPr/>
          <p:nvPr userDrawn="1"/>
        </p:nvSpPr>
        <p:spPr>
          <a:xfrm>
            <a:off x="1" y="5394323"/>
            <a:ext cx="12191999" cy="8641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8" name="bk object 20"/>
          <p:cNvSpPr/>
          <p:nvPr userDrawn="1"/>
        </p:nvSpPr>
        <p:spPr>
          <a:xfrm>
            <a:off x="8754618" y="6258430"/>
            <a:ext cx="1248155" cy="5669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bk object 17"/>
          <p:cNvSpPr/>
          <p:nvPr userDrawn="1"/>
        </p:nvSpPr>
        <p:spPr>
          <a:xfrm>
            <a:off x="10134600" y="6290466"/>
            <a:ext cx="1418844" cy="5394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9"/>
          <p:cNvSpPr/>
          <p:nvPr userDrawn="1"/>
        </p:nvSpPr>
        <p:spPr>
          <a:xfrm>
            <a:off x="3660649" y="0"/>
            <a:ext cx="8531351" cy="69862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6638289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88EB1-653C-44C5-BD33-C77038419A2E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2/08/2017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250A-AF38-465A-B8D6-861DF90A118A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1233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88EB1-653C-44C5-BD33-C77038419A2E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2/08/2017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250A-AF38-465A-B8D6-861DF90A118A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7516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88EB1-653C-44C5-BD33-C77038419A2E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2/08/2017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250A-AF38-465A-B8D6-861DF90A118A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69333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" y="5544312"/>
            <a:ext cx="12191999" cy="8641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9991343" y="6210298"/>
            <a:ext cx="2005584" cy="60350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9" name="bk object 19"/>
          <p:cNvSpPr/>
          <p:nvPr/>
        </p:nvSpPr>
        <p:spPr>
          <a:xfrm>
            <a:off x="8688831" y="6316978"/>
            <a:ext cx="1324864" cy="45110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8/2/2017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061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073A0-130C-4FF3-B7C1-7FA386762E00}" type="datetimeFigureOut">
              <a:rPr lang="es-CO" smtClean="0"/>
              <a:t>2/08/2017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F252-A818-49F2-B85A-6A09C060DBCC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8" name="bk object 16"/>
          <p:cNvSpPr/>
          <p:nvPr userDrawn="1"/>
        </p:nvSpPr>
        <p:spPr>
          <a:xfrm>
            <a:off x="1" y="5394323"/>
            <a:ext cx="12191999" cy="8641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9" name="bk object 20"/>
          <p:cNvSpPr/>
          <p:nvPr userDrawn="1"/>
        </p:nvSpPr>
        <p:spPr>
          <a:xfrm>
            <a:off x="8754618" y="6258430"/>
            <a:ext cx="1248155" cy="5669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bk object 17"/>
          <p:cNvSpPr/>
          <p:nvPr userDrawn="1"/>
        </p:nvSpPr>
        <p:spPr>
          <a:xfrm>
            <a:off x="10134600" y="6290466"/>
            <a:ext cx="1418844" cy="5394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9"/>
          <p:cNvSpPr/>
          <p:nvPr userDrawn="1"/>
        </p:nvSpPr>
        <p:spPr>
          <a:xfrm>
            <a:off x="3660649" y="0"/>
            <a:ext cx="8531351" cy="69862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4459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073A0-130C-4FF3-B7C1-7FA386762E00}" type="datetimeFigureOut">
              <a:rPr lang="es-CO" smtClean="0"/>
              <a:t>2/08/2017</a:t>
            </a:fld>
            <a:endParaRPr lang="es-CO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F252-A818-49F2-B85A-6A09C060DBCC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10" name="bk object 16"/>
          <p:cNvSpPr/>
          <p:nvPr userDrawn="1"/>
        </p:nvSpPr>
        <p:spPr>
          <a:xfrm>
            <a:off x="1" y="5394323"/>
            <a:ext cx="12191999" cy="8641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1" name="bk object 20"/>
          <p:cNvSpPr/>
          <p:nvPr userDrawn="1"/>
        </p:nvSpPr>
        <p:spPr>
          <a:xfrm>
            <a:off x="8754618" y="6258430"/>
            <a:ext cx="1248155" cy="5669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bk object 17"/>
          <p:cNvSpPr/>
          <p:nvPr userDrawn="1"/>
        </p:nvSpPr>
        <p:spPr>
          <a:xfrm>
            <a:off x="10134600" y="6290466"/>
            <a:ext cx="1418844" cy="5394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object 9"/>
          <p:cNvSpPr/>
          <p:nvPr userDrawn="1"/>
        </p:nvSpPr>
        <p:spPr>
          <a:xfrm>
            <a:off x="3660649" y="0"/>
            <a:ext cx="8531351" cy="69862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32809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073A0-130C-4FF3-B7C1-7FA386762E00}" type="datetimeFigureOut">
              <a:rPr lang="es-CO" smtClean="0"/>
              <a:t>2/08/2017</a:t>
            </a:fld>
            <a:endParaRPr lang="es-CO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F252-A818-49F2-B85A-6A09C060DBCC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6" name="bk object 16"/>
          <p:cNvSpPr/>
          <p:nvPr userDrawn="1"/>
        </p:nvSpPr>
        <p:spPr>
          <a:xfrm>
            <a:off x="1" y="5394323"/>
            <a:ext cx="12191999" cy="8641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7" name="bk object 20"/>
          <p:cNvSpPr/>
          <p:nvPr userDrawn="1"/>
        </p:nvSpPr>
        <p:spPr>
          <a:xfrm>
            <a:off x="8754618" y="6258430"/>
            <a:ext cx="1248155" cy="5669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bk object 17"/>
          <p:cNvSpPr/>
          <p:nvPr userDrawn="1"/>
        </p:nvSpPr>
        <p:spPr>
          <a:xfrm>
            <a:off x="10134600" y="6290466"/>
            <a:ext cx="1418844" cy="5394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8797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073A0-130C-4FF3-B7C1-7FA386762E00}" type="datetimeFigureOut">
              <a:rPr lang="es-CO" smtClean="0"/>
              <a:t>2/08/2017</a:t>
            </a:fld>
            <a:endParaRPr lang="es-CO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F252-A818-49F2-B85A-6A09C060DBCC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5" name="bk object 16"/>
          <p:cNvSpPr/>
          <p:nvPr userDrawn="1"/>
        </p:nvSpPr>
        <p:spPr>
          <a:xfrm>
            <a:off x="1" y="5394323"/>
            <a:ext cx="12191999" cy="8641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7" name="object 9"/>
          <p:cNvSpPr/>
          <p:nvPr userDrawn="1"/>
        </p:nvSpPr>
        <p:spPr>
          <a:xfrm>
            <a:off x="3660649" y="0"/>
            <a:ext cx="8531351" cy="69862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11"/>
          <p:cNvSpPr/>
          <p:nvPr userDrawn="1"/>
        </p:nvSpPr>
        <p:spPr>
          <a:xfrm>
            <a:off x="1635252" y="1524"/>
            <a:ext cx="1778508" cy="80924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Rectángulo 5"/>
          <p:cNvSpPr/>
          <p:nvPr userDrawn="1"/>
        </p:nvSpPr>
        <p:spPr>
          <a:xfrm>
            <a:off x="1" y="4790365"/>
            <a:ext cx="12191999" cy="20676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759085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2478157"/>
            <a:ext cx="6172200" cy="338289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073A0-130C-4FF3-B7C1-7FA386762E00}" type="datetimeFigureOut">
              <a:rPr lang="es-CO" smtClean="0"/>
              <a:t>2/08/2017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F252-A818-49F2-B85A-6A09C060DBCC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8" name="bk object 16"/>
          <p:cNvSpPr/>
          <p:nvPr userDrawn="1"/>
        </p:nvSpPr>
        <p:spPr>
          <a:xfrm>
            <a:off x="1" y="5394323"/>
            <a:ext cx="12191999" cy="8641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9" name="bk object 20"/>
          <p:cNvSpPr/>
          <p:nvPr userDrawn="1"/>
        </p:nvSpPr>
        <p:spPr>
          <a:xfrm>
            <a:off x="8754618" y="6258430"/>
            <a:ext cx="1248155" cy="5669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bk object 17"/>
          <p:cNvSpPr/>
          <p:nvPr userDrawn="1"/>
        </p:nvSpPr>
        <p:spPr>
          <a:xfrm>
            <a:off x="10134600" y="6290466"/>
            <a:ext cx="1418844" cy="5394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9"/>
          <p:cNvSpPr/>
          <p:nvPr userDrawn="1"/>
        </p:nvSpPr>
        <p:spPr>
          <a:xfrm>
            <a:off x="3660649" y="0"/>
            <a:ext cx="8531351" cy="69862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object 8"/>
          <p:cNvSpPr/>
          <p:nvPr userDrawn="1"/>
        </p:nvSpPr>
        <p:spPr>
          <a:xfrm>
            <a:off x="3660649" y="72005"/>
            <a:ext cx="8531351" cy="579120"/>
          </a:xfrm>
          <a:custGeom>
            <a:avLst/>
            <a:gdLst/>
            <a:ahLst/>
            <a:cxnLst/>
            <a:rect l="l" t="t" r="r" b="b"/>
            <a:pathLst>
              <a:path w="7007859" h="579120">
                <a:moveTo>
                  <a:pt x="0" y="579119"/>
                </a:moveTo>
                <a:lnTo>
                  <a:pt x="7007352" y="579119"/>
                </a:lnTo>
                <a:lnTo>
                  <a:pt x="7007352" y="0"/>
                </a:lnTo>
                <a:lnTo>
                  <a:pt x="0" y="0"/>
                </a:lnTo>
                <a:lnTo>
                  <a:pt x="0" y="57911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11"/>
          <p:cNvSpPr/>
          <p:nvPr userDrawn="1"/>
        </p:nvSpPr>
        <p:spPr>
          <a:xfrm>
            <a:off x="1635252" y="1524"/>
            <a:ext cx="1778508" cy="80924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CuadroTexto 14"/>
          <p:cNvSpPr txBox="1"/>
          <p:nvPr userDrawn="1"/>
        </p:nvSpPr>
        <p:spPr>
          <a:xfrm>
            <a:off x="3705607" y="101898"/>
            <a:ext cx="8486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dirty="0">
                <a:latin typeface="Impact" charset="0"/>
                <a:ea typeface="Impact" charset="0"/>
                <a:cs typeface="Impact" charset="0"/>
              </a:rPr>
              <a:t>INFORME PRINCIPAL</a:t>
            </a:r>
            <a:r>
              <a:rPr lang="es-ES_tradnl" sz="2800" baseline="0" dirty="0">
                <a:latin typeface="Impact" charset="0"/>
                <a:ea typeface="Impact" charset="0"/>
                <a:cs typeface="Impact" charset="0"/>
              </a:rPr>
              <a:t> ESPACIO DE </a:t>
            </a:r>
            <a:r>
              <a:rPr lang="es-ES_tradnl" sz="2800" baseline="0" dirty="0">
                <a:solidFill>
                  <a:srgbClr val="FFC000"/>
                </a:solidFill>
                <a:latin typeface="Impact" charset="0"/>
                <a:ea typeface="Impact" charset="0"/>
                <a:cs typeface="Impact" charset="0"/>
              </a:rPr>
              <a:t>RENDICIÓN DE CUENTAS </a:t>
            </a:r>
            <a:endParaRPr lang="es-ES_tradnl" sz="2800" dirty="0">
              <a:solidFill>
                <a:srgbClr val="FFC000"/>
              </a:solidFill>
              <a:latin typeface="Impact" charset="0"/>
              <a:ea typeface="Impact" charset="0"/>
              <a:cs typeface="Impac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593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073A0-130C-4FF3-B7C1-7FA386762E00}" type="datetimeFigureOut">
              <a:rPr lang="es-CO" smtClean="0"/>
              <a:t>2/08/2017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F252-A818-49F2-B85A-6A09C060DBCC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8" name="bk object 16"/>
          <p:cNvSpPr/>
          <p:nvPr userDrawn="1"/>
        </p:nvSpPr>
        <p:spPr>
          <a:xfrm>
            <a:off x="1" y="5394323"/>
            <a:ext cx="12191999" cy="8641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9" name="bk object 20"/>
          <p:cNvSpPr/>
          <p:nvPr userDrawn="1"/>
        </p:nvSpPr>
        <p:spPr>
          <a:xfrm>
            <a:off x="8754618" y="6258430"/>
            <a:ext cx="1248155" cy="5669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bk object 17"/>
          <p:cNvSpPr/>
          <p:nvPr userDrawn="1"/>
        </p:nvSpPr>
        <p:spPr>
          <a:xfrm>
            <a:off x="10134600" y="6290466"/>
            <a:ext cx="1418844" cy="5394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9"/>
          <p:cNvSpPr/>
          <p:nvPr userDrawn="1"/>
        </p:nvSpPr>
        <p:spPr>
          <a:xfrm>
            <a:off x="3660649" y="0"/>
            <a:ext cx="8531351" cy="69862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object 8"/>
          <p:cNvSpPr/>
          <p:nvPr userDrawn="1"/>
        </p:nvSpPr>
        <p:spPr>
          <a:xfrm>
            <a:off x="3660649" y="72005"/>
            <a:ext cx="8531351" cy="579120"/>
          </a:xfrm>
          <a:custGeom>
            <a:avLst/>
            <a:gdLst/>
            <a:ahLst/>
            <a:cxnLst/>
            <a:rect l="l" t="t" r="r" b="b"/>
            <a:pathLst>
              <a:path w="7007859" h="579120">
                <a:moveTo>
                  <a:pt x="0" y="579119"/>
                </a:moveTo>
                <a:lnTo>
                  <a:pt x="7007352" y="579119"/>
                </a:lnTo>
                <a:lnTo>
                  <a:pt x="7007352" y="0"/>
                </a:lnTo>
                <a:lnTo>
                  <a:pt x="0" y="0"/>
                </a:lnTo>
                <a:lnTo>
                  <a:pt x="0" y="57911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11"/>
          <p:cNvSpPr/>
          <p:nvPr userDrawn="1"/>
        </p:nvSpPr>
        <p:spPr>
          <a:xfrm>
            <a:off x="1635252" y="1524"/>
            <a:ext cx="1778508" cy="80924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CuadroTexto 14"/>
          <p:cNvSpPr txBox="1"/>
          <p:nvPr userDrawn="1"/>
        </p:nvSpPr>
        <p:spPr>
          <a:xfrm>
            <a:off x="3705607" y="150754"/>
            <a:ext cx="8486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dirty="0">
                <a:latin typeface="Impact" charset="0"/>
                <a:ea typeface="Impact" charset="0"/>
                <a:cs typeface="Impact" charset="0"/>
              </a:rPr>
              <a:t>INFORME PRINCIPAL</a:t>
            </a:r>
            <a:r>
              <a:rPr lang="es-ES_tradnl" sz="2800" baseline="0" dirty="0">
                <a:latin typeface="Impact" charset="0"/>
                <a:ea typeface="Impact" charset="0"/>
                <a:cs typeface="Impact" charset="0"/>
              </a:rPr>
              <a:t> ESPACIO DE </a:t>
            </a:r>
            <a:r>
              <a:rPr lang="es-ES_tradnl" sz="2800" baseline="0" dirty="0">
                <a:solidFill>
                  <a:srgbClr val="FFC000"/>
                </a:solidFill>
                <a:latin typeface="Impact" charset="0"/>
                <a:ea typeface="Impact" charset="0"/>
                <a:cs typeface="Impact" charset="0"/>
              </a:rPr>
              <a:t>RENDICIÓN DE CUENTAS </a:t>
            </a:r>
            <a:endParaRPr lang="es-ES_tradnl" sz="2800" dirty="0">
              <a:solidFill>
                <a:srgbClr val="FFC000"/>
              </a:solidFill>
              <a:latin typeface="Impact" charset="0"/>
              <a:ea typeface="Impact" charset="0"/>
              <a:cs typeface="Impac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6874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jpg"/><Relationship Id="rId28" Type="http://schemas.openxmlformats.org/officeDocument/2006/relationships/image" Target="../media/image6.jp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Relationship Id="rId27" Type="http://schemas.openxmlformats.org/officeDocument/2006/relationships/image" Target="../media/image5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theme" Target="../theme/theme2.xml"/><Relationship Id="rId18" Type="http://schemas.openxmlformats.org/officeDocument/2006/relationships/image" Target="../media/image11.jpg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3.xml"/><Relationship Id="rId16" Type="http://schemas.openxmlformats.org/officeDocument/2006/relationships/image" Target="../media/image6.jpg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image" Target="../media/image14.png"/><Relationship Id="rId10" Type="http://schemas.openxmlformats.org/officeDocument/2006/relationships/slideLayout" Target="../slideLayouts/slideLayout31.xml"/><Relationship Id="rId19" Type="http://schemas.openxmlformats.org/officeDocument/2006/relationships/image" Target="../media/image4.jpeg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image" Target="../media/image1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8"/>
          <p:cNvSpPr/>
          <p:nvPr userDrawn="1"/>
        </p:nvSpPr>
        <p:spPr>
          <a:xfrm>
            <a:off x="3660649" y="69862"/>
            <a:ext cx="8531351" cy="500228"/>
          </a:xfrm>
          <a:custGeom>
            <a:avLst/>
            <a:gdLst/>
            <a:ahLst/>
            <a:cxnLst/>
            <a:rect l="l" t="t" r="r" b="b"/>
            <a:pathLst>
              <a:path w="7007859" h="579120">
                <a:moveTo>
                  <a:pt x="0" y="579119"/>
                </a:moveTo>
                <a:lnTo>
                  <a:pt x="7007352" y="579119"/>
                </a:lnTo>
                <a:lnTo>
                  <a:pt x="7007352" y="0"/>
                </a:lnTo>
                <a:lnTo>
                  <a:pt x="0" y="0"/>
                </a:lnTo>
                <a:lnTo>
                  <a:pt x="0" y="579119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30641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073A0-130C-4FF3-B7C1-7FA386762E00}" type="datetimeFigureOut">
              <a:rPr lang="es-CO" smtClean="0"/>
              <a:t>2/08/2017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BEF252-A818-49F2-B85A-6A09C060DBCC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7" name="bk object 16"/>
          <p:cNvSpPr/>
          <p:nvPr userDrawn="1"/>
        </p:nvSpPr>
        <p:spPr>
          <a:xfrm>
            <a:off x="1" y="5394323"/>
            <a:ext cx="12191999" cy="864107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8" name="bk object 20"/>
          <p:cNvSpPr/>
          <p:nvPr userDrawn="1"/>
        </p:nvSpPr>
        <p:spPr>
          <a:xfrm>
            <a:off x="8754618" y="6258430"/>
            <a:ext cx="1248155" cy="566928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bk object 17"/>
          <p:cNvSpPr/>
          <p:nvPr userDrawn="1"/>
        </p:nvSpPr>
        <p:spPr>
          <a:xfrm>
            <a:off x="10134600" y="6290466"/>
            <a:ext cx="1418844" cy="539496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10" name="3 Imagen"/>
          <p:cNvPicPr>
            <a:picLocks noChangeAspect="1"/>
          </p:cNvPicPr>
          <p:nvPr userDrawn="1"/>
        </p:nvPicPr>
        <p:blipFill rotWithShape="1"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90" b="34855"/>
          <a:stretch/>
        </p:blipFill>
        <p:spPr>
          <a:xfrm>
            <a:off x="7131382" y="6388957"/>
            <a:ext cx="1479218" cy="398402"/>
          </a:xfrm>
          <a:prstGeom prst="rect">
            <a:avLst/>
          </a:prstGeom>
        </p:spPr>
      </p:pic>
      <p:sp>
        <p:nvSpPr>
          <p:cNvPr id="11" name="CuadroTexto 10"/>
          <p:cNvSpPr txBox="1"/>
          <p:nvPr userDrawn="1"/>
        </p:nvSpPr>
        <p:spPr>
          <a:xfrm>
            <a:off x="3705607" y="57890"/>
            <a:ext cx="8486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dirty="0">
                <a:latin typeface="Impact" charset="0"/>
                <a:ea typeface="Impact" charset="0"/>
                <a:cs typeface="Impact" charset="0"/>
              </a:rPr>
              <a:t>INFORME PRINCIPAL</a:t>
            </a:r>
            <a:r>
              <a:rPr lang="es-ES_tradnl" sz="2800" baseline="0" dirty="0">
                <a:latin typeface="Impact" charset="0"/>
                <a:ea typeface="Impact" charset="0"/>
                <a:cs typeface="Impact" charset="0"/>
              </a:rPr>
              <a:t> ESPACIO DE </a:t>
            </a:r>
            <a:r>
              <a:rPr lang="es-ES_tradnl" sz="2800" baseline="0" dirty="0">
                <a:solidFill>
                  <a:srgbClr val="FFC000"/>
                </a:solidFill>
                <a:latin typeface="Impact" charset="0"/>
                <a:ea typeface="Impact" charset="0"/>
                <a:cs typeface="Impact" charset="0"/>
              </a:rPr>
              <a:t>RENDICIÓN DE CUENTAS </a:t>
            </a:r>
            <a:endParaRPr lang="es-ES_tradnl" sz="2800" dirty="0">
              <a:solidFill>
                <a:srgbClr val="FFC000"/>
              </a:solidFill>
              <a:latin typeface="Impact" charset="0"/>
              <a:ea typeface="Impact" charset="0"/>
              <a:cs typeface="Impact" charset="0"/>
            </a:endParaRPr>
          </a:p>
        </p:txBody>
      </p:sp>
      <p:sp>
        <p:nvSpPr>
          <p:cNvPr id="13" name="object 6"/>
          <p:cNvSpPr/>
          <p:nvPr userDrawn="1"/>
        </p:nvSpPr>
        <p:spPr>
          <a:xfrm>
            <a:off x="3660649" y="544330"/>
            <a:ext cx="6775704" cy="396573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9"/>
          <p:cNvSpPr/>
          <p:nvPr userDrawn="1"/>
        </p:nvSpPr>
        <p:spPr>
          <a:xfrm>
            <a:off x="3660649" y="0"/>
            <a:ext cx="8531351" cy="69862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object 11"/>
          <p:cNvSpPr/>
          <p:nvPr userDrawn="1"/>
        </p:nvSpPr>
        <p:spPr>
          <a:xfrm>
            <a:off x="1635252" y="1524"/>
            <a:ext cx="1778508" cy="809243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6" name="object 6"/>
          <p:cNvSpPr>
            <a:spLocks/>
          </p:cNvSpPr>
          <p:nvPr userDrawn="1"/>
        </p:nvSpPr>
        <p:spPr bwMode="auto">
          <a:xfrm>
            <a:off x="3660649" y="952449"/>
            <a:ext cx="5768273" cy="327025"/>
          </a:xfrm>
          <a:custGeom>
            <a:avLst/>
            <a:gdLst>
              <a:gd name="T0" fmla="*/ 0 w 4537075"/>
              <a:gd name="T1" fmla="*/ 326771 h 326390"/>
              <a:gd name="T2" fmla="*/ 4536947 w 4537075"/>
              <a:gd name="T3" fmla="*/ 326771 h 326390"/>
              <a:gd name="T4" fmla="*/ 4536947 w 4537075"/>
              <a:gd name="T5" fmla="*/ 0 h 326390"/>
              <a:gd name="T6" fmla="*/ 0 w 4537075"/>
              <a:gd name="T7" fmla="*/ 0 h 326390"/>
              <a:gd name="T8" fmla="*/ 0 w 4537075"/>
              <a:gd name="T9" fmla="*/ 326771 h 3263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537075" h="326390">
                <a:moveTo>
                  <a:pt x="0" y="326136"/>
                </a:moveTo>
                <a:lnTo>
                  <a:pt x="4536947" y="326136"/>
                </a:lnTo>
                <a:lnTo>
                  <a:pt x="4536947" y="0"/>
                </a:lnTo>
                <a:lnTo>
                  <a:pt x="0" y="0"/>
                </a:lnTo>
                <a:lnTo>
                  <a:pt x="0" y="326136"/>
                </a:lnTo>
                <a:close/>
              </a:path>
            </a:pathLst>
          </a:custGeom>
          <a:solidFill>
            <a:srgbClr val="F1F1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993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7" r:id="rId18"/>
    <p:sldLayoutId id="2147483669" r:id="rId19"/>
    <p:sldLayoutId id="2147483670" r:id="rId20"/>
    <p:sldLayoutId id="2147483684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88EB1-653C-44C5-BD33-C77038419A2E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2/08/2017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A250A-AF38-465A-B8D6-861DF90A118A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object 6"/>
          <p:cNvSpPr>
            <a:spLocks/>
          </p:cNvSpPr>
          <p:nvPr userDrawn="1"/>
        </p:nvSpPr>
        <p:spPr bwMode="auto">
          <a:xfrm>
            <a:off x="3567112" y="916781"/>
            <a:ext cx="5768273" cy="327025"/>
          </a:xfrm>
          <a:custGeom>
            <a:avLst/>
            <a:gdLst>
              <a:gd name="T0" fmla="*/ 0 w 4537075"/>
              <a:gd name="T1" fmla="*/ 326771 h 326390"/>
              <a:gd name="T2" fmla="*/ 4536947 w 4537075"/>
              <a:gd name="T3" fmla="*/ 326771 h 326390"/>
              <a:gd name="T4" fmla="*/ 4536947 w 4537075"/>
              <a:gd name="T5" fmla="*/ 0 h 326390"/>
              <a:gd name="T6" fmla="*/ 0 w 4537075"/>
              <a:gd name="T7" fmla="*/ 0 h 326390"/>
              <a:gd name="T8" fmla="*/ 0 w 4537075"/>
              <a:gd name="T9" fmla="*/ 326771 h 3263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537075" h="326390">
                <a:moveTo>
                  <a:pt x="0" y="326136"/>
                </a:moveTo>
                <a:lnTo>
                  <a:pt x="4536947" y="326136"/>
                </a:lnTo>
                <a:lnTo>
                  <a:pt x="4536947" y="0"/>
                </a:lnTo>
                <a:lnTo>
                  <a:pt x="0" y="0"/>
                </a:lnTo>
                <a:lnTo>
                  <a:pt x="0" y="326136"/>
                </a:lnTo>
                <a:close/>
              </a:path>
            </a:pathLst>
          </a:custGeom>
          <a:solidFill>
            <a:srgbClr val="F1F1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solidFill>
                <a:prstClr val="black"/>
              </a:solidFill>
            </a:endParaRPr>
          </a:p>
        </p:txBody>
      </p:sp>
      <p:sp>
        <p:nvSpPr>
          <p:cNvPr id="12" name="object 10"/>
          <p:cNvSpPr>
            <a:spLocks noChangeArrowheads="1"/>
          </p:cNvSpPr>
          <p:nvPr userDrawn="1"/>
        </p:nvSpPr>
        <p:spPr bwMode="auto">
          <a:xfrm>
            <a:off x="4919663" y="541338"/>
            <a:ext cx="1438275" cy="587375"/>
          </a:xfrm>
          <a:prstGeom prst="rect">
            <a:avLst/>
          </a:prstGeom>
          <a:blipFill dpi="0" rotWithShape="1">
            <a:blip r:embed="rId1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s-CO" altLang="es-CO" dirty="0">
              <a:solidFill>
                <a:prstClr val="black"/>
              </a:solidFill>
            </a:endParaRPr>
          </a:p>
        </p:txBody>
      </p:sp>
      <p:sp>
        <p:nvSpPr>
          <p:cNvPr id="13" name="object 11"/>
          <p:cNvSpPr>
            <a:spLocks noChangeArrowheads="1"/>
          </p:cNvSpPr>
          <p:nvPr userDrawn="1"/>
        </p:nvSpPr>
        <p:spPr bwMode="auto">
          <a:xfrm>
            <a:off x="3581400" y="640933"/>
            <a:ext cx="7027862" cy="313793"/>
          </a:xfrm>
          <a:prstGeom prst="rect">
            <a:avLst/>
          </a:prstGeom>
          <a:blipFill dpi="0" rotWithShape="1">
            <a:blip r:embed="rId1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s-CO" altLang="es-CO" dirty="0">
              <a:solidFill>
                <a:prstClr val="black"/>
              </a:solidFill>
            </a:endParaRPr>
          </a:p>
        </p:txBody>
      </p:sp>
      <p:sp>
        <p:nvSpPr>
          <p:cNvPr id="14" name="object 12"/>
          <p:cNvSpPr txBox="1"/>
          <p:nvPr userDrawn="1"/>
        </p:nvSpPr>
        <p:spPr>
          <a:xfrm>
            <a:off x="3567112" y="661988"/>
            <a:ext cx="7042150" cy="270513"/>
          </a:xfrm>
          <a:prstGeom prst="rect">
            <a:avLst/>
          </a:prstGeom>
          <a:ln w="9144">
            <a:solidFill>
              <a:srgbClr val="46AAC5"/>
            </a:solidFill>
          </a:ln>
        </p:spPr>
        <p:txBody>
          <a:bodyPr wrap="square" lIns="0" tIns="0" rIns="0" bIns="0">
            <a:spAutoFit/>
          </a:bodyPr>
          <a:lstStyle/>
          <a:p>
            <a:pPr marL="635" algn="ctr">
              <a:lnSpc>
                <a:spcPts val="1905"/>
              </a:lnSpc>
              <a:defRPr/>
            </a:pPr>
            <a:endParaRPr sz="19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15" name="object 18"/>
          <p:cNvSpPr>
            <a:spLocks/>
          </p:cNvSpPr>
          <p:nvPr userDrawn="1"/>
        </p:nvSpPr>
        <p:spPr bwMode="auto">
          <a:xfrm>
            <a:off x="3567112" y="82550"/>
            <a:ext cx="8624888" cy="579438"/>
          </a:xfrm>
          <a:custGeom>
            <a:avLst/>
            <a:gdLst>
              <a:gd name="T0" fmla="*/ 0 w 7007859"/>
              <a:gd name="T1" fmla="*/ 579437 h 579120"/>
              <a:gd name="T2" fmla="*/ 7006718 w 7007859"/>
              <a:gd name="T3" fmla="*/ 579437 h 579120"/>
              <a:gd name="T4" fmla="*/ 7006718 w 7007859"/>
              <a:gd name="T5" fmla="*/ 0 h 579120"/>
              <a:gd name="T6" fmla="*/ 0 w 7007859"/>
              <a:gd name="T7" fmla="*/ 0 h 579120"/>
              <a:gd name="T8" fmla="*/ 0 w 7007859"/>
              <a:gd name="T9" fmla="*/ 579437 h 5791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07859" h="579120">
                <a:moveTo>
                  <a:pt x="0" y="579119"/>
                </a:moveTo>
                <a:lnTo>
                  <a:pt x="7007352" y="579119"/>
                </a:lnTo>
                <a:lnTo>
                  <a:pt x="7007352" y="0"/>
                </a:lnTo>
                <a:lnTo>
                  <a:pt x="0" y="0"/>
                </a:lnTo>
                <a:lnTo>
                  <a:pt x="0" y="579119"/>
                </a:lnTo>
                <a:close/>
              </a:path>
            </a:pathLst>
          </a:custGeom>
          <a:solidFill>
            <a:srgbClr val="F1F1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solidFill>
                <a:prstClr val="black"/>
              </a:solidFill>
            </a:endParaRPr>
          </a:p>
        </p:txBody>
      </p:sp>
      <p:sp>
        <p:nvSpPr>
          <p:cNvPr id="16" name="object 19"/>
          <p:cNvSpPr>
            <a:spLocks noChangeArrowheads="1"/>
          </p:cNvSpPr>
          <p:nvPr userDrawn="1"/>
        </p:nvSpPr>
        <p:spPr bwMode="auto">
          <a:xfrm>
            <a:off x="111125" y="1588"/>
            <a:ext cx="1778000" cy="809625"/>
          </a:xfrm>
          <a:prstGeom prst="rect">
            <a:avLst/>
          </a:prstGeom>
          <a:blipFill dpi="0" rotWithShape="1">
            <a:blip r:embed="rId1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s-CO" altLang="es-CO" dirty="0">
              <a:solidFill>
                <a:prstClr val="black"/>
              </a:solidFill>
            </a:endParaRPr>
          </a:p>
        </p:txBody>
      </p:sp>
      <p:sp>
        <p:nvSpPr>
          <p:cNvPr id="18" name="object 21"/>
          <p:cNvSpPr>
            <a:spLocks/>
          </p:cNvSpPr>
          <p:nvPr userDrawn="1"/>
        </p:nvSpPr>
        <p:spPr bwMode="auto">
          <a:xfrm>
            <a:off x="3581400" y="-1"/>
            <a:ext cx="8610600" cy="178216"/>
          </a:xfrm>
          <a:custGeom>
            <a:avLst/>
            <a:gdLst>
              <a:gd name="T0" fmla="*/ 0 w 7007859"/>
              <a:gd name="T1" fmla="*/ 82296 h 82550"/>
              <a:gd name="T2" fmla="*/ 7006718 w 7007859"/>
              <a:gd name="T3" fmla="*/ 82296 h 82550"/>
              <a:gd name="T4" fmla="*/ 7006718 w 7007859"/>
              <a:gd name="T5" fmla="*/ 0 h 82550"/>
              <a:gd name="T6" fmla="*/ 0 w 7007859"/>
              <a:gd name="T7" fmla="*/ 0 h 82550"/>
              <a:gd name="T8" fmla="*/ 0 w 7007859"/>
              <a:gd name="T9" fmla="*/ 82296 h 825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solidFill>
                <a:prstClr val="black"/>
              </a:solidFill>
            </a:endParaRPr>
          </a:p>
        </p:txBody>
      </p:sp>
      <p:sp>
        <p:nvSpPr>
          <p:cNvPr id="21" name="bk object 16"/>
          <p:cNvSpPr>
            <a:spLocks noChangeArrowheads="1"/>
          </p:cNvSpPr>
          <p:nvPr userDrawn="1"/>
        </p:nvSpPr>
        <p:spPr bwMode="auto">
          <a:xfrm>
            <a:off x="0" y="5543550"/>
            <a:ext cx="12192000" cy="865188"/>
          </a:xfrm>
          <a:prstGeom prst="rect">
            <a:avLst/>
          </a:prstGeom>
          <a:blipFill dpi="0" rotWithShape="1">
            <a:blip r:embed="rId1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endParaRPr lang="es-CO" altLang="es-CO" dirty="0">
              <a:solidFill>
                <a:prstClr val="black"/>
              </a:solidFill>
            </a:endParaRPr>
          </a:p>
        </p:txBody>
      </p:sp>
      <p:sp>
        <p:nvSpPr>
          <p:cNvPr id="22" name="bk object 17"/>
          <p:cNvSpPr>
            <a:spLocks noChangeArrowheads="1"/>
          </p:cNvSpPr>
          <p:nvPr userDrawn="1"/>
        </p:nvSpPr>
        <p:spPr bwMode="auto">
          <a:xfrm>
            <a:off x="10456538" y="6200970"/>
            <a:ext cx="1504950" cy="603250"/>
          </a:xfrm>
          <a:prstGeom prst="rect">
            <a:avLst/>
          </a:prstGeom>
          <a:blipFill dpi="0" rotWithShape="1">
            <a:blip r:embed="rId18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endParaRPr lang="es-CO" altLang="es-CO" dirty="0">
              <a:solidFill>
                <a:prstClr val="black"/>
              </a:solidFill>
            </a:endParaRPr>
          </a:p>
        </p:txBody>
      </p:sp>
      <p:sp>
        <p:nvSpPr>
          <p:cNvPr id="24" name="object 19"/>
          <p:cNvSpPr>
            <a:spLocks noChangeArrowheads="1"/>
          </p:cNvSpPr>
          <p:nvPr userDrawn="1"/>
        </p:nvSpPr>
        <p:spPr bwMode="auto">
          <a:xfrm>
            <a:off x="8758410" y="6200970"/>
            <a:ext cx="1564395" cy="603250"/>
          </a:xfrm>
          <a:prstGeom prst="rect">
            <a:avLst/>
          </a:prstGeom>
          <a:blipFill dpi="0" rotWithShape="1">
            <a:blip r:embed="rId1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s-CO" altLang="es-CO" dirty="0">
              <a:solidFill>
                <a:prstClr val="black"/>
              </a:solidFill>
            </a:endParaRPr>
          </a:p>
        </p:txBody>
      </p:sp>
      <p:pic>
        <p:nvPicPr>
          <p:cNvPr id="19" name="3 Imagen"/>
          <p:cNvPicPr>
            <a:picLocks noChangeAspect="1"/>
          </p:cNvPicPr>
          <p:nvPr userDrawn="1"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90" b="34855"/>
          <a:stretch/>
        </p:blipFill>
        <p:spPr>
          <a:xfrm>
            <a:off x="7131382" y="6388957"/>
            <a:ext cx="1479218" cy="398402"/>
          </a:xfrm>
          <a:prstGeom prst="rect">
            <a:avLst/>
          </a:prstGeom>
        </p:spPr>
      </p:pic>
      <p:sp>
        <p:nvSpPr>
          <p:cNvPr id="23" name="CuadroTexto 22"/>
          <p:cNvSpPr txBox="1"/>
          <p:nvPr userDrawn="1"/>
        </p:nvSpPr>
        <p:spPr>
          <a:xfrm>
            <a:off x="3705607" y="150754"/>
            <a:ext cx="8486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dirty="0">
                <a:latin typeface="Impact" charset="0"/>
                <a:ea typeface="Impact" charset="0"/>
                <a:cs typeface="Impact" charset="0"/>
              </a:rPr>
              <a:t>INFORME PRINCIPAL</a:t>
            </a:r>
            <a:r>
              <a:rPr lang="es-ES_tradnl" sz="2800" baseline="0" dirty="0">
                <a:latin typeface="Impact" charset="0"/>
                <a:ea typeface="Impact" charset="0"/>
                <a:cs typeface="Impact" charset="0"/>
              </a:rPr>
              <a:t> ESPACIO DE </a:t>
            </a:r>
            <a:r>
              <a:rPr lang="es-ES_tradnl" sz="2800" baseline="0" dirty="0">
                <a:solidFill>
                  <a:srgbClr val="FFC000"/>
                </a:solidFill>
                <a:latin typeface="Impact" charset="0"/>
                <a:ea typeface="Impact" charset="0"/>
                <a:cs typeface="Impact" charset="0"/>
              </a:rPr>
              <a:t>RENDICIÓN DE CUENTAS </a:t>
            </a:r>
            <a:endParaRPr lang="es-ES_tradnl" sz="2800" dirty="0">
              <a:solidFill>
                <a:srgbClr val="FFC000"/>
              </a:solidFill>
              <a:latin typeface="Impact" charset="0"/>
              <a:ea typeface="Impact" charset="0"/>
              <a:cs typeface="Impac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3854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73.png"/><Relationship Id="rId1" Type="http://schemas.openxmlformats.org/officeDocument/2006/relationships/slideLayout" Target="../slideLayouts/slideLayout23.xml"/><Relationship Id="rId4" Type="http://schemas.openxmlformats.org/officeDocument/2006/relationships/chart" Target="../charts/chart4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3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hyperlink" Target="mailto:atencionciudadano@invias.gov.co" TargetMode="External"/><Relationship Id="rId2" Type="http://schemas.openxmlformats.org/officeDocument/2006/relationships/hyperlink" Target="http://www.invias.gov.co/" TargetMode="Externa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3.png"/><Relationship Id="rId4" Type="http://schemas.openxmlformats.org/officeDocument/2006/relationships/hyperlink" Target="https://twitter.com/numeral767" TargetMode="Externa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4.png"/><Relationship Id="rId1" Type="http://schemas.openxmlformats.org/officeDocument/2006/relationships/slideLayout" Target="../slideLayouts/slideLayout23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5.png"/><Relationship Id="rId1" Type="http://schemas.openxmlformats.org/officeDocument/2006/relationships/slideLayout" Target="../slideLayouts/slideLayout23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6.png"/><Relationship Id="rId1" Type="http://schemas.openxmlformats.org/officeDocument/2006/relationships/slideLayout" Target="../slideLayouts/slideLayout23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9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3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77.png"/><Relationship Id="rId1" Type="http://schemas.openxmlformats.org/officeDocument/2006/relationships/slideLayout" Target="../slideLayouts/slideLayout23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8.jpg"/><Relationship Id="rId1" Type="http://schemas.openxmlformats.org/officeDocument/2006/relationships/slideLayout" Target="../slideLayouts/slideLayout3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43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49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5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rcuentas@invias.gov.co" TargetMode="External"/><Relationship Id="rId2" Type="http://schemas.openxmlformats.org/officeDocument/2006/relationships/hyperlink" Target="http://www.invias.gov.co/" TargetMode="External"/><Relationship Id="rId1" Type="http://schemas.openxmlformats.org/officeDocument/2006/relationships/slideLayout" Target="../slideLayouts/slideLayout2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Relationship Id="rId9" Type="http://schemas.openxmlformats.org/officeDocument/2006/relationships/image" Target="../media/image6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9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9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19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9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9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19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19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8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3" Type="http://schemas.openxmlformats.org/officeDocument/2006/relationships/image" Target="../media/image104.png"/><Relationship Id="rId7" Type="http://schemas.openxmlformats.org/officeDocument/2006/relationships/image" Target="../media/image108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07.png"/><Relationship Id="rId5" Type="http://schemas.openxmlformats.org/officeDocument/2006/relationships/image" Target="../media/image106.png"/><Relationship Id="rId4" Type="http://schemas.openxmlformats.org/officeDocument/2006/relationships/image" Target="../media/image105.png"/><Relationship Id="rId9" Type="http://schemas.openxmlformats.org/officeDocument/2006/relationships/image" Target="../media/image110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jpg"/><Relationship Id="rId1" Type="http://schemas.openxmlformats.org/officeDocument/2006/relationships/slideLayout" Target="../slideLayouts/slideLayout2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23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jpeg"/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2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jp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jpeg"/><Relationship Id="rId2" Type="http://schemas.openxmlformats.org/officeDocument/2006/relationships/image" Target="../media/image116.jpg"/><Relationship Id="rId1" Type="http://schemas.openxmlformats.org/officeDocument/2006/relationships/slideLayout" Target="../slideLayouts/slideLayout2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jpeg"/><Relationship Id="rId1" Type="http://schemas.openxmlformats.org/officeDocument/2006/relationships/slideLayout" Target="../slideLayouts/slideLayout2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jpg"/><Relationship Id="rId2" Type="http://schemas.openxmlformats.org/officeDocument/2006/relationships/image" Target="../media/image119.jpg"/><Relationship Id="rId1" Type="http://schemas.openxmlformats.org/officeDocument/2006/relationships/slideLayout" Target="../slideLayouts/slideLayout23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jpeg"/><Relationship Id="rId2" Type="http://schemas.openxmlformats.org/officeDocument/2006/relationships/image" Target="../media/image121.jpg"/><Relationship Id="rId1" Type="http://schemas.openxmlformats.org/officeDocument/2006/relationships/slideLayout" Target="../slideLayouts/slideLayout23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3" Type="http://schemas.openxmlformats.org/officeDocument/2006/relationships/image" Target="../media/image108.png"/><Relationship Id="rId7" Type="http://schemas.openxmlformats.org/officeDocument/2006/relationships/image" Target="../media/image109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24.png"/><Relationship Id="rId5" Type="http://schemas.openxmlformats.org/officeDocument/2006/relationships/image" Target="../media/image105.png"/><Relationship Id="rId4" Type="http://schemas.openxmlformats.org/officeDocument/2006/relationships/image" Target="../media/image123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28.png"/><Relationship Id="rId4" Type="http://schemas.openxmlformats.org/officeDocument/2006/relationships/image" Target="../media/image127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25.png"/><Relationship Id="rId4" Type="http://schemas.openxmlformats.org/officeDocument/2006/relationships/image" Target="../media/image130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30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25.png"/><Relationship Id="rId4" Type="http://schemas.openxmlformats.org/officeDocument/2006/relationships/image" Target="../media/image13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33.png"/><Relationship Id="rId4" Type="http://schemas.openxmlformats.org/officeDocument/2006/relationships/image" Target="../media/image135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33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6.jpe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38.jpeg"/><Relationship Id="rId4" Type="http://schemas.openxmlformats.org/officeDocument/2006/relationships/image" Target="../media/image137.jpe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jpeg"/><Relationship Id="rId2" Type="http://schemas.openxmlformats.org/officeDocument/2006/relationships/image" Target="../media/image139.jpeg"/><Relationship Id="rId1" Type="http://schemas.openxmlformats.org/officeDocument/2006/relationships/slideLayout" Target="../slideLayouts/slideLayout23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jpeg"/><Relationship Id="rId2" Type="http://schemas.openxmlformats.org/officeDocument/2006/relationships/image" Target="../media/image141.jpeg"/><Relationship Id="rId1" Type="http://schemas.openxmlformats.org/officeDocument/2006/relationships/slideLayout" Target="../slideLayouts/slideLayout23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jpeg"/><Relationship Id="rId2" Type="http://schemas.openxmlformats.org/officeDocument/2006/relationships/image" Target="../media/image143.jpe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45.jpeg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2.jpeg"/><Relationship Id="rId3" Type="http://schemas.openxmlformats.org/officeDocument/2006/relationships/image" Target="../media/image147.png"/><Relationship Id="rId7" Type="http://schemas.openxmlformats.org/officeDocument/2006/relationships/image" Target="../media/image151.png"/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50.png"/><Relationship Id="rId5" Type="http://schemas.openxmlformats.org/officeDocument/2006/relationships/image" Target="../media/image149.png"/><Relationship Id="rId4" Type="http://schemas.openxmlformats.org/officeDocument/2006/relationships/image" Target="../media/image148.png"/><Relationship Id="rId9" Type="http://schemas.openxmlformats.org/officeDocument/2006/relationships/image" Target="../media/image153.jpeg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4.jpeg"/><Relationship Id="rId1" Type="http://schemas.openxmlformats.org/officeDocument/2006/relationships/slideLayout" Target="../slideLayouts/slideLayout23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5.jpeg"/><Relationship Id="rId1" Type="http://schemas.openxmlformats.org/officeDocument/2006/relationships/slideLayout" Target="../slideLayouts/slideLayout23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59.png"/><Relationship Id="rId4" Type="http://schemas.openxmlformats.org/officeDocument/2006/relationships/image" Target="../media/image158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63.png"/><Relationship Id="rId4" Type="http://schemas.openxmlformats.org/officeDocument/2006/relationships/image" Target="../media/image162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7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66.emf"/><Relationship Id="rId4" Type="http://schemas.openxmlformats.org/officeDocument/2006/relationships/package" Target="../embeddings/Hoja_de_c_lculo_habilitada_para_macros_de_Microsoft_Excel1.xlsm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8.png"/><Relationship Id="rId2" Type="http://schemas.openxmlformats.org/officeDocument/2006/relationships/image" Target="../media/image167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7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169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11" Type="http://schemas.openxmlformats.org/officeDocument/2006/relationships/image" Target="../media/image171.jpg"/><Relationship Id="rId5" Type="http://schemas.openxmlformats.org/officeDocument/2006/relationships/diagramData" Target="../diagrams/data1.xml"/><Relationship Id="rId10" Type="http://schemas.openxmlformats.org/officeDocument/2006/relationships/image" Target="../media/image170.jpg"/><Relationship Id="rId4" Type="http://schemas.openxmlformats.org/officeDocument/2006/relationships/image" Target="../media/image6.jpg"/><Relationship Id="rId9" Type="http://schemas.microsoft.com/office/2007/relationships/diagramDrawing" Target="../diagrams/drawing1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2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" y="112"/>
            <a:ext cx="12191603" cy="6925309"/>
          </a:xfrm>
          <a:prstGeom prst="rect">
            <a:avLst/>
          </a:prstGeom>
        </p:spPr>
      </p:pic>
      <p:sp>
        <p:nvSpPr>
          <p:cNvPr id="3" name="CuadroTexto 3"/>
          <p:cNvSpPr txBox="1">
            <a:spLocks noChangeArrowheads="1"/>
          </p:cNvSpPr>
          <p:nvPr/>
        </p:nvSpPr>
        <p:spPr bwMode="auto">
          <a:xfrm>
            <a:off x="201285" y="2388211"/>
            <a:ext cx="3127131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457196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s-CO" altLang="es-CO" sz="3600" dirty="0">
                <a:solidFill>
                  <a:prstClr val="white"/>
                </a:solidFill>
                <a:latin typeface="Impact" panose="020B0806030902050204" pitchFamily="34" charset="0"/>
                <a:ea typeface="MS PGothic" panose="020B0600070205080204" pitchFamily="34" charset="-128"/>
              </a:rPr>
              <a:t>RENDICIÓN DE CUENTAS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77385" y="6259422"/>
            <a:ext cx="2517374" cy="598579"/>
          </a:xfrm>
          <a:prstGeom prst="rect">
            <a:avLst/>
          </a:prstGeom>
          <a:noFill/>
        </p:spPr>
        <p:txBody>
          <a:bodyPr wrap="none" lIns="143995" tIns="143995" rIns="143995" bIns="143995">
            <a:spAutoFit/>
          </a:bodyPr>
          <a:lstStyle/>
          <a:p>
            <a:pPr algn="ctr" defTabSz="914391">
              <a:defRPr/>
            </a:pPr>
            <a:r>
              <a:rPr lang="es-CO" sz="2000" dirty="0">
                <a:solidFill>
                  <a:prstClr val="white">
                    <a:lumMod val="85000"/>
                  </a:prstClr>
                </a:solidFill>
                <a:latin typeface="Impact" panose="020B0806030902050204" pitchFamily="34" charset="0"/>
                <a:ea typeface="MS PGothic" panose="020B0600070205080204" pitchFamily="34" charset="-128"/>
              </a:rPr>
              <a:t>ENERO </a:t>
            </a:r>
            <a:r>
              <a:rPr lang="mr-IN" sz="2000" dirty="0">
                <a:solidFill>
                  <a:prstClr val="white">
                    <a:lumMod val="85000"/>
                  </a:prstClr>
                </a:solidFill>
                <a:latin typeface="Impact" panose="020B0806030902050204" pitchFamily="34" charset="0"/>
                <a:ea typeface="MS PGothic" panose="020B0600070205080204" pitchFamily="34" charset="-128"/>
              </a:rPr>
              <a:t>–</a:t>
            </a:r>
            <a:r>
              <a:rPr lang="es-CO" sz="2000" dirty="0">
                <a:solidFill>
                  <a:prstClr val="white">
                    <a:lumMod val="85000"/>
                  </a:prstClr>
                </a:solidFill>
                <a:latin typeface="Impact" panose="020B0806030902050204" pitchFamily="34" charset="0"/>
                <a:ea typeface="MS PGothic" panose="020B0600070205080204" pitchFamily="34" charset="-128"/>
              </a:rPr>
              <a:t> JUNIO DE 2017</a:t>
            </a:r>
          </a:p>
        </p:txBody>
      </p:sp>
      <p:sp>
        <p:nvSpPr>
          <p:cNvPr id="7" name="object 9"/>
          <p:cNvSpPr txBox="1">
            <a:spLocks/>
          </p:cNvSpPr>
          <p:nvPr/>
        </p:nvSpPr>
        <p:spPr>
          <a:xfrm>
            <a:off x="201285" y="1711997"/>
            <a:ext cx="2869565" cy="639919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ctr" defTabSz="91439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marR="10795" indent="135255">
              <a:lnSpc>
                <a:spcPct val="77400"/>
              </a:lnSpc>
            </a:pPr>
            <a:r>
              <a:rPr lang="es-CO" sz="2700" spc="-10" dirty="0">
                <a:solidFill>
                  <a:srgbClr val="FFFFFF"/>
                </a:solidFill>
                <a:latin typeface="Calibri"/>
                <a:cs typeface="Calibri"/>
              </a:rPr>
              <a:t>INFORME </a:t>
            </a:r>
            <a:r>
              <a:rPr lang="es-CO" sz="2700" spc="-55" dirty="0">
                <a:solidFill>
                  <a:srgbClr val="FFFFFF"/>
                </a:solidFill>
                <a:latin typeface="Calibri"/>
                <a:cs typeface="Calibri"/>
              </a:rPr>
              <a:t>PARA </a:t>
            </a:r>
            <a:r>
              <a:rPr lang="es-CO" sz="2700" spc="-5" dirty="0">
                <a:solidFill>
                  <a:srgbClr val="FFFFFF"/>
                </a:solidFill>
                <a:latin typeface="Calibri"/>
                <a:cs typeface="Calibri"/>
              </a:rPr>
              <a:t>EL PRINCIPAL ESPACIO </a:t>
            </a:r>
            <a:endParaRPr lang="es-CO" sz="27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243110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761459" y="602853"/>
            <a:ext cx="82751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7260"/>
            <a:r>
              <a:rPr lang="es-CO" spc="-5" dirty="0">
                <a:solidFill>
                  <a:srgbClr val="FFFFFF"/>
                </a:solidFill>
                <a:cs typeface="Calibri"/>
              </a:rPr>
              <a:t>COMPETITIVIDAD </a:t>
            </a:r>
            <a:r>
              <a:rPr lang="es-CO" spc="-25" dirty="0">
                <a:solidFill>
                  <a:srgbClr val="FFFFFF"/>
                </a:solidFill>
                <a:cs typeface="Calibri"/>
              </a:rPr>
              <a:t>ESTRATÉGICA </a:t>
            </a:r>
            <a:r>
              <a:rPr lang="es-CO" spc="-5" dirty="0">
                <a:solidFill>
                  <a:srgbClr val="FFFFFF"/>
                </a:solidFill>
                <a:cs typeface="Calibri"/>
              </a:rPr>
              <a:t>E</a:t>
            </a:r>
            <a:r>
              <a:rPr lang="es-CO" spc="65" dirty="0">
                <a:solidFill>
                  <a:srgbClr val="FFFFFF"/>
                </a:solidFill>
                <a:cs typeface="Calibri"/>
              </a:rPr>
              <a:t> </a:t>
            </a:r>
            <a:r>
              <a:rPr lang="es-CO" spc="-10" dirty="0">
                <a:solidFill>
                  <a:srgbClr val="FFFFFF"/>
                </a:solidFill>
                <a:cs typeface="Calibri"/>
              </a:rPr>
              <a:t>INFRAESTRUCTURA</a:t>
            </a:r>
            <a:endParaRPr lang="es-CO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39" name="CuadroTexto 38"/>
          <p:cNvSpPr txBox="1"/>
          <p:nvPr/>
        </p:nvSpPr>
        <p:spPr>
          <a:xfrm>
            <a:off x="5390582" y="972185"/>
            <a:ext cx="1908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/>
              <a:t>Inversiones Chocó</a:t>
            </a:r>
          </a:p>
        </p:txBody>
      </p:sp>
      <p:pic>
        <p:nvPicPr>
          <p:cNvPr id="31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323" y="1512041"/>
            <a:ext cx="3884075" cy="2139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30 CuadroTexto"/>
          <p:cNvSpPr txBox="1">
            <a:spLocks noChangeArrowheads="1"/>
          </p:cNvSpPr>
          <p:nvPr/>
        </p:nvSpPr>
        <p:spPr bwMode="auto">
          <a:xfrm flipH="1">
            <a:off x="8009682" y="1286388"/>
            <a:ext cx="3758431" cy="215444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121469" tIns="0" rIns="121469" bIns="0" anchor="ctr" anchorCtr="1">
            <a:spAutoFit/>
          </a:bodyPr>
          <a:lstStyle>
            <a:defPPr>
              <a:defRPr lang="es-CO"/>
            </a:defPPr>
            <a:lvl1pPr marL="457200" indent="-457200" algn="ctr">
              <a:spcBef>
                <a:spcPts val="600"/>
              </a:spcBef>
              <a:defRPr sz="16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 eaLnBrk="0" hangingPunct="0">
              <a:defRPr sz="2400">
                <a:latin typeface="Arial" pitchFamily="34" charset="0"/>
                <a:cs typeface="Arial" pitchFamily="34" charset="0"/>
              </a:defRPr>
            </a:lvl2pPr>
            <a:lvl3pPr eaLnBrk="0" hangingPunct="0">
              <a:defRPr sz="2400">
                <a:latin typeface="Arial" pitchFamily="34" charset="0"/>
                <a:cs typeface="Arial" pitchFamily="34" charset="0"/>
              </a:defRPr>
            </a:lvl3pPr>
            <a:lvl4pPr eaLnBrk="0" hangingPunct="0">
              <a:defRPr sz="2400">
                <a:latin typeface="Arial" pitchFamily="34" charset="0"/>
                <a:cs typeface="Arial" pitchFamily="34" charset="0"/>
              </a:defRPr>
            </a:lvl4pPr>
            <a:lvl5pPr eaLnBrk="0" hangingPunct="0"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marL="457192" indent="-457192" defTabSz="1214743">
              <a:spcBef>
                <a:spcPts val="599"/>
              </a:spcBef>
              <a:defRPr/>
            </a:pPr>
            <a:r>
              <a:rPr lang="es-CO" sz="1400" kern="0" dirty="0"/>
              <a:t>INFORMACIÓN GENERAL</a:t>
            </a:r>
          </a:p>
        </p:txBody>
      </p:sp>
      <p:graphicFrame>
        <p:nvGraphicFramePr>
          <p:cNvPr id="36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9399710"/>
              </p:ext>
            </p:extLst>
          </p:nvPr>
        </p:nvGraphicFramePr>
        <p:xfrm>
          <a:off x="8009681" y="1487833"/>
          <a:ext cx="3758432" cy="1184097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27115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8728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5257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200" kern="1200" dirty="0"/>
                        <a:t>FECHA</a:t>
                      </a:r>
                      <a:r>
                        <a:rPr lang="es-ES" sz="1200" kern="1200" baseline="0" dirty="0"/>
                        <a:t> DE ADJUDICACIÓN </a:t>
                      </a:r>
                      <a:endParaRPr lang="es-CO" sz="1200" kern="1200" baseline="0" dirty="0"/>
                    </a:p>
                    <a:p>
                      <a:pPr marL="0" algn="l" defTabSz="914400" rtl="0" eaLnBrk="1" latinLnBrk="0" hangingPunct="1"/>
                      <a:r>
                        <a:rPr lang="en-US" sz="12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INICIO DE OBRAS</a:t>
                      </a:r>
                      <a:endParaRPr lang="es-CO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944" marR="47944" marT="0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u="none" strike="noStrike" dirty="0">
                          <a:effectLst/>
                        </a:rPr>
                        <a:t>07/10/2015</a:t>
                      </a:r>
                    </a:p>
                    <a:p>
                      <a:pPr algn="ctr" rtl="0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04/05/2016</a:t>
                      </a:r>
                    </a:p>
                  </a:txBody>
                  <a:tcPr marL="47944" marR="47944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2754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200" kern="1200" dirty="0"/>
                        <a:t>FECHA DE FIRMA DE CONTRATO</a:t>
                      </a:r>
                      <a:endParaRPr lang="es-CO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944" marR="47944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u="none" strike="noStrike" dirty="0">
                          <a:effectLst/>
                        </a:rPr>
                        <a:t>30/10/2015</a:t>
                      </a:r>
                      <a:endParaRPr lang="es-MX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7944" marR="47944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085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200" kern="1200" dirty="0"/>
                        <a:t>ACTA DE INICIO</a:t>
                      </a:r>
                      <a:endParaRPr lang="es-CO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944" marR="47944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03/02/2016</a:t>
                      </a:r>
                    </a:p>
                  </a:txBody>
                  <a:tcPr marL="47944" marR="47944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085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200" kern="1200" dirty="0"/>
                        <a:t>PLAZO</a:t>
                      </a:r>
                      <a:endParaRPr lang="es-CO" sz="1200" b="0" kern="1200" dirty="0">
                        <a:solidFill>
                          <a:srgbClr val="08275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944" marR="47944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02/09/2018</a:t>
                      </a:r>
                      <a:endParaRPr lang="es-MX" sz="1200" b="0" i="0" u="none" strike="noStrike" kern="1200" dirty="0">
                        <a:solidFill>
                          <a:srgbClr val="082754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944" marR="47944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3449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200" kern="1200" dirty="0"/>
                        <a:t>FASE DEL PROYECTO (AVANCE)</a:t>
                      </a:r>
                      <a:endParaRPr lang="es-CO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944" marR="47944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40 %</a:t>
                      </a:r>
                      <a:endParaRPr lang="es-MX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944" marR="47944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7" name="30 CuadroTexto"/>
          <p:cNvSpPr txBox="1">
            <a:spLocks noChangeArrowheads="1"/>
          </p:cNvSpPr>
          <p:nvPr/>
        </p:nvSpPr>
        <p:spPr bwMode="auto">
          <a:xfrm flipH="1">
            <a:off x="7994765" y="4020836"/>
            <a:ext cx="3758431" cy="198837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121469" tIns="0" rIns="121469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marL="457192" indent="-457192" defTabSz="914384">
              <a:spcBef>
                <a:spcPts val="599"/>
              </a:spcBef>
              <a:defRPr/>
            </a:pPr>
            <a:r>
              <a:rPr lang="es-CO" kern="0" dirty="0"/>
              <a:t>CONTRATO OBRA 1533 DE 30/10/2015</a:t>
            </a:r>
          </a:p>
        </p:txBody>
      </p:sp>
      <p:sp>
        <p:nvSpPr>
          <p:cNvPr id="40" name="30 CuadroTexto"/>
          <p:cNvSpPr txBox="1">
            <a:spLocks noChangeArrowheads="1"/>
          </p:cNvSpPr>
          <p:nvPr/>
        </p:nvSpPr>
        <p:spPr bwMode="auto">
          <a:xfrm flipH="1">
            <a:off x="4654803" y="3677620"/>
            <a:ext cx="3193796" cy="198837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121469" tIns="0" rIns="121469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marL="457192" indent="-457192" defTabSz="914384">
              <a:spcBef>
                <a:spcPts val="599"/>
              </a:spcBef>
              <a:defRPr/>
            </a:pPr>
            <a:r>
              <a:rPr lang="es-CO" kern="0" dirty="0"/>
              <a:t>INTERVENTORÍA 1751 DE 23/12/2015</a:t>
            </a:r>
          </a:p>
        </p:txBody>
      </p:sp>
      <p:graphicFrame>
        <p:nvGraphicFramePr>
          <p:cNvPr id="41" name="Tabla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2831267"/>
              </p:ext>
            </p:extLst>
          </p:nvPr>
        </p:nvGraphicFramePr>
        <p:xfrm>
          <a:off x="7994764" y="4227461"/>
          <a:ext cx="3758431" cy="1129737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49692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1250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4900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39527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SOLARTE NACIONAL DE CONSTRUCCIONES SAS – SONACOL SAS</a:t>
                      </a:r>
                    </a:p>
                  </a:txBody>
                  <a:tcPr marL="10811" marR="10811" marT="10819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286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>
                          <a:effectLst/>
                        </a:rPr>
                        <a:t>INTEGRANTES</a:t>
                      </a:r>
                      <a:endParaRPr lang="es-MX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11" marR="10811" marT="108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>
                          <a:effectLst/>
                        </a:rPr>
                        <a:t>%</a:t>
                      </a:r>
                      <a:endParaRPr lang="es-MX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11" marR="10811" marT="108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>
                          <a:effectLst/>
                        </a:rPr>
                        <a:t>ORIGEN</a:t>
                      </a:r>
                      <a:endParaRPr lang="es-MX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11" marR="10811" marT="10819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6373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SOLARTE NACIONAL DE CONSTRUCCIONES SAS – SONACOL SAS</a:t>
                      </a:r>
                    </a:p>
                  </a:txBody>
                  <a:tcPr marL="143863" marR="10811" marT="1081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u="none" strike="noStrike" dirty="0">
                          <a:effectLst/>
                        </a:rPr>
                        <a:t>100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11" marR="10811" marT="1081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10811" marR="10811" marT="10819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4" name="Tabla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1621152"/>
              </p:ext>
            </p:extLst>
          </p:nvPr>
        </p:nvGraphicFramePr>
        <p:xfrm>
          <a:off x="4647274" y="3889535"/>
          <a:ext cx="3201326" cy="1746436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98554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305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8520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5907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3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CONSORCIO ECO 118</a:t>
                      </a:r>
                      <a:endParaRPr kumimoji="0" lang="es-MX" sz="13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10810" marR="10810" marT="1079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907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u="none" strike="noStrike" dirty="0">
                          <a:effectLst/>
                        </a:rPr>
                        <a:t>INTEGRANTES</a:t>
                      </a:r>
                      <a:endParaRPr lang="es-MX" sz="13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10" marR="10810" marT="107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u="none" strike="noStrike" dirty="0">
                          <a:effectLst/>
                        </a:rPr>
                        <a:t>%</a:t>
                      </a:r>
                      <a:endParaRPr lang="es-MX" sz="13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10" marR="10810" marT="107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u="none" strike="noStrike" dirty="0">
                          <a:effectLst/>
                        </a:rPr>
                        <a:t>ORIGEN</a:t>
                      </a:r>
                      <a:endParaRPr lang="es-MX" sz="13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10" marR="10810" marT="1079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0993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3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ECG COLOMBIA SAS</a:t>
                      </a:r>
                    </a:p>
                  </a:txBody>
                  <a:tcPr marL="143835" marR="10810" marT="1079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3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L="10810" marR="10810" marT="1079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3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ESPAÑA</a:t>
                      </a:r>
                    </a:p>
                  </a:txBody>
                  <a:tcPr marL="10810" marR="10810" marT="1079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0993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3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ESTRUCTURADOR COLOMBIA SAS</a:t>
                      </a:r>
                    </a:p>
                  </a:txBody>
                  <a:tcPr marL="143835" marR="10810" marT="1079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3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</a:t>
                      </a:r>
                    </a:p>
                  </a:txBody>
                  <a:tcPr marL="10810" marR="10810" marT="1079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3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10810" marR="10810" marT="1079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1165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3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PROES CONSULTORES SA SUCRDAL COLOMBIA</a:t>
                      </a:r>
                    </a:p>
                  </a:txBody>
                  <a:tcPr marL="143835" marR="10810" marT="1079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3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10810" marR="10810" marT="1079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3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10810" marR="10810" marT="1079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6" name="30 CuadroTexto"/>
          <p:cNvSpPr txBox="1">
            <a:spLocks noChangeArrowheads="1"/>
          </p:cNvSpPr>
          <p:nvPr/>
        </p:nvSpPr>
        <p:spPr bwMode="auto">
          <a:xfrm flipH="1">
            <a:off x="8009681" y="2692569"/>
            <a:ext cx="3758431" cy="198837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121469" tIns="0" rIns="121469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marL="457192" indent="-457192" defTabSz="914384">
              <a:spcBef>
                <a:spcPts val="599"/>
              </a:spcBef>
              <a:defRPr/>
            </a:pPr>
            <a:r>
              <a:rPr lang="es-CO" kern="0" dirty="0"/>
              <a:t>ALCANCE</a:t>
            </a:r>
          </a:p>
        </p:txBody>
      </p:sp>
      <p:graphicFrame>
        <p:nvGraphicFramePr>
          <p:cNvPr id="48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855015"/>
              </p:ext>
            </p:extLst>
          </p:nvPr>
        </p:nvGraphicFramePr>
        <p:xfrm>
          <a:off x="7994765" y="2918097"/>
          <a:ext cx="3773345" cy="1063197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89596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8083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5095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45597">
                  <a:extLst>
                    <a:ext uri="{9D8B030D-6E8A-4147-A177-3AD203B41FA5}">
                      <a16:colId xmlns="" xmlns:a16="http://schemas.microsoft.com/office/drawing/2014/main" val="3044451390"/>
                    </a:ext>
                  </a:extLst>
                </a:gridCol>
              </a:tblGrid>
              <a:tr h="4265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 b="0" dirty="0">
                          <a:effectLst/>
                          <a:latin typeface="+mn-lt"/>
                        </a:rPr>
                        <a:t>SECTOR</a:t>
                      </a:r>
                      <a:endParaRPr lang="es-CO" sz="12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77826" marR="77826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 b="0" dirty="0">
                          <a:effectLst/>
                          <a:latin typeface="+mn-lt"/>
                        </a:rPr>
                        <a:t>CANTIDAD</a:t>
                      </a:r>
                      <a:endParaRPr lang="es-CO" sz="12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77826" marR="77826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 b="0" dirty="0">
                          <a:effectLst/>
                          <a:latin typeface="+mn-lt"/>
                        </a:rPr>
                        <a:t>INTERVENCIÓN PREVISTA</a:t>
                      </a:r>
                      <a:endParaRPr lang="es-CO" sz="12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77826" marR="7782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200" b="0" dirty="0">
                          <a:effectLst/>
                          <a:latin typeface="+mn-lt"/>
                          <a:ea typeface="Times New Roman"/>
                        </a:rPr>
                        <a:t>AVANCE</a:t>
                      </a:r>
                    </a:p>
                  </a:txBody>
                  <a:tcPr marL="77826" marR="77826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24091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>
                          <a:effectLst/>
                          <a:latin typeface="+mn-lt"/>
                        </a:rPr>
                        <a:t> QUIBDO – EL DIECIOCHO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44" marR="47944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11 KM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44" marR="47944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>
                          <a:effectLst/>
                          <a:latin typeface="+mn-lt"/>
                        </a:rPr>
                        <a:t> Pavimentación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44" marR="47944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1,9 KM</a:t>
                      </a:r>
                    </a:p>
                  </a:txBody>
                  <a:tcPr marL="47944" marR="47944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12517">
                <a:tc v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44" marR="47944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Un</a:t>
                      </a:r>
                    </a:p>
                  </a:txBody>
                  <a:tcPr marL="47944" marR="47944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Puente</a:t>
                      </a:r>
                    </a:p>
                  </a:txBody>
                  <a:tcPr marL="47944" marR="47944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2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Terminado</a:t>
                      </a:r>
                    </a:p>
                  </a:txBody>
                  <a:tcPr marL="47944" marR="47944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9" name="30 CuadroTexto"/>
          <p:cNvSpPr txBox="1">
            <a:spLocks noChangeArrowheads="1"/>
          </p:cNvSpPr>
          <p:nvPr/>
        </p:nvSpPr>
        <p:spPr bwMode="auto">
          <a:xfrm flipH="1">
            <a:off x="427607" y="3777324"/>
            <a:ext cx="3915792" cy="200217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121469" tIns="0" rIns="121469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marL="457192" indent="-457192" defTabSz="914384">
              <a:spcBef>
                <a:spcPts val="599"/>
              </a:spcBef>
              <a:defRPr/>
            </a:pPr>
            <a:r>
              <a:rPr lang="es-CO" kern="0" dirty="0"/>
              <a:t>INVERSIONES (Millones)</a:t>
            </a:r>
          </a:p>
        </p:txBody>
      </p:sp>
      <p:graphicFrame>
        <p:nvGraphicFramePr>
          <p:cNvPr id="50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1643736"/>
              </p:ext>
            </p:extLst>
          </p:nvPr>
        </p:nvGraphicFramePr>
        <p:xfrm>
          <a:off x="427607" y="3977541"/>
          <a:ext cx="3915793" cy="1533359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55532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6046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5085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300" kern="1200" dirty="0"/>
                        <a:t>Total Contrato Obra</a:t>
                      </a:r>
                      <a:endParaRPr lang="es-CO" sz="13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944" marR="47944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300" u="none" strike="noStrike" dirty="0">
                          <a:effectLst/>
                        </a:rPr>
                        <a:t>$ 80.735</a:t>
                      </a:r>
                      <a:endParaRPr lang="es-CO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44" marR="4794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171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300" kern="1200" dirty="0"/>
                        <a:t>Total Contrato Interventoría</a:t>
                      </a:r>
                      <a:endParaRPr lang="es-CO" sz="13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944" marR="4794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300" u="none" strike="noStrike" baseline="0" dirty="0">
                          <a:effectLst/>
                        </a:rPr>
                        <a:t> </a:t>
                      </a:r>
                      <a:r>
                        <a:rPr lang="es-CO" sz="1300" u="none" strike="noStrike" dirty="0">
                          <a:effectLst/>
                        </a:rPr>
                        <a:t>$ 6.749</a:t>
                      </a:r>
                      <a:endParaRPr lang="es-CO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44" marR="4794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354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kern="1200" dirty="0"/>
                        <a:t>Total Vigencias de obra</a:t>
                      </a:r>
                    </a:p>
                    <a:p>
                      <a:pPr marL="0" algn="l" defTabSz="914400" rtl="0" eaLnBrk="1" latinLnBrk="0" hangingPunct="1"/>
                      <a:r>
                        <a:rPr lang="es-CO" sz="13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 Vigencia 2016= </a:t>
                      </a:r>
                      <a:r>
                        <a:rPr lang="es-CO" sz="13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$12.025</a:t>
                      </a:r>
                      <a:endParaRPr lang="es-CO" sz="1300" b="0" i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7800" indent="0" algn="l" defTabSz="914400" rtl="0" eaLnBrk="1" latinLnBrk="0" hangingPunct="1"/>
                      <a:r>
                        <a:rPr lang="es-CO" sz="13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2017= </a:t>
                      </a:r>
                      <a:r>
                        <a:rPr lang="es-CO" sz="13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$34.225</a:t>
                      </a:r>
                    </a:p>
                    <a:p>
                      <a:pPr marL="177800" indent="0" algn="l" defTabSz="914400" rtl="0" eaLnBrk="1" latinLnBrk="0" hangingPunct="1"/>
                      <a:r>
                        <a:rPr lang="es-CO" sz="13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2018= </a:t>
                      </a:r>
                      <a:r>
                        <a:rPr lang="es-CO" sz="13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$34.485</a:t>
                      </a:r>
                      <a:endParaRPr lang="es-CO" sz="1300" b="1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944" marR="4794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300" u="none" strike="noStrike" baseline="0" dirty="0">
                          <a:effectLst/>
                        </a:rPr>
                        <a:t> </a:t>
                      </a:r>
                      <a:r>
                        <a:rPr lang="es-CO" sz="1300" u="none" strike="noStrike" dirty="0">
                          <a:effectLst/>
                        </a:rPr>
                        <a:t>$ 80.735</a:t>
                      </a:r>
                      <a:endParaRPr lang="es-CO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44" marR="4794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085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300" kern="1200" dirty="0"/>
                        <a:t>Total</a:t>
                      </a:r>
                      <a:r>
                        <a:rPr lang="es-ES" sz="1300" kern="1200" baseline="0" dirty="0"/>
                        <a:t> Inversión</a:t>
                      </a:r>
                      <a:endParaRPr lang="es-CO" sz="13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944" marR="4794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300" u="none" strike="noStrike" dirty="0">
                          <a:effectLst/>
                        </a:rPr>
                        <a:t> $ 87.484</a:t>
                      </a:r>
                      <a:endParaRPr lang="es-CO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44" marR="4794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1" name="CuadroTexto 44"/>
          <p:cNvSpPr txBox="1">
            <a:spLocks noChangeArrowheads="1"/>
          </p:cNvSpPr>
          <p:nvPr/>
        </p:nvSpPr>
        <p:spPr bwMode="auto">
          <a:xfrm>
            <a:off x="459323" y="5549751"/>
            <a:ext cx="3312577" cy="322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469" tIns="60745" rIns="121469" bIns="6074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defTabSz="1214743" fontAlgn="base">
              <a:spcBef>
                <a:spcPct val="0"/>
              </a:spcBef>
              <a:spcAft>
                <a:spcPct val="0"/>
              </a:spcAft>
            </a:pPr>
            <a:r>
              <a:rPr lang="es-MX" altLang="es-CO" sz="1300" kern="0" dirty="0">
                <a:solidFill>
                  <a:srgbClr val="386295"/>
                </a:solidFill>
              </a:rPr>
              <a:t>* Cifras en millones a diciembre de 2015</a:t>
            </a:r>
          </a:p>
        </p:txBody>
      </p:sp>
      <p:graphicFrame>
        <p:nvGraphicFramePr>
          <p:cNvPr id="52" name="Tabla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5148507"/>
              </p:ext>
            </p:extLst>
          </p:nvPr>
        </p:nvGraphicFramePr>
        <p:xfrm>
          <a:off x="4663126" y="3433367"/>
          <a:ext cx="3194544" cy="21819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19454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1819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Longitud</a:t>
                      </a:r>
                      <a:r>
                        <a:rPr lang="es-ES" sz="120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 de Proyecto 102 Km</a:t>
                      </a:r>
                      <a:endParaRPr lang="es-CO" sz="1200" b="0" i="0" u="none" strike="noStrike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47938" marR="47938" marT="0" marB="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5" name="Imagen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752" y="1333077"/>
            <a:ext cx="1633948" cy="194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object 11"/>
          <p:cNvSpPr/>
          <p:nvPr/>
        </p:nvSpPr>
        <p:spPr>
          <a:xfrm>
            <a:off x="459322" y="1233267"/>
            <a:ext cx="3676951" cy="431785"/>
          </a:xfrm>
          <a:custGeom>
            <a:avLst/>
            <a:gdLst/>
            <a:ahLst/>
            <a:cxnLst/>
            <a:rect l="l" t="t" r="r" b="b"/>
            <a:pathLst>
              <a:path w="3855720" h="326390">
                <a:moveTo>
                  <a:pt x="0" y="326136"/>
                </a:moveTo>
                <a:lnTo>
                  <a:pt x="3855719" y="326136"/>
                </a:lnTo>
                <a:lnTo>
                  <a:pt x="3855719" y="0"/>
                </a:lnTo>
                <a:lnTo>
                  <a:pt x="0" y="0"/>
                </a:lnTo>
                <a:lnTo>
                  <a:pt x="0" y="326136"/>
                </a:lnTo>
                <a:close/>
              </a:path>
            </a:pathLst>
          </a:custGeom>
          <a:noFill/>
        </p:spPr>
        <p:txBody>
          <a:bodyPr wrap="square" lIns="0" tIns="0" rIns="0" bIns="0" rtlCol="0"/>
          <a:lstStyle/>
          <a:p>
            <a:r>
              <a:rPr lang="es-CO" sz="1400" b="1" dirty="0">
                <a:solidFill>
                  <a:prstClr val="black"/>
                </a:solidFill>
              </a:rPr>
              <a:t>Quibdó </a:t>
            </a:r>
            <a:r>
              <a:rPr lang="mr-IN" sz="1400" b="1" dirty="0">
                <a:solidFill>
                  <a:prstClr val="black"/>
                </a:solidFill>
              </a:rPr>
              <a:t>–</a:t>
            </a:r>
            <a:r>
              <a:rPr lang="es-CO" sz="1400" b="1" dirty="0">
                <a:solidFill>
                  <a:prstClr val="black"/>
                </a:solidFill>
              </a:rPr>
              <a:t> La Mansa (Quibdó - El dieciocho)</a:t>
            </a:r>
            <a:endParaRPr sz="1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74362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object 3"/>
          <p:cNvSpPr txBox="1">
            <a:spLocks noChangeArrowheads="1"/>
          </p:cNvSpPr>
          <p:nvPr/>
        </p:nvSpPr>
        <p:spPr bwMode="auto">
          <a:xfrm>
            <a:off x="1167033" y="1363346"/>
            <a:ext cx="4298950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206375" indent="-193675">
              <a:tabLst>
                <a:tab pos="2079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tabLst>
                <a:tab pos="2079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tabLst>
                <a:tab pos="2079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tabLst>
                <a:tab pos="2079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tabLst>
                <a:tab pos="2079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79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79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79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7963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9525" indent="0">
              <a:buClr>
                <a:srgbClr val="375F92"/>
              </a:buClr>
              <a:buSzPct val="124000"/>
              <a:defRPr/>
            </a:pPr>
            <a:r>
              <a:rPr lang="es-CO" altLang="es-CO" sz="1400" dirty="0">
                <a:solidFill>
                  <a:prstClr val="black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Se radicaron </a:t>
            </a:r>
            <a:r>
              <a:rPr lang="es-CO" altLang="es-CO" sz="1400" b="1" dirty="0">
                <a:solidFill>
                  <a:prstClr val="black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56.033 </a:t>
            </a:r>
            <a:r>
              <a:rPr lang="es-CO" altLang="es-CO" sz="1400" dirty="0">
                <a:solidFill>
                  <a:prstClr val="black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documentos de los cuales </a:t>
            </a:r>
            <a:r>
              <a:rPr lang="es-CO" altLang="es-CO" sz="1400" b="1" dirty="0">
                <a:solidFill>
                  <a:prstClr val="black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4.971</a:t>
            </a:r>
            <a:r>
              <a:rPr lang="es-CO" altLang="es-CO" sz="1400" dirty="0">
                <a:solidFill>
                  <a:srgbClr val="FF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altLang="es-CO" sz="1400" dirty="0">
                <a:solidFill>
                  <a:prstClr val="black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fueron PQRD, las cuales se pueden</a:t>
            </a:r>
            <a:r>
              <a:rPr lang="es-CO" altLang="es-CO" sz="1400" b="1" dirty="0">
                <a:solidFill>
                  <a:prstClr val="black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altLang="es-CO" sz="1400" dirty="0">
                <a:solidFill>
                  <a:prstClr val="black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discriminar así:</a:t>
            </a:r>
          </a:p>
          <a:p>
            <a:pPr marL="9525" indent="0">
              <a:buClr>
                <a:srgbClr val="375F92"/>
              </a:buClr>
              <a:buSzPct val="124000"/>
              <a:defRPr/>
            </a:pPr>
            <a:endParaRPr lang="es-CO" altLang="es-CO" sz="1400" dirty="0">
              <a:solidFill>
                <a:prstClr val="black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9525" indent="0">
              <a:buClr>
                <a:srgbClr val="375F92"/>
              </a:buClr>
              <a:buSzPct val="124000"/>
              <a:defRPr/>
            </a:pPr>
            <a:r>
              <a:rPr lang="es-CO" altLang="es-CO" sz="1400" dirty="0">
                <a:solidFill>
                  <a:prstClr val="black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Interés Particular: </a:t>
            </a:r>
            <a:r>
              <a:rPr lang="es-CO" altLang="es-CO" sz="1400" b="1" dirty="0">
                <a:solidFill>
                  <a:prstClr val="black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2.004</a:t>
            </a:r>
          </a:p>
          <a:p>
            <a:pPr marL="9525" indent="0">
              <a:buClr>
                <a:srgbClr val="375F92"/>
              </a:buClr>
              <a:buSzPct val="124000"/>
              <a:defRPr/>
            </a:pPr>
            <a:r>
              <a:rPr lang="es-CO" altLang="es-CO" sz="1400" dirty="0">
                <a:solidFill>
                  <a:prstClr val="black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Interés General: </a:t>
            </a:r>
            <a:r>
              <a:rPr lang="es-CO" altLang="es-CO" sz="1400" b="1" dirty="0">
                <a:solidFill>
                  <a:prstClr val="black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1.142</a:t>
            </a:r>
            <a:endParaRPr lang="es-CO" altLang="es-CO" sz="1400" dirty="0">
              <a:solidFill>
                <a:prstClr val="black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9525" indent="0">
              <a:buClr>
                <a:srgbClr val="375F92"/>
              </a:buClr>
              <a:buSzPct val="124000"/>
              <a:defRPr/>
            </a:pPr>
            <a:r>
              <a:rPr lang="es-CO" altLang="es-CO" sz="1400" dirty="0">
                <a:solidFill>
                  <a:prstClr val="black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Quejas: </a:t>
            </a:r>
            <a:r>
              <a:rPr lang="es-CO" altLang="es-CO" sz="1400" b="1" dirty="0">
                <a:solidFill>
                  <a:prstClr val="black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30</a:t>
            </a:r>
          </a:p>
          <a:p>
            <a:pPr marL="9525" indent="0">
              <a:buClr>
                <a:srgbClr val="375F92"/>
              </a:buClr>
              <a:buSzPct val="124000"/>
              <a:defRPr/>
            </a:pPr>
            <a:r>
              <a:rPr lang="es-CO" altLang="es-CO" sz="1400" dirty="0">
                <a:solidFill>
                  <a:prstClr val="black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Reclamos: </a:t>
            </a:r>
            <a:r>
              <a:rPr lang="es-CO" altLang="es-CO" sz="1400" b="1" dirty="0">
                <a:solidFill>
                  <a:prstClr val="black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155</a:t>
            </a:r>
          </a:p>
          <a:p>
            <a:pPr marL="9525" indent="0">
              <a:buClr>
                <a:srgbClr val="375F92"/>
              </a:buClr>
              <a:buSzPct val="124000"/>
              <a:defRPr/>
            </a:pPr>
            <a:r>
              <a:rPr lang="es-CO" altLang="es-CO" sz="1400" dirty="0">
                <a:solidFill>
                  <a:prstClr val="black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Denuncias: </a:t>
            </a:r>
            <a:r>
              <a:rPr lang="es-CO" altLang="es-CO" sz="1400" b="1" dirty="0">
                <a:solidFill>
                  <a:prstClr val="black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14</a:t>
            </a:r>
            <a:endParaRPr lang="es-CO" altLang="es-CO" sz="1400" dirty="0">
              <a:solidFill>
                <a:prstClr val="black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9525" indent="0">
              <a:buClr>
                <a:srgbClr val="375F92"/>
              </a:buClr>
              <a:buSzPct val="124000"/>
              <a:defRPr/>
            </a:pPr>
            <a:r>
              <a:rPr lang="es-CO" altLang="es-CO" sz="1400" dirty="0">
                <a:solidFill>
                  <a:prstClr val="black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Consultas: </a:t>
            </a:r>
            <a:r>
              <a:rPr lang="es-CO" altLang="es-CO" sz="1400" b="1" dirty="0">
                <a:solidFill>
                  <a:prstClr val="black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33</a:t>
            </a:r>
          </a:p>
          <a:p>
            <a:pPr marL="9525" indent="0">
              <a:buClr>
                <a:srgbClr val="375F92"/>
              </a:buClr>
              <a:buSzPct val="124000"/>
              <a:defRPr/>
            </a:pPr>
            <a:r>
              <a:rPr lang="es-CO" altLang="es-CO" sz="1400" dirty="0">
                <a:solidFill>
                  <a:prstClr val="black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Petición de información y/o Copias: </a:t>
            </a:r>
            <a:r>
              <a:rPr lang="es-CO" altLang="es-CO" sz="1400" b="1" dirty="0">
                <a:solidFill>
                  <a:prstClr val="black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1.593</a:t>
            </a:r>
            <a:endParaRPr lang="es-CO" altLang="es-CO" sz="1400" dirty="0">
              <a:solidFill>
                <a:prstClr val="black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375F92"/>
              </a:buClr>
              <a:buSzPct val="124000"/>
              <a:buFont typeface="Arial" panose="020B0604020202020204" pitchFamily="34" charset="0"/>
              <a:buChar char="•"/>
              <a:defRPr/>
            </a:pPr>
            <a:endParaRPr lang="es-CO" altLang="es-CO" sz="1400" dirty="0">
              <a:solidFill>
                <a:prstClr val="black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9525" indent="0">
              <a:buClr>
                <a:srgbClr val="375F92"/>
              </a:buClr>
              <a:buSzPct val="124000"/>
              <a:defRPr/>
            </a:pPr>
            <a:r>
              <a:rPr lang="es-CO" altLang="es-CO" sz="1400" dirty="0">
                <a:solidFill>
                  <a:prstClr val="black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Los temas principales de cada una de estas peticiones fueron:</a:t>
            </a:r>
            <a:endParaRPr lang="es-CO" altLang="es-CO" sz="1100" dirty="0">
              <a:solidFill>
                <a:prstClr val="black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77" name="object 21"/>
          <p:cNvSpPr>
            <a:spLocks noChangeArrowheads="1"/>
          </p:cNvSpPr>
          <p:nvPr/>
        </p:nvSpPr>
        <p:spPr bwMode="auto">
          <a:xfrm>
            <a:off x="5100639" y="1500189"/>
            <a:ext cx="3336925" cy="42227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s-CO" altLang="es-CO" dirty="0">
              <a:solidFill>
                <a:srgbClr val="000000"/>
              </a:solidFill>
            </a:endParaRPr>
          </a:p>
        </p:txBody>
      </p:sp>
      <p:sp>
        <p:nvSpPr>
          <p:cNvPr id="3082" name="object 26"/>
          <p:cNvSpPr>
            <a:spLocks noChangeArrowheads="1"/>
          </p:cNvSpPr>
          <p:nvPr/>
        </p:nvSpPr>
        <p:spPr bwMode="auto">
          <a:xfrm>
            <a:off x="7464425" y="415926"/>
            <a:ext cx="1079500" cy="233363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s-CO" altLang="es-CO" dirty="0">
              <a:solidFill>
                <a:srgbClr val="000000"/>
              </a:solidFill>
            </a:endParaRPr>
          </a:p>
        </p:txBody>
      </p:sp>
      <p:graphicFrame>
        <p:nvGraphicFramePr>
          <p:cNvPr id="18" name="Gráfico 17"/>
          <p:cNvGraphicFramePr>
            <a:graphicFrameLocks/>
          </p:cNvGraphicFramePr>
          <p:nvPr/>
        </p:nvGraphicFramePr>
        <p:xfrm>
          <a:off x="6356749" y="1401488"/>
          <a:ext cx="4090445" cy="33679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" name="Tabla 1"/>
          <p:cNvGraphicFramePr>
            <a:graphicFrameLocks noGrp="1"/>
          </p:cNvGraphicFramePr>
          <p:nvPr>
            <p:extLst/>
          </p:nvPr>
        </p:nvGraphicFramePr>
        <p:xfrm>
          <a:off x="1167033" y="4244298"/>
          <a:ext cx="4138611" cy="1342353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35994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3913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66711"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u="none" strike="noStrike" dirty="0">
                          <a:effectLst/>
                        </a:rPr>
                        <a:t> Temas Jurídicos, Administrativos o Presupuestales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12" marR="1412" marT="141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1006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12" marR="1412" marT="141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66711"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u="none" strike="noStrike" dirty="0">
                          <a:effectLst/>
                        </a:rPr>
                        <a:t> Solicitud de Certificados, Constancias o Paz y Salvos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12" marR="1412" marT="141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625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12" marR="1412" marT="1412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66711"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u="none" strike="noStrike" dirty="0">
                          <a:effectLst/>
                        </a:rPr>
                        <a:t> Solicitud de Obras, intervención de vías o Apoyo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12" marR="1412" marT="141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447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12" marR="1412" marT="1412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66711"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u="none" strike="noStrike" dirty="0">
                          <a:effectLst/>
                        </a:rPr>
                        <a:t> Solicitud de Copias y Documentos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12" marR="1412" marT="141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428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12" marR="1412" marT="1412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75509"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u="none" strike="noStrike" dirty="0">
                          <a:effectLst/>
                        </a:rPr>
                        <a:t> Otros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12" marR="1412" marT="141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2465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12" marR="1412" marT="1412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" name="CuadroTexto 19"/>
          <p:cNvSpPr txBox="1"/>
          <p:nvPr/>
        </p:nvSpPr>
        <p:spPr>
          <a:xfrm>
            <a:off x="3557239" y="590881"/>
            <a:ext cx="4716966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900" dirty="0">
                <a:solidFill>
                  <a:prstClr val="white"/>
                </a:solidFill>
              </a:rPr>
              <a:t>BUEN GOBIERNO</a:t>
            </a:r>
          </a:p>
          <a:p>
            <a:r>
              <a:rPr lang="es-CO" b="1" dirty="0">
                <a:solidFill>
                  <a:prstClr val="black"/>
                </a:solidFill>
                <a:latin typeface="Arial Narrow" panose="020B0606020202030204" pitchFamily="34" charset="0"/>
              </a:rPr>
              <a:t>Peticiones, Quejas, Reclamos y Denuncias - PQRD</a:t>
            </a:r>
          </a:p>
        </p:txBody>
      </p:sp>
    </p:spTree>
    <p:extLst>
      <p:ext uri="{BB962C8B-B14F-4D97-AF65-F5344CB8AC3E}">
        <p14:creationId xmlns:p14="http://schemas.microsoft.com/office/powerpoint/2010/main" val="3649652355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object 26"/>
          <p:cNvSpPr>
            <a:spLocks noChangeArrowheads="1"/>
          </p:cNvSpPr>
          <p:nvPr/>
        </p:nvSpPr>
        <p:spPr bwMode="auto">
          <a:xfrm>
            <a:off x="7499350" y="404813"/>
            <a:ext cx="1079500" cy="233362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s-CO" altLang="es-CO" dirty="0">
              <a:solidFill>
                <a:srgbClr val="000000"/>
              </a:solidFill>
            </a:endParaRPr>
          </a:p>
        </p:txBody>
      </p:sp>
      <p:sp>
        <p:nvSpPr>
          <p:cNvPr id="4111" name="object 32"/>
          <p:cNvSpPr>
            <a:spLocks/>
          </p:cNvSpPr>
          <p:nvPr/>
        </p:nvSpPr>
        <p:spPr bwMode="auto">
          <a:xfrm>
            <a:off x="3810000" y="-1588"/>
            <a:ext cx="8382000" cy="114334"/>
          </a:xfrm>
          <a:custGeom>
            <a:avLst/>
            <a:gdLst>
              <a:gd name="T0" fmla="*/ 0 w 7007859"/>
              <a:gd name="T1" fmla="*/ 61887 h 82550"/>
              <a:gd name="T2" fmla="*/ 5139870 w 7007859"/>
              <a:gd name="T3" fmla="*/ 61887 h 82550"/>
              <a:gd name="T4" fmla="*/ 5139870 w 7007859"/>
              <a:gd name="T5" fmla="*/ 0 h 82550"/>
              <a:gd name="T6" fmla="*/ 0 w 7007859"/>
              <a:gd name="T7" fmla="*/ 0 h 82550"/>
              <a:gd name="T8" fmla="*/ 0 w 7007859"/>
              <a:gd name="T9" fmla="*/ 61887 h 825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solidFill>
                <a:prstClr val="black"/>
              </a:solidFill>
            </a:endParaRPr>
          </a:p>
        </p:txBody>
      </p:sp>
      <p:sp>
        <p:nvSpPr>
          <p:cNvPr id="18" name="object 5"/>
          <p:cNvSpPr txBox="1"/>
          <p:nvPr/>
        </p:nvSpPr>
        <p:spPr>
          <a:xfrm>
            <a:off x="1066800" y="1407446"/>
            <a:ext cx="5267644" cy="366254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9525" algn="just">
              <a:buClr>
                <a:srgbClr val="375F92"/>
              </a:buClr>
              <a:buSzPct val="123529"/>
              <a:tabLst>
                <a:tab pos="156209" algn="l"/>
              </a:tabLst>
              <a:defRPr/>
            </a:pPr>
            <a:r>
              <a:rPr lang="es-CO" sz="1400" spc="-4" dirty="0">
                <a:solidFill>
                  <a:prstClr val="black"/>
                </a:solidFill>
                <a:cs typeface="Calibri"/>
              </a:rPr>
              <a:t>El </a:t>
            </a:r>
            <a:r>
              <a:rPr lang="es-CO" sz="1400" b="1" dirty="0">
                <a:solidFill>
                  <a:prstClr val="black"/>
                </a:solidFill>
                <a:cs typeface="Calibri"/>
              </a:rPr>
              <a:t>90% </a:t>
            </a:r>
            <a:r>
              <a:rPr lang="es-CO" sz="1400" dirty="0">
                <a:solidFill>
                  <a:prstClr val="black"/>
                </a:solidFill>
                <a:cs typeface="Calibri"/>
              </a:rPr>
              <a:t>de las solicitudes radicadas fueron respondidas </a:t>
            </a:r>
            <a:r>
              <a:rPr lang="es-CO" sz="1400" spc="-4" dirty="0">
                <a:solidFill>
                  <a:prstClr val="black"/>
                </a:solidFill>
                <a:cs typeface="Calibri"/>
              </a:rPr>
              <a:t>oportunamente. </a:t>
            </a:r>
          </a:p>
          <a:p>
            <a:pPr marL="9525" algn="just">
              <a:buClr>
                <a:srgbClr val="375F92"/>
              </a:buClr>
              <a:buSzPct val="123529"/>
              <a:tabLst>
                <a:tab pos="156209" algn="l"/>
              </a:tabLst>
              <a:defRPr/>
            </a:pPr>
            <a:endParaRPr lang="es-CO" sz="1400" spc="-4" dirty="0">
              <a:solidFill>
                <a:srgbClr val="FF0000"/>
              </a:solidFill>
              <a:cs typeface="Calibri"/>
            </a:endParaRPr>
          </a:p>
          <a:p>
            <a:pPr marL="9525" algn="just">
              <a:buClr>
                <a:srgbClr val="375F92"/>
              </a:buClr>
              <a:buSzPct val="123529"/>
              <a:tabLst>
                <a:tab pos="156209" algn="l"/>
              </a:tabLst>
              <a:defRPr/>
            </a:pPr>
            <a:r>
              <a:rPr lang="es-CO" sz="1400" spc="-4" dirty="0">
                <a:solidFill>
                  <a:prstClr val="black"/>
                </a:solidFill>
                <a:cs typeface="Calibri"/>
              </a:rPr>
              <a:t>De las 14 Denuncias presentadas, 13 fueron atendidas oportunamente</a:t>
            </a:r>
          </a:p>
          <a:p>
            <a:pPr marL="9525" algn="just">
              <a:buClr>
                <a:srgbClr val="375F92"/>
              </a:buClr>
              <a:buSzPct val="123529"/>
              <a:tabLst>
                <a:tab pos="156209" algn="l"/>
              </a:tabLst>
              <a:defRPr/>
            </a:pPr>
            <a:endParaRPr lang="es-CO" sz="1400" spc="-4" dirty="0">
              <a:solidFill>
                <a:srgbClr val="FF0000"/>
              </a:solidFill>
              <a:cs typeface="Calibri"/>
            </a:endParaRPr>
          </a:p>
          <a:p>
            <a:pPr marL="9525" algn="just">
              <a:buClr>
                <a:srgbClr val="375F92"/>
              </a:buClr>
              <a:buSzPct val="123529"/>
              <a:tabLst>
                <a:tab pos="156209" algn="l"/>
              </a:tabLst>
              <a:defRPr/>
            </a:pPr>
            <a:r>
              <a:rPr lang="es-CO" sz="1400" spc="-4" dirty="0">
                <a:solidFill>
                  <a:prstClr val="black"/>
                </a:solidFill>
                <a:cs typeface="Calibri"/>
              </a:rPr>
              <a:t>Con el objetivo de disminuir los tiempos de respuesta, se han realizado: </a:t>
            </a:r>
          </a:p>
          <a:p>
            <a:pPr marL="9525" algn="just">
              <a:buClr>
                <a:srgbClr val="375F92"/>
              </a:buClr>
              <a:buSzPct val="123529"/>
              <a:tabLst>
                <a:tab pos="156209" algn="l"/>
              </a:tabLst>
              <a:defRPr/>
            </a:pPr>
            <a:endParaRPr lang="es-CO" sz="1400" spc="-4" dirty="0">
              <a:solidFill>
                <a:prstClr val="black"/>
              </a:solidFill>
              <a:cs typeface="Calibri"/>
            </a:endParaRPr>
          </a:p>
          <a:p>
            <a:pPr marL="223838" indent="-214313" algn="just">
              <a:buClr>
                <a:srgbClr val="375F92"/>
              </a:buClr>
              <a:buSzPct val="123529"/>
              <a:buFont typeface="Arial" panose="020B0604020202020204" pitchFamily="34" charset="0"/>
              <a:buChar char="•"/>
              <a:tabLst>
                <a:tab pos="156209" algn="l"/>
              </a:tabLst>
              <a:defRPr/>
            </a:pPr>
            <a:r>
              <a:rPr lang="es-CO" sz="1400" spc="-4" dirty="0">
                <a:solidFill>
                  <a:prstClr val="black"/>
                </a:solidFill>
                <a:cs typeface="Calibri"/>
              </a:rPr>
              <a:t>Campañas de socialización sobre buenas prácticas para la re-asignación y/o respuesta oportuna, términos y procedimientos especiales. </a:t>
            </a:r>
          </a:p>
          <a:p>
            <a:pPr marL="223838" indent="-214313" algn="just">
              <a:buClr>
                <a:srgbClr val="375F92"/>
              </a:buClr>
              <a:buSzPct val="123529"/>
              <a:buFont typeface="Arial" panose="020B0604020202020204" pitchFamily="34" charset="0"/>
              <a:buChar char="•"/>
              <a:tabLst>
                <a:tab pos="156209" algn="l"/>
              </a:tabLst>
              <a:defRPr/>
            </a:pPr>
            <a:endParaRPr lang="es-CO" sz="1400" spc="-4" dirty="0">
              <a:solidFill>
                <a:prstClr val="black"/>
              </a:solidFill>
              <a:cs typeface="Calibri"/>
            </a:endParaRPr>
          </a:p>
          <a:p>
            <a:pPr marL="223838" indent="-214313" algn="just">
              <a:buClr>
                <a:srgbClr val="375F92"/>
              </a:buClr>
              <a:buSzPct val="123529"/>
              <a:buFont typeface="Arial" panose="020B0604020202020204" pitchFamily="34" charset="0"/>
              <a:buChar char="•"/>
              <a:tabLst>
                <a:tab pos="156209" algn="l"/>
              </a:tabLst>
              <a:defRPr/>
            </a:pPr>
            <a:r>
              <a:rPr lang="es-CO" sz="1400" spc="-4" dirty="0">
                <a:solidFill>
                  <a:prstClr val="black"/>
                </a:solidFill>
                <a:cs typeface="Calibri"/>
              </a:rPr>
              <a:t>S</a:t>
            </a:r>
            <a:r>
              <a:rPr sz="1400" spc="-4" dirty="0">
                <a:solidFill>
                  <a:prstClr val="black"/>
                </a:solidFill>
                <a:cs typeface="Calibri"/>
              </a:rPr>
              <a:t>e </a:t>
            </a:r>
            <a:r>
              <a:rPr sz="1400" dirty="0">
                <a:solidFill>
                  <a:prstClr val="black"/>
                </a:solidFill>
                <a:cs typeface="Calibri"/>
              </a:rPr>
              <a:t>han </a:t>
            </a:r>
            <a:r>
              <a:rPr sz="1400" spc="-4" dirty="0">
                <a:solidFill>
                  <a:prstClr val="black"/>
                </a:solidFill>
                <a:cs typeface="Calibri"/>
              </a:rPr>
              <a:t>dictado </a:t>
            </a:r>
            <a:r>
              <a:rPr sz="1400" dirty="0">
                <a:solidFill>
                  <a:prstClr val="black"/>
                </a:solidFill>
                <a:cs typeface="Calibri"/>
              </a:rPr>
              <a:t>charlas </a:t>
            </a:r>
            <a:r>
              <a:rPr sz="1400" spc="-4" dirty="0">
                <a:solidFill>
                  <a:prstClr val="black"/>
                </a:solidFill>
                <a:cs typeface="Calibri"/>
              </a:rPr>
              <a:t>sobre Derecho </a:t>
            </a:r>
            <a:r>
              <a:rPr sz="1400" dirty="0">
                <a:solidFill>
                  <a:prstClr val="black"/>
                </a:solidFill>
                <a:cs typeface="Calibri"/>
              </a:rPr>
              <a:t>de </a:t>
            </a:r>
            <a:r>
              <a:rPr sz="1400" spc="-8" dirty="0">
                <a:solidFill>
                  <a:prstClr val="black"/>
                </a:solidFill>
                <a:cs typeface="Calibri"/>
              </a:rPr>
              <a:t>Petición </a:t>
            </a:r>
            <a:r>
              <a:rPr sz="1400" dirty="0">
                <a:solidFill>
                  <a:prstClr val="black"/>
                </a:solidFill>
                <a:cs typeface="Calibri"/>
              </a:rPr>
              <a:t>a</a:t>
            </a:r>
            <a:r>
              <a:rPr sz="1400" spc="-49" dirty="0">
                <a:solidFill>
                  <a:prstClr val="black"/>
                </a:solidFill>
                <a:cs typeface="Calibri"/>
              </a:rPr>
              <a:t> </a:t>
            </a:r>
            <a:r>
              <a:rPr sz="1400" b="1" dirty="0">
                <a:solidFill>
                  <a:prstClr val="black"/>
                </a:solidFill>
                <a:cs typeface="Calibri"/>
              </a:rPr>
              <a:t>1</a:t>
            </a:r>
            <a:r>
              <a:rPr lang="es-CO" sz="1400" b="1" dirty="0">
                <a:solidFill>
                  <a:prstClr val="black"/>
                </a:solidFill>
                <a:cs typeface="Calibri"/>
              </a:rPr>
              <a:t>82 </a:t>
            </a:r>
            <a:r>
              <a:rPr lang="es-CO" sz="1400" dirty="0">
                <a:solidFill>
                  <a:prstClr val="black"/>
                </a:solidFill>
                <a:cs typeface="Calibri"/>
              </a:rPr>
              <a:t>Funcionarios y Servidores</a:t>
            </a:r>
          </a:p>
          <a:p>
            <a:pPr marL="223838" indent="-214313" algn="just">
              <a:buClr>
                <a:srgbClr val="375F92"/>
              </a:buClr>
              <a:buSzPct val="123529"/>
              <a:buFontTx/>
              <a:buChar char="-"/>
              <a:tabLst>
                <a:tab pos="156209" algn="l"/>
              </a:tabLst>
              <a:defRPr/>
            </a:pPr>
            <a:endParaRPr lang="es-CO" sz="1400" spc="-4" dirty="0">
              <a:solidFill>
                <a:srgbClr val="FF0000"/>
              </a:solidFill>
              <a:cs typeface="Calibri"/>
            </a:endParaRPr>
          </a:p>
          <a:p>
            <a:pPr marL="9525" algn="just">
              <a:buClr>
                <a:srgbClr val="375F92"/>
              </a:buClr>
              <a:buSzPct val="123529"/>
              <a:tabLst>
                <a:tab pos="156209" algn="l"/>
              </a:tabLst>
              <a:defRPr/>
            </a:pPr>
            <a:r>
              <a:rPr lang="es-CO" sz="1400" spc="-4" dirty="0">
                <a:solidFill>
                  <a:prstClr val="black"/>
                </a:solidFill>
                <a:cs typeface="Calibri"/>
              </a:rPr>
              <a:t>El 21 de Junio de 2017 se expidió y publicó la </a:t>
            </a:r>
            <a:r>
              <a:rPr lang="es-CO" sz="1400" b="1" spc="-4" dirty="0">
                <a:solidFill>
                  <a:prstClr val="black"/>
                </a:solidFill>
                <a:cs typeface="Calibri"/>
              </a:rPr>
              <a:t>Resolución 4592 </a:t>
            </a:r>
            <a:r>
              <a:rPr lang="es-CO" sz="1400" spc="-4" dirty="0">
                <a:solidFill>
                  <a:prstClr val="black"/>
                </a:solidFill>
                <a:cs typeface="Calibri"/>
              </a:rPr>
              <a:t>“</a:t>
            </a:r>
            <a:r>
              <a:rPr lang="es-CO" sz="1400" i="1" spc="-4" dirty="0">
                <a:solidFill>
                  <a:prstClr val="black"/>
                </a:solidFill>
                <a:cs typeface="Calibri"/>
              </a:rPr>
              <a:t>Por medio de la cual se reglamenta el procedimiento interno del Derecho de Petición, las Quejas, Reclamos y Denuncias – PQRD en el Instituto Nacional de Vías y se establecen otras disposiciones</a:t>
            </a:r>
            <a:r>
              <a:rPr lang="es-CO" sz="1400" spc="-4" dirty="0">
                <a:solidFill>
                  <a:prstClr val="black"/>
                </a:solidFill>
                <a:cs typeface="Calibri"/>
              </a:rPr>
              <a:t>”.</a:t>
            </a:r>
            <a:endParaRPr sz="1400" dirty="0">
              <a:solidFill>
                <a:prstClr val="black"/>
              </a:solidFill>
              <a:cs typeface="Calibri"/>
            </a:endParaRPr>
          </a:p>
        </p:txBody>
      </p:sp>
      <p:graphicFrame>
        <p:nvGraphicFramePr>
          <p:cNvPr id="19" name="Gráfico 18"/>
          <p:cNvGraphicFramePr>
            <a:graphicFrameLocks/>
          </p:cNvGraphicFramePr>
          <p:nvPr>
            <p:extLst/>
          </p:nvPr>
        </p:nvGraphicFramePr>
        <p:xfrm>
          <a:off x="7391400" y="1523086"/>
          <a:ext cx="3657599" cy="37605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114" name="CuadroTexto 1"/>
          <p:cNvSpPr txBox="1">
            <a:spLocks noChangeArrowheads="1"/>
          </p:cNvSpPr>
          <p:nvPr/>
        </p:nvSpPr>
        <p:spPr bwMode="auto">
          <a:xfrm>
            <a:off x="7554913" y="1955801"/>
            <a:ext cx="2057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CO" altLang="es-CO" sz="1200" b="1" dirty="0">
                <a:solidFill>
                  <a:prstClr val="black"/>
                </a:solidFill>
              </a:rPr>
              <a:t>DERECHOS DE PETICIÓN</a:t>
            </a:r>
            <a:endParaRPr lang="es-CO" altLang="es-CO" b="1" dirty="0">
              <a:solidFill>
                <a:prstClr val="black"/>
              </a:solidFill>
            </a:endParaRPr>
          </a:p>
        </p:txBody>
      </p:sp>
      <p:sp>
        <p:nvSpPr>
          <p:cNvPr id="4115" name="CuadroTexto 2"/>
          <p:cNvSpPr txBox="1">
            <a:spLocks noChangeArrowheads="1"/>
          </p:cNvSpPr>
          <p:nvPr/>
        </p:nvSpPr>
        <p:spPr bwMode="auto">
          <a:xfrm>
            <a:off x="8437564" y="3935414"/>
            <a:ext cx="365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CO" altLang="es-CO" sz="900" b="1" dirty="0">
                <a:solidFill>
                  <a:prstClr val="black"/>
                </a:solidFill>
              </a:rPr>
              <a:t>90%</a:t>
            </a:r>
            <a:endParaRPr lang="es-CO" altLang="es-CO" b="1" dirty="0">
              <a:solidFill>
                <a:prstClr val="black"/>
              </a:solidFill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3546087" y="599382"/>
            <a:ext cx="4716966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900" dirty="0">
                <a:solidFill>
                  <a:prstClr val="white"/>
                </a:solidFill>
              </a:rPr>
              <a:t>BUEN GOBIERNO</a:t>
            </a:r>
          </a:p>
          <a:p>
            <a:r>
              <a:rPr lang="es-CO" b="1" dirty="0">
                <a:solidFill>
                  <a:prstClr val="black"/>
                </a:solidFill>
                <a:latin typeface="Arial Narrow" panose="020B0606020202030204" pitchFamily="34" charset="0"/>
              </a:rPr>
              <a:t>Peticiones, Quejas, Reclamos y Denuncias - PQRD</a:t>
            </a:r>
          </a:p>
        </p:txBody>
      </p:sp>
    </p:spTree>
    <p:extLst>
      <p:ext uri="{BB962C8B-B14F-4D97-AF65-F5344CB8AC3E}">
        <p14:creationId xmlns:p14="http://schemas.microsoft.com/office/powerpoint/2010/main" val="1934791651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2279904" y="2872739"/>
            <a:ext cx="8388350" cy="1203960"/>
          </a:xfrm>
          <a:custGeom>
            <a:avLst/>
            <a:gdLst/>
            <a:ahLst/>
            <a:cxnLst/>
            <a:rect l="l" t="t" r="r" b="b"/>
            <a:pathLst>
              <a:path w="8388350" h="1203960">
                <a:moveTo>
                  <a:pt x="0" y="1203960"/>
                </a:moveTo>
                <a:lnTo>
                  <a:pt x="8388096" y="1203960"/>
                </a:lnTo>
                <a:lnTo>
                  <a:pt x="8388096" y="0"/>
                </a:lnTo>
                <a:lnTo>
                  <a:pt x="0" y="0"/>
                </a:lnTo>
                <a:lnTo>
                  <a:pt x="0" y="1203960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4" name="object 4"/>
          <p:cNvSpPr/>
          <p:nvPr/>
        </p:nvSpPr>
        <p:spPr>
          <a:xfrm>
            <a:off x="2279904" y="4293109"/>
            <a:ext cx="8388350" cy="1152525"/>
          </a:xfrm>
          <a:custGeom>
            <a:avLst/>
            <a:gdLst/>
            <a:ahLst/>
            <a:cxnLst/>
            <a:rect l="l" t="t" r="r" b="b"/>
            <a:pathLst>
              <a:path w="8388350" h="1152525">
                <a:moveTo>
                  <a:pt x="0" y="1152143"/>
                </a:moveTo>
                <a:lnTo>
                  <a:pt x="8388096" y="1152143"/>
                </a:lnTo>
                <a:lnTo>
                  <a:pt x="8388096" y="0"/>
                </a:lnTo>
                <a:lnTo>
                  <a:pt x="0" y="0"/>
                </a:lnTo>
                <a:lnTo>
                  <a:pt x="0" y="1152143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2279904" y="2089405"/>
            <a:ext cx="8388350" cy="620395"/>
          </a:xfrm>
          <a:custGeom>
            <a:avLst/>
            <a:gdLst/>
            <a:ahLst/>
            <a:cxnLst/>
            <a:rect l="l" t="t" r="r" b="b"/>
            <a:pathLst>
              <a:path w="8388350" h="620394">
                <a:moveTo>
                  <a:pt x="0" y="620268"/>
                </a:moveTo>
                <a:lnTo>
                  <a:pt x="8388096" y="620268"/>
                </a:lnTo>
                <a:lnTo>
                  <a:pt x="8388096" y="0"/>
                </a:lnTo>
                <a:lnTo>
                  <a:pt x="0" y="0"/>
                </a:lnTo>
                <a:lnTo>
                  <a:pt x="0" y="620268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646680" y="935736"/>
            <a:ext cx="8326120" cy="459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spcBef>
                <a:spcPts val="50"/>
              </a:spcBef>
            </a:pPr>
            <a:endParaRPr lang="es-CO" sz="22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>
              <a:spcBef>
                <a:spcPts val="50"/>
              </a:spcBef>
            </a:pPr>
            <a:endParaRPr sz="22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/>
            <a:r>
              <a:rPr spc="-5" dirty="0">
                <a:solidFill>
                  <a:prstClr val="black"/>
                </a:solidFill>
                <a:cs typeface="Calibri"/>
              </a:rPr>
              <a:t>Los ciudadanos </a:t>
            </a:r>
            <a:r>
              <a:rPr dirty="0">
                <a:solidFill>
                  <a:prstClr val="black"/>
                </a:solidFill>
                <a:cs typeface="Calibri"/>
              </a:rPr>
              <a:t>pueden </a:t>
            </a:r>
            <a:r>
              <a:rPr spc="-10" dirty="0">
                <a:solidFill>
                  <a:prstClr val="black"/>
                </a:solidFill>
                <a:cs typeface="Calibri"/>
              </a:rPr>
              <a:t>interactuar con </a:t>
            </a:r>
            <a:r>
              <a:rPr spc="-5" dirty="0">
                <a:solidFill>
                  <a:prstClr val="black"/>
                </a:solidFill>
                <a:cs typeface="Calibri"/>
              </a:rPr>
              <a:t>la </a:t>
            </a:r>
            <a:r>
              <a:rPr spc="-10" dirty="0">
                <a:solidFill>
                  <a:prstClr val="black"/>
                </a:solidFill>
                <a:cs typeface="Calibri"/>
              </a:rPr>
              <a:t>Entidad </a:t>
            </a:r>
            <a:r>
              <a:rPr dirty="0">
                <a:solidFill>
                  <a:prstClr val="black"/>
                </a:solidFill>
                <a:cs typeface="Calibri"/>
              </a:rPr>
              <a:t>a </a:t>
            </a:r>
            <a:r>
              <a:rPr spc="-15" dirty="0">
                <a:solidFill>
                  <a:prstClr val="black"/>
                </a:solidFill>
                <a:cs typeface="Calibri"/>
              </a:rPr>
              <a:t>través </a:t>
            </a:r>
            <a:r>
              <a:rPr dirty="0">
                <a:solidFill>
                  <a:prstClr val="black"/>
                </a:solidFill>
                <a:cs typeface="Calibri"/>
              </a:rPr>
              <a:t>de </a:t>
            </a:r>
            <a:r>
              <a:rPr spc="-5" dirty="0">
                <a:solidFill>
                  <a:prstClr val="black"/>
                </a:solidFill>
                <a:cs typeface="Calibri"/>
              </a:rPr>
              <a:t>los </a:t>
            </a:r>
            <a:r>
              <a:rPr spc="-10" dirty="0">
                <a:solidFill>
                  <a:prstClr val="black"/>
                </a:solidFill>
                <a:cs typeface="Calibri"/>
              </a:rPr>
              <a:t>siguientes</a:t>
            </a:r>
            <a:r>
              <a:rPr spc="215" dirty="0">
                <a:solidFill>
                  <a:prstClr val="black"/>
                </a:solidFill>
                <a:cs typeface="Calibri"/>
              </a:rPr>
              <a:t> </a:t>
            </a:r>
            <a:r>
              <a:rPr spc="-5" dirty="0">
                <a:solidFill>
                  <a:prstClr val="black"/>
                </a:solidFill>
                <a:cs typeface="Calibri"/>
              </a:rPr>
              <a:t>canales:</a:t>
            </a:r>
            <a:endParaRPr dirty="0">
              <a:solidFill>
                <a:prstClr val="black"/>
              </a:solidFill>
              <a:cs typeface="Calibri"/>
            </a:endParaRPr>
          </a:p>
          <a:p>
            <a:pPr>
              <a:spcBef>
                <a:spcPts val="30"/>
              </a:spcBef>
            </a:pPr>
            <a:endParaRPr sz="185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 marR="71120"/>
            <a:r>
              <a:rPr b="1" spc="-5" dirty="0">
                <a:solidFill>
                  <a:srgbClr val="1F487C"/>
                </a:solidFill>
                <a:cs typeface="Calibri"/>
              </a:rPr>
              <a:t>Canal Presencial: </a:t>
            </a:r>
            <a:r>
              <a:rPr spc="-5" dirty="0">
                <a:solidFill>
                  <a:prstClr val="black"/>
                </a:solidFill>
                <a:cs typeface="Calibri"/>
              </a:rPr>
              <a:t>Ubicado </a:t>
            </a:r>
            <a:r>
              <a:rPr dirty="0">
                <a:solidFill>
                  <a:prstClr val="black"/>
                </a:solidFill>
                <a:cs typeface="Calibri"/>
              </a:rPr>
              <a:t>en </a:t>
            </a:r>
            <a:r>
              <a:rPr spc="-5" dirty="0">
                <a:solidFill>
                  <a:prstClr val="black"/>
                </a:solidFill>
                <a:cs typeface="Calibri"/>
              </a:rPr>
              <a:t>la </a:t>
            </a:r>
            <a:r>
              <a:rPr spc="-15" dirty="0">
                <a:solidFill>
                  <a:prstClr val="black"/>
                </a:solidFill>
                <a:cs typeface="Calibri"/>
              </a:rPr>
              <a:t>Cra. </a:t>
            </a:r>
            <a:r>
              <a:rPr dirty="0">
                <a:solidFill>
                  <a:prstClr val="black"/>
                </a:solidFill>
                <a:cs typeface="Calibri"/>
              </a:rPr>
              <a:t>59 No. 26-60 – </a:t>
            </a:r>
            <a:r>
              <a:rPr spc="-5" dirty="0">
                <a:solidFill>
                  <a:prstClr val="black"/>
                </a:solidFill>
                <a:cs typeface="Calibri"/>
              </a:rPr>
              <a:t>edificio </a:t>
            </a:r>
            <a:r>
              <a:rPr dirty="0">
                <a:solidFill>
                  <a:prstClr val="black"/>
                </a:solidFill>
                <a:cs typeface="Calibri"/>
              </a:rPr>
              <a:t>INVIAS – </a:t>
            </a:r>
            <a:r>
              <a:rPr spc="-5" dirty="0">
                <a:solidFill>
                  <a:prstClr val="black"/>
                </a:solidFill>
                <a:cs typeface="Calibri"/>
              </a:rPr>
              <a:t>CAN </a:t>
            </a:r>
            <a:r>
              <a:rPr spc="-10" dirty="0">
                <a:solidFill>
                  <a:prstClr val="black"/>
                </a:solidFill>
                <a:cs typeface="Calibri"/>
              </a:rPr>
              <a:t>Bogotá; </a:t>
            </a:r>
            <a:r>
              <a:rPr dirty="0">
                <a:solidFill>
                  <a:prstClr val="black"/>
                </a:solidFill>
                <a:cs typeface="Calibri"/>
              </a:rPr>
              <a:t>o</a:t>
            </a:r>
            <a:r>
              <a:rPr lang="es-CO" dirty="0">
                <a:solidFill>
                  <a:prstClr val="black"/>
                </a:solidFill>
                <a:cs typeface="Calibri"/>
              </a:rPr>
              <a:t> en</a:t>
            </a:r>
            <a:r>
              <a:rPr dirty="0">
                <a:solidFill>
                  <a:prstClr val="black"/>
                </a:solidFill>
                <a:cs typeface="Calibri"/>
              </a:rPr>
              <a:t> </a:t>
            </a:r>
            <a:r>
              <a:rPr spc="-10" dirty="0">
                <a:solidFill>
                  <a:prstClr val="black"/>
                </a:solidFill>
                <a:cs typeface="Calibri"/>
              </a:rPr>
              <a:t>cualquiera </a:t>
            </a:r>
            <a:r>
              <a:rPr spc="-5" dirty="0">
                <a:solidFill>
                  <a:prstClr val="black"/>
                </a:solidFill>
                <a:cs typeface="Calibri"/>
              </a:rPr>
              <a:t>de las </a:t>
            </a:r>
            <a:r>
              <a:rPr spc="-10" dirty="0">
                <a:solidFill>
                  <a:prstClr val="black"/>
                </a:solidFill>
                <a:cs typeface="Calibri"/>
              </a:rPr>
              <a:t>instalaciones </a:t>
            </a:r>
            <a:r>
              <a:rPr spc="-5" dirty="0">
                <a:solidFill>
                  <a:prstClr val="black"/>
                </a:solidFill>
                <a:cs typeface="Calibri"/>
              </a:rPr>
              <a:t>de las </a:t>
            </a:r>
            <a:r>
              <a:rPr dirty="0">
                <a:solidFill>
                  <a:prstClr val="black"/>
                </a:solidFill>
                <a:cs typeface="Calibri"/>
              </a:rPr>
              <a:t>26 </a:t>
            </a:r>
            <a:r>
              <a:rPr spc="-10" dirty="0">
                <a:solidFill>
                  <a:prstClr val="black"/>
                </a:solidFill>
                <a:cs typeface="Calibri"/>
              </a:rPr>
              <a:t>Direcciones</a:t>
            </a:r>
            <a:r>
              <a:rPr spc="210" dirty="0">
                <a:solidFill>
                  <a:prstClr val="black"/>
                </a:solidFill>
                <a:cs typeface="Calibri"/>
              </a:rPr>
              <a:t> </a:t>
            </a:r>
            <a:r>
              <a:rPr spc="-15" dirty="0">
                <a:solidFill>
                  <a:prstClr val="black"/>
                </a:solidFill>
                <a:cs typeface="Calibri"/>
              </a:rPr>
              <a:t>Territoriales</a:t>
            </a:r>
            <a:r>
              <a:rPr b="1" spc="-15" dirty="0">
                <a:solidFill>
                  <a:prstClr val="black"/>
                </a:solidFill>
                <a:cs typeface="Calibri"/>
              </a:rPr>
              <a:t>.</a:t>
            </a:r>
            <a:endParaRPr dirty="0">
              <a:solidFill>
                <a:prstClr val="black"/>
              </a:solidFill>
              <a:cs typeface="Calibri"/>
            </a:endParaRPr>
          </a:p>
          <a:p>
            <a:pPr>
              <a:spcBef>
                <a:spcPts val="35"/>
              </a:spcBef>
            </a:pPr>
            <a:endParaRPr sz="185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 marR="1620520"/>
            <a:r>
              <a:rPr b="1" spc="-5" dirty="0">
                <a:solidFill>
                  <a:srgbClr val="1F487C"/>
                </a:solidFill>
                <a:cs typeface="Calibri"/>
              </a:rPr>
              <a:t>Canal Electrónico: </a:t>
            </a:r>
            <a:r>
              <a:rPr spc="-10" dirty="0">
                <a:solidFill>
                  <a:prstClr val="black"/>
                </a:solidFill>
                <a:cs typeface="Calibri"/>
              </a:rPr>
              <a:t>Página </a:t>
            </a:r>
            <a:r>
              <a:rPr spc="-25" dirty="0">
                <a:solidFill>
                  <a:prstClr val="black"/>
                </a:solidFill>
                <a:cs typeface="Calibri"/>
              </a:rPr>
              <a:t>Web </a:t>
            </a:r>
            <a:r>
              <a:rPr spc="-5" dirty="0">
                <a:solidFill>
                  <a:prstClr val="black"/>
                </a:solidFill>
                <a:cs typeface="Calibri"/>
              </a:rPr>
              <a:t>de la entidad: </a:t>
            </a:r>
            <a:r>
              <a:rPr u="heavy" spc="-20" dirty="0">
                <a:solidFill>
                  <a:srgbClr val="0000FF"/>
                </a:solidFill>
                <a:cs typeface="Calibri"/>
                <a:hlinkClick r:id="rId2"/>
              </a:rPr>
              <a:t>www.invias.gov.co</a:t>
            </a:r>
            <a:r>
              <a:rPr spc="-20" dirty="0">
                <a:solidFill>
                  <a:prstClr val="black"/>
                </a:solidFill>
                <a:cs typeface="Calibri"/>
              </a:rPr>
              <a:t>.</a:t>
            </a:r>
            <a:r>
              <a:rPr lang="es-CO" spc="-20" dirty="0">
                <a:solidFill>
                  <a:prstClr val="black"/>
                </a:solidFill>
                <a:cs typeface="Calibri"/>
              </a:rPr>
              <a:t> </a:t>
            </a:r>
          </a:p>
          <a:p>
            <a:pPr marL="12700" marR="1620520"/>
            <a:r>
              <a:rPr lang="es-CO" spc="-10" dirty="0">
                <a:solidFill>
                  <a:prstClr val="black"/>
                </a:solidFill>
                <a:cs typeface="Calibri"/>
              </a:rPr>
              <a:t>Correo</a:t>
            </a:r>
            <a:r>
              <a:rPr spc="-10" dirty="0">
                <a:solidFill>
                  <a:prstClr val="black"/>
                </a:solidFill>
                <a:cs typeface="Calibri"/>
              </a:rPr>
              <a:t> electrónico institucional: </a:t>
            </a:r>
            <a:r>
              <a:rPr u="heavy" spc="-10" dirty="0">
                <a:solidFill>
                  <a:srgbClr val="0000FF"/>
                </a:solidFill>
                <a:cs typeface="Calibri"/>
                <a:hlinkClick r:id="rId3"/>
              </a:rPr>
              <a:t>atencionciudadano@invias.gov.co</a:t>
            </a:r>
            <a:r>
              <a:rPr lang="es-CO" u="heavy" spc="-10" dirty="0">
                <a:solidFill>
                  <a:srgbClr val="0000FF"/>
                </a:solidFill>
                <a:cs typeface="Calibri"/>
              </a:rPr>
              <a:t> </a:t>
            </a:r>
          </a:p>
          <a:p>
            <a:pPr marL="12700" marR="1620520"/>
            <a:r>
              <a:rPr lang="es-CO" spc="-10" dirty="0">
                <a:solidFill>
                  <a:prstClr val="black"/>
                </a:solidFill>
                <a:cs typeface="Calibri"/>
              </a:rPr>
              <a:t>Redes</a:t>
            </a:r>
            <a:r>
              <a:rPr spc="-10" dirty="0">
                <a:solidFill>
                  <a:prstClr val="black"/>
                </a:solidFill>
                <a:cs typeface="Calibri"/>
              </a:rPr>
              <a:t> </a:t>
            </a:r>
            <a:r>
              <a:rPr spc="-5" dirty="0">
                <a:solidFill>
                  <a:prstClr val="black"/>
                </a:solidFill>
                <a:cs typeface="Calibri"/>
              </a:rPr>
              <a:t>Sociales: </a:t>
            </a:r>
            <a:r>
              <a:rPr spc="-25" dirty="0">
                <a:solidFill>
                  <a:prstClr val="black"/>
                </a:solidFill>
                <a:cs typeface="Calibri"/>
              </a:rPr>
              <a:t>Twitter </a:t>
            </a:r>
            <a:r>
              <a:rPr spc="-5" dirty="0">
                <a:solidFill>
                  <a:prstClr val="black"/>
                </a:solidFill>
                <a:cs typeface="Calibri"/>
              </a:rPr>
              <a:t>@InviasOficial </a:t>
            </a:r>
            <a:r>
              <a:rPr dirty="0">
                <a:solidFill>
                  <a:prstClr val="black"/>
                </a:solidFill>
                <a:cs typeface="Calibri"/>
              </a:rPr>
              <a:t>-</a:t>
            </a:r>
            <a:r>
              <a:rPr spc="90" dirty="0">
                <a:solidFill>
                  <a:prstClr val="black"/>
                </a:solidFill>
                <a:cs typeface="Calibri"/>
              </a:rPr>
              <a:t> </a:t>
            </a:r>
            <a:r>
              <a:rPr spc="-5" dirty="0">
                <a:solidFill>
                  <a:prstClr val="black"/>
                </a:solidFill>
                <a:cs typeface="Calibri"/>
                <a:hlinkClick r:id="rId4"/>
              </a:rPr>
              <a:t>@numeral767</a:t>
            </a:r>
            <a:r>
              <a:rPr lang="es-CO" spc="-5" dirty="0">
                <a:solidFill>
                  <a:prstClr val="black"/>
                </a:solidFill>
                <a:cs typeface="Calibri"/>
              </a:rPr>
              <a:t> - #InviasResponde</a:t>
            </a:r>
            <a:endParaRPr spc="-5" dirty="0">
              <a:solidFill>
                <a:prstClr val="black"/>
              </a:solidFill>
              <a:cs typeface="Calibri"/>
            </a:endParaRPr>
          </a:p>
          <a:p>
            <a:pPr marL="12700"/>
            <a:r>
              <a:rPr spc="-5" dirty="0">
                <a:solidFill>
                  <a:prstClr val="black"/>
                </a:solidFill>
                <a:cs typeface="Calibri"/>
              </a:rPr>
              <a:t>Chat Ciudadano</a:t>
            </a:r>
          </a:p>
          <a:p>
            <a:pPr>
              <a:spcBef>
                <a:spcPts val="30"/>
              </a:spcBef>
            </a:pPr>
            <a:endParaRPr sz="185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>
              <a:spcBef>
                <a:spcPts val="5"/>
              </a:spcBef>
            </a:pPr>
            <a:r>
              <a:rPr b="1" spc="-5" dirty="0">
                <a:solidFill>
                  <a:srgbClr val="1F487C"/>
                </a:solidFill>
                <a:cs typeface="Calibri"/>
              </a:rPr>
              <a:t>Canal </a:t>
            </a:r>
            <a:r>
              <a:rPr b="1" spc="-20" dirty="0">
                <a:solidFill>
                  <a:srgbClr val="1F487C"/>
                </a:solidFill>
                <a:cs typeface="Calibri"/>
              </a:rPr>
              <a:t>Telefónico: </a:t>
            </a:r>
            <a:r>
              <a:rPr spc="-5" dirty="0">
                <a:solidFill>
                  <a:prstClr val="black"/>
                </a:solidFill>
                <a:cs typeface="Calibri"/>
              </a:rPr>
              <a:t>Conmutador: (+057 </a:t>
            </a:r>
            <a:r>
              <a:rPr dirty="0">
                <a:solidFill>
                  <a:prstClr val="black"/>
                </a:solidFill>
                <a:cs typeface="Calibri"/>
              </a:rPr>
              <a:t>1) 7056000 </a:t>
            </a:r>
            <a:r>
              <a:rPr spc="-10" dirty="0">
                <a:solidFill>
                  <a:prstClr val="black"/>
                </a:solidFill>
                <a:cs typeface="Calibri"/>
              </a:rPr>
              <a:t>ext. </a:t>
            </a:r>
            <a:r>
              <a:rPr dirty="0">
                <a:solidFill>
                  <a:prstClr val="black"/>
                </a:solidFill>
                <a:cs typeface="Calibri"/>
              </a:rPr>
              <a:t>1158 – 1010 –</a:t>
            </a:r>
            <a:r>
              <a:rPr spc="5" dirty="0">
                <a:solidFill>
                  <a:prstClr val="black"/>
                </a:solidFill>
                <a:cs typeface="Calibri"/>
              </a:rPr>
              <a:t> </a:t>
            </a:r>
            <a:r>
              <a:rPr spc="-5" dirty="0">
                <a:solidFill>
                  <a:prstClr val="black"/>
                </a:solidFill>
                <a:cs typeface="Calibri"/>
              </a:rPr>
              <a:t>1439</a:t>
            </a:r>
            <a:endParaRPr dirty="0">
              <a:solidFill>
                <a:prstClr val="black"/>
              </a:solidFill>
              <a:cs typeface="Calibri"/>
            </a:endParaRPr>
          </a:p>
          <a:p>
            <a:pPr marL="12700"/>
            <a:r>
              <a:rPr spc="-5" dirty="0">
                <a:solidFill>
                  <a:prstClr val="black"/>
                </a:solidFill>
                <a:cs typeface="Calibri"/>
              </a:rPr>
              <a:t>Línea </a:t>
            </a:r>
            <a:r>
              <a:rPr spc="-15" dirty="0">
                <a:solidFill>
                  <a:prstClr val="black"/>
                </a:solidFill>
                <a:cs typeface="Calibri"/>
              </a:rPr>
              <a:t>Gratuita </a:t>
            </a:r>
            <a:r>
              <a:rPr spc="-5" dirty="0">
                <a:solidFill>
                  <a:prstClr val="black"/>
                </a:solidFill>
                <a:cs typeface="Calibri"/>
              </a:rPr>
              <a:t>Nacional: </a:t>
            </a:r>
            <a:r>
              <a:rPr dirty="0">
                <a:solidFill>
                  <a:prstClr val="black"/>
                </a:solidFill>
                <a:cs typeface="Calibri"/>
              </a:rPr>
              <a:t>01 8000 971</a:t>
            </a:r>
            <a:r>
              <a:rPr spc="20" dirty="0">
                <a:solidFill>
                  <a:prstClr val="black"/>
                </a:solidFill>
                <a:cs typeface="Calibri"/>
              </a:rPr>
              <a:t> </a:t>
            </a:r>
            <a:r>
              <a:rPr dirty="0">
                <a:solidFill>
                  <a:prstClr val="black"/>
                </a:solidFill>
                <a:cs typeface="Calibri"/>
              </a:rPr>
              <a:t>097</a:t>
            </a:r>
          </a:p>
          <a:p>
            <a:pPr marL="12700"/>
            <a:r>
              <a:rPr spc="-20" dirty="0">
                <a:solidFill>
                  <a:prstClr val="black"/>
                </a:solidFill>
                <a:cs typeface="Calibri"/>
              </a:rPr>
              <a:t>Fax: </a:t>
            </a:r>
            <a:r>
              <a:rPr spc="-5" dirty="0">
                <a:solidFill>
                  <a:prstClr val="black"/>
                </a:solidFill>
                <a:cs typeface="Calibri"/>
              </a:rPr>
              <a:t>(+057 </a:t>
            </a:r>
            <a:r>
              <a:rPr dirty="0">
                <a:solidFill>
                  <a:prstClr val="black"/>
                </a:solidFill>
                <a:cs typeface="Calibri"/>
              </a:rPr>
              <a:t>1) 7056000 </a:t>
            </a:r>
          </a:p>
          <a:p>
            <a:pPr marL="12700"/>
            <a:r>
              <a:rPr spc="-5" dirty="0">
                <a:solidFill>
                  <a:prstClr val="black"/>
                </a:solidFill>
                <a:cs typeface="Calibri"/>
              </a:rPr>
              <a:t>Desde móviles:</a:t>
            </a:r>
            <a:r>
              <a:rPr spc="-40" dirty="0">
                <a:solidFill>
                  <a:prstClr val="black"/>
                </a:solidFill>
                <a:cs typeface="Calibri"/>
              </a:rPr>
              <a:t> </a:t>
            </a:r>
            <a:r>
              <a:rPr dirty="0">
                <a:solidFill>
                  <a:prstClr val="black"/>
                </a:solidFill>
                <a:cs typeface="Calibri"/>
              </a:rPr>
              <a:t>#767</a:t>
            </a:r>
          </a:p>
        </p:txBody>
      </p:sp>
      <p:sp>
        <p:nvSpPr>
          <p:cNvPr id="12" name="object 12"/>
          <p:cNvSpPr/>
          <p:nvPr/>
        </p:nvSpPr>
        <p:spPr>
          <a:xfrm>
            <a:off x="6443472" y="541007"/>
            <a:ext cx="1438655" cy="58827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3660649" y="0"/>
            <a:ext cx="8531351" cy="71628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3579582" y="616764"/>
            <a:ext cx="3769072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900" dirty="0">
                <a:solidFill>
                  <a:prstClr val="white"/>
                </a:solidFill>
              </a:rPr>
              <a:t>BUEN GOBIERNO</a:t>
            </a:r>
          </a:p>
          <a:p>
            <a:r>
              <a:rPr lang="es-CO" b="1" dirty="0">
                <a:solidFill>
                  <a:prstClr val="black"/>
                </a:solidFill>
                <a:latin typeface="Arial Narrow" panose="020B0606020202030204" pitchFamily="34" charset="0"/>
              </a:rPr>
              <a:t>Canales de Atención al Usuario</a:t>
            </a:r>
          </a:p>
        </p:txBody>
      </p:sp>
    </p:spTree>
    <p:extLst>
      <p:ext uri="{BB962C8B-B14F-4D97-AF65-F5344CB8AC3E}">
        <p14:creationId xmlns:p14="http://schemas.microsoft.com/office/powerpoint/2010/main" val="2778947662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object 6"/>
          <p:cNvSpPr>
            <a:spLocks noChangeArrowheads="1"/>
          </p:cNvSpPr>
          <p:nvPr/>
        </p:nvSpPr>
        <p:spPr bwMode="auto">
          <a:xfrm>
            <a:off x="5310110" y="1506641"/>
            <a:ext cx="3302000" cy="56197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s-CO" altLang="es-CO" dirty="0">
              <a:solidFill>
                <a:srgbClr val="000000"/>
              </a:solidFill>
            </a:endParaRPr>
          </a:p>
        </p:txBody>
      </p:sp>
      <p:sp>
        <p:nvSpPr>
          <p:cNvPr id="5135" name="object 17"/>
          <p:cNvSpPr>
            <a:spLocks/>
          </p:cNvSpPr>
          <p:nvPr/>
        </p:nvSpPr>
        <p:spPr bwMode="auto">
          <a:xfrm>
            <a:off x="3660776" y="0"/>
            <a:ext cx="8553957" cy="47882"/>
          </a:xfrm>
          <a:custGeom>
            <a:avLst/>
            <a:gdLst>
              <a:gd name="T0" fmla="*/ 0 w 7007859"/>
              <a:gd name="T1" fmla="*/ 82296 h 82550"/>
              <a:gd name="T2" fmla="*/ 7000381 w 7007859"/>
              <a:gd name="T3" fmla="*/ 82296 h 82550"/>
              <a:gd name="T4" fmla="*/ 7000381 w 7007859"/>
              <a:gd name="T5" fmla="*/ 0 h 82550"/>
              <a:gd name="T6" fmla="*/ 0 w 7007859"/>
              <a:gd name="T7" fmla="*/ 0 h 82550"/>
              <a:gd name="T8" fmla="*/ 0 w 7007859"/>
              <a:gd name="T9" fmla="*/ 82296 h 825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solidFill>
                <a:prstClr val="black"/>
              </a:solidFill>
            </a:endParaRPr>
          </a:p>
        </p:txBody>
      </p:sp>
      <p:graphicFrame>
        <p:nvGraphicFramePr>
          <p:cNvPr id="17" name="object 4"/>
          <p:cNvGraphicFramePr>
            <a:graphicFrameLocks noGrp="1"/>
          </p:cNvGraphicFramePr>
          <p:nvPr/>
        </p:nvGraphicFramePr>
        <p:xfrm>
          <a:off x="3900488" y="1379539"/>
          <a:ext cx="4843462" cy="43467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6434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7912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27860">
                <a:tc gridSpan="2">
                  <a:txBody>
                    <a:bodyPr/>
                    <a:lstStyle/>
                    <a:p>
                      <a:pPr marL="131191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RESUMEN DE LA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GESTIÓN PROCESAL</a:t>
                      </a:r>
                      <a:r>
                        <a:rPr sz="1400" b="1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201</a:t>
                      </a:r>
                      <a:r>
                        <a:rPr lang="es-CO"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7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13346">
                <a:tc gridSpan="2"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lang="es-CO" sz="1400" b="1" spc="-10" dirty="0">
                          <a:latin typeface="Calibri"/>
                          <a:cs typeface="Calibri"/>
                        </a:rPr>
                        <a:t>DESCRIPCIÓN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2388"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AUTO DE ARCHIVO DEFINITIVO</a:t>
                      </a:r>
                    </a:p>
                  </a:txBody>
                  <a:tcPr marL="9525" marR="9525" marT="9520" marB="0" anchor="b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182</a:t>
                      </a:r>
                    </a:p>
                  </a:txBody>
                  <a:tcPr marL="9525" marR="9525" marT="952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92388"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AUTO INHIBITORIO</a:t>
                      </a:r>
                    </a:p>
                  </a:txBody>
                  <a:tcPr marL="9525" marR="9525" marT="9520" marB="0" anchor="b">
                    <a:lnL w="6350">
                      <a:solidFill>
                        <a:srgbClr val="A6A6A6"/>
                      </a:solidFill>
                      <a:prstDash val="soli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92388"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AUTO REASIGNACIÓN FUNCIONARIO</a:t>
                      </a:r>
                    </a:p>
                  </a:txBody>
                  <a:tcPr marL="9525" marR="9525" marT="9520" marB="0" anchor="b">
                    <a:lnL w="6350">
                      <a:solidFill>
                        <a:srgbClr val="A6A6A6"/>
                      </a:solidFill>
                      <a:prstDash val="soli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189</a:t>
                      </a:r>
                    </a:p>
                  </a:txBody>
                  <a:tcPr marL="9525" marR="9525" marT="952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92388"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AUTO DE APERTURA DE INVESTIGACIÓN DISCIPLINARIA</a:t>
                      </a:r>
                    </a:p>
                  </a:txBody>
                  <a:tcPr marL="9525" marR="9525" marT="9520" marB="0" anchor="b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9525" marR="9525" marT="952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92388"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AUTO DE INDAGACIÓN PRELIMINAR</a:t>
                      </a:r>
                    </a:p>
                  </a:txBody>
                  <a:tcPr marL="9525" marR="9525" marT="9520" marB="0" anchor="b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</a:t>
                      </a:r>
                    </a:p>
                  </a:txBody>
                  <a:tcPr marL="9525" marR="9525" marT="952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92388"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AUTO DE ASIGNACIÓN DEFENSOR DE OFICIO</a:t>
                      </a:r>
                    </a:p>
                  </a:txBody>
                  <a:tcPr marL="9525" marR="9525" marT="9520" marB="0" anchor="b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02093"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AUTO QUE DECLARA PRESCRIPCIÓN</a:t>
                      </a:r>
                    </a:p>
                  </a:txBody>
                  <a:tcPr marL="9525" marR="9525" marT="9520" marB="0" anchor="b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07804"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AUTO QUE COMISIONA PERSONERÍA</a:t>
                      </a:r>
                    </a:p>
                  </a:txBody>
                  <a:tcPr marL="9525" marR="9525" marT="9520" marB="0" anchor="b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92388"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AUTO TRASLADO ALEGATOS DE CONCLUSIÓN</a:t>
                      </a:r>
                    </a:p>
                  </a:txBody>
                  <a:tcPr marL="9525" marR="9525" marT="9520" marB="0" anchor="b">
                    <a:lnL w="6350">
                      <a:solidFill>
                        <a:srgbClr val="A6A6A6"/>
                      </a:solidFill>
                      <a:prstDash val="soli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19229"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AUTO PRORROGA INVESTIGACIÓN DISCIPLINARIA</a:t>
                      </a:r>
                    </a:p>
                  </a:txBody>
                  <a:tcPr marL="9525" marR="9525" marT="9520" marB="0" anchor="b">
                    <a:lnL w="6350">
                      <a:solidFill>
                        <a:srgbClr val="A6A6A6"/>
                      </a:solidFill>
                      <a:prstDash val="soli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92388"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AUTO DE CIERRE</a:t>
                      </a:r>
                    </a:p>
                  </a:txBody>
                  <a:tcPr marL="9525" marR="9525" marT="9520" marB="0" anchor="b">
                    <a:lnL w="6350">
                      <a:solidFill>
                        <a:srgbClr val="A6A6A6"/>
                      </a:solidFill>
                      <a:prstDash val="soli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92388"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AUTO DE ACUMULACIÓN</a:t>
                      </a:r>
                    </a:p>
                  </a:txBody>
                  <a:tcPr marL="9525" marR="9525" marT="9520" marB="0" anchor="b">
                    <a:lnL w="6350">
                      <a:solidFill>
                        <a:srgbClr val="A6A6A6"/>
                      </a:solidFill>
                      <a:prstDash val="soli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92388"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AUTO DE VINCULACIÓN</a:t>
                      </a:r>
                    </a:p>
                  </a:txBody>
                  <a:tcPr marL="9525" marR="9525" marT="9520" marB="0" anchor="b">
                    <a:lnL w="6350">
                      <a:solidFill>
                        <a:srgbClr val="A6A6A6"/>
                      </a:solidFill>
                      <a:prstDash val="soli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192388"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AUTO QUE DECLARA EXTINCIÓN DE ACCIÓN</a:t>
                      </a:r>
                    </a:p>
                  </a:txBody>
                  <a:tcPr marL="9525" marR="9525" marT="9520" marB="0" anchor="b">
                    <a:lnL w="6350">
                      <a:solidFill>
                        <a:srgbClr val="A6A6A6"/>
                      </a:solidFill>
                      <a:prstDash val="soli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192388"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AUTO DE INCORPORACIÓN</a:t>
                      </a:r>
                    </a:p>
                  </a:txBody>
                  <a:tcPr marL="9525" marR="9525" marT="9520" marB="0" anchor="b">
                    <a:lnL w="6350">
                      <a:solidFill>
                        <a:srgbClr val="A6A6A6"/>
                      </a:solidFill>
                      <a:prstDash val="soli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192388"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PLIEGO DE CARGOS</a:t>
                      </a:r>
                    </a:p>
                  </a:txBody>
                  <a:tcPr marL="9525" marR="9525" marT="9520" marB="0" anchor="b">
                    <a:lnL w="6350">
                      <a:solidFill>
                        <a:srgbClr val="A6A6A6"/>
                      </a:solidFill>
                      <a:prstDash val="soli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192388"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AUTO DE NULIDAD</a:t>
                      </a:r>
                    </a:p>
                  </a:txBody>
                  <a:tcPr marL="9525" marR="9525" marT="9520" marB="0" anchor="b">
                    <a:lnL w="6350">
                      <a:solidFill>
                        <a:srgbClr val="A6A6A6"/>
                      </a:solidFill>
                      <a:prstDash val="soli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192388"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AUTO CONCEDE RECURSO APELACIÓN</a:t>
                      </a:r>
                    </a:p>
                  </a:txBody>
                  <a:tcPr marL="9525" marR="9525" marT="9520" marB="0" anchor="b">
                    <a:lnL w="6350">
                      <a:solidFill>
                        <a:srgbClr val="A6A6A6"/>
                      </a:solidFill>
                      <a:prstDash val="soli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  <a:tr h="192388">
                <a:tc>
                  <a:txBody>
                    <a:bodyPr/>
                    <a:lstStyle/>
                    <a:p>
                      <a:pPr algn="l" fontAlgn="b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AUTO QUE REMITE POR COMPETENCIA</a:t>
                      </a:r>
                    </a:p>
                  </a:txBody>
                  <a:tcPr marL="9525" marR="9525" marT="9520" marB="0" anchor="b">
                    <a:lnL w="6350">
                      <a:solidFill>
                        <a:srgbClr val="A6A6A6"/>
                      </a:solidFill>
                      <a:prstDash val="soli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  <a:tr h="198029">
                <a:tc>
                  <a:txBody>
                    <a:bodyPr/>
                    <a:lstStyle/>
                    <a:p>
                      <a:pPr algn="r" fontAlgn="b"/>
                      <a:r>
                        <a:rPr lang="es-C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AUTOS</a:t>
                      </a:r>
                    </a:p>
                  </a:txBody>
                  <a:tcPr marL="9525" marR="9525" marT="952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615</a:t>
                      </a:r>
                    </a:p>
                  </a:txBody>
                  <a:tcPr marL="9525" marR="9525" marT="952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1"/>
                  </a:ext>
                </a:extLst>
              </a:tr>
            </a:tbl>
          </a:graphicData>
        </a:graphic>
      </p:graphicFrame>
      <p:sp>
        <p:nvSpPr>
          <p:cNvPr id="18" name="CuadroTexto 17"/>
          <p:cNvSpPr txBox="1"/>
          <p:nvPr/>
        </p:nvSpPr>
        <p:spPr>
          <a:xfrm>
            <a:off x="3557280" y="631966"/>
            <a:ext cx="3769072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900" dirty="0">
                <a:solidFill>
                  <a:prstClr val="white"/>
                </a:solidFill>
              </a:rPr>
              <a:t>BUEN GOBIERNO</a:t>
            </a:r>
          </a:p>
          <a:p>
            <a:r>
              <a:rPr lang="es-CO" b="1" dirty="0">
                <a:solidFill>
                  <a:prstClr val="black"/>
                </a:solidFill>
                <a:latin typeface="Arial Narrow" panose="020B0606020202030204" pitchFamily="34" charset="0"/>
              </a:rPr>
              <a:t>Gestión Procesal y Disciplinaria</a:t>
            </a:r>
          </a:p>
        </p:txBody>
      </p:sp>
    </p:spTree>
    <p:extLst>
      <p:ext uri="{BB962C8B-B14F-4D97-AF65-F5344CB8AC3E}">
        <p14:creationId xmlns:p14="http://schemas.microsoft.com/office/powerpoint/2010/main" val="3752662227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9" name="object 17"/>
          <p:cNvSpPr>
            <a:spLocks/>
          </p:cNvSpPr>
          <p:nvPr/>
        </p:nvSpPr>
        <p:spPr bwMode="auto">
          <a:xfrm>
            <a:off x="3660776" y="0"/>
            <a:ext cx="8553957" cy="92522"/>
          </a:xfrm>
          <a:custGeom>
            <a:avLst/>
            <a:gdLst>
              <a:gd name="T0" fmla="*/ 0 w 7007859"/>
              <a:gd name="T1" fmla="*/ 82296 h 82550"/>
              <a:gd name="T2" fmla="*/ 7000381 w 7007859"/>
              <a:gd name="T3" fmla="*/ 82296 h 82550"/>
              <a:gd name="T4" fmla="*/ 7000381 w 7007859"/>
              <a:gd name="T5" fmla="*/ 0 h 82550"/>
              <a:gd name="T6" fmla="*/ 0 w 7007859"/>
              <a:gd name="T7" fmla="*/ 0 h 82550"/>
              <a:gd name="T8" fmla="*/ 0 w 7007859"/>
              <a:gd name="T9" fmla="*/ 82296 h 825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solidFill>
                <a:prstClr val="black"/>
              </a:solidFill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/>
        </p:nvGraphicFramePr>
        <p:xfrm>
          <a:off x="2971801" y="1747838"/>
          <a:ext cx="6062663" cy="2595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23854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2412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80013">
                <a:tc gridSpan="2">
                  <a:txBody>
                    <a:bodyPr/>
                    <a:lstStyle/>
                    <a:p>
                      <a:pPr marL="146748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16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ACTUACIONES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IMPULSO</a:t>
                      </a:r>
                      <a:r>
                        <a:rPr sz="1600" b="1" spc="7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PROCESAL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2257"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1600" spc="-25" dirty="0">
                          <a:latin typeface="Calibri"/>
                          <a:cs typeface="Calibri"/>
                        </a:rPr>
                        <a:t>VISITAS</a:t>
                      </a:r>
                      <a:r>
                        <a:rPr sz="1600" spc="-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ESPECIALES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lang="es-CO" sz="1600" spc="-10" dirty="0">
                          <a:latin typeface="Calibri"/>
                          <a:cs typeface="Calibri"/>
                        </a:rPr>
                        <a:t>15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02131"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1600" spc="-5" dirty="0">
                          <a:latin typeface="Calibri"/>
                          <a:cs typeface="Calibri"/>
                        </a:rPr>
                        <a:t>OFICIOS Y SOLICITUD DE</a:t>
                      </a:r>
                      <a:r>
                        <a:rPr sz="16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latin typeface="Calibri"/>
                          <a:cs typeface="Calibri"/>
                        </a:rPr>
                        <a:t>PRUEBAS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lang="es-CO" sz="1600" spc="-10" dirty="0">
                          <a:latin typeface="Calibri"/>
                          <a:cs typeface="Calibri"/>
                        </a:rPr>
                        <a:t>1689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02131"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02257"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lang="es-CO" sz="1600" spc="-10" dirty="0">
                          <a:latin typeface="Calibri"/>
                          <a:cs typeface="Calibri"/>
                        </a:rPr>
                        <a:t>NOTIFICACIÓN EDICTO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lang="es-CO" sz="1600" spc="-15" dirty="0">
                          <a:latin typeface="Calibri"/>
                          <a:cs typeface="Calibri"/>
                        </a:rPr>
                        <a:t>32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02257">
                <a:tc>
                  <a:txBody>
                    <a:bodyPr/>
                    <a:lstStyle/>
                    <a:p>
                      <a:pPr marL="41275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600" spc="-10" dirty="0">
                          <a:latin typeface="+mn-lt"/>
                          <a:cs typeface="Calibri"/>
                        </a:rPr>
                        <a:t>NOTIFICACIÓN ESTADO</a:t>
                      </a:r>
                      <a:endParaRPr lang="es-CO" sz="1600" dirty="0">
                        <a:latin typeface="+mn-lt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lang="es-CO" sz="1600" dirty="0">
                          <a:latin typeface="Calibri"/>
                          <a:cs typeface="Calibri"/>
                        </a:rPr>
                        <a:t>71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02257">
                <a:tc>
                  <a:txBody>
                    <a:bodyPr/>
                    <a:lstStyle/>
                    <a:p>
                      <a:pPr marL="41275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13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600" spc="-10" dirty="0">
                          <a:latin typeface="+mn-lt"/>
                          <a:cs typeface="Calibri"/>
                        </a:rPr>
                        <a:t>NOTIFICACIÓN PERSONAL</a:t>
                      </a:r>
                      <a:endParaRPr lang="es-CO" sz="1600" dirty="0">
                        <a:latin typeface="+mn-lt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lang="es-CO" sz="1600" dirty="0">
                          <a:latin typeface="Calibri"/>
                          <a:cs typeface="Calibri"/>
                        </a:rPr>
                        <a:t>43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02257"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lang="es-CO" sz="1600" b="1" dirty="0">
                          <a:latin typeface="Calibri"/>
                          <a:cs typeface="Calibri"/>
                        </a:rPr>
                        <a:t>TOTAL DE NOTIFICACIONES</a:t>
                      </a:r>
                      <a:endParaRPr sz="1600" b="1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lang="es-CO" sz="1600" b="1" dirty="0">
                          <a:latin typeface="Calibri"/>
                          <a:cs typeface="Calibri"/>
                        </a:rPr>
                        <a:t>146</a:t>
                      </a:r>
                      <a:endParaRPr sz="1600" b="1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7" name="CuadroTexto 16"/>
          <p:cNvSpPr txBox="1"/>
          <p:nvPr/>
        </p:nvSpPr>
        <p:spPr>
          <a:xfrm>
            <a:off x="3660776" y="589320"/>
            <a:ext cx="3769072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900" dirty="0">
                <a:solidFill>
                  <a:prstClr val="white"/>
                </a:solidFill>
              </a:rPr>
              <a:t>BUEN GOBIERNO</a:t>
            </a:r>
          </a:p>
          <a:p>
            <a:r>
              <a:rPr lang="es-CO" b="1" dirty="0">
                <a:solidFill>
                  <a:prstClr val="black"/>
                </a:solidFill>
                <a:latin typeface="Arial Narrow" panose="020B0606020202030204" pitchFamily="34" charset="0"/>
              </a:rPr>
              <a:t>Gestión Procesal y Disciplinaria</a:t>
            </a:r>
          </a:p>
        </p:txBody>
      </p:sp>
    </p:spTree>
    <p:extLst>
      <p:ext uri="{BB962C8B-B14F-4D97-AF65-F5344CB8AC3E}">
        <p14:creationId xmlns:p14="http://schemas.microsoft.com/office/powerpoint/2010/main" val="3727927054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object 3"/>
          <p:cNvSpPr>
            <a:spLocks noChangeArrowheads="1"/>
          </p:cNvSpPr>
          <p:nvPr/>
        </p:nvSpPr>
        <p:spPr bwMode="auto">
          <a:xfrm>
            <a:off x="2246313" y="2066925"/>
            <a:ext cx="7823200" cy="2662238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CO" altLang="es-CO" dirty="0">
              <a:solidFill>
                <a:prstClr val="black"/>
              </a:solidFill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2273300" y="2092325"/>
          <a:ext cx="7688262" cy="254158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7636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8641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6678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8804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47064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65733">
                <a:tc rowSpan="2">
                  <a:txBody>
                    <a:bodyPr/>
                    <a:lstStyle/>
                    <a:p>
                      <a:pPr marL="268605">
                        <a:lnSpc>
                          <a:spcPct val="100000"/>
                        </a:lnSpc>
                        <a:spcBef>
                          <a:spcPts val="1155"/>
                        </a:spcBef>
                      </a:pPr>
                      <a:r>
                        <a:rPr sz="1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VIGENCIA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1591945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INCIDENCIA DE </a:t>
                      </a:r>
                      <a:r>
                        <a:rPr sz="18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LOS</a:t>
                      </a:r>
                      <a:r>
                        <a:rPr sz="18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HALLAZGOS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4651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125730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400" b="1" spc="-15" dirty="0">
                          <a:latin typeface="Calibri"/>
                          <a:cs typeface="Calibri"/>
                        </a:rPr>
                        <a:t>ADMINISTRATIVOS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DISCIPLINARIOS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6DFEB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FISCALES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ADA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PENALES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DCD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6573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1800" spc="-5" dirty="0">
                          <a:latin typeface="Calibri"/>
                          <a:cs typeface="Calibri"/>
                        </a:rPr>
                        <a:t>2011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264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143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6DFEB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32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ADA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28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DCD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6573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800" spc="-5" dirty="0">
                          <a:latin typeface="Calibri"/>
                          <a:cs typeface="Calibri"/>
                        </a:rPr>
                        <a:t>2012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129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80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6DFEB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ADA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13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DCD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656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800" spc="-5" dirty="0">
                          <a:latin typeface="Calibri"/>
                          <a:cs typeface="Calibri"/>
                        </a:rPr>
                        <a:t>2013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126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91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6DFEB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25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ADA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19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DCD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6573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800" spc="-5" dirty="0">
                          <a:latin typeface="Calibri"/>
                          <a:cs typeface="Calibri"/>
                        </a:rPr>
                        <a:t>2014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187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63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6DFEB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9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A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2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DCD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0840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2015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114300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98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49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6DFEB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2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A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1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DCD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9" name="object 9"/>
          <p:cNvSpPr txBox="1"/>
          <p:nvPr/>
        </p:nvSpPr>
        <p:spPr>
          <a:xfrm>
            <a:off x="2355581" y="971550"/>
            <a:ext cx="7005637" cy="1095375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1776095">
              <a:defRPr/>
            </a:pPr>
            <a:r>
              <a:rPr b="1" spc="-5" dirty="0">
                <a:solidFill>
                  <a:prstClr val="black"/>
                </a:solidFill>
                <a:cs typeface="Calibri"/>
              </a:rPr>
              <a:t>Plan </a:t>
            </a:r>
            <a:r>
              <a:rPr b="1" spc="-10" dirty="0">
                <a:solidFill>
                  <a:prstClr val="black"/>
                </a:solidFill>
                <a:cs typeface="Calibri"/>
              </a:rPr>
              <a:t>Mejoramiento Contraloría General </a:t>
            </a:r>
            <a:r>
              <a:rPr b="1" dirty="0">
                <a:solidFill>
                  <a:prstClr val="black"/>
                </a:solidFill>
                <a:cs typeface="Calibri"/>
              </a:rPr>
              <a:t>de la</a:t>
            </a:r>
            <a:r>
              <a:rPr b="1" spc="-70" dirty="0">
                <a:solidFill>
                  <a:prstClr val="black"/>
                </a:solidFill>
                <a:cs typeface="Calibri"/>
              </a:rPr>
              <a:t> </a:t>
            </a:r>
            <a:r>
              <a:rPr b="1" spc="-10" dirty="0">
                <a:solidFill>
                  <a:prstClr val="black"/>
                </a:solidFill>
                <a:cs typeface="Calibri"/>
              </a:rPr>
              <a:t>República</a:t>
            </a:r>
            <a:endParaRPr dirty="0">
              <a:solidFill>
                <a:prstClr val="black"/>
              </a:solidFill>
              <a:cs typeface="Calibri"/>
            </a:endParaRPr>
          </a:p>
          <a:p>
            <a:pPr>
              <a:defRPr/>
            </a:pPr>
            <a:endParaRPr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>
              <a:spcBef>
                <a:spcPts val="25"/>
              </a:spcBef>
              <a:defRPr/>
            </a:pPr>
            <a:endParaRPr sz="175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>
              <a:defRPr/>
            </a:pPr>
            <a:r>
              <a:rPr b="1" spc="-20" dirty="0">
                <a:solidFill>
                  <a:prstClr val="black"/>
                </a:solidFill>
                <a:cs typeface="Calibri"/>
              </a:rPr>
              <a:t>COMPORTAMIENTO </a:t>
            </a:r>
            <a:r>
              <a:rPr b="1" spc="-25" dirty="0">
                <a:solidFill>
                  <a:prstClr val="black"/>
                </a:solidFill>
                <a:cs typeface="Calibri"/>
              </a:rPr>
              <a:t>ÚLTIMOS </a:t>
            </a:r>
            <a:r>
              <a:rPr b="1" dirty="0">
                <a:solidFill>
                  <a:prstClr val="black"/>
                </a:solidFill>
                <a:cs typeface="Calibri"/>
              </a:rPr>
              <a:t>5 AÑOS - </a:t>
            </a:r>
            <a:r>
              <a:rPr b="1" spc="-5" dirty="0">
                <a:solidFill>
                  <a:prstClr val="black"/>
                </a:solidFill>
                <a:cs typeface="Calibri"/>
              </a:rPr>
              <a:t>Informes </a:t>
            </a:r>
            <a:r>
              <a:rPr b="1" dirty="0">
                <a:solidFill>
                  <a:prstClr val="black"/>
                </a:solidFill>
                <a:cs typeface="Calibri"/>
              </a:rPr>
              <a:t>de </a:t>
            </a:r>
            <a:r>
              <a:rPr b="1" spc="-5" dirty="0">
                <a:solidFill>
                  <a:prstClr val="black"/>
                </a:solidFill>
                <a:cs typeface="Calibri"/>
              </a:rPr>
              <a:t>Auditoría</a:t>
            </a:r>
            <a:r>
              <a:rPr b="1" spc="-65" dirty="0">
                <a:solidFill>
                  <a:prstClr val="black"/>
                </a:solidFill>
                <a:cs typeface="Calibri"/>
              </a:rPr>
              <a:t> </a:t>
            </a:r>
            <a:r>
              <a:rPr b="1" spc="-10" dirty="0">
                <a:solidFill>
                  <a:prstClr val="black"/>
                </a:solidFill>
                <a:cs typeface="Calibri"/>
              </a:rPr>
              <a:t>Regular</a:t>
            </a:r>
            <a:endParaRPr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3137" name="object 17"/>
          <p:cNvSpPr>
            <a:spLocks/>
          </p:cNvSpPr>
          <p:nvPr/>
        </p:nvSpPr>
        <p:spPr bwMode="auto">
          <a:xfrm>
            <a:off x="3660776" y="0"/>
            <a:ext cx="7007225" cy="82550"/>
          </a:xfrm>
          <a:custGeom>
            <a:avLst/>
            <a:gdLst>
              <a:gd name="T0" fmla="*/ 0 w 7007859"/>
              <a:gd name="T1" fmla="*/ 82296 h 82550"/>
              <a:gd name="T2" fmla="*/ 7005450 w 7007859"/>
              <a:gd name="T3" fmla="*/ 82296 h 82550"/>
              <a:gd name="T4" fmla="*/ 7005450 w 7007859"/>
              <a:gd name="T5" fmla="*/ 0 h 82550"/>
              <a:gd name="T6" fmla="*/ 0 w 7007859"/>
              <a:gd name="T7" fmla="*/ 0 h 82550"/>
              <a:gd name="T8" fmla="*/ 0 w 7007859"/>
              <a:gd name="T9" fmla="*/ 82296 h 825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CO" dirty="0">
              <a:solidFill>
                <a:prstClr val="black"/>
              </a:solidFill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3660776" y="586829"/>
            <a:ext cx="417005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900" dirty="0">
                <a:solidFill>
                  <a:prstClr val="white"/>
                </a:solidFill>
              </a:rPr>
              <a:t>BUEN GOBIERNO</a:t>
            </a:r>
          </a:p>
        </p:txBody>
      </p:sp>
    </p:spTree>
    <p:extLst>
      <p:ext uri="{BB962C8B-B14F-4D97-AF65-F5344CB8AC3E}">
        <p14:creationId xmlns:p14="http://schemas.microsoft.com/office/powerpoint/2010/main" val="2271247909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1628775" y="1493839"/>
          <a:ext cx="5486400" cy="385127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994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11479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6582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46582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482759">
                <a:tc gridSpan="2">
                  <a:txBody>
                    <a:bodyPr/>
                    <a:lstStyle/>
                    <a:p>
                      <a:pPr marL="1079500" marR="0" lvl="0" indent="-903288" defTabSz="914400" eaLnBrk="1" fontAlgn="auto" latinLnBrk="0" hangingPunct="1">
                        <a:lnSpc>
                          <a:spcPct val="100000"/>
                        </a:lnSpc>
                        <a:spcBef>
                          <a:spcPts val="81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600" b="1" spc="-10" dirty="0">
                          <a:solidFill>
                            <a:srgbClr val="FFFFFF"/>
                          </a:solidFill>
                          <a:latin typeface="+mn-lt"/>
                          <a:cs typeface="Calibri"/>
                        </a:rPr>
                        <a:t>SISTEMA </a:t>
                      </a:r>
                      <a:r>
                        <a:rPr lang="es-CO" sz="1600" b="1" spc="-5" dirty="0">
                          <a:solidFill>
                            <a:srgbClr val="FFFFFF"/>
                          </a:solidFill>
                          <a:latin typeface="+mn-lt"/>
                          <a:cs typeface="Calibri"/>
                        </a:rPr>
                        <a:t>DE </a:t>
                      </a:r>
                      <a:r>
                        <a:rPr lang="es-CO" sz="1600" b="1" spc="-10" dirty="0">
                          <a:solidFill>
                            <a:srgbClr val="FFFFFF"/>
                          </a:solidFill>
                          <a:latin typeface="+mn-lt"/>
                          <a:cs typeface="Calibri"/>
                        </a:rPr>
                        <a:t>CONTROL </a:t>
                      </a:r>
                      <a:r>
                        <a:rPr lang="es-CO" sz="1600" b="1" spc="-5" dirty="0">
                          <a:solidFill>
                            <a:srgbClr val="FFFFFF"/>
                          </a:solidFill>
                          <a:latin typeface="+mn-lt"/>
                          <a:cs typeface="Calibri"/>
                        </a:rPr>
                        <a:t>INTERNO </a:t>
                      </a:r>
                      <a:r>
                        <a:rPr lang="es-CO" sz="1600" b="1" spc="-10" dirty="0">
                          <a:solidFill>
                            <a:srgbClr val="FFFFFF"/>
                          </a:solidFill>
                          <a:latin typeface="+mn-lt"/>
                          <a:cs typeface="Calibri"/>
                        </a:rPr>
                        <a:t>-MECI</a:t>
                      </a:r>
                      <a:r>
                        <a:rPr lang="es-CO" sz="1600" b="1" spc="30" dirty="0">
                          <a:solidFill>
                            <a:srgbClr val="FFFFFF"/>
                          </a:solidFill>
                          <a:latin typeface="+mn-lt"/>
                          <a:cs typeface="Calibri"/>
                        </a:rPr>
                        <a:t> </a:t>
                      </a:r>
                      <a:r>
                        <a:rPr lang="es-CO" sz="1600" b="1" spc="-10" dirty="0">
                          <a:solidFill>
                            <a:srgbClr val="FFFFFF"/>
                          </a:solidFill>
                          <a:latin typeface="+mn-lt"/>
                          <a:cs typeface="Calibri"/>
                        </a:rPr>
                        <a:t>2014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87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080135">
                        <a:lnSpc>
                          <a:spcPct val="100000"/>
                        </a:lnSpc>
                        <a:spcBef>
                          <a:spcPts val="815"/>
                        </a:spcBef>
                      </a:pP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15"/>
                        </a:spcBef>
                      </a:pPr>
                      <a:r>
                        <a:rPr lang="es-CO" sz="1600" b="0" spc="-5" dirty="0">
                          <a:solidFill>
                            <a:srgbClr val="FFFFFF"/>
                          </a:solidFill>
                          <a:latin typeface="Calibri"/>
                          <a:ea typeface="+mn-ea"/>
                          <a:cs typeface="Calibri"/>
                        </a:rPr>
                        <a:t>2016</a:t>
                      </a:r>
                      <a:endParaRPr sz="1600" b="0" spc="-5" dirty="0">
                        <a:solidFill>
                          <a:srgbClr val="FFFFFF"/>
                        </a:solidFill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15"/>
                        </a:spcBef>
                      </a:pPr>
                      <a:r>
                        <a:rPr lang="es-CO" sz="1600" b="0" spc="-5" dirty="0">
                          <a:solidFill>
                            <a:srgbClr val="FFFFFF"/>
                          </a:solidFill>
                          <a:latin typeface="Calibri"/>
                          <a:ea typeface="+mn-ea"/>
                          <a:cs typeface="Calibri"/>
                        </a:rPr>
                        <a:t>2017</a:t>
                      </a:r>
                      <a:endParaRPr sz="1600" b="0" spc="-5" dirty="0">
                        <a:solidFill>
                          <a:srgbClr val="FFFFFF"/>
                        </a:solidFill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87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82759">
                <a:tc gridSpan="2">
                  <a:txBody>
                    <a:bodyPr/>
                    <a:lstStyle/>
                    <a:p>
                      <a:pPr marL="1079500" indent="-903288">
                        <a:lnSpc>
                          <a:spcPct val="100000"/>
                        </a:lnSpc>
                        <a:spcBef>
                          <a:spcPts val="815"/>
                        </a:spcBef>
                      </a:pPr>
                      <a:r>
                        <a:rPr lang="es-CO" sz="1600" b="1" spc="-10" dirty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Calibri"/>
                        </a:rPr>
                        <a:t>Calificación – Autodiagnóstico </a:t>
                      </a:r>
                      <a:endParaRPr sz="1600" b="1" spc="-10" dirty="0">
                        <a:solidFill>
                          <a:srgbClr val="FFFFFF"/>
                        </a:solidFill>
                        <a:latin typeface="+mn-lt"/>
                        <a:ea typeface="+mn-ea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87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15"/>
                        </a:spcBef>
                      </a:pPr>
                      <a:r>
                        <a:rPr lang="es-CO" sz="1600" b="1" spc="-5" dirty="0">
                          <a:solidFill>
                            <a:srgbClr val="FFFFFF"/>
                          </a:solidFill>
                          <a:latin typeface="Calibri"/>
                          <a:ea typeface="+mn-ea"/>
                          <a:cs typeface="Calibri"/>
                        </a:rPr>
                        <a:t>81%</a:t>
                      </a:r>
                      <a:endParaRPr sz="1600" b="1" spc="-5" dirty="0">
                        <a:solidFill>
                          <a:srgbClr val="FFFFFF"/>
                        </a:solidFill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15"/>
                        </a:spcBef>
                      </a:pPr>
                      <a:r>
                        <a:rPr lang="es-CO" sz="1600" b="1" spc="-5" dirty="0">
                          <a:solidFill>
                            <a:srgbClr val="FFFFFF"/>
                          </a:solidFill>
                          <a:latin typeface="Calibri"/>
                          <a:ea typeface="+mn-ea"/>
                          <a:cs typeface="Calibri"/>
                        </a:rPr>
                        <a:t>87%</a:t>
                      </a:r>
                      <a:endParaRPr sz="1600" b="1" spc="-5" dirty="0">
                        <a:solidFill>
                          <a:srgbClr val="FFFFFF"/>
                        </a:solidFill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87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2061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94B3D6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MODULO DE PLANEACIÓN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Y</a:t>
                      </a:r>
                      <a:r>
                        <a:rPr sz="1400" b="1" spc="-6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GESTIÓN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94B3D6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es-CO" sz="14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87%</a:t>
                      </a:r>
                      <a:endParaRPr sz="1400" b="1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94B3D6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es-CO" sz="1400" b="1" u="sng" dirty="0">
                          <a:latin typeface="Calibri"/>
                          <a:cs typeface="Calibri"/>
                        </a:rPr>
                        <a:t>92%</a:t>
                      </a:r>
                      <a:endParaRPr sz="1400" b="1" u="sng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B3D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20612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1.1.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COMPONENTE </a:t>
                      </a:r>
                      <a:r>
                        <a:rPr sz="1400" b="1" spc="-20" dirty="0">
                          <a:latin typeface="Calibri"/>
                          <a:cs typeface="Calibri"/>
                        </a:rPr>
                        <a:t>TALENTO</a:t>
                      </a:r>
                      <a:r>
                        <a:rPr sz="1400" b="1" spc="-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HUMANO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es-CO" sz="14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92%</a:t>
                      </a:r>
                      <a:endParaRPr sz="1400" b="1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es-CO" sz="1400" b="1" u="sng" dirty="0">
                          <a:latin typeface="Calibri"/>
                          <a:cs typeface="Calibri"/>
                        </a:rPr>
                        <a:t>100%</a:t>
                      </a:r>
                      <a:endParaRPr sz="1400" b="1" u="sng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20738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1.2.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COMPONENTE 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DIRECCIONAMIENTO</a:t>
                      </a:r>
                      <a:r>
                        <a:rPr sz="1400" b="1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15" dirty="0">
                          <a:latin typeface="Calibri"/>
                          <a:cs typeface="Calibri"/>
                        </a:rPr>
                        <a:t>ESTRATÉGICO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es-CO" sz="14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79%</a:t>
                      </a:r>
                      <a:endParaRPr sz="1400" b="1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es-CO" sz="1400" b="1" u="sng" dirty="0">
                          <a:latin typeface="Calibri"/>
                          <a:cs typeface="Calibri"/>
                        </a:rPr>
                        <a:t>84%</a:t>
                      </a:r>
                      <a:endParaRPr sz="1400" b="1" u="sng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20612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1.3.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COMPONENTE ADMINISTRACIÓN DEL RIESGO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es-CO" sz="14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89%</a:t>
                      </a:r>
                      <a:endParaRPr sz="1400" b="1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es-CO" sz="1400" b="1" u="sng" dirty="0">
                          <a:latin typeface="Calibri"/>
                          <a:cs typeface="Calibri"/>
                        </a:rPr>
                        <a:t>91%</a:t>
                      </a:r>
                      <a:endParaRPr sz="1400" b="1" u="sng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2061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94B3D6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MODULO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 </a:t>
                      </a:r>
                      <a:r>
                        <a:rPr sz="14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EVALUACIÓN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Y</a:t>
                      </a:r>
                      <a:r>
                        <a:rPr sz="1400" b="1" spc="-6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SEGUIMIENTO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94B3D6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es-CO" sz="14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80%</a:t>
                      </a:r>
                      <a:endParaRPr sz="1400" b="1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94B3D6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es-CO" sz="1400" b="1" dirty="0">
                          <a:latin typeface="Calibri"/>
                          <a:cs typeface="Calibri"/>
                        </a:rPr>
                        <a:t>80%</a:t>
                      </a:r>
                      <a:endParaRPr sz="1400" b="1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B3D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20612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2.1.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COMPONENTE </a:t>
                      </a:r>
                      <a:r>
                        <a:rPr sz="1400" b="1" spc="-20" dirty="0">
                          <a:latin typeface="Calibri"/>
                          <a:cs typeface="Calibri"/>
                        </a:rPr>
                        <a:t>AUTOEVALUACIÓN</a:t>
                      </a:r>
                      <a:r>
                        <a:rPr sz="1400" b="1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5" dirty="0">
                          <a:latin typeface="Calibri"/>
                          <a:cs typeface="Calibri"/>
                        </a:rPr>
                        <a:t>INSTITUCIONAL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es-CO" sz="14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67%</a:t>
                      </a:r>
                      <a:endParaRPr sz="1400" b="1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es-CO" sz="1400" b="1" dirty="0">
                          <a:latin typeface="Calibri"/>
                          <a:cs typeface="Calibri"/>
                        </a:rPr>
                        <a:t>67%</a:t>
                      </a:r>
                      <a:endParaRPr sz="1400" b="1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20738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2.2.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COMPONENTE 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AUDITORIA</a:t>
                      </a:r>
                      <a:r>
                        <a:rPr sz="1400" b="1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INTERNA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es-CO" sz="14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89%</a:t>
                      </a:r>
                      <a:endParaRPr sz="1400" b="1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es-CO" sz="1400" b="1" dirty="0">
                          <a:latin typeface="Calibri"/>
                          <a:cs typeface="Calibri"/>
                        </a:rPr>
                        <a:t>89%</a:t>
                      </a:r>
                      <a:endParaRPr sz="1400" b="1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20612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2.3.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COMPONENTE PLANES DE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5" dirty="0">
                          <a:latin typeface="Calibri"/>
                          <a:cs typeface="Calibri"/>
                        </a:rPr>
                        <a:t>MEJORAMIENTO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es-CO" sz="14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83%</a:t>
                      </a:r>
                      <a:endParaRPr sz="1400" b="1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es-CO" sz="1400" b="1" dirty="0">
                          <a:latin typeface="Calibri"/>
                          <a:cs typeface="Calibri"/>
                        </a:rPr>
                        <a:t>83%</a:t>
                      </a:r>
                      <a:endParaRPr sz="1400" b="1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2061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94B3D6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EJE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TRANSVERSAL: INFORMACIÓN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Y</a:t>
                      </a:r>
                      <a:r>
                        <a:rPr sz="1400" b="1" spc="-8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COMUNICACIÓN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94B3D6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es-CO" sz="14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78%</a:t>
                      </a:r>
                      <a:endParaRPr sz="1400" b="1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94B3D6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es-CO" sz="1400" b="1" u="sng" dirty="0">
                          <a:latin typeface="Calibri"/>
                          <a:cs typeface="Calibri"/>
                        </a:rPr>
                        <a:t>88%</a:t>
                      </a:r>
                      <a:endParaRPr sz="1400" b="1" u="sng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94B3D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4182" name="object 17"/>
          <p:cNvSpPr>
            <a:spLocks/>
          </p:cNvSpPr>
          <p:nvPr/>
        </p:nvSpPr>
        <p:spPr bwMode="auto">
          <a:xfrm>
            <a:off x="3660776" y="-1"/>
            <a:ext cx="8531224" cy="73025"/>
          </a:xfrm>
          <a:custGeom>
            <a:avLst/>
            <a:gdLst>
              <a:gd name="T0" fmla="*/ 0 w 7007859"/>
              <a:gd name="T1" fmla="*/ 82296 h 82550"/>
              <a:gd name="T2" fmla="*/ 7005450 w 7007859"/>
              <a:gd name="T3" fmla="*/ 82296 h 82550"/>
              <a:gd name="T4" fmla="*/ 7005450 w 7007859"/>
              <a:gd name="T5" fmla="*/ 0 h 82550"/>
              <a:gd name="T6" fmla="*/ 0 w 7007859"/>
              <a:gd name="T7" fmla="*/ 0 h 82550"/>
              <a:gd name="T8" fmla="*/ 0 w 7007859"/>
              <a:gd name="T9" fmla="*/ 82296 h 825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solidFill>
                <a:prstClr val="black"/>
              </a:solidFill>
            </a:endParaRPr>
          </a:p>
        </p:txBody>
      </p:sp>
      <p:sp>
        <p:nvSpPr>
          <p:cNvPr id="35" name="Rectángulo 34"/>
          <p:cNvSpPr/>
          <p:nvPr/>
        </p:nvSpPr>
        <p:spPr>
          <a:xfrm>
            <a:off x="7189789" y="1330326"/>
            <a:ext cx="4187048" cy="2416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  <a:defRPr/>
            </a:pPr>
            <a:endParaRPr lang="es-CO" sz="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MS PGothic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  <a:defRPr/>
            </a:pPr>
            <a:r>
              <a:rPr lang="es-CO" sz="1600" dirty="0">
                <a:solidFill>
                  <a:prstClr val="black"/>
                </a:solidFill>
                <a:cs typeface="MS PGothic" charset="0"/>
              </a:rPr>
              <a:t>Con el fin de Fortalecer el cumplimiento de los </a:t>
            </a:r>
            <a:r>
              <a:rPr lang="es-CO" sz="1600" u="sng" dirty="0">
                <a:solidFill>
                  <a:prstClr val="black"/>
                </a:solidFill>
                <a:cs typeface="MS PGothic" charset="0"/>
              </a:rPr>
              <a:t>Productos mínimos</a:t>
            </a:r>
            <a:r>
              <a:rPr lang="es-CO" sz="1600" dirty="0">
                <a:solidFill>
                  <a:prstClr val="black"/>
                </a:solidFill>
                <a:cs typeface="MS PGothic" charset="0"/>
              </a:rPr>
              <a:t> se incorporaron actividades en el Plan de Acción Anual 2017 y las buenas prácticas identificadas tendrán continuidad.</a:t>
            </a:r>
          </a:p>
          <a:p>
            <a:pPr algn="just">
              <a:defRPr/>
            </a:pPr>
            <a:endParaRPr lang="es-CO" sz="600" dirty="0">
              <a:solidFill>
                <a:prstClr val="black"/>
              </a:solidFill>
              <a:cs typeface="MS PGothic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  <a:defRPr/>
            </a:pPr>
            <a:r>
              <a:rPr lang="es-CO" sz="1600" dirty="0">
                <a:solidFill>
                  <a:prstClr val="black"/>
                </a:solidFill>
                <a:cs typeface="MS PGothic" charset="0"/>
              </a:rPr>
              <a:t>La calificación MECI realizada por la Oficina de Control Interno con el modelo de encuesta del DAFP 2016 fue:</a:t>
            </a:r>
          </a:p>
          <a:p>
            <a:pPr marL="342900" indent="-342900" algn="just">
              <a:buFont typeface="Wingdings" panose="05000000000000000000" pitchFamily="2" charset="2"/>
              <a:buChar char="ü"/>
              <a:defRPr/>
            </a:pPr>
            <a:endParaRPr lang="es-CO" sz="1100" dirty="0">
              <a:solidFill>
                <a:prstClr val="black"/>
              </a:solidFill>
              <a:cs typeface="MS PGothic" charset="0"/>
            </a:endParaRPr>
          </a:p>
        </p:txBody>
      </p:sp>
      <p:sp>
        <p:nvSpPr>
          <p:cNvPr id="4184" name="Rectángulo 1"/>
          <p:cNvSpPr>
            <a:spLocks noChangeArrowheads="1"/>
          </p:cNvSpPr>
          <p:nvPr/>
        </p:nvSpPr>
        <p:spPr bwMode="auto">
          <a:xfrm>
            <a:off x="1408113" y="5418139"/>
            <a:ext cx="57070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8097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1"/>
            <a:r>
              <a:rPr lang="es-CO" altLang="es-CO" sz="900" dirty="0">
                <a:solidFill>
                  <a:prstClr val="black"/>
                </a:solidFill>
              </a:rPr>
              <a:t>El modelo cumple con los requisitos mínimos de implementación, pero con leves deficiencias en cuanto a su continuidad o aplicación sistemática de los controles establecidos</a:t>
            </a:r>
          </a:p>
        </p:txBody>
      </p:sp>
      <p:pic>
        <p:nvPicPr>
          <p:cNvPr id="4185" name="Imagen 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94" t="60950" r="35036" b="23248"/>
          <a:stretch>
            <a:fillRect/>
          </a:stretch>
        </p:blipFill>
        <p:spPr bwMode="auto">
          <a:xfrm>
            <a:off x="7361239" y="3746372"/>
            <a:ext cx="4504696" cy="1892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CuadroTexto 19"/>
          <p:cNvSpPr txBox="1"/>
          <p:nvPr/>
        </p:nvSpPr>
        <p:spPr>
          <a:xfrm>
            <a:off x="3516081" y="595584"/>
            <a:ext cx="4716966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900" dirty="0">
                <a:solidFill>
                  <a:prstClr val="white"/>
                </a:solidFill>
              </a:rPr>
              <a:t>BUEN GOBIERNO</a:t>
            </a:r>
          </a:p>
          <a:p>
            <a:r>
              <a:rPr lang="es-CO" b="1" dirty="0">
                <a:solidFill>
                  <a:prstClr val="black"/>
                </a:solidFill>
                <a:latin typeface="Arial Narrow" panose="020B0606020202030204" pitchFamily="34" charset="0"/>
              </a:rPr>
              <a:t>Grado de Implementación del MECI</a:t>
            </a:r>
          </a:p>
        </p:txBody>
      </p:sp>
    </p:spTree>
    <p:extLst>
      <p:ext uri="{BB962C8B-B14F-4D97-AF65-F5344CB8AC3E}">
        <p14:creationId xmlns:p14="http://schemas.microsoft.com/office/powerpoint/2010/main" val="604649580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0" name="object 17"/>
          <p:cNvSpPr>
            <a:spLocks/>
          </p:cNvSpPr>
          <p:nvPr/>
        </p:nvSpPr>
        <p:spPr bwMode="auto">
          <a:xfrm>
            <a:off x="3660776" y="0"/>
            <a:ext cx="7007225" cy="82550"/>
          </a:xfrm>
          <a:custGeom>
            <a:avLst/>
            <a:gdLst>
              <a:gd name="T0" fmla="*/ 0 w 7007859"/>
              <a:gd name="T1" fmla="*/ 82296 h 82550"/>
              <a:gd name="T2" fmla="*/ 7004182 w 7007859"/>
              <a:gd name="T3" fmla="*/ 82296 h 82550"/>
              <a:gd name="T4" fmla="*/ 7004182 w 7007859"/>
              <a:gd name="T5" fmla="*/ 0 h 82550"/>
              <a:gd name="T6" fmla="*/ 0 w 7007859"/>
              <a:gd name="T7" fmla="*/ 0 h 82550"/>
              <a:gd name="T8" fmla="*/ 0 w 7007859"/>
              <a:gd name="T9" fmla="*/ 82296 h 825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solidFill>
                <a:prstClr val="black"/>
              </a:solidFill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3579582" y="617800"/>
            <a:ext cx="193675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900" dirty="0">
                <a:solidFill>
                  <a:prstClr val="white"/>
                </a:solidFill>
              </a:rPr>
              <a:t>BUEN GOBIERNO</a:t>
            </a:r>
          </a:p>
          <a:p>
            <a:r>
              <a:rPr lang="es-CO" b="1" dirty="0">
                <a:solidFill>
                  <a:prstClr val="black"/>
                </a:solidFill>
                <a:latin typeface="Arial Narrow" panose="020B0606020202030204" pitchFamily="34" charset="0"/>
              </a:rPr>
              <a:t>Planta de Personal</a:t>
            </a: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626498"/>
              </p:ext>
            </p:extLst>
          </p:nvPr>
        </p:nvGraphicFramePr>
        <p:xfrm>
          <a:off x="3660776" y="2168525"/>
          <a:ext cx="6096000" cy="26003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728">
                <a:tc gridSpan="2"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PLANTA DE PERSONAL</a:t>
                      </a:r>
                      <a:endParaRPr lang="es-CO" sz="1800" b="1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05" marB="45705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728">
                <a:tc>
                  <a:txBody>
                    <a:bodyPr/>
                    <a:lstStyle/>
                    <a:p>
                      <a:r>
                        <a:rPr lang="es-ES" sz="18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NIVEL DIRECTIVO</a:t>
                      </a:r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 </a:t>
                      </a:r>
                    </a:p>
                  </a:txBody>
                  <a:tcPr marT="45705" marB="45705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5957">
                <a:tc>
                  <a:txBody>
                    <a:bodyPr/>
                    <a:lstStyle/>
                    <a:p>
                      <a:r>
                        <a:rPr lang="es-ES" sz="18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NIVEL ASESOR</a:t>
                      </a:r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T="45705" marB="45705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728">
                <a:tc>
                  <a:txBody>
                    <a:bodyPr/>
                    <a:lstStyle/>
                    <a:p>
                      <a:r>
                        <a:rPr lang="es-ES" sz="18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NIVEL PROFESIONAL</a:t>
                      </a:r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547 </a:t>
                      </a:r>
                    </a:p>
                  </a:txBody>
                  <a:tcPr marT="45705" marB="45705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728">
                <a:tc>
                  <a:txBody>
                    <a:bodyPr/>
                    <a:lstStyle/>
                    <a:p>
                      <a:r>
                        <a:rPr lang="es-ES" sz="18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NIVEL TECNICO</a:t>
                      </a:r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82 </a:t>
                      </a:r>
                    </a:p>
                  </a:txBody>
                  <a:tcPr marT="45705" marB="45705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728">
                <a:tc>
                  <a:txBody>
                    <a:bodyPr/>
                    <a:lstStyle/>
                    <a:p>
                      <a:r>
                        <a:rPr lang="es-ES" sz="18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NIVEL ASISTENCIAL</a:t>
                      </a:r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230 </a:t>
                      </a:r>
                    </a:p>
                  </a:txBody>
                  <a:tcPr marT="45705" marB="45705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728">
                <a:tc>
                  <a:txBody>
                    <a:bodyPr/>
                    <a:lstStyle/>
                    <a:p>
                      <a:r>
                        <a:rPr lang="es-ES" sz="1800" b="1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PLANTA DE PERSONAL</a:t>
                      </a:r>
                      <a:endParaRPr lang="es-ES" sz="1800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915</a:t>
                      </a:r>
                      <a:endParaRPr lang="es-ES" sz="1800" dirty="0"/>
                    </a:p>
                  </a:txBody>
                  <a:tcPr marT="45705" marB="45705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2822842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0" name="object 17"/>
          <p:cNvSpPr>
            <a:spLocks/>
          </p:cNvSpPr>
          <p:nvPr/>
        </p:nvSpPr>
        <p:spPr bwMode="auto">
          <a:xfrm>
            <a:off x="3416301" y="34067"/>
            <a:ext cx="7007225" cy="82550"/>
          </a:xfrm>
          <a:custGeom>
            <a:avLst/>
            <a:gdLst>
              <a:gd name="T0" fmla="*/ 0 w 7007859"/>
              <a:gd name="T1" fmla="*/ 82296 h 82550"/>
              <a:gd name="T2" fmla="*/ 7004182 w 7007859"/>
              <a:gd name="T3" fmla="*/ 82296 h 82550"/>
              <a:gd name="T4" fmla="*/ 7004182 w 7007859"/>
              <a:gd name="T5" fmla="*/ 0 h 82550"/>
              <a:gd name="T6" fmla="*/ 0 w 7007859"/>
              <a:gd name="T7" fmla="*/ 0 h 82550"/>
              <a:gd name="T8" fmla="*/ 0 w 7007859"/>
              <a:gd name="T9" fmla="*/ 82296 h 825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solidFill>
                <a:prstClr val="black"/>
              </a:solidFill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3579582" y="617800"/>
            <a:ext cx="193675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900" dirty="0">
                <a:solidFill>
                  <a:prstClr val="white"/>
                </a:solidFill>
              </a:rPr>
              <a:t>BUEN GOBIERNO</a:t>
            </a:r>
          </a:p>
          <a:p>
            <a:r>
              <a:rPr lang="es-CO" b="1" dirty="0">
                <a:solidFill>
                  <a:prstClr val="black"/>
                </a:solidFill>
                <a:latin typeface="Arial Narrow" panose="020B0606020202030204" pitchFamily="34" charset="0"/>
              </a:rPr>
              <a:t>Planta de Personal</a:t>
            </a:r>
          </a:p>
        </p:txBody>
      </p:sp>
      <p:graphicFrame>
        <p:nvGraphicFramePr>
          <p:cNvPr id="6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8231520"/>
              </p:ext>
            </p:extLst>
          </p:nvPr>
        </p:nvGraphicFramePr>
        <p:xfrm>
          <a:off x="3861613" y="1728295"/>
          <a:ext cx="4787900" cy="2226311"/>
        </p:xfrm>
        <a:graphic>
          <a:graphicData uri="http://schemas.openxmlformats.org/drawingml/2006/table">
            <a:tbl>
              <a:tblPr/>
              <a:tblGrid>
                <a:gridCol w="34766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112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6201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DENOMINACIÓN</a:t>
                      </a:r>
                      <a:endParaRPr kumimoji="0" lang="es-CO" altLang="es-CO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>
                      <a:lvl1pPr marL="327025" indent="-52388">
                        <a:spcBef>
                          <a:spcPct val="20000"/>
                        </a:spcBef>
                        <a:tabLst>
                          <a:tab pos="92075" algn="l"/>
                        </a:tabLs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92075" algn="l"/>
                        </a:tabLs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92075" algn="l"/>
                        </a:tabLs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92075" algn="l"/>
                        </a:tabLs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92075" algn="l"/>
                        </a:tabLs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92075" algn="l"/>
                        </a:tabLs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92075" algn="l"/>
                        </a:tabLs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92075" algn="l"/>
                        </a:tabLs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92075" algn="l"/>
                        </a:tabLs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NÚMERO DE CARGOS EN PLANTA</a:t>
                      </a:r>
                      <a:endParaRPr kumimoji="0" lang="es-CO" altLang="es-CO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87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82588">
                <a:tc>
                  <a:txBody>
                    <a:bodyPr/>
                    <a:lstStyle>
                      <a:lvl1pPr marL="454025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4540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LIBRE NOMBRAMIENTO Y REMOCIÓN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 marL="7048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7825">
                <a:tc>
                  <a:txBody>
                    <a:bodyPr/>
                    <a:lstStyle>
                      <a:lvl1pPr marL="454025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4540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CARRERA ADMINISTRATIVA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 marL="663575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855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     * PROVISIONALES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179388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60363">
                <a:tc>
                  <a:txBody>
                    <a:bodyPr/>
                    <a:lstStyle>
                      <a:lvl1pPr marL="454025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4540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TOTAL EMPLEOS</a:t>
                      </a:r>
                      <a:endParaRPr kumimoji="0" lang="es-CO" altLang="es-CO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>
                      <a:lvl1pPr marL="663575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915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CuadroTexto 1"/>
          <p:cNvSpPr txBox="1">
            <a:spLocks noChangeArrowheads="1"/>
          </p:cNvSpPr>
          <p:nvPr/>
        </p:nvSpPr>
        <p:spPr bwMode="auto">
          <a:xfrm>
            <a:off x="1790701" y="5187951"/>
            <a:ext cx="51289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CO" altLang="es-CO" sz="1200" dirty="0"/>
              <a:t>*Los provisionales están incluidos en los 855 empleos de carrera </a:t>
            </a:r>
            <a:r>
              <a:rPr lang="es-CO" altLang="es-CO" sz="1200" dirty="0" smtClean="0"/>
              <a:t>administrativa</a:t>
            </a:r>
            <a:endParaRPr lang="es-CO" altLang="es-CO" sz="1200" dirty="0"/>
          </a:p>
        </p:txBody>
      </p:sp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9154941"/>
              </p:ext>
            </p:extLst>
          </p:nvPr>
        </p:nvGraphicFramePr>
        <p:xfrm>
          <a:off x="3861613" y="4440866"/>
          <a:ext cx="4787900" cy="334963"/>
        </p:xfrm>
        <a:graphic>
          <a:graphicData uri="http://schemas.openxmlformats.org/drawingml/2006/table">
            <a:tbl>
              <a:tblPr/>
              <a:tblGrid>
                <a:gridCol w="34766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112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349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    </a:t>
                      </a:r>
                      <a:r>
                        <a:rPr kumimoji="0" lang="es-CO" altLang="es-CO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CONTRATISTAS </a:t>
                      </a:r>
                      <a:r>
                        <a:rPr kumimoji="0" lang="es-CO" altLang="es-CO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PRESTACIÓN DE SERVICIOS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364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304018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7043251"/>
              </p:ext>
            </p:extLst>
          </p:nvPr>
        </p:nvGraphicFramePr>
        <p:xfrm>
          <a:off x="4114801" y="1897064"/>
          <a:ext cx="5045075" cy="2010941"/>
        </p:xfrm>
        <a:graphic>
          <a:graphicData uri="http://schemas.openxmlformats.org/drawingml/2006/table">
            <a:tbl>
              <a:tblPr/>
              <a:tblGrid>
                <a:gridCol w="366336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8170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03236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CONVOCATORIA NO. 325 de 2015 INVÍAS</a:t>
                      </a:r>
                      <a:endParaRPr kumimoji="0" lang="es-CO" altLang="es-CO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87C"/>
                    </a:solidFill>
                  </a:tcPr>
                </a:tc>
                <a:tc hMerge="1">
                  <a:txBody>
                    <a:bodyPr/>
                    <a:lstStyle>
                      <a:lvl1pPr marL="327025" indent="-52388">
                        <a:spcBef>
                          <a:spcPct val="20000"/>
                        </a:spcBef>
                        <a:tabLst>
                          <a:tab pos="92075" algn="l"/>
                        </a:tabLs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92075" algn="l"/>
                        </a:tabLs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92075" algn="l"/>
                        </a:tabLs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92075" algn="l"/>
                        </a:tabLs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92075" algn="l"/>
                        </a:tabLs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92075" algn="l"/>
                        </a:tabLs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92075" algn="l"/>
                        </a:tabLs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92075" algn="l"/>
                        </a:tabLs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92075" algn="l"/>
                        </a:tabLs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327025" marR="0" lvl="0" indent="-52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2075" algn="l"/>
                        </a:tabLst>
                      </a:pPr>
                      <a:endParaRPr kumimoji="0" lang="es-CO" altLang="es-CO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87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46810">
                <a:tc>
                  <a:txBody>
                    <a:bodyPr/>
                    <a:lstStyle/>
                    <a:p>
                      <a:r>
                        <a:rPr kumimoji="0" lang="es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No. de empleos convocados</a:t>
                      </a:r>
                    </a:p>
                  </a:txBody>
                  <a:tcPr marT="45700" marB="4570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313</a:t>
                      </a:r>
                    </a:p>
                  </a:txBody>
                  <a:tcPr marT="45700" marB="4570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41248">
                <a:tc>
                  <a:txBody>
                    <a:bodyPr/>
                    <a:lstStyle/>
                    <a:p>
                      <a:r>
                        <a:rPr kumimoji="0" lang="es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No. de cargos provistos actualmente en la planta</a:t>
                      </a:r>
                    </a:p>
                  </a:txBody>
                  <a:tcPr marT="45700" marB="4570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202</a:t>
                      </a:r>
                    </a:p>
                  </a:txBody>
                  <a:tcPr marT="45700" marB="4570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20855">
                <a:tc>
                  <a:txBody>
                    <a:bodyPr/>
                    <a:lstStyle/>
                    <a:p>
                      <a:r>
                        <a:rPr kumimoji="0" lang="es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Faltan por proveer</a:t>
                      </a:r>
                    </a:p>
                  </a:txBody>
                  <a:tcPr marT="45700" marB="4570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111</a:t>
                      </a:r>
                    </a:p>
                  </a:txBody>
                  <a:tcPr marT="45700" marB="4570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121" name="object 11"/>
          <p:cNvSpPr>
            <a:spLocks noChangeArrowheads="1"/>
          </p:cNvSpPr>
          <p:nvPr/>
        </p:nvSpPr>
        <p:spPr bwMode="auto">
          <a:xfrm>
            <a:off x="6443664" y="541339"/>
            <a:ext cx="1438275" cy="58737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s-CO" altLang="es-CO" dirty="0">
              <a:solidFill>
                <a:prstClr val="black"/>
              </a:solidFill>
            </a:endParaRPr>
          </a:p>
        </p:txBody>
      </p:sp>
      <p:sp>
        <p:nvSpPr>
          <p:cNvPr id="4127" name="object 17"/>
          <p:cNvSpPr>
            <a:spLocks/>
          </p:cNvSpPr>
          <p:nvPr/>
        </p:nvSpPr>
        <p:spPr bwMode="auto">
          <a:xfrm>
            <a:off x="3660776" y="0"/>
            <a:ext cx="7007225" cy="82550"/>
          </a:xfrm>
          <a:custGeom>
            <a:avLst/>
            <a:gdLst>
              <a:gd name="T0" fmla="*/ 0 w 7007859"/>
              <a:gd name="T1" fmla="*/ 82296 h 82550"/>
              <a:gd name="T2" fmla="*/ 7004182 w 7007859"/>
              <a:gd name="T3" fmla="*/ 82296 h 82550"/>
              <a:gd name="T4" fmla="*/ 7004182 w 7007859"/>
              <a:gd name="T5" fmla="*/ 0 h 82550"/>
              <a:gd name="T6" fmla="*/ 0 w 7007859"/>
              <a:gd name="T7" fmla="*/ 0 h 82550"/>
              <a:gd name="T8" fmla="*/ 0 w 7007859"/>
              <a:gd name="T9" fmla="*/ 82296 h 825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solidFill>
                <a:prstClr val="black"/>
              </a:solidFill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3570793" y="598120"/>
            <a:ext cx="3066545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900" dirty="0">
                <a:solidFill>
                  <a:prstClr val="white"/>
                </a:solidFill>
              </a:rPr>
              <a:t>BUEN GOBIERNO</a:t>
            </a:r>
          </a:p>
          <a:p>
            <a:r>
              <a:rPr lang="es-CO" b="1" dirty="0">
                <a:solidFill>
                  <a:prstClr val="black"/>
                </a:solidFill>
                <a:latin typeface="Arial Narrow" panose="020B0606020202030204" pitchFamily="34" charset="0"/>
              </a:rPr>
              <a:t>Concurso Público de Méritos</a:t>
            </a:r>
          </a:p>
        </p:txBody>
      </p:sp>
    </p:spTree>
    <p:extLst>
      <p:ext uri="{BB962C8B-B14F-4D97-AF65-F5344CB8AC3E}">
        <p14:creationId xmlns:p14="http://schemas.microsoft.com/office/powerpoint/2010/main" val="19264061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ángulo 33"/>
          <p:cNvSpPr/>
          <p:nvPr/>
        </p:nvSpPr>
        <p:spPr>
          <a:xfrm>
            <a:off x="2681522" y="551025"/>
            <a:ext cx="90848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7260"/>
            <a:r>
              <a:rPr lang="es-CO" spc="-5" dirty="0">
                <a:solidFill>
                  <a:srgbClr val="FFFFFF"/>
                </a:solidFill>
                <a:cs typeface="Calibri"/>
              </a:rPr>
              <a:t>COMPETITIVIDAD </a:t>
            </a:r>
            <a:r>
              <a:rPr lang="es-CO" spc="-25" dirty="0">
                <a:solidFill>
                  <a:srgbClr val="FFFFFF"/>
                </a:solidFill>
                <a:cs typeface="Calibri"/>
              </a:rPr>
              <a:t>ESTRATÉGICA </a:t>
            </a:r>
            <a:r>
              <a:rPr lang="es-CO" spc="-5" dirty="0">
                <a:solidFill>
                  <a:srgbClr val="FFFFFF"/>
                </a:solidFill>
                <a:cs typeface="Calibri"/>
              </a:rPr>
              <a:t>E</a:t>
            </a:r>
            <a:r>
              <a:rPr lang="es-CO" spc="65" dirty="0">
                <a:solidFill>
                  <a:srgbClr val="FFFFFF"/>
                </a:solidFill>
                <a:cs typeface="Calibri"/>
              </a:rPr>
              <a:t> </a:t>
            </a:r>
            <a:r>
              <a:rPr lang="es-CO" spc="-10" dirty="0">
                <a:solidFill>
                  <a:srgbClr val="FFFFFF"/>
                </a:solidFill>
                <a:cs typeface="Calibri"/>
              </a:rPr>
              <a:t>INFRAESTRUCTURA</a:t>
            </a:r>
            <a:endParaRPr lang="es-CO" dirty="0">
              <a:solidFill>
                <a:prstClr val="black"/>
              </a:solidFill>
              <a:cs typeface="Calibri"/>
            </a:endParaRPr>
          </a:p>
        </p:txBody>
      </p:sp>
      <p:pic>
        <p:nvPicPr>
          <p:cNvPr id="39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993" y="1494637"/>
            <a:ext cx="4080531" cy="2257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Imagen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9140" y="1670094"/>
            <a:ext cx="1548283" cy="1848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30 CuadroTexto"/>
          <p:cNvSpPr txBox="1">
            <a:spLocks noChangeArrowheads="1"/>
          </p:cNvSpPr>
          <p:nvPr/>
        </p:nvSpPr>
        <p:spPr bwMode="auto">
          <a:xfrm flipH="1">
            <a:off x="340461" y="3720333"/>
            <a:ext cx="3130453" cy="16927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121473" tIns="0" rIns="121473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marL="457196" indent="-457196" defTabSz="914392">
              <a:spcBef>
                <a:spcPts val="599"/>
              </a:spcBef>
              <a:defRPr/>
            </a:pPr>
            <a:r>
              <a:rPr lang="es-CO" sz="1100" kern="0" dirty="0"/>
              <a:t>INVERSIONES (Millones)</a:t>
            </a:r>
          </a:p>
        </p:txBody>
      </p:sp>
      <p:sp>
        <p:nvSpPr>
          <p:cNvPr id="42" name="CuadroTexto 38"/>
          <p:cNvSpPr txBox="1">
            <a:spLocks noChangeArrowheads="1"/>
          </p:cNvSpPr>
          <p:nvPr/>
        </p:nvSpPr>
        <p:spPr bwMode="auto">
          <a:xfrm>
            <a:off x="210030" y="5619205"/>
            <a:ext cx="3712246" cy="322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473" tIns="60747" rIns="121473" bIns="60747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defTabSz="1214755" fontAlgn="base">
              <a:spcBef>
                <a:spcPct val="0"/>
              </a:spcBef>
              <a:spcAft>
                <a:spcPct val="0"/>
              </a:spcAft>
            </a:pPr>
            <a:r>
              <a:rPr lang="es-MX" altLang="es-CO" sz="1300" kern="0" dirty="0">
                <a:solidFill>
                  <a:srgbClr val="386295"/>
                </a:solidFill>
              </a:rPr>
              <a:t>* Cifras en millones a diciembre de 2015</a:t>
            </a:r>
          </a:p>
        </p:txBody>
      </p:sp>
      <p:graphicFrame>
        <p:nvGraphicFramePr>
          <p:cNvPr id="43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1263619"/>
              </p:ext>
            </p:extLst>
          </p:nvPr>
        </p:nvGraphicFramePr>
        <p:xfrm>
          <a:off x="340463" y="3916009"/>
          <a:ext cx="3093853" cy="172279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12629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6756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9142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100" kern="1200" dirty="0"/>
                        <a:t>Total Contrato Obra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946" marR="47946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dirty="0">
                          <a:effectLst/>
                        </a:rPr>
                        <a:t>$ 73.197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46" marR="47946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142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100" kern="1200" dirty="0"/>
                        <a:t>Total Contrato Interventoría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946" marR="47946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baseline="0" dirty="0">
                          <a:effectLst/>
                        </a:rPr>
                        <a:t> </a:t>
                      </a:r>
                      <a:r>
                        <a:rPr lang="es-CO" sz="1100" u="none" strike="noStrike" dirty="0">
                          <a:effectLst/>
                        </a:rPr>
                        <a:t>$ 6.674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46" marR="47946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656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kern="1200" dirty="0"/>
                        <a:t>Total Vigencias de obra</a:t>
                      </a:r>
                    </a:p>
                    <a:p>
                      <a:pPr marL="0" algn="l" defTabSz="914400" rtl="0" eaLnBrk="1" latinLnBrk="0" hangingPunct="1"/>
                      <a:r>
                        <a:rPr lang="es-CO" sz="11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 Vigencia 2016= </a:t>
                      </a:r>
                      <a:r>
                        <a:rPr lang="es-CO" sz="11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$11.100</a:t>
                      </a:r>
                      <a:r>
                        <a:rPr lang="es-CO" sz="11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/>
                      </a:r>
                      <a:br>
                        <a:rPr lang="es-CO" sz="11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lang="es-CO" sz="11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 Vigencia 2017= </a:t>
                      </a:r>
                      <a:r>
                        <a:rPr lang="es-CO" sz="11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$31.225</a:t>
                      </a:r>
                    </a:p>
                    <a:p>
                      <a:pPr marL="177800" indent="0" algn="l" defTabSz="914400" rtl="0" eaLnBrk="1" latinLnBrk="0" hangingPunct="1"/>
                      <a:r>
                        <a:rPr lang="es-CO" sz="11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2018= </a:t>
                      </a:r>
                      <a:r>
                        <a:rPr lang="es-CO" sz="11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$30.872</a:t>
                      </a:r>
                      <a:endParaRPr lang="es-CO" sz="1100" b="1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946" marR="47946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baseline="0" dirty="0">
                          <a:effectLst/>
                        </a:rPr>
                        <a:t> </a:t>
                      </a:r>
                      <a:r>
                        <a:rPr lang="es-CO" sz="1100" u="none" strike="noStrike" dirty="0">
                          <a:effectLst/>
                        </a:rPr>
                        <a:t>$ 73.197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46" marR="47946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9142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100" kern="1200" dirty="0"/>
                        <a:t>Total</a:t>
                      </a:r>
                      <a:r>
                        <a:rPr lang="es-ES" sz="1100" kern="1200" baseline="0" dirty="0"/>
                        <a:t> Inversión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946" marR="47946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dirty="0">
                          <a:effectLst/>
                        </a:rPr>
                        <a:t> $ 79.872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46" marR="47946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9142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Inversión</a:t>
                      </a:r>
                      <a:r>
                        <a:rPr lang="es-CO" sz="11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CO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estimada Chocó</a:t>
                      </a:r>
                    </a:p>
                  </a:txBody>
                  <a:tcPr marL="47946" marR="47946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u="none" strike="noStrike" dirty="0">
                          <a:effectLst/>
                        </a:rPr>
                        <a:t>$ 69.120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46" marR="47946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9142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Inversión</a:t>
                      </a:r>
                      <a:r>
                        <a:rPr lang="es-CO" sz="11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CO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estimada Risaralda</a:t>
                      </a:r>
                    </a:p>
                  </a:txBody>
                  <a:tcPr marL="47946" marR="47946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baseline="0" dirty="0">
                          <a:effectLst/>
                        </a:rPr>
                        <a:t> </a:t>
                      </a:r>
                      <a:r>
                        <a:rPr lang="es-CO" sz="1100" u="none" strike="noStrike" dirty="0">
                          <a:effectLst/>
                        </a:rPr>
                        <a:t>$ 10.752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46" marR="47946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44" name="Tabla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9365211"/>
              </p:ext>
            </p:extLst>
          </p:nvPr>
        </p:nvGraphicFramePr>
        <p:xfrm>
          <a:off x="4136004" y="3719555"/>
          <a:ext cx="2863927" cy="32589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86392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2589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Longitud</a:t>
                      </a:r>
                      <a:r>
                        <a:rPr lang="es-ES" sz="160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 de Proyecto 216 Km</a:t>
                      </a:r>
                      <a:endParaRPr lang="es-CO" sz="1600" b="0" i="0" u="none" strike="noStrike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35965" marR="35965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5" name="30 CuadroTexto"/>
          <p:cNvSpPr txBox="1">
            <a:spLocks noChangeArrowheads="1"/>
          </p:cNvSpPr>
          <p:nvPr/>
        </p:nvSpPr>
        <p:spPr bwMode="auto">
          <a:xfrm flipH="1">
            <a:off x="4163946" y="4040508"/>
            <a:ext cx="2844135" cy="169277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121352" tIns="0" rIns="121352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marL="457196" indent="-457196" defTabSz="914392">
              <a:spcBef>
                <a:spcPts val="599"/>
              </a:spcBef>
              <a:defRPr/>
            </a:pPr>
            <a:r>
              <a:rPr lang="es-CO" sz="1100" kern="0" dirty="0"/>
              <a:t>ESTADO DEL CORREDOR</a:t>
            </a:r>
          </a:p>
        </p:txBody>
      </p:sp>
      <p:graphicFrame>
        <p:nvGraphicFramePr>
          <p:cNvPr id="46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8003691"/>
              </p:ext>
            </p:extLst>
          </p:nvPr>
        </p:nvGraphicFramePr>
        <p:xfrm>
          <a:off x="4149974" y="4286608"/>
          <a:ext cx="2846249" cy="1362251"/>
        </p:xfrm>
        <a:graphic>
          <a:graphicData uri="http://schemas.openxmlformats.org/drawingml/2006/table">
            <a:tbl>
              <a:tblPr bandRow="1"/>
              <a:tblGrid>
                <a:gridCol w="206605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8019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591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100" b="1" dirty="0">
                          <a:effectLst/>
                          <a:latin typeface="+mn-lt"/>
                        </a:rPr>
                        <a:t>ESTADO</a:t>
                      </a:r>
                      <a:endParaRPr lang="es-CO" sz="11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77872" marR="77872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100" b="1" dirty="0">
                          <a:effectLst/>
                          <a:latin typeface="+mn-lt"/>
                          <a:ea typeface="+mn-ea"/>
                        </a:rPr>
                        <a:t>CANTIDAD</a:t>
                      </a:r>
                      <a:endParaRPr lang="es-CO" sz="11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77872" marR="77872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36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EN EJECUCIÓN</a:t>
                      </a:r>
                    </a:p>
                  </a:txBody>
                  <a:tcPr marL="10815" marR="10815" marT="11731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30 KM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15" marR="10815" marT="11733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05743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EJECUTADOS POR OTROS PROGRAMAS</a:t>
                      </a:r>
                      <a:endParaRPr lang="es-MX" sz="11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10815" marR="10815" marT="11731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608939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1217877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826817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2435756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3044694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3653633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4262573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4871511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140 KM</a:t>
                      </a:r>
                    </a:p>
                  </a:txBody>
                  <a:tcPr marL="10815" marR="10815" marT="11733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46497866"/>
                  </a:ext>
                </a:extLst>
              </a:tr>
              <a:tr h="266864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SIN INTERVENIR – SIN FINANCIACIÓN</a:t>
                      </a:r>
                    </a:p>
                  </a:txBody>
                  <a:tcPr marL="10815" marR="10815" marT="11731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608939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1217877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826817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2435756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3044694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3653633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4262573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4871511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 KM</a:t>
                      </a:r>
                    </a:p>
                  </a:txBody>
                  <a:tcPr marL="10815" marR="10815" marT="11733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36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l" fontAlgn="b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VÍAS</a:t>
                      </a:r>
                      <a:r>
                        <a:rPr lang="es-MX" sz="11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PARA LA EQUIDAD</a:t>
                      </a:r>
                      <a:endParaRPr lang="es-MX" sz="11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15" marR="10815" marT="11733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23 KM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15" marR="10815" marT="11733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47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4612158"/>
              </p:ext>
            </p:extLst>
          </p:nvPr>
        </p:nvGraphicFramePr>
        <p:xfrm>
          <a:off x="7223922" y="2836799"/>
          <a:ext cx="4451676" cy="502920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154389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2863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8264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96507">
                  <a:extLst>
                    <a:ext uri="{9D8B030D-6E8A-4147-A177-3AD203B41FA5}">
                      <a16:colId xmlns="" xmlns:a16="http://schemas.microsoft.com/office/drawing/2014/main" val="2495262447"/>
                    </a:ext>
                  </a:extLst>
                </a:gridCol>
              </a:tblGrid>
              <a:tr h="3317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100" b="0" dirty="0">
                          <a:effectLst/>
                          <a:latin typeface="+mn-lt"/>
                        </a:rPr>
                        <a:t>SECTOR</a:t>
                      </a:r>
                      <a:endParaRPr lang="es-CO" sz="11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7946" marR="47946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100" b="0" dirty="0">
                          <a:effectLst/>
                          <a:latin typeface="+mn-lt"/>
                        </a:rPr>
                        <a:t>CANTIDAD</a:t>
                      </a:r>
                      <a:endParaRPr lang="es-CO" sz="11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7946" marR="47946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100" b="0" dirty="0">
                          <a:effectLst/>
                          <a:latin typeface="+mn-lt"/>
                        </a:rPr>
                        <a:t>INTERVENCIÓN PREVISTA</a:t>
                      </a:r>
                      <a:endParaRPr lang="es-CO" sz="11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7946" marR="4794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100" b="0" dirty="0">
                          <a:effectLst/>
                          <a:latin typeface="+mn-lt"/>
                          <a:ea typeface="Times New Roman"/>
                        </a:rPr>
                        <a:t>AVANCE</a:t>
                      </a:r>
                    </a:p>
                  </a:txBody>
                  <a:tcPr marL="47946" marR="47946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3555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  <a:latin typeface="+mn-lt"/>
                        </a:rPr>
                        <a:t> ÁNIMAS – PUEBLO RICO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46" marR="4794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23 KM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46" marR="4794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  <a:latin typeface="+mn-lt"/>
                        </a:rPr>
                        <a:t> Pavimentación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46" marR="4794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"/>
                          <a:cs typeface=""/>
                        </a:rPr>
                        <a:t>5,3 KM</a:t>
                      </a:r>
                    </a:p>
                  </a:txBody>
                  <a:tcPr marL="47946" marR="47946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8" name="30 CuadroTexto"/>
          <p:cNvSpPr txBox="1">
            <a:spLocks noChangeArrowheads="1"/>
          </p:cNvSpPr>
          <p:nvPr/>
        </p:nvSpPr>
        <p:spPr bwMode="auto">
          <a:xfrm flipH="1">
            <a:off x="7223921" y="1465820"/>
            <a:ext cx="4451675" cy="16927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121473" tIns="0" rIns="121473" bIns="0" anchor="ctr" anchorCtr="1">
            <a:spAutoFit/>
          </a:bodyPr>
          <a:lstStyle>
            <a:defPPr>
              <a:defRPr lang="es-CO"/>
            </a:defPPr>
            <a:lvl1pPr marL="457200" indent="-457200" algn="ctr">
              <a:spcBef>
                <a:spcPts val="600"/>
              </a:spcBef>
              <a:defRPr sz="16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 eaLnBrk="0" hangingPunct="0">
              <a:defRPr sz="2400">
                <a:latin typeface="Arial" pitchFamily="34" charset="0"/>
                <a:cs typeface="Arial" pitchFamily="34" charset="0"/>
              </a:defRPr>
            </a:lvl2pPr>
            <a:lvl3pPr eaLnBrk="0" hangingPunct="0">
              <a:defRPr sz="2400">
                <a:latin typeface="Arial" pitchFamily="34" charset="0"/>
                <a:cs typeface="Arial" pitchFamily="34" charset="0"/>
              </a:defRPr>
            </a:lvl3pPr>
            <a:lvl4pPr eaLnBrk="0" hangingPunct="0">
              <a:defRPr sz="2400">
                <a:latin typeface="Arial" pitchFamily="34" charset="0"/>
                <a:cs typeface="Arial" pitchFamily="34" charset="0"/>
              </a:defRPr>
            </a:lvl4pPr>
            <a:lvl5pPr eaLnBrk="0" hangingPunct="0"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marL="457196" indent="-457196" defTabSz="1214755">
              <a:spcBef>
                <a:spcPts val="599"/>
              </a:spcBef>
              <a:defRPr/>
            </a:pPr>
            <a:r>
              <a:rPr lang="es-CO" sz="1100" kern="0" dirty="0"/>
              <a:t>INFORMACIÓN GENERAL</a:t>
            </a:r>
          </a:p>
        </p:txBody>
      </p:sp>
      <p:graphicFrame>
        <p:nvGraphicFramePr>
          <p:cNvPr id="49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8447688"/>
              </p:ext>
            </p:extLst>
          </p:nvPr>
        </p:nvGraphicFramePr>
        <p:xfrm>
          <a:off x="7223924" y="1630375"/>
          <a:ext cx="4451674" cy="10058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69006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6161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0261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100" kern="1200" dirty="0"/>
                        <a:t>FECHA</a:t>
                      </a:r>
                      <a:r>
                        <a:rPr lang="es-ES" sz="1100" kern="1200" baseline="0" dirty="0"/>
                        <a:t> DE ADJUDICACIÓN </a:t>
                      </a:r>
                    </a:p>
                    <a:p>
                      <a:pPr marL="0" algn="l" defTabSz="914400" rtl="0" eaLnBrk="1" latinLnBrk="0" hangingPunct="1"/>
                      <a:r>
                        <a:rPr lang="es-ES" sz="11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INICIO DE OBRAS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946" marR="47946" marT="0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u="none" strike="noStrike" dirty="0">
                          <a:effectLst/>
                        </a:rPr>
                        <a:t>08/10/2015</a:t>
                      </a:r>
                    </a:p>
                    <a:p>
                      <a:pPr algn="ctr" rtl="0" fontAlgn="ctr"/>
                      <a:r>
                        <a:rPr lang="es-MX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04/05/2016</a:t>
                      </a:r>
                    </a:p>
                  </a:txBody>
                  <a:tcPr marL="47946" marR="47946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2545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100" kern="1200" dirty="0"/>
                        <a:t>FECHA DE FIRMA DE CONTRATO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946" marR="47946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u="none" strike="noStrike" dirty="0">
                          <a:effectLst/>
                        </a:rPr>
                        <a:t>26/10/2015</a:t>
                      </a:r>
                      <a:endParaRPr lang="es-MX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7946" marR="47946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020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100" kern="1200" dirty="0"/>
                        <a:t>ACTA DE INICIO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946" marR="47946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03/02/2016</a:t>
                      </a:r>
                    </a:p>
                  </a:txBody>
                  <a:tcPr marL="47946" marR="47946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163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100" kern="1200" dirty="0"/>
                        <a:t>PLAZO</a:t>
                      </a:r>
                      <a:endParaRPr lang="es-CO" sz="1100" b="0" kern="1200" dirty="0">
                        <a:solidFill>
                          <a:srgbClr val="08275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946" marR="47946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MX" sz="11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Años y 7 meses</a:t>
                      </a:r>
                      <a:endParaRPr lang="es-MX" sz="1100" b="0" i="0" u="none" strike="noStrike" kern="1200" dirty="0">
                        <a:solidFill>
                          <a:srgbClr val="082754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946" marR="47946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100" kern="1200" dirty="0"/>
                        <a:t>FASE DEL PROYECTO (AVANCE)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946" marR="47946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  <a:r>
                        <a:rPr lang="es-MX" sz="11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MX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47946" marR="47946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0" name="30 CuadroTexto"/>
          <p:cNvSpPr txBox="1">
            <a:spLocks noChangeArrowheads="1"/>
          </p:cNvSpPr>
          <p:nvPr/>
        </p:nvSpPr>
        <p:spPr bwMode="auto">
          <a:xfrm flipH="1">
            <a:off x="7223921" y="3365232"/>
            <a:ext cx="4451677" cy="16927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121473" tIns="0" rIns="121473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marL="457196" indent="-457196" defTabSz="914392">
              <a:spcBef>
                <a:spcPts val="599"/>
              </a:spcBef>
              <a:defRPr/>
            </a:pPr>
            <a:r>
              <a:rPr lang="es-CO" sz="1100" kern="0" dirty="0"/>
              <a:t>CONTRATO OBRA 1516 DE 26/10/2015</a:t>
            </a:r>
          </a:p>
        </p:txBody>
      </p:sp>
      <p:sp>
        <p:nvSpPr>
          <p:cNvPr id="51" name="30 CuadroTexto"/>
          <p:cNvSpPr txBox="1">
            <a:spLocks noChangeArrowheads="1"/>
          </p:cNvSpPr>
          <p:nvPr/>
        </p:nvSpPr>
        <p:spPr bwMode="auto">
          <a:xfrm flipH="1">
            <a:off x="7223921" y="4512266"/>
            <a:ext cx="4451677" cy="16927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121473" tIns="0" rIns="121473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marL="457196" indent="-457196" defTabSz="914392">
              <a:spcBef>
                <a:spcPts val="599"/>
              </a:spcBef>
              <a:defRPr/>
            </a:pPr>
            <a:r>
              <a:rPr lang="es-CO" sz="1100" kern="0" dirty="0"/>
              <a:t>INTERVENTORÍA 1751 DE 23/12/2015</a:t>
            </a:r>
          </a:p>
        </p:txBody>
      </p:sp>
      <p:graphicFrame>
        <p:nvGraphicFramePr>
          <p:cNvPr id="52" name="Tabla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0141190"/>
              </p:ext>
            </p:extLst>
          </p:nvPr>
        </p:nvGraphicFramePr>
        <p:xfrm>
          <a:off x="7223921" y="3556554"/>
          <a:ext cx="4451679" cy="769714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33202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0798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1166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82099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CONSORCIO VIAS EQUIDAD 050</a:t>
                      </a:r>
                    </a:p>
                  </a:txBody>
                  <a:tcPr marL="10811" marR="10811" marT="1079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3074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INTEGRANTES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11" marR="10811" marT="107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%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11" marR="10811" marT="107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ORIGEN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11" marR="10811" marT="10796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7742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 dirty="0">
                          <a:effectLst/>
                        </a:rPr>
                        <a:t>HIDALGO E</a:t>
                      </a:r>
                      <a:r>
                        <a:rPr lang="es-MX" sz="1100" u="none" strike="noStrike" baseline="0" dirty="0">
                          <a:effectLst/>
                        </a:rPr>
                        <a:t> HIDALGO SA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3867" marR="10811" marT="107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11" marR="10811" marT="107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ECUADOR</a:t>
                      </a:r>
                    </a:p>
                  </a:txBody>
                  <a:tcPr marL="10811" marR="10811" marT="10796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3546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 dirty="0">
                          <a:effectLst/>
                        </a:rPr>
                        <a:t>HIDALGO</a:t>
                      </a:r>
                      <a:r>
                        <a:rPr lang="es-MX" sz="1100" u="none" strike="noStrike" baseline="0" dirty="0">
                          <a:effectLst/>
                        </a:rPr>
                        <a:t> E HIDALGO COLOMBIA SAS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3867" marR="10811" marT="107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11" marR="10811" marT="107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COLOMBIA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11" marR="10811" marT="10796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53" name="Tabla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6491731"/>
              </p:ext>
            </p:extLst>
          </p:nvPr>
        </p:nvGraphicFramePr>
        <p:xfrm>
          <a:off x="7223921" y="4704034"/>
          <a:ext cx="4451678" cy="889125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32620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9696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2851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86156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05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CONSORCIO VIAS PARA LA EQUIDAD 118</a:t>
                      </a:r>
                      <a:endParaRPr kumimoji="0" lang="es-MX" sz="10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10810" marR="10810" marT="1079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948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u="none" strike="noStrike" dirty="0">
                          <a:effectLst/>
                        </a:rPr>
                        <a:t>INTEGRANTES</a:t>
                      </a:r>
                      <a:endParaRPr lang="es-MX" sz="105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10" marR="10810" marT="107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u="none" strike="noStrike" dirty="0">
                          <a:effectLst/>
                        </a:rPr>
                        <a:t>%</a:t>
                      </a:r>
                      <a:endParaRPr lang="es-MX" sz="105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10" marR="10810" marT="107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u="none" strike="noStrike" dirty="0">
                          <a:effectLst/>
                        </a:rPr>
                        <a:t>ORIGEN</a:t>
                      </a:r>
                      <a:endParaRPr lang="es-MX" sz="105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10" marR="10810" marT="1079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0132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05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GINPROSA COLOMBIA SAS</a:t>
                      </a:r>
                    </a:p>
                  </a:txBody>
                  <a:tcPr marL="143839" marR="10810" marT="1079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5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L="10810" marR="10810" marT="1079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5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ESPAÑA</a:t>
                      </a:r>
                    </a:p>
                  </a:txBody>
                  <a:tcPr marL="10810" marR="10810" marT="1079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76447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05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ARREDONDO MADRID INGENIEROS CIVILES (AIM) LIMITADA</a:t>
                      </a:r>
                    </a:p>
                  </a:txBody>
                  <a:tcPr marL="143839" marR="10810" marT="1079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5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10810" marR="10810" marT="1079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5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10810" marR="10810" marT="1079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4" name="30 CuadroTexto"/>
          <p:cNvSpPr txBox="1">
            <a:spLocks noChangeArrowheads="1"/>
          </p:cNvSpPr>
          <p:nvPr/>
        </p:nvSpPr>
        <p:spPr bwMode="auto">
          <a:xfrm flipH="1">
            <a:off x="7223923" y="2659136"/>
            <a:ext cx="4451675" cy="16927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121473" tIns="0" rIns="121473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marL="457196" indent="-457196" defTabSz="914392">
              <a:spcBef>
                <a:spcPts val="599"/>
              </a:spcBef>
              <a:defRPr/>
            </a:pPr>
            <a:r>
              <a:rPr lang="es-CO" sz="1100" kern="0" dirty="0"/>
              <a:t>ALCANCE</a:t>
            </a:r>
          </a:p>
        </p:txBody>
      </p:sp>
      <p:sp>
        <p:nvSpPr>
          <p:cNvPr id="57" name="CuadroTexto 56"/>
          <p:cNvSpPr txBox="1"/>
          <p:nvPr/>
        </p:nvSpPr>
        <p:spPr>
          <a:xfrm>
            <a:off x="290993" y="1001415"/>
            <a:ext cx="40805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b="1" dirty="0"/>
              <a:t>Quibdó - La Virginia (Ánimas – Pueblo Rico)</a:t>
            </a:r>
          </a:p>
          <a:p>
            <a:r>
              <a:rPr lang="es-CO" sz="1600" b="1" dirty="0"/>
              <a:t>Chocó - Risaralda</a:t>
            </a:r>
          </a:p>
        </p:txBody>
      </p:sp>
      <p:sp>
        <p:nvSpPr>
          <p:cNvPr id="2" name="Rectángulo 1"/>
          <p:cNvSpPr/>
          <p:nvPr/>
        </p:nvSpPr>
        <p:spPr>
          <a:xfrm>
            <a:off x="5099482" y="894780"/>
            <a:ext cx="19085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>
                <a:solidFill>
                  <a:prstClr val="black"/>
                </a:solidFill>
              </a:rPr>
              <a:t>Inversiones Chocó</a:t>
            </a:r>
          </a:p>
        </p:txBody>
      </p:sp>
    </p:spTree>
    <p:extLst>
      <p:ext uri="{BB962C8B-B14F-4D97-AF65-F5344CB8AC3E}">
        <p14:creationId xmlns:p14="http://schemas.microsoft.com/office/powerpoint/2010/main" val="1959805662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9" name="object 11"/>
          <p:cNvSpPr>
            <a:spLocks noChangeArrowheads="1"/>
          </p:cNvSpPr>
          <p:nvPr/>
        </p:nvSpPr>
        <p:spPr bwMode="auto">
          <a:xfrm>
            <a:off x="6443664" y="541339"/>
            <a:ext cx="1438275" cy="58737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s-CO" altLang="es-CO" dirty="0">
              <a:solidFill>
                <a:prstClr val="black"/>
              </a:solidFill>
            </a:endParaRPr>
          </a:p>
        </p:txBody>
      </p:sp>
      <p:sp>
        <p:nvSpPr>
          <p:cNvPr id="5135" name="object 17"/>
          <p:cNvSpPr>
            <a:spLocks/>
          </p:cNvSpPr>
          <p:nvPr/>
        </p:nvSpPr>
        <p:spPr bwMode="auto">
          <a:xfrm>
            <a:off x="3660776" y="0"/>
            <a:ext cx="7007225" cy="82550"/>
          </a:xfrm>
          <a:custGeom>
            <a:avLst/>
            <a:gdLst>
              <a:gd name="T0" fmla="*/ 0 w 7007859"/>
              <a:gd name="T1" fmla="*/ 82296 h 82550"/>
              <a:gd name="T2" fmla="*/ 7004182 w 7007859"/>
              <a:gd name="T3" fmla="*/ 82296 h 82550"/>
              <a:gd name="T4" fmla="*/ 7004182 w 7007859"/>
              <a:gd name="T5" fmla="*/ 0 h 82550"/>
              <a:gd name="T6" fmla="*/ 0 w 7007859"/>
              <a:gd name="T7" fmla="*/ 0 h 82550"/>
              <a:gd name="T8" fmla="*/ 0 w 7007859"/>
              <a:gd name="T9" fmla="*/ 82296 h 825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solidFill>
                <a:prstClr val="black"/>
              </a:solidFill>
            </a:endParaRPr>
          </a:p>
        </p:txBody>
      </p:sp>
      <p:graphicFrame>
        <p:nvGraphicFramePr>
          <p:cNvPr id="19" name="object 3"/>
          <p:cNvGraphicFramePr>
            <a:graphicFrameLocks noGrp="1"/>
          </p:cNvGraphicFramePr>
          <p:nvPr/>
        </p:nvGraphicFramePr>
        <p:xfrm>
          <a:off x="3131345" y="1552259"/>
          <a:ext cx="6624637" cy="3509441"/>
        </p:xfrm>
        <a:graphic>
          <a:graphicData uri="http://schemas.openxmlformats.org/drawingml/2006/table">
            <a:tbl>
              <a:tblPr/>
              <a:tblGrid>
                <a:gridCol w="115889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84706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2108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9759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603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MODALIDAD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TEMAS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>
                      <a:lvl1pPr marL="327025" indent="-52388">
                        <a:spcBef>
                          <a:spcPct val="20000"/>
                        </a:spcBef>
                        <a:tabLst>
                          <a:tab pos="92075" algn="l"/>
                        </a:tabLs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92075" algn="l"/>
                        </a:tabLs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92075" algn="l"/>
                        </a:tabLs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92075" algn="l"/>
                        </a:tabLs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92075" algn="l"/>
                        </a:tabLs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92075" algn="l"/>
                        </a:tabLs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92075" algn="l"/>
                        </a:tabLs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92075" algn="l"/>
                        </a:tabLs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92075" algn="l"/>
                        </a:tabLs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2075" algn="l"/>
                        </a:tabLst>
                      </a:pPr>
                      <a:r>
                        <a:rPr kumimoji="0" lang="es-CO" altLang="es-C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NÚMERO DE FUNCIONARIOS</a:t>
                      </a:r>
                      <a:endParaRPr kumimoji="0" lang="es-CO" altLang="es-CO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2075" algn="l"/>
                        </a:tabLst>
                      </a:pPr>
                      <a:r>
                        <a:rPr kumimoji="0" lang="es-CO" altLang="es-C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INTENSIDAD HORARIA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87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6196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Diplomado</a:t>
                      </a:r>
                    </a:p>
                  </a:txBody>
                  <a:tcPr marL="9525" marR="9525" marT="9524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Supervisión e interventoría de contratos de obra</a:t>
                      </a:r>
                    </a:p>
                  </a:txBody>
                  <a:tcPr marL="9525" marR="9525" marT="9524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9525" marR="9525" marT="9524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9525" marR="9525" marT="9524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71971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Diplomado</a:t>
                      </a:r>
                    </a:p>
                  </a:txBody>
                  <a:tcPr marL="9525" marR="9525" marT="9524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Contratación estatal</a:t>
                      </a:r>
                    </a:p>
                  </a:txBody>
                  <a:tcPr marL="9525" marR="9525" marT="9524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</a:t>
                      </a:r>
                    </a:p>
                  </a:txBody>
                  <a:tcPr marL="9525" marR="9525" marT="9524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4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4401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Curso</a:t>
                      </a:r>
                    </a:p>
                  </a:txBody>
                  <a:tcPr marL="9525" marR="9525" marT="9524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Inglés</a:t>
                      </a:r>
                    </a:p>
                  </a:txBody>
                  <a:tcPr marL="9525" marR="9525" marT="9524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4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</a:p>
                  </a:txBody>
                  <a:tcPr marL="9525" marR="9525" marT="9524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60278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Curso </a:t>
                      </a:r>
                    </a:p>
                  </a:txBody>
                  <a:tcPr marL="9525" marR="9525" marT="9524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Pre-pensionados</a:t>
                      </a:r>
                    </a:p>
                  </a:txBody>
                  <a:tcPr marL="9525" marR="9525" marT="9524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4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4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3791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Curso</a:t>
                      </a:r>
                    </a:p>
                  </a:txBody>
                  <a:tcPr marL="9525" marR="9525" marT="9524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Actualización tributaria</a:t>
                      </a:r>
                    </a:p>
                  </a:txBody>
                  <a:tcPr marL="9525" marR="9525" marT="9524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4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4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66378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Charla</a:t>
                      </a:r>
                    </a:p>
                  </a:txBody>
                  <a:tcPr marL="9525" marR="9525" marT="9524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Equidad</a:t>
                      </a:r>
                      <a:r>
                        <a:rPr lang="es-CO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de Genero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CO" alt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CO" alt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64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4401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Seminario</a:t>
                      </a:r>
                    </a:p>
                  </a:txBody>
                  <a:tcPr marL="9525" marR="9525" marT="9524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Estatuto anticorrupción</a:t>
                      </a:r>
                    </a:p>
                  </a:txBody>
                  <a:tcPr marL="9525" marR="9525" marT="9524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CO" alt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CO" alt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74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4401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Curso</a:t>
                      </a:r>
                    </a:p>
                  </a:txBody>
                  <a:tcPr marL="9525" marR="9525" marT="9524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Cartografía digital</a:t>
                      </a:r>
                    </a:p>
                  </a:txBody>
                  <a:tcPr marL="9525" marR="9525" marT="9524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CO" alt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CO" alt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120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4401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Curso</a:t>
                      </a:r>
                    </a:p>
                  </a:txBody>
                  <a:tcPr marL="9525" marR="9525" marT="9524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Inducción</a:t>
                      </a:r>
                    </a:p>
                  </a:txBody>
                  <a:tcPr marL="9525" marR="9525" marT="9524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16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4401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Curso</a:t>
                      </a:r>
                    </a:p>
                  </a:txBody>
                  <a:tcPr marL="9525" marR="9525" marT="9524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Gestión documental</a:t>
                      </a:r>
                    </a:p>
                  </a:txBody>
                  <a:tcPr marL="9525" marR="9525" marT="9524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26380">
                <a:tc gridSpan="2">
                  <a:txBody>
                    <a:bodyPr/>
                    <a:lstStyle/>
                    <a:p>
                      <a:pPr marL="4540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TOTAL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>
                      <a:lvl1pPr marL="454025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4540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O" altLang="es-CO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>
                      <a:lvl1pPr marL="663575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270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618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17" name="CuadroTexto 16"/>
          <p:cNvSpPr txBox="1"/>
          <p:nvPr/>
        </p:nvSpPr>
        <p:spPr>
          <a:xfrm>
            <a:off x="3546128" y="629926"/>
            <a:ext cx="193675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900" dirty="0">
                <a:solidFill>
                  <a:prstClr val="white"/>
                </a:solidFill>
              </a:rPr>
              <a:t>BUEN GOBIERNO</a:t>
            </a:r>
          </a:p>
          <a:p>
            <a:r>
              <a:rPr lang="es-CO" b="1" dirty="0">
                <a:solidFill>
                  <a:prstClr val="black"/>
                </a:solidFill>
                <a:latin typeface="Arial Narrow" panose="020B0606020202030204" pitchFamily="34" charset="0"/>
              </a:rPr>
              <a:t>Capacitaciones</a:t>
            </a:r>
          </a:p>
        </p:txBody>
      </p:sp>
    </p:spTree>
    <p:extLst>
      <p:ext uri="{BB962C8B-B14F-4D97-AF65-F5344CB8AC3E}">
        <p14:creationId xmlns:p14="http://schemas.microsoft.com/office/powerpoint/2010/main" val="1727991143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object 6"/>
          <p:cNvSpPr>
            <a:spLocks noChangeArrowheads="1"/>
          </p:cNvSpPr>
          <p:nvPr/>
        </p:nvSpPr>
        <p:spPr bwMode="auto">
          <a:xfrm>
            <a:off x="4743450" y="858839"/>
            <a:ext cx="4838700" cy="56197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s-CO" altLang="es-CO" dirty="0">
              <a:solidFill>
                <a:prstClr val="black"/>
              </a:solidFill>
            </a:endParaRPr>
          </a:p>
        </p:txBody>
      </p:sp>
      <p:sp>
        <p:nvSpPr>
          <p:cNvPr id="6153" name="object 11"/>
          <p:cNvSpPr>
            <a:spLocks noChangeArrowheads="1"/>
          </p:cNvSpPr>
          <p:nvPr/>
        </p:nvSpPr>
        <p:spPr bwMode="auto">
          <a:xfrm>
            <a:off x="6443664" y="541339"/>
            <a:ext cx="1438275" cy="58737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s-CO" altLang="es-CO" dirty="0">
              <a:solidFill>
                <a:prstClr val="black"/>
              </a:solidFill>
            </a:endParaRPr>
          </a:p>
        </p:txBody>
      </p:sp>
      <p:sp>
        <p:nvSpPr>
          <p:cNvPr id="6159" name="object 17"/>
          <p:cNvSpPr>
            <a:spLocks/>
          </p:cNvSpPr>
          <p:nvPr/>
        </p:nvSpPr>
        <p:spPr bwMode="auto">
          <a:xfrm>
            <a:off x="3660776" y="0"/>
            <a:ext cx="7007225" cy="82550"/>
          </a:xfrm>
          <a:custGeom>
            <a:avLst/>
            <a:gdLst>
              <a:gd name="T0" fmla="*/ 0 w 7007859"/>
              <a:gd name="T1" fmla="*/ 82296 h 82550"/>
              <a:gd name="T2" fmla="*/ 7004182 w 7007859"/>
              <a:gd name="T3" fmla="*/ 82296 h 82550"/>
              <a:gd name="T4" fmla="*/ 7004182 w 7007859"/>
              <a:gd name="T5" fmla="*/ 0 h 82550"/>
              <a:gd name="T6" fmla="*/ 0 w 7007859"/>
              <a:gd name="T7" fmla="*/ 0 h 82550"/>
              <a:gd name="T8" fmla="*/ 0 w 7007859"/>
              <a:gd name="T9" fmla="*/ 82296 h 825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solidFill>
                <a:prstClr val="black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524125" y="1962151"/>
            <a:ext cx="2008188" cy="574675"/>
          </a:xfrm>
          <a:prstGeom prst="rect">
            <a:avLst/>
          </a:prstGeom>
          <a:solidFill>
            <a:srgbClr val="1F487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600" b="1" dirty="0">
                <a:solidFill>
                  <a:prstClr val="white"/>
                </a:solidFill>
              </a:rPr>
              <a:t>MEJORES FUNCIONARIOS</a:t>
            </a:r>
          </a:p>
        </p:txBody>
      </p:sp>
      <p:sp>
        <p:nvSpPr>
          <p:cNvPr id="4" name="Rectángulo 3"/>
          <p:cNvSpPr/>
          <p:nvPr/>
        </p:nvSpPr>
        <p:spPr>
          <a:xfrm>
            <a:off x="5076826" y="1830389"/>
            <a:ext cx="4957763" cy="795337"/>
          </a:xfrm>
          <a:prstGeom prst="rect">
            <a:avLst/>
          </a:prstGeom>
          <a:noFill/>
          <a:ln>
            <a:solidFill>
              <a:srgbClr val="1F48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es-CO" altLang="es-CO" sz="1600" dirty="0">
                <a:solidFill>
                  <a:prstClr val="black"/>
                </a:solidFill>
              </a:rPr>
              <a:t>Según lo establecido Decreto 1227 del 2005, cada año se seleccionan los mejores funcionarios de cada nivel jerárquico.</a:t>
            </a:r>
            <a:endParaRPr lang="es-CO" sz="1600" dirty="0">
              <a:solidFill>
                <a:prstClr val="white"/>
              </a:solidFill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2544764" y="3135314"/>
            <a:ext cx="2008187" cy="574675"/>
          </a:xfrm>
          <a:prstGeom prst="rect">
            <a:avLst/>
          </a:prstGeom>
          <a:solidFill>
            <a:srgbClr val="1F487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600" b="1" dirty="0">
                <a:solidFill>
                  <a:prstClr val="white"/>
                </a:solidFill>
              </a:rPr>
              <a:t>MEJORES EQUIPOS DE TRABAJO</a:t>
            </a:r>
          </a:p>
        </p:txBody>
      </p:sp>
      <p:sp>
        <p:nvSpPr>
          <p:cNvPr id="23" name="Rectángulo 22"/>
          <p:cNvSpPr/>
          <p:nvPr/>
        </p:nvSpPr>
        <p:spPr>
          <a:xfrm>
            <a:off x="5076826" y="2944813"/>
            <a:ext cx="4957763" cy="939800"/>
          </a:xfrm>
          <a:prstGeom prst="rect">
            <a:avLst/>
          </a:prstGeom>
          <a:noFill/>
          <a:ln>
            <a:solidFill>
              <a:srgbClr val="1F48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es-CO" altLang="es-CO" sz="1600" dirty="0">
                <a:solidFill>
                  <a:prstClr val="black"/>
                </a:solidFill>
              </a:rPr>
              <a:t>Se premian los mejores equipos de trabajo que hayan realizado proyectos especiales en la entidad y que cumplan las condiciones establecidas en la convocatoria.</a:t>
            </a:r>
            <a:endParaRPr lang="es-CO" sz="1600" dirty="0">
              <a:solidFill>
                <a:prstClr val="black"/>
              </a:solidFill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2544764" y="4343401"/>
            <a:ext cx="2008187" cy="574675"/>
          </a:xfrm>
          <a:prstGeom prst="rect">
            <a:avLst/>
          </a:prstGeom>
          <a:solidFill>
            <a:srgbClr val="1F487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600" b="1" dirty="0">
                <a:solidFill>
                  <a:prstClr val="white"/>
                </a:solidFill>
              </a:rPr>
              <a:t>APOYO EDUCATIVO </a:t>
            </a:r>
          </a:p>
        </p:txBody>
      </p:sp>
      <p:sp>
        <p:nvSpPr>
          <p:cNvPr id="25" name="Rectángulo 24"/>
          <p:cNvSpPr/>
          <p:nvPr/>
        </p:nvSpPr>
        <p:spPr>
          <a:xfrm>
            <a:off x="5097463" y="4252914"/>
            <a:ext cx="4957762" cy="757237"/>
          </a:xfrm>
          <a:prstGeom prst="rect">
            <a:avLst/>
          </a:prstGeom>
          <a:noFill/>
          <a:ln>
            <a:solidFill>
              <a:srgbClr val="1F48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es-CO" sz="1600" dirty="0">
                <a:solidFill>
                  <a:prstClr val="black"/>
                </a:solidFill>
              </a:rPr>
              <a:t>Apoyo en los estudios de educación formal para los funcionarios y sus hijos.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3584576" y="643569"/>
            <a:ext cx="193675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900" dirty="0">
                <a:solidFill>
                  <a:prstClr val="white"/>
                </a:solidFill>
              </a:rPr>
              <a:t>BUEN GOBIERNO</a:t>
            </a:r>
          </a:p>
          <a:p>
            <a:r>
              <a:rPr lang="es-CO" b="1" dirty="0">
                <a:solidFill>
                  <a:prstClr val="black"/>
                </a:solidFill>
                <a:latin typeface="Arial Narrow" panose="020B0606020202030204" pitchFamily="34" charset="0"/>
              </a:rPr>
              <a:t>Plan de incentivos</a:t>
            </a:r>
          </a:p>
        </p:txBody>
      </p:sp>
    </p:spTree>
    <p:extLst>
      <p:ext uri="{BB962C8B-B14F-4D97-AF65-F5344CB8AC3E}">
        <p14:creationId xmlns:p14="http://schemas.microsoft.com/office/powerpoint/2010/main" val="2445439248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8709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30 CuadroTexto"/>
          <p:cNvSpPr txBox="1">
            <a:spLocks noChangeArrowheads="1"/>
          </p:cNvSpPr>
          <p:nvPr/>
        </p:nvSpPr>
        <p:spPr bwMode="auto">
          <a:xfrm flipH="1">
            <a:off x="7475260" y="1377676"/>
            <a:ext cx="4183929" cy="173253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109" tIns="0" rIns="91109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343263" indent="-343263" defTabSz="686526">
              <a:spcBef>
                <a:spcPts val="450"/>
              </a:spcBef>
              <a:defRPr/>
            </a:pPr>
            <a:r>
              <a:rPr lang="es-CO" sz="1126" dirty="0"/>
              <a:t>INFORMACIÓN GENERAL</a:t>
            </a:r>
          </a:p>
        </p:txBody>
      </p:sp>
      <p:graphicFrame>
        <p:nvGraphicFramePr>
          <p:cNvPr id="24" name="3 Tabla"/>
          <p:cNvGraphicFramePr>
            <a:graphicFrameLocks noGrp="1"/>
          </p:cNvGraphicFramePr>
          <p:nvPr>
            <p:extLst/>
          </p:nvPr>
        </p:nvGraphicFramePr>
        <p:xfrm>
          <a:off x="7475260" y="1619181"/>
          <a:ext cx="4188574" cy="76212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53107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5749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9053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ACTA DE INICIO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6999" marR="26999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u="none" strike="noStrike" dirty="0">
                          <a:effectLst/>
                        </a:rPr>
                        <a:t>04/09/2012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6999" marR="26999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9053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PLAZO</a:t>
                      </a:r>
                      <a:endParaRPr lang="es-CO" sz="1000" b="0" kern="1200" dirty="0">
                        <a:solidFill>
                          <a:srgbClr val="08275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6999" marR="26999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kern="1200" dirty="0">
                          <a:effectLst/>
                        </a:rPr>
                        <a:t>4</a:t>
                      </a:r>
                      <a:r>
                        <a:rPr lang="es-MX" sz="1000" u="none" strike="noStrike" kern="1200" baseline="0" dirty="0">
                          <a:effectLst/>
                        </a:rPr>
                        <a:t> AÑOS 3 MESES</a:t>
                      </a:r>
                      <a:endParaRPr lang="es-MX" sz="1000" b="0" i="0" u="none" strike="noStrike" kern="1200" dirty="0">
                        <a:solidFill>
                          <a:srgbClr val="082754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999" marR="26999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9053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FECHA FINALIZACIÓN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6999" marR="26999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kern="1200" baseline="0" dirty="0">
                          <a:effectLst/>
                        </a:rPr>
                        <a:t>25/08/2017</a:t>
                      </a:r>
                      <a:endParaRPr lang="es-MX" sz="10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999" marR="26999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9053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FASE DEL PROYECTO (AVANCE)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6999" marR="26999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kern="1200" dirty="0">
                          <a:effectLst/>
                        </a:rPr>
                        <a:t>97,3</a:t>
                      </a:r>
                      <a:r>
                        <a:rPr lang="es-MX" sz="1000" u="none" strike="noStrike" kern="1200" baseline="0" dirty="0">
                          <a:effectLst/>
                        </a:rPr>
                        <a:t> </a:t>
                      </a:r>
                      <a:r>
                        <a:rPr lang="es-MX" sz="1000" u="none" strike="noStrike" kern="1200" dirty="0">
                          <a:effectLst/>
                        </a:rPr>
                        <a:t>%</a:t>
                      </a:r>
                      <a:endParaRPr lang="es-MX" sz="10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999" marR="26999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5" name="30 CuadroTexto"/>
          <p:cNvSpPr txBox="1">
            <a:spLocks noChangeArrowheads="1"/>
          </p:cNvSpPr>
          <p:nvPr/>
        </p:nvSpPr>
        <p:spPr bwMode="auto">
          <a:xfrm flipH="1">
            <a:off x="7475260" y="3341242"/>
            <a:ext cx="4194529" cy="150169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109" tIns="0" rIns="91109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343263" indent="-343263" defTabSz="686526">
              <a:spcBef>
                <a:spcPts val="450"/>
              </a:spcBef>
              <a:defRPr/>
            </a:pPr>
            <a:r>
              <a:rPr lang="es-CO" sz="976" dirty="0"/>
              <a:t>CONTRATO OBRA 532 DE /2012</a:t>
            </a:r>
          </a:p>
        </p:txBody>
      </p:sp>
      <p:sp>
        <p:nvSpPr>
          <p:cNvPr id="26" name="30 CuadroTexto"/>
          <p:cNvSpPr txBox="1">
            <a:spLocks noChangeArrowheads="1"/>
          </p:cNvSpPr>
          <p:nvPr/>
        </p:nvSpPr>
        <p:spPr bwMode="auto">
          <a:xfrm flipH="1">
            <a:off x="7475260" y="4876561"/>
            <a:ext cx="4194529" cy="150169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109" tIns="0" rIns="91109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343263" indent="-343263" defTabSz="686526">
              <a:spcBef>
                <a:spcPts val="450"/>
              </a:spcBef>
              <a:defRPr/>
            </a:pPr>
            <a:r>
              <a:rPr lang="es-CO" sz="976" dirty="0"/>
              <a:t>INTERVENTORÍA 677 DE 2012</a:t>
            </a:r>
          </a:p>
        </p:txBody>
      </p:sp>
      <p:graphicFrame>
        <p:nvGraphicFramePr>
          <p:cNvPr id="27" name="Tabla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697827"/>
              </p:ext>
            </p:extLst>
          </p:nvPr>
        </p:nvGraphicFramePr>
        <p:xfrm>
          <a:off x="7475262" y="3555888"/>
          <a:ext cx="4194530" cy="1134959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93972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5624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9857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62137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000" b="1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</a:rPr>
                        <a:t>UNIÓN TEMPORAL PROSPERIDAD 2011</a:t>
                      </a:r>
                    </a:p>
                  </a:txBody>
                  <a:tcPr marL="27027" marR="27027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213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u="none" strike="noStrike" dirty="0">
                          <a:effectLst/>
                          <a:latin typeface="+mn-lt"/>
                        </a:rPr>
                        <a:t>INTEGRANTES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u="none" strike="noStrike" dirty="0">
                          <a:effectLst/>
                          <a:latin typeface="+mn-lt"/>
                        </a:rPr>
                        <a:t>%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u="none" strike="noStrike" dirty="0">
                          <a:effectLst/>
                          <a:latin typeface="+mn-lt"/>
                        </a:rPr>
                        <a:t>ORIGEN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7" marR="27027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2137">
                <a:tc>
                  <a:txBody>
                    <a:bodyPr/>
                    <a:lstStyle/>
                    <a:p>
                      <a:pPr marL="0" algn="l" defTabSz="1213209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ORTIZ CONSTRUCCÍONES Y PROYECTOS S.A SUC. COL</a:t>
                      </a: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marL="0" algn="ctr" defTabSz="1213209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</a:t>
                      </a: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marL="0" algn="ctr" defTabSz="1213209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7" marR="27027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62137">
                <a:tc>
                  <a:txBody>
                    <a:bodyPr/>
                    <a:lstStyle/>
                    <a:p>
                      <a:pPr marL="0" algn="l" defTabSz="1213209" rtl="0" eaLnBrk="1" fontAlgn="ctr" latinLnBrk="0" hangingPunct="1"/>
                      <a:r>
                        <a:rPr lang="es-CO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EQUIPO UNIVERSAL S.A.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marL="0" algn="ctr" defTabSz="1213209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marL="0" algn="ctr" defTabSz="1213209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7" marR="27027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62137">
                <a:tc>
                  <a:txBody>
                    <a:bodyPr/>
                    <a:lstStyle/>
                    <a:p>
                      <a:pPr marL="0" algn="l" defTabSz="1213209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EDGARDO NAVARRO VIVES</a:t>
                      </a: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marL="0" algn="ctr" defTabSz="1213209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</a:t>
                      </a: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marL="0" algn="ctr" defTabSz="1213209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7" marR="27027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62137">
                <a:tc>
                  <a:txBody>
                    <a:bodyPr/>
                    <a:lstStyle/>
                    <a:p>
                      <a:pPr marL="0" algn="l" defTabSz="1213209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CODIFA LTDA</a:t>
                      </a: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marL="0" algn="ctr" defTabSz="1213209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marL="0" algn="ctr" defTabSz="1213209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7" marR="27027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62137">
                <a:tc>
                  <a:txBody>
                    <a:bodyPr/>
                    <a:lstStyle/>
                    <a:p>
                      <a:pPr marL="0" algn="l" defTabSz="1213209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PUENTES Y TORONES S.A.</a:t>
                      </a: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marL="0" algn="ctr" defTabSz="1213209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marL="0" algn="ctr" defTabSz="1213209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7" marR="27027" marT="0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28" name="Tab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8408610"/>
              </p:ext>
            </p:extLst>
          </p:nvPr>
        </p:nvGraphicFramePr>
        <p:xfrm>
          <a:off x="7475260" y="5080698"/>
          <a:ext cx="4194529" cy="692776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307958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7881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3612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73194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</a:rPr>
                        <a:t>CONSORCIO PRIORITARIOS 002</a:t>
                      </a:r>
                    </a:p>
                  </a:txBody>
                  <a:tcPr marL="27027" marR="27027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7319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INTEGRANTES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%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ORIGEN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7" marR="27027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7319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COMPAÑÍA COLOMBIANA DE CONSULTORES S.A.</a:t>
                      </a: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COLOMBIA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027" marR="27027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7319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ARREDONDO MADRID INGENIEROS CIVILES A.I.M LTDA</a:t>
                      </a: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7" marR="27027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9" name="30 CuadroTexto"/>
          <p:cNvSpPr txBox="1">
            <a:spLocks noChangeArrowheads="1"/>
          </p:cNvSpPr>
          <p:nvPr/>
        </p:nvSpPr>
        <p:spPr bwMode="auto">
          <a:xfrm flipH="1">
            <a:off x="7475260" y="2381309"/>
            <a:ext cx="4194529" cy="150169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109" tIns="0" rIns="91109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343263" indent="-343263" defTabSz="686526">
              <a:spcBef>
                <a:spcPts val="450"/>
              </a:spcBef>
              <a:defRPr/>
            </a:pPr>
            <a:r>
              <a:rPr lang="es-CO" sz="976" dirty="0"/>
              <a:t>ALCANCE</a:t>
            </a:r>
          </a:p>
        </p:txBody>
      </p:sp>
      <p:graphicFrame>
        <p:nvGraphicFramePr>
          <p:cNvPr id="30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1968266"/>
              </p:ext>
            </p:extLst>
          </p:nvPr>
        </p:nvGraphicFramePr>
        <p:xfrm>
          <a:off x="7475262" y="2594645"/>
          <a:ext cx="4194531" cy="394877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127381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8789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4632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8649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932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SECTOR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3825" marR="43825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CANTIDAD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3825" marR="43825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INTERVENCIÓN PREVISTA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3825" marR="43825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+mn-lt"/>
                          <a:ea typeface="Times New Roman"/>
                        </a:rPr>
                        <a:t>AVANCE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3825" marR="43825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01620">
                <a:tc>
                  <a:txBody>
                    <a:bodyPr/>
                    <a:lstStyle/>
                    <a:p>
                      <a:pPr marL="0" algn="ctr" defTabSz="1213209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MUMBÚ – LA VIRGINIA</a:t>
                      </a:r>
                    </a:p>
                  </a:txBody>
                  <a:tcPr marL="6087" marR="6087" marT="659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213209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30Km</a:t>
                      </a:r>
                    </a:p>
                  </a:txBody>
                  <a:tcPr marL="6087" marR="6087" marT="659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213209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Pavimentación</a:t>
                      </a:r>
                    </a:p>
                  </a:txBody>
                  <a:tcPr marL="6087" marR="6087" marT="659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213209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27,6 Km</a:t>
                      </a:r>
                    </a:p>
                  </a:txBody>
                  <a:tcPr marL="6087" marR="6087" marT="659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2" name="30 CuadroTexto"/>
          <p:cNvSpPr txBox="1">
            <a:spLocks noChangeArrowheads="1"/>
          </p:cNvSpPr>
          <p:nvPr/>
        </p:nvSpPr>
        <p:spPr bwMode="auto">
          <a:xfrm flipH="1">
            <a:off x="955757" y="4225169"/>
            <a:ext cx="3006231" cy="150169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109" tIns="0" rIns="91109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marL="343263" indent="-343263" defTabSz="686526">
              <a:spcBef>
                <a:spcPts val="450"/>
              </a:spcBef>
              <a:defRPr/>
            </a:pPr>
            <a:r>
              <a:rPr lang="es-CO" sz="976" dirty="0"/>
              <a:t>INVERSIONES (Millones)</a:t>
            </a:r>
          </a:p>
        </p:txBody>
      </p:sp>
      <p:graphicFrame>
        <p:nvGraphicFramePr>
          <p:cNvPr id="33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1251354"/>
              </p:ext>
            </p:extLst>
          </p:nvPr>
        </p:nvGraphicFramePr>
        <p:xfrm>
          <a:off x="955756" y="4420946"/>
          <a:ext cx="3006230" cy="1235727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96177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4445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3730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900" kern="1200" dirty="0"/>
                        <a:t>Total Contrato Obra</a:t>
                      </a:r>
                      <a:endParaRPr lang="es-CO" sz="9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6999" marR="26999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900" u="none" strike="noStrike" dirty="0">
                          <a:effectLst/>
                        </a:rPr>
                        <a:t>$ 246.312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6999" marR="26999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3730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900" kern="1200" dirty="0"/>
                        <a:t>Total Contrato </a:t>
                      </a:r>
                      <a:r>
                        <a:rPr lang="es-ES" sz="900" kern="1200" dirty="0">
                          <a:solidFill>
                            <a:schemeClr val="tx1"/>
                          </a:solidFill>
                        </a:rPr>
                        <a:t>Interventoría</a:t>
                      </a:r>
                      <a:endParaRPr lang="es-CO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6999" marR="26999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900" u="none" strike="noStrike" baseline="0" dirty="0">
                          <a:effectLst/>
                        </a:rPr>
                        <a:t> </a:t>
                      </a:r>
                      <a:r>
                        <a:rPr lang="es-CO" sz="900" u="none" strike="noStrike" dirty="0">
                          <a:effectLst/>
                        </a:rPr>
                        <a:t>$ 11.150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6999" marR="26999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238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900" kern="1200" dirty="0"/>
                        <a:t>Total Vigencias de obra</a:t>
                      </a:r>
                      <a:endParaRPr lang="es-CO" sz="900" kern="1200" baseline="0" dirty="0"/>
                    </a:p>
                    <a:p>
                      <a:pPr marL="173038" indent="0" algn="l" defTabSz="914400" rtl="0" eaLnBrk="1" latinLnBrk="0" hangingPunct="1"/>
                      <a:r>
                        <a:rPr lang="es-CO" sz="9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2012= </a:t>
                      </a:r>
                      <a:r>
                        <a:rPr lang="es-CO" sz="9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$8.165</a:t>
                      </a:r>
                      <a:r>
                        <a:rPr lang="es-CO" sz="9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/>
                      </a:r>
                      <a:br>
                        <a:rPr lang="es-CO" sz="9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lang="es-CO" sz="9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2013= </a:t>
                      </a:r>
                      <a:r>
                        <a:rPr lang="es-CO" sz="9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$29.005</a:t>
                      </a:r>
                      <a:br>
                        <a:rPr lang="es-CO" sz="9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lang="es-CO" sz="9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2014</a:t>
                      </a:r>
                      <a:r>
                        <a:rPr lang="es-CO" sz="9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= $52.505</a:t>
                      </a:r>
                    </a:p>
                    <a:p>
                      <a:pPr marL="173038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9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2015</a:t>
                      </a:r>
                      <a:r>
                        <a:rPr lang="es-CO" sz="9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= $78.505</a:t>
                      </a:r>
                    </a:p>
                    <a:p>
                      <a:pPr marL="173038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9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2016= $78.129</a:t>
                      </a:r>
                      <a:endParaRPr lang="es-CO" sz="900" b="1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6999" marR="26999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900" u="none" strike="noStrike" baseline="0" dirty="0">
                          <a:effectLst/>
                        </a:rPr>
                        <a:t> </a:t>
                      </a:r>
                      <a:r>
                        <a:rPr lang="es-CO" sz="900" u="none" strike="noStrike" dirty="0">
                          <a:effectLst/>
                        </a:rPr>
                        <a:t>$ 246.312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6999" marR="26999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3730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900" kern="1200" dirty="0"/>
                        <a:t>Total</a:t>
                      </a:r>
                      <a:r>
                        <a:rPr lang="es-ES" sz="900" kern="1200" baseline="0" dirty="0"/>
                        <a:t> Inversión</a:t>
                      </a:r>
                      <a:endParaRPr lang="es-CO" sz="9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6999" marR="26999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900" u="none" strike="noStrike" dirty="0">
                          <a:effectLst/>
                        </a:rPr>
                        <a:t> $ 257.462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6999" marR="26999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95370" name="CuadroTexto 26"/>
          <p:cNvSpPr txBox="1">
            <a:spLocks noChangeArrowheads="1"/>
          </p:cNvSpPr>
          <p:nvPr/>
        </p:nvSpPr>
        <p:spPr bwMode="auto">
          <a:xfrm>
            <a:off x="992312" y="6241648"/>
            <a:ext cx="2366886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defTabSz="68583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altLang="es-CO" sz="750" kern="0" dirty="0">
                <a:solidFill>
                  <a:srgbClr val="386295"/>
                </a:solidFill>
              </a:rPr>
              <a:t>* Cifras en millones a diciembre de 2015</a:t>
            </a:r>
          </a:p>
        </p:txBody>
      </p:sp>
      <p:pic>
        <p:nvPicPr>
          <p:cNvPr id="55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756" y="1833310"/>
            <a:ext cx="3213188" cy="2229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Imagen 3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086" y="1356818"/>
            <a:ext cx="2033995" cy="2428082"/>
          </a:xfrm>
          <a:prstGeom prst="rect">
            <a:avLst/>
          </a:prstGeom>
        </p:spPr>
      </p:pic>
      <p:graphicFrame>
        <p:nvGraphicFramePr>
          <p:cNvPr id="35" name="Tabla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8349719"/>
              </p:ext>
            </p:extLst>
          </p:nvPr>
        </p:nvGraphicFramePr>
        <p:xfrm>
          <a:off x="4168945" y="4400139"/>
          <a:ext cx="3035444" cy="183071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03544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83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Longitud</a:t>
                      </a:r>
                      <a:r>
                        <a:rPr lang="es-ES" sz="120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 de Proyecto 216 Km</a:t>
                      </a:r>
                      <a:endParaRPr lang="es-CO" sz="1200" b="0" i="0" u="none" strike="noStrike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27002" marR="27002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3" name="30 CuadroTexto"/>
          <p:cNvSpPr txBox="1">
            <a:spLocks noChangeArrowheads="1"/>
          </p:cNvSpPr>
          <p:nvPr/>
        </p:nvSpPr>
        <p:spPr bwMode="auto">
          <a:xfrm flipH="1">
            <a:off x="4189922" y="4604297"/>
            <a:ext cx="3014467" cy="150169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109" tIns="0" rIns="91109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marL="343263" indent="-343263" defTabSz="686526">
              <a:spcBef>
                <a:spcPts val="450"/>
              </a:spcBef>
              <a:defRPr/>
            </a:pPr>
            <a:r>
              <a:rPr lang="es-CO" sz="976" kern="0" dirty="0"/>
              <a:t>ESTADO DEL CORREDOR</a:t>
            </a:r>
          </a:p>
        </p:txBody>
      </p:sp>
      <p:graphicFrame>
        <p:nvGraphicFramePr>
          <p:cNvPr id="31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8454592"/>
              </p:ext>
            </p:extLst>
          </p:nvPr>
        </p:nvGraphicFramePr>
        <p:xfrm>
          <a:off x="4179433" y="4825872"/>
          <a:ext cx="3024957" cy="842948"/>
        </p:xfrm>
        <a:graphic>
          <a:graphicData uri="http://schemas.openxmlformats.org/drawingml/2006/table">
            <a:tbl>
              <a:tblPr bandRow="1"/>
              <a:tblGrid>
                <a:gridCol w="226796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5699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523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effectLst/>
                          <a:latin typeface="+mn-lt"/>
                        </a:rPr>
                        <a:t>ESTADO</a:t>
                      </a:r>
                      <a:endParaRPr lang="es-CO" sz="1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65" marR="58465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effectLst/>
                          <a:latin typeface="+mn-lt"/>
                          <a:ea typeface="+mn-ea"/>
                        </a:rPr>
                        <a:t>CANTIDAD</a:t>
                      </a:r>
                      <a:endParaRPr lang="es-CO" sz="1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65" marR="58465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120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EN EJECUCIÓN</a:t>
                      </a:r>
                    </a:p>
                  </a:txBody>
                  <a:tcPr marL="8120" marR="8120" marT="8807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30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20" marR="8120" marT="8809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84062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EJECUTADOS POR OTROS PROGRAMAS</a:t>
                      </a:r>
                      <a:endParaRPr lang="es-MX" sz="10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7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608939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1217877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826817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2435756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3044694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3653633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4262573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4871511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140 KM</a:t>
                      </a:r>
                    </a:p>
                  </a:txBody>
                  <a:tcPr marL="8120" marR="8120" marT="8809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46497866"/>
                  </a:ext>
                </a:extLst>
              </a:tr>
              <a:tr h="184063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SIN INTERVENIR – SIN FINANCIACIÓN</a:t>
                      </a:r>
                    </a:p>
                  </a:txBody>
                  <a:tcPr marL="8120" marR="8120" marT="8807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608939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1217877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826817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2435756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3044694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3653633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4262573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4871511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 KM</a:t>
                      </a:r>
                    </a:p>
                  </a:txBody>
                  <a:tcPr marL="8120" marR="8120" marT="8809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6120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l" fontAlgn="b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VÍAS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PARA LA EQUIDAD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120" marR="8120" marT="8809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23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20" marR="8120" marT="8809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Rectángulo 20"/>
          <p:cNvSpPr/>
          <p:nvPr/>
        </p:nvSpPr>
        <p:spPr>
          <a:xfrm>
            <a:off x="2681522" y="551025"/>
            <a:ext cx="90848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7260"/>
            <a:r>
              <a:rPr lang="es-CO" spc="-5" dirty="0">
                <a:solidFill>
                  <a:srgbClr val="FFFFFF"/>
                </a:solidFill>
                <a:cs typeface="Calibri"/>
              </a:rPr>
              <a:t>COMPETITIVIDAD </a:t>
            </a:r>
            <a:r>
              <a:rPr lang="es-CO" spc="-25" dirty="0">
                <a:solidFill>
                  <a:srgbClr val="FFFFFF"/>
                </a:solidFill>
                <a:cs typeface="Calibri"/>
              </a:rPr>
              <a:t>ESTRATÉGICA </a:t>
            </a:r>
            <a:r>
              <a:rPr lang="es-CO" spc="-5" dirty="0">
                <a:solidFill>
                  <a:srgbClr val="FFFFFF"/>
                </a:solidFill>
                <a:cs typeface="Calibri"/>
              </a:rPr>
              <a:t>E</a:t>
            </a:r>
            <a:r>
              <a:rPr lang="es-CO" spc="65" dirty="0">
                <a:solidFill>
                  <a:srgbClr val="FFFFFF"/>
                </a:solidFill>
                <a:cs typeface="Calibri"/>
              </a:rPr>
              <a:t> </a:t>
            </a:r>
            <a:r>
              <a:rPr lang="es-CO" spc="-10" dirty="0">
                <a:solidFill>
                  <a:srgbClr val="FFFFFF"/>
                </a:solidFill>
                <a:cs typeface="Calibri"/>
              </a:rPr>
              <a:t>INFRAESTRUCTURA</a:t>
            </a:r>
            <a:endParaRPr lang="es-CO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5099482" y="894780"/>
            <a:ext cx="19085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>
                <a:solidFill>
                  <a:prstClr val="black"/>
                </a:solidFill>
              </a:rPr>
              <a:t>Inversiones Chocó</a:t>
            </a:r>
          </a:p>
        </p:txBody>
      </p:sp>
      <p:sp>
        <p:nvSpPr>
          <p:cNvPr id="36" name="CuadroTexto 35"/>
          <p:cNvSpPr txBox="1"/>
          <p:nvPr/>
        </p:nvSpPr>
        <p:spPr>
          <a:xfrm>
            <a:off x="290993" y="1001415"/>
            <a:ext cx="40805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b="1" dirty="0"/>
              <a:t>Transversal Central del Pacífico F2 (Quibdó – La Virginia) Chocó - Risaralda</a:t>
            </a:r>
          </a:p>
        </p:txBody>
      </p:sp>
    </p:spTree>
    <p:extLst>
      <p:ext uri="{BB962C8B-B14F-4D97-AF65-F5344CB8AC3E}">
        <p14:creationId xmlns:p14="http://schemas.microsoft.com/office/powerpoint/2010/main" val="40737545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ángulo 33"/>
          <p:cNvSpPr/>
          <p:nvPr/>
        </p:nvSpPr>
        <p:spPr>
          <a:xfrm>
            <a:off x="2681522" y="551025"/>
            <a:ext cx="90848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7260"/>
            <a:r>
              <a:rPr lang="es-CO" spc="-5" dirty="0">
                <a:solidFill>
                  <a:srgbClr val="FFFFFF"/>
                </a:solidFill>
                <a:cs typeface="Calibri"/>
              </a:rPr>
              <a:t>COMPETITIVIDAD </a:t>
            </a:r>
            <a:r>
              <a:rPr lang="es-CO" spc="-25" dirty="0">
                <a:solidFill>
                  <a:srgbClr val="FFFFFF"/>
                </a:solidFill>
                <a:cs typeface="Calibri"/>
              </a:rPr>
              <a:t>ESTRATÉGICA </a:t>
            </a:r>
            <a:r>
              <a:rPr lang="es-CO" spc="-5" dirty="0">
                <a:solidFill>
                  <a:srgbClr val="FFFFFF"/>
                </a:solidFill>
                <a:cs typeface="Calibri"/>
              </a:rPr>
              <a:t>E</a:t>
            </a:r>
            <a:r>
              <a:rPr lang="es-CO" spc="65" dirty="0">
                <a:solidFill>
                  <a:srgbClr val="FFFFFF"/>
                </a:solidFill>
                <a:cs typeface="Calibri"/>
              </a:rPr>
              <a:t> </a:t>
            </a:r>
            <a:r>
              <a:rPr lang="es-CO" spc="-10" dirty="0">
                <a:solidFill>
                  <a:srgbClr val="FFFFFF"/>
                </a:solidFill>
                <a:cs typeface="Calibri"/>
              </a:rPr>
              <a:t>INFRAESTRUCTURA</a:t>
            </a:r>
            <a:endParaRPr lang="es-CO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5099482" y="894780"/>
            <a:ext cx="19085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>
                <a:solidFill>
                  <a:prstClr val="black"/>
                </a:solidFill>
              </a:rPr>
              <a:t>Inversiones Chocó</a:t>
            </a:r>
          </a:p>
        </p:txBody>
      </p:sp>
      <p:pic>
        <p:nvPicPr>
          <p:cNvPr id="21" name="Imagen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28" t="24585" r="37582" b="39517"/>
          <a:stretch>
            <a:fillRect/>
          </a:stretch>
        </p:blipFill>
        <p:spPr bwMode="auto">
          <a:xfrm>
            <a:off x="520141" y="1505597"/>
            <a:ext cx="3726395" cy="2342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763" y="1505597"/>
            <a:ext cx="1811438" cy="2163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30 CuadroTexto"/>
          <p:cNvSpPr txBox="1">
            <a:spLocks noChangeArrowheads="1"/>
          </p:cNvSpPr>
          <p:nvPr/>
        </p:nvSpPr>
        <p:spPr bwMode="auto">
          <a:xfrm flipH="1">
            <a:off x="7866259" y="1225912"/>
            <a:ext cx="4006651" cy="215444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121300" tIns="0" rIns="121300" bIns="0" anchor="ctr" anchorCtr="1">
            <a:spAutoFit/>
          </a:bodyPr>
          <a:lstStyle>
            <a:defPPr>
              <a:defRPr lang="es-CO"/>
            </a:defPPr>
            <a:lvl1pPr marL="457200" indent="-457200" algn="ctr">
              <a:spcBef>
                <a:spcPts val="600"/>
              </a:spcBef>
              <a:defRPr sz="16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 eaLnBrk="0" hangingPunct="0">
              <a:defRPr sz="2400">
                <a:latin typeface="Arial" pitchFamily="34" charset="0"/>
                <a:cs typeface="Arial" pitchFamily="34" charset="0"/>
              </a:defRPr>
            </a:lvl2pPr>
            <a:lvl3pPr eaLnBrk="0" hangingPunct="0">
              <a:defRPr sz="2400">
                <a:latin typeface="Arial" pitchFamily="34" charset="0"/>
                <a:cs typeface="Arial" pitchFamily="34" charset="0"/>
              </a:defRPr>
            </a:lvl3pPr>
            <a:lvl4pPr eaLnBrk="0" hangingPunct="0">
              <a:defRPr sz="2400">
                <a:latin typeface="Arial" pitchFamily="34" charset="0"/>
                <a:cs typeface="Arial" pitchFamily="34" charset="0"/>
              </a:defRPr>
            </a:lvl4pPr>
            <a:lvl5pPr eaLnBrk="0" hangingPunct="0"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defTabSz="1213024">
              <a:defRPr/>
            </a:pPr>
            <a:r>
              <a:rPr lang="es-CO" sz="1400" dirty="0"/>
              <a:t>INFORMACIÓN GENERAL</a:t>
            </a:r>
          </a:p>
        </p:txBody>
      </p:sp>
      <p:graphicFrame>
        <p:nvGraphicFramePr>
          <p:cNvPr id="61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206919"/>
              </p:ext>
            </p:extLst>
          </p:nvPr>
        </p:nvGraphicFramePr>
        <p:xfrm>
          <a:off x="7882310" y="1469686"/>
          <a:ext cx="3990602" cy="1211425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41144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7915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0380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300" kern="1200" dirty="0"/>
                        <a:t>FECHA</a:t>
                      </a:r>
                      <a:r>
                        <a:rPr lang="es-ES" sz="1300" kern="1200" baseline="0" dirty="0"/>
                        <a:t> DE ADJUDICACIÓN </a:t>
                      </a:r>
                    </a:p>
                    <a:p>
                      <a:pPr marL="0" algn="l" defTabSz="914400" rtl="0" eaLnBrk="1" latinLnBrk="0" hangingPunct="1"/>
                      <a:r>
                        <a:rPr lang="es-ES" sz="13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INICIO DE OBRAS</a:t>
                      </a:r>
                      <a:endParaRPr lang="es-CO" sz="13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940" marR="47940" marT="0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23/09/2015</a:t>
                      </a:r>
                    </a:p>
                    <a:p>
                      <a:pPr algn="ctr" rtl="0" fontAlgn="ctr"/>
                      <a:r>
                        <a:rPr lang="es-MX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11/04/2016</a:t>
                      </a:r>
                    </a:p>
                  </a:txBody>
                  <a:tcPr marL="47940" marR="47940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0190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300" kern="1200" dirty="0"/>
                        <a:t>FECHA DE FIRMA DE CONTRATO</a:t>
                      </a:r>
                      <a:endParaRPr lang="es-CO" sz="13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940" marR="4794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u="none" strike="noStrike" dirty="0">
                          <a:effectLst/>
                        </a:rPr>
                        <a:t>06/10/2015</a:t>
                      </a:r>
                      <a:endParaRPr lang="es-MX" sz="13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7940" marR="47940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0190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300" kern="1200" dirty="0"/>
                        <a:t>ACTA DE INICIO</a:t>
                      </a:r>
                      <a:endParaRPr lang="es-CO" sz="13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940" marR="4794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u="none" strike="noStrike" dirty="0">
                          <a:effectLst/>
                        </a:rPr>
                        <a:t>29/12/2015</a:t>
                      </a:r>
                      <a:endParaRPr lang="es-MX" sz="13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7940" marR="47940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0190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300" kern="1200" dirty="0"/>
                        <a:t>PLAZO</a:t>
                      </a:r>
                      <a:endParaRPr lang="es-CO" sz="1300" b="0" kern="1200" dirty="0">
                        <a:solidFill>
                          <a:srgbClr val="08275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940" marR="4794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30/07/2017</a:t>
                      </a:r>
                      <a:endParaRPr lang="es-MX" sz="1300" b="0" i="0" u="none" strike="noStrike" kern="1200" dirty="0">
                        <a:solidFill>
                          <a:srgbClr val="082754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940" marR="47940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0190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300" kern="1200" dirty="0"/>
                        <a:t>FASE DEL PROYECTO (AVANCE)</a:t>
                      </a:r>
                      <a:endParaRPr lang="es-CO" sz="13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940" marR="4794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u="none" strike="noStrike" kern="1200" dirty="0">
                          <a:effectLst/>
                        </a:rPr>
                        <a:t>92</a:t>
                      </a:r>
                      <a:r>
                        <a:rPr lang="es-MX" sz="1300" u="none" strike="noStrike" kern="1200" baseline="0" dirty="0">
                          <a:effectLst/>
                        </a:rPr>
                        <a:t> </a:t>
                      </a:r>
                      <a:r>
                        <a:rPr lang="es-MX" sz="1300" u="none" strike="noStrike" kern="1200" dirty="0">
                          <a:effectLst/>
                        </a:rPr>
                        <a:t>%</a:t>
                      </a:r>
                      <a:endParaRPr lang="es-MX" sz="13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940" marR="47940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2" name="30 CuadroTexto"/>
          <p:cNvSpPr txBox="1">
            <a:spLocks noChangeArrowheads="1"/>
          </p:cNvSpPr>
          <p:nvPr/>
        </p:nvSpPr>
        <p:spPr bwMode="auto">
          <a:xfrm flipH="1">
            <a:off x="7882309" y="4105986"/>
            <a:ext cx="3990603" cy="200055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121300" tIns="0" rIns="121300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1300" dirty="0"/>
              <a:t>CONTRATO OBRA 1395 DE 06/10/2015</a:t>
            </a:r>
          </a:p>
        </p:txBody>
      </p:sp>
      <p:sp>
        <p:nvSpPr>
          <p:cNvPr id="63" name="30 CuadroTexto"/>
          <p:cNvSpPr txBox="1">
            <a:spLocks noChangeArrowheads="1"/>
          </p:cNvSpPr>
          <p:nvPr/>
        </p:nvSpPr>
        <p:spPr bwMode="auto">
          <a:xfrm flipH="1">
            <a:off x="4064462" y="4154552"/>
            <a:ext cx="3691890" cy="200055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121300" tIns="0" rIns="121300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1300" dirty="0"/>
              <a:t>INTERVENTORÍA 1612 DE 20/11/2015</a:t>
            </a:r>
          </a:p>
        </p:txBody>
      </p:sp>
      <p:graphicFrame>
        <p:nvGraphicFramePr>
          <p:cNvPr id="64" name="Tabla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5349376"/>
              </p:ext>
            </p:extLst>
          </p:nvPr>
        </p:nvGraphicFramePr>
        <p:xfrm>
          <a:off x="7882310" y="4313655"/>
          <a:ext cx="3990603" cy="1033888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97942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4422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6695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9296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CO" sz="13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CONSORCIO AVIKE 039-2015</a:t>
                      </a:r>
                    </a:p>
                  </a:txBody>
                  <a:tcPr marL="10808" marR="10808" marT="1082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296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u="none" strike="noStrike" dirty="0">
                          <a:effectLst/>
                        </a:rPr>
                        <a:t>INTEGRANTES</a:t>
                      </a:r>
                      <a:endParaRPr lang="es-MX" sz="13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8" marR="10808" marT="1082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u="none" strike="noStrike" dirty="0">
                          <a:effectLst/>
                        </a:rPr>
                        <a:t>%</a:t>
                      </a:r>
                      <a:endParaRPr lang="es-MX" sz="13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8" marR="10808" marT="1082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u="none" strike="noStrike" dirty="0">
                          <a:effectLst/>
                        </a:rPr>
                        <a:t>ORIGEN</a:t>
                      </a:r>
                      <a:endParaRPr lang="es-MX" sz="13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8" marR="10808" marT="10822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296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CO" sz="13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EISENHOWER ZAMORA GONZÁLEZ</a:t>
                      </a:r>
                      <a:r>
                        <a:rPr lang="es-ES" sz="13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s-MX" sz="13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43824" marR="10808" marT="1082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u="none" strike="noStrike" dirty="0">
                          <a:effectLst/>
                        </a:rPr>
                        <a:t>80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8" marR="10808" marT="10822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3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10808" marR="10808" marT="10822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9296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ES" sz="13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AVINCO LTDA </a:t>
                      </a:r>
                      <a:endParaRPr lang="es-MX" sz="13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43824" marR="10808" marT="1082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8" marR="10808" marT="1082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u="none" strike="noStrike" dirty="0">
                          <a:effectLst/>
                        </a:rPr>
                        <a:t>COLOMBIA</a:t>
                      </a:r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8" marR="10808" marT="10822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65" name="Tab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6306135"/>
              </p:ext>
            </p:extLst>
          </p:nvPr>
        </p:nvGraphicFramePr>
        <p:xfrm>
          <a:off x="4080512" y="4380515"/>
          <a:ext cx="3675840" cy="1249314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22485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2644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2454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211867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3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CONSORCIO CCC-AIM/089</a:t>
                      </a:r>
                      <a:endParaRPr kumimoji="0" lang="es-MX" sz="13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10808" marR="10808" marT="10791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1186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u="none" strike="noStrike" dirty="0">
                          <a:effectLst/>
                        </a:rPr>
                        <a:t>INTEGRANTES</a:t>
                      </a:r>
                      <a:endParaRPr lang="es-MX" sz="13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8" marR="10808" marT="10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u="none" strike="noStrike" dirty="0">
                          <a:effectLst/>
                        </a:rPr>
                        <a:t>%</a:t>
                      </a:r>
                      <a:endParaRPr lang="es-MX" sz="13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8" marR="10808" marT="107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300" u="none" strike="noStrike" dirty="0">
                          <a:effectLst/>
                        </a:rPr>
                        <a:t>ORIGEN</a:t>
                      </a:r>
                      <a:endParaRPr lang="es-MX" sz="13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8" marR="10808" marT="10791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1279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3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COMPAÑÍA COLOMBIANA DE CONSULTORES</a:t>
                      </a:r>
                      <a:r>
                        <a:rPr lang="es-MX" sz="13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S.A.S</a:t>
                      </a:r>
                      <a:endParaRPr lang="es-MX" sz="13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43824" marR="10808" marT="10791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3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10808" marR="10808" marT="10791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3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10808" marR="10808" marT="10791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1279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3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ARREDONDO MADRID INGENIEROS CIVILES (A.I.M)</a:t>
                      </a:r>
                    </a:p>
                  </a:txBody>
                  <a:tcPr marL="143824" marR="10808" marT="10791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3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L="10808" marR="10808" marT="10791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3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10808" marR="10808" marT="10791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6" name="30 CuadroTexto"/>
          <p:cNvSpPr txBox="1">
            <a:spLocks noChangeArrowheads="1"/>
          </p:cNvSpPr>
          <p:nvPr/>
        </p:nvSpPr>
        <p:spPr bwMode="auto">
          <a:xfrm flipH="1">
            <a:off x="7866260" y="2866006"/>
            <a:ext cx="4006651" cy="200055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121300" tIns="0" rIns="121300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1300" dirty="0"/>
              <a:t>ALCANCE</a:t>
            </a:r>
          </a:p>
        </p:txBody>
      </p:sp>
      <p:graphicFrame>
        <p:nvGraphicFramePr>
          <p:cNvPr id="67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5184977"/>
              </p:ext>
            </p:extLst>
          </p:nvPr>
        </p:nvGraphicFramePr>
        <p:xfrm>
          <a:off x="7866261" y="3079784"/>
          <a:ext cx="4006651" cy="820697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116452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7085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4953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2173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4173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 b="0" dirty="0">
                          <a:effectLst/>
                        </a:rPr>
                        <a:t>SECTOR</a:t>
                      </a:r>
                      <a:endParaRPr lang="es-CO" sz="12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77820" marR="7782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 b="0" dirty="0">
                          <a:effectLst/>
                        </a:rPr>
                        <a:t>CANTIDAD</a:t>
                      </a:r>
                      <a:endParaRPr lang="es-CO" sz="12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77820" marR="7782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 b="0" dirty="0">
                          <a:effectLst/>
                        </a:rPr>
                        <a:t>INTERVENCIÓN PREVISTA</a:t>
                      </a:r>
                      <a:endParaRPr lang="es-CO" sz="12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77820" marR="7782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200" b="0" dirty="0">
                          <a:effectLst/>
                          <a:latin typeface="+mn-lt"/>
                          <a:ea typeface="Times New Roman"/>
                        </a:rPr>
                        <a:t>AVANCE</a:t>
                      </a:r>
                    </a:p>
                  </a:txBody>
                  <a:tcPr marL="77820" marR="77820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0335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>
                          <a:effectLst/>
                        </a:rPr>
                        <a:t> BAHÍA</a:t>
                      </a:r>
                      <a:r>
                        <a:rPr lang="es-MX" sz="1200" u="none" strike="noStrike" baseline="0" dirty="0">
                          <a:effectLst/>
                        </a:rPr>
                        <a:t> SOLANO – EL VALLE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8" marR="10808" marT="1175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2,5 KM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8" marR="10808" marT="1175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>
                          <a:effectLst/>
                        </a:rPr>
                        <a:t>Pavimentación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8" marR="10808" marT="1175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2,3 KM</a:t>
                      </a:r>
                    </a:p>
                  </a:txBody>
                  <a:tcPr marL="10808" marR="10808" marT="11753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8" name="30 CuadroTexto"/>
          <p:cNvSpPr txBox="1">
            <a:spLocks noChangeArrowheads="1"/>
          </p:cNvSpPr>
          <p:nvPr/>
        </p:nvSpPr>
        <p:spPr bwMode="auto">
          <a:xfrm flipH="1">
            <a:off x="429222" y="4142867"/>
            <a:ext cx="3525332" cy="200055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121300" tIns="0" rIns="121300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1300" dirty="0"/>
              <a:t>INVERSIONES (Millones)</a:t>
            </a:r>
          </a:p>
        </p:txBody>
      </p:sp>
      <p:graphicFrame>
        <p:nvGraphicFramePr>
          <p:cNvPr id="69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6820273"/>
              </p:ext>
            </p:extLst>
          </p:nvPr>
        </p:nvGraphicFramePr>
        <p:xfrm>
          <a:off x="429223" y="4434282"/>
          <a:ext cx="3525331" cy="123903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11562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0970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0312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ES" sz="13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Contrato Obra</a:t>
                      </a:r>
                      <a:endParaRPr lang="es-CO" sz="13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756" marR="103756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3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</a:t>
                      </a:r>
                      <a:r>
                        <a:rPr lang="es-ES" sz="13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8.867</a:t>
                      </a:r>
                      <a:endParaRPr lang="es-CO" sz="13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709" marR="11709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0312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ES" sz="13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Contrato Interventoría</a:t>
                      </a:r>
                      <a:endParaRPr lang="es-CO" sz="13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756" marR="103756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3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$1.250</a:t>
                      </a:r>
                    </a:p>
                  </a:txBody>
                  <a:tcPr marL="11709" marR="11709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29674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Vigencias </a:t>
                      </a:r>
                      <a:r>
                        <a:rPr lang="es-CO" sz="1500" kern="1200" dirty="0"/>
                        <a:t>de obra</a:t>
                      </a:r>
                      <a:endParaRPr lang="es-CO" sz="13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3038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2015= $7.200</a:t>
                      </a:r>
                    </a:p>
                    <a:p>
                      <a:pPr marL="173038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3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2016= $1.667</a:t>
                      </a:r>
                    </a:p>
                  </a:txBody>
                  <a:tcPr marL="103756" marR="103756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3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$8.867</a:t>
                      </a:r>
                    </a:p>
                  </a:txBody>
                  <a:tcPr marL="11709" marR="11709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0312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ES" sz="13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Inversión</a:t>
                      </a:r>
                      <a:endParaRPr lang="es-CO" sz="13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756" marR="103756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3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$10.117</a:t>
                      </a:r>
                    </a:p>
                  </a:txBody>
                  <a:tcPr marL="11709" marR="11709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0" name="CuadroTexto 26"/>
          <p:cNvSpPr txBox="1">
            <a:spLocks noChangeArrowheads="1"/>
          </p:cNvSpPr>
          <p:nvPr/>
        </p:nvSpPr>
        <p:spPr bwMode="auto">
          <a:xfrm>
            <a:off x="429223" y="8077129"/>
            <a:ext cx="4203413" cy="322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300" tIns="60665" rIns="121300" bIns="6066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defTabSz="1213024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altLang="es-CO" sz="1300" dirty="0">
                <a:solidFill>
                  <a:srgbClr val="386295"/>
                </a:solidFill>
              </a:rPr>
              <a:t>* Cifras en millones a diciembre de 2015</a:t>
            </a:r>
          </a:p>
        </p:txBody>
      </p:sp>
      <p:graphicFrame>
        <p:nvGraphicFramePr>
          <p:cNvPr id="74" name="Tabla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8877861"/>
              </p:ext>
            </p:extLst>
          </p:nvPr>
        </p:nvGraphicFramePr>
        <p:xfrm>
          <a:off x="4577731" y="3699522"/>
          <a:ext cx="3048322" cy="211303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04832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1130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Longitud</a:t>
                      </a:r>
                      <a:r>
                        <a:rPr lang="es-ES" sz="120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 de Proyecto 18 Km</a:t>
                      </a:r>
                      <a:endParaRPr lang="es-CO" sz="1200" b="0" i="0" u="none" strike="noStrike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47954" marR="47954" marT="0" marB="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7" name="CuadroTexto 76"/>
          <p:cNvSpPr txBox="1"/>
          <p:nvPr/>
        </p:nvSpPr>
        <p:spPr>
          <a:xfrm>
            <a:off x="429222" y="1094835"/>
            <a:ext cx="31433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b="1" dirty="0"/>
              <a:t>Bahía Solano </a:t>
            </a:r>
            <a:r>
              <a:rPr lang="mr-IN" sz="1600" b="1" dirty="0"/>
              <a:t>–</a:t>
            </a:r>
            <a:r>
              <a:rPr lang="es-CO" sz="1600" b="1" dirty="0"/>
              <a:t> El Valle</a:t>
            </a:r>
          </a:p>
        </p:txBody>
      </p:sp>
    </p:spTree>
    <p:extLst>
      <p:ext uri="{BB962C8B-B14F-4D97-AF65-F5344CB8AC3E}">
        <p14:creationId xmlns:p14="http://schemas.microsoft.com/office/powerpoint/2010/main" val="1085176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30 CuadroTexto"/>
          <p:cNvSpPr txBox="1">
            <a:spLocks noChangeArrowheads="1"/>
          </p:cNvSpPr>
          <p:nvPr/>
        </p:nvSpPr>
        <p:spPr bwMode="auto">
          <a:xfrm flipH="1">
            <a:off x="7223923" y="1325835"/>
            <a:ext cx="4054343" cy="173253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200" tIns="0" rIns="91200" bIns="0" anchor="ctr" anchorCtr="1">
            <a:spAutoFit/>
          </a:bodyPr>
          <a:lstStyle>
            <a:defPPr>
              <a:defRPr lang="es-CO"/>
            </a:defPPr>
            <a:lvl1pPr marL="457200" indent="-457200" algn="ctr">
              <a:spcBef>
                <a:spcPts val="600"/>
              </a:spcBef>
              <a:defRPr sz="16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 eaLnBrk="0" hangingPunct="0">
              <a:defRPr sz="2400">
                <a:latin typeface="Arial" pitchFamily="34" charset="0"/>
                <a:cs typeface="Arial" pitchFamily="34" charset="0"/>
              </a:defRPr>
            </a:lvl2pPr>
            <a:lvl3pPr eaLnBrk="0" hangingPunct="0">
              <a:defRPr sz="2400">
                <a:latin typeface="Arial" pitchFamily="34" charset="0"/>
                <a:cs typeface="Arial" pitchFamily="34" charset="0"/>
              </a:defRPr>
            </a:lvl3pPr>
            <a:lvl4pPr eaLnBrk="0" hangingPunct="0">
              <a:defRPr sz="2400">
                <a:latin typeface="Arial" pitchFamily="34" charset="0"/>
                <a:cs typeface="Arial" pitchFamily="34" charset="0"/>
              </a:defRPr>
            </a:lvl4pPr>
            <a:lvl5pPr eaLnBrk="0" hangingPunct="0"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defTabSz="912038">
              <a:defRPr/>
            </a:pPr>
            <a:r>
              <a:rPr lang="es-CO" sz="1126" dirty="0"/>
              <a:t>INFORMACIÓN GENERAL</a:t>
            </a:r>
          </a:p>
        </p:txBody>
      </p:sp>
      <p:graphicFrame>
        <p:nvGraphicFramePr>
          <p:cNvPr id="16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5673960"/>
              </p:ext>
            </p:extLst>
          </p:nvPr>
        </p:nvGraphicFramePr>
        <p:xfrm>
          <a:off x="7267538" y="1539529"/>
          <a:ext cx="4054342" cy="9908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44996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0437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8923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FECHA</a:t>
                      </a:r>
                      <a:r>
                        <a:rPr lang="es-ES" sz="1000" kern="1200" baseline="0" dirty="0"/>
                        <a:t> DE ADJUDICACIÓN </a:t>
                      </a:r>
                    </a:p>
                    <a:p>
                      <a:pPr marL="0" algn="l" defTabSz="914400" rtl="0" eaLnBrk="1" latinLnBrk="0" hangingPunct="1"/>
                      <a:r>
                        <a:rPr lang="es-ES" sz="1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INICIO DE OBRA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dirty="0">
                          <a:effectLst/>
                        </a:rPr>
                        <a:t>24/09/2015</a:t>
                      </a:r>
                    </a:p>
                    <a:p>
                      <a:pPr algn="ctr" rtl="0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21/01/2016</a:t>
                      </a: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715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FECHA DE FIRMA DE CONTRATO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dirty="0">
                          <a:effectLst/>
                        </a:rPr>
                        <a:t>06/10/2015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715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ACTA DE INICIO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dirty="0">
                          <a:effectLst/>
                        </a:rPr>
                        <a:t>30/12/2015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715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PLAZO</a:t>
                      </a:r>
                      <a:endParaRPr lang="es-CO" sz="1000" b="0" kern="1200" dirty="0">
                        <a:solidFill>
                          <a:srgbClr val="08275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25/05/2017</a:t>
                      </a:r>
                      <a:endParaRPr lang="es-MX" sz="1000" b="0" i="0" u="none" strike="noStrike" kern="1200" dirty="0">
                        <a:solidFill>
                          <a:srgbClr val="082754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715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FASE DEL PROYECTO (AVANCE)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TERMINADO</a:t>
                      </a:r>
                      <a:endParaRPr lang="es-MX" sz="1000" b="1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8" marR="35998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485401" name="12 Grupo"/>
          <p:cNvGrpSpPr>
            <a:grpSpLocks/>
          </p:cNvGrpSpPr>
          <p:nvPr/>
        </p:nvGrpSpPr>
        <p:grpSpPr bwMode="auto">
          <a:xfrm>
            <a:off x="390712" y="1412462"/>
            <a:ext cx="6364930" cy="2964246"/>
            <a:chOff x="107504" y="1131044"/>
            <a:chExt cx="8856984" cy="4598297"/>
          </a:xfrm>
        </p:grpSpPr>
        <p:grpSp>
          <p:nvGrpSpPr>
            <p:cNvPr id="485535" name="Grupo 8"/>
            <p:cNvGrpSpPr>
              <a:grpSpLocks/>
            </p:cNvGrpSpPr>
            <p:nvPr/>
          </p:nvGrpSpPr>
          <p:grpSpPr bwMode="auto">
            <a:xfrm>
              <a:off x="107504" y="1131044"/>
              <a:ext cx="3780928" cy="3449550"/>
              <a:chOff x="1912579" y="1481630"/>
              <a:chExt cx="5105772" cy="3709950"/>
            </a:xfrm>
          </p:grpSpPr>
          <p:pic>
            <p:nvPicPr>
              <p:cNvPr id="485541" name="Imagen 18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66" t="5057" r="4289"/>
              <a:stretch>
                <a:fillRect/>
              </a:stretch>
            </p:blipFill>
            <p:spPr bwMode="auto">
              <a:xfrm>
                <a:off x="1912579" y="1481630"/>
                <a:ext cx="5105772" cy="37099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3" name="Elipse 4"/>
              <p:cNvSpPr/>
              <p:nvPr/>
            </p:nvSpPr>
            <p:spPr>
              <a:xfrm rot="20164982">
                <a:off x="4325789" y="2957728"/>
                <a:ext cx="275628" cy="509836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2038">
                  <a:defRPr/>
                </a:pPr>
                <a:endParaRPr lang="es-CO" sz="1802" dirty="0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17" name="Imagen 1" descr="image001"/>
            <p:cNvPicPr>
              <a:picLocks noChangeAspect="1" noChangeArrowheads="1"/>
            </p:cNvPicPr>
            <p:nvPr/>
          </p:nvPicPr>
          <p:blipFill rotWithShape="1">
            <a:blip r:embed="rId3"/>
            <a:srcRect l="25619" t="29789" r="10999" b="4441"/>
            <a:stretch/>
          </p:blipFill>
          <p:spPr bwMode="auto">
            <a:xfrm>
              <a:off x="4068067" y="1131044"/>
              <a:ext cx="4896421" cy="4598297"/>
            </a:xfrm>
            <a:prstGeom prst="rect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8584" name="CuadroTexto 10"/>
            <p:cNvSpPr txBox="1">
              <a:spLocks noChangeArrowheads="1"/>
            </p:cNvSpPr>
            <p:nvPr/>
          </p:nvSpPr>
          <p:spPr bwMode="auto">
            <a:xfrm>
              <a:off x="1369066" y="1629928"/>
              <a:ext cx="1201389" cy="525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defTabSz="912038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s-CO" altLang="es-CO" sz="1802" dirty="0">
                  <a:solidFill>
                    <a:srgbClr val="386295"/>
                  </a:solidFill>
                </a:rPr>
                <a:t>CHOCÓ</a:t>
              </a:r>
            </a:p>
          </p:txBody>
        </p:sp>
        <p:sp>
          <p:nvSpPr>
            <p:cNvPr id="19" name="Forma libre 12"/>
            <p:cNvSpPr/>
            <p:nvPr/>
          </p:nvSpPr>
          <p:spPr>
            <a:xfrm>
              <a:off x="5585850" y="4196575"/>
              <a:ext cx="254049" cy="252827"/>
            </a:xfrm>
            <a:custGeom>
              <a:avLst/>
              <a:gdLst>
                <a:gd name="connsiteX0" fmla="*/ 253388 w 253388"/>
                <a:gd name="connsiteY0" fmla="*/ 0 h 253387"/>
                <a:gd name="connsiteX1" fmla="*/ 220337 w 253388"/>
                <a:gd name="connsiteY1" fmla="*/ 88134 h 253387"/>
                <a:gd name="connsiteX2" fmla="*/ 209320 w 253388"/>
                <a:gd name="connsiteY2" fmla="*/ 132202 h 253387"/>
                <a:gd name="connsiteX3" fmla="*/ 143219 w 253388"/>
                <a:gd name="connsiteY3" fmla="*/ 154236 h 253387"/>
                <a:gd name="connsiteX4" fmla="*/ 44067 w 253388"/>
                <a:gd name="connsiteY4" fmla="*/ 209320 h 253387"/>
                <a:gd name="connsiteX5" fmla="*/ 0 w 253388"/>
                <a:gd name="connsiteY5" fmla="*/ 253387 h 253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3388" h="253387">
                  <a:moveTo>
                    <a:pt x="253388" y="0"/>
                  </a:moveTo>
                  <a:cubicBezTo>
                    <a:pt x="241748" y="29099"/>
                    <a:pt x="228972" y="57913"/>
                    <a:pt x="220337" y="88134"/>
                  </a:cubicBezTo>
                  <a:cubicBezTo>
                    <a:pt x="216177" y="102693"/>
                    <a:pt x="220816" y="122348"/>
                    <a:pt x="209320" y="132202"/>
                  </a:cubicBezTo>
                  <a:cubicBezTo>
                    <a:pt x="191686" y="147317"/>
                    <a:pt x="162544" y="141353"/>
                    <a:pt x="143219" y="154236"/>
                  </a:cubicBezTo>
                  <a:cubicBezTo>
                    <a:pt x="67455" y="204745"/>
                    <a:pt x="102240" y="189929"/>
                    <a:pt x="44067" y="209320"/>
                  </a:cubicBezTo>
                  <a:cubicBezTo>
                    <a:pt x="17479" y="249203"/>
                    <a:pt x="33877" y="236450"/>
                    <a:pt x="0" y="253387"/>
                  </a:cubicBezTo>
                </a:path>
              </a:pathLst>
            </a:cu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2038">
                <a:defRPr/>
              </a:pPr>
              <a:endParaRPr lang="es-CO" sz="1802" dirty="0">
                <a:solidFill>
                  <a:prstClr val="white"/>
                </a:solidFill>
              </a:endParaRPr>
            </a:p>
          </p:txBody>
        </p:sp>
        <p:sp>
          <p:nvSpPr>
            <p:cNvPr id="20" name="Forma libre 13"/>
            <p:cNvSpPr/>
            <p:nvPr/>
          </p:nvSpPr>
          <p:spPr>
            <a:xfrm>
              <a:off x="5188490" y="4537441"/>
              <a:ext cx="332219" cy="99325"/>
            </a:xfrm>
            <a:custGeom>
              <a:avLst/>
              <a:gdLst>
                <a:gd name="connsiteX0" fmla="*/ 330506 w 330506"/>
                <a:gd name="connsiteY0" fmla="*/ 0 h 99152"/>
                <a:gd name="connsiteX1" fmla="*/ 275421 w 330506"/>
                <a:gd name="connsiteY1" fmla="*/ 44068 h 99152"/>
                <a:gd name="connsiteX2" fmla="*/ 121185 w 330506"/>
                <a:gd name="connsiteY2" fmla="*/ 44068 h 99152"/>
                <a:gd name="connsiteX3" fmla="*/ 55084 w 330506"/>
                <a:gd name="connsiteY3" fmla="*/ 22034 h 99152"/>
                <a:gd name="connsiteX4" fmla="*/ 33050 w 330506"/>
                <a:gd name="connsiteY4" fmla="*/ 55085 h 99152"/>
                <a:gd name="connsiteX5" fmla="*/ 0 w 330506"/>
                <a:gd name="connsiteY5" fmla="*/ 99152 h 99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0506" h="99152">
                  <a:moveTo>
                    <a:pt x="330506" y="0"/>
                  </a:moveTo>
                  <a:cubicBezTo>
                    <a:pt x="312144" y="14689"/>
                    <a:pt x="295361" y="31605"/>
                    <a:pt x="275421" y="44068"/>
                  </a:cubicBezTo>
                  <a:cubicBezTo>
                    <a:pt x="233032" y="70561"/>
                    <a:pt x="152148" y="46883"/>
                    <a:pt x="121185" y="44068"/>
                  </a:cubicBezTo>
                  <a:cubicBezTo>
                    <a:pt x="99151" y="36723"/>
                    <a:pt x="67967" y="2709"/>
                    <a:pt x="55084" y="22034"/>
                  </a:cubicBezTo>
                  <a:cubicBezTo>
                    <a:pt x="47739" y="33051"/>
                    <a:pt x="40746" y="44311"/>
                    <a:pt x="33050" y="55085"/>
                  </a:cubicBezTo>
                  <a:cubicBezTo>
                    <a:pt x="22378" y="70026"/>
                    <a:pt x="0" y="99152"/>
                    <a:pt x="0" y="99152"/>
                  </a:cubicBezTo>
                </a:path>
              </a:pathLst>
            </a:cu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2038">
                <a:defRPr/>
              </a:pPr>
              <a:endParaRPr lang="es-CO" sz="1802" dirty="0">
                <a:solidFill>
                  <a:prstClr val="white"/>
                </a:solidFill>
              </a:endParaRPr>
            </a:p>
          </p:txBody>
        </p:sp>
        <p:sp>
          <p:nvSpPr>
            <p:cNvPr id="21" name="Elipse 14"/>
            <p:cNvSpPr/>
            <p:nvPr/>
          </p:nvSpPr>
          <p:spPr>
            <a:xfrm>
              <a:off x="4591366" y="3573536"/>
              <a:ext cx="1780516" cy="182396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2038">
                <a:defRPr/>
              </a:pPr>
              <a:endParaRPr lang="es-CO" sz="1802" dirty="0">
                <a:solidFill>
                  <a:prstClr val="white"/>
                </a:solidFill>
              </a:endParaRPr>
            </a:p>
          </p:txBody>
        </p:sp>
      </p:grpSp>
      <p:sp>
        <p:nvSpPr>
          <p:cNvPr id="22" name="30 CuadroTexto"/>
          <p:cNvSpPr txBox="1">
            <a:spLocks noChangeArrowheads="1"/>
          </p:cNvSpPr>
          <p:nvPr/>
        </p:nvSpPr>
        <p:spPr bwMode="auto">
          <a:xfrm flipH="1">
            <a:off x="7267537" y="3549177"/>
            <a:ext cx="4054343" cy="150169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200" tIns="0" rIns="91200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6" dirty="0"/>
              <a:t>CONTRATO OBRA 1394 DE 06/10/2015</a:t>
            </a:r>
          </a:p>
        </p:txBody>
      </p:sp>
      <p:sp>
        <p:nvSpPr>
          <p:cNvPr id="24" name="30 CuadroTexto"/>
          <p:cNvSpPr txBox="1">
            <a:spLocks noChangeArrowheads="1"/>
          </p:cNvSpPr>
          <p:nvPr/>
        </p:nvSpPr>
        <p:spPr bwMode="auto">
          <a:xfrm flipH="1">
            <a:off x="7267537" y="4300830"/>
            <a:ext cx="4054343" cy="150169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200" tIns="0" rIns="91200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6" dirty="0"/>
              <a:t>INTERVENTORÍA 1619 DE 24/11/2015</a:t>
            </a:r>
          </a:p>
        </p:txBody>
      </p:sp>
      <p:graphicFrame>
        <p:nvGraphicFramePr>
          <p:cNvPr id="25" name="Tabla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9132945"/>
              </p:ext>
            </p:extLst>
          </p:nvPr>
        </p:nvGraphicFramePr>
        <p:xfrm>
          <a:off x="7267538" y="3722077"/>
          <a:ext cx="4054342" cy="476505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34114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7699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3620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71629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INGECON S.A.</a:t>
                      </a:r>
                    </a:p>
                  </a:txBody>
                  <a:tcPr marL="35995" marR="35995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43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INTEGRANTES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995" marR="35995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%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995" marR="35995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ORIGEN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995" marR="35995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243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INGECON S.A.</a:t>
                      </a:r>
                    </a:p>
                  </a:txBody>
                  <a:tcPr marL="35995" marR="35995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100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995" marR="3599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35995" marR="35995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7" name="Tabla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055811"/>
              </p:ext>
            </p:extLst>
          </p:nvPr>
        </p:nvGraphicFramePr>
        <p:xfrm>
          <a:off x="7267539" y="4450999"/>
          <a:ext cx="4054341" cy="935006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34114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7699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3620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71786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CONSORCIO INTERVENTORIA EQUIDAD</a:t>
                      </a:r>
                      <a:endParaRPr kumimoji="0" lang="es-MX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35998" marR="35998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64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INTEGRANTES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%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ORIGEN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05288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CONSTRUCCIONES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CIVILES ESTUDIOS Y PROYECTOS S.A.S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264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LEP INGENIEROS S.A.S.</a:t>
                      </a: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5264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WN INGENIERIA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LTDA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8" name="30 CuadroTexto"/>
          <p:cNvSpPr txBox="1">
            <a:spLocks noChangeArrowheads="1"/>
          </p:cNvSpPr>
          <p:nvPr/>
        </p:nvSpPr>
        <p:spPr bwMode="auto">
          <a:xfrm flipH="1">
            <a:off x="238316" y="3790913"/>
            <a:ext cx="2947892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200" tIns="0" rIns="91200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INVERSIONES (Millones)</a:t>
            </a:r>
          </a:p>
        </p:txBody>
      </p:sp>
      <p:graphicFrame>
        <p:nvGraphicFramePr>
          <p:cNvPr id="29" name="3 Tabla"/>
          <p:cNvGraphicFramePr>
            <a:graphicFrameLocks noGrp="1"/>
          </p:cNvGraphicFramePr>
          <p:nvPr/>
        </p:nvGraphicFramePr>
        <p:xfrm>
          <a:off x="238316" y="3971907"/>
          <a:ext cx="2947892" cy="115768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8340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1384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82696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 Contrato Obra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5" marR="36005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$14.966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5" marR="36005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2696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 Contrato Interventoría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5" marR="36005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baseline="0" dirty="0">
                          <a:effectLst/>
                        </a:rPr>
                        <a:t> </a:t>
                      </a:r>
                      <a:r>
                        <a:rPr lang="es-CO" sz="1000" u="none" strike="noStrike" dirty="0">
                          <a:effectLst/>
                        </a:rPr>
                        <a:t>$987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5" marR="36005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0958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Total Vigencias de obra</a:t>
                      </a:r>
                      <a:endParaRPr lang="es-CO" sz="1000" kern="1200" baseline="0" dirty="0"/>
                    </a:p>
                    <a:p>
                      <a:pPr marL="173038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2015= 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$8.314</a:t>
                      </a:r>
                      <a:endParaRPr lang="es-CO" sz="1000" b="0" i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3038" indent="0" algn="l" defTabSz="914400" rtl="0" eaLnBrk="1" latinLnBrk="0" hangingPunct="1"/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2016= 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$1.702</a:t>
                      </a:r>
                    </a:p>
                    <a:p>
                      <a:pPr marL="173038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2017= 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$4.950</a:t>
                      </a:r>
                      <a:endParaRPr lang="es-CO" sz="1000" b="1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5" marR="36005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baseline="0" dirty="0">
                          <a:effectLst/>
                        </a:rPr>
                        <a:t> </a:t>
                      </a:r>
                      <a:r>
                        <a:rPr lang="es-CO" sz="1000" u="none" strike="noStrike" dirty="0">
                          <a:effectLst/>
                        </a:rPr>
                        <a:t>$14.966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5" marR="36005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82696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</a:t>
                      </a:r>
                      <a:r>
                        <a:rPr lang="es-ES" sz="1000" kern="1200" baseline="0" dirty="0"/>
                        <a:t> Inversión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5" marR="36005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 $15.953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5" marR="36005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88503" name="CuadroTexto 29"/>
          <p:cNvSpPr txBox="1">
            <a:spLocks noChangeArrowheads="1"/>
          </p:cNvSpPr>
          <p:nvPr/>
        </p:nvSpPr>
        <p:spPr bwMode="auto">
          <a:xfrm>
            <a:off x="133545" y="5081534"/>
            <a:ext cx="3155847" cy="242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00" tIns="45608" rIns="91200" bIns="4560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defTabSz="912038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altLang="es-CO" sz="976" dirty="0">
                <a:solidFill>
                  <a:srgbClr val="386295"/>
                </a:solidFill>
              </a:rPr>
              <a:t>* Cifras en millones a diciembre de 2015</a:t>
            </a:r>
          </a:p>
        </p:txBody>
      </p:sp>
      <p:sp>
        <p:nvSpPr>
          <p:cNvPr id="33" name="30 CuadroTexto"/>
          <p:cNvSpPr txBox="1">
            <a:spLocks noChangeArrowheads="1"/>
          </p:cNvSpPr>
          <p:nvPr/>
        </p:nvSpPr>
        <p:spPr bwMode="auto">
          <a:xfrm flipH="1">
            <a:off x="7267537" y="2654385"/>
            <a:ext cx="4054343" cy="150169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200" tIns="0" rIns="91200" bIns="0" anchor="ctr">
            <a:spAutoFit/>
          </a:bodyPr>
          <a:lstStyle>
            <a:defPPr>
              <a:defRPr lang="en-US"/>
            </a:defPPr>
            <a:lvl1pPr marL="457200" indent="-457200" algn="ctr" fontAlgn="base">
              <a:spcBef>
                <a:spcPts val="600"/>
              </a:spcBef>
              <a:spcAft>
                <a:spcPct val="0"/>
              </a:spcAft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defRPr>
            </a:lvl1pPr>
            <a:lvl2pPr marL="37931725" indent="-37474525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defTabSz="912038">
              <a:defRPr/>
            </a:pPr>
            <a:r>
              <a:rPr lang="es-CO" sz="976" dirty="0">
                <a:solidFill>
                  <a:prstClr val="white"/>
                </a:solidFill>
                <a:latin typeface="Calibri"/>
                <a:cs typeface="Arial" pitchFamily="34" charset="0"/>
              </a:rPr>
              <a:t>ALCANCE</a:t>
            </a:r>
          </a:p>
        </p:txBody>
      </p:sp>
      <p:graphicFrame>
        <p:nvGraphicFramePr>
          <p:cNvPr id="38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9421534"/>
              </p:ext>
            </p:extLst>
          </p:nvPr>
        </p:nvGraphicFramePr>
        <p:xfrm>
          <a:off x="7267535" y="2787071"/>
          <a:ext cx="4054345" cy="657203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126678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9684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8500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0570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433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j-lt"/>
                        </a:rPr>
                        <a:t>SECTOR</a:t>
                      </a:r>
                      <a:endParaRPr lang="es-CO" sz="1000" b="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34" marR="58434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j-lt"/>
                        </a:rPr>
                        <a:t>CANTIDAD</a:t>
                      </a:r>
                      <a:endParaRPr lang="es-CO" sz="1000" b="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34" marR="58434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j-lt"/>
                        </a:rPr>
                        <a:t>INTERVENCIÓN PREVISTA</a:t>
                      </a:r>
                      <a:endParaRPr lang="es-CO" sz="1000" b="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34" marR="584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00" b="0" dirty="0">
                          <a:effectLst/>
                          <a:latin typeface="+mj-lt"/>
                          <a:ea typeface="Times New Roman"/>
                        </a:rPr>
                        <a:t>AVANCE</a:t>
                      </a:r>
                    </a:p>
                  </a:txBody>
                  <a:tcPr marL="58434" marR="58434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3873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000" b="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"/>
                          <a:cs typeface=""/>
                        </a:rPr>
                        <a:t>CIÉNAGAS</a:t>
                      </a:r>
                      <a:r>
                        <a:rPr lang="es-MX" sz="1000" b="0" kern="12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"/>
                          <a:cs typeface=""/>
                        </a:rPr>
                        <a:t> LA GRANDE-EL LIMÓN</a:t>
                      </a:r>
                      <a:endParaRPr lang="es-MX" sz="1000" b="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"/>
                        <a:cs typeface=""/>
                      </a:endParaRPr>
                    </a:p>
                  </a:txBody>
                  <a:tcPr marL="8116" marR="8116" marT="882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12,5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16" marR="8116" marT="882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u="none" strike="noStrike" dirty="0">
                          <a:effectLst/>
                          <a:latin typeface="+mj-lt"/>
                        </a:rPr>
                        <a:t> </a:t>
                      </a:r>
                      <a:r>
                        <a:rPr lang="es-ES" sz="1000" b="0" u="none" strike="noStrike" dirty="0">
                          <a:effectLst/>
                          <a:latin typeface="+mj-lt"/>
                          <a:cs typeface="+mn-cs"/>
                        </a:rPr>
                        <a:t>Mantenimiento Río</a:t>
                      </a:r>
                    </a:p>
                  </a:txBody>
                  <a:tcPr marL="8116" marR="8116" marT="882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b="0" u="none" strike="noStrike" dirty="0">
                          <a:effectLst/>
                          <a:latin typeface="+mj-lt"/>
                          <a:cs typeface="+mn-cs"/>
                        </a:rPr>
                        <a:t>100%</a:t>
                      </a:r>
                    </a:p>
                  </a:txBody>
                  <a:tcPr marL="8116" marR="8116" marT="8828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1" name="Tabla 33"/>
          <p:cNvGraphicFramePr>
            <a:graphicFrameLocks noGrp="1"/>
          </p:cNvGraphicFramePr>
          <p:nvPr/>
        </p:nvGraphicFramePr>
        <p:xfrm>
          <a:off x="220855" y="5345050"/>
          <a:ext cx="3019326" cy="183071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01932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83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Longitud</a:t>
                      </a:r>
                      <a:r>
                        <a:rPr lang="es-ES" sz="120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 de Proyecto 12,5 Km</a:t>
                      </a:r>
                      <a:endParaRPr lang="es-CO" sz="1200" b="0" i="0" u="none" strike="noStrike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2" name="10 Tabla"/>
          <p:cNvGraphicFramePr>
            <a:graphicFrameLocks noGrp="1"/>
          </p:cNvGraphicFramePr>
          <p:nvPr>
            <p:extLst/>
          </p:nvPr>
        </p:nvGraphicFramePr>
        <p:xfrm>
          <a:off x="225617" y="5767311"/>
          <a:ext cx="3014565" cy="901669"/>
        </p:xfrm>
        <a:graphic>
          <a:graphicData uri="http://schemas.openxmlformats.org/drawingml/2006/table">
            <a:tbl>
              <a:tblPr bandRow="1"/>
              <a:tblGrid>
                <a:gridCol w="226017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5439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714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effectLst/>
                          <a:latin typeface="+mj-lt"/>
                        </a:rPr>
                        <a:t>ESTADO</a:t>
                      </a:r>
                      <a:endParaRPr lang="es-CO" sz="10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67" marR="58467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effectLst/>
                          <a:latin typeface="+mj-lt"/>
                          <a:ea typeface="+mn-ea"/>
                        </a:rPr>
                        <a:t>CANTIDAD</a:t>
                      </a:r>
                      <a:endParaRPr lang="es-CO" sz="10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67" marR="58467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762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TERMIANDO - VÍAS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PARA LA EQUIDAD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12,5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20" marR="8120" marT="880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762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EN EJECUCIÓN OTROS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PROYECTOS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0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0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20" marR="8120" marT="88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01391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EJECUTADOS POR OTROS PROGRAMAS</a:t>
                      </a:r>
                      <a:endParaRPr lang="es-MX" sz="10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0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 KM</a:t>
                      </a:r>
                    </a:p>
                  </a:txBody>
                  <a:tcPr marL="8120" marR="8120" marT="88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7627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SIN INTERVENIR – SIN FINANCIACIÓN</a:t>
                      </a:r>
                    </a:p>
                  </a:txBody>
                  <a:tcPr marL="8120" marR="8120" marT="8800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 KM</a:t>
                      </a:r>
                    </a:p>
                  </a:txBody>
                  <a:tcPr marL="8120" marR="8120" marT="880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4" name="30 CuadroTexto"/>
          <p:cNvSpPr txBox="1">
            <a:spLocks noChangeArrowheads="1"/>
          </p:cNvSpPr>
          <p:nvPr/>
        </p:nvSpPr>
        <p:spPr bwMode="auto">
          <a:xfrm flipH="1">
            <a:off x="225617" y="5578380"/>
            <a:ext cx="3014565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200" tIns="0" rIns="91200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ESTADO DEL CORREDOR</a:t>
            </a:r>
          </a:p>
        </p:txBody>
      </p:sp>
      <p:pic>
        <p:nvPicPr>
          <p:cNvPr id="485534" name="Imagen 3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328" y="4556089"/>
            <a:ext cx="1404892" cy="1844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ángulo 29"/>
          <p:cNvSpPr/>
          <p:nvPr/>
        </p:nvSpPr>
        <p:spPr>
          <a:xfrm>
            <a:off x="2681522" y="551025"/>
            <a:ext cx="90848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7260"/>
            <a:r>
              <a:rPr lang="es-CO" spc="-5" dirty="0">
                <a:solidFill>
                  <a:srgbClr val="FFFFFF"/>
                </a:solidFill>
                <a:cs typeface="Calibri"/>
              </a:rPr>
              <a:t>COMPETITIVIDAD </a:t>
            </a:r>
            <a:r>
              <a:rPr lang="es-CO" spc="-25" dirty="0">
                <a:solidFill>
                  <a:srgbClr val="FFFFFF"/>
                </a:solidFill>
                <a:cs typeface="Calibri"/>
              </a:rPr>
              <a:t>ESTRATÉGICA </a:t>
            </a:r>
            <a:r>
              <a:rPr lang="es-CO" spc="-5" dirty="0">
                <a:solidFill>
                  <a:srgbClr val="FFFFFF"/>
                </a:solidFill>
                <a:cs typeface="Calibri"/>
              </a:rPr>
              <a:t>E</a:t>
            </a:r>
            <a:r>
              <a:rPr lang="es-CO" spc="65" dirty="0">
                <a:solidFill>
                  <a:srgbClr val="FFFFFF"/>
                </a:solidFill>
                <a:cs typeface="Calibri"/>
              </a:rPr>
              <a:t> </a:t>
            </a:r>
            <a:r>
              <a:rPr lang="es-CO" spc="-10" dirty="0">
                <a:solidFill>
                  <a:srgbClr val="FFFFFF"/>
                </a:solidFill>
                <a:cs typeface="Calibri"/>
              </a:rPr>
              <a:t>INFRAESTRUCTURA</a:t>
            </a:r>
            <a:endParaRPr lang="es-CO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37" name="Rectángulo 36"/>
          <p:cNvSpPr/>
          <p:nvPr/>
        </p:nvSpPr>
        <p:spPr>
          <a:xfrm>
            <a:off x="5099482" y="894780"/>
            <a:ext cx="19085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>
                <a:solidFill>
                  <a:prstClr val="black"/>
                </a:solidFill>
              </a:rPr>
              <a:t>Inversiones Chocó</a:t>
            </a:r>
          </a:p>
        </p:txBody>
      </p:sp>
      <p:sp>
        <p:nvSpPr>
          <p:cNvPr id="39" name="CuadroTexto 38"/>
          <p:cNvSpPr txBox="1"/>
          <p:nvPr/>
        </p:nvSpPr>
        <p:spPr>
          <a:xfrm>
            <a:off x="429222" y="1094835"/>
            <a:ext cx="31433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b="1" dirty="0"/>
              <a:t>Río Jiguamiandó</a:t>
            </a:r>
          </a:p>
        </p:txBody>
      </p:sp>
    </p:spTree>
    <p:extLst>
      <p:ext uri="{BB962C8B-B14F-4D97-AF65-F5344CB8AC3E}">
        <p14:creationId xmlns:p14="http://schemas.microsoft.com/office/powerpoint/2010/main" val="2450841085"/>
      </p:ext>
    </p:extLst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30 CuadroTexto"/>
          <p:cNvSpPr txBox="1">
            <a:spLocks noChangeArrowheads="1"/>
          </p:cNvSpPr>
          <p:nvPr/>
        </p:nvSpPr>
        <p:spPr bwMode="auto">
          <a:xfrm flipH="1">
            <a:off x="359133" y="4462243"/>
            <a:ext cx="3158286" cy="265586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anchor="ctr">
            <a:spAutoFit/>
          </a:bodyPr>
          <a:lstStyle>
            <a:defPPr>
              <a:defRPr lang="en-US"/>
            </a:defPPr>
            <a:lvl1pPr marL="457200" indent="-457200" algn="ctr" fontAlgn="base">
              <a:spcBef>
                <a:spcPts val="600"/>
              </a:spcBef>
              <a:spcAft>
                <a:spcPct val="0"/>
              </a:spcAft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defRPr>
            </a:lvl1pPr>
            <a:lvl2pPr marL="37931725" indent="-37474525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marL="457196" indent="-457196" defTabSz="914391">
              <a:defRPr/>
            </a:pPr>
            <a:r>
              <a:rPr lang="es-CO" sz="1126" dirty="0">
                <a:solidFill>
                  <a:prstClr val="white"/>
                </a:solidFill>
                <a:latin typeface="Calibri"/>
                <a:cs typeface="Arial" pitchFamily="34" charset="0"/>
              </a:rPr>
              <a:t>INVERSIONES (Millones)</a:t>
            </a:r>
          </a:p>
        </p:txBody>
      </p:sp>
      <p:graphicFrame>
        <p:nvGraphicFramePr>
          <p:cNvPr id="42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2362791"/>
              </p:ext>
            </p:extLst>
          </p:nvPr>
        </p:nvGraphicFramePr>
        <p:xfrm>
          <a:off x="410685" y="4713092"/>
          <a:ext cx="3170758" cy="152676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24037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3038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9473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100" kern="1200" dirty="0"/>
                        <a:t>Total Contrato Obra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1998" marR="71998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dirty="0">
                          <a:effectLst/>
                        </a:rPr>
                        <a:t>$ 11.824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998" marR="71998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9473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100" kern="1200" dirty="0"/>
                        <a:t>Total Contrato Interventoría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1998" marR="71998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baseline="0" dirty="0">
                          <a:effectLst/>
                        </a:rPr>
                        <a:t> </a:t>
                      </a:r>
                      <a:r>
                        <a:rPr lang="es-CO" sz="1100" u="none" strike="noStrike" dirty="0">
                          <a:effectLst/>
                        </a:rPr>
                        <a:t>$ 1.000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998" marR="71998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74726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100" kern="1200" dirty="0"/>
                        <a:t>Total Vigencias</a:t>
                      </a:r>
                      <a:r>
                        <a:rPr lang="es-CO" sz="11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/>
                      </a:r>
                      <a:br>
                        <a:rPr lang="es-CO" sz="11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lang="es-CO" sz="11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 Vigencia 2017 = $3.252 Propios</a:t>
                      </a:r>
                      <a:endParaRPr lang="es-CO" sz="1100" b="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 Vigencia 2018 = $9.748 Propios</a:t>
                      </a:r>
                      <a:endParaRPr lang="es-CO" sz="1100" b="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1998" marR="71998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998" marR="71998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6256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100" kern="1200" dirty="0"/>
                        <a:t>Total</a:t>
                      </a:r>
                      <a:r>
                        <a:rPr lang="es-ES" sz="1100" kern="1200" baseline="0" dirty="0"/>
                        <a:t> Inversión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1998" marR="71998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dirty="0">
                          <a:effectLst/>
                        </a:rPr>
                        <a:t> $ 12.824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998" marR="71998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3" name="CuadroTexto 25"/>
          <p:cNvSpPr txBox="1">
            <a:spLocks noChangeArrowheads="1"/>
          </p:cNvSpPr>
          <p:nvPr/>
        </p:nvSpPr>
        <p:spPr bwMode="auto">
          <a:xfrm>
            <a:off x="256406" y="6370663"/>
            <a:ext cx="2982916" cy="242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047" tIns="45536" rIns="91047" bIns="45536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defTabSz="910488" fontAlgn="base">
              <a:spcBef>
                <a:spcPct val="0"/>
              </a:spcBef>
              <a:spcAft>
                <a:spcPct val="0"/>
              </a:spcAft>
            </a:pPr>
            <a:r>
              <a:rPr lang="es-MX" altLang="es-CO" sz="976" dirty="0">
                <a:solidFill>
                  <a:srgbClr val="386295"/>
                </a:solidFill>
              </a:rPr>
              <a:t>* Cifras en millones a diciembre de 2015</a:t>
            </a:r>
          </a:p>
        </p:txBody>
      </p:sp>
      <p:graphicFrame>
        <p:nvGraphicFramePr>
          <p:cNvPr id="44" name="Tabla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3049282"/>
              </p:ext>
            </p:extLst>
          </p:nvPr>
        </p:nvGraphicFramePr>
        <p:xfrm>
          <a:off x="3692517" y="4520619"/>
          <a:ext cx="3426312" cy="20721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42631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072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Longitud</a:t>
                      </a:r>
                      <a:r>
                        <a:rPr lang="es-ES" sz="120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 de Proyecto 500 m</a:t>
                      </a:r>
                      <a:endParaRPr lang="es-CO" sz="1200" b="0" i="0" u="none" strike="noStrike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5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1714895"/>
              </p:ext>
            </p:extLst>
          </p:nvPr>
        </p:nvGraphicFramePr>
        <p:xfrm>
          <a:off x="3692517" y="4962639"/>
          <a:ext cx="3426313" cy="933358"/>
        </p:xfrm>
        <a:graphic>
          <a:graphicData uri="http://schemas.openxmlformats.org/drawingml/2006/table">
            <a:tbl>
              <a:tblPr bandRow="1"/>
              <a:tblGrid>
                <a:gridCol w="256888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5743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734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100" b="1" dirty="0">
                          <a:effectLst/>
                          <a:latin typeface="+mj-lt"/>
                        </a:rPr>
                        <a:t>ESTADO</a:t>
                      </a:r>
                      <a:endParaRPr lang="es-CO" sz="11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67" marR="58467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100" b="1" dirty="0">
                          <a:effectLst/>
                          <a:latin typeface="+mj-lt"/>
                          <a:ea typeface="+mn-ea"/>
                        </a:rPr>
                        <a:t>CANTIDAD</a:t>
                      </a:r>
                      <a:endParaRPr lang="es-CO" sz="11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67" marR="58467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34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VÍAS</a:t>
                      </a:r>
                      <a:r>
                        <a:rPr lang="es-MX" sz="11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PARA LA EQUIDAD</a:t>
                      </a:r>
                      <a:endParaRPr lang="es-MX" sz="11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9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0,5 KM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20" marR="8120" marT="8809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834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EN EJECUCIÓN OTROS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PROYECTOS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0 KM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20" marR="8120" marT="8809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46497866"/>
                  </a:ext>
                </a:extLst>
              </a:tr>
              <a:tr h="209491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EJECUTADOS POR OTROS PROGRAMAS</a:t>
                      </a:r>
                      <a:endParaRPr lang="es-MX" sz="10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 KM</a:t>
                      </a:r>
                    </a:p>
                  </a:txBody>
                  <a:tcPr marL="8120" marR="8120" marT="8809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83473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SIN INTERVENIR – SIN FINANCIACIÓN</a:t>
                      </a: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 KM</a:t>
                      </a:r>
                    </a:p>
                  </a:txBody>
                  <a:tcPr marL="8120" marR="8120" marT="8809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6" name="30 CuadroTexto"/>
          <p:cNvSpPr txBox="1">
            <a:spLocks noChangeArrowheads="1"/>
          </p:cNvSpPr>
          <p:nvPr/>
        </p:nvSpPr>
        <p:spPr bwMode="auto">
          <a:xfrm flipH="1">
            <a:off x="3692516" y="4742704"/>
            <a:ext cx="3426313" cy="173253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047" tIns="0" rIns="91047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es-CO" sz="1126" dirty="0"/>
              <a:t>ESTADO DEL CORREDOR</a:t>
            </a:r>
          </a:p>
        </p:txBody>
      </p:sp>
      <p:sp>
        <p:nvSpPr>
          <p:cNvPr id="49" name="30 CuadroTexto"/>
          <p:cNvSpPr txBox="1">
            <a:spLocks noChangeArrowheads="1"/>
          </p:cNvSpPr>
          <p:nvPr/>
        </p:nvSpPr>
        <p:spPr bwMode="auto">
          <a:xfrm flipH="1">
            <a:off x="7492646" y="1097085"/>
            <a:ext cx="4446622" cy="150169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044" tIns="0" rIns="91044" bIns="0" anchor="ctr" anchorCtr="1">
            <a:spAutoFit/>
          </a:bodyPr>
          <a:lstStyle>
            <a:defPPr>
              <a:defRPr lang="es-CO"/>
            </a:defPPr>
            <a:lvl1pPr marL="457196" indent="-457196" algn="ctr" defTabSz="914392" fontAlgn="auto">
              <a:spcBef>
                <a:spcPts val="599"/>
              </a:spcBef>
              <a:spcAft>
                <a:spcPts val="0"/>
              </a:spcAft>
              <a:defRPr sz="1300" b="1" ker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s-CO" sz="976" dirty="0"/>
              <a:t>INFORMACIÓN GENERAL</a:t>
            </a:r>
          </a:p>
        </p:txBody>
      </p:sp>
      <p:sp>
        <p:nvSpPr>
          <p:cNvPr id="50" name="30 CuadroTexto"/>
          <p:cNvSpPr txBox="1">
            <a:spLocks noChangeArrowheads="1"/>
          </p:cNvSpPr>
          <p:nvPr/>
        </p:nvSpPr>
        <p:spPr bwMode="auto">
          <a:xfrm flipH="1">
            <a:off x="7492510" y="5181669"/>
            <a:ext cx="4425920" cy="150169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044" tIns="0" rIns="91044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marL="343263" indent="-343263" defTabSz="686526">
              <a:spcBef>
                <a:spcPts val="450"/>
              </a:spcBef>
              <a:defRPr/>
            </a:pPr>
            <a:r>
              <a:rPr lang="es-CO" sz="976" kern="0" dirty="0"/>
              <a:t>OBRA 1594 DE 2016</a:t>
            </a:r>
          </a:p>
        </p:txBody>
      </p:sp>
      <p:sp>
        <p:nvSpPr>
          <p:cNvPr id="51" name="30 CuadroTexto"/>
          <p:cNvSpPr txBox="1">
            <a:spLocks noChangeArrowheads="1"/>
          </p:cNvSpPr>
          <p:nvPr/>
        </p:nvSpPr>
        <p:spPr bwMode="auto">
          <a:xfrm flipH="1">
            <a:off x="7492641" y="6156740"/>
            <a:ext cx="4425781" cy="150169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044" tIns="0" rIns="91044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marL="343263" indent="-343263" defTabSz="686526">
              <a:spcBef>
                <a:spcPts val="450"/>
              </a:spcBef>
              <a:defRPr/>
            </a:pPr>
            <a:r>
              <a:rPr lang="es-CO" sz="976" kern="0" dirty="0"/>
              <a:t>INTERVENTORÍA 2023 DE 2016</a:t>
            </a:r>
          </a:p>
        </p:txBody>
      </p:sp>
      <p:graphicFrame>
        <p:nvGraphicFramePr>
          <p:cNvPr id="52" name="Tabla 51"/>
          <p:cNvGraphicFramePr>
            <a:graphicFrameLocks noGrp="1"/>
          </p:cNvGraphicFramePr>
          <p:nvPr>
            <p:extLst/>
          </p:nvPr>
        </p:nvGraphicFramePr>
        <p:xfrm>
          <a:off x="7503373" y="5371901"/>
          <a:ext cx="4425784" cy="76200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19827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0328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2422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48745">
                <a:tc gridSpan="3">
                  <a:txBody>
                    <a:bodyPr/>
                    <a:lstStyle/>
                    <a:p>
                      <a:pPr marL="0" marR="0" lvl="0" indent="0" algn="ctr" defTabSz="1217889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CONSORCIO MALECÓN DE QUIBDÓ</a:t>
                      </a:r>
                      <a:endParaRPr lang="es-MX" sz="1000" b="0" i="0" u="none" strike="noStrike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7" marR="35997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ctr" defTabSz="1217889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INTEGRANTES</a:t>
                      </a:r>
                    </a:p>
                  </a:txBody>
                  <a:tcPr marL="35997" marR="35997" marT="0" marB="0" anchor="ctr"/>
                </a:tc>
                <a:tc>
                  <a:txBody>
                    <a:bodyPr/>
                    <a:lstStyle/>
                    <a:p>
                      <a:pPr marL="0" algn="ctr" defTabSz="1217889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35997" marR="35997" marT="0" marB="0" anchor="ctr"/>
                </a:tc>
                <a:tc>
                  <a:txBody>
                    <a:bodyPr/>
                    <a:lstStyle/>
                    <a:p>
                      <a:pPr marL="0" algn="ctr" defTabSz="1217889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ORIGEN</a:t>
                      </a:r>
                    </a:p>
                  </a:txBody>
                  <a:tcPr marL="35997" marR="35997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1217889" rtl="0" eaLnBrk="1" fontAlgn="ctr" latinLnBrk="0" hangingPunct="1"/>
                      <a:r>
                        <a:rPr lang="es-CO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INGECON SA </a:t>
                      </a:r>
                    </a:p>
                  </a:txBody>
                  <a:tcPr marL="35997" marR="35997" marT="0" marB="0" anchor="ctr"/>
                </a:tc>
                <a:tc>
                  <a:txBody>
                    <a:bodyPr/>
                    <a:lstStyle/>
                    <a:p>
                      <a:pPr marL="0" algn="ctr" defTabSz="1217889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35997" marR="35997" marT="0" marB="0" anchor="ctr"/>
                </a:tc>
                <a:tc>
                  <a:txBody>
                    <a:bodyPr/>
                    <a:lstStyle/>
                    <a:p>
                      <a:pPr marL="0" algn="ctr" defTabSz="1217889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35997" marR="35997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1217889" rtl="0" eaLnBrk="1" fontAlgn="ctr" latinLnBrk="0" hangingPunct="1"/>
                      <a:r>
                        <a:rPr lang="es-CO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ALEX FABIÁN COTES MORA </a:t>
                      </a:r>
                    </a:p>
                  </a:txBody>
                  <a:tcPr marL="35997" marR="35997" marT="0" marB="0" anchor="ctr"/>
                </a:tc>
                <a:tc>
                  <a:txBody>
                    <a:bodyPr/>
                    <a:lstStyle/>
                    <a:p>
                      <a:pPr marL="0" algn="ctr" defTabSz="1217889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35997" marR="35997" marT="0" marB="0" anchor="ctr"/>
                </a:tc>
                <a:tc>
                  <a:txBody>
                    <a:bodyPr/>
                    <a:lstStyle/>
                    <a:p>
                      <a:pPr marL="0" algn="ctr" defTabSz="1217889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35997" marR="35997" marT="0" marB="0" anchor="ctr"/>
                </a:tc>
                <a:extLst>
                  <a:ext uri="{0D108BD9-81ED-4DB2-BD59-A6C34878D82A}">
                    <a16:rowId xmlns="" xmlns:a16="http://schemas.microsoft.com/office/drawing/2014/main" val="4046422659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1217889" rtl="0" eaLnBrk="1" fontAlgn="ctr" latinLnBrk="0" hangingPunct="1"/>
                      <a:r>
                        <a:rPr lang="es-CO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CARLOS ALFONSO COTES MORALES </a:t>
                      </a:r>
                    </a:p>
                  </a:txBody>
                  <a:tcPr marL="35997" marR="35997" marT="0" marB="0" anchor="ctr"/>
                </a:tc>
                <a:tc>
                  <a:txBody>
                    <a:bodyPr/>
                    <a:lstStyle/>
                    <a:p>
                      <a:pPr marL="0" algn="ctr" defTabSz="1217889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35997" marR="35997" marT="0" marB="0" anchor="ctr"/>
                </a:tc>
                <a:tc>
                  <a:txBody>
                    <a:bodyPr/>
                    <a:lstStyle/>
                    <a:p>
                      <a:pPr marL="0" algn="ctr" defTabSz="1217889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35997" marR="35997" marT="0" marB="0" anchor="ctr"/>
                </a:tc>
                <a:extLst>
                  <a:ext uri="{0D108BD9-81ED-4DB2-BD59-A6C34878D82A}">
                    <a16:rowId xmlns="" xmlns:a16="http://schemas.microsoft.com/office/drawing/2014/main" val="2748888047"/>
                  </a:ext>
                </a:extLst>
              </a:tr>
            </a:tbl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093" y="1334533"/>
            <a:ext cx="3190593" cy="2076589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9865" y="1299691"/>
            <a:ext cx="2898966" cy="172526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9865" y="2891861"/>
            <a:ext cx="2898966" cy="1421062"/>
          </a:xfrm>
          <a:prstGeom prst="rect">
            <a:avLst/>
          </a:prstGeom>
        </p:spPr>
      </p:pic>
      <p:pic>
        <p:nvPicPr>
          <p:cNvPr id="55" name="Imagen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52" y="2957897"/>
            <a:ext cx="1055625" cy="1356471"/>
          </a:xfrm>
          <a:prstGeom prst="rect">
            <a:avLst/>
          </a:prstGeom>
        </p:spPr>
      </p:pic>
      <p:sp>
        <p:nvSpPr>
          <p:cNvPr id="56" name="30 CuadroTexto"/>
          <p:cNvSpPr txBox="1">
            <a:spLocks noChangeArrowheads="1"/>
          </p:cNvSpPr>
          <p:nvPr/>
        </p:nvSpPr>
        <p:spPr bwMode="auto">
          <a:xfrm flipH="1">
            <a:off x="7497177" y="2365228"/>
            <a:ext cx="4421112" cy="150169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044" tIns="0" rIns="91044" bIns="0" anchor="ctr" anchorCtr="1">
            <a:spAutoFit/>
          </a:bodyPr>
          <a:lstStyle>
            <a:defPPr>
              <a:defRPr lang="es-CO"/>
            </a:defPPr>
            <a:lvl1pPr marL="457196" indent="-457196" algn="ctr" defTabSz="914392" fontAlgn="auto">
              <a:spcBef>
                <a:spcPts val="599"/>
              </a:spcBef>
              <a:spcAft>
                <a:spcPts val="0"/>
              </a:spcAft>
              <a:defRPr sz="1300" b="1" ker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s-CO" sz="976" dirty="0"/>
              <a:t>ALCANCES DEL PROYECTO</a:t>
            </a:r>
          </a:p>
        </p:txBody>
      </p:sp>
      <p:graphicFrame>
        <p:nvGraphicFramePr>
          <p:cNvPr id="57" name="1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6172377"/>
              </p:ext>
            </p:extLst>
          </p:nvPr>
        </p:nvGraphicFramePr>
        <p:xfrm>
          <a:off x="7503373" y="2527878"/>
          <a:ext cx="4441948" cy="12192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63803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0391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48745">
                <a:tc>
                  <a:txBody>
                    <a:bodyPr/>
                    <a:lstStyle/>
                    <a:p>
                      <a:pPr marL="0" marR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b="1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MALECÓN: INVIAS</a:t>
                      </a:r>
                      <a:endParaRPr lang="es-ES" sz="10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1998" marR="71998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chemeClr val="tx1"/>
                          </a:solidFill>
                          <a:latin typeface="+mn-lt"/>
                          <a:cs typeface="+mn-cs"/>
                        </a:rPr>
                        <a:t>1</a:t>
                      </a:r>
                      <a:r>
                        <a:rPr lang="es-CO" sz="1000" b="1" i="0" u="none" strike="noStrike" baseline="0" dirty="0">
                          <a:solidFill>
                            <a:schemeClr val="tx1"/>
                          </a:solidFill>
                          <a:latin typeface="+mn-lt"/>
                          <a:cs typeface="+mn-cs"/>
                        </a:rPr>
                        <a:t> UN</a:t>
                      </a:r>
                      <a:endParaRPr lang="es-CO" sz="1000" b="0" i="0" u="none" strike="noStrike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1998" marR="71998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marR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b="0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Prolongación del Malecón existente</a:t>
                      </a:r>
                    </a:p>
                  </a:txBody>
                  <a:tcPr marL="71998" marR="71998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475 m</a:t>
                      </a:r>
                    </a:p>
                  </a:txBody>
                  <a:tcPr marL="71998" marR="71998" marT="0" marB="0" anchor="ctr"/>
                </a:tc>
                <a:extLst>
                  <a:ext uri="{0D108BD9-81ED-4DB2-BD59-A6C34878D82A}">
                    <a16:rowId xmlns="" xmlns:a16="http://schemas.microsoft.com/office/drawing/2014/main" val="2301609488"/>
                  </a:ext>
                </a:extLst>
              </a:tr>
              <a:tr h="297490">
                <a:tc>
                  <a:txBody>
                    <a:bodyPr/>
                    <a:lstStyle/>
                    <a:p>
                      <a:pPr marL="0" marR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b="0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Tablestacado (</a:t>
                      </a:r>
                      <a:r>
                        <a:rPr lang="es-CO" sz="1000" dirty="0"/>
                        <a:t>Rellenos estructurales, Losas de concreto, Sistema de drenaje y Señalización; Muros de contención y rampas)</a:t>
                      </a:r>
                      <a:endParaRPr lang="es-ES" sz="10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1998" marR="71998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415 m</a:t>
                      </a:r>
                    </a:p>
                  </a:txBody>
                  <a:tcPr marL="71998" marR="71998" marT="0" marB="0" anchor="ctr"/>
                </a:tc>
                <a:extLst>
                  <a:ext uri="{0D108BD9-81ED-4DB2-BD59-A6C34878D82A}">
                    <a16:rowId xmlns="" xmlns:a16="http://schemas.microsoft.com/office/drawing/2014/main" val="1159851041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marR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b="0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Embarcadero Turístico</a:t>
                      </a:r>
                      <a:r>
                        <a:rPr lang="es-CO" sz="1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CO" sz="1000" b="0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en escaleras (Aprox. 60 m)</a:t>
                      </a:r>
                      <a:endParaRPr lang="es-ES" sz="10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1998" marR="71998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1 Un</a:t>
                      </a:r>
                    </a:p>
                  </a:txBody>
                  <a:tcPr marL="71998" marR="71998" marT="0" marB="0" anchor="ctr"/>
                </a:tc>
                <a:extLst>
                  <a:ext uri="{0D108BD9-81ED-4DB2-BD59-A6C34878D82A}">
                    <a16:rowId xmlns="" xmlns:a16="http://schemas.microsoft.com/office/drawing/2014/main" val="591865980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marR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b="0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Ciclovía</a:t>
                      </a:r>
                    </a:p>
                  </a:txBody>
                  <a:tcPr marL="71998" marR="71998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625 m</a:t>
                      </a:r>
                    </a:p>
                  </a:txBody>
                  <a:tcPr marL="71998" marR="71998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97490">
                <a:tc>
                  <a:txBody>
                    <a:bodyPr/>
                    <a:lstStyle/>
                    <a:p>
                      <a:pPr marL="0" marR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b="1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FONTUR: </a:t>
                      </a:r>
                      <a:r>
                        <a:rPr lang="es-ES" sz="1000" b="0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Espacio público (paralelo</a:t>
                      </a:r>
                      <a:r>
                        <a:rPr lang="es-ES" sz="1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a la Kr 1), el edificio del muelle, andenes y amoblamiento urbano.</a:t>
                      </a:r>
                      <a:endParaRPr lang="es-ES" sz="10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1998" marR="71998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415 m</a:t>
                      </a:r>
                    </a:p>
                  </a:txBody>
                  <a:tcPr marL="71998" marR="71998" marT="0" marB="0" anchor="ctr"/>
                </a:tc>
                <a:extLst>
                  <a:ext uri="{0D108BD9-81ED-4DB2-BD59-A6C34878D82A}">
                    <a16:rowId xmlns="" xmlns:a16="http://schemas.microsoft.com/office/drawing/2014/main" val="4250246328"/>
                  </a:ext>
                </a:extLst>
              </a:tr>
            </a:tbl>
          </a:graphicData>
        </a:graphic>
      </p:graphicFrame>
      <p:graphicFrame>
        <p:nvGraphicFramePr>
          <p:cNvPr id="59" name="3 Tabla"/>
          <p:cNvGraphicFramePr>
            <a:graphicFrameLocks noGrp="1"/>
          </p:cNvGraphicFramePr>
          <p:nvPr>
            <p:extLst/>
          </p:nvPr>
        </p:nvGraphicFramePr>
        <p:xfrm>
          <a:off x="7492512" y="1279795"/>
          <a:ext cx="4425925" cy="1021509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75418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67173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487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FECHA</a:t>
                      </a:r>
                      <a:r>
                        <a:rPr lang="es-ES" sz="1000" kern="1200" baseline="0" dirty="0"/>
                        <a:t> DE ADJUDICACIÓN 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7" marR="35997" marT="0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19/09/2016</a:t>
                      </a:r>
                    </a:p>
                  </a:txBody>
                  <a:tcPr marL="35997" marR="35997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FECHA DE FIRMA DE CONTRATO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7" marR="35997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06/10/2016</a:t>
                      </a:r>
                    </a:p>
                  </a:txBody>
                  <a:tcPr marL="35997" marR="35997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ACTA DE INICIO</a:t>
                      </a:r>
                    </a:p>
                  </a:txBody>
                  <a:tcPr marL="35997" marR="35997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17/01/2017</a:t>
                      </a:r>
                    </a:p>
                  </a:txBody>
                  <a:tcPr marL="35997" marR="35997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PLAZO</a:t>
                      </a:r>
                      <a:endParaRPr lang="es-CO" sz="1000" b="0" kern="1200" dirty="0">
                        <a:solidFill>
                          <a:srgbClr val="08275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7" marR="35997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16/01/2019</a:t>
                      </a:r>
                    </a:p>
                  </a:txBody>
                  <a:tcPr marL="35997" marR="35997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1190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FASE DEL PROYECTO (AVANCE)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7" marR="35997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DIS. APROB. (VLR: $16.874 MILL) POR INTERVENTORÍA</a:t>
                      </a:r>
                    </a:p>
                    <a:p>
                      <a:pPr algn="ctr" rtl="0" fontAlgn="ctr"/>
                      <a:r>
                        <a:rPr lang="es-MX" sz="9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INICIO COMPRA DE TABLESTACA – PROYECTADA: 10JUL17 </a:t>
                      </a:r>
                      <a:r>
                        <a:rPr lang="es-MX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**</a:t>
                      </a:r>
                    </a:p>
                  </a:txBody>
                  <a:tcPr marL="35997" marR="35997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1" name="Tabla 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1350734"/>
              </p:ext>
            </p:extLst>
          </p:nvPr>
        </p:nvGraphicFramePr>
        <p:xfrm>
          <a:off x="7503373" y="3850674"/>
          <a:ext cx="4438641" cy="1339889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44472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99391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44454">
                <a:tc gridSpan="2">
                  <a:txBody>
                    <a:bodyPr/>
                    <a:lstStyle>
                      <a:lvl1pPr marL="0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608945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217889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826834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435779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3044723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3653668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4262613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4871557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s-ES" sz="9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</a:rPr>
                        <a:t>APORTES DE CADA UNA DE LAS ENTIDADES </a:t>
                      </a:r>
                    </a:p>
                  </a:txBody>
                  <a:tcPr marL="54056" marR="54056" marT="7151" marB="0" anchor="ctr">
                    <a:lnL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33012">
                <a:tc>
                  <a:txBody>
                    <a:bodyPr/>
                    <a:lstStyle>
                      <a:lvl1pPr marL="0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608945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217889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826834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435779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3044723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3653668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4262613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4871557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s-ES" sz="8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ENTIDAD</a:t>
                      </a:r>
                    </a:p>
                  </a:txBody>
                  <a:tcPr marL="54056" marR="54056" marT="7151" marB="0" anchor="ctr">
                    <a:lnL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8486D"/>
                    </a:solidFill>
                  </a:tcPr>
                </a:tc>
                <a:tc>
                  <a:txBody>
                    <a:bodyPr/>
                    <a:lstStyle>
                      <a:lvl1pPr marL="0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608945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217889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826834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435779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3044723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3653668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4262613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4871557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s-ES" sz="8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VALOR</a:t>
                      </a:r>
                    </a:p>
                  </a:txBody>
                  <a:tcPr marL="54056" marR="54056" marT="7151" marB="0" anchor="ctr">
                    <a:lnL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8486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4454">
                <a:tc>
                  <a:txBody>
                    <a:bodyPr/>
                    <a:lstStyle>
                      <a:lvl1pPr marL="0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608945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217889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826834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435779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3044723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3653668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4262613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4871557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es-ES" sz="9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INVIAS</a:t>
                      </a:r>
                    </a:p>
                  </a:txBody>
                  <a:tcPr marL="54056" marR="54056" marT="7151" marB="0" anchor="b">
                    <a:lnL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608945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217889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826834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435779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3044723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3653668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4262613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4871557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9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 $ 13.000</a:t>
                      </a:r>
                    </a:p>
                  </a:txBody>
                  <a:tcPr marL="54056" marR="54056" marT="7151" marB="0" anchor="ctr">
                    <a:lnL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01218">
                <a:tc>
                  <a:txBody>
                    <a:bodyPr/>
                    <a:lstStyle>
                      <a:lvl1pPr marL="0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608945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217889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826834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435779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3044723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3653668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4262613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4871557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es-ES" sz="9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FONTUR (FONDO NACIONAL DE TURISMO)</a:t>
                      </a:r>
                    </a:p>
                  </a:txBody>
                  <a:tcPr marL="54056" marR="54056" marT="7151" marB="0" anchor="b">
                    <a:lnL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608945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217889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826834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435779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3044723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3653668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4262613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4871557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9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 $ 7.000*</a:t>
                      </a:r>
                    </a:p>
                  </a:txBody>
                  <a:tcPr marL="54056" marR="54056" marT="7151" marB="0" anchor="ctr">
                    <a:lnL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88496">
                <a:tc>
                  <a:txBody>
                    <a:bodyPr/>
                    <a:lstStyle>
                      <a:lvl1pPr marL="0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608945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217889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826834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435779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3044723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3653668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4262613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4871557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es-E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MUNICIPIO DE QUIBDÓ</a:t>
                      </a:r>
                    </a:p>
                  </a:txBody>
                  <a:tcPr marL="54056" marR="54056" marT="7151" marB="0" anchor="ctr">
                    <a:lnL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608945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217889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826834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435779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3044723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3653668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4262613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4871557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just" fontAlgn="ctr"/>
                      <a:r>
                        <a:rPr lang="es-ES" sz="8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APORTA EL LOTE REQUERIDO PARA EL DESARROLLO DEL PROYECTO, ENTREGARA LAS LICENCIAS DE CONSTRUCCIÓN QUE SE HAYAN TRAMITADO Y/O OBTENIDO, Y APOYARÁ EN LA GESTIÓN PARA LA ACTUALIZACIÓN DE LOS DEMÁS PERMISOS QUE SE REQUIERAN AL MOMENTO DE LA CONSTRUCCIÓN.</a:t>
                      </a:r>
                    </a:p>
                  </a:txBody>
                  <a:tcPr marL="54056" marR="54056" marT="7151" marB="0" anchor="ctr">
                    <a:lnL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2" name="CuadroTexto 61"/>
          <p:cNvSpPr txBox="1"/>
          <p:nvPr/>
        </p:nvSpPr>
        <p:spPr>
          <a:xfrm>
            <a:off x="3692516" y="5970567"/>
            <a:ext cx="3671947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182562" indent="-182562" defTabSz="914391">
              <a:buClr>
                <a:schemeClr val="accent2"/>
              </a:buClr>
              <a:buSzPct val="120000"/>
              <a:tabLst>
                <a:tab pos="182562" algn="l"/>
              </a:tabLst>
            </a:pPr>
            <a:r>
              <a:rPr lang="es-CO" sz="1000" kern="0" dirty="0">
                <a:solidFill>
                  <a:sysClr val="windowText" lastClr="000000"/>
                </a:solidFill>
              </a:rPr>
              <a:t>* 	Fueron aprobados en dic 2015 por el comité directivo de FONTUR. INVIAS aporta 13.000 millones e incorporados al convenio firmados entre FONTUR y la Alcaldía de Quibdó.</a:t>
            </a:r>
          </a:p>
          <a:p>
            <a:pPr marL="182562" indent="-182562" defTabSz="914391">
              <a:buClr>
                <a:schemeClr val="accent2"/>
              </a:buClr>
              <a:buSzPct val="120000"/>
              <a:tabLst>
                <a:tab pos="182562" algn="l"/>
              </a:tabLst>
            </a:pPr>
            <a:r>
              <a:rPr lang="es-CO" sz="1000" kern="0" dirty="0">
                <a:solidFill>
                  <a:sysClr val="windowText" lastClr="000000"/>
                </a:solidFill>
              </a:rPr>
              <a:t>** Tablestaca son 4 meses en llegar</a:t>
            </a:r>
          </a:p>
        </p:txBody>
      </p:sp>
      <p:graphicFrame>
        <p:nvGraphicFramePr>
          <p:cNvPr id="26" name="Tabla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592661"/>
              </p:ext>
            </p:extLst>
          </p:nvPr>
        </p:nvGraphicFramePr>
        <p:xfrm>
          <a:off x="7513484" y="6357520"/>
          <a:ext cx="4425784" cy="45720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19827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0328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2422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48745">
                <a:tc gridSpan="3">
                  <a:txBody>
                    <a:bodyPr/>
                    <a:lstStyle/>
                    <a:p>
                      <a:pPr marL="0" marR="0" lvl="0" indent="0" algn="ctr" defTabSz="1217889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CONSORCIO MALECÓN DE QUIBDÓ</a:t>
                      </a:r>
                      <a:endParaRPr lang="es-MX" sz="1000" b="0" i="0" u="none" strike="noStrike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7" marR="35997" marT="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ctr" defTabSz="1217889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INTEGRANTES</a:t>
                      </a:r>
                    </a:p>
                  </a:txBody>
                  <a:tcPr marL="35997" marR="35997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217889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35997" marR="35997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217889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ORIGEN</a:t>
                      </a:r>
                    </a:p>
                  </a:txBody>
                  <a:tcPr marL="35997" marR="35997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1217889" rtl="0" eaLnBrk="1" fontAlgn="ctr" latinLnBrk="0" hangingPunct="1"/>
                      <a:r>
                        <a:rPr lang="es-CO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INGENIERÍA DE PROYECTOS SAS </a:t>
                      </a:r>
                    </a:p>
                  </a:txBody>
                  <a:tcPr marL="35997" marR="35997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217889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35997" marR="35997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217889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35997" marR="35997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5" name="Rectángulo 24"/>
          <p:cNvSpPr/>
          <p:nvPr/>
        </p:nvSpPr>
        <p:spPr>
          <a:xfrm>
            <a:off x="2681522" y="551025"/>
            <a:ext cx="90848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7260"/>
            <a:r>
              <a:rPr lang="es-CO" spc="-5" dirty="0">
                <a:solidFill>
                  <a:srgbClr val="FFFFFF"/>
                </a:solidFill>
                <a:cs typeface="Calibri"/>
              </a:rPr>
              <a:t>COMPETITIVIDAD </a:t>
            </a:r>
            <a:r>
              <a:rPr lang="es-CO" spc="-25" dirty="0">
                <a:solidFill>
                  <a:srgbClr val="FFFFFF"/>
                </a:solidFill>
                <a:cs typeface="Calibri"/>
              </a:rPr>
              <a:t>ESTRATÉGICA </a:t>
            </a:r>
            <a:r>
              <a:rPr lang="es-CO" spc="-5" dirty="0">
                <a:solidFill>
                  <a:srgbClr val="FFFFFF"/>
                </a:solidFill>
                <a:cs typeface="Calibri"/>
              </a:rPr>
              <a:t>E</a:t>
            </a:r>
            <a:r>
              <a:rPr lang="es-CO" spc="65" dirty="0">
                <a:solidFill>
                  <a:srgbClr val="FFFFFF"/>
                </a:solidFill>
                <a:cs typeface="Calibri"/>
              </a:rPr>
              <a:t> </a:t>
            </a:r>
            <a:r>
              <a:rPr lang="es-CO" spc="-10" dirty="0">
                <a:solidFill>
                  <a:srgbClr val="FFFFFF"/>
                </a:solidFill>
                <a:cs typeface="Calibri"/>
              </a:rPr>
              <a:t>INFRAESTRUCTURA</a:t>
            </a:r>
            <a:endParaRPr lang="es-CO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5099482" y="894780"/>
            <a:ext cx="19085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>
                <a:solidFill>
                  <a:prstClr val="black"/>
                </a:solidFill>
              </a:rPr>
              <a:t>Inversiones Chocó</a:t>
            </a:r>
          </a:p>
        </p:txBody>
      </p:sp>
      <p:sp>
        <p:nvSpPr>
          <p:cNvPr id="28" name="CuadroTexto 27"/>
          <p:cNvSpPr txBox="1"/>
          <p:nvPr/>
        </p:nvSpPr>
        <p:spPr>
          <a:xfrm>
            <a:off x="410685" y="1056428"/>
            <a:ext cx="31433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b="1" dirty="0"/>
              <a:t>Malecón de Quibdó - Chocó</a:t>
            </a:r>
          </a:p>
        </p:txBody>
      </p:sp>
    </p:spTree>
    <p:extLst>
      <p:ext uri="{BB962C8B-B14F-4D97-AF65-F5344CB8AC3E}">
        <p14:creationId xmlns:p14="http://schemas.microsoft.com/office/powerpoint/2010/main" val="37380810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88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337" y="1270447"/>
            <a:ext cx="5655392" cy="2763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30 CuadroTexto"/>
          <p:cNvSpPr txBox="1">
            <a:spLocks noChangeArrowheads="1"/>
          </p:cNvSpPr>
          <p:nvPr/>
        </p:nvSpPr>
        <p:spPr bwMode="auto">
          <a:xfrm flipH="1">
            <a:off x="7858744" y="1340012"/>
            <a:ext cx="4095615" cy="200545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359" tIns="13514" rIns="91359" bIns="13514" anchor="ctr" anchorCtr="1">
            <a:spAutoFit/>
          </a:bodyPr>
          <a:lstStyle>
            <a:defPPr>
              <a:defRPr lang="es-CO"/>
            </a:defPPr>
            <a:lvl1pPr marL="457200" indent="-457200" algn="ctr">
              <a:spcBef>
                <a:spcPts val="600"/>
              </a:spcBef>
              <a:defRPr sz="16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 eaLnBrk="0" hangingPunct="0">
              <a:defRPr sz="2400">
                <a:latin typeface="Arial" pitchFamily="34" charset="0"/>
                <a:cs typeface="Arial" pitchFamily="34" charset="0"/>
              </a:defRPr>
            </a:lvl2pPr>
            <a:lvl3pPr eaLnBrk="0" hangingPunct="0">
              <a:defRPr sz="2400">
                <a:latin typeface="Arial" pitchFamily="34" charset="0"/>
                <a:cs typeface="Arial" pitchFamily="34" charset="0"/>
              </a:defRPr>
            </a:lvl3pPr>
            <a:lvl4pPr eaLnBrk="0" hangingPunct="0">
              <a:defRPr sz="2400">
                <a:latin typeface="Arial" pitchFamily="34" charset="0"/>
                <a:cs typeface="Arial" pitchFamily="34" charset="0"/>
              </a:defRPr>
            </a:lvl4pPr>
            <a:lvl5pPr eaLnBrk="0" hangingPunct="0"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defTabSz="913609">
              <a:defRPr/>
            </a:pPr>
            <a:r>
              <a:rPr lang="es-CO" sz="1126" dirty="0"/>
              <a:t>INFORMACIÓN GENERAL</a:t>
            </a:r>
          </a:p>
        </p:txBody>
      </p:sp>
      <p:graphicFrame>
        <p:nvGraphicFramePr>
          <p:cNvPr id="17" name="3 Tabla"/>
          <p:cNvGraphicFramePr>
            <a:graphicFrameLocks noGrp="1"/>
          </p:cNvGraphicFramePr>
          <p:nvPr>
            <p:extLst/>
          </p:nvPr>
        </p:nvGraphicFramePr>
        <p:xfrm>
          <a:off x="7858745" y="1558981"/>
          <a:ext cx="4095617" cy="858145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47490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2071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7162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Fecha</a:t>
                      </a:r>
                      <a:r>
                        <a:rPr lang="es-ES" sz="1000" kern="1200" baseline="0" dirty="0"/>
                        <a:t> de Adjudicación 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dirty="0">
                          <a:effectLst/>
                        </a:rPr>
                        <a:t>12/11/2015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7162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Fecha de Firma de Contrato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dirty="0">
                          <a:effectLst/>
                        </a:rPr>
                        <a:t>01/12/2015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7162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Acta de Inicio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dirty="0">
                          <a:effectLst/>
                        </a:rPr>
                        <a:t>30/12/2015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7162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Plazo</a:t>
                      </a:r>
                      <a:endParaRPr lang="es-CO" sz="1000" b="0" kern="1200" dirty="0">
                        <a:solidFill>
                          <a:srgbClr val="08275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30/12/2017</a:t>
                      </a:r>
                      <a:endParaRPr lang="es-MX" sz="1000" b="0" i="0" u="none" strike="noStrike" kern="1200" dirty="0">
                        <a:solidFill>
                          <a:srgbClr val="082754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7162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Fase del Proyecto (Avance)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kern="1200" dirty="0">
                          <a:effectLst/>
                        </a:rPr>
                        <a:t>39</a:t>
                      </a:r>
                      <a:r>
                        <a:rPr lang="es-MX" sz="1000" u="none" strike="noStrike" kern="1200" baseline="0" dirty="0">
                          <a:effectLst/>
                        </a:rPr>
                        <a:t> </a:t>
                      </a:r>
                      <a:r>
                        <a:rPr lang="es-MX" sz="1000" u="none" strike="noStrike" kern="1200" dirty="0">
                          <a:effectLst/>
                        </a:rPr>
                        <a:t>%</a:t>
                      </a:r>
                    </a:p>
                  </a:txBody>
                  <a:tcPr marL="35998" marR="35998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9" name="30 CuadroTexto"/>
          <p:cNvSpPr txBox="1">
            <a:spLocks noChangeArrowheads="1"/>
          </p:cNvSpPr>
          <p:nvPr/>
        </p:nvSpPr>
        <p:spPr bwMode="auto">
          <a:xfrm flipH="1">
            <a:off x="7858744" y="4701955"/>
            <a:ext cx="4095617" cy="177461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lIns="91359" tIns="13514" rIns="91359" bIns="13514" anchor="ctr">
            <a:spAutoFit/>
          </a:bodyPr>
          <a:lstStyle>
            <a:defPPr>
              <a:defRPr lang="es-CO"/>
            </a:defPPr>
            <a:lvl1pPr marL="457200" indent="-457200" algn="ctr">
              <a:spcBef>
                <a:spcPts val="600"/>
              </a:spcBef>
              <a:defRPr sz="16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 eaLnBrk="0" hangingPunct="0">
              <a:defRPr sz="2400">
                <a:latin typeface="Arial" pitchFamily="34" charset="0"/>
                <a:cs typeface="Arial" pitchFamily="34" charset="0"/>
              </a:defRPr>
            </a:lvl2pPr>
            <a:lvl3pPr eaLnBrk="0" hangingPunct="0">
              <a:defRPr sz="2400">
                <a:latin typeface="Arial" pitchFamily="34" charset="0"/>
                <a:cs typeface="Arial" pitchFamily="34" charset="0"/>
              </a:defRPr>
            </a:lvl3pPr>
            <a:lvl4pPr eaLnBrk="0" hangingPunct="0">
              <a:defRPr sz="2400">
                <a:latin typeface="Arial" pitchFamily="34" charset="0"/>
                <a:cs typeface="Arial" pitchFamily="34" charset="0"/>
              </a:defRPr>
            </a:lvl4pPr>
            <a:lvl5pPr eaLnBrk="0" hangingPunct="0"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defTabSz="913609">
              <a:defRPr/>
            </a:pPr>
            <a:r>
              <a:rPr lang="es-CO" sz="976" dirty="0"/>
              <a:t>INTERVENTORÍA 1631 DE 25/11/2015</a:t>
            </a:r>
          </a:p>
        </p:txBody>
      </p:sp>
      <p:graphicFrame>
        <p:nvGraphicFramePr>
          <p:cNvPr id="20" name="Tabla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5464001"/>
              </p:ext>
            </p:extLst>
          </p:nvPr>
        </p:nvGraphicFramePr>
        <p:xfrm>
          <a:off x="7858745" y="3837284"/>
          <a:ext cx="4095617" cy="661253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28912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6422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4226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7973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CONSORCIO SCLV</a:t>
                      </a:r>
                    </a:p>
                  </a:txBody>
                  <a:tcPr marL="8117" marR="8117" marT="81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050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INTEGRANTES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81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%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81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ORIGEN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8106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050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baseline="0" dirty="0">
                          <a:effectLst/>
                        </a:rPr>
                        <a:t>LA VIALIDAD LTDA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25" marR="8117" marT="81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40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810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7" marR="8117" marT="8106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60506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u="none" strike="noStrike" baseline="0" dirty="0">
                          <a:effectLst/>
                        </a:rPr>
                        <a:t>SILVA &amp; ASOCIADOS S.A.S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25" marR="8117" marT="810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L="8117" marR="8117" marT="810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7" marR="8117" marT="8106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1" name="Tab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833195"/>
              </p:ext>
            </p:extLst>
          </p:nvPr>
        </p:nvGraphicFramePr>
        <p:xfrm>
          <a:off x="7858745" y="4910242"/>
          <a:ext cx="4095617" cy="500841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19353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0809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9399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7974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JAM INGENIERIA Y MEDIO AMBIENTE SAS </a:t>
                      </a:r>
                      <a:endParaRPr kumimoji="0" lang="es-MX" sz="100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</a:txBody>
                  <a:tcPr marL="8114" marR="8114" marT="8117" marB="0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MX" sz="110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</a:txBody>
                  <a:tcPr marL="8116" marR="8116" marT="8116" marB="0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MX" sz="110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</a:txBody>
                  <a:tcPr marL="8116" marR="8116" marT="8116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054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INTEGRANTES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4" marR="8114" marT="8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%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4" marR="8114" marT="8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ORIGEN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4" marR="8114" marT="8117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054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baseline="0" dirty="0">
                          <a:effectLst/>
                        </a:rPr>
                        <a:t>JAM S.A.S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972" marR="8114" marT="8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100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4" marR="8114" marT="8117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4" marR="8114" marT="8117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2" name="30 CuadroTexto"/>
          <p:cNvSpPr txBox="1">
            <a:spLocks noChangeArrowheads="1"/>
          </p:cNvSpPr>
          <p:nvPr/>
        </p:nvSpPr>
        <p:spPr bwMode="auto">
          <a:xfrm flipH="1">
            <a:off x="7858744" y="2435550"/>
            <a:ext cx="4095615" cy="177461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359" tIns="13514" rIns="91359" bIns="13514" anchor="ctr">
            <a:spAutoFit/>
          </a:bodyPr>
          <a:lstStyle>
            <a:defPPr>
              <a:defRPr lang="en-US"/>
            </a:defPPr>
            <a:lvl1pPr marL="457200" indent="-457200" algn="ctr" fontAlgn="base">
              <a:spcBef>
                <a:spcPts val="600"/>
              </a:spcBef>
              <a:spcAft>
                <a:spcPct val="0"/>
              </a:spcAft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defRPr>
            </a:lvl1pPr>
            <a:lvl2pPr marL="37931725" indent="-37474525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defTabSz="913609">
              <a:defRPr/>
            </a:pPr>
            <a:r>
              <a:rPr lang="es-CO" sz="976" dirty="0">
                <a:solidFill>
                  <a:prstClr val="white"/>
                </a:solidFill>
                <a:latin typeface="Calibri"/>
                <a:cs typeface="Arial" pitchFamily="34" charset="0"/>
              </a:rPr>
              <a:t>ALCANCE</a:t>
            </a:r>
          </a:p>
        </p:txBody>
      </p:sp>
      <p:graphicFrame>
        <p:nvGraphicFramePr>
          <p:cNvPr id="23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6142981"/>
              </p:ext>
            </p:extLst>
          </p:nvPr>
        </p:nvGraphicFramePr>
        <p:xfrm>
          <a:off x="7858745" y="2649821"/>
          <a:ext cx="4095616" cy="994038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186429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1818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1313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2061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j-lt"/>
                        </a:rPr>
                        <a:t>SECTOR</a:t>
                      </a:r>
                      <a:endParaRPr lang="es-CO" sz="1000" b="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34" marR="58434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j-lt"/>
                        </a:rPr>
                        <a:t>CANTIDAD</a:t>
                      </a:r>
                      <a:endParaRPr lang="es-CO" sz="1000" b="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34" marR="58434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j-lt"/>
                        </a:rPr>
                        <a:t>INTERVENCIÓN PREVISTA</a:t>
                      </a:r>
                      <a:endParaRPr lang="es-CO" sz="1000" b="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34" marR="58434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4461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  <a:latin typeface="+mj-lt"/>
                        </a:rPr>
                        <a:t> CURUNDÓ</a:t>
                      </a:r>
                      <a:r>
                        <a:rPr lang="es-MX" sz="1000" u="none" strike="noStrike" baseline="0" dirty="0">
                          <a:effectLst/>
                          <a:latin typeface="+mj-lt"/>
                        </a:rPr>
                        <a:t> - NÓVITA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17" marR="8117" marT="879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54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17" marR="8117" marT="879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  <a:latin typeface="+mj-lt"/>
                        </a:rPr>
                        <a:t> Estudios y Diseños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17" marR="8117" marT="8793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44619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CRUCE EL CAIRO – CURUNDÓ</a:t>
                      </a:r>
                    </a:p>
                  </a:txBody>
                  <a:tcPr marL="8117" marR="8117" marT="879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54 KM</a:t>
                      </a:r>
                    </a:p>
                  </a:txBody>
                  <a:tcPr marL="8117" marR="8117" marT="8793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u="none" strike="noStrike" dirty="0">
                          <a:effectLst/>
                          <a:latin typeface="+mj-lt"/>
                        </a:rPr>
                        <a:t>Estudios y Diseños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17" marR="8117" marT="8793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5" name="30 CuadroTexto"/>
          <p:cNvSpPr txBox="1">
            <a:spLocks noChangeArrowheads="1"/>
          </p:cNvSpPr>
          <p:nvPr/>
        </p:nvSpPr>
        <p:spPr bwMode="auto">
          <a:xfrm flipH="1">
            <a:off x="385080" y="4319130"/>
            <a:ext cx="5444217" cy="177461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lIns="91359" tIns="13514" rIns="91359" bIns="13514" anchor="ctr">
            <a:spAutoFit/>
          </a:bodyPr>
          <a:lstStyle>
            <a:defPPr>
              <a:defRPr lang="en-US"/>
            </a:defPPr>
            <a:lvl1pPr marL="457200" indent="-457200" algn="ctr" fontAlgn="base">
              <a:spcBef>
                <a:spcPts val="600"/>
              </a:spcBef>
              <a:spcAft>
                <a:spcPct val="0"/>
              </a:spcAft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defRPr>
            </a:lvl1pPr>
            <a:lvl2pPr marL="37931725" indent="-37474525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defTabSz="913609">
              <a:defRPr/>
            </a:pPr>
            <a:r>
              <a:rPr lang="es-CO" sz="976" dirty="0">
                <a:solidFill>
                  <a:prstClr val="white"/>
                </a:solidFill>
                <a:latin typeface="Calibri"/>
                <a:cs typeface="Arial" pitchFamily="34" charset="0"/>
              </a:rPr>
              <a:t>INVERSIONES (Millones)</a:t>
            </a:r>
          </a:p>
        </p:txBody>
      </p:sp>
      <p:sp>
        <p:nvSpPr>
          <p:cNvPr id="250965" name="CuadroTexto 26"/>
          <p:cNvSpPr txBox="1">
            <a:spLocks noChangeArrowheads="1"/>
          </p:cNvSpPr>
          <p:nvPr/>
        </p:nvSpPr>
        <p:spPr bwMode="auto">
          <a:xfrm>
            <a:off x="355337" y="5986129"/>
            <a:ext cx="3155847" cy="242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9" tIns="45681" rIns="91359" bIns="45681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defTabSz="913609" fontAlgn="base">
              <a:spcBef>
                <a:spcPct val="0"/>
              </a:spcBef>
              <a:spcAft>
                <a:spcPct val="0"/>
              </a:spcAft>
            </a:pPr>
            <a:r>
              <a:rPr lang="es-MX" altLang="es-CO" sz="976" dirty="0">
                <a:solidFill>
                  <a:srgbClr val="386295"/>
                </a:solidFill>
              </a:rPr>
              <a:t>* Cifras en millones a diciembre de 2015</a:t>
            </a:r>
          </a:p>
        </p:txBody>
      </p:sp>
      <p:graphicFrame>
        <p:nvGraphicFramePr>
          <p:cNvPr id="27" name="Tabla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3909494"/>
              </p:ext>
            </p:extLst>
          </p:nvPr>
        </p:nvGraphicFramePr>
        <p:xfrm>
          <a:off x="385081" y="4111750"/>
          <a:ext cx="5444217" cy="183071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44421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83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Longitud</a:t>
                      </a:r>
                      <a:r>
                        <a:rPr lang="es-ES" sz="120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 de Proyecto 108 Km</a:t>
                      </a:r>
                      <a:endParaRPr lang="es-CO" sz="1200" b="0" i="0" u="none" strike="noStrike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8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5908638"/>
              </p:ext>
            </p:extLst>
          </p:nvPr>
        </p:nvGraphicFramePr>
        <p:xfrm>
          <a:off x="385080" y="4555560"/>
          <a:ext cx="5444217" cy="12344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27714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16707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0756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900" kern="1200" dirty="0"/>
                        <a:t>Total Contrato Consultoría</a:t>
                      </a:r>
                      <a:endParaRPr lang="es-CO" sz="9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2" marR="35992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900" u="none" strike="noStrike" dirty="0">
                          <a:effectLst/>
                        </a:rPr>
                        <a:t>$5.082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92" marR="35992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756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900" kern="1200" dirty="0"/>
                        <a:t>Total Contrato Interventoría</a:t>
                      </a:r>
                      <a:endParaRPr lang="es-CO" sz="9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2" marR="35992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900" u="none" strike="noStrike" baseline="0" dirty="0">
                          <a:effectLst/>
                        </a:rPr>
                        <a:t> </a:t>
                      </a:r>
                      <a:r>
                        <a:rPr lang="es-CO" sz="900" u="none" strike="noStrike" dirty="0">
                          <a:effectLst/>
                        </a:rPr>
                        <a:t>$1.146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92" marR="35992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30246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900" kern="1200" dirty="0"/>
                        <a:t>Total Vigencias de la consultoría</a:t>
                      </a:r>
                    </a:p>
                    <a:p>
                      <a:pPr marL="177800" indent="0" algn="l" defTabSz="914400" rtl="0" eaLnBrk="1" latinLnBrk="0" hangingPunct="1"/>
                      <a:r>
                        <a:rPr lang="es-CO" sz="9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2015= </a:t>
                      </a:r>
                      <a:r>
                        <a:rPr lang="es-CO" sz="9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$820</a:t>
                      </a:r>
                      <a:endParaRPr lang="es-CO" sz="900" kern="1200" dirty="0"/>
                    </a:p>
                    <a:p>
                      <a:pPr marL="0" algn="l" defTabSz="914400" rtl="0" eaLnBrk="1" latinLnBrk="0" hangingPunct="1"/>
                      <a:r>
                        <a:rPr lang="es-CO" sz="9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 Vigencia 2016= </a:t>
                      </a:r>
                      <a:r>
                        <a:rPr lang="es-CO" sz="9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$2.700</a:t>
                      </a:r>
                      <a:endParaRPr lang="es-CO" sz="900" b="0" i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7800" indent="0" algn="l" defTabSz="914400" rtl="0" eaLnBrk="1" latinLnBrk="0" hangingPunct="1"/>
                      <a:r>
                        <a:rPr lang="es-CO" sz="9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2017= </a:t>
                      </a:r>
                      <a:r>
                        <a:rPr lang="es-CO" sz="9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$1.562</a:t>
                      </a:r>
                    </a:p>
                  </a:txBody>
                  <a:tcPr marL="35992" marR="35992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900" u="none" strike="noStrike" baseline="0" dirty="0">
                          <a:effectLst/>
                        </a:rPr>
                        <a:t> </a:t>
                      </a:r>
                      <a:r>
                        <a:rPr lang="es-CO" sz="900" u="none" strike="noStrike" dirty="0">
                          <a:effectLst/>
                        </a:rPr>
                        <a:t>$5.082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92" marR="35992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756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900" kern="1200" dirty="0"/>
                        <a:t>Total</a:t>
                      </a:r>
                      <a:r>
                        <a:rPr lang="es-ES" sz="900" kern="1200" baseline="0" dirty="0"/>
                        <a:t> Inversión</a:t>
                      </a:r>
                      <a:endParaRPr lang="es-CO" sz="9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2" marR="35992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900" u="none" strike="noStrike" dirty="0">
                          <a:effectLst/>
                        </a:rPr>
                        <a:t> $6.228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92" marR="35992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0756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9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Inversión</a:t>
                      </a:r>
                      <a:r>
                        <a:rPr lang="es-CO" sz="9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CO" sz="9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estimada</a:t>
                      </a:r>
                      <a:r>
                        <a:rPr lang="es-CO" sz="9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Valle del Cauca</a:t>
                      </a:r>
                      <a:endParaRPr lang="es-CO" sz="9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2" marR="35992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900" u="none" strike="noStrike" dirty="0">
                          <a:effectLst/>
                        </a:rPr>
                        <a:t>$1.248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92" marR="35992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0756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9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Inversión</a:t>
                      </a:r>
                      <a:r>
                        <a:rPr lang="es-CO" sz="9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CO" sz="9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estimada Chocó</a:t>
                      </a:r>
                    </a:p>
                  </a:txBody>
                  <a:tcPr marL="35992" marR="35992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900" u="none" strike="noStrike" baseline="0" dirty="0">
                          <a:effectLst/>
                        </a:rPr>
                        <a:t> </a:t>
                      </a:r>
                      <a:r>
                        <a:rPr lang="es-CO" sz="900" u="none" strike="noStrike" dirty="0">
                          <a:effectLst/>
                        </a:rPr>
                        <a:t>$4.980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92" marR="35992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29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781" y="1907778"/>
            <a:ext cx="1572887" cy="1877695"/>
          </a:xfrm>
          <a:prstGeom prst="rect">
            <a:avLst/>
          </a:prstGeom>
        </p:spPr>
      </p:pic>
      <p:sp>
        <p:nvSpPr>
          <p:cNvPr id="18" name="30 CuadroTexto"/>
          <p:cNvSpPr txBox="1">
            <a:spLocks noChangeArrowheads="1"/>
          </p:cNvSpPr>
          <p:nvPr/>
        </p:nvSpPr>
        <p:spPr bwMode="auto">
          <a:xfrm flipH="1">
            <a:off x="7858744" y="3659809"/>
            <a:ext cx="4095616" cy="177461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lIns="91359" tIns="13514" rIns="91359" bIns="13514" anchor="ctr">
            <a:spAutoFit/>
          </a:bodyPr>
          <a:lstStyle>
            <a:defPPr>
              <a:defRPr lang="es-MX"/>
            </a:defPPr>
            <a:lvl1pPr marL="457200" indent="-457200" algn="ctr" fontAlgn="base">
              <a:spcBef>
                <a:spcPts val="600"/>
              </a:spcBef>
              <a:spcAft>
                <a:spcPct val="0"/>
              </a:spcAft>
              <a:defRPr sz="16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defTabSz="913609">
              <a:defRPr/>
            </a:pPr>
            <a:r>
              <a:rPr lang="es-CO" sz="976" dirty="0"/>
              <a:t>CONTRATO CONSULTORÍA 1666 DE 01/12/2015</a:t>
            </a:r>
          </a:p>
        </p:txBody>
      </p:sp>
      <p:sp>
        <p:nvSpPr>
          <p:cNvPr id="26" name="Rectángulo 25"/>
          <p:cNvSpPr/>
          <p:nvPr/>
        </p:nvSpPr>
        <p:spPr>
          <a:xfrm>
            <a:off x="2681522" y="551025"/>
            <a:ext cx="90848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7260"/>
            <a:r>
              <a:rPr lang="es-CO" spc="-5" dirty="0">
                <a:solidFill>
                  <a:srgbClr val="FFFFFF"/>
                </a:solidFill>
                <a:cs typeface="Calibri"/>
              </a:rPr>
              <a:t>COMPETITIVIDAD </a:t>
            </a:r>
            <a:r>
              <a:rPr lang="es-CO" spc="-25" dirty="0">
                <a:solidFill>
                  <a:srgbClr val="FFFFFF"/>
                </a:solidFill>
                <a:cs typeface="Calibri"/>
              </a:rPr>
              <a:t>ESTRATÉGICA </a:t>
            </a:r>
            <a:r>
              <a:rPr lang="es-CO" spc="-5" dirty="0">
                <a:solidFill>
                  <a:srgbClr val="FFFFFF"/>
                </a:solidFill>
                <a:cs typeface="Calibri"/>
              </a:rPr>
              <a:t>E</a:t>
            </a:r>
            <a:r>
              <a:rPr lang="es-CO" spc="65" dirty="0">
                <a:solidFill>
                  <a:srgbClr val="FFFFFF"/>
                </a:solidFill>
                <a:cs typeface="Calibri"/>
              </a:rPr>
              <a:t> </a:t>
            </a:r>
            <a:r>
              <a:rPr lang="es-CO" spc="-10" dirty="0">
                <a:solidFill>
                  <a:srgbClr val="FFFFFF"/>
                </a:solidFill>
                <a:cs typeface="Calibri"/>
              </a:rPr>
              <a:t>INFRAESTRUCTURA</a:t>
            </a:r>
            <a:endParaRPr lang="es-CO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5099482" y="894780"/>
            <a:ext cx="19085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>
                <a:solidFill>
                  <a:prstClr val="black"/>
                </a:solidFill>
              </a:rPr>
              <a:t>Inversiones Chocó</a:t>
            </a:r>
          </a:p>
        </p:txBody>
      </p:sp>
      <p:sp>
        <p:nvSpPr>
          <p:cNvPr id="31" name="CuadroTexto 30"/>
          <p:cNvSpPr txBox="1"/>
          <p:nvPr/>
        </p:nvSpPr>
        <p:spPr>
          <a:xfrm>
            <a:off x="385082" y="901115"/>
            <a:ext cx="31433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/>
              <a:t>Estudios y diseños Cartago - Novita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13126098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3660649" y="0"/>
            <a:ext cx="8531351" cy="92584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707380" y="548627"/>
            <a:ext cx="2453639" cy="588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255407" y="592721"/>
            <a:ext cx="6107712" cy="2923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es-CO" sz="1900" dirty="0">
                <a:solidFill>
                  <a:prstClr val="white"/>
                </a:solidFill>
                <a:cs typeface="Calibri"/>
              </a:rPr>
              <a:t>COMPETITIVIDAD ESTRATÉGÍCA E INFRAESTRUCTURA</a:t>
            </a:r>
            <a:endParaRPr sz="1900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2553515" y="2660122"/>
            <a:ext cx="801655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400" dirty="0" smtClean="0">
                <a:solidFill>
                  <a:prstClr val="black"/>
                </a:solidFill>
                <a:latin typeface="Impact" panose="020B0806030902050204" pitchFamily="34" charset="0"/>
              </a:rPr>
              <a:t>CRUCE DE LA CORDILLERA CENTRAL  </a:t>
            </a:r>
            <a:r>
              <a:rPr lang="es-CO" sz="4400" dirty="0" smtClean="0">
                <a:solidFill>
                  <a:srgbClr val="FFC000"/>
                </a:solidFill>
                <a:latin typeface="Impact" panose="020B0806030902050204" pitchFamily="34" charset="0"/>
              </a:rPr>
              <a:t>TÚNEL DE LA LÍNEA</a:t>
            </a:r>
            <a:endParaRPr lang="es-CO" sz="4400" dirty="0">
              <a:solidFill>
                <a:srgbClr val="FFC000"/>
              </a:solidFill>
              <a:latin typeface="Impact" panose="020B0806030902050204" pitchFamily="34" charset="0"/>
            </a:endParaRPr>
          </a:p>
        </p:txBody>
      </p:sp>
      <p:sp>
        <p:nvSpPr>
          <p:cNvPr id="9" name="object 18"/>
          <p:cNvSpPr>
            <a:spLocks/>
          </p:cNvSpPr>
          <p:nvPr/>
        </p:nvSpPr>
        <p:spPr bwMode="auto">
          <a:xfrm>
            <a:off x="3660776" y="0"/>
            <a:ext cx="8531224" cy="82550"/>
          </a:xfrm>
          <a:custGeom>
            <a:avLst/>
            <a:gdLst>
              <a:gd name="T0" fmla="*/ 0 w 7007859"/>
              <a:gd name="T1" fmla="*/ 82296 h 82550"/>
              <a:gd name="T2" fmla="*/ 7006718 w 7007859"/>
              <a:gd name="T3" fmla="*/ 82296 h 82550"/>
              <a:gd name="T4" fmla="*/ 7006718 w 7007859"/>
              <a:gd name="T5" fmla="*/ 0 h 82550"/>
              <a:gd name="T6" fmla="*/ 0 w 7007859"/>
              <a:gd name="T7" fmla="*/ 0 h 82550"/>
              <a:gd name="T8" fmla="*/ 0 w 7007859"/>
              <a:gd name="T9" fmla="*/ 82296 h 825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solidFill>
                <a:prstClr val="black"/>
              </a:solidFill>
            </a:endParaRPr>
          </a:p>
        </p:txBody>
      </p:sp>
      <p:sp>
        <p:nvSpPr>
          <p:cNvPr id="16" name="object 4"/>
          <p:cNvSpPr/>
          <p:nvPr/>
        </p:nvSpPr>
        <p:spPr>
          <a:xfrm>
            <a:off x="3660649" y="0"/>
            <a:ext cx="8531351" cy="92584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8" name="object 4"/>
          <p:cNvSpPr/>
          <p:nvPr/>
        </p:nvSpPr>
        <p:spPr>
          <a:xfrm>
            <a:off x="3660649" y="0"/>
            <a:ext cx="8531351" cy="67851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20" name="object 19"/>
          <p:cNvSpPr>
            <a:spLocks noChangeArrowheads="1"/>
          </p:cNvSpPr>
          <p:nvPr/>
        </p:nvSpPr>
        <p:spPr bwMode="auto">
          <a:xfrm>
            <a:off x="1635125" y="1589"/>
            <a:ext cx="1778000" cy="8096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s-CO" altLang="es-CO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2952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415142" y="1557553"/>
            <a:ext cx="9144000" cy="39251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4" name="object 4"/>
          <p:cNvSpPr/>
          <p:nvPr/>
        </p:nvSpPr>
        <p:spPr>
          <a:xfrm>
            <a:off x="3817620" y="3948685"/>
            <a:ext cx="1460500" cy="277495"/>
          </a:xfrm>
          <a:custGeom>
            <a:avLst/>
            <a:gdLst/>
            <a:ahLst/>
            <a:cxnLst/>
            <a:rect l="l" t="t" r="r" b="b"/>
            <a:pathLst>
              <a:path w="1460500" h="277495">
                <a:moveTo>
                  <a:pt x="0" y="277368"/>
                </a:moveTo>
                <a:lnTo>
                  <a:pt x="1459992" y="277368"/>
                </a:lnTo>
                <a:lnTo>
                  <a:pt x="1459992" y="0"/>
                </a:lnTo>
                <a:lnTo>
                  <a:pt x="0" y="0"/>
                </a:lnTo>
                <a:lnTo>
                  <a:pt x="0" y="27736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723861" y="1582515"/>
            <a:ext cx="3564254" cy="2539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650" spc="5" dirty="0">
                <a:solidFill>
                  <a:prstClr val="black"/>
                </a:solidFill>
                <a:latin typeface="Impact"/>
                <a:cs typeface="Impact"/>
              </a:rPr>
              <a:t>ESQUEMA BASICO DEL</a:t>
            </a:r>
            <a:r>
              <a:rPr sz="1650" spc="-20" dirty="0">
                <a:solidFill>
                  <a:prstClr val="black"/>
                </a:solidFill>
                <a:latin typeface="Impact"/>
                <a:cs typeface="Impact"/>
              </a:rPr>
              <a:t> </a:t>
            </a:r>
            <a:r>
              <a:rPr sz="1650" spc="5" dirty="0">
                <a:solidFill>
                  <a:prstClr val="black"/>
                </a:solidFill>
                <a:latin typeface="Impact"/>
                <a:cs typeface="Impact"/>
              </a:rPr>
              <a:t>PROYECTO</a:t>
            </a:r>
            <a:endParaRPr sz="1650" dirty="0">
              <a:solidFill>
                <a:prstClr val="black"/>
              </a:solidFill>
              <a:latin typeface="Impact"/>
              <a:cs typeface="Impact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097811" y="611693"/>
            <a:ext cx="7394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pc="-5" dirty="0">
                <a:solidFill>
                  <a:srgbClr val="FFFFFF"/>
                </a:solidFill>
                <a:cs typeface="Calibri"/>
              </a:rPr>
              <a:t>COMPETITIVIDAD </a:t>
            </a:r>
            <a:r>
              <a:rPr lang="es-ES_tradnl" spc="-10" dirty="0">
                <a:solidFill>
                  <a:srgbClr val="FFFFFF"/>
                </a:solidFill>
                <a:cs typeface="Calibri"/>
              </a:rPr>
              <a:t>ESTRATÉGICA </a:t>
            </a:r>
            <a:r>
              <a:rPr lang="es-ES_tradnl" spc="-5" dirty="0">
                <a:solidFill>
                  <a:srgbClr val="FFFFFF"/>
                </a:solidFill>
                <a:cs typeface="Calibri"/>
              </a:rPr>
              <a:t>E</a:t>
            </a:r>
            <a:r>
              <a:rPr lang="es-ES_tradnl" spc="40" dirty="0">
                <a:solidFill>
                  <a:srgbClr val="FFFFFF"/>
                </a:solidFill>
                <a:cs typeface="Calibri"/>
              </a:rPr>
              <a:t> </a:t>
            </a:r>
            <a:r>
              <a:rPr lang="es-ES_tradnl" spc="-5" dirty="0">
                <a:solidFill>
                  <a:srgbClr val="FFFFFF"/>
                </a:solidFill>
                <a:cs typeface="Calibri"/>
              </a:rPr>
              <a:t>INFRAESTRUCTURA</a:t>
            </a:r>
            <a:endParaRPr lang="es-ES_tradnl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4125158" y="917577"/>
            <a:ext cx="37239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08990"/>
            <a:r>
              <a:rPr lang="es-ES_tradnl" b="1" spc="-5" dirty="0">
                <a:solidFill>
                  <a:prstClr val="black"/>
                </a:solidFill>
                <a:cs typeface="Calibri"/>
              </a:rPr>
              <a:t>Cruce </a:t>
            </a:r>
            <a:r>
              <a:rPr lang="es-ES_tradnl" b="1" dirty="0">
                <a:solidFill>
                  <a:prstClr val="black"/>
                </a:solidFill>
                <a:cs typeface="Calibri"/>
              </a:rPr>
              <a:t>de la </a:t>
            </a:r>
            <a:r>
              <a:rPr lang="es-ES_tradnl" b="1" spc="-10" dirty="0">
                <a:solidFill>
                  <a:prstClr val="black"/>
                </a:solidFill>
                <a:cs typeface="Calibri"/>
              </a:rPr>
              <a:t>Cordillera</a:t>
            </a:r>
            <a:r>
              <a:rPr lang="es-ES_tradnl" b="1" spc="-145" dirty="0">
                <a:solidFill>
                  <a:prstClr val="black"/>
                </a:solidFill>
                <a:cs typeface="Calibri"/>
              </a:rPr>
              <a:t> </a:t>
            </a:r>
            <a:r>
              <a:rPr lang="es-ES_tradnl" b="1" spc="-10" dirty="0">
                <a:solidFill>
                  <a:prstClr val="black"/>
                </a:solidFill>
                <a:cs typeface="Calibri"/>
              </a:rPr>
              <a:t>Central</a:t>
            </a:r>
            <a:endParaRPr lang="es-ES_tradnl" dirty="0">
              <a:solidFill>
                <a:prstClr val="black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049685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594489" y="1259269"/>
            <a:ext cx="8768711" cy="45623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9" name="object 9"/>
          <p:cNvSpPr/>
          <p:nvPr/>
        </p:nvSpPr>
        <p:spPr>
          <a:xfrm>
            <a:off x="6364124" y="1817992"/>
            <a:ext cx="3119627" cy="58215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696571" y="582852"/>
            <a:ext cx="6527800" cy="243656"/>
          </a:xfrm>
          <a:prstGeom prst="rect">
            <a:avLst/>
          </a:prstGeom>
          <a:ln w="9144"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marL="638810">
              <a:lnSpc>
                <a:spcPts val="1905"/>
              </a:lnSpc>
            </a:pPr>
            <a:r>
              <a:rPr sz="1900" spc="-5" dirty="0">
                <a:solidFill>
                  <a:srgbClr val="FFFFFF"/>
                </a:solidFill>
                <a:cs typeface="Calibri"/>
              </a:rPr>
              <a:t>COMPETITIVIDAD </a:t>
            </a:r>
            <a:r>
              <a:rPr sz="1900" spc="-10" dirty="0">
                <a:solidFill>
                  <a:srgbClr val="FFFFFF"/>
                </a:solidFill>
                <a:cs typeface="Calibri"/>
              </a:rPr>
              <a:t>ESTRATÉGICA </a:t>
            </a:r>
            <a:r>
              <a:rPr sz="1900" spc="-5" dirty="0">
                <a:solidFill>
                  <a:srgbClr val="FFFFFF"/>
                </a:solidFill>
                <a:cs typeface="Calibri"/>
              </a:rPr>
              <a:t>E</a:t>
            </a:r>
            <a:r>
              <a:rPr sz="1900" spc="40" dirty="0">
                <a:solidFill>
                  <a:srgbClr val="FFFFFF"/>
                </a:solidFill>
                <a:cs typeface="Calibri"/>
              </a:rPr>
              <a:t> </a:t>
            </a:r>
            <a:r>
              <a:rPr sz="1900" spc="-5" dirty="0">
                <a:solidFill>
                  <a:srgbClr val="FFFFFF"/>
                </a:solidFill>
                <a:cs typeface="Calibri"/>
              </a:rPr>
              <a:t>INFRAESTRUCTURA</a:t>
            </a:r>
            <a:endParaRPr sz="19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5128591" y="889937"/>
            <a:ext cx="3034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/>
              <a:t>Cruce de la Cordillera Central</a:t>
            </a:r>
          </a:p>
        </p:txBody>
      </p:sp>
    </p:spTree>
    <p:extLst>
      <p:ext uri="{BB962C8B-B14F-4D97-AF65-F5344CB8AC3E}">
        <p14:creationId xmlns:p14="http://schemas.microsoft.com/office/powerpoint/2010/main" val="1850328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2882725" y="1764581"/>
            <a:ext cx="7257561" cy="2643645"/>
          </a:xfrm>
          <a:custGeom>
            <a:avLst/>
            <a:gdLst/>
            <a:ahLst/>
            <a:cxnLst/>
            <a:rect l="l" t="t" r="r" b="b"/>
            <a:pathLst>
              <a:path w="6756400" h="1754504">
                <a:moveTo>
                  <a:pt x="0" y="1754124"/>
                </a:moveTo>
                <a:lnTo>
                  <a:pt x="6755892" y="1754124"/>
                </a:lnTo>
                <a:lnTo>
                  <a:pt x="6755892" y="0"/>
                </a:lnTo>
                <a:lnTo>
                  <a:pt x="0" y="0"/>
                </a:lnTo>
                <a:lnTo>
                  <a:pt x="0" y="1754124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2960513" y="1901463"/>
            <a:ext cx="7179773" cy="2369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/>
            <a:r>
              <a:rPr sz="2200" spc="-5" dirty="0">
                <a:latin typeface="Calibri"/>
                <a:cs typeface="Calibri"/>
              </a:rPr>
              <a:t>Dar </a:t>
            </a:r>
            <a:r>
              <a:rPr sz="2200" dirty="0">
                <a:latin typeface="Calibri"/>
                <a:cs typeface="Calibri"/>
              </a:rPr>
              <a:t>a </a:t>
            </a:r>
            <a:r>
              <a:rPr sz="2200" spc="-5" dirty="0">
                <a:latin typeface="Calibri"/>
                <a:cs typeface="Calibri"/>
              </a:rPr>
              <a:t>conocer </a:t>
            </a:r>
            <a:r>
              <a:rPr sz="2200" dirty="0">
                <a:latin typeface="Calibri"/>
                <a:cs typeface="Calibri"/>
              </a:rPr>
              <a:t>a </a:t>
            </a:r>
            <a:r>
              <a:rPr sz="2200" spc="-5" dirty="0">
                <a:latin typeface="Calibri"/>
                <a:cs typeface="Calibri"/>
              </a:rPr>
              <a:t>la ciudadanía </a:t>
            </a:r>
            <a:r>
              <a:rPr sz="2200" dirty="0">
                <a:latin typeface="Calibri"/>
                <a:cs typeface="Calibri"/>
              </a:rPr>
              <a:t>y </a:t>
            </a:r>
            <a:r>
              <a:rPr sz="2200" spc="-10" dirty="0">
                <a:latin typeface="Calibri"/>
                <a:cs typeface="Calibri"/>
              </a:rPr>
              <a:t>partes interesadas </a:t>
            </a:r>
            <a:r>
              <a:rPr sz="2200" spc="-5" dirty="0">
                <a:latin typeface="Calibri"/>
                <a:cs typeface="Calibri"/>
              </a:rPr>
              <a:t>la </a:t>
            </a:r>
            <a:r>
              <a:rPr lang="es-CO" sz="2200" spc="-10" dirty="0">
                <a:latin typeface="Calibri"/>
                <a:cs typeface="Calibri"/>
              </a:rPr>
              <a:t>gestión </a:t>
            </a:r>
            <a:r>
              <a:rPr lang="es-CO" sz="2200" spc="-5" dirty="0">
                <a:latin typeface="Calibri"/>
                <a:cs typeface="Calibri"/>
              </a:rPr>
              <a:t>adelantada</a:t>
            </a:r>
            <a:r>
              <a:rPr sz="2200" spc="-5" dirty="0">
                <a:latin typeface="Calibri"/>
                <a:cs typeface="Calibri"/>
              </a:rPr>
              <a:t> por INVÍAS </a:t>
            </a:r>
            <a:r>
              <a:rPr lang="es-CO" sz="2200" dirty="0">
                <a:latin typeface="Calibri"/>
                <a:cs typeface="Calibri"/>
              </a:rPr>
              <a:t>durante </a:t>
            </a:r>
            <a:r>
              <a:rPr sz="2200" dirty="0">
                <a:latin typeface="Calibri"/>
                <a:cs typeface="Calibri"/>
              </a:rPr>
              <a:t>el </a:t>
            </a:r>
            <a:r>
              <a:rPr lang="es-CO" sz="2200" spc="-5" dirty="0">
                <a:latin typeface="Calibri"/>
                <a:cs typeface="Calibri"/>
              </a:rPr>
              <a:t>período</a:t>
            </a:r>
            <a:r>
              <a:rPr sz="2200" spc="-5" dirty="0">
                <a:latin typeface="Calibri"/>
                <a:cs typeface="Calibri"/>
              </a:rPr>
              <a:t> </a:t>
            </a:r>
            <a:r>
              <a:rPr lang="es-CO" sz="2200" spc="-10" dirty="0">
                <a:latin typeface="Calibri"/>
                <a:cs typeface="Calibri"/>
              </a:rPr>
              <a:t>Enero </a:t>
            </a:r>
            <a:r>
              <a:rPr sz="2200" dirty="0">
                <a:latin typeface="Calibri"/>
                <a:cs typeface="Calibri"/>
              </a:rPr>
              <a:t>– </a:t>
            </a:r>
            <a:r>
              <a:rPr lang="es-CO" sz="2200" dirty="0">
                <a:latin typeface="Calibri"/>
                <a:cs typeface="Calibri"/>
              </a:rPr>
              <a:t>Junio</a:t>
            </a:r>
            <a:r>
              <a:rPr sz="2200" spc="-10" dirty="0">
                <a:latin typeface="Calibri"/>
                <a:cs typeface="Calibri"/>
              </a:rPr>
              <a:t> </a:t>
            </a:r>
            <a:r>
              <a:rPr sz="2200" spc="-5" dirty="0">
                <a:latin typeface="Calibri"/>
                <a:cs typeface="Calibri"/>
              </a:rPr>
              <a:t>201</a:t>
            </a:r>
            <a:r>
              <a:rPr lang="es-CO" sz="2200" spc="-5" dirty="0">
                <a:latin typeface="Calibri"/>
                <a:cs typeface="Calibri"/>
              </a:rPr>
              <a:t>7</a:t>
            </a:r>
            <a:r>
              <a:rPr sz="2200" spc="-5" dirty="0">
                <a:latin typeface="Calibri"/>
                <a:cs typeface="Calibri"/>
              </a:rPr>
              <a:t>, </a:t>
            </a:r>
            <a:r>
              <a:rPr sz="2200" dirty="0">
                <a:latin typeface="Calibri"/>
                <a:cs typeface="Calibri"/>
              </a:rPr>
              <a:t>e</a:t>
            </a:r>
            <a:r>
              <a:rPr lang="es-CO" sz="2200" dirty="0">
                <a:latin typeface="Calibri"/>
                <a:cs typeface="Calibri"/>
              </a:rPr>
              <a:t> </a:t>
            </a:r>
            <a:r>
              <a:rPr lang="es-CO" sz="2200" spc="-10" dirty="0">
                <a:latin typeface="Calibri"/>
                <a:cs typeface="Calibri"/>
              </a:rPr>
              <a:t>interactuar</a:t>
            </a:r>
            <a:r>
              <a:rPr sz="2200" spc="-10" dirty="0">
                <a:latin typeface="Calibri"/>
                <a:cs typeface="Calibri"/>
              </a:rPr>
              <a:t> </a:t>
            </a:r>
            <a:r>
              <a:rPr sz="2200" spc="-5" dirty="0">
                <a:latin typeface="Calibri"/>
                <a:cs typeface="Calibri"/>
              </a:rPr>
              <a:t>con la ciudadanía </a:t>
            </a:r>
            <a:r>
              <a:rPr sz="2200" spc="5" dirty="0">
                <a:latin typeface="Calibri"/>
                <a:cs typeface="Calibri"/>
              </a:rPr>
              <a:t>en </a:t>
            </a:r>
            <a:r>
              <a:rPr sz="2200" spc="-5" dirty="0">
                <a:latin typeface="Calibri"/>
                <a:cs typeface="Calibri"/>
              </a:rPr>
              <a:t>los temas </a:t>
            </a:r>
            <a:r>
              <a:rPr sz="2200" dirty="0">
                <a:latin typeface="Calibri"/>
                <a:cs typeface="Calibri"/>
              </a:rPr>
              <a:t>de </a:t>
            </a:r>
            <a:r>
              <a:rPr lang="es-CO" sz="2200" dirty="0" smtClean="0">
                <a:latin typeface="Calibri"/>
                <a:cs typeface="Calibri"/>
              </a:rPr>
              <a:t>su</a:t>
            </a:r>
            <a:r>
              <a:rPr sz="2200" dirty="0" smtClean="0">
                <a:latin typeface="Calibri"/>
                <a:cs typeface="Calibri"/>
              </a:rPr>
              <a:t> </a:t>
            </a:r>
            <a:r>
              <a:rPr sz="2200" spc="-10" dirty="0">
                <a:latin typeface="Calibri"/>
                <a:cs typeface="Calibri"/>
              </a:rPr>
              <a:t>inter</a:t>
            </a:r>
            <a:r>
              <a:rPr lang="es-CO" sz="2200" spc="-10" dirty="0">
                <a:latin typeface="Calibri"/>
                <a:cs typeface="Calibri"/>
              </a:rPr>
              <a:t>e</a:t>
            </a:r>
            <a:r>
              <a:rPr sz="2200" spc="-10" dirty="0">
                <a:latin typeface="Calibri"/>
                <a:cs typeface="Calibri"/>
              </a:rPr>
              <a:t>s</a:t>
            </a:r>
            <a:r>
              <a:rPr lang="es-CO" sz="2200" spc="-10" dirty="0">
                <a:latin typeface="Calibri"/>
                <a:cs typeface="Calibri"/>
              </a:rPr>
              <a:t>,</a:t>
            </a:r>
            <a:r>
              <a:rPr sz="2200" spc="-10" dirty="0">
                <a:latin typeface="Calibri"/>
                <a:cs typeface="Calibri"/>
              </a:rPr>
              <a:t> </a:t>
            </a:r>
            <a:r>
              <a:rPr lang="es-CO" sz="2200" spc="-10" dirty="0">
                <a:latin typeface="Calibri"/>
                <a:cs typeface="Calibri"/>
              </a:rPr>
              <a:t>presentando </a:t>
            </a:r>
            <a:r>
              <a:rPr lang="es-CO" sz="2200" spc="-5" dirty="0">
                <a:latin typeface="Calibri"/>
                <a:cs typeface="Calibri"/>
              </a:rPr>
              <a:t>los</a:t>
            </a:r>
            <a:r>
              <a:rPr sz="2200" spc="-5" dirty="0">
                <a:latin typeface="Calibri"/>
                <a:cs typeface="Calibri"/>
              </a:rPr>
              <a:t> </a:t>
            </a:r>
            <a:r>
              <a:rPr sz="2200" spc="-10" dirty="0">
                <a:latin typeface="Calibri"/>
                <a:cs typeface="Calibri"/>
              </a:rPr>
              <a:t>logros </a:t>
            </a:r>
            <a:r>
              <a:rPr sz="2200" spc="-5" dirty="0">
                <a:latin typeface="Calibri"/>
                <a:cs typeface="Calibri"/>
              </a:rPr>
              <a:t>alcanzados </a:t>
            </a:r>
            <a:r>
              <a:rPr sz="2200" spc="-15" dirty="0">
                <a:latin typeface="Calibri"/>
                <a:cs typeface="Calibri"/>
              </a:rPr>
              <a:t>frente </a:t>
            </a:r>
            <a:r>
              <a:rPr sz="2200" dirty="0">
                <a:latin typeface="Calibri"/>
                <a:cs typeface="Calibri"/>
              </a:rPr>
              <a:t>a </a:t>
            </a:r>
            <a:r>
              <a:rPr sz="2200" spc="-5" dirty="0">
                <a:latin typeface="Calibri"/>
                <a:cs typeface="Calibri"/>
              </a:rPr>
              <a:t>las </a:t>
            </a:r>
            <a:r>
              <a:rPr sz="2200" spc="-10" dirty="0">
                <a:latin typeface="Calibri"/>
                <a:cs typeface="Calibri"/>
              </a:rPr>
              <a:t>metas propuestas, </a:t>
            </a:r>
            <a:r>
              <a:rPr sz="2200" dirty="0">
                <a:latin typeface="Calibri"/>
                <a:cs typeface="Calibri"/>
              </a:rPr>
              <a:t>en el </a:t>
            </a:r>
            <a:r>
              <a:rPr sz="2200" spc="-10" dirty="0">
                <a:latin typeface="Calibri"/>
                <a:cs typeface="Calibri"/>
              </a:rPr>
              <a:t>marco </a:t>
            </a:r>
            <a:r>
              <a:rPr sz="2200" dirty="0">
                <a:latin typeface="Calibri"/>
                <a:cs typeface="Calibri"/>
              </a:rPr>
              <a:t>de </a:t>
            </a:r>
            <a:r>
              <a:rPr sz="2200" spc="-5" dirty="0">
                <a:latin typeface="Calibri"/>
                <a:cs typeface="Calibri"/>
              </a:rPr>
              <a:t>las</a:t>
            </a:r>
            <a:r>
              <a:rPr lang="es-CO" sz="2200" spc="-5" dirty="0">
                <a:latin typeface="Calibri"/>
                <a:cs typeface="Calibri"/>
              </a:rPr>
              <a:t> políticas</a:t>
            </a:r>
            <a:r>
              <a:rPr sz="2200" spc="-5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de </a:t>
            </a:r>
            <a:r>
              <a:rPr sz="2200" spc="-10" dirty="0">
                <a:latin typeface="Calibri"/>
                <a:cs typeface="Calibri"/>
              </a:rPr>
              <a:t>desarrollo administrativo </a:t>
            </a:r>
            <a:r>
              <a:rPr sz="2200" dirty="0">
                <a:latin typeface="Calibri"/>
                <a:cs typeface="Calibri"/>
              </a:rPr>
              <a:t>y de </a:t>
            </a:r>
            <a:r>
              <a:rPr sz="2200" spc="-5" dirty="0">
                <a:latin typeface="Calibri"/>
                <a:cs typeface="Calibri"/>
              </a:rPr>
              <a:t>los </a:t>
            </a:r>
            <a:r>
              <a:rPr sz="2200" spc="-10" dirty="0">
                <a:latin typeface="Calibri"/>
                <a:cs typeface="Calibri"/>
              </a:rPr>
              <a:t>objetivos </a:t>
            </a:r>
            <a:r>
              <a:rPr sz="2200" dirty="0">
                <a:latin typeface="Calibri"/>
                <a:cs typeface="Calibri"/>
              </a:rPr>
              <a:t>del </a:t>
            </a:r>
            <a:r>
              <a:rPr sz="2200" spc="-5" dirty="0">
                <a:latin typeface="Calibri"/>
                <a:cs typeface="Calibri"/>
              </a:rPr>
              <a:t>Plan</a:t>
            </a:r>
            <a:r>
              <a:rPr lang="es-CO" sz="2200" spc="-5" dirty="0">
                <a:latin typeface="Calibri"/>
                <a:cs typeface="Calibri"/>
              </a:rPr>
              <a:t> </a:t>
            </a:r>
            <a:r>
              <a:rPr sz="2200" spc="-5" dirty="0">
                <a:latin typeface="Calibri"/>
                <a:cs typeface="Calibri"/>
              </a:rPr>
              <a:t>Nacional </a:t>
            </a:r>
            <a:r>
              <a:rPr sz="2200" dirty="0">
                <a:latin typeface="Calibri"/>
                <a:cs typeface="Calibri"/>
              </a:rPr>
              <a:t>de </a:t>
            </a:r>
            <a:r>
              <a:rPr sz="2200" spc="-10" dirty="0">
                <a:latin typeface="Calibri"/>
                <a:cs typeface="Calibri"/>
              </a:rPr>
              <a:t>Desarrollo </a:t>
            </a:r>
            <a:r>
              <a:rPr sz="2200" spc="-5" dirty="0">
                <a:latin typeface="Calibri"/>
                <a:cs typeface="Calibri"/>
              </a:rPr>
              <a:t>2014-2018 </a:t>
            </a:r>
            <a:r>
              <a:rPr sz="2200" spc="-15" dirty="0">
                <a:latin typeface="Calibri"/>
                <a:cs typeface="Calibri"/>
              </a:rPr>
              <a:t>“Todos </a:t>
            </a:r>
            <a:r>
              <a:rPr sz="2200" spc="-20" dirty="0">
                <a:latin typeface="Calibri"/>
                <a:cs typeface="Calibri"/>
              </a:rPr>
              <a:t>Por </a:t>
            </a:r>
            <a:r>
              <a:rPr sz="2200" dirty="0">
                <a:latin typeface="Calibri"/>
                <a:cs typeface="Calibri"/>
              </a:rPr>
              <a:t>un </a:t>
            </a:r>
            <a:r>
              <a:rPr sz="2200" spc="-5" dirty="0">
                <a:latin typeface="Calibri"/>
                <a:cs typeface="Calibri"/>
              </a:rPr>
              <a:t>Nuevo</a:t>
            </a:r>
            <a:r>
              <a:rPr sz="2200" spc="100" dirty="0">
                <a:latin typeface="Calibri"/>
                <a:cs typeface="Calibri"/>
              </a:rPr>
              <a:t> </a:t>
            </a:r>
            <a:r>
              <a:rPr sz="2200" spc="-10" dirty="0">
                <a:latin typeface="Calibri"/>
                <a:cs typeface="Calibri"/>
              </a:rPr>
              <a:t>País”</a:t>
            </a:r>
            <a:endParaRPr sz="2200" dirty="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660649" y="0"/>
            <a:ext cx="7007859" cy="82550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11"/>
          <p:cNvSpPr/>
          <p:nvPr/>
        </p:nvSpPr>
        <p:spPr>
          <a:xfrm>
            <a:off x="1635252" y="1524"/>
            <a:ext cx="1778508" cy="80924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CuadroTexto 13"/>
          <p:cNvSpPr txBox="1"/>
          <p:nvPr/>
        </p:nvSpPr>
        <p:spPr>
          <a:xfrm>
            <a:off x="4517409" y="492849"/>
            <a:ext cx="2265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>
                <a:solidFill>
                  <a:schemeClr val="bg1"/>
                </a:solidFill>
              </a:rPr>
              <a:t>OBJETIVO</a:t>
            </a:r>
          </a:p>
        </p:txBody>
      </p:sp>
    </p:spTree>
    <p:extLst>
      <p:ext uri="{BB962C8B-B14F-4D97-AF65-F5344CB8AC3E}">
        <p14:creationId xmlns:p14="http://schemas.microsoft.com/office/powerpoint/2010/main" val="7226301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30 CuadroTexto"/>
          <p:cNvSpPr txBox="1">
            <a:spLocks noChangeArrowheads="1"/>
          </p:cNvSpPr>
          <p:nvPr/>
        </p:nvSpPr>
        <p:spPr bwMode="auto">
          <a:xfrm flipH="1">
            <a:off x="7920636" y="1352720"/>
            <a:ext cx="3881771" cy="215444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047" tIns="0" rIns="91047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92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1400" dirty="0"/>
              <a:t>INFORMACIÓN GENERAL</a:t>
            </a:r>
          </a:p>
        </p:txBody>
      </p:sp>
      <p:graphicFrame>
        <p:nvGraphicFramePr>
          <p:cNvPr id="2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9120572"/>
              </p:ext>
            </p:extLst>
          </p:nvPr>
        </p:nvGraphicFramePr>
        <p:xfrm>
          <a:off x="7930186" y="1636611"/>
          <a:ext cx="3881771" cy="9144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94193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3983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9749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200" kern="1200" dirty="0"/>
                        <a:t>ACTA DE INICIO</a:t>
                      </a:r>
                    </a:p>
                    <a:p>
                      <a:pPr marL="0" algn="l" defTabSz="914400" rtl="0" eaLnBrk="1" latinLnBrk="0" hangingPunct="1"/>
                      <a:r>
                        <a:rPr lang="es-CO" sz="12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INICIO</a:t>
                      </a:r>
                      <a:r>
                        <a:rPr lang="es-CO" sz="12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DE OBRA</a:t>
                      </a:r>
                      <a:endParaRPr lang="es-CO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3" marR="27003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u="none" strike="noStrike" dirty="0">
                          <a:effectLst/>
                        </a:rPr>
                        <a:t>15/01/2015</a:t>
                      </a:r>
                      <a:endParaRPr lang="es-MX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7003" marR="27003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200" kern="1200" dirty="0"/>
                        <a:t>PLAZO</a:t>
                      </a:r>
                      <a:endParaRPr lang="es-CO" sz="1200" b="0" kern="1200" dirty="0">
                        <a:solidFill>
                          <a:srgbClr val="08275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3" marR="27003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u="none" strike="noStrike" kern="1200" baseline="0" dirty="0">
                          <a:effectLst/>
                        </a:rPr>
                        <a:t>1 AÑO 11 MESES</a:t>
                      </a:r>
                      <a:endParaRPr lang="es-MX" sz="1200" b="0" i="0" u="none" strike="noStrike" kern="1200" dirty="0">
                        <a:solidFill>
                          <a:srgbClr val="082754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003" marR="27003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200" kern="1200" dirty="0"/>
                        <a:t>FECHA FINALIZACIÓN</a:t>
                      </a:r>
                      <a:endParaRPr lang="es-CO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3" marR="27003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u="none" strike="noStrike" kern="1200" baseline="0" dirty="0">
                          <a:effectLst/>
                        </a:rPr>
                        <a:t>30/09/2017</a:t>
                      </a:r>
                      <a:endParaRPr lang="es-MX" sz="12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003" marR="27003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200" kern="1200" dirty="0"/>
                        <a:t>FASE DEL PROYECTO (AVANCE)</a:t>
                      </a:r>
                      <a:endParaRPr lang="es-CO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3" marR="27003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99,8</a:t>
                      </a:r>
                      <a:r>
                        <a:rPr lang="es-CO" sz="12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CO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%</a:t>
                      </a:r>
                      <a:endParaRPr lang="es-MX" sz="12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003" marR="27003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5" name="30 CuadroTexto"/>
          <p:cNvSpPr txBox="1">
            <a:spLocks noChangeArrowheads="1"/>
          </p:cNvSpPr>
          <p:nvPr/>
        </p:nvSpPr>
        <p:spPr bwMode="auto">
          <a:xfrm flipH="1">
            <a:off x="7939733" y="3327200"/>
            <a:ext cx="3881771" cy="215444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047" tIns="0" rIns="91047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92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1400" dirty="0"/>
              <a:t>CONTRATO OBRA 1883 DE /2014</a:t>
            </a:r>
          </a:p>
        </p:txBody>
      </p:sp>
      <p:sp>
        <p:nvSpPr>
          <p:cNvPr id="26" name="30 CuadroTexto"/>
          <p:cNvSpPr txBox="1">
            <a:spLocks noChangeArrowheads="1"/>
          </p:cNvSpPr>
          <p:nvPr/>
        </p:nvSpPr>
        <p:spPr bwMode="auto">
          <a:xfrm flipH="1">
            <a:off x="7939734" y="4410995"/>
            <a:ext cx="3881770" cy="215444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047" tIns="0" rIns="91047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92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1400" dirty="0"/>
              <a:t>INTERVENTORÍA 2030 DE 2015</a:t>
            </a:r>
          </a:p>
        </p:txBody>
      </p:sp>
      <p:graphicFrame>
        <p:nvGraphicFramePr>
          <p:cNvPr id="27" name="Tabla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7853388"/>
              </p:ext>
            </p:extLst>
          </p:nvPr>
        </p:nvGraphicFramePr>
        <p:xfrm>
          <a:off x="7920635" y="3572118"/>
          <a:ext cx="3881772" cy="80010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67002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2308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8866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48745">
                <a:tc gridSpan="3">
                  <a:txBody>
                    <a:bodyPr/>
                    <a:lstStyle/>
                    <a:p>
                      <a:pPr algn="ctr"/>
                      <a:r>
                        <a:rPr lang="es-CO" sz="1050" dirty="0">
                          <a:latin typeface="+mn-lt"/>
                        </a:rPr>
                        <a:t>CONSORCIO CONLINEA 3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u="none" strike="noStrike" dirty="0">
                          <a:effectLst/>
                          <a:latin typeface="+mn-lt"/>
                        </a:rPr>
                        <a:t>INTEGRANTES</a:t>
                      </a:r>
                      <a:endParaRPr lang="es-MX" sz="105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u="none" strike="noStrike" dirty="0">
                          <a:effectLst/>
                          <a:latin typeface="+mn-lt"/>
                        </a:rPr>
                        <a:t>%</a:t>
                      </a:r>
                      <a:endParaRPr lang="es-MX" sz="105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u="none" strike="noStrike" dirty="0">
                          <a:effectLst/>
                          <a:latin typeface="+mn-lt"/>
                        </a:rPr>
                        <a:t>ORIGEN</a:t>
                      </a:r>
                      <a:endParaRPr lang="es-MX" sz="105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87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CO" sz="1050" dirty="0">
                          <a:latin typeface="+mn-lt"/>
                        </a:rPr>
                        <a:t>CONSTRUCTORA CONCONCRETO S. A 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CO" sz="1050" dirty="0">
                          <a:latin typeface="+mn-lt"/>
                        </a:rPr>
                        <a:t>35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05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87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50" dirty="0">
                          <a:latin typeface="+mn-lt"/>
                        </a:rPr>
                        <a:t>CSS CONSTRUCTORES S.A 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CO" sz="1050" dirty="0">
                          <a:latin typeface="+mn-lt"/>
                        </a:rPr>
                        <a:t>35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05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algn="l"/>
                      <a:r>
                        <a:rPr lang="es-CO" sz="1050" dirty="0">
                          <a:latin typeface="+mn-lt"/>
                        </a:rPr>
                        <a:t>ESTYMA S.A 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5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5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28" name="Tab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1526921"/>
              </p:ext>
            </p:extLst>
          </p:nvPr>
        </p:nvGraphicFramePr>
        <p:xfrm>
          <a:off x="7939733" y="4621137"/>
          <a:ext cx="3891319" cy="83820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73416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6848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8866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48745">
                <a:tc gridSpan="3">
                  <a:txBody>
                    <a:bodyPr/>
                    <a:lstStyle/>
                    <a:p>
                      <a:pPr algn="ctr"/>
                      <a:r>
                        <a:rPr lang="es-CO" sz="1100" dirty="0">
                          <a:latin typeface="+mn-lt"/>
                        </a:rPr>
                        <a:t>CONSORCIO INTERVENTOR INTEGRAL 2014</a:t>
                      </a: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+mn-lt"/>
                        </a:rPr>
                        <a:t>INTEGRANTES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+mn-lt"/>
                        </a:rPr>
                        <a:t>%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+mn-lt"/>
                        </a:rPr>
                        <a:t>ORIGEN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r>
                        <a:rPr lang="es-CO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INTEGRAL S.A </a:t>
                      </a:r>
                      <a:endParaRPr lang="es-CO" sz="11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7028" marR="27028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80</a:t>
                      </a:r>
                    </a:p>
                  </a:txBody>
                  <a:tcPr marL="27028" marR="27028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8" marR="27028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87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s-CO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INTEGRAL INGENIERIA DE SUPERVISIÓN S.A.S </a:t>
                      </a:r>
                      <a:endParaRPr lang="es-CO" sz="11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7028" marR="27028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27028" marR="27028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8" marR="27028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r>
                        <a:rPr lang="es-CO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I-DOS S.AS. </a:t>
                      </a:r>
                    </a:p>
                  </a:txBody>
                  <a:tcPr marL="27028" marR="27028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27028" marR="27028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8" marR="27028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9" name="30 CuadroTexto"/>
          <p:cNvSpPr txBox="1">
            <a:spLocks noChangeArrowheads="1"/>
          </p:cNvSpPr>
          <p:nvPr/>
        </p:nvSpPr>
        <p:spPr bwMode="auto">
          <a:xfrm flipH="1">
            <a:off x="7939733" y="2557414"/>
            <a:ext cx="3881771" cy="215444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047" tIns="0" rIns="91047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92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1400" dirty="0"/>
              <a:t>ALCANCE</a:t>
            </a:r>
          </a:p>
        </p:txBody>
      </p:sp>
      <p:graphicFrame>
        <p:nvGraphicFramePr>
          <p:cNvPr id="30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2221157"/>
              </p:ext>
            </p:extLst>
          </p:nvPr>
        </p:nvGraphicFramePr>
        <p:xfrm>
          <a:off x="7939733" y="2777247"/>
          <a:ext cx="3881771" cy="502920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91567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1973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0624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4011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487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100" b="0" dirty="0">
                          <a:effectLst/>
                          <a:latin typeface="+mn-lt"/>
                        </a:rPr>
                        <a:t>SECTOR</a:t>
                      </a:r>
                      <a:endParaRPr lang="es-CO" sz="11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100" b="0" dirty="0">
                          <a:effectLst/>
                          <a:latin typeface="+mn-lt"/>
                        </a:rPr>
                        <a:t>CANTIDAD</a:t>
                      </a:r>
                      <a:endParaRPr lang="es-CO" sz="11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100" b="0" dirty="0">
                          <a:effectLst/>
                          <a:latin typeface="+mn-lt"/>
                        </a:rPr>
                        <a:t>INTERVENCIÓN PREVISTA</a:t>
                      </a:r>
                      <a:endParaRPr lang="es-CO" sz="11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178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dirty="0">
                          <a:effectLst/>
                          <a:latin typeface="+mn-lt"/>
                          <a:ea typeface="Times New Roman"/>
                        </a:rPr>
                        <a:t>AVANCE</a:t>
                      </a: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ctr" defTabSz="1213209" rtl="0" eaLnBrk="1" fontAlgn="b" latinLnBrk="0" hangingPunct="1"/>
                      <a:r>
                        <a:rPr lang="es-MX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TÚNEL PILOTO</a:t>
                      </a:r>
                    </a:p>
                  </a:txBody>
                  <a:tcPr marL="27028" marR="27028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213209" rtl="0" eaLnBrk="1" fontAlgn="ctr" latinLnBrk="0" hangingPunct="1"/>
                      <a:r>
                        <a:rPr lang="es-CO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8.5 Km</a:t>
                      </a:r>
                    </a:p>
                  </a:txBody>
                  <a:tcPr marL="27028" marR="27028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dirty="0">
                          <a:latin typeface="+mn-lt"/>
                        </a:rPr>
                        <a:t>Túnel</a:t>
                      </a:r>
                    </a:p>
                  </a:txBody>
                  <a:tcPr marL="27028" marR="27028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dirty="0">
                          <a:latin typeface="+mn-lt"/>
                        </a:rPr>
                        <a:t>8.5</a:t>
                      </a:r>
                      <a:r>
                        <a:rPr lang="es-CO" sz="1100" baseline="0" dirty="0">
                          <a:latin typeface="+mn-lt"/>
                        </a:rPr>
                        <a:t> </a:t>
                      </a:r>
                      <a:r>
                        <a:rPr lang="es-CO" sz="1100" dirty="0">
                          <a:latin typeface="+mn-lt"/>
                        </a:rPr>
                        <a:t>KM</a:t>
                      </a:r>
                    </a:p>
                  </a:txBody>
                  <a:tcPr marL="27028" marR="27028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2" name="30 CuadroTexto"/>
          <p:cNvSpPr txBox="1">
            <a:spLocks noChangeArrowheads="1"/>
          </p:cNvSpPr>
          <p:nvPr/>
        </p:nvSpPr>
        <p:spPr bwMode="auto">
          <a:xfrm flipH="1">
            <a:off x="388405" y="3157647"/>
            <a:ext cx="4607965" cy="169277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047" tIns="0" rIns="91047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92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INVERSIONES (</a:t>
            </a:r>
            <a:r>
              <a:rPr lang="es-CO" sz="1100" dirty="0"/>
              <a:t>Millones</a:t>
            </a:r>
            <a:r>
              <a:rPr lang="es-CO" sz="970" dirty="0"/>
              <a:t>)</a:t>
            </a:r>
          </a:p>
        </p:txBody>
      </p:sp>
      <p:graphicFrame>
        <p:nvGraphicFramePr>
          <p:cNvPr id="33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5930035"/>
              </p:ext>
            </p:extLst>
          </p:nvPr>
        </p:nvGraphicFramePr>
        <p:xfrm>
          <a:off x="388405" y="3364964"/>
          <a:ext cx="4609754" cy="11201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99562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141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487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50" kern="1200" dirty="0"/>
                        <a:t>Total Contrato Obra</a:t>
                      </a:r>
                      <a:endParaRPr lang="es-CO" sz="105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3" marR="2700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50" u="none" strike="noStrike" dirty="0">
                          <a:effectLst/>
                        </a:rPr>
                        <a:t>$ 113.903</a:t>
                      </a:r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03" marR="27003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50" kern="1200" dirty="0"/>
                        <a:t>Total Contrato </a:t>
                      </a:r>
                      <a:r>
                        <a:rPr lang="es-ES" sz="1050" kern="1200" dirty="0">
                          <a:solidFill>
                            <a:schemeClr val="tx1"/>
                          </a:solidFill>
                        </a:rPr>
                        <a:t>Interventoría</a:t>
                      </a:r>
                      <a:endParaRPr lang="es-CO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3" marR="27003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50" u="none" strike="noStrike" baseline="0" dirty="0">
                          <a:effectLst/>
                        </a:rPr>
                        <a:t> </a:t>
                      </a:r>
                      <a:r>
                        <a:rPr lang="es-CO" sz="1050" u="none" strike="noStrike" dirty="0">
                          <a:effectLst/>
                        </a:rPr>
                        <a:t>$ 5.641</a:t>
                      </a:r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03" marR="27003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9498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50" kern="1200" dirty="0"/>
                        <a:t>Total Vigencias Obra</a:t>
                      </a:r>
                      <a:endParaRPr lang="es-CO" sz="1050" kern="1200" baseline="0" dirty="0"/>
                    </a:p>
                    <a:p>
                      <a:pPr marL="177800" indent="0" algn="l" defTabSz="914400" rtl="0" eaLnBrk="1" latinLnBrk="0" hangingPunct="1"/>
                      <a:r>
                        <a:rPr lang="es-CO" sz="105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2014= </a:t>
                      </a:r>
                      <a:r>
                        <a:rPr lang="es-CO" sz="105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$ 42.670</a:t>
                      </a:r>
                    </a:p>
                    <a:p>
                      <a:pPr marL="177800" indent="0" algn="l" defTabSz="914400" rtl="0" eaLnBrk="1" latinLnBrk="0" hangingPunct="1"/>
                      <a:r>
                        <a:rPr lang="es-CO" sz="105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2015= </a:t>
                      </a:r>
                      <a:r>
                        <a:rPr lang="es-CO" sz="105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$ 61.983</a:t>
                      </a:r>
                    </a:p>
                    <a:p>
                      <a:pPr marL="177800" indent="0" algn="l" defTabSz="914400" rtl="0" eaLnBrk="1" latinLnBrk="0" hangingPunct="1"/>
                      <a:r>
                        <a:rPr lang="es-CO" sz="105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2016=</a:t>
                      </a:r>
                      <a:r>
                        <a:rPr lang="es-CO" sz="105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$9.250</a:t>
                      </a:r>
                      <a:endParaRPr lang="es-CO" sz="1050" b="0" i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3" marR="27003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50" u="none" strike="noStrike" dirty="0">
                          <a:effectLst/>
                        </a:rPr>
                        <a:t>$ 113.903</a:t>
                      </a:r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03" marR="27003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50" kern="1200" dirty="0"/>
                        <a:t>Total</a:t>
                      </a:r>
                      <a:r>
                        <a:rPr lang="es-ES" sz="1050" kern="1200" baseline="0" dirty="0"/>
                        <a:t> Inversión</a:t>
                      </a:r>
                      <a:endParaRPr lang="es-CO" sz="105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3" marR="27003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50" u="none" strike="noStrike" dirty="0">
                          <a:effectLst/>
                        </a:rPr>
                        <a:t> $ 119.544</a:t>
                      </a:r>
                      <a:endParaRPr lang="es-CO" sz="105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03" marR="27003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95370" name="CuadroTexto 26"/>
          <p:cNvSpPr txBox="1">
            <a:spLocks noChangeArrowheads="1"/>
          </p:cNvSpPr>
          <p:nvPr/>
        </p:nvSpPr>
        <p:spPr bwMode="auto">
          <a:xfrm>
            <a:off x="351627" y="4473101"/>
            <a:ext cx="254762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defTabSz="68583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altLang="es-CO" sz="750" dirty="0">
                <a:solidFill>
                  <a:srgbClr val="386295"/>
                </a:solidFill>
              </a:rPr>
              <a:t>* Cifras en millones a diciembre de 2015</a:t>
            </a:r>
          </a:p>
        </p:txBody>
      </p:sp>
      <p:grpSp>
        <p:nvGrpSpPr>
          <p:cNvPr id="272502" name="Grupo 11"/>
          <p:cNvGrpSpPr>
            <a:grpSpLocks/>
          </p:cNvGrpSpPr>
          <p:nvPr/>
        </p:nvGrpSpPr>
        <p:grpSpPr bwMode="auto">
          <a:xfrm>
            <a:off x="4275539" y="1292352"/>
            <a:ext cx="2368473" cy="1617366"/>
            <a:chOff x="831850" y="4926013"/>
            <a:chExt cx="3154988" cy="2153916"/>
          </a:xfrm>
        </p:grpSpPr>
        <p:sp>
          <p:nvSpPr>
            <p:cNvPr id="89" name="CuadroTexto 32"/>
            <p:cNvSpPr txBox="1"/>
            <p:nvPr/>
          </p:nvSpPr>
          <p:spPr>
            <a:xfrm>
              <a:off x="1491606" y="4926013"/>
              <a:ext cx="2495232" cy="215391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686526">
                <a:defRPr/>
              </a:pPr>
              <a:r>
                <a:rPr lang="es-CO" sz="826" dirty="0">
                  <a:solidFill>
                    <a:prstClr val="black"/>
                  </a:solidFill>
                  <a:ea typeface="MS PGothic" panose="020B0600070205080204" pitchFamily="34" charset="-128"/>
                </a:rPr>
                <a:t>Túnel piloto</a:t>
              </a:r>
            </a:p>
            <a:p>
              <a:pPr defTabSz="686526">
                <a:defRPr/>
              </a:pPr>
              <a:r>
                <a:rPr lang="es-CO" sz="826" dirty="0">
                  <a:solidFill>
                    <a:prstClr val="black"/>
                  </a:solidFill>
                  <a:ea typeface="MS PGothic" panose="020B0600070205080204" pitchFamily="34" charset="-128"/>
                </a:rPr>
                <a:t>Carretera Nacional pavimentada-INVÍAS</a:t>
              </a:r>
            </a:p>
            <a:p>
              <a:pPr defTabSz="686526">
                <a:defRPr/>
              </a:pPr>
              <a:r>
                <a:rPr lang="es-CO" sz="826" dirty="0">
                  <a:solidFill>
                    <a:prstClr val="black"/>
                  </a:solidFill>
                  <a:ea typeface="MS PGothic" panose="020B0600070205080204" pitchFamily="34" charset="-128"/>
                </a:rPr>
                <a:t>Carretera Departamental</a:t>
              </a:r>
            </a:p>
            <a:p>
              <a:pPr defTabSz="686526">
                <a:defRPr/>
              </a:pPr>
              <a:r>
                <a:rPr lang="es-CO" sz="826" dirty="0">
                  <a:solidFill>
                    <a:prstClr val="black"/>
                  </a:solidFill>
                  <a:ea typeface="MS PGothic" panose="020B0600070205080204" pitchFamily="34" charset="-128"/>
                </a:rPr>
                <a:t>Carretera Municipal pavimentada</a:t>
              </a:r>
            </a:p>
            <a:p>
              <a:pPr defTabSz="686526">
                <a:defRPr/>
              </a:pPr>
              <a:r>
                <a:rPr lang="es-CO" sz="826" dirty="0">
                  <a:solidFill>
                    <a:prstClr val="black"/>
                  </a:solidFill>
                  <a:ea typeface="MS PGothic" panose="020B0600070205080204" pitchFamily="34" charset="-128"/>
                </a:rPr>
                <a:t>Carretera Nacional pavimentada-ANI</a:t>
              </a:r>
            </a:p>
            <a:p>
              <a:pPr defTabSz="686526">
                <a:defRPr/>
              </a:pPr>
              <a:r>
                <a:rPr lang="es-CO" sz="826" dirty="0">
                  <a:solidFill>
                    <a:prstClr val="black"/>
                  </a:solidFill>
                  <a:ea typeface="MS PGothic" panose="020B0600070205080204" pitchFamily="34" charset="-128"/>
                </a:rPr>
                <a:t>Obras Anexas (ejecución mediante</a:t>
              </a:r>
            </a:p>
            <a:p>
              <a:pPr defTabSz="686526">
                <a:defRPr/>
              </a:pPr>
              <a:r>
                <a:rPr lang="es-CO" sz="826" dirty="0">
                  <a:solidFill>
                    <a:prstClr val="black"/>
                  </a:solidFill>
                  <a:ea typeface="MS PGothic" panose="020B0600070205080204" pitchFamily="34" charset="-128"/>
                </a:rPr>
                <a:t> otro contrato)</a:t>
              </a:r>
            </a:p>
            <a:p>
              <a:pPr defTabSz="686526">
                <a:defRPr/>
              </a:pPr>
              <a:r>
                <a:rPr lang="es-CO" sz="826" dirty="0">
                  <a:solidFill>
                    <a:prstClr val="black"/>
                  </a:solidFill>
                  <a:ea typeface="MS PGothic" panose="020B0600070205080204" pitchFamily="34" charset="-128"/>
                </a:rPr>
                <a:t>Túnel de la Línea </a:t>
              </a:r>
            </a:p>
            <a:p>
              <a:pPr defTabSz="686526">
                <a:defRPr/>
              </a:pPr>
              <a:r>
                <a:rPr lang="es-CO" sz="826" dirty="0">
                  <a:solidFill>
                    <a:prstClr val="black"/>
                  </a:solidFill>
                  <a:ea typeface="MS PGothic" panose="020B0600070205080204" pitchFamily="34" charset="-128"/>
                </a:rPr>
                <a:t>Segunda Calzada (ejecución mediante </a:t>
              </a:r>
            </a:p>
            <a:p>
              <a:pPr defTabSz="686526">
                <a:defRPr/>
              </a:pPr>
              <a:r>
                <a:rPr lang="es-CO" sz="826" dirty="0">
                  <a:solidFill>
                    <a:prstClr val="black"/>
                  </a:solidFill>
                  <a:ea typeface="MS PGothic" panose="020B0600070205080204" pitchFamily="34" charset="-128"/>
                </a:rPr>
                <a:t>otro contrato)</a:t>
              </a:r>
            </a:p>
            <a:p>
              <a:pPr defTabSz="686526">
                <a:defRPr/>
              </a:pPr>
              <a:r>
                <a:rPr lang="es-CO" sz="826" dirty="0">
                  <a:solidFill>
                    <a:prstClr val="black"/>
                  </a:solidFill>
                  <a:ea typeface="MS PGothic" panose="020B0600070205080204" pitchFamily="34" charset="-128"/>
                </a:rPr>
                <a:t>Túnel Piloto</a:t>
              </a:r>
            </a:p>
          </p:txBody>
        </p:sp>
        <p:sp>
          <p:nvSpPr>
            <p:cNvPr id="90" name="Rectángulo 40"/>
            <p:cNvSpPr/>
            <p:nvPr/>
          </p:nvSpPr>
          <p:spPr>
            <a:xfrm>
              <a:off x="831850" y="5522182"/>
              <a:ext cx="518077" cy="63422"/>
            </a:xfrm>
            <a:prstGeom prst="rect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686526">
                <a:defRPr/>
              </a:pPr>
              <a:endParaRPr lang="es-CO" sz="1351" dirty="0">
                <a:solidFill>
                  <a:prstClr val="black"/>
                </a:solidFill>
              </a:endParaRPr>
            </a:p>
          </p:txBody>
        </p:sp>
        <p:sp>
          <p:nvSpPr>
            <p:cNvPr id="91" name="Rectángulo 15"/>
            <p:cNvSpPr/>
            <p:nvPr/>
          </p:nvSpPr>
          <p:spPr>
            <a:xfrm>
              <a:off x="831850" y="4974637"/>
              <a:ext cx="518077" cy="76107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686526">
                <a:defRPr/>
              </a:pPr>
              <a:endParaRPr lang="es-CO" sz="1351" dirty="0">
                <a:solidFill>
                  <a:prstClr val="black"/>
                </a:solidFill>
              </a:endParaRPr>
            </a:p>
          </p:txBody>
        </p:sp>
        <p:sp>
          <p:nvSpPr>
            <p:cNvPr id="92" name="Rectángulo 42"/>
            <p:cNvSpPr/>
            <p:nvPr/>
          </p:nvSpPr>
          <p:spPr>
            <a:xfrm>
              <a:off x="831850" y="5145877"/>
              <a:ext cx="518077" cy="76107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686526">
                <a:defRPr/>
              </a:pPr>
              <a:endParaRPr lang="es-CO" sz="1351" dirty="0">
                <a:solidFill>
                  <a:prstClr val="black"/>
                </a:solidFill>
              </a:endParaRPr>
            </a:p>
          </p:txBody>
        </p:sp>
        <p:sp>
          <p:nvSpPr>
            <p:cNvPr id="93" name="Rectángulo 43"/>
            <p:cNvSpPr/>
            <p:nvPr/>
          </p:nvSpPr>
          <p:spPr>
            <a:xfrm>
              <a:off x="831850" y="5350942"/>
              <a:ext cx="518077" cy="76107"/>
            </a:xfrm>
            <a:prstGeom prst="rect">
              <a:avLst/>
            </a:prstGeom>
            <a:solidFill>
              <a:schemeClr val="accent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686526">
                <a:defRPr/>
              </a:pPr>
              <a:endParaRPr lang="es-CO" sz="1351" dirty="0">
                <a:solidFill>
                  <a:prstClr val="black"/>
                </a:solidFill>
              </a:endParaRPr>
            </a:p>
          </p:txBody>
        </p:sp>
        <p:sp>
          <p:nvSpPr>
            <p:cNvPr id="94" name="Rectángulo 43"/>
            <p:cNvSpPr/>
            <p:nvPr/>
          </p:nvSpPr>
          <p:spPr>
            <a:xfrm>
              <a:off x="831850" y="5657482"/>
              <a:ext cx="518077" cy="82450"/>
            </a:xfrm>
            <a:prstGeom prst="rect">
              <a:avLst/>
            </a:prstGeom>
            <a:solidFill>
              <a:srgbClr val="893BC3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686526">
                <a:defRPr/>
              </a:pPr>
              <a:endParaRPr lang="es-CO" sz="1351" dirty="0">
                <a:solidFill>
                  <a:prstClr val="black"/>
                </a:solidFill>
              </a:endParaRPr>
            </a:p>
          </p:txBody>
        </p:sp>
        <p:cxnSp>
          <p:nvCxnSpPr>
            <p:cNvPr id="95" name="Conector recto 58"/>
            <p:cNvCxnSpPr/>
            <p:nvPr/>
          </p:nvCxnSpPr>
          <p:spPr>
            <a:xfrm flipV="1">
              <a:off x="831850" y="5955567"/>
              <a:ext cx="518077" cy="2113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Rectángulo 42"/>
            <p:cNvSpPr/>
            <p:nvPr/>
          </p:nvSpPr>
          <p:spPr>
            <a:xfrm>
              <a:off x="831850" y="6213484"/>
              <a:ext cx="518077" cy="76107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686526">
                <a:defRPr/>
              </a:pPr>
              <a:endParaRPr lang="es-CO" sz="1351" dirty="0">
                <a:solidFill>
                  <a:prstClr val="black"/>
                </a:solidFill>
              </a:endParaRPr>
            </a:p>
          </p:txBody>
        </p:sp>
        <p:cxnSp>
          <p:nvCxnSpPr>
            <p:cNvPr id="97" name="Conector recto 46"/>
            <p:cNvCxnSpPr/>
            <p:nvPr/>
          </p:nvCxnSpPr>
          <p:spPr>
            <a:xfrm>
              <a:off x="855110" y="6420663"/>
              <a:ext cx="475786" cy="0"/>
            </a:xfrm>
            <a:prstGeom prst="line">
              <a:avLst/>
            </a:prstGeom>
            <a:ln w="7620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ector recto 58"/>
            <p:cNvCxnSpPr/>
            <p:nvPr/>
          </p:nvCxnSpPr>
          <p:spPr>
            <a:xfrm>
              <a:off x="859339" y="6742002"/>
              <a:ext cx="427150" cy="0"/>
            </a:xfrm>
            <a:prstGeom prst="line">
              <a:avLst/>
            </a:prstGeom>
            <a:ln w="76200"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7253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0588" y="3028707"/>
            <a:ext cx="1917638" cy="2311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967" y="1151442"/>
            <a:ext cx="3792156" cy="1996669"/>
          </a:xfrm>
          <a:prstGeom prst="rect">
            <a:avLst/>
          </a:prstGeom>
        </p:spPr>
      </p:pic>
      <p:graphicFrame>
        <p:nvGraphicFramePr>
          <p:cNvPr id="42" name="Tabla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2238754"/>
              </p:ext>
            </p:extLst>
          </p:nvPr>
        </p:nvGraphicFramePr>
        <p:xfrm>
          <a:off x="5246277" y="5606075"/>
          <a:ext cx="2693456" cy="182880"/>
        </p:xfrm>
        <a:graphic>
          <a:graphicData uri="http://schemas.openxmlformats.org/drawingml/2006/table">
            <a:tbl>
              <a:tblPr firstRow="1" bandRow="1"/>
              <a:tblGrid>
                <a:gridCol w="269345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07113">
                <a:tc>
                  <a:txBody>
                    <a:bodyPr/>
                    <a:lstStyle>
                      <a:lvl1pPr marL="0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8945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7889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6834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5779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4723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3668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2613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1557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Longitud</a:t>
                      </a:r>
                      <a:r>
                        <a:rPr lang="es-ES" sz="120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 de Proyecto 8,5 Km</a:t>
                      </a:r>
                      <a:endParaRPr lang="es-CO" sz="1200" b="0" i="0" u="none" strike="noStrike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254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6C0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4" name="30 CuadroTexto"/>
          <p:cNvSpPr txBox="1">
            <a:spLocks noChangeArrowheads="1"/>
          </p:cNvSpPr>
          <p:nvPr/>
        </p:nvSpPr>
        <p:spPr bwMode="auto">
          <a:xfrm flipH="1">
            <a:off x="366839" y="4654664"/>
            <a:ext cx="4607965" cy="169277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047" tIns="0" rIns="91047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1100" kern="0" dirty="0"/>
              <a:t>ESTADO DEL CORREDOR</a:t>
            </a:r>
          </a:p>
        </p:txBody>
      </p:sp>
      <p:graphicFrame>
        <p:nvGraphicFramePr>
          <p:cNvPr id="34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9632516"/>
              </p:ext>
            </p:extLst>
          </p:nvPr>
        </p:nvGraphicFramePr>
        <p:xfrm>
          <a:off x="365401" y="4839729"/>
          <a:ext cx="4609403" cy="906200"/>
        </p:xfrm>
        <a:graphic>
          <a:graphicData uri="http://schemas.openxmlformats.org/drawingml/2006/table">
            <a:tbl>
              <a:tblPr bandRow="1"/>
              <a:tblGrid>
                <a:gridCol w="345590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5349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52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100" b="1" dirty="0">
                          <a:effectLst/>
                          <a:latin typeface="+mn-lt"/>
                        </a:rPr>
                        <a:t>ESTADO</a:t>
                      </a:r>
                      <a:endParaRPr lang="es-CO" sz="11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67" marR="58467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100" b="1" dirty="0">
                          <a:effectLst/>
                          <a:latin typeface="+mn-lt"/>
                          <a:ea typeface="+mn-ea"/>
                        </a:rPr>
                        <a:t>CANTIDAD</a:t>
                      </a:r>
                      <a:endParaRPr lang="es-CO" sz="11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67" marR="58467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12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EN EJECUCIÓN</a:t>
                      </a: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8,5 KM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028" marR="27028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7986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EJECUTADOS POR OTROS PROGRAMAS</a:t>
                      </a:r>
                      <a:endParaRPr lang="es-MX" sz="11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8945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7889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6834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5779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4723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3668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2613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1557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 KM</a:t>
                      </a:r>
                    </a:p>
                  </a:txBody>
                  <a:tcPr marL="27028" marR="27028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46497866"/>
                  </a:ext>
                </a:extLst>
              </a:tr>
              <a:tr h="184069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SIN INTERVENIR – SIN FINANCIACIÓN</a:t>
                      </a: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8945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7889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6834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5779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4723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3668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2613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1557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 KM</a:t>
                      </a:r>
                    </a:p>
                  </a:txBody>
                  <a:tcPr marL="27028" marR="27028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612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l" fontAlgn="b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VÍAS</a:t>
                      </a:r>
                      <a:r>
                        <a:rPr lang="es-MX" sz="11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PARA LA EQUIDAD</a:t>
                      </a:r>
                      <a:endParaRPr lang="es-MX" sz="11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120" marR="8120" marT="8809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 KM</a:t>
                      </a:r>
                    </a:p>
                  </a:txBody>
                  <a:tcPr marL="8120" marR="8120" marT="8809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1" name="Rectángulo 40"/>
          <p:cNvSpPr/>
          <p:nvPr/>
        </p:nvSpPr>
        <p:spPr>
          <a:xfrm>
            <a:off x="2590800" y="622918"/>
            <a:ext cx="90848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7260"/>
            <a:r>
              <a:rPr lang="es-CO" spc="-5" dirty="0">
                <a:solidFill>
                  <a:srgbClr val="FFFFFF"/>
                </a:solidFill>
                <a:cs typeface="Calibri"/>
              </a:rPr>
              <a:t>COMPETITIVIDAD </a:t>
            </a:r>
            <a:r>
              <a:rPr lang="es-CO" spc="-25" dirty="0">
                <a:solidFill>
                  <a:srgbClr val="FFFFFF"/>
                </a:solidFill>
                <a:cs typeface="Calibri"/>
              </a:rPr>
              <a:t>ESTRATÉGICA </a:t>
            </a:r>
            <a:r>
              <a:rPr lang="es-CO" spc="-5" dirty="0">
                <a:solidFill>
                  <a:srgbClr val="FFFFFF"/>
                </a:solidFill>
                <a:cs typeface="Calibri"/>
              </a:rPr>
              <a:t>E</a:t>
            </a:r>
            <a:r>
              <a:rPr lang="es-CO" spc="65" dirty="0">
                <a:solidFill>
                  <a:srgbClr val="FFFFFF"/>
                </a:solidFill>
                <a:cs typeface="Calibri"/>
              </a:rPr>
              <a:t> </a:t>
            </a:r>
            <a:r>
              <a:rPr lang="es-CO" spc="-10" dirty="0">
                <a:solidFill>
                  <a:srgbClr val="FFFFFF"/>
                </a:solidFill>
                <a:cs typeface="Calibri"/>
              </a:rPr>
              <a:t>INFRAESTRUCTURA</a:t>
            </a:r>
            <a:endParaRPr lang="es-CO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43" name="CuadroTexto 42"/>
          <p:cNvSpPr txBox="1"/>
          <p:nvPr/>
        </p:nvSpPr>
        <p:spPr>
          <a:xfrm>
            <a:off x="668387" y="836977"/>
            <a:ext cx="22308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/>
              <a:t>CONTRATO 1883/2014</a:t>
            </a:r>
          </a:p>
        </p:txBody>
      </p:sp>
      <p:sp>
        <p:nvSpPr>
          <p:cNvPr id="3" name="Rectángulo 2"/>
          <p:cNvSpPr/>
          <p:nvPr/>
        </p:nvSpPr>
        <p:spPr>
          <a:xfrm>
            <a:off x="3752309" y="904870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1600" b="1" dirty="0">
                <a:solidFill>
                  <a:prstClr val="black"/>
                </a:solidFill>
              </a:rPr>
              <a:t>CRUCE CORDILLERA CENTRAL – TÚNEL PILOTO (QUINDIO TOLIMA)</a:t>
            </a:r>
          </a:p>
        </p:txBody>
      </p:sp>
    </p:spTree>
    <p:extLst>
      <p:ext uri="{BB962C8B-B14F-4D97-AF65-F5344CB8AC3E}">
        <p14:creationId xmlns:p14="http://schemas.microsoft.com/office/powerpoint/2010/main" val="3476352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793747" y="2057400"/>
            <a:ext cx="2281428" cy="284378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4" name="object 4"/>
          <p:cNvSpPr/>
          <p:nvPr/>
        </p:nvSpPr>
        <p:spPr>
          <a:xfrm>
            <a:off x="4245864" y="2057400"/>
            <a:ext cx="2263140" cy="284378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6697980" y="2674621"/>
            <a:ext cx="3787139" cy="222656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7" name="object 7"/>
          <p:cNvSpPr/>
          <p:nvPr/>
        </p:nvSpPr>
        <p:spPr>
          <a:xfrm>
            <a:off x="1632204" y="28955"/>
            <a:ext cx="1780032" cy="80924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143887" y="1613055"/>
            <a:ext cx="6015990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spcBef>
                <a:spcPts val="1590"/>
              </a:spcBef>
            </a:pPr>
            <a:r>
              <a:rPr sz="1500" spc="-5" dirty="0">
                <a:solidFill>
                  <a:prstClr val="black"/>
                </a:solidFill>
                <a:cs typeface="Calibri"/>
              </a:rPr>
              <a:t>CONTRATO 1883/2014 </a:t>
            </a:r>
            <a:r>
              <a:rPr sz="1500" dirty="0">
                <a:solidFill>
                  <a:prstClr val="black"/>
                </a:solidFill>
                <a:cs typeface="Calibri"/>
              </a:rPr>
              <a:t>- CRUCE </a:t>
            </a:r>
            <a:r>
              <a:rPr sz="1500" spc="-5" dirty="0">
                <a:solidFill>
                  <a:prstClr val="black"/>
                </a:solidFill>
                <a:cs typeface="Calibri"/>
              </a:rPr>
              <a:t>DE </a:t>
            </a:r>
            <a:r>
              <a:rPr sz="1500" dirty="0">
                <a:solidFill>
                  <a:prstClr val="black"/>
                </a:solidFill>
                <a:cs typeface="Calibri"/>
              </a:rPr>
              <a:t>LA </a:t>
            </a:r>
            <a:r>
              <a:rPr sz="1500" spc="-5" dirty="0">
                <a:solidFill>
                  <a:prstClr val="black"/>
                </a:solidFill>
                <a:cs typeface="Calibri"/>
              </a:rPr>
              <a:t>CORDILLERA CENTRAL </a:t>
            </a:r>
            <a:r>
              <a:rPr sz="1500" dirty="0">
                <a:solidFill>
                  <a:prstClr val="black"/>
                </a:solidFill>
                <a:cs typeface="Calibri"/>
              </a:rPr>
              <a:t>– </a:t>
            </a:r>
            <a:r>
              <a:rPr sz="1500" b="1" spc="-5" dirty="0">
                <a:solidFill>
                  <a:prstClr val="black"/>
                </a:solidFill>
                <a:cs typeface="Calibri"/>
              </a:rPr>
              <a:t>TÚNEL</a:t>
            </a:r>
            <a:r>
              <a:rPr sz="1500" b="1" spc="-75" dirty="0">
                <a:solidFill>
                  <a:prstClr val="black"/>
                </a:solidFill>
                <a:cs typeface="Calibri"/>
              </a:rPr>
              <a:t> </a:t>
            </a:r>
            <a:r>
              <a:rPr sz="1500" b="1" dirty="0">
                <a:solidFill>
                  <a:prstClr val="black"/>
                </a:solidFill>
                <a:cs typeface="Calibri"/>
              </a:rPr>
              <a:t>PILOTO</a:t>
            </a:r>
            <a:endParaRPr sz="15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726114" y="615017"/>
            <a:ext cx="6527800" cy="243656"/>
          </a:xfrm>
          <a:prstGeom prst="rect">
            <a:avLst/>
          </a:prstGeom>
          <a:ln w="9144"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marL="638810">
              <a:lnSpc>
                <a:spcPts val="1905"/>
              </a:lnSpc>
            </a:pPr>
            <a:r>
              <a:rPr sz="1900" spc="-5" dirty="0">
                <a:solidFill>
                  <a:srgbClr val="FFFFFF"/>
                </a:solidFill>
                <a:cs typeface="Calibri"/>
              </a:rPr>
              <a:t>COMPETITIVIDAD </a:t>
            </a:r>
            <a:r>
              <a:rPr sz="1900" spc="-10" dirty="0">
                <a:solidFill>
                  <a:srgbClr val="FFFFFF"/>
                </a:solidFill>
                <a:cs typeface="Calibri"/>
              </a:rPr>
              <a:t>ESTRATÉGICA </a:t>
            </a:r>
            <a:r>
              <a:rPr sz="1900" spc="-5" dirty="0">
                <a:solidFill>
                  <a:srgbClr val="FFFFFF"/>
                </a:solidFill>
                <a:cs typeface="Calibri"/>
              </a:rPr>
              <a:t>E</a:t>
            </a:r>
            <a:r>
              <a:rPr sz="1900" spc="40" dirty="0">
                <a:solidFill>
                  <a:srgbClr val="FFFFFF"/>
                </a:solidFill>
                <a:cs typeface="Calibri"/>
              </a:rPr>
              <a:t> </a:t>
            </a:r>
            <a:r>
              <a:rPr sz="1900" spc="-5" dirty="0">
                <a:solidFill>
                  <a:srgbClr val="FFFFFF"/>
                </a:solidFill>
                <a:cs typeface="Calibri"/>
              </a:rPr>
              <a:t>INFRAESTRUCTURA</a:t>
            </a:r>
            <a:endParaRPr sz="19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672606" y="929370"/>
            <a:ext cx="54872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555240"/>
            <a:r>
              <a:rPr lang="es-ES_tradnl" b="1" spc="-5" dirty="0">
                <a:solidFill>
                  <a:prstClr val="black"/>
                </a:solidFill>
                <a:cs typeface="Calibri"/>
              </a:rPr>
              <a:t>Cruce </a:t>
            </a:r>
            <a:r>
              <a:rPr lang="es-ES_tradnl" b="1" dirty="0">
                <a:solidFill>
                  <a:prstClr val="black"/>
                </a:solidFill>
                <a:cs typeface="Calibri"/>
              </a:rPr>
              <a:t>de la </a:t>
            </a:r>
            <a:r>
              <a:rPr lang="es-ES_tradnl" b="1" spc="-10" dirty="0">
                <a:solidFill>
                  <a:prstClr val="black"/>
                </a:solidFill>
                <a:cs typeface="Calibri"/>
              </a:rPr>
              <a:t>Cordillera</a:t>
            </a:r>
            <a:r>
              <a:rPr lang="es-ES_tradnl" b="1" spc="-145" dirty="0">
                <a:solidFill>
                  <a:prstClr val="black"/>
                </a:solidFill>
                <a:cs typeface="Calibri"/>
              </a:rPr>
              <a:t> </a:t>
            </a:r>
            <a:r>
              <a:rPr lang="es-ES_tradnl" b="1" spc="-10" dirty="0">
                <a:solidFill>
                  <a:prstClr val="black"/>
                </a:solidFill>
                <a:cs typeface="Calibri"/>
              </a:rPr>
              <a:t>Central</a:t>
            </a:r>
            <a:endParaRPr lang="es-ES_tradnl" dirty="0">
              <a:solidFill>
                <a:prstClr val="black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358930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10 Tabla"/>
          <p:cNvGraphicFramePr>
            <a:graphicFrameLocks noGrp="1"/>
          </p:cNvGraphicFramePr>
          <p:nvPr>
            <p:extLst/>
          </p:nvPr>
        </p:nvGraphicFramePr>
        <p:xfrm>
          <a:off x="7889376" y="2439229"/>
          <a:ext cx="3997275" cy="817440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99122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5329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77165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8109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634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SECTOR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CANTIDAD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INTERVENCIÓN PREVISTA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178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b="0" dirty="0">
                          <a:effectLst/>
                          <a:latin typeface="+mn-lt"/>
                          <a:ea typeface="Times New Roman"/>
                        </a:rPr>
                        <a:t>AVANCE</a:t>
                      </a: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3488">
                <a:tc rowSpan="3">
                  <a:txBody>
                    <a:bodyPr/>
                    <a:lstStyle/>
                    <a:p>
                      <a:pPr marL="0" algn="ctr" defTabSz="1213209" rtl="0" eaLnBrk="1" fontAlgn="b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VERSALLES</a:t>
                      </a:r>
                    </a:p>
                    <a:p>
                      <a:pPr marL="0" algn="ctr" defTabSz="1213209" rtl="0" eaLnBrk="1" fontAlgn="b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(Entrada Calarcá)</a:t>
                      </a:r>
                    </a:p>
                  </a:txBody>
                  <a:tcPr marL="27028" marR="27028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213209" rtl="0" eaLnBrk="1" fontAlgn="b" latinLnBrk="0" hangingPunct="1"/>
                      <a:r>
                        <a:rPr lang="es-CO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Km</a:t>
                      </a:r>
                    </a:p>
                  </a:txBody>
                  <a:tcPr marL="27028" marR="27028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213209" rtl="0" eaLnBrk="1" fontAlgn="b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Pavimentación</a:t>
                      </a:r>
                    </a:p>
                  </a:txBody>
                  <a:tcPr marL="27028" marR="27028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213209" rtl="0" eaLnBrk="1" fontAlgn="b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0 %</a:t>
                      </a:r>
                    </a:p>
                  </a:txBody>
                  <a:tcPr marL="27028" marR="27028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3488">
                <a:tc vMerge="1">
                  <a:txBody>
                    <a:bodyPr/>
                    <a:lstStyle/>
                    <a:p>
                      <a:pPr algn="ctr" fontAlgn="b"/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213209" rtl="0" eaLnBrk="1" fontAlgn="b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Un</a:t>
                      </a:r>
                    </a:p>
                  </a:txBody>
                  <a:tcPr marL="27028" marR="27028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213209" rtl="0" eaLnBrk="1" fontAlgn="b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Puente Helicoidal L=300 m</a:t>
                      </a:r>
                    </a:p>
                  </a:txBody>
                  <a:tcPr marL="27028" marR="27028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213209" rtl="0" eaLnBrk="1" fontAlgn="b" latinLnBrk="0" hangingPunct="1"/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 </a:t>
                      </a:r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27028" marR="27028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26976">
                <a:tc vMerge="1">
                  <a:txBody>
                    <a:bodyPr/>
                    <a:lstStyle/>
                    <a:p>
                      <a:pPr algn="ctr" fontAlgn="b"/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213209" rtl="0" eaLnBrk="1" fontAlgn="b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Un</a:t>
                      </a:r>
                    </a:p>
                  </a:txBody>
                  <a:tcPr marL="27028" marR="27028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213209" rtl="0" eaLnBrk="1" fontAlgn="b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Pasos deprimidos (eje 1 L=250m; eje 2 L=75m)</a:t>
                      </a:r>
                    </a:p>
                  </a:txBody>
                  <a:tcPr marL="27028" marR="27028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213209" rtl="0" eaLnBrk="1" fontAlgn="b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17,6 % - 4,2 %</a:t>
                      </a:r>
                    </a:p>
                  </a:txBody>
                  <a:tcPr marL="27028" marR="27028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7" name="Tabla 22"/>
          <p:cNvGraphicFramePr>
            <a:graphicFrameLocks noGrp="1"/>
          </p:cNvGraphicFramePr>
          <p:nvPr>
            <p:extLst/>
          </p:nvPr>
        </p:nvGraphicFramePr>
        <p:xfrm>
          <a:off x="7889375" y="3469949"/>
          <a:ext cx="3997275" cy="76200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80147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3008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6572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48745">
                <a:tc gridSpan="3">
                  <a:txBody>
                    <a:bodyPr/>
                    <a:lstStyle/>
                    <a:p>
                      <a:pPr algn="ctr"/>
                      <a:r>
                        <a:rPr lang="es-CO" sz="1000" dirty="0">
                          <a:latin typeface="+mn-lt"/>
                        </a:rPr>
                        <a:t>CONSORCIO VIAL CORDILLERA CENTRAL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INTEGRANTES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%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ORIGEN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87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CO" sz="1000" dirty="0">
                          <a:latin typeface="+mn-lt"/>
                        </a:rPr>
                        <a:t>KMC S.A.S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87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s-CO" sz="1000" dirty="0">
                          <a:latin typeface="+mn-lt"/>
                        </a:rPr>
                        <a:t>CONSTRUCCIONES E INVERSIONES BETA S.A.S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r>
                        <a:rPr lang="es-CO" sz="1000" dirty="0">
                          <a:latin typeface="+mn-lt"/>
                        </a:rPr>
                        <a:t>MARCO OBRA PUBLICA S.A. SUCURSAL COLOMBIA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28" name="Tabla 23"/>
          <p:cNvGraphicFramePr>
            <a:graphicFrameLocks noGrp="1"/>
          </p:cNvGraphicFramePr>
          <p:nvPr>
            <p:extLst/>
          </p:nvPr>
        </p:nvGraphicFramePr>
        <p:xfrm>
          <a:off x="7889376" y="4426953"/>
          <a:ext cx="3997272" cy="78486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96644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5170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7912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48745">
                <a:tc gridSpan="3">
                  <a:txBody>
                    <a:bodyPr/>
                    <a:lstStyle/>
                    <a:p>
                      <a:pPr algn="ctr"/>
                      <a:r>
                        <a:rPr lang="es-CO" sz="1000" dirty="0">
                          <a:latin typeface="+mn-lt"/>
                        </a:rPr>
                        <a:t>CONSORCIO VERSALLES 124</a:t>
                      </a: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INTEGRANTES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%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ORIGEN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97490">
                <a:tc>
                  <a:txBody>
                    <a:bodyPr/>
                    <a:lstStyle/>
                    <a:p>
                      <a:r>
                        <a:rPr lang="es-CO" sz="1000" dirty="0">
                          <a:latin typeface="+mn-lt"/>
                        </a:rPr>
                        <a:t>AYESA INGENIERIA Y ARQUITECTURA S.A.U SUCURSAL COLOMBIA </a:t>
                      </a:r>
                      <a:endParaRPr lang="es-CO" sz="10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7028" marR="27028" marT="0" marB="0" anchor="ctr"/>
                </a:tc>
                <a:tc>
                  <a:txBody>
                    <a:bodyPr/>
                    <a:lstStyle/>
                    <a:p>
                      <a:pPr marL="0" algn="ctr" defTabSz="1213209" rtl="0" eaLnBrk="1" fontAlgn="b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L="27028" marR="27028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8" marR="27028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710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000" dirty="0">
                          <a:latin typeface="+mn-lt"/>
                        </a:rPr>
                        <a:t>GRUPO POSSO S.A.S </a:t>
                      </a:r>
                      <a:endParaRPr lang="es-CO" sz="10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7028" marR="27028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1213209" rtl="0" eaLnBrk="1" fontAlgn="b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27028" marR="27028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8" marR="27028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3" name="30 CuadroTexto"/>
          <p:cNvSpPr txBox="1">
            <a:spLocks noChangeArrowheads="1"/>
          </p:cNvSpPr>
          <p:nvPr/>
        </p:nvSpPr>
        <p:spPr bwMode="auto">
          <a:xfrm flipH="1">
            <a:off x="7889375" y="1215828"/>
            <a:ext cx="3997273" cy="173253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047" tIns="0" rIns="91047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92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1126" dirty="0"/>
              <a:t>INFORMACIÓN GENERAL</a:t>
            </a:r>
          </a:p>
        </p:txBody>
      </p:sp>
      <p:graphicFrame>
        <p:nvGraphicFramePr>
          <p:cNvPr id="2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9065436"/>
              </p:ext>
            </p:extLst>
          </p:nvPr>
        </p:nvGraphicFramePr>
        <p:xfrm>
          <a:off x="7889376" y="1428770"/>
          <a:ext cx="3997275" cy="7620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99972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9755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6940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ACTA DE INICIO</a:t>
                      </a:r>
                    </a:p>
                    <a:p>
                      <a:pPr marL="0" algn="l" defTabSz="914400" rtl="0" eaLnBrk="1" latinLnBrk="0" hangingPunct="1"/>
                      <a:r>
                        <a:rPr lang="es-CO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INICIO</a:t>
                      </a:r>
                      <a:r>
                        <a:rPr lang="es-CO" sz="1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DE OBRA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3" marR="27003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u="none" strike="noStrike" dirty="0">
                          <a:effectLst/>
                        </a:rPr>
                        <a:t>01/02/2016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7003" marR="27003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PLAZO</a:t>
                      </a:r>
                      <a:endParaRPr lang="es-CO" sz="1000" b="0" kern="1200" dirty="0">
                        <a:solidFill>
                          <a:srgbClr val="08275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3" marR="27003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kern="1200" dirty="0">
                          <a:effectLst/>
                        </a:rPr>
                        <a:t>2</a:t>
                      </a:r>
                      <a:r>
                        <a:rPr lang="es-MX" sz="1000" u="none" strike="noStrike" kern="1200" baseline="0" dirty="0">
                          <a:effectLst/>
                        </a:rPr>
                        <a:t> AÑO 3 MESES</a:t>
                      </a:r>
                      <a:endParaRPr lang="es-MX" sz="1000" b="0" i="0" u="none" strike="noStrike" kern="1200" dirty="0">
                        <a:solidFill>
                          <a:srgbClr val="082754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003" marR="27003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FECHA FINALIZACIÓN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3" marR="27003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kern="1200" baseline="0" dirty="0">
                          <a:effectLst/>
                        </a:rPr>
                        <a:t>30/04/2018</a:t>
                      </a:r>
                      <a:endParaRPr lang="es-MX" sz="10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003" marR="27003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FASE DEL PROYECTO (AVANCE)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3" marR="27003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64,8</a:t>
                      </a:r>
                      <a:r>
                        <a:rPr lang="es-CO" sz="10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%</a:t>
                      </a:r>
                      <a:endParaRPr lang="es-MX" sz="10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003" marR="27003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5" name="30 CuadroTexto"/>
          <p:cNvSpPr txBox="1">
            <a:spLocks noChangeArrowheads="1"/>
          </p:cNvSpPr>
          <p:nvPr/>
        </p:nvSpPr>
        <p:spPr bwMode="auto">
          <a:xfrm flipH="1">
            <a:off x="7889376" y="3308519"/>
            <a:ext cx="3997272" cy="149272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047" tIns="0" rIns="91047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92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CONTRATO OBRA 1793 DE /2015</a:t>
            </a:r>
          </a:p>
        </p:txBody>
      </p:sp>
      <p:sp>
        <p:nvSpPr>
          <p:cNvPr id="26" name="30 CuadroTexto"/>
          <p:cNvSpPr txBox="1">
            <a:spLocks noChangeArrowheads="1"/>
          </p:cNvSpPr>
          <p:nvPr/>
        </p:nvSpPr>
        <p:spPr bwMode="auto">
          <a:xfrm flipH="1">
            <a:off x="7889375" y="4239824"/>
            <a:ext cx="3997273" cy="149272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047" tIns="0" rIns="91047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92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INTERVENTORÍA 1766 DE 2015</a:t>
            </a:r>
          </a:p>
        </p:txBody>
      </p:sp>
      <p:sp>
        <p:nvSpPr>
          <p:cNvPr id="29" name="30 CuadroTexto"/>
          <p:cNvSpPr txBox="1">
            <a:spLocks noChangeArrowheads="1"/>
          </p:cNvSpPr>
          <p:nvPr/>
        </p:nvSpPr>
        <p:spPr bwMode="auto">
          <a:xfrm flipH="1">
            <a:off x="7889376" y="2256646"/>
            <a:ext cx="3997274" cy="149272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047" tIns="0" rIns="91047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92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ALCANCE</a:t>
            </a:r>
          </a:p>
        </p:txBody>
      </p:sp>
      <p:sp>
        <p:nvSpPr>
          <p:cNvPr id="32" name="30 CuadroTexto"/>
          <p:cNvSpPr txBox="1">
            <a:spLocks noChangeArrowheads="1"/>
          </p:cNvSpPr>
          <p:nvPr/>
        </p:nvSpPr>
        <p:spPr bwMode="auto">
          <a:xfrm flipH="1">
            <a:off x="443212" y="3989278"/>
            <a:ext cx="3814998" cy="161583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047" tIns="0" rIns="91047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92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1050" dirty="0"/>
              <a:t>INVERSIONES (Millones)</a:t>
            </a:r>
          </a:p>
        </p:txBody>
      </p:sp>
      <p:graphicFrame>
        <p:nvGraphicFramePr>
          <p:cNvPr id="33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0434466"/>
              </p:ext>
            </p:extLst>
          </p:nvPr>
        </p:nvGraphicFramePr>
        <p:xfrm>
          <a:off x="443212" y="4209778"/>
          <a:ext cx="3828537" cy="132588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13621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9232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487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100" kern="1200" dirty="0"/>
                        <a:t>Total Contrato Obra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3" marR="2700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dirty="0">
                          <a:effectLst/>
                        </a:rPr>
                        <a:t>$ 100.386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03" marR="27003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100" kern="1200" dirty="0"/>
                        <a:t>Total Contrato </a:t>
                      </a:r>
                      <a:r>
                        <a:rPr lang="es-ES" sz="1100" kern="1200" dirty="0">
                          <a:solidFill>
                            <a:schemeClr val="tx1"/>
                          </a:solidFill>
                        </a:rPr>
                        <a:t>Interventoría</a:t>
                      </a:r>
                      <a:endParaRPr lang="es-CO" sz="11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3" marR="27003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baseline="0" dirty="0">
                          <a:effectLst/>
                        </a:rPr>
                        <a:t> </a:t>
                      </a:r>
                      <a:r>
                        <a:rPr lang="es-CO" sz="1100" u="none" strike="noStrike" dirty="0">
                          <a:effectLst/>
                        </a:rPr>
                        <a:t>$ 6.988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03" marR="27003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4372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100" kern="1200" dirty="0"/>
                        <a:t>Total Vigencias Obra</a:t>
                      </a:r>
                      <a:endParaRPr lang="es-CO" sz="1100" kern="1200" baseline="0" dirty="0"/>
                    </a:p>
                    <a:p>
                      <a:pPr marL="177800" indent="0" algn="l" defTabSz="914400" rtl="0" eaLnBrk="1" latinLnBrk="0" hangingPunct="1"/>
                      <a:r>
                        <a:rPr lang="es-CO" sz="11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2015= </a:t>
                      </a:r>
                      <a:r>
                        <a:rPr lang="es-CO" sz="11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$ 52.000</a:t>
                      </a:r>
                    </a:p>
                    <a:p>
                      <a:pPr marL="177800" indent="0" algn="l" defTabSz="914400" rtl="0" eaLnBrk="1" latinLnBrk="0" hangingPunct="1"/>
                      <a:r>
                        <a:rPr lang="es-CO" sz="11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2016= </a:t>
                      </a:r>
                      <a:r>
                        <a:rPr lang="es-CO" sz="11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$ 100</a:t>
                      </a:r>
                      <a:endParaRPr lang="es-CO" sz="1100" b="0" i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7800" indent="0" algn="l" defTabSz="914400" rtl="0" eaLnBrk="1" latinLnBrk="0" hangingPunct="1"/>
                      <a:r>
                        <a:rPr lang="es-CO" sz="11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2017= </a:t>
                      </a:r>
                      <a:r>
                        <a:rPr lang="es-CO" sz="11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$ 500</a:t>
                      </a:r>
                    </a:p>
                    <a:p>
                      <a:pPr marL="1778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2018= </a:t>
                      </a:r>
                      <a:r>
                        <a:rPr lang="es-CO" sz="11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$ 47.786</a:t>
                      </a:r>
                    </a:p>
                  </a:txBody>
                  <a:tcPr marL="27003" marR="27003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dirty="0">
                          <a:effectLst/>
                        </a:rPr>
                        <a:t>$ 100.386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03" marR="27003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</a:t>
                      </a:r>
                      <a:r>
                        <a:rPr lang="es-ES" sz="1000" kern="1200" baseline="0" dirty="0"/>
                        <a:t> Inversión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3" marR="27003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 $ 107.374</a:t>
                      </a:r>
                      <a:endParaRPr lang="es-CO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03" marR="27003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95370" name="CuadroTexto 26"/>
          <p:cNvSpPr txBox="1">
            <a:spLocks noChangeArrowheads="1"/>
          </p:cNvSpPr>
          <p:nvPr/>
        </p:nvSpPr>
        <p:spPr bwMode="auto">
          <a:xfrm>
            <a:off x="327593" y="5536408"/>
            <a:ext cx="2366886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defTabSz="68583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altLang="es-CO" sz="750" dirty="0">
                <a:solidFill>
                  <a:srgbClr val="386295"/>
                </a:solidFill>
              </a:rPr>
              <a:t>* Cifras en millones a diciembre de 2015</a:t>
            </a:r>
          </a:p>
        </p:txBody>
      </p:sp>
      <p:grpSp>
        <p:nvGrpSpPr>
          <p:cNvPr id="274556" name="74 Grupo"/>
          <p:cNvGrpSpPr>
            <a:grpSpLocks/>
          </p:cNvGrpSpPr>
          <p:nvPr/>
        </p:nvGrpSpPr>
        <p:grpSpPr bwMode="auto">
          <a:xfrm>
            <a:off x="4417821" y="1288685"/>
            <a:ext cx="2492294" cy="854849"/>
            <a:chOff x="5137640" y="2415767"/>
            <a:chExt cx="3114598" cy="1139600"/>
          </a:xfrm>
        </p:grpSpPr>
        <p:grpSp>
          <p:nvGrpSpPr>
            <p:cNvPr id="274588" name="Grupo 16"/>
            <p:cNvGrpSpPr>
              <a:grpSpLocks/>
            </p:cNvGrpSpPr>
            <p:nvPr/>
          </p:nvGrpSpPr>
          <p:grpSpPr bwMode="auto">
            <a:xfrm>
              <a:off x="5145567" y="2415767"/>
              <a:ext cx="3106671" cy="1139600"/>
              <a:chOff x="6021125" y="1308345"/>
              <a:chExt cx="3106671" cy="1139600"/>
            </a:xfrm>
          </p:grpSpPr>
          <p:sp>
            <p:nvSpPr>
              <p:cNvPr id="72" name="CuadroTexto 32"/>
              <p:cNvSpPr txBox="1"/>
              <p:nvPr/>
            </p:nvSpPr>
            <p:spPr>
              <a:xfrm>
                <a:off x="6534943" y="1308345"/>
                <a:ext cx="2592853" cy="113960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defTabSz="686526">
                  <a:defRPr/>
                </a:pPr>
                <a:r>
                  <a:rPr lang="es-CO" sz="826" dirty="0">
                    <a:solidFill>
                      <a:prstClr val="black"/>
                    </a:solidFill>
                    <a:ea typeface="MS PGothic" panose="020B0600070205080204" pitchFamily="34" charset="-128"/>
                  </a:rPr>
                  <a:t>Túnel piloto</a:t>
                </a:r>
              </a:p>
              <a:p>
                <a:pPr defTabSz="686526">
                  <a:defRPr/>
                </a:pPr>
                <a:r>
                  <a:rPr lang="es-CO" sz="826" dirty="0">
                    <a:solidFill>
                      <a:prstClr val="black"/>
                    </a:solidFill>
                    <a:ea typeface="MS PGothic" panose="020B0600070205080204" pitchFamily="34" charset="-128"/>
                  </a:rPr>
                  <a:t>Carretera Nacional pavimentada-INVÍAS</a:t>
                </a:r>
              </a:p>
              <a:p>
                <a:pPr defTabSz="686526">
                  <a:defRPr/>
                </a:pPr>
                <a:r>
                  <a:rPr lang="es-CO" sz="826" dirty="0">
                    <a:solidFill>
                      <a:prstClr val="black"/>
                    </a:solidFill>
                    <a:ea typeface="MS PGothic" panose="020B0600070205080204" pitchFamily="34" charset="-128"/>
                  </a:rPr>
                  <a:t>Carretera Nacional sin pavimentar-INVÍAS</a:t>
                </a:r>
              </a:p>
              <a:p>
                <a:pPr defTabSz="686526">
                  <a:defRPr/>
                </a:pPr>
                <a:r>
                  <a:rPr lang="es-CO" sz="826" dirty="0">
                    <a:solidFill>
                      <a:prstClr val="black"/>
                    </a:solidFill>
                    <a:ea typeface="MS PGothic" panose="020B0600070205080204" pitchFamily="34" charset="-128"/>
                  </a:rPr>
                  <a:t>Carretera Departamental</a:t>
                </a:r>
              </a:p>
              <a:p>
                <a:pPr defTabSz="686526">
                  <a:defRPr/>
                </a:pPr>
                <a:r>
                  <a:rPr lang="es-CO" sz="826" dirty="0">
                    <a:solidFill>
                      <a:prstClr val="black"/>
                    </a:solidFill>
                    <a:ea typeface="MS PGothic" panose="020B0600070205080204" pitchFamily="34" charset="-128"/>
                  </a:rPr>
                  <a:t>Carretera Municipal pavimentada</a:t>
                </a:r>
              </a:p>
              <a:p>
                <a:pPr defTabSz="686526">
                  <a:defRPr/>
                </a:pPr>
                <a:r>
                  <a:rPr lang="es-CO" sz="826" dirty="0">
                    <a:solidFill>
                      <a:prstClr val="black"/>
                    </a:solidFill>
                    <a:ea typeface="MS PGothic" panose="020B0600070205080204" pitchFamily="34" charset="-128"/>
                  </a:rPr>
                  <a:t>Carretera Nacional pavimentada-ANI</a:t>
                </a:r>
              </a:p>
            </p:txBody>
          </p:sp>
          <p:grpSp>
            <p:nvGrpSpPr>
              <p:cNvPr id="274591" name="Grupo 14"/>
              <p:cNvGrpSpPr>
                <a:grpSpLocks/>
              </p:cNvGrpSpPr>
              <p:nvPr/>
            </p:nvGrpSpPr>
            <p:grpSpPr bwMode="auto">
              <a:xfrm>
                <a:off x="6021125" y="1699898"/>
                <a:ext cx="425918" cy="92667"/>
                <a:chOff x="6021125" y="1554972"/>
                <a:chExt cx="425918" cy="92667"/>
              </a:xfrm>
            </p:grpSpPr>
            <p:sp>
              <p:nvSpPr>
                <p:cNvPr id="79" name="Rectángulo 13"/>
                <p:cNvSpPr/>
                <p:nvPr/>
              </p:nvSpPr>
              <p:spPr>
                <a:xfrm>
                  <a:off x="6021134" y="1557037"/>
                  <a:ext cx="144818" cy="88881"/>
                </a:xfrm>
                <a:prstGeom prst="rect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defTabSz="686526">
                    <a:defRPr/>
                  </a:pPr>
                  <a:endParaRPr lang="es-CO" sz="1351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" name="Rectángulo 36"/>
                <p:cNvSpPr/>
                <p:nvPr/>
              </p:nvSpPr>
              <p:spPr>
                <a:xfrm>
                  <a:off x="6302836" y="1557037"/>
                  <a:ext cx="144818" cy="88881"/>
                </a:xfrm>
                <a:prstGeom prst="rect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defTabSz="686526">
                    <a:defRPr/>
                  </a:pPr>
                  <a:endParaRPr lang="es-CO" sz="1351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" name="Rectángulo 37"/>
                <p:cNvSpPr/>
                <p:nvPr/>
              </p:nvSpPr>
              <p:spPr>
                <a:xfrm>
                  <a:off x="6156033" y="1554921"/>
                  <a:ext cx="144818" cy="93114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defTabSz="686526">
                    <a:defRPr/>
                  </a:pPr>
                  <a:endParaRPr lang="es-CO" sz="1351" dirty="0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74" name="Rectángulo 40"/>
              <p:cNvSpPr/>
              <p:nvPr/>
            </p:nvSpPr>
            <p:spPr>
              <a:xfrm>
                <a:off x="6035020" y="2049025"/>
                <a:ext cx="412635" cy="63487"/>
              </a:xfrm>
              <a:prstGeom prst="rect">
                <a:avLst/>
              </a:prstGeom>
              <a:solidFill>
                <a:srgbClr val="FFC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686526">
                  <a:defRPr/>
                </a:pPr>
                <a:endParaRPr lang="es-CO" sz="135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5" name="Rectángulo 15"/>
              <p:cNvSpPr/>
              <p:nvPr/>
            </p:nvSpPr>
            <p:spPr>
              <a:xfrm>
                <a:off x="6035020" y="1357019"/>
                <a:ext cx="412635" cy="76184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686526">
                  <a:defRPr/>
                </a:pPr>
                <a:endParaRPr lang="es-CO" sz="135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6" name="Rectángulo 42"/>
              <p:cNvSpPr/>
              <p:nvPr/>
            </p:nvSpPr>
            <p:spPr>
              <a:xfrm>
                <a:off x="6035020" y="1528433"/>
                <a:ext cx="412635" cy="76184"/>
              </a:xfrm>
              <a:prstGeom prst="rect">
                <a:avLst/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686526">
                  <a:defRPr/>
                </a:pPr>
                <a:endParaRPr lang="es-CO" sz="135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8" name="Rectángulo 43"/>
              <p:cNvSpPr/>
              <p:nvPr/>
            </p:nvSpPr>
            <p:spPr>
              <a:xfrm>
                <a:off x="6035020" y="1877611"/>
                <a:ext cx="412635" cy="78300"/>
              </a:xfrm>
              <a:prstGeom prst="rect">
                <a:avLst/>
              </a:prstGeom>
              <a:solidFill>
                <a:schemeClr val="accent6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686526">
                  <a:defRPr/>
                </a:pPr>
                <a:endParaRPr lang="es-CO" sz="1351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71" name="Rectángulo 43"/>
            <p:cNvSpPr/>
            <p:nvPr/>
          </p:nvSpPr>
          <p:spPr>
            <a:xfrm>
              <a:off x="5137640" y="3300351"/>
              <a:ext cx="434456" cy="76184"/>
            </a:xfrm>
            <a:prstGeom prst="rect">
              <a:avLst/>
            </a:prstGeom>
            <a:solidFill>
              <a:srgbClr val="893BC3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686526">
                <a:defRPr/>
              </a:pPr>
              <a:endParaRPr lang="es-CO" sz="1351" dirty="0">
                <a:solidFill>
                  <a:prstClr val="black"/>
                </a:solidFill>
              </a:endParaRPr>
            </a:p>
          </p:txBody>
        </p:sp>
      </p:grpSp>
      <p:pic>
        <p:nvPicPr>
          <p:cNvPr id="274587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1325" y="2143534"/>
            <a:ext cx="1914707" cy="2027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216" y="1196092"/>
            <a:ext cx="3752878" cy="2620247"/>
          </a:xfrm>
          <a:prstGeom prst="rect">
            <a:avLst/>
          </a:prstGeom>
        </p:spPr>
      </p:pic>
      <p:graphicFrame>
        <p:nvGraphicFramePr>
          <p:cNvPr id="40" name="Tabla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9960502"/>
              </p:ext>
            </p:extLst>
          </p:nvPr>
        </p:nvGraphicFramePr>
        <p:xfrm>
          <a:off x="4599062" y="4435248"/>
          <a:ext cx="3170899" cy="192177"/>
        </p:xfrm>
        <a:graphic>
          <a:graphicData uri="http://schemas.openxmlformats.org/drawingml/2006/table">
            <a:tbl>
              <a:tblPr firstRow="1" bandRow="1"/>
              <a:tblGrid>
                <a:gridCol w="317089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92177">
                <a:tc>
                  <a:txBody>
                    <a:bodyPr/>
                    <a:lstStyle>
                      <a:lvl1pPr marL="0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8945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7889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6834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5779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4723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3668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2613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1557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Longitud</a:t>
                      </a:r>
                      <a:r>
                        <a:rPr lang="es-ES" sz="120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 de Proyecto 1 Km</a:t>
                      </a:r>
                      <a:endParaRPr lang="es-CO" sz="1200" b="0" i="0" u="none" strike="noStrike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254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6C0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2" name="30 CuadroTexto"/>
          <p:cNvSpPr txBox="1">
            <a:spLocks noChangeArrowheads="1"/>
          </p:cNvSpPr>
          <p:nvPr/>
        </p:nvSpPr>
        <p:spPr bwMode="auto">
          <a:xfrm flipH="1">
            <a:off x="4621478" y="4670106"/>
            <a:ext cx="3159436" cy="149272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047" tIns="0" rIns="91047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kern="0" dirty="0"/>
              <a:t>ESTADO DEL CORREDOR</a:t>
            </a:r>
          </a:p>
        </p:txBody>
      </p:sp>
      <p:graphicFrame>
        <p:nvGraphicFramePr>
          <p:cNvPr id="35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9768661"/>
              </p:ext>
            </p:extLst>
          </p:nvPr>
        </p:nvGraphicFramePr>
        <p:xfrm>
          <a:off x="4609031" y="4864957"/>
          <a:ext cx="3171883" cy="842955"/>
        </p:xfrm>
        <a:graphic>
          <a:graphicData uri="http://schemas.openxmlformats.org/drawingml/2006/table">
            <a:tbl>
              <a:tblPr bandRow="1"/>
              <a:tblGrid>
                <a:gridCol w="220289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6899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52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effectLst/>
                          <a:latin typeface="+mn-lt"/>
                        </a:rPr>
                        <a:t>ESTADO</a:t>
                      </a:r>
                      <a:endParaRPr lang="es-CO" sz="1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67" marR="58467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effectLst/>
                          <a:latin typeface="+mn-lt"/>
                          <a:ea typeface="+mn-ea"/>
                        </a:rPr>
                        <a:t>CANTIDAD</a:t>
                      </a:r>
                      <a:endParaRPr lang="es-CO" sz="1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67" marR="58467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12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EN EJECUCIÓN</a:t>
                      </a: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1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028" marR="27028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7986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EJECUTADOS POR OTROS PROGRAMAS</a:t>
                      </a:r>
                      <a:endParaRPr lang="es-MX" sz="10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8945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7889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6834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5779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4723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3668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2613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1557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 KM</a:t>
                      </a:r>
                    </a:p>
                  </a:txBody>
                  <a:tcPr marL="27028" marR="27028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46497866"/>
                  </a:ext>
                </a:extLst>
              </a:tr>
              <a:tr h="184069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SIN INTERVENIR – SIN FINANCIACIÓN</a:t>
                      </a: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8945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7889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6834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5779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4723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3668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2613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1557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 KM</a:t>
                      </a:r>
                    </a:p>
                  </a:txBody>
                  <a:tcPr marL="27028" marR="27028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612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l" fontAlgn="b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VÍAS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PARA LA EQUIDAD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120" marR="8120" marT="8809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 KM</a:t>
                      </a:r>
                    </a:p>
                  </a:txBody>
                  <a:tcPr marL="8120" marR="8120" marT="8809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6" name="Rectángulo 45"/>
          <p:cNvSpPr/>
          <p:nvPr/>
        </p:nvSpPr>
        <p:spPr>
          <a:xfrm>
            <a:off x="2590800" y="622918"/>
            <a:ext cx="90848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7260"/>
            <a:r>
              <a:rPr lang="es-CO" spc="-5" dirty="0">
                <a:solidFill>
                  <a:srgbClr val="FFFFFF"/>
                </a:solidFill>
                <a:cs typeface="Calibri"/>
              </a:rPr>
              <a:t>COMPETITIVIDAD </a:t>
            </a:r>
            <a:r>
              <a:rPr lang="es-CO" spc="-25" dirty="0">
                <a:solidFill>
                  <a:srgbClr val="FFFFFF"/>
                </a:solidFill>
                <a:cs typeface="Calibri"/>
              </a:rPr>
              <a:t>ESTRATÉGICA </a:t>
            </a:r>
            <a:r>
              <a:rPr lang="es-CO" spc="-5" dirty="0">
                <a:solidFill>
                  <a:srgbClr val="FFFFFF"/>
                </a:solidFill>
                <a:cs typeface="Calibri"/>
              </a:rPr>
              <a:t>E</a:t>
            </a:r>
            <a:r>
              <a:rPr lang="es-CO" spc="65" dirty="0">
                <a:solidFill>
                  <a:srgbClr val="FFFFFF"/>
                </a:solidFill>
                <a:cs typeface="Calibri"/>
              </a:rPr>
              <a:t> </a:t>
            </a:r>
            <a:r>
              <a:rPr lang="es-CO" spc="-10" dirty="0">
                <a:solidFill>
                  <a:srgbClr val="FFFFFF"/>
                </a:solidFill>
                <a:cs typeface="Calibri"/>
              </a:rPr>
              <a:t>INFRAESTRUCTURA</a:t>
            </a:r>
            <a:endParaRPr lang="es-CO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48" name="CuadroTexto 47"/>
          <p:cNvSpPr txBox="1"/>
          <p:nvPr/>
        </p:nvSpPr>
        <p:spPr>
          <a:xfrm>
            <a:off x="737026" y="869264"/>
            <a:ext cx="22308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CONTRATO 1793/2015</a:t>
            </a:r>
          </a:p>
        </p:txBody>
      </p:sp>
      <p:sp>
        <p:nvSpPr>
          <p:cNvPr id="3" name="Rectángulo 2"/>
          <p:cNvSpPr/>
          <p:nvPr/>
        </p:nvSpPr>
        <p:spPr>
          <a:xfrm>
            <a:off x="3655441" y="883669"/>
            <a:ext cx="543834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1600" b="1" dirty="0">
                <a:solidFill>
                  <a:prstClr val="black"/>
                </a:solidFill>
              </a:rPr>
              <a:t>CRUCE CORDILLERA CENTRAL – INTERCAMBIADOR VERSALLES</a:t>
            </a:r>
          </a:p>
        </p:txBody>
      </p:sp>
    </p:spTree>
    <p:extLst>
      <p:ext uri="{BB962C8B-B14F-4D97-AF65-F5344CB8AC3E}">
        <p14:creationId xmlns:p14="http://schemas.microsoft.com/office/powerpoint/2010/main" val="34426658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30 CuadroTexto"/>
          <p:cNvSpPr txBox="1">
            <a:spLocks noChangeArrowheads="1"/>
          </p:cNvSpPr>
          <p:nvPr/>
        </p:nvSpPr>
        <p:spPr bwMode="auto">
          <a:xfrm flipH="1">
            <a:off x="7609206" y="1313973"/>
            <a:ext cx="4277608" cy="173253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047" tIns="0" rIns="91047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92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1126" dirty="0"/>
              <a:t>INFORMACIÓN GENERAL</a:t>
            </a:r>
          </a:p>
        </p:txBody>
      </p:sp>
      <p:graphicFrame>
        <p:nvGraphicFramePr>
          <p:cNvPr id="2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5241349"/>
              </p:ext>
            </p:extLst>
          </p:nvPr>
        </p:nvGraphicFramePr>
        <p:xfrm>
          <a:off x="7609206" y="1518273"/>
          <a:ext cx="4277608" cy="8001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13996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13764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9749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50" kern="1200" dirty="0"/>
                        <a:t>ACTA DE INICIO</a:t>
                      </a:r>
                    </a:p>
                    <a:p>
                      <a:pPr marL="0" algn="l" defTabSz="914400" rtl="0" eaLnBrk="1" latinLnBrk="0" hangingPunct="1"/>
                      <a:r>
                        <a:rPr lang="es-CO" sz="105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INICIO</a:t>
                      </a:r>
                      <a:r>
                        <a:rPr lang="es-CO" sz="105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DE OBRA</a:t>
                      </a:r>
                      <a:endParaRPr lang="es-CO" sz="105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6990" marR="26990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50" u="none" strike="noStrike" dirty="0">
                          <a:effectLst/>
                        </a:rPr>
                        <a:t>01/02/2016</a:t>
                      </a:r>
                      <a:endParaRPr lang="es-MX" sz="105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6990" marR="26990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50" kern="1200" dirty="0"/>
                        <a:t>PLAZO</a:t>
                      </a:r>
                      <a:endParaRPr lang="es-CO" sz="1050" b="0" kern="1200" dirty="0">
                        <a:solidFill>
                          <a:srgbClr val="08275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6990" marR="26990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50" u="none" strike="noStrike" kern="1200" dirty="0">
                          <a:effectLst/>
                        </a:rPr>
                        <a:t>2</a:t>
                      </a:r>
                      <a:r>
                        <a:rPr lang="es-MX" sz="1050" u="none" strike="noStrike" kern="1200" baseline="0" dirty="0">
                          <a:effectLst/>
                        </a:rPr>
                        <a:t> AÑO 6 MESES</a:t>
                      </a:r>
                      <a:endParaRPr lang="es-MX" sz="1050" b="0" i="0" u="none" strike="noStrike" kern="1200" dirty="0">
                        <a:solidFill>
                          <a:srgbClr val="082754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990" marR="26990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50" kern="1200" dirty="0"/>
                        <a:t>FECHA FINALIZACIÓN</a:t>
                      </a:r>
                      <a:endParaRPr lang="es-CO" sz="105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6990" marR="26990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50" u="none" strike="noStrike" kern="1200" baseline="0" dirty="0">
                          <a:effectLst/>
                        </a:rPr>
                        <a:t>31/07/2018</a:t>
                      </a:r>
                      <a:endParaRPr lang="es-MX" sz="105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990" marR="26990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50" kern="1200" dirty="0"/>
                        <a:t>FASE DEL PROYECTO (AVANCE)</a:t>
                      </a:r>
                      <a:endParaRPr lang="es-CO" sz="105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6990" marR="26990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5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24,2</a:t>
                      </a:r>
                      <a:r>
                        <a:rPr lang="es-CO" sz="105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CO" sz="105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%</a:t>
                      </a:r>
                      <a:endParaRPr lang="es-MX" sz="105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990" marR="26990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5" name="30 CuadroTexto"/>
          <p:cNvSpPr txBox="1">
            <a:spLocks noChangeArrowheads="1"/>
          </p:cNvSpPr>
          <p:nvPr/>
        </p:nvSpPr>
        <p:spPr bwMode="auto">
          <a:xfrm flipH="1">
            <a:off x="7628397" y="3361998"/>
            <a:ext cx="4277608" cy="150169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047" tIns="0" rIns="91047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92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6" dirty="0"/>
              <a:t>CONTRATO OBRA 1759 DE /2015</a:t>
            </a:r>
          </a:p>
        </p:txBody>
      </p:sp>
      <p:sp>
        <p:nvSpPr>
          <p:cNvPr id="26" name="30 CuadroTexto"/>
          <p:cNvSpPr txBox="1">
            <a:spLocks noChangeArrowheads="1"/>
          </p:cNvSpPr>
          <p:nvPr/>
        </p:nvSpPr>
        <p:spPr bwMode="auto">
          <a:xfrm flipH="1">
            <a:off x="7609206" y="4736848"/>
            <a:ext cx="4277608" cy="150169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047" tIns="0" rIns="91047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92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6" dirty="0"/>
              <a:t>INTERVENTORÍA 1763 DE 2015</a:t>
            </a:r>
          </a:p>
        </p:txBody>
      </p:sp>
      <p:graphicFrame>
        <p:nvGraphicFramePr>
          <p:cNvPr id="27" name="Tabla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793235"/>
              </p:ext>
            </p:extLst>
          </p:nvPr>
        </p:nvGraphicFramePr>
        <p:xfrm>
          <a:off x="7609205" y="3549928"/>
          <a:ext cx="4277609" cy="116586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327158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9361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1240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48745">
                <a:tc gridSpan="3">
                  <a:txBody>
                    <a:bodyPr/>
                    <a:lstStyle/>
                    <a:p>
                      <a:pPr algn="ctr"/>
                      <a:r>
                        <a:rPr lang="es-CO" sz="1100" dirty="0">
                          <a:latin typeface="+mn-lt"/>
                        </a:rPr>
                        <a:t>UNION TEMPORAL DISICO - COMSA - GYC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+mn-lt"/>
                        </a:rPr>
                        <a:t>INTEGRANTES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+mn-lt"/>
                        </a:rPr>
                        <a:t>%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+mn-lt"/>
                        </a:rPr>
                        <a:t>ORIGEN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87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CO" sz="1100" dirty="0">
                          <a:latin typeface="+mn-lt"/>
                        </a:rPr>
                        <a:t>COMSA COLOMBIA S.A.S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1213209" rtl="0" eaLnBrk="1" fontAlgn="ctr" latinLnBrk="0" hangingPunct="1"/>
                      <a:r>
                        <a:rPr lang="es-MX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87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dirty="0">
                          <a:latin typeface="+mn-lt"/>
                        </a:rPr>
                        <a:t>COMSA S.A</a:t>
                      </a:r>
                      <a:r>
                        <a:rPr lang="es-CO" sz="1100" baseline="0" dirty="0">
                          <a:latin typeface="+mn-lt"/>
                        </a:rPr>
                        <a:t> </a:t>
                      </a:r>
                      <a:r>
                        <a:rPr lang="es-CO" sz="1100" dirty="0">
                          <a:latin typeface="+mn-lt"/>
                        </a:rPr>
                        <a:t>SOCIEDAD UNIPERSONAL SUCURSAL COLOMBIA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algn="l"/>
                      <a:r>
                        <a:rPr lang="es-CO" sz="1100" dirty="0">
                          <a:latin typeface="+mn-lt"/>
                        </a:rPr>
                        <a:t>DISICO S.A.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1213209" rtl="0" eaLnBrk="1" fontAlgn="ctr" latinLnBrk="0" hangingPunct="1"/>
                      <a:r>
                        <a:rPr lang="es-MX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marR="0" indent="0" algn="l" defTabSz="12178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50" dirty="0">
                          <a:latin typeface="+mn-lt"/>
                        </a:rPr>
                        <a:t>INGENIERÍA Y TELEMÁTICA G&amp;C S.A.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5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5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8" name="Tab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6232224"/>
              </p:ext>
            </p:extLst>
          </p:nvPr>
        </p:nvGraphicFramePr>
        <p:xfrm>
          <a:off x="7609206" y="4943817"/>
          <a:ext cx="4277608" cy="80010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317448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7637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2675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76996">
                <a:tc gridSpan="3">
                  <a:txBody>
                    <a:bodyPr/>
                    <a:lstStyle/>
                    <a:p>
                      <a:pPr algn="ctr"/>
                      <a:r>
                        <a:rPr lang="es-CO" sz="1050" dirty="0">
                          <a:latin typeface="+mn-lt"/>
                        </a:rPr>
                        <a:t>CONSORCIO INTEGRAL MAB - ZAÑARTU</a:t>
                      </a: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u="none" strike="noStrike" dirty="0">
                          <a:effectLst/>
                          <a:latin typeface="+mn-lt"/>
                        </a:rPr>
                        <a:t>INTEGRANTES</a:t>
                      </a:r>
                      <a:endParaRPr lang="es-MX" sz="105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u="none" strike="noStrike" dirty="0">
                          <a:effectLst/>
                          <a:latin typeface="+mn-lt"/>
                        </a:rPr>
                        <a:t>%</a:t>
                      </a:r>
                      <a:endParaRPr lang="es-MX" sz="105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u="none" strike="noStrike" dirty="0">
                          <a:effectLst/>
                          <a:latin typeface="+mn-lt"/>
                        </a:rPr>
                        <a:t>ORIGEN</a:t>
                      </a:r>
                      <a:endParaRPr lang="es-MX" sz="105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r>
                        <a:rPr lang="es-CO" sz="105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INTEGRAL INGENIERIA DE SUPERVISION SAS </a:t>
                      </a:r>
                      <a:endParaRPr lang="es-CO" sz="105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7028" marR="27028" marT="0" marB="0" anchor="ctr"/>
                </a:tc>
                <a:tc>
                  <a:txBody>
                    <a:bodyPr/>
                    <a:lstStyle/>
                    <a:p>
                      <a:pPr marL="0" algn="ctr" defTabSz="1213209" rtl="0" eaLnBrk="1" fontAlgn="ctr" latinLnBrk="0" hangingPunct="1"/>
                      <a:r>
                        <a:rPr lang="es-MX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L="27028" marR="27028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5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8" marR="27028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87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s-CO" sz="105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MAB INGENIERIA DE VALOR S.A.</a:t>
                      </a:r>
                      <a:endParaRPr lang="es-CO" sz="105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7028" marR="27028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1213209" rtl="0" eaLnBrk="1" fontAlgn="ctr" latinLnBrk="0" hangingPunct="1"/>
                      <a:r>
                        <a:rPr lang="es-MX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27028" marR="27028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05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8" marR="27028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r>
                        <a:rPr lang="es-CO" sz="105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ZAÑARTU INGENIEROS CONSULTORES SEDE COLOMBIA</a:t>
                      </a:r>
                    </a:p>
                  </a:txBody>
                  <a:tcPr marL="27028" marR="27028" marT="0" marB="0" anchor="ctr"/>
                </a:tc>
                <a:tc>
                  <a:txBody>
                    <a:bodyPr/>
                    <a:lstStyle/>
                    <a:p>
                      <a:pPr marL="0" algn="ctr" defTabSz="1213209" rtl="0" eaLnBrk="1" fontAlgn="ctr" latinLnBrk="0" hangingPunct="1"/>
                      <a:r>
                        <a:rPr lang="es-MX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27028" marR="27028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5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8" marR="27028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9" name="30 CuadroTexto"/>
          <p:cNvSpPr txBox="1">
            <a:spLocks noChangeArrowheads="1"/>
          </p:cNvSpPr>
          <p:nvPr/>
        </p:nvSpPr>
        <p:spPr bwMode="auto">
          <a:xfrm flipH="1">
            <a:off x="7609206" y="2310002"/>
            <a:ext cx="4277608" cy="169277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047" tIns="0" rIns="91047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92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1100" dirty="0"/>
              <a:t>ALCANCE</a:t>
            </a:r>
          </a:p>
        </p:txBody>
      </p:sp>
      <p:graphicFrame>
        <p:nvGraphicFramePr>
          <p:cNvPr id="30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3125605"/>
              </p:ext>
            </p:extLst>
          </p:nvPr>
        </p:nvGraphicFramePr>
        <p:xfrm>
          <a:off x="7609206" y="2497585"/>
          <a:ext cx="4277609" cy="800100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93580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7710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79835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6634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487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50" b="0" dirty="0">
                          <a:effectLst/>
                          <a:latin typeface="+mn-lt"/>
                        </a:rPr>
                        <a:t>SECTOR</a:t>
                      </a:r>
                      <a:endParaRPr lang="es-CO" sz="105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50" b="0" dirty="0">
                          <a:effectLst/>
                          <a:latin typeface="+mn-lt"/>
                        </a:rPr>
                        <a:t>CANTIDAD</a:t>
                      </a:r>
                      <a:endParaRPr lang="es-CO" sz="105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50" b="0" dirty="0">
                          <a:effectLst/>
                          <a:latin typeface="+mn-lt"/>
                        </a:rPr>
                        <a:t>INTERVENCIÓN PREVISTA</a:t>
                      </a:r>
                      <a:endParaRPr lang="es-CO" sz="105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178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50" b="0" dirty="0">
                          <a:effectLst/>
                          <a:latin typeface="+mn-lt"/>
                          <a:ea typeface="Times New Roman"/>
                        </a:rPr>
                        <a:t>AVANCE</a:t>
                      </a: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8745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MX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CALARCA-CAJAMARCA</a:t>
                      </a:r>
                    </a:p>
                  </a:txBody>
                  <a:tcPr marL="27028" marR="27028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100%</a:t>
                      </a:r>
                    </a:p>
                  </a:txBody>
                  <a:tcPr marL="27028" marR="27028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CO" sz="1050" dirty="0">
                          <a:latin typeface="+mn-lt"/>
                        </a:rPr>
                        <a:t>Diseños Definitivos</a:t>
                      </a:r>
                    </a:p>
                  </a:txBody>
                  <a:tcPr marL="27028" marR="27028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+mn-lt"/>
                        </a:rPr>
                        <a:t>94</a:t>
                      </a:r>
                      <a:r>
                        <a:rPr lang="en-US" sz="1050" baseline="0" dirty="0">
                          <a:latin typeface="+mn-lt"/>
                        </a:rPr>
                        <a:t> </a:t>
                      </a:r>
                      <a:r>
                        <a:rPr lang="en-US" sz="1050" dirty="0">
                          <a:latin typeface="+mn-lt"/>
                        </a:rPr>
                        <a:t>%</a:t>
                      </a:r>
                      <a:endParaRPr lang="es-CO" sz="1050" dirty="0">
                        <a:latin typeface="+mn-lt"/>
                      </a:endParaRPr>
                    </a:p>
                  </a:txBody>
                  <a:tcPr marL="27028" marR="27028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8745">
                <a:tc vMerge="1"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07" marR="8107" marT="8777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100%</a:t>
                      </a:r>
                    </a:p>
                  </a:txBody>
                  <a:tcPr marL="27028" marR="27028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CO" sz="1050" dirty="0">
                          <a:latin typeface="+mn-lt"/>
                        </a:rPr>
                        <a:t>Suministro de Equipos</a:t>
                      </a:r>
                    </a:p>
                  </a:txBody>
                  <a:tcPr marL="27028" marR="27028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+mn-lt"/>
                        </a:rPr>
                        <a:t>2,6 %</a:t>
                      </a:r>
                      <a:endParaRPr lang="es-CO" sz="1050" dirty="0">
                        <a:latin typeface="+mn-lt"/>
                      </a:endParaRPr>
                    </a:p>
                  </a:txBody>
                  <a:tcPr marL="27028" marR="27028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8745">
                <a:tc vMerge="1"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07" marR="8107" marT="8777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100%</a:t>
                      </a:r>
                    </a:p>
                  </a:txBody>
                  <a:tcPr marL="27028" marR="27028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CO" sz="1050" dirty="0">
                          <a:latin typeface="+mn-lt"/>
                        </a:rPr>
                        <a:t>Instalación de Equipos</a:t>
                      </a:r>
                    </a:p>
                  </a:txBody>
                  <a:tcPr marL="27028" marR="27028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+mn-lt"/>
                        </a:rPr>
                        <a:t>0 %</a:t>
                      </a:r>
                      <a:endParaRPr lang="es-CO" sz="1050" dirty="0">
                        <a:latin typeface="+mn-lt"/>
                      </a:endParaRPr>
                    </a:p>
                  </a:txBody>
                  <a:tcPr marL="27028" marR="27028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48745">
                <a:tc vMerge="1"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07" marR="8107" marT="8777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100%</a:t>
                      </a:r>
                    </a:p>
                  </a:txBody>
                  <a:tcPr marL="27028" marR="27028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CO" sz="1050" dirty="0">
                          <a:latin typeface="+mn-lt"/>
                        </a:rPr>
                        <a:t>Puesta en Marcha</a:t>
                      </a:r>
                      <a:r>
                        <a:rPr lang="es-CO" sz="1050" baseline="0" dirty="0">
                          <a:latin typeface="+mn-lt"/>
                        </a:rPr>
                        <a:t> de Equipos</a:t>
                      </a:r>
                      <a:endParaRPr lang="es-CO" sz="1050" dirty="0">
                        <a:latin typeface="+mn-lt"/>
                      </a:endParaRPr>
                    </a:p>
                  </a:txBody>
                  <a:tcPr marL="27028" marR="27028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+mn-lt"/>
                        </a:rPr>
                        <a:t>0 %</a:t>
                      </a:r>
                      <a:endParaRPr lang="es-CO" sz="1050" dirty="0">
                        <a:latin typeface="+mn-lt"/>
                      </a:endParaRPr>
                    </a:p>
                  </a:txBody>
                  <a:tcPr marL="27028" marR="27028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2" name="30 CuadroTexto"/>
          <p:cNvSpPr txBox="1">
            <a:spLocks noChangeArrowheads="1"/>
          </p:cNvSpPr>
          <p:nvPr/>
        </p:nvSpPr>
        <p:spPr bwMode="auto">
          <a:xfrm flipH="1">
            <a:off x="266397" y="4064281"/>
            <a:ext cx="3709218" cy="161583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047" tIns="0" rIns="91047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92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1050" dirty="0"/>
              <a:t>INVERSIONES (Millones)</a:t>
            </a:r>
          </a:p>
        </p:txBody>
      </p:sp>
      <p:graphicFrame>
        <p:nvGraphicFramePr>
          <p:cNvPr id="33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970677"/>
              </p:ext>
            </p:extLst>
          </p:nvPr>
        </p:nvGraphicFramePr>
        <p:xfrm>
          <a:off x="266397" y="4235246"/>
          <a:ext cx="3709218" cy="12192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33079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7842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487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 Contrato Obra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3" marR="2700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$ 363.000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03" marR="27003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 Contrato </a:t>
                      </a:r>
                      <a:r>
                        <a:rPr lang="es-ES" sz="1000" kern="1200" dirty="0">
                          <a:solidFill>
                            <a:schemeClr val="tx1"/>
                          </a:solidFill>
                        </a:rPr>
                        <a:t>Interventoría</a:t>
                      </a:r>
                      <a:endParaRPr lang="es-CO" sz="1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3" marR="27003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baseline="0" dirty="0">
                          <a:effectLst/>
                        </a:rPr>
                        <a:t> </a:t>
                      </a:r>
                      <a:r>
                        <a:rPr lang="es-CO" sz="1000" u="none" strike="noStrike" dirty="0">
                          <a:effectLst/>
                        </a:rPr>
                        <a:t>$ 16.945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03" marR="27003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4372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Total Vigencias Obra</a:t>
                      </a:r>
                      <a:endParaRPr lang="es-CO" sz="1000" kern="1200" baseline="0" dirty="0"/>
                    </a:p>
                    <a:p>
                      <a:pPr marL="177800" indent="0" algn="l" defTabSz="914400" rtl="0" eaLnBrk="1" latinLnBrk="0" hangingPunct="1"/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2015= 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$ 77.000</a:t>
                      </a:r>
                    </a:p>
                    <a:p>
                      <a:pPr marL="177800" indent="0" algn="l" defTabSz="914400" rtl="0" eaLnBrk="1" latinLnBrk="0" hangingPunct="1"/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2016= 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$ 100</a:t>
                      </a:r>
                      <a:endParaRPr lang="es-CO" sz="1000" b="0" i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7800" indent="0" algn="l" defTabSz="914400" rtl="0" eaLnBrk="1" latinLnBrk="0" hangingPunct="1"/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2017= 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$ 100</a:t>
                      </a:r>
                    </a:p>
                    <a:p>
                      <a:pPr marL="1778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2018= 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$ 285.800</a:t>
                      </a:r>
                    </a:p>
                  </a:txBody>
                  <a:tcPr marL="27003" marR="27003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$ 363.000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03" marR="27003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</a:t>
                      </a:r>
                      <a:r>
                        <a:rPr lang="es-ES" sz="1000" kern="1200" baseline="0" dirty="0"/>
                        <a:t> Inversión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3" marR="27003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 $ 379.945</a:t>
                      </a:r>
                      <a:endParaRPr lang="es-CO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03" marR="27003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95370" name="CuadroTexto 26"/>
          <p:cNvSpPr txBox="1">
            <a:spLocks noChangeArrowheads="1"/>
          </p:cNvSpPr>
          <p:nvPr/>
        </p:nvSpPr>
        <p:spPr bwMode="auto">
          <a:xfrm>
            <a:off x="0" y="5516598"/>
            <a:ext cx="3375207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defTabSz="68583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altLang="es-CO" sz="750" dirty="0">
                <a:solidFill>
                  <a:srgbClr val="386295"/>
                </a:solidFill>
              </a:rPr>
              <a:t>* Cifras en millones a diciembre de 2015</a:t>
            </a:r>
          </a:p>
        </p:txBody>
      </p:sp>
      <p:grpSp>
        <p:nvGrpSpPr>
          <p:cNvPr id="275593" name="Grupo 13"/>
          <p:cNvGrpSpPr>
            <a:grpSpLocks/>
          </p:cNvGrpSpPr>
          <p:nvPr/>
        </p:nvGrpSpPr>
        <p:grpSpPr bwMode="auto">
          <a:xfrm>
            <a:off x="4177663" y="1241603"/>
            <a:ext cx="2837285" cy="1061792"/>
            <a:chOff x="-1863068" y="4110666"/>
            <a:chExt cx="3144837" cy="2024062"/>
          </a:xfrm>
        </p:grpSpPr>
        <p:grpSp>
          <p:nvGrpSpPr>
            <p:cNvPr id="275624" name="7 Grupo"/>
            <p:cNvGrpSpPr>
              <a:grpSpLocks/>
            </p:cNvGrpSpPr>
            <p:nvPr/>
          </p:nvGrpSpPr>
          <p:grpSpPr bwMode="auto">
            <a:xfrm>
              <a:off x="-1863068" y="4110666"/>
              <a:ext cx="3144837" cy="1985546"/>
              <a:chOff x="6391441" y="2187133"/>
              <a:chExt cx="3145527" cy="1985718"/>
            </a:xfrm>
          </p:grpSpPr>
          <p:grpSp>
            <p:nvGrpSpPr>
              <p:cNvPr id="275628" name="6 Grupo"/>
              <p:cNvGrpSpPr>
                <a:grpSpLocks/>
              </p:cNvGrpSpPr>
              <p:nvPr/>
            </p:nvGrpSpPr>
            <p:grpSpPr bwMode="auto">
              <a:xfrm>
                <a:off x="6391441" y="2187133"/>
                <a:ext cx="3145527" cy="1985718"/>
                <a:chOff x="6391441" y="3620193"/>
                <a:chExt cx="3145527" cy="1985718"/>
              </a:xfrm>
            </p:grpSpPr>
            <p:grpSp>
              <p:nvGrpSpPr>
                <p:cNvPr id="275630" name="36 Grupo"/>
                <p:cNvGrpSpPr>
                  <a:grpSpLocks/>
                </p:cNvGrpSpPr>
                <p:nvPr/>
              </p:nvGrpSpPr>
              <p:grpSpPr bwMode="auto">
                <a:xfrm>
                  <a:off x="6391441" y="3620193"/>
                  <a:ext cx="3145527" cy="1985718"/>
                  <a:chOff x="5159707" y="2415767"/>
                  <a:chExt cx="3145527" cy="1985718"/>
                </a:xfrm>
              </p:grpSpPr>
              <p:grpSp>
                <p:nvGrpSpPr>
                  <p:cNvPr id="275632" name="Grupo 16"/>
                  <p:cNvGrpSpPr>
                    <a:grpSpLocks/>
                  </p:cNvGrpSpPr>
                  <p:nvPr/>
                </p:nvGrpSpPr>
                <p:grpSpPr bwMode="auto">
                  <a:xfrm>
                    <a:off x="5159707" y="2415767"/>
                    <a:ext cx="3145527" cy="1985718"/>
                    <a:chOff x="6035265" y="1308345"/>
                    <a:chExt cx="3145527" cy="1985718"/>
                  </a:xfrm>
                </p:grpSpPr>
                <p:sp>
                  <p:nvSpPr>
                    <p:cNvPr id="102" name="CuadroTexto 32"/>
                    <p:cNvSpPr txBox="1"/>
                    <p:nvPr/>
                  </p:nvSpPr>
                  <p:spPr>
                    <a:xfrm>
                      <a:off x="6534488" y="1308345"/>
                      <a:ext cx="2646304" cy="1985718"/>
                    </a:xfrm>
                    <a:prstGeom prst="rect">
                      <a:avLst/>
                    </a:prstGeom>
                    <a:noFill/>
                  </p:spPr>
                  <p:txBody>
                    <a:bodyPr>
                      <a:spAutoFit/>
                    </a:bodyPr>
                    <a:lstStyle/>
                    <a:p>
                      <a:pPr defTabSz="686526">
                        <a:defRPr/>
                      </a:pPr>
                      <a:r>
                        <a:rPr lang="es-CO" sz="826" dirty="0">
                          <a:solidFill>
                            <a:prstClr val="black"/>
                          </a:solidFill>
                          <a:ea typeface="MS PGothic" panose="020B0600070205080204" pitchFamily="34" charset="-128"/>
                        </a:rPr>
                        <a:t>Vía por pavimentar en el contrato</a:t>
                      </a:r>
                    </a:p>
                    <a:p>
                      <a:pPr defTabSz="686526">
                        <a:defRPr/>
                      </a:pPr>
                      <a:r>
                        <a:rPr lang="es-CO" sz="826" dirty="0">
                          <a:solidFill>
                            <a:prstClr val="black"/>
                          </a:solidFill>
                          <a:ea typeface="MS PGothic" panose="020B0600070205080204" pitchFamily="34" charset="-128"/>
                        </a:rPr>
                        <a:t>Carretera Nacional pavimentada-INVÍAS</a:t>
                      </a:r>
                    </a:p>
                    <a:p>
                      <a:pPr defTabSz="686526">
                        <a:defRPr/>
                      </a:pPr>
                      <a:r>
                        <a:rPr lang="es-CO" sz="826" dirty="0">
                          <a:solidFill>
                            <a:prstClr val="black"/>
                          </a:solidFill>
                          <a:ea typeface="MS PGothic" panose="020B0600070205080204" pitchFamily="34" charset="-128"/>
                        </a:rPr>
                        <a:t>Carretera Departamental</a:t>
                      </a:r>
                    </a:p>
                    <a:p>
                      <a:pPr defTabSz="686526">
                        <a:defRPr/>
                      </a:pPr>
                      <a:r>
                        <a:rPr lang="es-CO" sz="826" dirty="0">
                          <a:solidFill>
                            <a:prstClr val="black"/>
                          </a:solidFill>
                          <a:ea typeface="MS PGothic" panose="020B0600070205080204" pitchFamily="34" charset="-128"/>
                        </a:rPr>
                        <a:t>Carretera Municipal pavimentada</a:t>
                      </a:r>
                    </a:p>
                    <a:p>
                      <a:pPr defTabSz="686526">
                        <a:defRPr/>
                      </a:pPr>
                      <a:r>
                        <a:rPr lang="es-CO" sz="826" dirty="0">
                          <a:solidFill>
                            <a:prstClr val="black"/>
                          </a:solidFill>
                          <a:ea typeface="MS PGothic" panose="020B0600070205080204" pitchFamily="34" charset="-128"/>
                        </a:rPr>
                        <a:t>Carretera Nacional pavimentada-ANI</a:t>
                      </a:r>
                    </a:p>
                    <a:p>
                      <a:pPr defTabSz="686526">
                        <a:defRPr/>
                      </a:pPr>
                      <a:r>
                        <a:rPr lang="es-CO" sz="826" dirty="0">
                          <a:solidFill>
                            <a:prstClr val="black"/>
                          </a:solidFill>
                          <a:ea typeface="MS PGothic" panose="020B0600070205080204" pitchFamily="34" charset="-128"/>
                        </a:rPr>
                        <a:t>Obras Anexas (ejecución mediante</a:t>
                      </a:r>
                    </a:p>
                    <a:p>
                      <a:pPr defTabSz="686526">
                        <a:defRPr/>
                      </a:pPr>
                      <a:r>
                        <a:rPr lang="es-CO" sz="826" dirty="0">
                          <a:solidFill>
                            <a:prstClr val="black"/>
                          </a:solidFill>
                          <a:ea typeface="MS PGothic" panose="020B0600070205080204" pitchFamily="34" charset="-128"/>
                        </a:rPr>
                        <a:t> otro contrato)</a:t>
                      </a:r>
                    </a:p>
                    <a:p>
                      <a:pPr defTabSz="686526">
                        <a:defRPr/>
                      </a:pPr>
                      <a:r>
                        <a:rPr lang="es-CO" sz="826" dirty="0">
                          <a:solidFill>
                            <a:prstClr val="black"/>
                          </a:solidFill>
                          <a:ea typeface="MS PGothic" panose="020B0600070205080204" pitchFamily="34" charset="-128"/>
                        </a:rPr>
                        <a:t>Túnel de la Línea </a:t>
                      </a:r>
                    </a:p>
                    <a:p>
                      <a:pPr defTabSz="686526">
                        <a:defRPr/>
                      </a:pPr>
                      <a:r>
                        <a:rPr lang="es-CO" sz="826" dirty="0">
                          <a:solidFill>
                            <a:prstClr val="black"/>
                          </a:solidFill>
                          <a:ea typeface="MS PGothic" panose="020B0600070205080204" pitchFamily="34" charset="-128"/>
                        </a:rPr>
                        <a:t>Puente en intervención</a:t>
                      </a:r>
                    </a:p>
                    <a:p>
                      <a:pPr defTabSz="686526">
                        <a:defRPr/>
                      </a:pPr>
                      <a:r>
                        <a:rPr lang="es-CO" sz="826" dirty="0">
                          <a:solidFill>
                            <a:prstClr val="black"/>
                          </a:solidFill>
                          <a:ea typeface="MS PGothic" panose="020B0600070205080204" pitchFamily="34" charset="-128"/>
                        </a:rPr>
                        <a:t>Puentes terminados</a:t>
                      </a:r>
                    </a:p>
                    <a:p>
                      <a:pPr defTabSz="686526">
                        <a:defRPr/>
                      </a:pPr>
                      <a:r>
                        <a:rPr lang="es-CO" sz="826" dirty="0">
                          <a:solidFill>
                            <a:prstClr val="black"/>
                          </a:solidFill>
                          <a:ea typeface="MS PGothic" panose="020B0600070205080204" pitchFamily="34" charset="-128"/>
                        </a:rPr>
                        <a:t>Túnel en intervención</a:t>
                      </a:r>
                    </a:p>
                  </p:txBody>
                </p:sp>
                <p:sp>
                  <p:nvSpPr>
                    <p:cNvPr id="103" name="Rectángulo 40"/>
                    <p:cNvSpPr/>
                    <p:nvPr/>
                  </p:nvSpPr>
                  <p:spPr>
                    <a:xfrm>
                      <a:off x="6043726" y="1854064"/>
                      <a:ext cx="401917" cy="88838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anchor="ctr"/>
                    <a:lstStyle/>
                    <a:p>
                      <a:pPr algn="ctr" defTabSz="686526">
                        <a:defRPr/>
                      </a:pPr>
                      <a:endParaRPr lang="es-CO" sz="1351" dirty="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4" name="Rectángulo 15"/>
                    <p:cNvSpPr/>
                    <p:nvPr/>
                  </p:nvSpPr>
                  <p:spPr>
                    <a:xfrm>
                      <a:off x="6035265" y="1356995"/>
                      <a:ext cx="410378" cy="76147"/>
                    </a:xfrm>
                    <a:prstGeom prst="rect">
                      <a:avLst/>
                    </a:prstGeom>
                    <a:solidFill>
                      <a:schemeClr val="accent3">
                        <a:lumMod val="75000"/>
                      </a:schemeClr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anchor="ctr"/>
                    <a:lstStyle/>
                    <a:p>
                      <a:pPr algn="ctr" defTabSz="686526">
                        <a:defRPr/>
                      </a:pPr>
                      <a:endParaRPr lang="es-CO" sz="1351" dirty="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5" name="Rectángulo 42"/>
                    <p:cNvSpPr/>
                    <p:nvPr/>
                  </p:nvSpPr>
                  <p:spPr>
                    <a:xfrm>
                      <a:off x="6035265" y="1528325"/>
                      <a:ext cx="410378" cy="76147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anchor="ctr"/>
                    <a:lstStyle/>
                    <a:p>
                      <a:pPr algn="ctr" defTabSz="686526">
                        <a:defRPr/>
                      </a:pPr>
                      <a:endParaRPr lang="es-CO" sz="1351" dirty="0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106" name="Rectángulo 43"/>
                    <p:cNvSpPr/>
                    <p:nvPr/>
                  </p:nvSpPr>
                  <p:spPr>
                    <a:xfrm>
                      <a:off x="6035265" y="1708116"/>
                      <a:ext cx="410378" cy="76147"/>
                    </a:xfrm>
                    <a:prstGeom prst="rect">
                      <a:avLst/>
                    </a:prstGeom>
                    <a:solidFill>
                      <a:schemeClr val="accent6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anchor="ctr"/>
                    <a:lstStyle/>
                    <a:p>
                      <a:pPr algn="ctr" defTabSz="686526">
                        <a:defRPr/>
                      </a:pPr>
                      <a:endParaRPr lang="es-CO" sz="1351" dirty="0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sp>
                <p:nvSpPr>
                  <p:cNvPr id="101" name="Rectángulo 43"/>
                  <p:cNvSpPr/>
                  <p:nvPr/>
                </p:nvSpPr>
                <p:spPr>
                  <a:xfrm>
                    <a:off x="5163938" y="3139162"/>
                    <a:ext cx="433648" cy="76147"/>
                  </a:xfrm>
                  <a:prstGeom prst="rect">
                    <a:avLst/>
                  </a:prstGeom>
                  <a:solidFill>
                    <a:srgbClr val="893BC3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 defTabSz="686526">
                      <a:defRPr/>
                    </a:pPr>
                    <a:endParaRPr lang="es-CO" sz="1351" dirty="0">
                      <a:solidFill>
                        <a:prstClr val="black"/>
                      </a:solidFill>
                    </a:endParaRPr>
                  </a:p>
                </p:txBody>
              </p:sp>
            </p:grpSp>
            <p:cxnSp>
              <p:nvCxnSpPr>
                <p:cNvPr id="99" name="Conector recto 98"/>
                <p:cNvCxnSpPr/>
                <p:nvPr/>
              </p:nvCxnSpPr>
              <p:spPr>
                <a:xfrm>
                  <a:off x="6391441" y="4627023"/>
                  <a:ext cx="429417" cy="0"/>
                </a:xfrm>
                <a:prstGeom prst="line">
                  <a:avLst/>
                </a:prstGeom>
                <a:ln w="7620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7" name="Rectángulo 42"/>
              <p:cNvSpPr/>
              <p:nvPr/>
            </p:nvSpPr>
            <p:spPr>
              <a:xfrm>
                <a:off x="6402018" y="3449902"/>
                <a:ext cx="399801" cy="78261"/>
              </a:xfrm>
              <a:prstGeom prst="rect">
                <a:avLst/>
              </a:pr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686526">
                  <a:defRPr/>
                </a:pPr>
                <a:endParaRPr lang="es-CO" sz="1351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07" name="Proceso predefinido 106"/>
            <p:cNvSpPr/>
            <p:nvPr/>
          </p:nvSpPr>
          <p:spPr bwMode="auto">
            <a:xfrm>
              <a:off x="-1808081" y="5529836"/>
              <a:ext cx="332038" cy="120555"/>
            </a:xfrm>
            <a:prstGeom prst="flowChartPredefinedProcess">
              <a:avLst/>
            </a:prstGeom>
            <a:ln>
              <a:prstDash val="sysDot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686526">
                <a:defRPr/>
              </a:pPr>
              <a:endParaRPr lang="es-CO" sz="1351" dirty="0">
                <a:solidFill>
                  <a:prstClr val="black"/>
                </a:solidFill>
              </a:endParaRPr>
            </a:p>
          </p:txBody>
        </p:sp>
        <p:sp>
          <p:nvSpPr>
            <p:cNvPr id="108" name="59 Arco de bloque"/>
            <p:cNvSpPr/>
            <p:nvPr/>
          </p:nvSpPr>
          <p:spPr>
            <a:xfrm>
              <a:off x="-1746749" y="5866121"/>
              <a:ext cx="232638" cy="268607"/>
            </a:xfrm>
            <a:prstGeom prst="blockArc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686526">
                <a:defRPr/>
              </a:pPr>
              <a:endParaRPr lang="es-CO" sz="1351" dirty="0">
                <a:solidFill>
                  <a:prstClr val="black"/>
                </a:solidFill>
              </a:endParaRPr>
            </a:p>
          </p:txBody>
        </p:sp>
        <p:sp>
          <p:nvSpPr>
            <p:cNvPr id="109" name="Proceso predefinido 108"/>
            <p:cNvSpPr/>
            <p:nvPr/>
          </p:nvSpPr>
          <p:spPr bwMode="auto">
            <a:xfrm>
              <a:off x="-1799621" y="5699037"/>
              <a:ext cx="332038" cy="120555"/>
            </a:xfrm>
            <a:prstGeom prst="flowChartPredefinedProcess">
              <a:avLst/>
            </a:prstGeom>
            <a:ln w="12700">
              <a:prstDash val="soli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686526">
                <a:defRPr/>
              </a:pPr>
              <a:endParaRPr lang="es-CO" sz="1351" dirty="0">
                <a:solidFill>
                  <a:prstClr val="black"/>
                </a:solidFill>
              </a:endParaRPr>
            </a:p>
          </p:txBody>
        </p:sp>
      </p:grpSp>
      <p:pic>
        <p:nvPicPr>
          <p:cNvPr id="71" name="Imagen 7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5629" y="2331041"/>
            <a:ext cx="1568091" cy="1871908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569" y="1142844"/>
            <a:ext cx="3501622" cy="2633824"/>
          </a:xfrm>
          <a:prstGeom prst="rect">
            <a:avLst/>
          </a:prstGeom>
        </p:spPr>
      </p:pic>
      <p:graphicFrame>
        <p:nvGraphicFramePr>
          <p:cNvPr id="72" name="Tabla 7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4255463"/>
              </p:ext>
            </p:extLst>
          </p:nvPr>
        </p:nvGraphicFramePr>
        <p:xfrm>
          <a:off x="4242593" y="4250800"/>
          <a:ext cx="3067772" cy="198988"/>
        </p:xfrm>
        <a:graphic>
          <a:graphicData uri="http://schemas.openxmlformats.org/drawingml/2006/table">
            <a:tbl>
              <a:tblPr firstRow="1" bandRow="1"/>
              <a:tblGrid>
                <a:gridCol w="306777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98988">
                <a:tc>
                  <a:txBody>
                    <a:bodyPr/>
                    <a:lstStyle>
                      <a:lvl1pPr marL="0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8945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7889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6834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5779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4723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3668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2613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1557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Longitud</a:t>
                      </a:r>
                      <a:r>
                        <a:rPr lang="es-ES" sz="120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 de Proyecto 20,3 Km</a:t>
                      </a:r>
                      <a:endParaRPr lang="es-CO" sz="1200" b="0" i="0" u="none" strike="noStrike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254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6C0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4" name="30 CuadroTexto"/>
          <p:cNvSpPr txBox="1">
            <a:spLocks noChangeArrowheads="1"/>
          </p:cNvSpPr>
          <p:nvPr/>
        </p:nvSpPr>
        <p:spPr bwMode="auto">
          <a:xfrm flipH="1">
            <a:off x="4247353" y="4479540"/>
            <a:ext cx="3063012" cy="149272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047" tIns="0" rIns="91047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kern="0" dirty="0"/>
              <a:t>ESTADO DEL CORREDOR</a:t>
            </a:r>
          </a:p>
        </p:txBody>
      </p:sp>
      <p:graphicFrame>
        <p:nvGraphicFramePr>
          <p:cNvPr id="39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5784357"/>
              </p:ext>
            </p:extLst>
          </p:nvPr>
        </p:nvGraphicFramePr>
        <p:xfrm>
          <a:off x="4234905" y="4678466"/>
          <a:ext cx="3075460" cy="842955"/>
        </p:xfrm>
        <a:graphic>
          <a:graphicData uri="http://schemas.openxmlformats.org/drawingml/2006/table">
            <a:tbl>
              <a:tblPr bandRow="1"/>
              <a:tblGrid>
                <a:gridCol w="214741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2804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52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effectLst/>
                          <a:latin typeface="+mn-lt"/>
                        </a:rPr>
                        <a:t>ESTADO</a:t>
                      </a:r>
                      <a:endParaRPr lang="es-CO" sz="1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67" marR="58467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effectLst/>
                          <a:latin typeface="+mn-lt"/>
                          <a:ea typeface="+mn-ea"/>
                        </a:rPr>
                        <a:t>CANTIDAD</a:t>
                      </a:r>
                      <a:endParaRPr lang="es-CO" sz="1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67" marR="58467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12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EN EJECUCIÓN</a:t>
                      </a: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20,3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028" marR="27028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7986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EJECUTADOS POR OTROS PROGRAMAS</a:t>
                      </a:r>
                      <a:endParaRPr lang="es-MX" sz="10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8945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7889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6834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5779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4723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3668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2613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1557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 KM</a:t>
                      </a:r>
                    </a:p>
                  </a:txBody>
                  <a:tcPr marL="27028" marR="27028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46497866"/>
                  </a:ext>
                </a:extLst>
              </a:tr>
              <a:tr h="184069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SIN INTERVENIR – SIN FINANCIACIÓN</a:t>
                      </a: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8945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7889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6834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5779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4723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3668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2613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1557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 KM</a:t>
                      </a:r>
                    </a:p>
                  </a:txBody>
                  <a:tcPr marL="27028" marR="27028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612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l" fontAlgn="b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VÍAS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PARA LA EQUIDAD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120" marR="8120" marT="8809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 KM</a:t>
                      </a:r>
                    </a:p>
                  </a:txBody>
                  <a:tcPr marL="8120" marR="8120" marT="8809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4" name="Rectángulo 43"/>
          <p:cNvSpPr/>
          <p:nvPr/>
        </p:nvSpPr>
        <p:spPr>
          <a:xfrm>
            <a:off x="2472546" y="517190"/>
            <a:ext cx="90848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7260"/>
            <a:r>
              <a:rPr lang="es-CO" spc="-5" dirty="0">
                <a:solidFill>
                  <a:srgbClr val="FFFFFF"/>
                </a:solidFill>
                <a:cs typeface="Calibri"/>
              </a:rPr>
              <a:t>COMPETITIVIDAD </a:t>
            </a:r>
            <a:r>
              <a:rPr lang="es-CO" spc="-25" dirty="0">
                <a:solidFill>
                  <a:srgbClr val="FFFFFF"/>
                </a:solidFill>
                <a:cs typeface="Calibri"/>
              </a:rPr>
              <a:t>ESTRATÉGICA </a:t>
            </a:r>
            <a:r>
              <a:rPr lang="es-CO" spc="-5" dirty="0">
                <a:solidFill>
                  <a:srgbClr val="FFFFFF"/>
                </a:solidFill>
                <a:cs typeface="Calibri"/>
              </a:rPr>
              <a:t>E</a:t>
            </a:r>
            <a:r>
              <a:rPr lang="es-CO" spc="65" dirty="0">
                <a:solidFill>
                  <a:srgbClr val="FFFFFF"/>
                </a:solidFill>
                <a:cs typeface="Calibri"/>
              </a:rPr>
              <a:t> </a:t>
            </a:r>
            <a:r>
              <a:rPr lang="es-CO" spc="-10" dirty="0">
                <a:solidFill>
                  <a:srgbClr val="FFFFFF"/>
                </a:solidFill>
                <a:cs typeface="Calibri"/>
              </a:rPr>
              <a:t>INFRAESTRUCTURA</a:t>
            </a:r>
            <a:endParaRPr lang="es-CO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45" name="CuadroTexto 44"/>
          <p:cNvSpPr txBox="1"/>
          <p:nvPr/>
        </p:nvSpPr>
        <p:spPr>
          <a:xfrm>
            <a:off x="327593" y="857411"/>
            <a:ext cx="22308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CONTRATO 1759/2015</a:t>
            </a:r>
          </a:p>
        </p:txBody>
      </p:sp>
      <p:sp>
        <p:nvSpPr>
          <p:cNvPr id="3" name="Rectángulo 2"/>
          <p:cNvSpPr/>
          <p:nvPr/>
        </p:nvSpPr>
        <p:spPr>
          <a:xfrm>
            <a:off x="3987892" y="925807"/>
            <a:ext cx="54807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O" sz="1600" b="1" dirty="0">
                <a:solidFill>
                  <a:prstClr val="black"/>
                </a:solidFill>
              </a:rPr>
              <a:t>CRUCE CORDILLERA CENTRAL – EQUIPOS ELECTROMECÁNICOS</a:t>
            </a:r>
          </a:p>
        </p:txBody>
      </p:sp>
    </p:spTree>
    <p:extLst>
      <p:ext uri="{BB962C8B-B14F-4D97-AF65-F5344CB8AC3E}">
        <p14:creationId xmlns:p14="http://schemas.microsoft.com/office/powerpoint/2010/main" val="1409821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6094477" y="1565147"/>
            <a:ext cx="3796283" cy="21351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4" name="object 4"/>
          <p:cNvSpPr/>
          <p:nvPr/>
        </p:nvSpPr>
        <p:spPr>
          <a:xfrm>
            <a:off x="2927603" y="1565147"/>
            <a:ext cx="2607564" cy="4114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6096001" y="3750564"/>
            <a:ext cx="3794759" cy="159410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7" name="object 7"/>
          <p:cNvSpPr/>
          <p:nvPr/>
        </p:nvSpPr>
        <p:spPr>
          <a:xfrm>
            <a:off x="1632204" y="28955"/>
            <a:ext cx="1780032" cy="80924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927603" y="1290826"/>
            <a:ext cx="7313930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spcBef>
                <a:spcPts val="455"/>
              </a:spcBef>
            </a:pPr>
            <a:r>
              <a:rPr sz="1500" dirty="0">
                <a:solidFill>
                  <a:prstClr val="black"/>
                </a:solidFill>
                <a:cs typeface="Calibri"/>
              </a:rPr>
              <a:t>CONTRATO </a:t>
            </a:r>
            <a:r>
              <a:rPr sz="1500" spc="-10" dirty="0">
                <a:solidFill>
                  <a:prstClr val="black"/>
                </a:solidFill>
                <a:cs typeface="Calibri"/>
              </a:rPr>
              <a:t>1793/2015 </a:t>
            </a:r>
            <a:r>
              <a:rPr sz="1500" dirty="0">
                <a:solidFill>
                  <a:prstClr val="black"/>
                </a:solidFill>
                <a:cs typeface="Calibri"/>
              </a:rPr>
              <a:t>- </a:t>
            </a:r>
            <a:r>
              <a:rPr sz="1500" spc="-5" dirty="0">
                <a:solidFill>
                  <a:prstClr val="black"/>
                </a:solidFill>
                <a:cs typeface="Calibri"/>
              </a:rPr>
              <a:t>CRUCE DE </a:t>
            </a:r>
            <a:r>
              <a:rPr sz="1500" dirty="0">
                <a:solidFill>
                  <a:prstClr val="black"/>
                </a:solidFill>
                <a:cs typeface="Calibri"/>
              </a:rPr>
              <a:t>LA </a:t>
            </a:r>
            <a:r>
              <a:rPr sz="1500" spc="-5" dirty="0">
                <a:solidFill>
                  <a:prstClr val="black"/>
                </a:solidFill>
                <a:cs typeface="Calibri"/>
              </a:rPr>
              <a:t>CORDILLERA CENTRAL </a:t>
            </a:r>
            <a:r>
              <a:rPr sz="1500" dirty="0">
                <a:solidFill>
                  <a:prstClr val="black"/>
                </a:solidFill>
                <a:cs typeface="Calibri"/>
              </a:rPr>
              <a:t>– </a:t>
            </a:r>
            <a:r>
              <a:rPr sz="1500" b="1" spc="-5" dirty="0">
                <a:solidFill>
                  <a:prstClr val="black"/>
                </a:solidFill>
                <a:cs typeface="Calibri"/>
              </a:rPr>
              <a:t>INTERCAMBIADOR</a:t>
            </a:r>
            <a:r>
              <a:rPr sz="1500" b="1" spc="50" dirty="0">
                <a:solidFill>
                  <a:prstClr val="black"/>
                </a:solidFill>
                <a:cs typeface="Calibri"/>
              </a:rPr>
              <a:t> </a:t>
            </a:r>
            <a:r>
              <a:rPr sz="1500" b="1" spc="-5" dirty="0">
                <a:solidFill>
                  <a:prstClr val="black"/>
                </a:solidFill>
                <a:cs typeface="Calibri"/>
              </a:rPr>
              <a:t>VERSALLES.</a:t>
            </a:r>
            <a:endParaRPr sz="15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713733" y="594543"/>
            <a:ext cx="6527800" cy="243656"/>
          </a:xfrm>
          <a:prstGeom prst="rect">
            <a:avLst/>
          </a:prstGeom>
          <a:ln w="9144"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marL="638810">
              <a:lnSpc>
                <a:spcPts val="1905"/>
              </a:lnSpc>
            </a:pPr>
            <a:r>
              <a:rPr sz="1900" spc="-5" dirty="0">
                <a:solidFill>
                  <a:srgbClr val="FFFFFF"/>
                </a:solidFill>
                <a:cs typeface="Calibri"/>
              </a:rPr>
              <a:t>COMPETITIVIDAD </a:t>
            </a:r>
            <a:r>
              <a:rPr sz="1900" spc="-10" dirty="0">
                <a:solidFill>
                  <a:srgbClr val="FFFFFF"/>
                </a:solidFill>
                <a:cs typeface="Calibri"/>
              </a:rPr>
              <a:t>ESTRATÉGICA </a:t>
            </a:r>
            <a:r>
              <a:rPr sz="1900" spc="-5" dirty="0">
                <a:solidFill>
                  <a:srgbClr val="FFFFFF"/>
                </a:solidFill>
                <a:cs typeface="Calibri"/>
              </a:rPr>
              <a:t>E</a:t>
            </a:r>
            <a:r>
              <a:rPr sz="1900" spc="40" dirty="0">
                <a:solidFill>
                  <a:srgbClr val="FFFFFF"/>
                </a:solidFill>
                <a:cs typeface="Calibri"/>
              </a:rPr>
              <a:t> </a:t>
            </a:r>
            <a:r>
              <a:rPr sz="1900" spc="-5" dirty="0">
                <a:solidFill>
                  <a:srgbClr val="FFFFFF"/>
                </a:solidFill>
                <a:cs typeface="Calibri"/>
              </a:rPr>
              <a:t>INFRAESTRUCTURA</a:t>
            </a:r>
            <a:endParaRPr sz="19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700160" y="932504"/>
            <a:ext cx="56700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36215"/>
            <a:r>
              <a:rPr lang="es-ES_tradnl" b="1" spc="-5" dirty="0">
                <a:solidFill>
                  <a:prstClr val="black"/>
                </a:solidFill>
                <a:cs typeface="Calibri"/>
              </a:rPr>
              <a:t>Cruce </a:t>
            </a:r>
            <a:r>
              <a:rPr lang="es-ES_tradnl" b="1" dirty="0">
                <a:solidFill>
                  <a:prstClr val="black"/>
                </a:solidFill>
                <a:cs typeface="Calibri"/>
              </a:rPr>
              <a:t>de la </a:t>
            </a:r>
            <a:r>
              <a:rPr lang="es-ES_tradnl" b="1" spc="-10" dirty="0">
                <a:solidFill>
                  <a:prstClr val="black"/>
                </a:solidFill>
                <a:cs typeface="Calibri"/>
              </a:rPr>
              <a:t>Cordillera</a:t>
            </a:r>
            <a:r>
              <a:rPr lang="es-ES_tradnl" b="1" spc="-145" dirty="0">
                <a:solidFill>
                  <a:prstClr val="black"/>
                </a:solidFill>
                <a:cs typeface="Calibri"/>
              </a:rPr>
              <a:t> </a:t>
            </a:r>
            <a:r>
              <a:rPr lang="es-ES_tradnl" b="1" spc="-10" dirty="0">
                <a:solidFill>
                  <a:prstClr val="black"/>
                </a:solidFill>
                <a:cs typeface="Calibri"/>
              </a:rPr>
              <a:t>Central</a:t>
            </a:r>
            <a:endParaRPr lang="es-ES_tradnl" dirty="0">
              <a:solidFill>
                <a:prstClr val="black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055513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30 CuadroTexto"/>
          <p:cNvSpPr txBox="1">
            <a:spLocks noChangeArrowheads="1"/>
          </p:cNvSpPr>
          <p:nvPr/>
        </p:nvSpPr>
        <p:spPr bwMode="auto">
          <a:xfrm flipH="1">
            <a:off x="8186371" y="1301790"/>
            <a:ext cx="3799161" cy="173253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047" tIns="0" rIns="91047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92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1126" dirty="0"/>
              <a:t>INFORMACIÓN GENERAL</a:t>
            </a:r>
          </a:p>
        </p:txBody>
      </p:sp>
      <p:graphicFrame>
        <p:nvGraphicFramePr>
          <p:cNvPr id="2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1067552"/>
              </p:ext>
            </p:extLst>
          </p:nvPr>
        </p:nvGraphicFramePr>
        <p:xfrm>
          <a:off x="8204597" y="1527548"/>
          <a:ext cx="3799161" cy="9144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55463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4452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9749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ACTA DE INICIO</a:t>
                      </a:r>
                    </a:p>
                    <a:p>
                      <a:pPr marL="0" algn="l" defTabSz="914400" rtl="0" eaLnBrk="1" latinLnBrk="0" hangingPunct="1"/>
                      <a:r>
                        <a:rPr lang="es-CO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INICIO</a:t>
                      </a:r>
                      <a:r>
                        <a:rPr lang="es-CO" sz="1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DE OBRA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3" marR="27003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u="none" strike="noStrike" dirty="0">
                          <a:effectLst/>
                        </a:rPr>
                        <a:t>19/08/2014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7003" marR="27003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PLAZO</a:t>
                      </a:r>
                      <a:endParaRPr lang="es-CO" sz="1000" b="0" kern="1200" dirty="0">
                        <a:solidFill>
                          <a:srgbClr val="08275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3" marR="27003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kern="1200" baseline="0" dirty="0">
                          <a:effectLst/>
                        </a:rPr>
                        <a:t>2 AÑO 1 MESES</a:t>
                      </a:r>
                      <a:endParaRPr lang="es-MX" sz="1000" b="0" i="0" u="none" strike="noStrike" kern="1200" dirty="0">
                        <a:solidFill>
                          <a:srgbClr val="082754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003" marR="27003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FECHA FINALIZACIÓN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3" marR="27003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kern="1200" baseline="0" dirty="0">
                          <a:effectLst/>
                        </a:rPr>
                        <a:t>15/12/2016</a:t>
                      </a:r>
                      <a:endParaRPr lang="es-MX" sz="10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003" marR="27003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555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FASE DEL PROYECTO (AVANCE)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3" marR="27003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b="1" i="0" u="none" strike="noStrike" kern="1200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TERMINADO</a:t>
                      </a:r>
                      <a:endParaRPr lang="es-MX" sz="1000" b="1" i="0" u="none" strike="noStrike" kern="1200" baseline="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003" marR="27003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5" name="30 CuadroTexto"/>
          <p:cNvSpPr txBox="1">
            <a:spLocks noChangeArrowheads="1"/>
          </p:cNvSpPr>
          <p:nvPr/>
        </p:nvSpPr>
        <p:spPr bwMode="auto">
          <a:xfrm flipH="1">
            <a:off x="8200441" y="3485605"/>
            <a:ext cx="3827300" cy="153946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047" tIns="0" rIns="91047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92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CONTRATO OBRA 603 DE /2014</a:t>
            </a:r>
          </a:p>
        </p:txBody>
      </p:sp>
      <p:sp>
        <p:nvSpPr>
          <p:cNvPr id="26" name="30 CuadroTexto"/>
          <p:cNvSpPr txBox="1">
            <a:spLocks noChangeArrowheads="1"/>
          </p:cNvSpPr>
          <p:nvPr/>
        </p:nvSpPr>
        <p:spPr bwMode="auto">
          <a:xfrm flipH="1">
            <a:off x="8182214" y="4504967"/>
            <a:ext cx="3835614" cy="149272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047" tIns="0" rIns="91047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92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INTERVENTORÍA 682 DE 2014</a:t>
            </a:r>
          </a:p>
        </p:txBody>
      </p:sp>
      <p:graphicFrame>
        <p:nvGraphicFramePr>
          <p:cNvPr id="27" name="Tabla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221168"/>
              </p:ext>
            </p:extLst>
          </p:nvPr>
        </p:nvGraphicFramePr>
        <p:xfrm>
          <a:off x="8200441" y="3689796"/>
          <a:ext cx="3827300" cy="78486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68234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0754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3741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71057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CONSORCIO CONLÍNEA</a:t>
                      </a:r>
                      <a:r>
                        <a:rPr lang="es-CO" sz="10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</a:t>
                      </a:r>
                      <a:endParaRPr lang="es-CO" sz="10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INTEGRANTES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%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ORIGEN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87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CO" sz="1000" dirty="0">
                          <a:latin typeface="+mn-lt"/>
                        </a:rPr>
                        <a:t>CONSTRUCTORA CONCONCRETO S. A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35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87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dirty="0">
                          <a:latin typeface="+mn-lt"/>
                        </a:rPr>
                        <a:t>CSS CONSTRUCTORES S.A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dirty="0">
                          <a:latin typeface="+mn-lt"/>
                        </a:rPr>
                        <a:t>ESTYMA S.A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28" name="Tab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273166"/>
              </p:ext>
            </p:extLst>
          </p:nvPr>
        </p:nvGraphicFramePr>
        <p:xfrm>
          <a:off x="8200441" y="4729092"/>
          <a:ext cx="3842704" cy="65532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02130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4783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27355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48745">
                <a:tc gridSpan="3">
                  <a:txBody>
                    <a:bodyPr/>
                    <a:lstStyle/>
                    <a:p>
                      <a:pPr algn="ctr"/>
                      <a:r>
                        <a:rPr lang="es-CO" sz="1000" dirty="0">
                          <a:latin typeface="+mn-lt"/>
                        </a:rPr>
                        <a:t>CONSORCIO</a:t>
                      </a:r>
                      <a:r>
                        <a:rPr lang="es-CO" sz="1000" baseline="0" dirty="0">
                          <a:latin typeface="+mn-lt"/>
                        </a:rPr>
                        <a:t> INTERVENTORES TÚNEL DE LA LÍNEA </a:t>
                      </a:r>
                      <a:endParaRPr lang="es-CO" sz="1000" dirty="0">
                        <a:latin typeface="+mn-lt"/>
                      </a:endParaRP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INTEGRANTES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%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ORIGEN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71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000" dirty="0">
                          <a:latin typeface="+mn-lt"/>
                        </a:rPr>
                        <a:t>INTERDISEÑOS</a:t>
                      </a:r>
                      <a:endParaRPr lang="es-CO" sz="10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7028" marR="27028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27028" marR="27028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8" marR="27028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710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000" dirty="0">
                          <a:latin typeface="+mn-lt"/>
                        </a:rPr>
                        <a:t>I-DOS S.AS. </a:t>
                      </a:r>
                      <a:endParaRPr lang="es-CO" sz="10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7028" marR="27028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50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8" marR="27028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9" name="30 CuadroTexto"/>
          <p:cNvSpPr txBox="1">
            <a:spLocks noChangeArrowheads="1"/>
          </p:cNvSpPr>
          <p:nvPr/>
        </p:nvSpPr>
        <p:spPr bwMode="auto">
          <a:xfrm flipH="1">
            <a:off x="8204598" y="2483394"/>
            <a:ext cx="3799161" cy="153281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047" tIns="0" rIns="91047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92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ALCANCE</a:t>
            </a:r>
          </a:p>
        </p:txBody>
      </p:sp>
      <p:graphicFrame>
        <p:nvGraphicFramePr>
          <p:cNvPr id="30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641074"/>
              </p:ext>
            </p:extLst>
          </p:nvPr>
        </p:nvGraphicFramePr>
        <p:xfrm>
          <a:off x="8218667" y="2679985"/>
          <a:ext cx="3799161" cy="762000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73224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7202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4404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5084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487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SECTOR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CANTIDAD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INTERVENCIÓN PREVISTA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178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b="0" dirty="0">
                          <a:effectLst/>
                          <a:latin typeface="+mn-lt"/>
                          <a:ea typeface="Times New Roman"/>
                        </a:rPr>
                        <a:t>AVANCE</a:t>
                      </a: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8745">
                <a:tc rowSpan="3">
                  <a:txBody>
                    <a:bodyPr/>
                    <a:lstStyle/>
                    <a:p>
                      <a:pPr algn="ctr" fontAlgn="b"/>
                      <a:r>
                        <a:rPr lang="es-MX" sz="10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OBRAS ANEXAS</a:t>
                      </a:r>
                    </a:p>
                  </a:txBody>
                  <a:tcPr marL="27028" marR="27028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2.89 Km</a:t>
                      </a:r>
                    </a:p>
                  </a:txBody>
                  <a:tcPr marL="27028" marR="27028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Pavimentación</a:t>
                      </a:r>
                    </a:p>
                  </a:txBody>
                  <a:tcPr marL="27028" marR="27028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2.89 KM</a:t>
                      </a:r>
                    </a:p>
                  </a:txBody>
                  <a:tcPr marL="27028" marR="27028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8745">
                <a:tc vMerge="1"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08" marR="8108" marT="878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3 Unid.</a:t>
                      </a:r>
                    </a:p>
                  </a:txBody>
                  <a:tcPr marL="27028" marR="27028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Túneles</a:t>
                      </a:r>
                    </a:p>
                  </a:txBody>
                  <a:tcPr marL="27028" marR="27028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3 TERMINADOS</a:t>
                      </a:r>
                    </a:p>
                  </a:txBody>
                  <a:tcPr marL="27028" marR="27028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8745">
                <a:tc vMerge="1"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08" marR="8108" marT="8784" marB="0" anchor="ctr"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CO" sz="10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3 Unid</a:t>
                      </a:r>
                    </a:p>
                  </a:txBody>
                  <a:tcPr marL="27028" marR="27028" marT="0" marB="0" anchor="ctr"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Puentes</a:t>
                      </a:r>
                    </a:p>
                  </a:txBody>
                  <a:tcPr marL="27028" marR="27028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b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3 TERMIANDOS</a:t>
                      </a:r>
                    </a:p>
                  </a:txBody>
                  <a:tcPr marL="27028" marR="27028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2" name="30 CuadroTexto"/>
          <p:cNvSpPr txBox="1">
            <a:spLocks noChangeArrowheads="1"/>
          </p:cNvSpPr>
          <p:nvPr/>
        </p:nvSpPr>
        <p:spPr bwMode="auto">
          <a:xfrm flipH="1">
            <a:off x="128128" y="3994202"/>
            <a:ext cx="3913334" cy="149272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047" tIns="0" rIns="91047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92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INVERSIONES (Millones)</a:t>
            </a:r>
          </a:p>
        </p:txBody>
      </p:sp>
      <p:graphicFrame>
        <p:nvGraphicFramePr>
          <p:cNvPr id="33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6953525"/>
              </p:ext>
            </p:extLst>
          </p:nvPr>
        </p:nvGraphicFramePr>
        <p:xfrm>
          <a:off x="128129" y="4177693"/>
          <a:ext cx="3913333" cy="1283686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35955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5378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39296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 Contrato Obra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3" marR="2700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$ 110.407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03" marR="27003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4934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 Contrato </a:t>
                      </a:r>
                      <a:r>
                        <a:rPr lang="es-ES" sz="1000" kern="1200" dirty="0">
                          <a:solidFill>
                            <a:schemeClr val="tx1"/>
                          </a:solidFill>
                        </a:rPr>
                        <a:t>Interventoría</a:t>
                      </a:r>
                      <a:endParaRPr lang="es-CO" sz="1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3" marR="27003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baseline="0" dirty="0">
                          <a:effectLst/>
                        </a:rPr>
                        <a:t> </a:t>
                      </a:r>
                      <a:r>
                        <a:rPr lang="es-CO" sz="1000" u="none" strike="noStrike" dirty="0">
                          <a:effectLst/>
                        </a:rPr>
                        <a:t>$ 4.863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03" marR="27003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2954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Total Vigencias Obra</a:t>
                      </a:r>
                      <a:endParaRPr lang="es-CO" sz="1000" kern="1200" baseline="0" dirty="0"/>
                    </a:p>
                    <a:p>
                      <a:pPr marL="177800" indent="0" algn="l" defTabSz="914400" rtl="0" eaLnBrk="1" latinLnBrk="0" hangingPunct="1"/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2014= 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$ 28.917</a:t>
                      </a:r>
                      <a:endParaRPr lang="es-CO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 Vigencia 2015= 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$ 80.339</a:t>
                      </a:r>
                      <a:endParaRPr lang="es-CO" sz="1000" b="0" i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7800" indent="0" algn="l" defTabSz="914400" rtl="0" eaLnBrk="1" latinLnBrk="0" hangingPunct="1"/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2016= 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$ 1.150</a:t>
                      </a:r>
                    </a:p>
                  </a:txBody>
                  <a:tcPr marL="27003" marR="27003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$ 110.407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03" marR="27003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39296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</a:t>
                      </a:r>
                      <a:r>
                        <a:rPr lang="es-ES" sz="1000" kern="1200" baseline="0" dirty="0"/>
                        <a:t> Inversión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3" marR="27003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 $ 115.269</a:t>
                      </a:r>
                      <a:endParaRPr lang="es-CO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03" marR="27003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95370" name="CuadroTexto 26"/>
          <p:cNvSpPr txBox="1">
            <a:spLocks noChangeArrowheads="1"/>
          </p:cNvSpPr>
          <p:nvPr/>
        </p:nvSpPr>
        <p:spPr bwMode="auto">
          <a:xfrm>
            <a:off x="128128" y="5495598"/>
            <a:ext cx="3367109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defTabSz="68583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altLang="es-CO" sz="750" dirty="0">
                <a:solidFill>
                  <a:srgbClr val="386295"/>
                </a:solidFill>
              </a:rPr>
              <a:t>* Cifras en millones a diciembre de 2015</a:t>
            </a:r>
          </a:p>
        </p:txBody>
      </p:sp>
      <p:grpSp>
        <p:nvGrpSpPr>
          <p:cNvPr id="273530" name="Grupo 89"/>
          <p:cNvGrpSpPr>
            <a:grpSpLocks/>
          </p:cNvGrpSpPr>
          <p:nvPr/>
        </p:nvGrpSpPr>
        <p:grpSpPr bwMode="auto">
          <a:xfrm>
            <a:off x="4205727" y="1655644"/>
            <a:ext cx="2420841" cy="1768672"/>
            <a:chOff x="998539" y="4633913"/>
            <a:chExt cx="3031829" cy="2384972"/>
          </a:xfrm>
        </p:grpSpPr>
        <p:grpSp>
          <p:nvGrpSpPr>
            <p:cNvPr id="273561" name="Grupo 1"/>
            <p:cNvGrpSpPr>
              <a:grpSpLocks/>
            </p:cNvGrpSpPr>
            <p:nvPr/>
          </p:nvGrpSpPr>
          <p:grpSpPr bwMode="auto">
            <a:xfrm>
              <a:off x="998539" y="4633913"/>
              <a:ext cx="3031829" cy="2384972"/>
              <a:chOff x="6902951" y="2180933"/>
              <a:chExt cx="3031753" cy="2384748"/>
            </a:xfrm>
          </p:grpSpPr>
          <p:grpSp>
            <p:nvGrpSpPr>
              <p:cNvPr id="273563" name="64 Grupo"/>
              <p:cNvGrpSpPr>
                <a:grpSpLocks/>
              </p:cNvGrpSpPr>
              <p:nvPr/>
            </p:nvGrpSpPr>
            <p:grpSpPr bwMode="auto">
              <a:xfrm>
                <a:off x="6902951" y="2180933"/>
                <a:ext cx="3031753" cy="2384748"/>
                <a:chOff x="5137640" y="2415767"/>
                <a:chExt cx="3031753" cy="2384748"/>
              </a:xfrm>
            </p:grpSpPr>
            <p:grpSp>
              <p:nvGrpSpPr>
                <p:cNvPr id="273569" name="Grupo 16"/>
                <p:cNvGrpSpPr>
                  <a:grpSpLocks/>
                </p:cNvGrpSpPr>
                <p:nvPr/>
              </p:nvGrpSpPr>
              <p:grpSpPr bwMode="auto">
                <a:xfrm>
                  <a:off x="5160896" y="2415767"/>
                  <a:ext cx="3008497" cy="2384748"/>
                  <a:chOff x="6036454" y="1308345"/>
                  <a:chExt cx="3008497" cy="2384748"/>
                </a:xfrm>
              </p:grpSpPr>
              <p:sp>
                <p:nvSpPr>
                  <p:cNvPr id="101" name="CuadroTexto 32"/>
                  <p:cNvSpPr txBox="1"/>
                  <p:nvPr/>
                </p:nvSpPr>
                <p:spPr>
                  <a:xfrm>
                    <a:off x="6535404" y="1308345"/>
                    <a:ext cx="2509547" cy="2384748"/>
                  </a:xfrm>
                  <a:prstGeom prst="rect">
                    <a:avLst/>
                  </a:prstGeom>
                  <a:noFill/>
                </p:spPr>
                <p:txBody>
                  <a:bodyPr>
                    <a:spAutoFit/>
                  </a:bodyPr>
                  <a:lstStyle/>
                  <a:p>
                    <a:pPr defTabSz="686526">
                      <a:defRPr/>
                    </a:pPr>
                    <a:r>
                      <a:rPr lang="es-CO" sz="826" dirty="0">
                        <a:solidFill>
                          <a:prstClr val="black"/>
                        </a:solidFill>
                        <a:ea typeface="MS PGothic" panose="020B0600070205080204" pitchFamily="34" charset="-128"/>
                      </a:rPr>
                      <a:t>Vía por pavimentar en el contrato</a:t>
                    </a:r>
                  </a:p>
                  <a:p>
                    <a:pPr defTabSz="686526">
                      <a:defRPr/>
                    </a:pPr>
                    <a:r>
                      <a:rPr lang="es-CO" sz="826" dirty="0">
                        <a:solidFill>
                          <a:prstClr val="black"/>
                        </a:solidFill>
                        <a:ea typeface="MS PGothic" panose="020B0600070205080204" pitchFamily="34" charset="-128"/>
                      </a:rPr>
                      <a:t>Carretera Nacional pavimentada-INVÍAS</a:t>
                    </a:r>
                  </a:p>
                  <a:p>
                    <a:pPr defTabSz="686526">
                      <a:defRPr/>
                    </a:pPr>
                    <a:r>
                      <a:rPr lang="es-CO" sz="826" dirty="0">
                        <a:solidFill>
                          <a:prstClr val="black"/>
                        </a:solidFill>
                        <a:ea typeface="MS PGothic" panose="020B0600070205080204" pitchFamily="34" charset="-128"/>
                      </a:rPr>
                      <a:t>Carretera Departamental</a:t>
                    </a:r>
                  </a:p>
                  <a:p>
                    <a:pPr defTabSz="686526">
                      <a:defRPr/>
                    </a:pPr>
                    <a:r>
                      <a:rPr lang="es-CO" sz="826" dirty="0">
                        <a:solidFill>
                          <a:prstClr val="black"/>
                        </a:solidFill>
                        <a:ea typeface="MS PGothic" panose="020B0600070205080204" pitchFamily="34" charset="-128"/>
                      </a:rPr>
                      <a:t>Carretera Municipal pavimentada</a:t>
                    </a:r>
                  </a:p>
                  <a:p>
                    <a:pPr defTabSz="686526">
                      <a:defRPr/>
                    </a:pPr>
                    <a:r>
                      <a:rPr lang="es-CO" sz="826" dirty="0">
                        <a:solidFill>
                          <a:prstClr val="black"/>
                        </a:solidFill>
                        <a:ea typeface="MS PGothic" panose="020B0600070205080204" pitchFamily="34" charset="-128"/>
                      </a:rPr>
                      <a:t>Carretera Nacional pavimentada-ANI</a:t>
                    </a:r>
                  </a:p>
                  <a:p>
                    <a:pPr defTabSz="686526">
                      <a:defRPr/>
                    </a:pPr>
                    <a:r>
                      <a:rPr lang="es-CO" sz="826" dirty="0">
                        <a:solidFill>
                          <a:prstClr val="black"/>
                        </a:solidFill>
                        <a:ea typeface="MS PGothic" panose="020B0600070205080204" pitchFamily="34" charset="-128"/>
                      </a:rPr>
                      <a:t>Túnel piloto</a:t>
                    </a:r>
                  </a:p>
                  <a:p>
                    <a:pPr defTabSz="686526">
                      <a:defRPr/>
                    </a:pPr>
                    <a:r>
                      <a:rPr lang="es-CO" sz="826" dirty="0">
                        <a:solidFill>
                          <a:prstClr val="black"/>
                        </a:solidFill>
                        <a:ea typeface="MS PGothic" panose="020B0600070205080204" pitchFamily="34" charset="-128"/>
                      </a:rPr>
                      <a:t>Túnel de la Línea </a:t>
                    </a:r>
                  </a:p>
                  <a:p>
                    <a:pPr defTabSz="686526">
                      <a:defRPr/>
                    </a:pPr>
                    <a:r>
                      <a:rPr lang="es-CO" sz="826" dirty="0">
                        <a:solidFill>
                          <a:prstClr val="black"/>
                        </a:solidFill>
                        <a:ea typeface="MS PGothic" panose="020B0600070205080204" pitchFamily="34" charset="-128"/>
                      </a:rPr>
                      <a:t>Segunda Calzada (ejecución mediante </a:t>
                    </a:r>
                  </a:p>
                  <a:p>
                    <a:pPr defTabSz="686526">
                      <a:defRPr/>
                    </a:pPr>
                    <a:r>
                      <a:rPr lang="es-CO" sz="826" dirty="0">
                        <a:solidFill>
                          <a:prstClr val="black"/>
                        </a:solidFill>
                        <a:ea typeface="MS PGothic" panose="020B0600070205080204" pitchFamily="34" charset="-128"/>
                      </a:rPr>
                      <a:t>otro contrato)</a:t>
                    </a:r>
                  </a:p>
                  <a:p>
                    <a:pPr defTabSz="686526">
                      <a:defRPr/>
                    </a:pPr>
                    <a:r>
                      <a:rPr lang="es-CO" sz="826" dirty="0">
                        <a:solidFill>
                          <a:prstClr val="black"/>
                        </a:solidFill>
                        <a:ea typeface="MS PGothic" panose="020B0600070205080204" pitchFamily="34" charset="-128"/>
                      </a:rPr>
                      <a:t>Puente en intervención</a:t>
                    </a:r>
                  </a:p>
                  <a:p>
                    <a:pPr defTabSz="686526">
                      <a:defRPr/>
                    </a:pPr>
                    <a:r>
                      <a:rPr lang="es-CO" sz="826" dirty="0">
                        <a:solidFill>
                          <a:prstClr val="black"/>
                        </a:solidFill>
                        <a:ea typeface="MS PGothic" panose="020B0600070205080204" pitchFamily="34" charset="-128"/>
                      </a:rPr>
                      <a:t>Túnel en intervención</a:t>
                    </a:r>
                  </a:p>
                  <a:p>
                    <a:pPr defTabSz="686526">
                      <a:defRPr/>
                    </a:pPr>
                    <a:endParaRPr lang="es-CO" sz="300" dirty="0">
                      <a:solidFill>
                        <a:prstClr val="black"/>
                      </a:solidFill>
                      <a:ea typeface="MS PGothic" panose="020B0600070205080204" pitchFamily="34" charset="-128"/>
                    </a:endParaRPr>
                  </a:p>
                  <a:p>
                    <a:pPr defTabSz="686526">
                      <a:defRPr/>
                    </a:pPr>
                    <a:r>
                      <a:rPr lang="es-CO" sz="826" dirty="0">
                        <a:solidFill>
                          <a:prstClr val="black"/>
                        </a:solidFill>
                        <a:ea typeface="MS PGothic" panose="020B0600070205080204" pitchFamily="34" charset="-128"/>
                      </a:rPr>
                      <a:t>Obras Anexas</a:t>
                    </a:r>
                  </a:p>
                </p:txBody>
              </p:sp>
              <p:sp>
                <p:nvSpPr>
                  <p:cNvPr id="102" name="Rectángulo 40"/>
                  <p:cNvSpPr/>
                  <p:nvPr/>
                </p:nvSpPr>
                <p:spPr>
                  <a:xfrm>
                    <a:off x="6036454" y="1841115"/>
                    <a:ext cx="410154" cy="78225"/>
                  </a:xfrm>
                  <a:prstGeom prst="rect">
                    <a:avLst/>
                  </a:prstGeom>
                  <a:solidFill>
                    <a:srgbClr val="FFC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 defTabSz="686526">
                      <a:defRPr/>
                    </a:pPr>
                    <a:endParaRPr lang="es-CO" sz="1351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03" name="Rectángulo 15"/>
                  <p:cNvSpPr/>
                  <p:nvPr/>
                </p:nvSpPr>
                <p:spPr>
                  <a:xfrm>
                    <a:off x="6036454" y="1356971"/>
                    <a:ext cx="410154" cy="76110"/>
                  </a:xfrm>
                  <a:prstGeom prst="rect">
                    <a:avLst/>
                  </a:prstGeom>
                  <a:solidFill>
                    <a:schemeClr val="accent3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 defTabSz="686526">
                      <a:defRPr/>
                    </a:pPr>
                    <a:endParaRPr lang="es-CO" sz="1351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04" name="Rectángulo 42"/>
                  <p:cNvSpPr/>
                  <p:nvPr/>
                </p:nvSpPr>
                <p:spPr>
                  <a:xfrm>
                    <a:off x="6036454" y="1528218"/>
                    <a:ext cx="410154" cy="76110"/>
                  </a:xfrm>
                  <a:prstGeom prst="rect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 defTabSz="686526">
                      <a:defRPr/>
                    </a:pPr>
                    <a:endParaRPr lang="es-CO" sz="1351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05" name="Rectángulo 43"/>
                  <p:cNvSpPr/>
                  <p:nvPr/>
                </p:nvSpPr>
                <p:spPr>
                  <a:xfrm>
                    <a:off x="6036454" y="1697352"/>
                    <a:ext cx="410154" cy="76110"/>
                  </a:xfrm>
                  <a:prstGeom prst="rect">
                    <a:avLst/>
                  </a:prstGeom>
                  <a:solidFill>
                    <a:schemeClr val="accent6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 defTabSz="686526">
                      <a:defRPr/>
                    </a:pPr>
                    <a:endParaRPr lang="es-CO" sz="1351" dirty="0">
                      <a:solidFill>
                        <a:prstClr val="black"/>
                      </a:solidFill>
                    </a:endParaRPr>
                  </a:p>
                </p:txBody>
              </p:sp>
            </p:grpSp>
            <p:sp>
              <p:nvSpPr>
                <p:cNvPr id="100" name="Rectángulo 43"/>
                <p:cNvSpPr/>
                <p:nvPr/>
              </p:nvSpPr>
              <p:spPr>
                <a:xfrm>
                  <a:off x="5137640" y="3117670"/>
                  <a:ext cx="433410" cy="76110"/>
                </a:xfrm>
                <a:prstGeom prst="rect">
                  <a:avLst/>
                </a:prstGeom>
                <a:solidFill>
                  <a:srgbClr val="893BC3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defTabSz="686526">
                    <a:defRPr/>
                  </a:pPr>
                  <a:endParaRPr lang="es-CO" sz="1351" dirty="0">
                    <a:solidFill>
                      <a:prstClr val="black"/>
                    </a:solidFill>
                  </a:endParaRPr>
                </a:p>
              </p:txBody>
            </p:sp>
          </p:grpSp>
          <p:cxnSp>
            <p:nvCxnSpPr>
              <p:cNvPr id="94" name="Conector recto 58"/>
              <p:cNvCxnSpPr/>
              <p:nvPr/>
            </p:nvCxnSpPr>
            <p:spPr>
              <a:xfrm>
                <a:off x="6913523" y="3113281"/>
                <a:ext cx="429181" cy="0"/>
              </a:xfrm>
              <a:prstGeom prst="line">
                <a:avLst/>
              </a:prstGeom>
              <a:ln w="76200">
                <a:solidFill>
                  <a:srgbClr val="00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5" name="Rectángulo 42"/>
              <p:cNvSpPr/>
              <p:nvPr/>
            </p:nvSpPr>
            <p:spPr>
              <a:xfrm>
                <a:off x="6934665" y="3257044"/>
                <a:ext cx="401697" cy="76110"/>
              </a:xfrm>
              <a:prstGeom prst="rect">
                <a:avLst/>
              </a:pr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686526">
                  <a:defRPr/>
                </a:pPr>
                <a:endParaRPr lang="es-CO" sz="1351" dirty="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96" name="Conector recto 46"/>
              <p:cNvCxnSpPr/>
              <p:nvPr/>
            </p:nvCxnSpPr>
            <p:spPr>
              <a:xfrm>
                <a:off x="6951578" y="3483260"/>
                <a:ext cx="376326" cy="0"/>
              </a:xfrm>
              <a:prstGeom prst="line">
                <a:avLst/>
              </a:prstGeom>
              <a:ln w="76200"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Proceso predefinido 96"/>
              <p:cNvSpPr/>
              <p:nvPr/>
            </p:nvSpPr>
            <p:spPr bwMode="auto">
              <a:xfrm>
                <a:off x="6970605" y="3751759"/>
                <a:ext cx="329814" cy="120507"/>
              </a:xfrm>
              <a:prstGeom prst="flowChartPredefinedProcess">
                <a:avLst/>
              </a:prstGeom>
              <a:ln>
                <a:prstDash val="sysDot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686526">
                  <a:defRPr/>
                </a:pPr>
                <a:endParaRPr lang="es-CO" sz="135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8" name="59 Arco de bloque"/>
              <p:cNvSpPr/>
              <p:nvPr/>
            </p:nvSpPr>
            <p:spPr>
              <a:xfrm>
                <a:off x="6985405" y="3918778"/>
                <a:ext cx="287530" cy="331925"/>
              </a:xfrm>
              <a:prstGeom prst="blockArc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686526">
                  <a:defRPr/>
                </a:pPr>
                <a:endParaRPr lang="es-CO" sz="1351" dirty="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92" name="Conector recto 91"/>
            <p:cNvCxnSpPr/>
            <p:nvPr/>
          </p:nvCxnSpPr>
          <p:spPr>
            <a:xfrm>
              <a:off x="1026025" y="6665819"/>
              <a:ext cx="427078" cy="0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486" y="1104019"/>
            <a:ext cx="3694430" cy="2719872"/>
          </a:xfrm>
          <a:prstGeom prst="rect">
            <a:avLst/>
          </a:prstGeom>
        </p:spPr>
      </p:pic>
      <p:graphicFrame>
        <p:nvGraphicFramePr>
          <p:cNvPr id="53" name="Tabla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2773032"/>
              </p:ext>
            </p:extLst>
          </p:nvPr>
        </p:nvGraphicFramePr>
        <p:xfrm>
          <a:off x="4405327" y="4051603"/>
          <a:ext cx="3449475" cy="235111"/>
        </p:xfrm>
        <a:graphic>
          <a:graphicData uri="http://schemas.openxmlformats.org/drawingml/2006/table">
            <a:tbl>
              <a:tblPr firstRow="1" bandRow="1"/>
              <a:tblGrid>
                <a:gridCol w="34494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35111">
                <a:tc>
                  <a:txBody>
                    <a:bodyPr/>
                    <a:lstStyle>
                      <a:lvl1pPr marL="0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8945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7889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6834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5779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4723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3668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2613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1557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Longitud</a:t>
                      </a:r>
                      <a:r>
                        <a:rPr lang="es-ES" sz="120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 de Proyecto 3 Km</a:t>
                      </a:r>
                      <a:endParaRPr lang="es-CO" sz="1200" b="0" i="0" u="none" strike="noStrike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254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6C0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5" name="30 CuadroTexto"/>
          <p:cNvSpPr txBox="1">
            <a:spLocks noChangeArrowheads="1"/>
          </p:cNvSpPr>
          <p:nvPr/>
        </p:nvSpPr>
        <p:spPr bwMode="auto">
          <a:xfrm flipH="1">
            <a:off x="4405325" y="4379723"/>
            <a:ext cx="3449475" cy="149272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047" tIns="0" rIns="91047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kern="0" dirty="0"/>
              <a:t>ESTADO DEL CORREDOR</a:t>
            </a:r>
          </a:p>
        </p:txBody>
      </p:sp>
      <p:graphicFrame>
        <p:nvGraphicFramePr>
          <p:cNvPr id="39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3034918"/>
              </p:ext>
            </p:extLst>
          </p:nvPr>
        </p:nvGraphicFramePr>
        <p:xfrm>
          <a:off x="4406963" y="4641732"/>
          <a:ext cx="3447840" cy="842955"/>
        </p:xfrm>
        <a:graphic>
          <a:graphicData uri="http://schemas.openxmlformats.org/drawingml/2006/table">
            <a:tbl>
              <a:tblPr bandRow="1"/>
              <a:tblGrid>
                <a:gridCol w="223318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1465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52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effectLst/>
                          <a:latin typeface="+mn-lt"/>
                        </a:rPr>
                        <a:t>ESTADO</a:t>
                      </a:r>
                      <a:endParaRPr lang="es-CO" sz="1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67" marR="58467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effectLst/>
                          <a:latin typeface="+mn-lt"/>
                          <a:ea typeface="+mn-ea"/>
                        </a:rPr>
                        <a:t>CANTIDAD</a:t>
                      </a:r>
                      <a:endParaRPr lang="es-CO" sz="1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67" marR="58467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12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TERMINADOS 2016</a:t>
                      </a: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3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028" marR="27028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7986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EJECUTADOS POR OTROS PROGRAMAS</a:t>
                      </a:r>
                      <a:endParaRPr lang="es-MX" sz="10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8945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7889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6834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5779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4723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3668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2613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1557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 KM</a:t>
                      </a:r>
                    </a:p>
                  </a:txBody>
                  <a:tcPr marL="27028" marR="27028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46497866"/>
                  </a:ext>
                </a:extLst>
              </a:tr>
              <a:tr h="184069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SIN INTERVENIR – SIN FINANCIACIÓN</a:t>
                      </a: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8945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7889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6834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5779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4723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3668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2613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1557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 KM</a:t>
                      </a:r>
                    </a:p>
                  </a:txBody>
                  <a:tcPr marL="27028" marR="27028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612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l" fontAlgn="b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VÍAS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PARA LA EQUIDAD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120" marR="8120" marT="8809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 KM</a:t>
                      </a:r>
                    </a:p>
                  </a:txBody>
                  <a:tcPr marL="8120" marR="8120" marT="8809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2" name="Rectángulo 41"/>
          <p:cNvSpPr/>
          <p:nvPr/>
        </p:nvSpPr>
        <p:spPr>
          <a:xfrm>
            <a:off x="2590800" y="622918"/>
            <a:ext cx="90848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7260"/>
            <a:r>
              <a:rPr lang="es-CO" spc="-5" dirty="0">
                <a:solidFill>
                  <a:srgbClr val="FFFFFF"/>
                </a:solidFill>
                <a:cs typeface="Calibri"/>
              </a:rPr>
              <a:t>COMPETITIVIDAD </a:t>
            </a:r>
            <a:r>
              <a:rPr lang="es-CO" spc="-25" dirty="0">
                <a:solidFill>
                  <a:srgbClr val="FFFFFF"/>
                </a:solidFill>
                <a:cs typeface="Calibri"/>
              </a:rPr>
              <a:t>ESTRATÉGICA </a:t>
            </a:r>
            <a:r>
              <a:rPr lang="es-CO" spc="-5" dirty="0">
                <a:solidFill>
                  <a:srgbClr val="FFFFFF"/>
                </a:solidFill>
                <a:cs typeface="Calibri"/>
              </a:rPr>
              <a:t>E</a:t>
            </a:r>
            <a:r>
              <a:rPr lang="es-CO" spc="65" dirty="0">
                <a:solidFill>
                  <a:srgbClr val="FFFFFF"/>
                </a:solidFill>
                <a:cs typeface="Calibri"/>
              </a:rPr>
              <a:t> </a:t>
            </a:r>
            <a:r>
              <a:rPr lang="es-CO" spc="-10" dirty="0">
                <a:solidFill>
                  <a:srgbClr val="FFFFFF"/>
                </a:solidFill>
                <a:cs typeface="Calibri"/>
              </a:rPr>
              <a:t>INFRAESTRUCTURA</a:t>
            </a:r>
            <a:endParaRPr lang="es-CO" dirty="0">
              <a:solidFill>
                <a:prstClr val="black"/>
              </a:solidFill>
              <a:cs typeface="Calibri"/>
            </a:endParaRPr>
          </a:p>
        </p:txBody>
      </p:sp>
      <p:pic>
        <p:nvPicPr>
          <p:cNvPr id="46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525" y="1475043"/>
            <a:ext cx="1841689" cy="2220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327593" y="857411"/>
            <a:ext cx="22308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/>
              <a:t>CONTRATO 603/2014</a:t>
            </a:r>
          </a:p>
        </p:txBody>
      </p:sp>
      <p:sp>
        <p:nvSpPr>
          <p:cNvPr id="3" name="Rectángulo 2"/>
          <p:cNvSpPr/>
          <p:nvPr/>
        </p:nvSpPr>
        <p:spPr>
          <a:xfrm>
            <a:off x="3756368" y="904908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1600" b="1" dirty="0">
                <a:solidFill>
                  <a:prstClr val="black"/>
                </a:solidFill>
              </a:rPr>
              <a:t>CRUCE </a:t>
            </a:r>
            <a:r>
              <a:rPr lang="es-CO" sz="1400" b="1" dirty="0">
                <a:solidFill>
                  <a:prstClr val="black"/>
                </a:solidFill>
              </a:rPr>
              <a:t>CORDILLERA</a:t>
            </a:r>
            <a:r>
              <a:rPr lang="es-CO" sz="1600" b="1" dirty="0">
                <a:solidFill>
                  <a:prstClr val="black"/>
                </a:solidFill>
              </a:rPr>
              <a:t> CENTRAL – OBRAS ANEXAS (QUINDIO TOLIMA)</a:t>
            </a:r>
          </a:p>
        </p:txBody>
      </p:sp>
    </p:spTree>
    <p:extLst>
      <p:ext uri="{BB962C8B-B14F-4D97-AF65-F5344CB8AC3E}">
        <p14:creationId xmlns:p14="http://schemas.microsoft.com/office/powerpoint/2010/main" val="39537972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1227760"/>
              </p:ext>
            </p:extLst>
          </p:nvPr>
        </p:nvGraphicFramePr>
        <p:xfrm>
          <a:off x="7462318" y="2640820"/>
          <a:ext cx="4469975" cy="762000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84460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7669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72339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2528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487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SECTOR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CANTIDAD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INTERVENCIÓN PREVISTA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178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b="0" dirty="0">
                          <a:effectLst/>
                          <a:latin typeface="+mn-lt"/>
                          <a:ea typeface="Times New Roman"/>
                        </a:rPr>
                        <a:t>AVANCE</a:t>
                      </a: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8745">
                <a:tc rowSpan="4">
                  <a:txBody>
                    <a:bodyPr/>
                    <a:lstStyle/>
                    <a:p>
                      <a:pPr marL="0" algn="ctr" defTabSz="1213209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CALARCA-CAJAMARCA</a:t>
                      </a:r>
                    </a:p>
                  </a:txBody>
                  <a:tcPr marL="27028" marR="2702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CO" sz="1000" u="none" strike="noStrike" dirty="0">
                          <a:latin typeface="+mn-lt"/>
                        </a:rPr>
                        <a:t>18.3 Km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27028" marR="2702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b="0" u="none" strike="noStrike" dirty="0">
                          <a:effectLst/>
                          <a:latin typeface="+mn-lt"/>
                          <a:cs typeface="+mn-cs"/>
                        </a:rPr>
                        <a:t>Pavimentación</a:t>
                      </a:r>
                      <a:endParaRPr lang="es-ES" sz="1000" b="0" u="none" strike="noStrike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27028" marR="2702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b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2,856,08 M</a:t>
                      </a:r>
                    </a:p>
                  </a:txBody>
                  <a:tcPr marL="27028" marR="27028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8745">
                <a:tc vMerge="1"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08" marR="8108" marT="878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8.6 Km</a:t>
                      </a:r>
                    </a:p>
                  </a:txBody>
                  <a:tcPr marL="27028" marR="2702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b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Revestimiento Túnel</a:t>
                      </a:r>
                      <a:r>
                        <a:rPr lang="es-CO" sz="1000" b="0" u="none" strike="noStrike" baseline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Principal</a:t>
                      </a:r>
                      <a:endParaRPr lang="es-ES" sz="1000" b="0" u="none" strike="noStrike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27028" marR="2702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b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5,796 M</a:t>
                      </a:r>
                    </a:p>
                  </a:txBody>
                  <a:tcPr marL="27028" marR="27028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8745">
                <a:tc vMerge="1"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08" marR="8108" marT="878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CO" sz="100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 Unid.</a:t>
                      </a:r>
                    </a:p>
                  </a:txBody>
                  <a:tcPr marL="27028" marR="2702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u="none" strike="noStrike" dirty="0">
                          <a:effectLst/>
                          <a:latin typeface="+mn-lt"/>
                        </a:rPr>
                        <a:t>Túneles Cortos</a:t>
                      </a:r>
                      <a:endParaRPr lang="es-ES" sz="1000" b="0" u="none" strike="noStrike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27028" marR="2702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b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16 TERMINADOS</a:t>
                      </a:r>
                    </a:p>
                  </a:txBody>
                  <a:tcPr marL="27028" marR="27028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48745">
                <a:tc vMerge="1"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08" marR="8108" marT="878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24 Unid.</a:t>
                      </a:r>
                    </a:p>
                  </a:txBody>
                  <a:tcPr marL="27028" marR="2702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b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Puentes</a:t>
                      </a:r>
                      <a:endParaRPr lang="es-ES" sz="1000" b="0" u="none" strike="noStrike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27028" marR="2702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b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16 TERMINADOS</a:t>
                      </a:r>
                    </a:p>
                  </a:txBody>
                  <a:tcPr marL="27028" marR="27028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27" name="Tabla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1025855"/>
              </p:ext>
            </p:extLst>
          </p:nvPr>
        </p:nvGraphicFramePr>
        <p:xfrm>
          <a:off x="7472769" y="3628110"/>
          <a:ext cx="4469974" cy="182880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341870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0682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4444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48745">
                <a:tc gridSpan="3">
                  <a:txBody>
                    <a:bodyPr/>
                    <a:lstStyle/>
                    <a:p>
                      <a:pPr algn="ctr"/>
                      <a:r>
                        <a:rPr lang="es-CO" sz="1000" dirty="0">
                          <a:latin typeface="+mn-lt"/>
                        </a:rPr>
                        <a:t>UNIÓN TEMPORAL SEGUNDO CENTENARIO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INTEGRANTES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%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ORIGEN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87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CO" sz="1000" dirty="0">
                          <a:latin typeface="+mn-lt"/>
                        </a:rPr>
                        <a:t>CONDUX S.A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CO" sz="1000" dirty="0">
                          <a:latin typeface="+mn-lt"/>
                        </a:rPr>
                        <a:t>10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87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s-CO" sz="1000" dirty="0">
                          <a:latin typeface="+mn-lt"/>
                        </a:rPr>
                        <a:t>CONSTRUCTORA HERREÑA FRONPECA SUCURSAL COLOMBIA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CO" sz="1000" dirty="0">
                          <a:latin typeface="+mn-lt"/>
                        </a:rPr>
                        <a:t>10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r>
                        <a:rPr lang="es-CO" sz="1000" dirty="0">
                          <a:latin typeface="+mn-lt"/>
                        </a:rPr>
                        <a:t>ALVAREZ Y COLLINS S.A.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000" dirty="0">
                          <a:latin typeface="+mn-lt"/>
                        </a:rPr>
                        <a:t>10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r>
                        <a:rPr lang="es-CO" sz="1000" dirty="0">
                          <a:latin typeface="+mn-lt"/>
                        </a:rPr>
                        <a:t>CONSTRUCTORA CARLOS COLLINS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000" dirty="0">
                          <a:latin typeface="+mn-lt"/>
                        </a:rPr>
                        <a:t>10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r>
                        <a:rPr lang="es-CO" sz="1000" dirty="0">
                          <a:latin typeface="+mn-lt"/>
                        </a:rPr>
                        <a:t>CONSTRUCTORA MONTECARLO VÍAS S.A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000" dirty="0">
                          <a:latin typeface="+mn-lt"/>
                        </a:rPr>
                        <a:t>10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algn="l"/>
                      <a:r>
                        <a:rPr lang="es-CO" sz="1000" dirty="0">
                          <a:latin typeface="+mn-lt"/>
                        </a:rPr>
                        <a:t>TÚNELES DE COLOMBIA S.A.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000" dirty="0">
                          <a:latin typeface="+mn-lt"/>
                        </a:rPr>
                        <a:t>10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algn="l"/>
                      <a:r>
                        <a:rPr lang="es-CO" sz="1000" dirty="0">
                          <a:latin typeface="+mn-lt"/>
                        </a:rPr>
                        <a:t>CONSTRUIRTE S.A.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000" dirty="0">
                          <a:latin typeface="+mn-lt"/>
                        </a:rPr>
                        <a:t>10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r>
                        <a:rPr lang="es-CO" sz="1000" dirty="0">
                          <a:latin typeface="+mn-lt"/>
                        </a:rPr>
                        <a:t>GAICO INGENIEROS CONSTRUCTORES S.A.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000" dirty="0">
                          <a:latin typeface="+mn-lt"/>
                        </a:rPr>
                        <a:t>10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r>
                        <a:rPr lang="es-CO" sz="1000" dirty="0">
                          <a:latin typeface="+mn-lt"/>
                        </a:rPr>
                        <a:t>H&amp;H ARQUITECTURA S.A.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r>
                        <a:rPr lang="es-CO" sz="1000" dirty="0">
                          <a:latin typeface="+mn-lt"/>
                        </a:rPr>
                        <a:t>FELUCA Y CIA S.A.S.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3" name="30 CuadroTexto"/>
          <p:cNvSpPr txBox="1">
            <a:spLocks noChangeArrowheads="1"/>
          </p:cNvSpPr>
          <p:nvPr/>
        </p:nvSpPr>
        <p:spPr bwMode="auto">
          <a:xfrm flipH="1">
            <a:off x="7462318" y="1314976"/>
            <a:ext cx="4460796" cy="173253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047" tIns="0" rIns="91047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92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1126" dirty="0"/>
              <a:t>INFORMACIÓN GENERAL</a:t>
            </a:r>
          </a:p>
        </p:txBody>
      </p:sp>
      <p:graphicFrame>
        <p:nvGraphicFramePr>
          <p:cNvPr id="2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2885996"/>
              </p:ext>
            </p:extLst>
          </p:nvPr>
        </p:nvGraphicFramePr>
        <p:xfrm>
          <a:off x="7462318" y="1541598"/>
          <a:ext cx="4469975" cy="9144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13936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33060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9749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ACTA DE INICIO</a:t>
                      </a:r>
                    </a:p>
                    <a:p>
                      <a:pPr marL="0" algn="l" defTabSz="914400" rtl="0" eaLnBrk="1" latinLnBrk="0" hangingPunct="1"/>
                      <a:r>
                        <a:rPr lang="es-CO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INICIO</a:t>
                      </a:r>
                      <a:r>
                        <a:rPr lang="es-CO" sz="1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DE OBRA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6990" marR="26990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u="none" strike="noStrike" dirty="0">
                          <a:effectLst/>
                        </a:rPr>
                        <a:t>14/04/2009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6990" marR="26990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PLAZO</a:t>
                      </a:r>
                      <a:endParaRPr lang="es-CO" sz="1000" b="0" kern="1200" dirty="0">
                        <a:solidFill>
                          <a:srgbClr val="08275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6990" marR="26990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kern="1200" dirty="0">
                          <a:effectLst/>
                        </a:rPr>
                        <a:t>7</a:t>
                      </a:r>
                      <a:r>
                        <a:rPr lang="es-MX" sz="1000" u="none" strike="noStrike" kern="1200" baseline="0" dirty="0">
                          <a:effectLst/>
                        </a:rPr>
                        <a:t> AÑOS 7 MESES</a:t>
                      </a:r>
                      <a:endParaRPr lang="es-MX" sz="1000" b="0" i="0" u="none" strike="noStrike" kern="1200" dirty="0">
                        <a:solidFill>
                          <a:srgbClr val="082754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990" marR="26990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FECHA FINALIZACIÓN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6990" marR="26990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kern="1200" baseline="0" dirty="0">
                          <a:effectLst/>
                        </a:rPr>
                        <a:t>30/11/2016</a:t>
                      </a:r>
                      <a:endParaRPr lang="es-MX" sz="10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990" marR="26990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FASE DEL PROYECTO (AVANCE)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6990" marR="26990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9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TERMINADO POR VENCIMTO DEL PLAZO</a:t>
                      </a:r>
                      <a:r>
                        <a:rPr lang="es-CO" sz="1000" b="1" kern="1200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– 88,19</a:t>
                      </a:r>
                      <a:r>
                        <a:rPr lang="es-CO" sz="10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%</a:t>
                      </a:r>
                      <a:endParaRPr lang="es-MX" sz="1000" b="1" i="0" u="none" strike="noStrike" kern="1200" baseline="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990" marR="26990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5" name="30 CuadroTexto"/>
          <p:cNvSpPr txBox="1">
            <a:spLocks noChangeArrowheads="1"/>
          </p:cNvSpPr>
          <p:nvPr/>
        </p:nvSpPr>
        <p:spPr bwMode="auto">
          <a:xfrm flipH="1">
            <a:off x="7462318" y="3450542"/>
            <a:ext cx="4469975" cy="150169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047" tIns="0" rIns="91047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92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6" dirty="0"/>
              <a:t>CONTRATO OBRA 3460 DE /2008</a:t>
            </a:r>
          </a:p>
        </p:txBody>
      </p:sp>
      <p:graphicFrame>
        <p:nvGraphicFramePr>
          <p:cNvPr id="28" name="Tab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3042592"/>
              </p:ext>
            </p:extLst>
          </p:nvPr>
        </p:nvGraphicFramePr>
        <p:xfrm>
          <a:off x="4290409" y="4555331"/>
          <a:ext cx="3024140" cy="678052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55083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1861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5469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44634">
                <a:tc gridSpan="3">
                  <a:txBody>
                    <a:bodyPr/>
                    <a:lstStyle/>
                    <a:p>
                      <a:pPr algn="ctr"/>
                      <a:r>
                        <a:rPr lang="es-CO" sz="1100" dirty="0">
                          <a:solidFill>
                            <a:schemeClr val="tx1"/>
                          </a:solidFill>
                        </a:rPr>
                        <a:t>CONSORCIO DIS SA – EDL LTDA</a:t>
                      </a: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7513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INTEGRANTES</a:t>
                      </a:r>
                      <a:endParaRPr lang="es-MX" sz="11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%</a:t>
                      </a:r>
                      <a:endParaRPr lang="es-MX" sz="11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ORIGEN</a:t>
                      </a:r>
                      <a:endParaRPr lang="es-MX" sz="11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4634">
                <a:tc>
                  <a:txBody>
                    <a:bodyPr/>
                    <a:lstStyle/>
                    <a:p>
                      <a:r>
                        <a:rPr lang="es-CO" sz="1100" dirty="0">
                          <a:solidFill>
                            <a:schemeClr val="tx1"/>
                          </a:solidFill>
                          <a:latin typeface="+mj-lt"/>
                        </a:rPr>
                        <a:t>DIS SAS </a:t>
                      </a:r>
                      <a:endParaRPr lang="es-CO" sz="11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7028" marR="27028" marT="0" marB="0" anchor="ctr"/>
                </a:tc>
                <a:tc>
                  <a:txBody>
                    <a:bodyPr/>
                    <a:lstStyle/>
                    <a:p>
                      <a:pPr marL="0" algn="ctr" defTabSz="1213209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27028" marR="27028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8" marR="27028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46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s-CO" sz="1100" dirty="0">
                          <a:solidFill>
                            <a:schemeClr val="tx1"/>
                          </a:solidFill>
                          <a:latin typeface="+mj-lt"/>
                        </a:rPr>
                        <a:t>EDL SAS </a:t>
                      </a:r>
                      <a:endParaRPr lang="es-CO" sz="11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7028" marR="27028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1213209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80</a:t>
                      </a:r>
                    </a:p>
                  </a:txBody>
                  <a:tcPr marL="27028" marR="27028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8" marR="27028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9" name="30 CuadroTexto"/>
          <p:cNvSpPr txBox="1">
            <a:spLocks noChangeArrowheads="1"/>
          </p:cNvSpPr>
          <p:nvPr/>
        </p:nvSpPr>
        <p:spPr bwMode="auto">
          <a:xfrm flipH="1">
            <a:off x="7462318" y="2463252"/>
            <a:ext cx="4460796" cy="150169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047" tIns="0" rIns="91047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92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6" dirty="0"/>
              <a:t>ALCANCE</a:t>
            </a:r>
          </a:p>
        </p:txBody>
      </p:sp>
      <p:sp>
        <p:nvSpPr>
          <p:cNvPr id="32" name="30 CuadroTexto"/>
          <p:cNvSpPr txBox="1">
            <a:spLocks noChangeArrowheads="1"/>
          </p:cNvSpPr>
          <p:nvPr/>
        </p:nvSpPr>
        <p:spPr bwMode="auto">
          <a:xfrm flipH="1">
            <a:off x="413788" y="3365576"/>
            <a:ext cx="3661153" cy="169277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047" tIns="0" rIns="91047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92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1100" dirty="0"/>
              <a:t>INVERSIONES (Millones)</a:t>
            </a:r>
          </a:p>
        </p:txBody>
      </p:sp>
      <p:graphicFrame>
        <p:nvGraphicFramePr>
          <p:cNvPr id="33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9403317"/>
              </p:ext>
            </p:extLst>
          </p:nvPr>
        </p:nvGraphicFramePr>
        <p:xfrm>
          <a:off x="413789" y="3592362"/>
          <a:ext cx="3661153" cy="5029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9278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3326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3730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100" kern="1200" dirty="0"/>
                        <a:t>Total Contrato Obra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3" marR="2700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dirty="0">
                          <a:effectLst/>
                        </a:rPr>
                        <a:t>$ 629.052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03" marR="27003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3730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100" kern="1200" dirty="0"/>
                        <a:t>Total Contrato </a:t>
                      </a:r>
                      <a:r>
                        <a:rPr lang="es-ES" sz="1100" kern="1200" dirty="0">
                          <a:solidFill>
                            <a:schemeClr val="tx1"/>
                          </a:solidFill>
                        </a:rPr>
                        <a:t>Interventoría</a:t>
                      </a:r>
                      <a:endParaRPr lang="es-CO" sz="11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3" marR="27003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baseline="0" dirty="0">
                          <a:effectLst/>
                        </a:rPr>
                        <a:t> </a:t>
                      </a:r>
                      <a:r>
                        <a:rPr lang="es-CO" sz="1100" u="none" strike="noStrike" dirty="0">
                          <a:effectLst/>
                        </a:rPr>
                        <a:t>$ 24.000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03" marR="27003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3730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100" kern="1200" dirty="0"/>
                        <a:t>Total</a:t>
                      </a:r>
                      <a:r>
                        <a:rPr lang="es-ES" sz="1100" kern="1200" baseline="0" dirty="0"/>
                        <a:t> Inversión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3" marR="27003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dirty="0">
                          <a:effectLst/>
                        </a:rPr>
                        <a:t> $ 653.052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03" marR="27003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95370" name="CuadroTexto 26"/>
          <p:cNvSpPr txBox="1">
            <a:spLocks noChangeArrowheads="1"/>
          </p:cNvSpPr>
          <p:nvPr/>
        </p:nvSpPr>
        <p:spPr bwMode="auto">
          <a:xfrm>
            <a:off x="365152" y="4124100"/>
            <a:ext cx="3392858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defTabSz="68583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altLang="es-CO" sz="750" dirty="0">
                <a:solidFill>
                  <a:srgbClr val="386295"/>
                </a:solidFill>
              </a:rPr>
              <a:t>* Cifras en millones a diciembre de 2015</a:t>
            </a:r>
          </a:p>
        </p:txBody>
      </p:sp>
      <p:grpSp>
        <p:nvGrpSpPr>
          <p:cNvPr id="271511" name="Grupo 3"/>
          <p:cNvGrpSpPr>
            <a:grpSpLocks/>
          </p:cNvGrpSpPr>
          <p:nvPr/>
        </p:nvGrpSpPr>
        <p:grpSpPr bwMode="auto">
          <a:xfrm>
            <a:off x="3858954" y="1434744"/>
            <a:ext cx="2338311" cy="1519187"/>
            <a:chOff x="-7885683" y="4792566"/>
            <a:chExt cx="3114675" cy="2024062"/>
          </a:xfrm>
        </p:grpSpPr>
        <p:grpSp>
          <p:nvGrpSpPr>
            <p:cNvPr id="271569" name="36 Grupo"/>
            <p:cNvGrpSpPr>
              <a:grpSpLocks/>
            </p:cNvGrpSpPr>
            <p:nvPr/>
          </p:nvGrpSpPr>
          <p:grpSpPr bwMode="auto">
            <a:xfrm>
              <a:off x="-7885683" y="4792566"/>
              <a:ext cx="3114675" cy="1985549"/>
              <a:chOff x="5137640" y="2415767"/>
              <a:chExt cx="3114597" cy="1985721"/>
            </a:xfrm>
          </p:grpSpPr>
          <p:grpSp>
            <p:nvGrpSpPr>
              <p:cNvPr id="271575" name="Grupo 16"/>
              <p:cNvGrpSpPr>
                <a:grpSpLocks/>
              </p:cNvGrpSpPr>
              <p:nvPr/>
            </p:nvGrpSpPr>
            <p:grpSpPr bwMode="auto">
              <a:xfrm>
                <a:off x="5160900" y="2415767"/>
                <a:ext cx="3091337" cy="1985721"/>
                <a:chOff x="6036458" y="1308345"/>
                <a:chExt cx="3091337" cy="1985721"/>
              </a:xfrm>
            </p:grpSpPr>
            <p:sp>
              <p:nvSpPr>
                <p:cNvPr id="55" name="CuadroTexto 32"/>
                <p:cNvSpPr txBox="1"/>
                <p:nvPr/>
              </p:nvSpPr>
              <p:spPr>
                <a:xfrm>
                  <a:off x="6535471" y="1308345"/>
                  <a:ext cx="2592324" cy="1985721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defTabSz="686526">
                    <a:defRPr/>
                  </a:pPr>
                  <a:r>
                    <a:rPr lang="es-CO" sz="826" dirty="0">
                      <a:solidFill>
                        <a:prstClr val="black"/>
                      </a:solidFill>
                      <a:ea typeface="MS PGothic" panose="020B0600070205080204" pitchFamily="34" charset="-128"/>
                    </a:rPr>
                    <a:t>Vía por pavimentar en el contrato</a:t>
                  </a:r>
                </a:p>
                <a:p>
                  <a:pPr defTabSz="686526">
                    <a:defRPr/>
                  </a:pPr>
                  <a:r>
                    <a:rPr lang="es-CO" sz="826" dirty="0">
                      <a:solidFill>
                        <a:prstClr val="black"/>
                      </a:solidFill>
                      <a:ea typeface="MS PGothic" panose="020B0600070205080204" pitchFamily="34" charset="-128"/>
                    </a:rPr>
                    <a:t>Carretera Nacional pavimentada-INVÍAS</a:t>
                  </a:r>
                </a:p>
                <a:p>
                  <a:pPr defTabSz="686526">
                    <a:defRPr/>
                  </a:pPr>
                  <a:r>
                    <a:rPr lang="es-CO" sz="826" dirty="0">
                      <a:solidFill>
                        <a:prstClr val="black"/>
                      </a:solidFill>
                      <a:ea typeface="MS PGothic" panose="020B0600070205080204" pitchFamily="34" charset="-128"/>
                    </a:rPr>
                    <a:t>Carretera Departamental</a:t>
                  </a:r>
                </a:p>
                <a:p>
                  <a:pPr defTabSz="686526">
                    <a:defRPr/>
                  </a:pPr>
                  <a:r>
                    <a:rPr lang="es-CO" sz="826" dirty="0">
                      <a:solidFill>
                        <a:prstClr val="black"/>
                      </a:solidFill>
                      <a:ea typeface="MS PGothic" panose="020B0600070205080204" pitchFamily="34" charset="-128"/>
                    </a:rPr>
                    <a:t>Carretera Municipal pavimentada</a:t>
                  </a:r>
                </a:p>
                <a:p>
                  <a:pPr defTabSz="686526">
                    <a:defRPr/>
                  </a:pPr>
                  <a:r>
                    <a:rPr lang="es-CO" sz="826" dirty="0">
                      <a:solidFill>
                        <a:prstClr val="black"/>
                      </a:solidFill>
                      <a:ea typeface="MS PGothic" panose="020B0600070205080204" pitchFamily="34" charset="-128"/>
                    </a:rPr>
                    <a:t>Carretera Nacional pavimentada-ANI</a:t>
                  </a:r>
                </a:p>
                <a:p>
                  <a:pPr defTabSz="686526">
                    <a:defRPr/>
                  </a:pPr>
                  <a:r>
                    <a:rPr lang="es-CO" sz="826" dirty="0">
                      <a:solidFill>
                        <a:prstClr val="black"/>
                      </a:solidFill>
                      <a:ea typeface="MS PGothic" panose="020B0600070205080204" pitchFamily="34" charset="-128"/>
                    </a:rPr>
                    <a:t>Obras Anexas (ejecución mediante</a:t>
                  </a:r>
                </a:p>
                <a:p>
                  <a:pPr defTabSz="686526">
                    <a:defRPr/>
                  </a:pPr>
                  <a:r>
                    <a:rPr lang="es-CO" sz="826" dirty="0">
                      <a:solidFill>
                        <a:prstClr val="black"/>
                      </a:solidFill>
                      <a:ea typeface="MS PGothic" panose="020B0600070205080204" pitchFamily="34" charset="-128"/>
                    </a:rPr>
                    <a:t> otro contrato)</a:t>
                  </a:r>
                </a:p>
                <a:p>
                  <a:pPr defTabSz="686526">
                    <a:defRPr/>
                  </a:pPr>
                  <a:r>
                    <a:rPr lang="es-CO" sz="826" dirty="0">
                      <a:solidFill>
                        <a:prstClr val="black"/>
                      </a:solidFill>
                      <a:ea typeface="MS PGothic" panose="020B0600070205080204" pitchFamily="34" charset="-128"/>
                    </a:rPr>
                    <a:t>Túnel de la Línea </a:t>
                  </a:r>
                </a:p>
                <a:p>
                  <a:pPr defTabSz="686526">
                    <a:defRPr/>
                  </a:pPr>
                  <a:r>
                    <a:rPr lang="es-CO" sz="826" dirty="0">
                      <a:solidFill>
                        <a:prstClr val="black"/>
                      </a:solidFill>
                      <a:ea typeface="MS PGothic" panose="020B0600070205080204" pitchFamily="34" charset="-128"/>
                    </a:rPr>
                    <a:t>Puente en intervención</a:t>
                  </a:r>
                </a:p>
                <a:p>
                  <a:pPr defTabSz="686526">
                    <a:defRPr/>
                  </a:pPr>
                  <a:r>
                    <a:rPr lang="es-CO" sz="826" dirty="0">
                      <a:solidFill>
                        <a:prstClr val="black"/>
                      </a:solidFill>
                      <a:ea typeface="MS PGothic" panose="020B0600070205080204" pitchFamily="34" charset="-128"/>
                    </a:rPr>
                    <a:t>Puentes terminados</a:t>
                  </a:r>
                </a:p>
                <a:p>
                  <a:pPr defTabSz="686526">
                    <a:defRPr/>
                  </a:pPr>
                  <a:r>
                    <a:rPr lang="es-CO" sz="826" dirty="0">
                      <a:solidFill>
                        <a:prstClr val="black"/>
                      </a:solidFill>
                      <a:ea typeface="MS PGothic" panose="020B0600070205080204" pitchFamily="34" charset="-128"/>
                    </a:rPr>
                    <a:t>Túnel en intervención</a:t>
                  </a:r>
                </a:p>
              </p:txBody>
            </p:sp>
            <p:sp>
              <p:nvSpPr>
                <p:cNvPr id="56" name="Rectángulo 40"/>
                <p:cNvSpPr/>
                <p:nvPr/>
              </p:nvSpPr>
              <p:spPr>
                <a:xfrm>
                  <a:off x="6044916" y="1854064"/>
                  <a:ext cx="401747" cy="88838"/>
                </a:xfrm>
                <a:prstGeom prst="rect">
                  <a:avLst/>
                </a:prstGeom>
                <a:solidFill>
                  <a:srgbClr val="FFC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defTabSz="686526">
                    <a:defRPr/>
                  </a:pPr>
                  <a:endParaRPr lang="es-CO" sz="1351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7" name="Rectángulo 15"/>
                <p:cNvSpPr/>
                <p:nvPr/>
              </p:nvSpPr>
              <p:spPr>
                <a:xfrm>
                  <a:off x="6036458" y="1356994"/>
                  <a:ext cx="410205" cy="76147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defTabSz="686526">
                    <a:defRPr/>
                  </a:pPr>
                  <a:endParaRPr lang="es-CO" sz="1351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8" name="Rectángulo 42"/>
                <p:cNvSpPr/>
                <p:nvPr/>
              </p:nvSpPr>
              <p:spPr>
                <a:xfrm>
                  <a:off x="6036458" y="1528325"/>
                  <a:ext cx="410205" cy="76147"/>
                </a:xfrm>
                <a:prstGeom prst="rect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defTabSz="686526">
                    <a:defRPr/>
                  </a:pPr>
                  <a:endParaRPr lang="es-CO" sz="1351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9" name="Rectángulo 43"/>
                <p:cNvSpPr/>
                <p:nvPr/>
              </p:nvSpPr>
              <p:spPr>
                <a:xfrm>
                  <a:off x="6036458" y="1708115"/>
                  <a:ext cx="410205" cy="76147"/>
                </a:xfrm>
                <a:prstGeom prst="rect">
                  <a:avLst/>
                </a:prstGeom>
                <a:solidFill>
                  <a:schemeClr val="accent6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defTabSz="686526">
                    <a:defRPr/>
                  </a:pPr>
                  <a:endParaRPr lang="es-CO" sz="1351" dirty="0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54" name="Rectángulo 43"/>
              <p:cNvSpPr/>
              <p:nvPr/>
            </p:nvSpPr>
            <p:spPr>
              <a:xfrm>
                <a:off x="5137640" y="3128586"/>
                <a:ext cx="433465" cy="78263"/>
              </a:xfrm>
              <a:prstGeom prst="rect">
                <a:avLst/>
              </a:prstGeom>
              <a:solidFill>
                <a:srgbClr val="893BC3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686526">
                  <a:defRPr/>
                </a:pPr>
                <a:endParaRPr lang="es-CO" sz="1351" dirty="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60" name="Conector recto 59"/>
            <p:cNvCxnSpPr/>
            <p:nvPr/>
          </p:nvCxnSpPr>
          <p:spPr>
            <a:xfrm>
              <a:off x="-7862423" y="5799310"/>
              <a:ext cx="427131" cy="0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Rectángulo 42"/>
            <p:cNvSpPr/>
            <p:nvPr/>
          </p:nvSpPr>
          <p:spPr>
            <a:xfrm>
              <a:off x="-7853965" y="6055225"/>
              <a:ext cx="401757" cy="7614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686526">
                <a:defRPr/>
              </a:pPr>
              <a:endParaRPr lang="es-CO" sz="1351" dirty="0">
                <a:solidFill>
                  <a:prstClr val="black"/>
                </a:solidFill>
              </a:endParaRPr>
            </a:p>
          </p:txBody>
        </p:sp>
        <p:sp>
          <p:nvSpPr>
            <p:cNvPr id="62" name="Proceso predefinido 61"/>
            <p:cNvSpPr/>
            <p:nvPr/>
          </p:nvSpPr>
          <p:spPr bwMode="auto">
            <a:xfrm>
              <a:off x="-7807445" y="6211736"/>
              <a:ext cx="331978" cy="120556"/>
            </a:xfrm>
            <a:prstGeom prst="flowChartPredefinedProcess">
              <a:avLst/>
            </a:prstGeom>
            <a:ln>
              <a:prstDash val="sysDot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686526">
                <a:defRPr/>
              </a:pPr>
              <a:endParaRPr lang="es-CO" sz="1351" dirty="0">
                <a:solidFill>
                  <a:prstClr val="black"/>
                </a:solidFill>
              </a:endParaRPr>
            </a:p>
          </p:txBody>
        </p:sp>
        <p:sp>
          <p:nvSpPr>
            <p:cNvPr id="63" name="59 Arco de bloque"/>
            <p:cNvSpPr/>
            <p:nvPr/>
          </p:nvSpPr>
          <p:spPr>
            <a:xfrm>
              <a:off x="-7748239" y="6548023"/>
              <a:ext cx="234710" cy="268605"/>
            </a:xfrm>
            <a:prstGeom prst="blockArc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686526">
                <a:defRPr/>
              </a:pPr>
              <a:endParaRPr lang="es-CO" sz="1351" dirty="0">
                <a:solidFill>
                  <a:prstClr val="black"/>
                </a:solidFill>
              </a:endParaRPr>
            </a:p>
          </p:txBody>
        </p:sp>
        <p:sp>
          <p:nvSpPr>
            <p:cNvPr id="64" name="Proceso predefinido 63"/>
            <p:cNvSpPr/>
            <p:nvPr/>
          </p:nvSpPr>
          <p:spPr bwMode="auto">
            <a:xfrm>
              <a:off x="-7798987" y="6380936"/>
              <a:ext cx="329864" cy="120556"/>
            </a:xfrm>
            <a:prstGeom prst="flowChartPredefinedProcess">
              <a:avLst/>
            </a:prstGeom>
            <a:ln w="12700">
              <a:prstDash val="soli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686526">
                <a:defRPr/>
              </a:pPr>
              <a:endParaRPr lang="es-CO" sz="1351" dirty="0">
                <a:solidFill>
                  <a:prstClr val="black"/>
                </a:solidFill>
              </a:endParaRPr>
            </a:p>
          </p:txBody>
        </p:sp>
      </p:grpSp>
      <p:pic>
        <p:nvPicPr>
          <p:cNvPr id="65" name="Imagen 6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6458" y="2024874"/>
            <a:ext cx="1568091" cy="1871908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331" y="1314976"/>
            <a:ext cx="3411679" cy="2022950"/>
          </a:xfrm>
          <a:prstGeom prst="rect">
            <a:avLst/>
          </a:prstGeom>
        </p:spPr>
      </p:pic>
      <p:graphicFrame>
        <p:nvGraphicFramePr>
          <p:cNvPr id="74" name="Tabla 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7246582"/>
              </p:ext>
            </p:extLst>
          </p:nvPr>
        </p:nvGraphicFramePr>
        <p:xfrm>
          <a:off x="4290408" y="4178016"/>
          <a:ext cx="3038614" cy="182880"/>
        </p:xfrm>
        <a:graphic>
          <a:graphicData uri="http://schemas.openxmlformats.org/drawingml/2006/table">
            <a:tbl>
              <a:tblPr firstRow="1" bandRow="1"/>
              <a:tblGrid>
                <a:gridCol w="303861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55235">
                <a:tc>
                  <a:txBody>
                    <a:bodyPr/>
                    <a:lstStyle>
                      <a:lvl1pPr marL="0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8945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7889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6834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5779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4723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3668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2613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1557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Longitud</a:t>
                      </a:r>
                      <a:r>
                        <a:rPr lang="es-ES" sz="120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 de Proyecto 27 Km</a:t>
                      </a:r>
                      <a:endParaRPr lang="es-CO" sz="1200" b="0" i="0" u="none" strike="noStrike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254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6C0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6" name="30 CuadroTexto"/>
          <p:cNvSpPr txBox="1">
            <a:spLocks noChangeArrowheads="1"/>
          </p:cNvSpPr>
          <p:nvPr/>
        </p:nvSpPr>
        <p:spPr bwMode="auto">
          <a:xfrm flipH="1">
            <a:off x="384421" y="4406059"/>
            <a:ext cx="3758218" cy="149272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047" tIns="0" rIns="91047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kern="0" dirty="0"/>
              <a:t>ESTADO DEL CORREDOR</a:t>
            </a:r>
          </a:p>
        </p:txBody>
      </p:sp>
      <p:graphicFrame>
        <p:nvGraphicFramePr>
          <p:cNvPr id="37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6132182"/>
              </p:ext>
            </p:extLst>
          </p:nvPr>
        </p:nvGraphicFramePr>
        <p:xfrm>
          <a:off x="413789" y="4610030"/>
          <a:ext cx="3728850" cy="842955"/>
        </p:xfrm>
        <a:graphic>
          <a:graphicData uri="http://schemas.openxmlformats.org/drawingml/2006/table">
            <a:tbl>
              <a:tblPr bandRow="1"/>
              <a:tblGrid>
                <a:gridCol w="290998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1886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52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effectLst/>
                          <a:latin typeface="+mn-lt"/>
                        </a:rPr>
                        <a:t>ESTADO</a:t>
                      </a:r>
                      <a:endParaRPr lang="es-CO" sz="1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67" marR="58467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effectLst/>
                          <a:latin typeface="+mn-lt"/>
                          <a:ea typeface="+mn-ea"/>
                        </a:rPr>
                        <a:t>CANTIDAD</a:t>
                      </a:r>
                      <a:endParaRPr lang="es-CO" sz="1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67" marR="58467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12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TERMINADOS 2016</a:t>
                      </a: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27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7028" marR="27028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7986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EJECUTADOS POR OTROS PROGRAMAS</a:t>
                      </a:r>
                      <a:endParaRPr lang="es-MX" sz="10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8945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7889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6834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5779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4723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3668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2613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1557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 KM</a:t>
                      </a:r>
                    </a:p>
                  </a:txBody>
                  <a:tcPr marL="27028" marR="27028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46497866"/>
                  </a:ext>
                </a:extLst>
              </a:tr>
              <a:tr h="184069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SIN INTERVENIR – SIN FINANCIACIÓN</a:t>
                      </a: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8945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7889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6834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5779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4723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3668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2613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1557" algn="l" defTabSz="1217889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 KM</a:t>
                      </a:r>
                    </a:p>
                  </a:txBody>
                  <a:tcPr marL="27028" marR="27028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612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l" fontAlgn="b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VÍAS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PARA LA EQUIDAD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120" marR="8120" marT="8809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 KM</a:t>
                      </a:r>
                    </a:p>
                  </a:txBody>
                  <a:tcPr marL="8120" marR="8120" marT="8809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6" name="Rectángulo 45"/>
          <p:cNvSpPr/>
          <p:nvPr/>
        </p:nvSpPr>
        <p:spPr>
          <a:xfrm>
            <a:off x="2618886" y="528802"/>
            <a:ext cx="90848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7260"/>
            <a:r>
              <a:rPr lang="es-CO" spc="-5" dirty="0">
                <a:solidFill>
                  <a:srgbClr val="FFFFFF"/>
                </a:solidFill>
                <a:cs typeface="Calibri"/>
              </a:rPr>
              <a:t>COMPETITIVIDAD </a:t>
            </a:r>
            <a:r>
              <a:rPr lang="es-CO" spc="-25" dirty="0">
                <a:solidFill>
                  <a:srgbClr val="FFFFFF"/>
                </a:solidFill>
                <a:cs typeface="Calibri"/>
              </a:rPr>
              <a:t>ESTRATÉGICA </a:t>
            </a:r>
            <a:r>
              <a:rPr lang="es-CO" spc="-5" dirty="0">
                <a:solidFill>
                  <a:srgbClr val="FFFFFF"/>
                </a:solidFill>
                <a:cs typeface="Calibri"/>
              </a:rPr>
              <a:t>E</a:t>
            </a:r>
            <a:r>
              <a:rPr lang="es-CO" spc="65" dirty="0">
                <a:solidFill>
                  <a:srgbClr val="FFFFFF"/>
                </a:solidFill>
                <a:cs typeface="Calibri"/>
              </a:rPr>
              <a:t> </a:t>
            </a:r>
            <a:r>
              <a:rPr lang="es-CO" spc="-10" dirty="0">
                <a:solidFill>
                  <a:srgbClr val="FFFFFF"/>
                </a:solidFill>
                <a:cs typeface="Calibri"/>
              </a:rPr>
              <a:t>INFRAESTRUCTURA</a:t>
            </a:r>
            <a:endParaRPr lang="es-CO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47" name="30 CuadroTexto"/>
          <p:cNvSpPr txBox="1">
            <a:spLocks noChangeArrowheads="1"/>
          </p:cNvSpPr>
          <p:nvPr/>
        </p:nvSpPr>
        <p:spPr bwMode="auto">
          <a:xfrm flipH="1">
            <a:off x="4290408" y="4412195"/>
            <a:ext cx="3024141" cy="150169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047" tIns="0" rIns="91047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92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6" dirty="0"/>
              <a:t>INTERVENTORÍA 157 DE 2009</a:t>
            </a:r>
          </a:p>
        </p:txBody>
      </p:sp>
      <p:sp>
        <p:nvSpPr>
          <p:cNvPr id="48" name="CuadroTexto 47"/>
          <p:cNvSpPr txBox="1"/>
          <p:nvPr/>
        </p:nvSpPr>
        <p:spPr>
          <a:xfrm>
            <a:off x="499037" y="799428"/>
            <a:ext cx="31246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b="1" dirty="0"/>
              <a:t>CONTRATO 3460/2008 ACUERDO CONCILIATORIO (10 DE MARZO DE 2015)</a:t>
            </a:r>
          </a:p>
        </p:txBody>
      </p:sp>
      <p:sp>
        <p:nvSpPr>
          <p:cNvPr id="3" name="Rectángulo 2"/>
          <p:cNvSpPr/>
          <p:nvPr/>
        </p:nvSpPr>
        <p:spPr>
          <a:xfrm>
            <a:off x="3623696" y="904372"/>
            <a:ext cx="6096000" cy="2923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1300" b="1" dirty="0">
                <a:solidFill>
                  <a:prstClr val="black"/>
                </a:solidFill>
              </a:rPr>
              <a:t>CRUCE CORDILLERA CENTRAL – TÚNEL DE LA LÍNEA, TÚNEL 1 (CALARCA- CAJAMARCA)</a:t>
            </a:r>
          </a:p>
        </p:txBody>
      </p:sp>
    </p:spTree>
    <p:extLst>
      <p:ext uri="{BB962C8B-B14F-4D97-AF65-F5344CB8AC3E}">
        <p14:creationId xmlns:p14="http://schemas.microsoft.com/office/powerpoint/2010/main" val="30063854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3660649" y="0"/>
            <a:ext cx="8531351" cy="92584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707380" y="548627"/>
            <a:ext cx="2453639" cy="588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255407" y="592721"/>
            <a:ext cx="6107712" cy="2923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es-CO" sz="1900" dirty="0">
                <a:solidFill>
                  <a:prstClr val="white"/>
                </a:solidFill>
                <a:cs typeface="Calibri"/>
              </a:rPr>
              <a:t>COMPETITIVIDAD ESTRATÉGÍCA E INFRAESTRUCTURA</a:t>
            </a:r>
            <a:endParaRPr sz="1900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2553515" y="2660122"/>
            <a:ext cx="80165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400" dirty="0" smtClean="0">
                <a:solidFill>
                  <a:prstClr val="black"/>
                </a:solidFill>
                <a:latin typeface="Impact" panose="020B0806030902050204" pitchFamily="34" charset="0"/>
              </a:rPr>
              <a:t>PUENTE </a:t>
            </a:r>
            <a:r>
              <a:rPr lang="es-CO" sz="4400" dirty="0" smtClean="0">
                <a:solidFill>
                  <a:srgbClr val="FFC000"/>
                </a:solidFill>
                <a:latin typeface="Impact" panose="020B0806030902050204" pitchFamily="34" charset="0"/>
              </a:rPr>
              <a:t>PUMAREJO</a:t>
            </a:r>
            <a:endParaRPr lang="es-CO" sz="4400" dirty="0">
              <a:solidFill>
                <a:srgbClr val="FFC000"/>
              </a:solidFill>
              <a:latin typeface="Impact" panose="020B0806030902050204" pitchFamily="34" charset="0"/>
            </a:endParaRPr>
          </a:p>
        </p:txBody>
      </p:sp>
      <p:sp>
        <p:nvSpPr>
          <p:cNvPr id="9" name="object 18"/>
          <p:cNvSpPr>
            <a:spLocks/>
          </p:cNvSpPr>
          <p:nvPr/>
        </p:nvSpPr>
        <p:spPr bwMode="auto">
          <a:xfrm>
            <a:off x="3660776" y="0"/>
            <a:ext cx="8531224" cy="82550"/>
          </a:xfrm>
          <a:custGeom>
            <a:avLst/>
            <a:gdLst>
              <a:gd name="T0" fmla="*/ 0 w 7007859"/>
              <a:gd name="T1" fmla="*/ 82296 h 82550"/>
              <a:gd name="T2" fmla="*/ 7006718 w 7007859"/>
              <a:gd name="T3" fmla="*/ 82296 h 82550"/>
              <a:gd name="T4" fmla="*/ 7006718 w 7007859"/>
              <a:gd name="T5" fmla="*/ 0 h 82550"/>
              <a:gd name="T6" fmla="*/ 0 w 7007859"/>
              <a:gd name="T7" fmla="*/ 0 h 82550"/>
              <a:gd name="T8" fmla="*/ 0 w 7007859"/>
              <a:gd name="T9" fmla="*/ 82296 h 825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solidFill>
                <a:prstClr val="black"/>
              </a:solidFill>
            </a:endParaRPr>
          </a:p>
        </p:txBody>
      </p:sp>
      <p:sp>
        <p:nvSpPr>
          <p:cNvPr id="16" name="object 4"/>
          <p:cNvSpPr/>
          <p:nvPr/>
        </p:nvSpPr>
        <p:spPr>
          <a:xfrm>
            <a:off x="3660649" y="0"/>
            <a:ext cx="8531351" cy="92584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8" name="object 4"/>
          <p:cNvSpPr/>
          <p:nvPr/>
        </p:nvSpPr>
        <p:spPr>
          <a:xfrm>
            <a:off x="3660649" y="0"/>
            <a:ext cx="8531351" cy="67851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20" name="object 19"/>
          <p:cNvSpPr>
            <a:spLocks noChangeArrowheads="1"/>
          </p:cNvSpPr>
          <p:nvPr/>
        </p:nvSpPr>
        <p:spPr bwMode="auto">
          <a:xfrm>
            <a:off x="1635125" y="1589"/>
            <a:ext cx="1778000" cy="8096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s-CO" altLang="es-CO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9729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Tab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4963175"/>
              </p:ext>
            </p:extLst>
          </p:nvPr>
        </p:nvGraphicFramePr>
        <p:xfrm>
          <a:off x="7395258" y="5245268"/>
          <a:ext cx="4534089" cy="688086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33648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9893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7032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5239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CO" sz="105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CONSORCIO VIAL PUMAREJO</a:t>
                      </a:r>
                      <a:endParaRPr kumimoji="0" lang="es-ES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27026" marR="27026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u="none" strike="noStrike" dirty="0">
                          <a:effectLst/>
                          <a:latin typeface="+mn-lt"/>
                        </a:rPr>
                        <a:t>INTEGRANTES</a:t>
                      </a:r>
                      <a:endParaRPr lang="es-MX" sz="105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6" marR="27026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u="none" strike="noStrike" dirty="0">
                          <a:effectLst/>
                          <a:latin typeface="+mn-lt"/>
                        </a:rPr>
                        <a:t>%</a:t>
                      </a:r>
                      <a:endParaRPr lang="es-MX" sz="105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6" marR="27026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u="none" strike="noStrike" dirty="0">
                          <a:effectLst/>
                          <a:latin typeface="+mn-lt"/>
                        </a:rPr>
                        <a:t>ORIGEN</a:t>
                      </a:r>
                      <a:endParaRPr lang="es-MX" sz="105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6" marR="27026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752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05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MAB INGENIERÍA DE VALOR </a:t>
                      </a:r>
                    </a:p>
                  </a:txBody>
                  <a:tcPr marL="27026" marR="2702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5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27026" marR="2702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5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6" marR="27026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752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05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MAB INGENIERÍA DE VALOR Y TRIADA DISEÑOS</a:t>
                      </a:r>
                    </a:p>
                  </a:txBody>
                  <a:tcPr marL="27026" marR="27026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50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6" marR="27026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05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MEXICO</a:t>
                      </a:r>
                    </a:p>
                  </a:txBody>
                  <a:tcPr marL="27026" marR="27026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7" name="Tabla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8269758"/>
              </p:ext>
            </p:extLst>
          </p:nvPr>
        </p:nvGraphicFramePr>
        <p:xfrm>
          <a:off x="7395258" y="4103607"/>
          <a:ext cx="4538557" cy="863346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318082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0186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5586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75254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CONSORCIO SES PUENTE MAGDALENA</a:t>
                      </a:r>
                      <a:endParaRPr lang="es-CO" sz="11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7026" marR="27026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INTEGRANTES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026" marR="27026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%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026" marR="27026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ORIGEN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026" marR="27026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23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CO" sz="11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SACYR CONSTRUCCIÓN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6" marR="27026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+mn-lt"/>
                        </a:rPr>
                        <a:t>40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6" marR="27026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6" marR="27026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23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SACYR CHILE S.A.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6" marR="27026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27026" marR="27026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CHILE</a:t>
                      </a:r>
                    </a:p>
                  </a:txBody>
                  <a:tcPr marL="27026" marR="27026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ESGAMO INGENIEROS CONSTRUCTORES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6" marR="27026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27026" marR="27026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6" marR="27026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2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1840872"/>
              </p:ext>
            </p:extLst>
          </p:nvPr>
        </p:nvGraphicFramePr>
        <p:xfrm>
          <a:off x="7395258" y="1486533"/>
          <a:ext cx="4534089" cy="13716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44096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09312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9231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ACTA DE INICIO</a:t>
                      </a:r>
                    </a:p>
                    <a:p>
                      <a:pPr marL="0" algn="l" defTabSz="914400" rtl="0" eaLnBrk="1" latinLnBrk="0" hangingPunct="1"/>
                      <a:r>
                        <a:rPr lang="es-CO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INICIO</a:t>
                      </a:r>
                      <a:r>
                        <a:rPr lang="es-CO" sz="1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DE OBRA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1" marR="27001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u="none" strike="noStrike" dirty="0">
                          <a:effectLst/>
                        </a:rPr>
                        <a:t>PRECONSTRUCCIÓN 19/05/2015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19/08/2015</a:t>
                      </a:r>
                    </a:p>
                  </a:txBody>
                  <a:tcPr marL="27001" marR="27001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96156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PLAZO</a:t>
                      </a:r>
                      <a:endParaRPr lang="es-CO" sz="1000" b="0" kern="1200" dirty="0">
                        <a:solidFill>
                          <a:srgbClr val="08275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1" marR="27001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kern="1200" dirty="0">
                          <a:effectLst/>
                        </a:rPr>
                        <a:t>3</a:t>
                      </a:r>
                      <a:r>
                        <a:rPr lang="es-MX" sz="1000" u="none" strike="noStrike" kern="1200" baseline="0" dirty="0">
                          <a:effectLst/>
                        </a:rPr>
                        <a:t> AÑOS</a:t>
                      </a:r>
                      <a:endParaRPr lang="es-MX" sz="1000" b="0" i="0" u="none" strike="noStrike" kern="1200" dirty="0">
                        <a:solidFill>
                          <a:srgbClr val="082754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001" marR="27001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96156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FECHA FINALIZACIÓN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1" marR="27001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kern="1200" baseline="0" dirty="0">
                          <a:effectLst/>
                        </a:rPr>
                        <a:t>18/04/2018</a:t>
                      </a:r>
                      <a:endParaRPr lang="es-MX" sz="10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001" marR="27001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8078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FASE DEL PROYECTO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000" b="1" kern="1200" dirty="0">
                          <a:solidFill>
                            <a:srgbClr val="BF031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AVANCE TOTAL 36,5</a:t>
                      </a:r>
                      <a:r>
                        <a:rPr lang="en-US" sz="1000" b="1" kern="1200" baseline="0" dirty="0">
                          <a:solidFill>
                            <a:srgbClr val="BF031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b="1" kern="1200" dirty="0">
                          <a:solidFill>
                            <a:srgbClr val="BF031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%</a:t>
                      </a:r>
                      <a:endParaRPr lang="es-CO" sz="1000" b="1" kern="1200" dirty="0">
                        <a:solidFill>
                          <a:srgbClr val="BF031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1" marR="27001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PILOTAJE:        Terminado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ZAPATAS:        AVANCE 90 %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COLUMNAS:       AVANCE 85</a:t>
                      </a:r>
                      <a:r>
                        <a:rPr lang="es-CO" sz="10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%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CABECEROS:       AVANCE 85</a:t>
                      </a:r>
                      <a:r>
                        <a:rPr lang="en-US" sz="10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%</a:t>
                      </a:r>
                      <a:endParaRPr lang="es-CO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CANAL PASADENA: LONG TOTAL 832M</a:t>
                      </a:r>
                      <a:r>
                        <a:rPr lang="es-CO" sz="10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 Terminado</a:t>
                      </a:r>
                      <a:endParaRPr lang="es-CO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1" marR="27001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5" name="30 CuadroTexto"/>
          <p:cNvSpPr txBox="1">
            <a:spLocks noChangeArrowheads="1"/>
          </p:cNvSpPr>
          <p:nvPr/>
        </p:nvSpPr>
        <p:spPr bwMode="auto">
          <a:xfrm flipH="1">
            <a:off x="7395258" y="3916953"/>
            <a:ext cx="4534089" cy="169277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106" tIns="0" rIns="91106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343260" indent="-343260" defTabSz="686520">
              <a:spcBef>
                <a:spcPts val="450"/>
              </a:spcBef>
              <a:defRPr/>
            </a:pPr>
            <a:r>
              <a:rPr lang="es-CO" sz="1100" dirty="0"/>
              <a:t>CONTRATO OBRA 642 DE /2015</a:t>
            </a:r>
          </a:p>
        </p:txBody>
      </p:sp>
      <p:sp>
        <p:nvSpPr>
          <p:cNvPr id="26" name="30 CuadroTexto"/>
          <p:cNvSpPr txBox="1">
            <a:spLocks noChangeArrowheads="1"/>
          </p:cNvSpPr>
          <p:nvPr/>
        </p:nvSpPr>
        <p:spPr bwMode="auto">
          <a:xfrm flipH="1">
            <a:off x="7395258" y="5047779"/>
            <a:ext cx="4534089" cy="169277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106" tIns="0" rIns="91106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343260" indent="-343260" defTabSz="686520">
              <a:spcBef>
                <a:spcPts val="450"/>
              </a:spcBef>
              <a:defRPr/>
            </a:pPr>
            <a:r>
              <a:rPr lang="es-CO" sz="1100" dirty="0"/>
              <a:t>INTERVENTORÍA 1631 DE 2015</a:t>
            </a:r>
          </a:p>
        </p:txBody>
      </p:sp>
      <p:sp>
        <p:nvSpPr>
          <p:cNvPr id="29" name="30 CuadroTexto"/>
          <p:cNvSpPr txBox="1">
            <a:spLocks noChangeArrowheads="1"/>
          </p:cNvSpPr>
          <p:nvPr/>
        </p:nvSpPr>
        <p:spPr bwMode="auto">
          <a:xfrm flipH="1">
            <a:off x="7417147" y="2860652"/>
            <a:ext cx="4534089" cy="169277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106" tIns="0" rIns="91106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343260" indent="-343260" defTabSz="686520">
              <a:spcBef>
                <a:spcPts val="450"/>
              </a:spcBef>
              <a:defRPr/>
            </a:pPr>
            <a:r>
              <a:rPr lang="es-CO" sz="1100" dirty="0"/>
              <a:t>ALCANCE</a:t>
            </a:r>
          </a:p>
        </p:txBody>
      </p:sp>
      <p:graphicFrame>
        <p:nvGraphicFramePr>
          <p:cNvPr id="30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5526353"/>
              </p:ext>
            </p:extLst>
          </p:nvPr>
        </p:nvGraphicFramePr>
        <p:xfrm>
          <a:off x="7417148" y="3047306"/>
          <a:ext cx="4534088" cy="864608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71725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0939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35131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5611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523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100" b="0" dirty="0">
                          <a:effectLst/>
                          <a:latin typeface="+mn-lt"/>
                        </a:rPr>
                        <a:t>SECTOR</a:t>
                      </a:r>
                      <a:endParaRPr lang="es-CO" sz="11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3822" marR="43822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100" b="0" dirty="0">
                          <a:effectLst/>
                          <a:latin typeface="+mn-lt"/>
                        </a:rPr>
                        <a:t>CANTIDAD</a:t>
                      </a:r>
                      <a:endParaRPr lang="es-CO" sz="11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3822" marR="43822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100" b="0" dirty="0">
                          <a:effectLst/>
                          <a:latin typeface="+mn-lt"/>
                        </a:rPr>
                        <a:t>INTERVENCIÓN PREVISTA</a:t>
                      </a:r>
                      <a:endParaRPr lang="es-CO" sz="11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3822" marR="43822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178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dirty="0">
                          <a:effectLst/>
                          <a:latin typeface="+mn-lt"/>
                          <a:ea typeface="Times New Roman"/>
                        </a:rPr>
                        <a:t>AVANCE</a:t>
                      </a:r>
                    </a:p>
                  </a:txBody>
                  <a:tcPr marL="43822" marR="43822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8992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PUMAREJO</a:t>
                      </a:r>
                    </a:p>
                  </a:txBody>
                  <a:tcPr marL="6087" marR="6087" marT="6597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2,25 KM</a:t>
                      </a:r>
                    </a:p>
                  </a:txBody>
                  <a:tcPr marL="6087" marR="6087" marT="6597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Puente: RAMAL</a:t>
                      </a:r>
                      <a:r>
                        <a:rPr lang="es-MX" sz="1100" b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BQUILLA / RAMAL PPAL</a:t>
                      </a:r>
                      <a:endParaRPr lang="es-MX" sz="1100" b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312</a:t>
                      </a:r>
                      <a:r>
                        <a:rPr lang="es-MX" sz="1100" b="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M – 0M</a:t>
                      </a:r>
                      <a:endParaRPr lang="es-MX" sz="11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8992">
                <a:tc vMerge="1"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07" marR="8107" marT="8787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KM</a:t>
                      </a:r>
                    </a:p>
                  </a:txBody>
                  <a:tcPr marL="6087" marR="6087" marT="6597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Viaductos y accesos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0 %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59002">
                <a:tc vMerge="1"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07" marR="8107" marT="8787" marB="0" anchor="ctr"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CO" sz="11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3,2</a:t>
                      </a:r>
                    </a:p>
                  </a:txBody>
                  <a:tcPr marL="6094" marR="6094" marT="6607" marB="0" anchor="ctr"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u="none" strike="noStrike" dirty="0">
                          <a:effectLst/>
                          <a:latin typeface="+mn-lt"/>
                          <a:cs typeface="+mn-cs"/>
                        </a:rPr>
                        <a:t>Cicloruta</a:t>
                      </a:r>
                      <a:endParaRPr lang="es-ES" sz="1100" b="0" u="none" strike="noStrike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b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0 %</a:t>
                      </a:r>
                    </a:p>
                  </a:txBody>
                  <a:tcPr marL="0" marR="0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59002">
                <a:tc vMerge="1"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07" marR="8107" marT="8787" marB="0" anchor="ctr"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CO" sz="11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3,2</a:t>
                      </a:r>
                    </a:p>
                  </a:txBody>
                  <a:tcPr marL="6094" marR="6094" marT="6607" marB="0" anchor="ctr"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b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Andenes</a:t>
                      </a:r>
                      <a:r>
                        <a:rPr lang="es-ES" sz="1100" b="0" u="none" strike="noStrike" baseline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peatonales</a:t>
                      </a:r>
                      <a:endParaRPr lang="es-ES" sz="1100" b="0" u="none" strike="noStrike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b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0 %</a:t>
                      </a:r>
                    </a:p>
                  </a:txBody>
                  <a:tcPr marL="0" marR="0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8" name="Rectángulo 5"/>
          <p:cNvSpPr>
            <a:spLocks noChangeArrowheads="1"/>
          </p:cNvSpPr>
          <p:nvPr/>
        </p:nvSpPr>
        <p:spPr bwMode="auto">
          <a:xfrm>
            <a:off x="1613487" y="389235"/>
            <a:ext cx="5079002" cy="31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0720" fontAlgn="base">
              <a:spcBef>
                <a:spcPct val="0"/>
              </a:spcBef>
              <a:spcAft>
                <a:spcPct val="0"/>
              </a:spcAft>
              <a:defRPr/>
            </a:pPr>
            <a:endParaRPr lang="es-ES" altLang="es-CO" sz="1427" kern="0" dirty="0">
              <a:solidFill>
                <a:srgbClr val="E36C09"/>
              </a:solidFill>
              <a:latin typeface="Candara" pitchFamily="34" charset="0"/>
              <a:ea typeface="MS PGothic" pitchFamily="34" charset="-128"/>
              <a:sym typeface="Helvetica Neue Bold Condensed"/>
            </a:endParaRPr>
          </a:p>
        </p:txBody>
      </p:sp>
      <p:sp>
        <p:nvSpPr>
          <p:cNvPr id="23" name="30 CuadroTexto"/>
          <p:cNvSpPr txBox="1">
            <a:spLocks noChangeArrowheads="1"/>
          </p:cNvSpPr>
          <p:nvPr/>
        </p:nvSpPr>
        <p:spPr bwMode="auto">
          <a:xfrm flipH="1">
            <a:off x="7417147" y="1264677"/>
            <a:ext cx="4534089" cy="173253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106" tIns="0" rIns="91106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marL="343260" indent="-343260" defTabSz="686520">
              <a:spcBef>
                <a:spcPts val="450"/>
              </a:spcBef>
              <a:defRPr/>
            </a:pPr>
            <a:r>
              <a:rPr lang="es-CO" sz="1126" dirty="0"/>
              <a:t>INFORMACIÓN GENERAL</a:t>
            </a:r>
          </a:p>
        </p:txBody>
      </p:sp>
      <p:pic>
        <p:nvPicPr>
          <p:cNvPr id="336898" name="img283569" descr="657657fc-e0a6-4d6e-bb2c-dd1f8a088b9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5332" y="3046365"/>
            <a:ext cx="3317635" cy="2047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6899" name="img45702" descr="3c4f08e9-ca7a-41d0-87dc-d91630d2259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503" y="1323211"/>
            <a:ext cx="2498962" cy="1659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030" y="1278828"/>
            <a:ext cx="4442679" cy="2294171"/>
          </a:xfrm>
          <a:prstGeom prst="rect">
            <a:avLst/>
          </a:prstGeom>
        </p:spPr>
      </p:pic>
      <p:sp>
        <p:nvSpPr>
          <p:cNvPr id="40" name="CuadroTexto 39"/>
          <p:cNvSpPr txBox="1"/>
          <p:nvPr/>
        </p:nvSpPr>
        <p:spPr>
          <a:xfrm>
            <a:off x="3508352" y="609698"/>
            <a:ext cx="6358662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900" dirty="0">
                <a:solidFill>
                  <a:prstClr val="white"/>
                </a:solidFill>
              </a:rPr>
              <a:t>COMPETITIVIDAD ESTRATÉGICA E INFRAESTRUCTURA</a:t>
            </a:r>
          </a:p>
        </p:txBody>
      </p:sp>
      <p:sp>
        <p:nvSpPr>
          <p:cNvPr id="32" name="30 CuadroTexto"/>
          <p:cNvSpPr txBox="1">
            <a:spLocks noChangeArrowheads="1"/>
          </p:cNvSpPr>
          <p:nvPr/>
        </p:nvSpPr>
        <p:spPr bwMode="auto">
          <a:xfrm flipH="1">
            <a:off x="248030" y="3863528"/>
            <a:ext cx="3098954" cy="169277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106" tIns="0" rIns="91106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343260" indent="-343260" defTabSz="686520">
              <a:spcBef>
                <a:spcPts val="450"/>
              </a:spcBef>
              <a:defRPr/>
            </a:pPr>
            <a:r>
              <a:rPr lang="es-CO" sz="1100" dirty="0"/>
              <a:t>INVERSIONES (Millones)</a:t>
            </a:r>
          </a:p>
        </p:txBody>
      </p:sp>
      <p:graphicFrame>
        <p:nvGraphicFramePr>
          <p:cNvPr id="33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9938368"/>
              </p:ext>
            </p:extLst>
          </p:nvPr>
        </p:nvGraphicFramePr>
        <p:xfrm>
          <a:off x="248030" y="4102273"/>
          <a:ext cx="3098954" cy="13411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02228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7667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523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100" kern="1200" dirty="0"/>
                        <a:t>Total Contrato Obra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1" marR="27001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dirty="0">
                          <a:effectLst/>
                        </a:rPr>
                        <a:t>$ 614.936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01" marR="27001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100" kern="1200" dirty="0"/>
                        <a:t>Total Contrato </a:t>
                      </a:r>
                      <a:r>
                        <a:rPr lang="es-ES" sz="1100" kern="1200" dirty="0">
                          <a:solidFill>
                            <a:schemeClr val="tx1"/>
                          </a:solidFill>
                        </a:rPr>
                        <a:t>Interventoría</a:t>
                      </a:r>
                      <a:endParaRPr lang="es-CO" sz="11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1" marR="27001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baseline="0" dirty="0">
                          <a:effectLst/>
                        </a:rPr>
                        <a:t> </a:t>
                      </a:r>
                      <a:r>
                        <a:rPr lang="es-CO" sz="1100" u="none" strike="noStrike" dirty="0">
                          <a:effectLst/>
                        </a:rPr>
                        <a:t>$ 34.572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01" marR="27001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6197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100" kern="1200" dirty="0"/>
                        <a:t>Total Vigencias Obra</a:t>
                      </a:r>
                      <a:endParaRPr lang="es-CO" sz="1100" kern="1200" baseline="0" dirty="0"/>
                    </a:p>
                    <a:p>
                      <a:pPr marL="177800" indent="0" algn="l" defTabSz="914400" rtl="0" eaLnBrk="1" latinLnBrk="0" hangingPunct="1"/>
                      <a:r>
                        <a:rPr lang="es-CO" sz="11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2015= </a:t>
                      </a:r>
                      <a:r>
                        <a:rPr lang="es-CO" sz="11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$46.345</a:t>
                      </a:r>
                      <a:endParaRPr lang="es-CO" sz="11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s-CO" sz="11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 Vigencia 2016= </a:t>
                      </a:r>
                      <a:r>
                        <a:rPr lang="es-CO" sz="11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$214.425</a:t>
                      </a:r>
                      <a:endParaRPr lang="es-CO" sz="1100" b="0" i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7800" indent="0" algn="l" defTabSz="914400" rtl="0" eaLnBrk="1" latinLnBrk="0" hangingPunct="1"/>
                      <a:r>
                        <a:rPr lang="es-CO" sz="11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2017= </a:t>
                      </a:r>
                      <a:r>
                        <a:rPr lang="es-CO" sz="11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$264.886</a:t>
                      </a:r>
                    </a:p>
                    <a:p>
                      <a:pPr marL="177800" indent="0" algn="l" defTabSz="914400" rtl="0" eaLnBrk="1" latinLnBrk="0" hangingPunct="1"/>
                      <a:r>
                        <a:rPr lang="es-CO" sz="11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2018=</a:t>
                      </a:r>
                      <a:r>
                        <a:rPr lang="es-CO" sz="11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$89.280</a:t>
                      </a:r>
                    </a:p>
                  </a:txBody>
                  <a:tcPr marL="27001" marR="27001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dirty="0">
                          <a:effectLst/>
                        </a:rPr>
                        <a:t>$ 614.936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01" marR="27001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100" kern="1200" dirty="0"/>
                        <a:t>Total</a:t>
                      </a:r>
                      <a:r>
                        <a:rPr lang="es-ES" sz="1100" kern="1200" baseline="0" dirty="0"/>
                        <a:t> Inversión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1" marR="27001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dirty="0">
                          <a:effectLst/>
                        </a:rPr>
                        <a:t> $ 649.508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01" marR="27001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95370" name="CuadroTexto 26"/>
          <p:cNvSpPr txBox="1">
            <a:spLocks noChangeArrowheads="1"/>
          </p:cNvSpPr>
          <p:nvPr/>
        </p:nvSpPr>
        <p:spPr bwMode="auto">
          <a:xfrm>
            <a:off x="328229" y="5589311"/>
            <a:ext cx="2570515" cy="219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8" tIns="45708" rIns="91418" bIns="4570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defTabSz="68572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altLang="es-CO" sz="826" kern="0" dirty="0">
                <a:solidFill>
                  <a:srgbClr val="386295"/>
                </a:solidFill>
              </a:rPr>
              <a:t>* Cifras en millones a diciembre de 2015</a:t>
            </a:r>
          </a:p>
        </p:txBody>
      </p:sp>
      <p:sp>
        <p:nvSpPr>
          <p:cNvPr id="3" name="Rectángulo 2"/>
          <p:cNvSpPr/>
          <p:nvPr/>
        </p:nvSpPr>
        <p:spPr>
          <a:xfrm>
            <a:off x="4117182" y="884483"/>
            <a:ext cx="3278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>
                <a:solidFill>
                  <a:prstClr val="black"/>
                </a:solidFill>
              </a:rPr>
              <a:t>PUENTE PUMAREJO. ATLÁNTICO</a:t>
            </a:r>
          </a:p>
        </p:txBody>
      </p:sp>
    </p:spTree>
    <p:extLst>
      <p:ext uri="{BB962C8B-B14F-4D97-AF65-F5344CB8AC3E}">
        <p14:creationId xmlns:p14="http://schemas.microsoft.com/office/powerpoint/2010/main" val="33555751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3660649" y="0"/>
            <a:ext cx="8531351" cy="92584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707380" y="548627"/>
            <a:ext cx="2453639" cy="588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255407" y="592721"/>
            <a:ext cx="6107712" cy="2923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es-CO" sz="1900" dirty="0">
                <a:solidFill>
                  <a:prstClr val="white"/>
                </a:solidFill>
                <a:cs typeface="Calibri"/>
              </a:rPr>
              <a:t>COMPETITIVIDAD ESTRATÉGÍCA E INFRAESTRUCTURA</a:t>
            </a:r>
            <a:endParaRPr sz="1900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2553515" y="2660122"/>
            <a:ext cx="80165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400" dirty="0" smtClean="0">
                <a:solidFill>
                  <a:prstClr val="black"/>
                </a:solidFill>
                <a:latin typeface="Impact" panose="020B0806030902050204" pitchFamily="34" charset="0"/>
              </a:rPr>
              <a:t>VÍAS PARA </a:t>
            </a:r>
            <a:r>
              <a:rPr lang="es-CO" sz="4400" dirty="0" smtClean="0">
                <a:solidFill>
                  <a:srgbClr val="FFC000"/>
                </a:solidFill>
                <a:latin typeface="Impact" panose="020B0806030902050204" pitchFamily="34" charset="0"/>
              </a:rPr>
              <a:t>LA EQUIDAD</a:t>
            </a:r>
            <a:endParaRPr lang="es-CO" sz="4400" dirty="0">
              <a:solidFill>
                <a:srgbClr val="FFC000"/>
              </a:solidFill>
              <a:latin typeface="Impact" panose="020B0806030902050204" pitchFamily="34" charset="0"/>
            </a:endParaRPr>
          </a:p>
        </p:txBody>
      </p:sp>
      <p:sp>
        <p:nvSpPr>
          <p:cNvPr id="9" name="object 18"/>
          <p:cNvSpPr>
            <a:spLocks/>
          </p:cNvSpPr>
          <p:nvPr/>
        </p:nvSpPr>
        <p:spPr bwMode="auto">
          <a:xfrm>
            <a:off x="3660776" y="0"/>
            <a:ext cx="8531224" cy="82550"/>
          </a:xfrm>
          <a:custGeom>
            <a:avLst/>
            <a:gdLst>
              <a:gd name="T0" fmla="*/ 0 w 7007859"/>
              <a:gd name="T1" fmla="*/ 82296 h 82550"/>
              <a:gd name="T2" fmla="*/ 7006718 w 7007859"/>
              <a:gd name="T3" fmla="*/ 82296 h 82550"/>
              <a:gd name="T4" fmla="*/ 7006718 w 7007859"/>
              <a:gd name="T5" fmla="*/ 0 h 82550"/>
              <a:gd name="T6" fmla="*/ 0 w 7007859"/>
              <a:gd name="T7" fmla="*/ 0 h 82550"/>
              <a:gd name="T8" fmla="*/ 0 w 7007859"/>
              <a:gd name="T9" fmla="*/ 82296 h 825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solidFill>
                <a:prstClr val="black"/>
              </a:solidFill>
            </a:endParaRPr>
          </a:p>
        </p:txBody>
      </p:sp>
      <p:sp>
        <p:nvSpPr>
          <p:cNvPr id="16" name="object 4"/>
          <p:cNvSpPr/>
          <p:nvPr/>
        </p:nvSpPr>
        <p:spPr>
          <a:xfrm>
            <a:off x="3660649" y="0"/>
            <a:ext cx="8531351" cy="92584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8" name="object 4"/>
          <p:cNvSpPr/>
          <p:nvPr/>
        </p:nvSpPr>
        <p:spPr>
          <a:xfrm>
            <a:off x="3660649" y="0"/>
            <a:ext cx="8531351" cy="67851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20" name="object 19"/>
          <p:cNvSpPr>
            <a:spLocks noChangeArrowheads="1"/>
          </p:cNvSpPr>
          <p:nvPr/>
        </p:nvSpPr>
        <p:spPr bwMode="auto">
          <a:xfrm>
            <a:off x="1635125" y="1589"/>
            <a:ext cx="1778000" cy="8096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s-CO" altLang="es-CO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989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3660649" y="0"/>
            <a:ext cx="7007859" cy="82550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12"/>
          <p:cNvSpPr txBox="1"/>
          <p:nvPr/>
        </p:nvSpPr>
        <p:spPr>
          <a:xfrm>
            <a:off x="3343407" y="1787782"/>
            <a:ext cx="778511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2000" spc="-25" dirty="0">
                <a:solidFill>
                  <a:srgbClr val="4F81BC"/>
                </a:solidFill>
                <a:latin typeface="Calibri"/>
                <a:cs typeface="Calibri"/>
              </a:rPr>
              <a:t>F</a:t>
            </a:r>
            <a:r>
              <a:rPr sz="2000" dirty="0">
                <a:solidFill>
                  <a:srgbClr val="4F81BC"/>
                </a:solidFill>
                <a:latin typeface="Calibri"/>
                <a:cs typeface="Calibri"/>
              </a:rPr>
              <a:t>echa: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343407" y="2391225"/>
            <a:ext cx="764911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2000" spc="-5" dirty="0">
                <a:solidFill>
                  <a:srgbClr val="4F81BC"/>
                </a:solidFill>
                <a:latin typeface="Calibri"/>
                <a:cs typeface="Calibri"/>
              </a:rPr>
              <a:t>Lu</a:t>
            </a:r>
            <a:r>
              <a:rPr sz="2000" spc="-30" dirty="0">
                <a:solidFill>
                  <a:srgbClr val="4F81BC"/>
                </a:solidFill>
                <a:latin typeface="Calibri"/>
                <a:cs typeface="Calibri"/>
              </a:rPr>
              <a:t>g</a:t>
            </a:r>
            <a:r>
              <a:rPr sz="2000" dirty="0">
                <a:solidFill>
                  <a:srgbClr val="4F81BC"/>
                </a:solidFill>
                <a:latin typeface="Calibri"/>
                <a:cs typeface="Calibri"/>
              </a:rPr>
              <a:t>ar</a:t>
            </a:r>
            <a:r>
              <a:rPr lang="es-CO" sz="2000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4F81BC"/>
                </a:solidFill>
                <a:latin typeface="Calibri"/>
                <a:cs typeface="Calibri"/>
              </a:rPr>
              <a:t>: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1174296" y="5554639"/>
            <a:ext cx="56501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* De acuerdo con el cronograma publicado en la página web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4244454" y="1787782"/>
            <a:ext cx="6424054" cy="353943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s-CO" sz="1600" dirty="0"/>
              <a:t>17 de agosto al 30 de noviembre de 2017</a:t>
            </a:r>
            <a:r>
              <a:rPr lang="es-CO" sz="1600" dirty="0">
                <a:solidFill>
                  <a:srgbClr val="FF0000"/>
                </a:solidFill>
              </a:rPr>
              <a:t>*</a:t>
            </a:r>
          </a:p>
          <a:p>
            <a:pPr algn="just"/>
            <a:r>
              <a:rPr lang="es-CO" sz="1600" dirty="0"/>
              <a:t> </a:t>
            </a:r>
          </a:p>
          <a:p>
            <a:pPr lvl="0" algn="just"/>
            <a:r>
              <a:rPr lang="es-CO" sz="1600" dirty="0"/>
              <a:t>Podrán seguir las 4 cápsulas informativas y la emisión final a través del canal institucional “Señal Colombia”, vía </a:t>
            </a:r>
            <a:r>
              <a:rPr lang="en-US" sz="1600" dirty="0"/>
              <a:t>streaming</a:t>
            </a:r>
            <a:r>
              <a:rPr lang="es-CO" sz="1600" dirty="0"/>
              <a:t> en la página web </a:t>
            </a:r>
            <a:r>
              <a:rPr lang="es-CO" sz="1600" u="sng" dirty="0">
                <a:hlinkClick r:id="rId2"/>
              </a:rPr>
              <a:t>http://www.invias.gov.co/</a:t>
            </a:r>
            <a:r>
              <a:rPr lang="es-CO" sz="1600" dirty="0"/>
              <a:t> y por Facebook Live</a:t>
            </a:r>
            <a:r>
              <a:rPr lang="es-CO" sz="1600" dirty="0">
                <a:solidFill>
                  <a:srgbClr val="FF0000"/>
                </a:solidFill>
              </a:rPr>
              <a:t>*</a:t>
            </a:r>
          </a:p>
          <a:p>
            <a:pPr lvl="0" algn="just"/>
            <a:endParaRPr lang="es-CO" sz="1600" dirty="0">
              <a:solidFill>
                <a:srgbClr val="FF0000"/>
              </a:solidFill>
            </a:endParaRPr>
          </a:p>
          <a:p>
            <a:pPr lvl="0" algn="just"/>
            <a:r>
              <a:rPr lang="es-CO" sz="1600" dirty="0"/>
              <a:t>Se encuentra habilitado el correo electrónico </a:t>
            </a:r>
            <a:r>
              <a:rPr lang="es-CO" sz="1600" u="sng" dirty="0">
                <a:hlinkClick r:id="rId3"/>
              </a:rPr>
              <a:t>rcuentas@invias.gov.co</a:t>
            </a:r>
            <a:r>
              <a:rPr lang="es-CO" sz="1600" dirty="0"/>
              <a:t> para recibir preguntas e inquietudes de forma permanente sobre la rendición de cuentas. </a:t>
            </a:r>
          </a:p>
          <a:p>
            <a:pPr lvl="0" algn="just"/>
            <a:endParaRPr lang="es-ES" sz="1600" dirty="0"/>
          </a:p>
          <a:p>
            <a:pPr lvl="0" algn="just"/>
            <a:r>
              <a:rPr lang="es-CO" sz="1600" dirty="0"/>
              <a:t>Para la interacción y diálogo en las cápsulas informativas se dispondrán los canales:  Línea telefónica</a:t>
            </a:r>
            <a:endParaRPr lang="es-ES" sz="1600" dirty="0"/>
          </a:p>
          <a:p>
            <a:pPr lvl="1" algn="just"/>
            <a:r>
              <a:rPr lang="es-CO" sz="1600" dirty="0"/>
              <a:t>      Chat ciudadano</a:t>
            </a:r>
            <a:endParaRPr lang="es-ES" sz="1600" dirty="0"/>
          </a:p>
          <a:p>
            <a:pPr lvl="1" algn="just"/>
            <a:r>
              <a:rPr lang="es-CO" sz="1600" dirty="0"/>
              <a:t>      Redes sociales: Facebook y twitter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5071081" y="473500"/>
            <a:ext cx="5725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>
                <a:solidFill>
                  <a:schemeClr val="bg1"/>
                </a:solidFill>
              </a:rPr>
              <a:t>CUANDO Y COMO PARTICIPAR</a:t>
            </a:r>
          </a:p>
        </p:txBody>
      </p:sp>
      <p:sp>
        <p:nvSpPr>
          <p:cNvPr id="11" name="object 14"/>
          <p:cNvSpPr txBox="1"/>
          <p:nvPr/>
        </p:nvSpPr>
        <p:spPr>
          <a:xfrm>
            <a:off x="2717279" y="3259881"/>
            <a:ext cx="1465907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es-CO" sz="2000" spc="-5" dirty="0">
                <a:solidFill>
                  <a:srgbClr val="4F81BC"/>
                </a:solidFill>
                <a:latin typeface="Calibri"/>
                <a:cs typeface="Calibri"/>
              </a:rPr>
              <a:t>Mecanismos de diálogo</a:t>
            </a:r>
            <a:r>
              <a:rPr sz="2000" dirty="0">
                <a:solidFill>
                  <a:srgbClr val="4F81BC"/>
                </a:solidFill>
                <a:latin typeface="Calibri"/>
                <a:cs typeface="Calibri"/>
              </a:rPr>
              <a:t>:</a:t>
            </a:r>
            <a:endParaRPr sz="20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76511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2005583" y="1533131"/>
            <a:ext cx="2766060" cy="4511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4" name="object 4"/>
          <p:cNvSpPr/>
          <p:nvPr/>
        </p:nvSpPr>
        <p:spPr>
          <a:xfrm>
            <a:off x="1959863" y="1510271"/>
            <a:ext cx="2833116" cy="5608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2048256" y="1556003"/>
            <a:ext cx="2685415" cy="370840"/>
          </a:xfrm>
          <a:custGeom>
            <a:avLst/>
            <a:gdLst/>
            <a:ahLst/>
            <a:cxnLst/>
            <a:rect l="l" t="t" r="r" b="b"/>
            <a:pathLst>
              <a:path w="2685415" h="370839">
                <a:moveTo>
                  <a:pt x="0" y="370332"/>
                </a:moveTo>
                <a:lnTo>
                  <a:pt x="2685288" y="370332"/>
                </a:lnTo>
                <a:lnTo>
                  <a:pt x="2685288" y="0"/>
                </a:lnTo>
                <a:lnTo>
                  <a:pt x="0" y="0"/>
                </a:lnTo>
                <a:lnTo>
                  <a:pt x="0" y="370332"/>
                </a:lnTo>
                <a:close/>
              </a:path>
            </a:pathLst>
          </a:custGeom>
          <a:solidFill>
            <a:srgbClr val="1F487C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6" name="object 6"/>
          <p:cNvSpPr/>
          <p:nvPr/>
        </p:nvSpPr>
        <p:spPr>
          <a:xfrm>
            <a:off x="2005583" y="1900441"/>
            <a:ext cx="8232648" cy="115822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7" name="object 7"/>
          <p:cNvSpPr/>
          <p:nvPr/>
        </p:nvSpPr>
        <p:spPr>
          <a:xfrm>
            <a:off x="1975105" y="1885188"/>
            <a:ext cx="8292083" cy="123901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8" name="object 8"/>
          <p:cNvSpPr/>
          <p:nvPr/>
        </p:nvSpPr>
        <p:spPr>
          <a:xfrm>
            <a:off x="2048255" y="1920240"/>
            <a:ext cx="8152130" cy="1077595"/>
          </a:xfrm>
          <a:custGeom>
            <a:avLst/>
            <a:gdLst/>
            <a:ahLst/>
            <a:cxnLst/>
            <a:rect l="l" t="t" r="r" b="b"/>
            <a:pathLst>
              <a:path w="8152130" h="1077595">
                <a:moveTo>
                  <a:pt x="0" y="1077467"/>
                </a:moveTo>
                <a:lnTo>
                  <a:pt x="8151876" y="1077467"/>
                </a:lnTo>
                <a:lnTo>
                  <a:pt x="8151876" y="0"/>
                </a:lnTo>
                <a:lnTo>
                  <a:pt x="0" y="0"/>
                </a:lnTo>
                <a:lnTo>
                  <a:pt x="0" y="1077467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660649" y="0"/>
            <a:ext cx="8531351" cy="74675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2005583" y="3206483"/>
            <a:ext cx="3028188" cy="45111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959863" y="3182099"/>
            <a:ext cx="3019044" cy="56084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2048255" y="3229355"/>
            <a:ext cx="2947670" cy="370840"/>
          </a:xfrm>
          <a:custGeom>
            <a:avLst/>
            <a:gdLst/>
            <a:ahLst/>
            <a:cxnLst/>
            <a:rect l="l" t="t" r="r" b="b"/>
            <a:pathLst>
              <a:path w="2947670" h="370839">
                <a:moveTo>
                  <a:pt x="0" y="370332"/>
                </a:moveTo>
                <a:lnTo>
                  <a:pt x="2947416" y="370332"/>
                </a:lnTo>
                <a:lnTo>
                  <a:pt x="2947416" y="0"/>
                </a:lnTo>
                <a:lnTo>
                  <a:pt x="0" y="0"/>
                </a:lnTo>
                <a:lnTo>
                  <a:pt x="0" y="370332"/>
                </a:lnTo>
                <a:close/>
              </a:path>
            </a:pathLst>
          </a:custGeom>
          <a:solidFill>
            <a:srgbClr val="1F487C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124138" y="1603068"/>
            <a:ext cx="7994015" cy="19749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just"/>
            <a:r>
              <a:rPr spc="-10" dirty="0">
                <a:solidFill>
                  <a:srgbClr val="FFFFFF"/>
                </a:solidFill>
                <a:cs typeface="Calibri"/>
              </a:rPr>
              <a:t>OBJETIVO </a:t>
            </a:r>
            <a:r>
              <a:rPr spc="-5" dirty="0">
                <a:solidFill>
                  <a:srgbClr val="FFFFFF"/>
                </a:solidFill>
                <a:cs typeface="Calibri"/>
              </a:rPr>
              <a:t>DEL</a:t>
            </a:r>
            <a:r>
              <a:rPr spc="-50" dirty="0">
                <a:solidFill>
                  <a:srgbClr val="FFFFFF"/>
                </a:solidFill>
                <a:cs typeface="Calibri"/>
              </a:rPr>
              <a:t> </a:t>
            </a:r>
            <a:r>
              <a:rPr spc="-5" dirty="0">
                <a:solidFill>
                  <a:srgbClr val="FFFFFF"/>
                </a:solidFill>
                <a:cs typeface="Calibri"/>
              </a:rPr>
              <a:t>PROGRAMA</a:t>
            </a:r>
            <a:endParaRPr dirty="0">
              <a:solidFill>
                <a:prstClr val="black"/>
              </a:solidFill>
              <a:cs typeface="Calibri"/>
            </a:endParaRPr>
          </a:p>
          <a:p>
            <a:pPr marL="12700" marR="5080" algn="just">
              <a:spcBef>
                <a:spcPts val="720"/>
              </a:spcBef>
            </a:pPr>
            <a:r>
              <a:rPr sz="1600" spc="-10" dirty="0">
                <a:solidFill>
                  <a:prstClr val="black"/>
                </a:solidFill>
                <a:cs typeface="Calibri"/>
              </a:rPr>
              <a:t>Mejorar </a:t>
            </a:r>
            <a:r>
              <a:rPr sz="1600" dirty="0">
                <a:solidFill>
                  <a:prstClr val="black"/>
                </a:solidFill>
                <a:cs typeface="Calibri"/>
              </a:rPr>
              <a:t>la </a:t>
            </a:r>
            <a:r>
              <a:rPr sz="1600" spc="-10" dirty="0">
                <a:solidFill>
                  <a:prstClr val="black"/>
                </a:solidFill>
                <a:cs typeface="Calibri"/>
              </a:rPr>
              <a:t>infraestructura </a:t>
            </a:r>
            <a:r>
              <a:rPr sz="1600" spc="-5" dirty="0">
                <a:solidFill>
                  <a:prstClr val="black"/>
                </a:solidFill>
                <a:cs typeface="Calibri"/>
              </a:rPr>
              <a:t>de </a:t>
            </a:r>
            <a:r>
              <a:rPr sz="1600" spc="-10" dirty="0">
                <a:solidFill>
                  <a:prstClr val="black"/>
                </a:solidFill>
                <a:cs typeface="Calibri"/>
              </a:rPr>
              <a:t>transporte regional </a:t>
            </a:r>
            <a:r>
              <a:rPr sz="1600" spc="-15" dirty="0">
                <a:solidFill>
                  <a:prstClr val="black"/>
                </a:solidFill>
                <a:cs typeface="Calibri"/>
              </a:rPr>
              <a:t>para integrar </a:t>
            </a:r>
            <a:r>
              <a:rPr sz="1600" spc="-5" dirty="0">
                <a:solidFill>
                  <a:prstClr val="black"/>
                </a:solidFill>
                <a:cs typeface="Calibri"/>
              </a:rPr>
              <a:t>las regiones y </a:t>
            </a:r>
            <a:r>
              <a:rPr lang="es-CO" sz="1600" spc="-10" dirty="0">
                <a:solidFill>
                  <a:prstClr val="black"/>
                </a:solidFill>
                <a:cs typeface="Calibri"/>
              </a:rPr>
              <a:t>tramos</a:t>
            </a:r>
            <a:r>
              <a:rPr sz="1600" spc="-10" dirty="0">
                <a:solidFill>
                  <a:prstClr val="black"/>
                </a:solidFill>
                <a:cs typeface="Calibri"/>
              </a:rPr>
              <a:t> </a:t>
            </a:r>
            <a:r>
              <a:rPr lang="es-CO" sz="1600" spc="-10" dirty="0">
                <a:solidFill>
                  <a:prstClr val="black"/>
                </a:solidFill>
                <a:cs typeface="Calibri"/>
              </a:rPr>
              <a:t>estratégicos </a:t>
            </a:r>
            <a:r>
              <a:rPr sz="1600" spc="-5" dirty="0">
                <a:solidFill>
                  <a:prstClr val="black"/>
                </a:solidFill>
                <a:cs typeface="Calibri"/>
              </a:rPr>
              <a:t>de conectividad nacional, </a:t>
            </a:r>
            <a:r>
              <a:rPr sz="1600" spc="-10" dirty="0">
                <a:solidFill>
                  <a:prstClr val="black"/>
                </a:solidFill>
                <a:cs typeface="Calibri"/>
              </a:rPr>
              <a:t>con </a:t>
            </a:r>
            <a:r>
              <a:rPr sz="1600" spc="-5" dirty="0">
                <a:solidFill>
                  <a:prstClr val="black"/>
                </a:solidFill>
                <a:cs typeface="Calibri"/>
              </a:rPr>
              <a:t>el </a:t>
            </a:r>
            <a:r>
              <a:rPr sz="1600" dirty="0">
                <a:solidFill>
                  <a:prstClr val="black"/>
                </a:solidFill>
                <a:cs typeface="Calibri"/>
              </a:rPr>
              <a:t>fin </a:t>
            </a:r>
            <a:r>
              <a:rPr sz="1600" spc="-5" dirty="0">
                <a:solidFill>
                  <a:prstClr val="black"/>
                </a:solidFill>
                <a:cs typeface="Calibri"/>
              </a:rPr>
              <a:t>de </a:t>
            </a:r>
            <a:r>
              <a:rPr sz="1600" spc="-10" dirty="0">
                <a:solidFill>
                  <a:prstClr val="black"/>
                </a:solidFill>
                <a:cs typeface="Calibri"/>
              </a:rPr>
              <a:t>generar </a:t>
            </a:r>
            <a:r>
              <a:rPr sz="1600" spc="-5" dirty="0">
                <a:solidFill>
                  <a:prstClr val="black"/>
                </a:solidFill>
                <a:cs typeface="Calibri"/>
              </a:rPr>
              <a:t>cohesión territorial, </a:t>
            </a:r>
            <a:r>
              <a:rPr lang="es-CO" sz="1600" spc="-10" dirty="0">
                <a:solidFill>
                  <a:prstClr val="black"/>
                </a:solidFill>
                <a:cs typeface="Calibri"/>
              </a:rPr>
              <a:t>posibilitando</a:t>
            </a:r>
            <a:r>
              <a:rPr sz="1600" spc="-10" dirty="0">
                <a:solidFill>
                  <a:prstClr val="black"/>
                </a:solidFill>
                <a:cs typeface="Calibri"/>
              </a:rPr>
              <a:t> </a:t>
            </a:r>
            <a:r>
              <a:rPr sz="1600" dirty="0">
                <a:solidFill>
                  <a:prstClr val="black"/>
                </a:solidFill>
                <a:cs typeface="Calibri"/>
              </a:rPr>
              <a:t>la</a:t>
            </a:r>
            <a:r>
              <a:rPr lang="es-CO" sz="1600" dirty="0">
                <a:solidFill>
                  <a:prstClr val="black"/>
                </a:solidFill>
                <a:cs typeface="Calibri"/>
              </a:rPr>
              <a:t> </a:t>
            </a:r>
            <a:r>
              <a:rPr lang="es-CO" sz="1600" spc="-5" dirty="0">
                <a:solidFill>
                  <a:prstClr val="black"/>
                </a:solidFill>
                <a:cs typeface="Calibri"/>
              </a:rPr>
              <a:t>consolidación</a:t>
            </a:r>
            <a:r>
              <a:rPr sz="1600" spc="-5" dirty="0">
                <a:solidFill>
                  <a:prstClr val="black"/>
                </a:solidFill>
                <a:cs typeface="Calibri"/>
              </a:rPr>
              <a:t> de </a:t>
            </a:r>
            <a:r>
              <a:rPr sz="1600" dirty="0">
                <a:solidFill>
                  <a:prstClr val="black"/>
                </a:solidFill>
                <a:cs typeface="Calibri"/>
              </a:rPr>
              <a:t>la </a:t>
            </a:r>
            <a:r>
              <a:rPr sz="1600" spc="-10" dirty="0">
                <a:solidFill>
                  <a:prstClr val="black"/>
                </a:solidFill>
                <a:cs typeface="Calibri"/>
              </a:rPr>
              <a:t>Paz, contribuyendo </a:t>
            </a:r>
            <a:r>
              <a:rPr sz="1600" spc="-5" dirty="0">
                <a:solidFill>
                  <a:prstClr val="black"/>
                </a:solidFill>
                <a:cs typeface="Calibri"/>
              </a:rPr>
              <a:t>con </a:t>
            </a:r>
            <a:r>
              <a:rPr sz="1600" dirty="0">
                <a:solidFill>
                  <a:prstClr val="black"/>
                </a:solidFill>
                <a:cs typeface="Calibri"/>
              </a:rPr>
              <a:t>la </a:t>
            </a:r>
            <a:r>
              <a:rPr sz="1600" spc="-10" dirty="0">
                <a:solidFill>
                  <a:prstClr val="black"/>
                </a:solidFill>
                <a:cs typeface="Calibri"/>
              </a:rPr>
              <a:t>calidad de </a:t>
            </a:r>
            <a:r>
              <a:rPr sz="1600" spc="-5" dirty="0">
                <a:solidFill>
                  <a:prstClr val="black"/>
                </a:solidFill>
                <a:cs typeface="Calibri"/>
              </a:rPr>
              <a:t>vida de los ciudadanos y </a:t>
            </a:r>
            <a:r>
              <a:rPr sz="1600" dirty="0">
                <a:solidFill>
                  <a:prstClr val="black"/>
                </a:solidFill>
                <a:cs typeface="Calibri"/>
              </a:rPr>
              <a:t>la </a:t>
            </a:r>
            <a:r>
              <a:rPr lang="es-CO" sz="1600" spc="-5" dirty="0">
                <a:solidFill>
                  <a:prstClr val="black"/>
                </a:solidFill>
                <a:cs typeface="Calibri"/>
              </a:rPr>
              <a:t>disminución </a:t>
            </a:r>
            <a:r>
              <a:rPr sz="1600" spc="-5" dirty="0">
                <a:solidFill>
                  <a:prstClr val="black"/>
                </a:solidFill>
                <a:cs typeface="Calibri"/>
              </a:rPr>
              <a:t>de las desigualdades sociales, </a:t>
            </a:r>
            <a:r>
              <a:rPr sz="1600" spc="-10" dirty="0">
                <a:solidFill>
                  <a:prstClr val="black"/>
                </a:solidFill>
                <a:cs typeface="Calibri"/>
              </a:rPr>
              <a:t>haciendo </a:t>
            </a:r>
            <a:r>
              <a:rPr sz="1600" spc="-5" dirty="0">
                <a:solidFill>
                  <a:prstClr val="black"/>
                </a:solidFill>
                <a:cs typeface="Calibri"/>
              </a:rPr>
              <a:t>de Colombia un país </a:t>
            </a:r>
            <a:r>
              <a:rPr sz="1600" spc="-10" dirty="0">
                <a:solidFill>
                  <a:prstClr val="black"/>
                </a:solidFill>
                <a:cs typeface="Calibri"/>
              </a:rPr>
              <a:t>Equitativo </a:t>
            </a:r>
            <a:r>
              <a:rPr sz="1600" spc="-5" dirty="0">
                <a:solidFill>
                  <a:prstClr val="black"/>
                </a:solidFill>
                <a:cs typeface="Calibri"/>
              </a:rPr>
              <a:t>y en</a:t>
            </a:r>
            <a:r>
              <a:rPr sz="1600" spc="80" dirty="0">
                <a:solidFill>
                  <a:prstClr val="black"/>
                </a:solidFill>
                <a:cs typeface="Calibri"/>
              </a:rPr>
              <a:t> </a:t>
            </a:r>
            <a:r>
              <a:rPr sz="1600" spc="-10" dirty="0">
                <a:solidFill>
                  <a:prstClr val="black"/>
                </a:solidFill>
                <a:cs typeface="Calibri"/>
              </a:rPr>
              <a:t>Paz.</a:t>
            </a:r>
            <a:endParaRPr sz="1600" dirty="0">
              <a:solidFill>
                <a:prstClr val="black"/>
              </a:solidFill>
              <a:cs typeface="Calibri"/>
            </a:endParaRPr>
          </a:p>
          <a:p>
            <a:pPr>
              <a:spcBef>
                <a:spcPts val="30"/>
              </a:spcBef>
            </a:pPr>
            <a:endParaRPr sz="225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 algn="just"/>
            <a:r>
              <a:rPr dirty="0">
                <a:solidFill>
                  <a:srgbClr val="FFFFFF"/>
                </a:solidFill>
                <a:cs typeface="Calibri"/>
              </a:rPr>
              <a:t>BENEFICIOS </a:t>
            </a:r>
            <a:r>
              <a:rPr spc="-5" dirty="0">
                <a:solidFill>
                  <a:srgbClr val="FFFFFF"/>
                </a:solidFill>
                <a:cs typeface="Calibri"/>
              </a:rPr>
              <a:t>DEL</a:t>
            </a:r>
            <a:r>
              <a:rPr spc="-80" dirty="0">
                <a:solidFill>
                  <a:srgbClr val="FFFFFF"/>
                </a:solidFill>
                <a:cs typeface="Calibri"/>
              </a:rPr>
              <a:t> </a:t>
            </a:r>
            <a:r>
              <a:rPr spc="-10" dirty="0">
                <a:solidFill>
                  <a:srgbClr val="FFFFFF"/>
                </a:solidFill>
                <a:cs typeface="Calibri"/>
              </a:rPr>
              <a:t>PROGRAMA</a:t>
            </a:r>
            <a:endParaRPr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2005583" y="3579876"/>
            <a:ext cx="8232648" cy="214274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1975105" y="3564635"/>
            <a:ext cx="8292083" cy="221437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2048255" y="3599688"/>
            <a:ext cx="8327526" cy="2062480"/>
          </a:xfrm>
          <a:custGeom>
            <a:avLst/>
            <a:gdLst/>
            <a:ahLst/>
            <a:cxnLst/>
            <a:rect l="l" t="t" r="r" b="b"/>
            <a:pathLst>
              <a:path w="8152130" h="2062479">
                <a:moveTo>
                  <a:pt x="0" y="2061972"/>
                </a:moveTo>
                <a:lnTo>
                  <a:pt x="8151876" y="2061972"/>
                </a:lnTo>
                <a:lnTo>
                  <a:pt x="8151876" y="0"/>
                </a:lnTo>
                <a:lnTo>
                  <a:pt x="0" y="0"/>
                </a:lnTo>
                <a:lnTo>
                  <a:pt x="0" y="2061972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061503" y="3701978"/>
            <a:ext cx="8314278" cy="19697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8450" indent="-285750" algn="just">
              <a:buFont typeface="Courier New" panose="02070309020205020404" pitchFamily="49" charset="0"/>
              <a:buChar char="o"/>
            </a:pPr>
            <a:r>
              <a:rPr lang="es-CO" sz="1600" spc="-10" dirty="0">
                <a:solidFill>
                  <a:prstClr val="black"/>
                </a:solidFill>
                <a:cs typeface="Calibri"/>
              </a:rPr>
              <a:t>Mejoramiento </a:t>
            </a:r>
            <a:r>
              <a:rPr lang="es-CO" sz="1600" spc="-5" dirty="0">
                <a:solidFill>
                  <a:prstClr val="black"/>
                </a:solidFill>
                <a:cs typeface="Calibri"/>
              </a:rPr>
              <a:t>de las condiciones de </a:t>
            </a:r>
            <a:r>
              <a:rPr lang="es-CO" sz="1600" spc="-10" dirty="0">
                <a:solidFill>
                  <a:prstClr val="black"/>
                </a:solidFill>
                <a:cs typeface="Calibri"/>
              </a:rPr>
              <a:t>transitabilidad </a:t>
            </a:r>
            <a:r>
              <a:rPr lang="es-CO" sz="1600" spc="-5" dirty="0">
                <a:solidFill>
                  <a:prstClr val="black"/>
                </a:solidFill>
                <a:cs typeface="Calibri"/>
              </a:rPr>
              <a:t>de </a:t>
            </a:r>
            <a:r>
              <a:rPr lang="es-CO" sz="1600" dirty="0">
                <a:solidFill>
                  <a:prstClr val="black"/>
                </a:solidFill>
                <a:cs typeface="Calibri"/>
              </a:rPr>
              <a:t>la </a:t>
            </a:r>
            <a:r>
              <a:rPr lang="es-CO" sz="1600" spc="-15" dirty="0">
                <a:solidFill>
                  <a:prstClr val="black"/>
                </a:solidFill>
                <a:cs typeface="Calibri"/>
              </a:rPr>
              <a:t>red </a:t>
            </a:r>
            <a:r>
              <a:rPr lang="es-CO" sz="1600" spc="-10" dirty="0">
                <a:solidFill>
                  <a:prstClr val="black"/>
                </a:solidFill>
                <a:cs typeface="Calibri"/>
              </a:rPr>
              <a:t>regional </a:t>
            </a:r>
            <a:r>
              <a:rPr lang="es-CO" sz="1600" spc="-5" dirty="0">
                <a:solidFill>
                  <a:prstClr val="black"/>
                </a:solidFill>
                <a:cs typeface="Calibri"/>
              </a:rPr>
              <a:t>y</a:t>
            </a:r>
            <a:r>
              <a:rPr lang="es-CO" sz="1600" spc="170" dirty="0">
                <a:solidFill>
                  <a:prstClr val="black"/>
                </a:solidFill>
                <a:cs typeface="Calibri"/>
              </a:rPr>
              <a:t> </a:t>
            </a:r>
            <a:r>
              <a:rPr lang="es-CO" sz="1600" spc="-5" dirty="0">
                <a:solidFill>
                  <a:prstClr val="black"/>
                </a:solidFill>
                <a:cs typeface="Calibri"/>
              </a:rPr>
              <a:t>nacional</a:t>
            </a:r>
          </a:p>
          <a:p>
            <a:pPr marL="298450" indent="-285750" algn="just">
              <a:buFont typeface="Courier New" panose="02070309020205020404" pitchFamily="49" charset="0"/>
              <a:buChar char="o"/>
            </a:pPr>
            <a:r>
              <a:rPr lang="es-CO" sz="1600" spc="-5" dirty="0">
                <a:solidFill>
                  <a:prstClr val="black"/>
                </a:solidFill>
                <a:cs typeface="Calibri"/>
              </a:rPr>
              <a:t>Culminar </a:t>
            </a:r>
            <a:r>
              <a:rPr lang="es-CO" sz="1600" spc="-15" dirty="0">
                <a:solidFill>
                  <a:prstClr val="black"/>
                </a:solidFill>
                <a:cs typeface="Calibri"/>
              </a:rPr>
              <a:t>obras </a:t>
            </a:r>
            <a:r>
              <a:rPr lang="es-CO" sz="1600" spc="-5" dirty="0">
                <a:solidFill>
                  <a:prstClr val="black"/>
                </a:solidFill>
                <a:cs typeface="Calibri"/>
              </a:rPr>
              <a:t>iniciadas </a:t>
            </a:r>
            <a:r>
              <a:rPr lang="es-CO" sz="1600" spc="-10" dirty="0">
                <a:solidFill>
                  <a:prstClr val="black"/>
                </a:solidFill>
                <a:cs typeface="Calibri"/>
              </a:rPr>
              <a:t>con otros </a:t>
            </a:r>
            <a:r>
              <a:rPr lang="es-CO" sz="1600" spc="-15" dirty="0">
                <a:solidFill>
                  <a:prstClr val="black"/>
                </a:solidFill>
                <a:cs typeface="Calibri"/>
              </a:rPr>
              <a:t>programas </a:t>
            </a:r>
            <a:r>
              <a:rPr lang="es-CO" sz="1600" spc="-5" dirty="0">
                <a:solidFill>
                  <a:prstClr val="black"/>
                </a:solidFill>
                <a:cs typeface="Calibri"/>
              </a:rPr>
              <a:t>de</a:t>
            </a:r>
            <a:r>
              <a:rPr lang="es-CO" sz="1600" spc="150" dirty="0">
                <a:solidFill>
                  <a:prstClr val="black"/>
                </a:solidFill>
                <a:cs typeface="Calibri"/>
              </a:rPr>
              <a:t> </a:t>
            </a:r>
            <a:r>
              <a:rPr lang="es-CO" sz="1600" spc="-15" dirty="0">
                <a:solidFill>
                  <a:prstClr val="black"/>
                </a:solidFill>
                <a:cs typeface="Calibri"/>
              </a:rPr>
              <a:t>infraestructura</a:t>
            </a:r>
            <a:endParaRPr lang="es-CO" sz="1600" dirty="0">
              <a:solidFill>
                <a:prstClr val="black"/>
              </a:solidFill>
              <a:cs typeface="Calibri"/>
            </a:endParaRPr>
          </a:p>
          <a:p>
            <a:pPr marL="298450" indent="-285750" algn="just">
              <a:buFont typeface="Courier New" panose="02070309020205020404" pitchFamily="49" charset="0"/>
              <a:buChar char="o"/>
            </a:pPr>
            <a:r>
              <a:rPr lang="es-CO" sz="1600" spc="-5" dirty="0">
                <a:solidFill>
                  <a:prstClr val="black"/>
                </a:solidFill>
                <a:cs typeface="Calibri"/>
              </a:rPr>
              <a:t>Disminución en tiempos de</a:t>
            </a:r>
            <a:r>
              <a:rPr lang="es-CO" sz="1600" spc="-25" dirty="0">
                <a:solidFill>
                  <a:prstClr val="black"/>
                </a:solidFill>
                <a:cs typeface="Calibri"/>
              </a:rPr>
              <a:t> </a:t>
            </a:r>
            <a:r>
              <a:rPr lang="es-CO" sz="1600" spc="-5" dirty="0">
                <a:solidFill>
                  <a:prstClr val="black"/>
                </a:solidFill>
                <a:cs typeface="Calibri"/>
              </a:rPr>
              <a:t>viaje</a:t>
            </a:r>
            <a:endParaRPr lang="es-CO" sz="1600" dirty="0">
              <a:solidFill>
                <a:prstClr val="black"/>
              </a:solidFill>
              <a:cs typeface="Calibri"/>
            </a:endParaRPr>
          </a:p>
          <a:p>
            <a:pPr marL="298450" indent="-285750" algn="just">
              <a:buFont typeface="Courier New" panose="02070309020205020404" pitchFamily="49" charset="0"/>
              <a:buChar char="o"/>
            </a:pPr>
            <a:r>
              <a:rPr lang="es-CO" sz="1600" spc="-10" dirty="0">
                <a:solidFill>
                  <a:prstClr val="black"/>
                </a:solidFill>
                <a:cs typeface="Calibri"/>
              </a:rPr>
              <a:t>Integración </a:t>
            </a:r>
            <a:r>
              <a:rPr lang="es-CO" sz="1600" spc="-5" dirty="0">
                <a:solidFill>
                  <a:prstClr val="black"/>
                </a:solidFill>
                <a:cs typeface="Calibri"/>
              </a:rPr>
              <a:t>de </a:t>
            </a:r>
            <a:r>
              <a:rPr lang="es-CO" sz="1600" dirty="0">
                <a:solidFill>
                  <a:prstClr val="black"/>
                </a:solidFill>
                <a:cs typeface="Calibri"/>
              </a:rPr>
              <a:t>la </a:t>
            </a:r>
            <a:r>
              <a:rPr lang="es-CO" sz="1600" spc="-15" dirty="0">
                <a:solidFill>
                  <a:prstClr val="black"/>
                </a:solidFill>
                <a:cs typeface="Calibri"/>
              </a:rPr>
              <a:t>red </a:t>
            </a:r>
            <a:r>
              <a:rPr lang="es-CO" sz="1600" spc="-10" dirty="0">
                <a:solidFill>
                  <a:prstClr val="black"/>
                </a:solidFill>
                <a:cs typeface="Calibri"/>
              </a:rPr>
              <a:t>regional </a:t>
            </a:r>
            <a:r>
              <a:rPr lang="es-CO" sz="1600" spc="-5" dirty="0">
                <a:solidFill>
                  <a:prstClr val="black"/>
                </a:solidFill>
                <a:cs typeface="Calibri"/>
              </a:rPr>
              <a:t>y </a:t>
            </a:r>
            <a:r>
              <a:rPr lang="es-CO" sz="1600" spc="-10" dirty="0">
                <a:solidFill>
                  <a:prstClr val="black"/>
                </a:solidFill>
                <a:cs typeface="Calibri"/>
              </a:rPr>
              <a:t>sectores estratégicos </a:t>
            </a:r>
            <a:r>
              <a:rPr lang="es-CO" sz="1600" spc="-5" dirty="0">
                <a:solidFill>
                  <a:prstClr val="black"/>
                </a:solidFill>
                <a:cs typeface="Calibri"/>
              </a:rPr>
              <a:t>de </a:t>
            </a:r>
            <a:r>
              <a:rPr lang="es-CO" sz="1600" dirty="0">
                <a:solidFill>
                  <a:prstClr val="black"/>
                </a:solidFill>
                <a:cs typeface="Calibri"/>
              </a:rPr>
              <a:t>la </a:t>
            </a:r>
            <a:r>
              <a:rPr lang="es-CO" sz="1600" spc="-15" dirty="0">
                <a:solidFill>
                  <a:prstClr val="black"/>
                </a:solidFill>
                <a:cs typeface="Calibri"/>
              </a:rPr>
              <a:t>red</a:t>
            </a:r>
            <a:r>
              <a:rPr lang="es-CO" sz="1600" spc="125" dirty="0">
                <a:solidFill>
                  <a:prstClr val="black"/>
                </a:solidFill>
                <a:cs typeface="Calibri"/>
              </a:rPr>
              <a:t> </a:t>
            </a:r>
            <a:r>
              <a:rPr lang="es-CO" sz="1600" spc="-5" dirty="0">
                <a:solidFill>
                  <a:prstClr val="black"/>
                </a:solidFill>
                <a:cs typeface="Calibri"/>
              </a:rPr>
              <a:t>principal</a:t>
            </a:r>
            <a:endParaRPr lang="es-CO" sz="1600" dirty="0">
              <a:solidFill>
                <a:prstClr val="black"/>
              </a:solidFill>
              <a:cs typeface="Calibri"/>
            </a:endParaRPr>
          </a:p>
          <a:p>
            <a:pPr marL="298450" indent="-285750" algn="just">
              <a:buFont typeface="Courier New" panose="02070309020205020404" pitchFamily="49" charset="0"/>
              <a:buChar char="o"/>
            </a:pPr>
            <a:r>
              <a:rPr lang="es-CO" sz="1600" spc="-10" dirty="0">
                <a:solidFill>
                  <a:prstClr val="black"/>
                </a:solidFill>
                <a:cs typeface="Calibri"/>
              </a:rPr>
              <a:t>Presencia </a:t>
            </a:r>
            <a:r>
              <a:rPr lang="es-CO" sz="1600" spc="-5" dirty="0">
                <a:solidFill>
                  <a:prstClr val="black"/>
                </a:solidFill>
                <a:cs typeface="Calibri"/>
              </a:rPr>
              <a:t>del </a:t>
            </a:r>
            <a:r>
              <a:rPr lang="es-CO" sz="1600" spc="-10" dirty="0">
                <a:solidFill>
                  <a:prstClr val="black"/>
                </a:solidFill>
                <a:cs typeface="Calibri"/>
              </a:rPr>
              <a:t>Estado </a:t>
            </a:r>
            <a:r>
              <a:rPr lang="es-CO" sz="1600" spc="-5" dirty="0">
                <a:solidFill>
                  <a:prstClr val="black"/>
                </a:solidFill>
                <a:cs typeface="Calibri"/>
              </a:rPr>
              <a:t>en las</a:t>
            </a:r>
            <a:r>
              <a:rPr lang="es-CO" sz="1600" spc="25" dirty="0">
                <a:solidFill>
                  <a:prstClr val="black"/>
                </a:solidFill>
                <a:cs typeface="Calibri"/>
              </a:rPr>
              <a:t> </a:t>
            </a:r>
            <a:r>
              <a:rPr lang="es-CO" sz="1600" spc="-10" dirty="0">
                <a:solidFill>
                  <a:prstClr val="black"/>
                </a:solidFill>
                <a:cs typeface="Calibri"/>
              </a:rPr>
              <a:t>regiones</a:t>
            </a:r>
            <a:endParaRPr lang="es-CO" sz="1600" dirty="0">
              <a:solidFill>
                <a:prstClr val="black"/>
              </a:solidFill>
              <a:cs typeface="Calibri"/>
            </a:endParaRPr>
          </a:p>
          <a:p>
            <a:pPr marL="298450" indent="-285750" algn="just">
              <a:buFont typeface="Courier New" panose="02070309020205020404" pitchFamily="49" charset="0"/>
              <a:buChar char="o"/>
            </a:pPr>
            <a:r>
              <a:rPr lang="es-CO" sz="1600" spc="-10" dirty="0">
                <a:solidFill>
                  <a:prstClr val="black"/>
                </a:solidFill>
                <a:cs typeface="Calibri"/>
              </a:rPr>
              <a:t>Mejoramiento </a:t>
            </a:r>
            <a:r>
              <a:rPr lang="es-CO" sz="1600" spc="-5" dirty="0">
                <a:solidFill>
                  <a:prstClr val="black"/>
                </a:solidFill>
                <a:cs typeface="Calibri"/>
              </a:rPr>
              <a:t>de </a:t>
            </a:r>
            <a:r>
              <a:rPr lang="es-CO" sz="1600" dirty="0">
                <a:solidFill>
                  <a:prstClr val="black"/>
                </a:solidFill>
                <a:cs typeface="Calibri"/>
              </a:rPr>
              <a:t>la </a:t>
            </a:r>
            <a:r>
              <a:rPr lang="es-CO" sz="1600" spc="-5" dirty="0">
                <a:solidFill>
                  <a:prstClr val="black"/>
                </a:solidFill>
                <a:cs typeface="Calibri"/>
              </a:rPr>
              <a:t>calidad de vida de </a:t>
            </a:r>
            <a:r>
              <a:rPr lang="es-CO" sz="1600" dirty="0">
                <a:solidFill>
                  <a:prstClr val="black"/>
                </a:solidFill>
                <a:cs typeface="Calibri"/>
              </a:rPr>
              <a:t>la </a:t>
            </a:r>
            <a:r>
              <a:rPr lang="es-CO" sz="1600" spc="-5" dirty="0">
                <a:solidFill>
                  <a:prstClr val="black"/>
                </a:solidFill>
                <a:cs typeface="Calibri"/>
              </a:rPr>
              <a:t>población en las</a:t>
            </a:r>
            <a:r>
              <a:rPr lang="es-CO" sz="1600" spc="30" dirty="0">
                <a:solidFill>
                  <a:prstClr val="black"/>
                </a:solidFill>
                <a:cs typeface="Calibri"/>
              </a:rPr>
              <a:t> </a:t>
            </a:r>
            <a:r>
              <a:rPr lang="es-CO" sz="1600" spc="-10" dirty="0">
                <a:solidFill>
                  <a:prstClr val="black"/>
                </a:solidFill>
                <a:cs typeface="Calibri"/>
              </a:rPr>
              <a:t>regiones</a:t>
            </a:r>
            <a:endParaRPr lang="es-CO" sz="1600" dirty="0">
              <a:solidFill>
                <a:prstClr val="black"/>
              </a:solidFill>
              <a:cs typeface="Calibri"/>
            </a:endParaRPr>
          </a:p>
          <a:p>
            <a:pPr marL="298450" marR="123825" indent="-285750" algn="just">
              <a:buFont typeface="Courier New" panose="02070309020205020404" pitchFamily="49" charset="0"/>
              <a:buChar char="o"/>
            </a:pPr>
            <a:r>
              <a:rPr lang="es-CO" sz="1600" spc="-10" dirty="0">
                <a:solidFill>
                  <a:prstClr val="black"/>
                </a:solidFill>
                <a:cs typeface="Calibri"/>
              </a:rPr>
              <a:t>Incorporación </a:t>
            </a:r>
            <a:r>
              <a:rPr lang="es-CO" sz="1600" spc="-5" dirty="0">
                <a:solidFill>
                  <a:prstClr val="black"/>
                </a:solidFill>
                <a:cs typeface="Calibri"/>
              </a:rPr>
              <a:t>y empleabilidad de </a:t>
            </a:r>
            <a:r>
              <a:rPr lang="es-CO" sz="1600" spc="-10" dirty="0">
                <a:solidFill>
                  <a:prstClr val="black"/>
                </a:solidFill>
                <a:cs typeface="Calibri"/>
              </a:rPr>
              <a:t>población </a:t>
            </a:r>
            <a:r>
              <a:rPr lang="es-CO" sz="1600" spc="-5" dirty="0">
                <a:solidFill>
                  <a:prstClr val="black"/>
                </a:solidFill>
                <a:cs typeface="Calibri"/>
              </a:rPr>
              <a:t>víctima del </a:t>
            </a:r>
            <a:r>
              <a:rPr lang="es-CO" sz="1600" spc="-10" dirty="0">
                <a:solidFill>
                  <a:prstClr val="black"/>
                </a:solidFill>
                <a:cs typeface="Calibri"/>
              </a:rPr>
              <a:t>conflicto armado, reinsertados y madres </a:t>
            </a:r>
            <a:r>
              <a:rPr lang="es-CO" sz="1600" spc="-15" dirty="0">
                <a:solidFill>
                  <a:prstClr val="black"/>
                </a:solidFill>
                <a:cs typeface="Calibri"/>
              </a:rPr>
              <a:t>cabeza </a:t>
            </a:r>
            <a:r>
              <a:rPr lang="es-CO" sz="1600" spc="-5" dirty="0">
                <a:solidFill>
                  <a:prstClr val="black"/>
                </a:solidFill>
                <a:cs typeface="Calibri"/>
              </a:rPr>
              <a:t>de </a:t>
            </a:r>
            <a:r>
              <a:rPr lang="es-CO" sz="1600" spc="-10" dirty="0">
                <a:solidFill>
                  <a:prstClr val="black"/>
                </a:solidFill>
                <a:cs typeface="Calibri"/>
              </a:rPr>
              <a:t>familia </a:t>
            </a:r>
            <a:r>
              <a:rPr lang="es-CO" sz="1600" spc="-5" dirty="0">
                <a:solidFill>
                  <a:prstClr val="black"/>
                </a:solidFill>
                <a:cs typeface="Calibri"/>
              </a:rPr>
              <a:t>en los </a:t>
            </a:r>
            <a:r>
              <a:rPr lang="es-CO" sz="1600" spc="-15" dirty="0">
                <a:solidFill>
                  <a:prstClr val="black"/>
                </a:solidFill>
                <a:cs typeface="Calibri"/>
              </a:rPr>
              <a:t>proyectos </a:t>
            </a:r>
            <a:r>
              <a:rPr lang="es-CO" sz="1600" spc="-5" dirty="0">
                <a:solidFill>
                  <a:prstClr val="black"/>
                </a:solidFill>
                <a:cs typeface="Calibri"/>
              </a:rPr>
              <a:t>de</a:t>
            </a:r>
            <a:r>
              <a:rPr lang="es-CO" sz="1600" spc="114" dirty="0">
                <a:solidFill>
                  <a:prstClr val="black"/>
                </a:solidFill>
                <a:cs typeface="Calibri"/>
              </a:rPr>
              <a:t> </a:t>
            </a:r>
            <a:r>
              <a:rPr lang="es-CO" sz="1600" spc="-15" dirty="0">
                <a:solidFill>
                  <a:prstClr val="black"/>
                </a:solidFill>
                <a:cs typeface="Calibri"/>
              </a:rPr>
              <a:t>obra.</a:t>
            </a:r>
            <a:endParaRPr lang="es-CO" sz="16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2319131" y="521849"/>
            <a:ext cx="77990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7260"/>
            <a:r>
              <a:rPr lang="es-ES_tradnl" spc="-5" dirty="0">
                <a:solidFill>
                  <a:srgbClr val="FFFFFF"/>
                </a:solidFill>
                <a:cs typeface="Calibri"/>
              </a:rPr>
              <a:t>COMPETITIVIDAD </a:t>
            </a:r>
            <a:r>
              <a:rPr lang="es-ES_tradnl" spc="-25" dirty="0">
                <a:solidFill>
                  <a:srgbClr val="FFFFFF"/>
                </a:solidFill>
                <a:cs typeface="Calibri"/>
              </a:rPr>
              <a:t>ESTRATÉGICA </a:t>
            </a:r>
            <a:r>
              <a:rPr lang="es-ES_tradnl" spc="-5" dirty="0">
                <a:solidFill>
                  <a:srgbClr val="FFFFFF"/>
                </a:solidFill>
                <a:cs typeface="Calibri"/>
              </a:rPr>
              <a:t>E</a:t>
            </a:r>
            <a:r>
              <a:rPr lang="es-ES_tradnl" spc="65" dirty="0">
                <a:solidFill>
                  <a:srgbClr val="FFFFFF"/>
                </a:solidFill>
                <a:cs typeface="Calibri"/>
              </a:rPr>
              <a:t> </a:t>
            </a:r>
            <a:r>
              <a:rPr lang="es-ES_tradnl" spc="-10" dirty="0">
                <a:solidFill>
                  <a:srgbClr val="FFFFFF"/>
                </a:solidFill>
                <a:cs typeface="Calibri"/>
              </a:rPr>
              <a:t>INFRAESTRUCTURA</a:t>
            </a:r>
            <a:endParaRPr lang="es-ES_tradnl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31" name="CuadroTexto 30"/>
          <p:cNvSpPr txBox="1"/>
          <p:nvPr/>
        </p:nvSpPr>
        <p:spPr>
          <a:xfrm>
            <a:off x="5817704" y="891181"/>
            <a:ext cx="2266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/>
              <a:t>Vías para la Equidad</a:t>
            </a:r>
          </a:p>
        </p:txBody>
      </p:sp>
    </p:spTree>
    <p:extLst>
      <p:ext uri="{BB962C8B-B14F-4D97-AF65-F5344CB8AC3E}">
        <p14:creationId xmlns:p14="http://schemas.microsoft.com/office/powerpoint/2010/main" val="15969296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/>
          <p:nvPr/>
        </p:nvSpPr>
        <p:spPr>
          <a:xfrm>
            <a:off x="3660649" y="0"/>
            <a:ext cx="8531351" cy="74675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2319131" y="521849"/>
            <a:ext cx="77990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7260"/>
            <a:r>
              <a:rPr lang="es-ES_tradnl" spc="-5" dirty="0">
                <a:solidFill>
                  <a:srgbClr val="FFFFFF"/>
                </a:solidFill>
                <a:cs typeface="Calibri"/>
              </a:rPr>
              <a:t>COMPETITIVIDAD </a:t>
            </a:r>
            <a:r>
              <a:rPr lang="es-ES_tradnl" spc="-25" dirty="0">
                <a:solidFill>
                  <a:srgbClr val="FFFFFF"/>
                </a:solidFill>
                <a:cs typeface="Calibri"/>
              </a:rPr>
              <a:t>ESTRATÉGICA </a:t>
            </a:r>
            <a:r>
              <a:rPr lang="es-ES_tradnl" spc="-5" dirty="0">
                <a:solidFill>
                  <a:srgbClr val="FFFFFF"/>
                </a:solidFill>
                <a:cs typeface="Calibri"/>
              </a:rPr>
              <a:t>E</a:t>
            </a:r>
            <a:r>
              <a:rPr lang="es-ES_tradnl" spc="65" dirty="0">
                <a:solidFill>
                  <a:srgbClr val="FFFFFF"/>
                </a:solidFill>
                <a:cs typeface="Calibri"/>
              </a:rPr>
              <a:t> </a:t>
            </a:r>
            <a:r>
              <a:rPr lang="es-ES_tradnl" spc="-10" dirty="0">
                <a:solidFill>
                  <a:srgbClr val="FFFFFF"/>
                </a:solidFill>
                <a:cs typeface="Calibri"/>
              </a:rPr>
              <a:t>INFRAESTRUCTURA</a:t>
            </a:r>
            <a:endParaRPr lang="es-ES_tradnl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31" name="CuadroTexto 30"/>
          <p:cNvSpPr txBox="1"/>
          <p:nvPr/>
        </p:nvSpPr>
        <p:spPr>
          <a:xfrm>
            <a:off x="5817704" y="891181"/>
            <a:ext cx="2266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/>
              <a:t>Vías para la Equidad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2019300" y="1358900"/>
            <a:ext cx="6172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ctr"/>
            <a:r>
              <a:rPr lang="es-CO" sz="1200" b="1" dirty="0"/>
              <a:t>PROYECTOS </a:t>
            </a:r>
          </a:p>
          <a:p>
            <a:pPr marL="228600" indent="-228600" fontAlgn="ctr">
              <a:buFont typeface="+mj-lt"/>
              <a:buAutoNum type="arabicPeriod"/>
            </a:pPr>
            <a:r>
              <a:rPr lang="es-CO" sz="1200" dirty="0" smtClean="0"/>
              <a:t>EL </a:t>
            </a:r>
            <a:r>
              <a:rPr lang="es-CO" sz="1200" dirty="0"/>
              <a:t>CRUCERO </a:t>
            </a:r>
            <a:r>
              <a:rPr lang="mr-IN" sz="1200" dirty="0"/>
              <a:t>–</a:t>
            </a:r>
            <a:r>
              <a:rPr lang="es-CO" sz="1200" dirty="0"/>
              <a:t> PAJARITO</a:t>
            </a:r>
          </a:p>
          <a:p>
            <a:pPr marL="228600" indent="-228600" fontAlgn="ctr">
              <a:buFont typeface="+mj-lt"/>
              <a:buAutoNum type="arabicPeriod"/>
            </a:pPr>
            <a:r>
              <a:rPr lang="es-CO" sz="1200" dirty="0"/>
              <a:t>TRAMO 1 SEGUNDA CALZADA CITRONELA – ALTOS DE ZARAGOZA</a:t>
            </a:r>
          </a:p>
          <a:p>
            <a:pPr marL="228600" indent="-228600" fontAlgn="ctr">
              <a:buFont typeface="+mj-lt"/>
              <a:buAutoNum type="arabicPeriod"/>
            </a:pPr>
            <a:r>
              <a:rPr lang="es-CO" sz="1200" dirty="0"/>
              <a:t>TRAMO 2 Y 3 SC ALTOS DE ZARAGOZA - CISNEROS</a:t>
            </a:r>
            <a:endParaRPr lang="es-ES_tradnl" sz="1200" dirty="0"/>
          </a:p>
          <a:p>
            <a:pPr marL="228600" indent="-228600" fontAlgn="ctr">
              <a:buFont typeface="+mj-lt"/>
              <a:buAutoNum type="arabicPeriod"/>
            </a:pPr>
            <a:r>
              <a:rPr lang="es-CO" sz="1200" dirty="0"/>
              <a:t>TRAMO 4 SEGUNDA CALZADA CISNEROS – LOBOGUERRERO</a:t>
            </a:r>
          </a:p>
          <a:p>
            <a:pPr marL="228600" indent="-228600" fontAlgn="ctr">
              <a:buFont typeface="+mj-lt"/>
              <a:buAutoNum type="arabicPeriod"/>
            </a:pPr>
            <a:r>
              <a:rPr lang="es-CO" sz="1200" dirty="0"/>
              <a:t>TOTORÓ - LA PLATA</a:t>
            </a:r>
          </a:p>
          <a:p>
            <a:pPr marL="228600" indent="-228600" fontAlgn="ctr">
              <a:buFont typeface="+mj-lt"/>
              <a:buAutoNum type="arabicPeriod"/>
            </a:pPr>
            <a:r>
              <a:rPr lang="es-CO" sz="1200" dirty="0"/>
              <a:t>SAN JOSÉ – PUENTE NOWEN</a:t>
            </a:r>
          </a:p>
          <a:p>
            <a:pPr marL="228600" indent="-228600" fontAlgn="ctr">
              <a:buFont typeface="+mj-lt"/>
              <a:buAutoNum type="arabicPeriod"/>
            </a:pPr>
            <a:r>
              <a:rPr lang="es-CO" sz="1200" dirty="0" smtClean="0"/>
              <a:t>ANSERMANUEVO </a:t>
            </a:r>
            <a:r>
              <a:rPr lang="es-CO" sz="1200" dirty="0"/>
              <a:t>- LA VIRGINIA</a:t>
            </a:r>
          </a:p>
          <a:p>
            <a:pPr marL="228600" indent="-228600" fontAlgn="ctr">
              <a:buFont typeface="+mj-lt"/>
              <a:buAutoNum type="arabicPeriod"/>
            </a:pPr>
            <a:r>
              <a:rPr lang="es-CO" sz="1200" dirty="0"/>
              <a:t>CIRCUNVALAR DE SAN ANDRÉS Y CICLORUTA SECTOR TURÍSTICO</a:t>
            </a:r>
          </a:p>
          <a:p>
            <a:pPr marL="228600" indent="-228600" fontAlgn="ctr">
              <a:buFont typeface="+mj-lt"/>
              <a:buAutoNum type="arabicPeriod"/>
            </a:pPr>
            <a:r>
              <a:rPr lang="es-CO" sz="1200" dirty="0"/>
              <a:t>CIRCUNVALAR DE PROVIDENCIA</a:t>
            </a:r>
          </a:p>
          <a:p>
            <a:pPr marL="228600" indent="-228600" fontAlgn="ctr">
              <a:buFont typeface="+mj-lt"/>
              <a:buAutoNum type="arabicPeriod"/>
            </a:pPr>
            <a:r>
              <a:rPr lang="es-CO" sz="1200" dirty="0"/>
              <a:t>CIMITARRA </a:t>
            </a:r>
            <a:r>
              <a:rPr lang="mr-IN" sz="1200" dirty="0"/>
              <a:t>–</a:t>
            </a:r>
            <a:r>
              <a:rPr lang="es-CO" sz="1200" dirty="0"/>
              <a:t> LANDAZURI</a:t>
            </a:r>
          </a:p>
          <a:p>
            <a:pPr marL="228600" indent="-228600" fontAlgn="ctr">
              <a:buFont typeface="+mj-lt"/>
              <a:buAutoNum type="arabicPeriod"/>
            </a:pPr>
            <a:r>
              <a:rPr lang="es-CO" sz="1200" dirty="0"/>
              <a:t>TAME </a:t>
            </a:r>
            <a:r>
              <a:rPr lang="mr-IN" sz="1200" dirty="0"/>
              <a:t>–</a:t>
            </a:r>
            <a:r>
              <a:rPr lang="es-CO" sz="1200" dirty="0"/>
              <a:t> ARAUCA</a:t>
            </a:r>
          </a:p>
          <a:p>
            <a:pPr marL="228600" indent="-228600" fontAlgn="ctr">
              <a:buFont typeface="+mj-lt"/>
              <a:buAutoNum type="arabicPeriod"/>
            </a:pPr>
            <a:r>
              <a:rPr lang="es-CO" sz="1200" dirty="0" smtClean="0"/>
              <a:t>VILLAGARZÓN </a:t>
            </a:r>
            <a:r>
              <a:rPr lang="es-CO" sz="1200" dirty="0"/>
              <a:t>- SAN JOSÉ DEL FRAGUA</a:t>
            </a:r>
          </a:p>
          <a:p>
            <a:pPr marL="228600" indent="-228600" fontAlgn="ctr">
              <a:buFont typeface="+mj-lt"/>
              <a:buAutoNum type="arabicPeriod"/>
            </a:pPr>
            <a:r>
              <a:rPr lang="es-CO" sz="1200" dirty="0"/>
              <a:t>FLORENCIA-PUERTO RICO</a:t>
            </a:r>
          </a:p>
          <a:p>
            <a:pPr marL="228600" indent="-228600" fontAlgn="ctr">
              <a:buFont typeface="+mj-lt"/>
              <a:buAutoNum type="arabicPeriod"/>
            </a:pPr>
            <a:r>
              <a:rPr lang="es-CO" sz="1200" dirty="0"/>
              <a:t>CORREDOR DEL SUR (SAN MIGUEL - SANTANA)</a:t>
            </a:r>
          </a:p>
          <a:p>
            <a:pPr marL="228600" indent="-228600" fontAlgn="ctr">
              <a:buFont typeface="+mj-lt"/>
              <a:buAutoNum type="arabicPeriod"/>
            </a:pPr>
            <a:r>
              <a:rPr lang="es-CO" sz="1200" dirty="0" smtClean="0"/>
              <a:t>LOS </a:t>
            </a:r>
            <a:r>
              <a:rPr lang="es-CO" sz="1200" dirty="0"/>
              <a:t>CUROS </a:t>
            </a:r>
            <a:r>
              <a:rPr lang="mr-IN" sz="1200" dirty="0"/>
              <a:t>–</a:t>
            </a:r>
            <a:r>
              <a:rPr lang="es-CO" sz="1200" dirty="0"/>
              <a:t> MALAGA</a:t>
            </a:r>
          </a:p>
          <a:p>
            <a:pPr marL="228600" indent="-228600" fontAlgn="ctr">
              <a:buFont typeface="+mj-lt"/>
              <a:buAutoNum type="arabicPeriod"/>
            </a:pPr>
            <a:r>
              <a:rPr lang="es-CO" sz="1200" dirty="0"/>
              <a:t>HONDA-MANIZALES</a:t>
            </a:r>
          </a:p>
          <a:p>
            <a:pPr marL="228600" indent="-228600" fontAlgn="ctr">
              <a:buFont typeface="+mj-lt"/>
              <a:buAutoNum type="arabicPeriod"/>
            </a:pPr>
            <a:r>
              <a:rPr lang="es-CO" sz="1200" dirty="0"/>
              <a:t>EL VIAJANO - SAN </a:t>
            </a:r>
            <a:r>
              <a:rPr lang="es-CO" sz="1200" dirty="0" smtClean="0"/>
              <a:t>MARCOS</a:t>
            </a:r>
          </a:p>
          <a:p>
            <a:pPr marL="228600" indent="-228600" fontAlgn="ctr">
              <a:buFont typeface="+mj-lt"/>
              <a:buAutoNum type="arabicPeriod"/>
            </a:pPr>
            <a:r>
              <a:rPr lang="es-CO" sz="1200" dirty="0" smtClean="0"/>
              <a:t>TRASNVERSAL LIBERTADOR F2 (PUERTO VALENCIA – CÓRDOBA)</a:t>
            </a:r>
            <a:endParaRPr lang="es-CO" sz="1200" dirty="0"/>
          </a:p>
          <a:p>
            <a:pPr marL="228600" indent="-228600" fontAlgn="ctr">
              <a:buFont typeface="+mj-lt"/>
              <a:buAutoNum type="arabicPeriod"/>
            </a:pPr>
            <a:r>
              <a:rPr lang="es-CO" sz="1200" dirty="0"/>
              <a:t>TRANSVERSAL DE BOYACÁ (CHINQUINQUIRÁ - DOS Y MEDIO</a:t>
            </a:r>
            <a:r>
              <a:rPr lang="es-CO" sz="1200" dirty="0" smtClean="0"/>
              <a:t>)</a:t>
            </a:r>
          </a:p>
          <a:p>
            <a:pPr marL="228600" indent="-228600" fontAlgn="ctr">
              <a:buFont typeface="+mj-lt"/>
              <a:buAutoNum type="arabicPeriod"/>
            </a:pPr>
            <a:r>
              <a:rPr lang="es-CO" sz="1200" dirty="0" smtClean="0"/>
              <a:t>ESPRIELLA – RIO MATAJE</a:t>
            </a:r>
            <a:endParaRPr lang="es-CO" sz="1200" dirty="0"/>
          </a:p>
        </p:txBody>
      </p:sp>
    </p:spTree>
    <p:extLst>
      <p:ext uri="{BB962C8B-B14F-4D97-AF65-F5344CB8AC3E}">
        <p14:creationId xmlns:p14="http://schemas.microsoft.com/office/powerpoint/2010/main" val="170758602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30 CuadroTexto"/>
          <p:cNvSpPr txBox="1">
            <a:spLocks noChangeArrowheads="1"/>
          </p:cNvSpPr>
          <p:nvPr/>
        </p:nvSpPr>
        <p:spPr bwMode="auto">
          <a:xfrm flipH="1">
            <a:off x="7267534" y="1338642"/>
            <a:ext cx="4268647" cy="173253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203" tIns="0" rIns="91203" bIns="0" anchor="ctr" anchorCtr="1">
            <a:spAutoFit/>
          </a:bodyPr>
          <a:lstStyle>
            <a:defPPr>
              <a:defRPr lang="es-CO"/>
            </a:defPPr>
            <a:lvl1pPr marL="457200" indent="-457200" algn="ctr">
              <a:spcBef>
                <a:spcPts val="600"/>
              </a:spcBef>
              <a:defRPr sz="16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 eaLnBrk="0" hangingPunct="0">
              <a:defRPr sz="2400">
                <a:latin typeface="Arial" pitchFamily="34" charset="0"/>
                <a:cs typeface="Arial" pitchFamily="34" charset="0"/>
              </a:defRPr>
            </a:lvl2pPr>
            <a:lvl3pPr eaLnBrk="0" hangingPunct="0">
              <a:defRPr sz="2400">
                <a:latin typeface="Arial" pitchFamily="34" charset="0"/>
                <a:cs typeface="Arial" pitchFamily="34" charset="0"/>
              </a:defRPr>
            </a:lvl3pPr>
            <a:lvl4pPr eaLnBrk="0" hangingPunct="0">
              <a:defRPr sz="2400">
                <a:latin typeface="Arial" pitchFamily="34" charset="0"/>
                <a:cs typeface="Arial" pitchFamily="34" charset="0"/>
              </a:defRPr>
            </a:lvl4pPr>
            <a:lvl5pPr eaLnBrk="0" hangingPunct="0"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defTabSz="912047">
              <a:defRPr/>
            </a:pPr>
            <a:r>
              <a:rPr lang="es-CO" sz="1126" dirty="0"/>
              <a:t>INFORMACIÓN GENERAL</a:t>
            </a:r>
          </a:p>
        </p:txBody>
      </p:sp>
      <p:graphicFrame>
        <p:nvGraphicFramePr>
          <p:cNvPr id="27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3711786"/>
              </p:ext>
            </p:extLst>
          </p:nvPr>
        </p:nvGraphicFramePr>
        <p:xfrm>
          <a:off x="7267534" y="1516068"/>
          <a:ext cx="4268647" cy="98867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57946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8918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9749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FECHA</a:t>
                      </a:r>
                      <a:r>
                        <a:rPr lang="es-ES" sz="1000" kern="1200" baseline="0" dirty="0"/>
                        <a:t> DE ADJUDICACIÓN </a:t>
                      </a:r>
                    </a:p>
                    <a:p>
                      <a:pPr marL="0" algn="l" defTabSz="914400" rtl="0" eaLnBrk="1" latinLnBrk="0" hangingPunct="1"/>
                      <a:r>
                        <a:rPr lang="es-ES" sz="1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INICIO DE OBRAS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2" marR="36002" marT="0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02/10/2015</a:t>
                      </a:r>
                    </a:p>
                    <a:p>
                      <a:pPr algn="ctr" rtl="0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22/02/2016</a:t>
                      </a:r>
                    </a:p>
                  </a:txBody>
                  <a:tcPr marL="36002" marR="36002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7162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FECHA DE FIRMA DE CONTRATO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2" marR="36002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26/10/2015</a:t>
                      </a:r>
                    </a:p>
                  </a:txBody>
                  <a:tcPr marL="36002" marR="36002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7162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ACTA DE INICIO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2" marR="36002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26/01/2016</a:t>
                      </a:r>
                    </a:p>
                  </a:txBody>
                  <a:tcPr marL="36002" marR="36002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PLAZO</a:t>
                      </a:r>
                      <a:endParaRPr lang="es-CO" sz="1000" b="0" kern="1200" dirty="0">
                        <a:solidFill>
                          <a:srgbClr val="08275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2" marR="36002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 AGO 2018</a:t>
                      </a:r>
                      <a:endParaRPr lang="es-MX" sz="1000" b="0" i="0" u="none" strike="noStrike" kern="1200" dirty="0">
                        <a:solidFill>
                          <a:srgbClr val="082754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2" marR="36002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8821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FASE DEL PROYECTO (AVANCE)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2" marR="36002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 </a:t>
                      </a:r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36002" marR="36002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8" name="30 CuadroTexto"/>
          <p:cNvSpPr txBox="1">
            <a:spLocks noChangeArrowheads="1"/>
          </p:cNvSpPr>
          <p:nvPr/>
        </p:nvSpPr>
        <p:spPr bwMode="auto">
          <a:xfrm flipH="1">
            <a:off x="7267532" y="4095105"/>
            <a:ext cx="4268649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203" tIns="0" rIns="91203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CONTRATO OBRA 1513 DE 26/10/2015</a:t>
            </a:r>
          </a:p>
        </p:txBody>
      </p:sp>
      <p:sp>
        <p:nvSpPr>
          <p:cNvPr id="29" name="30 CuadroTexto"/>
          <p:cNvSpPr txBox="1">
            <a:spLocks noChangeArrowheads="1"/>
          </p:cNvSpPr>
          <p:nvPr/>
        </p:nvSpPr>
        <p:spPr bwMode="auto">
          <a:xfrm flipH="1">
            <a:off x="7267536" y="4913308"/>
            <a:ext cx="4268645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203" tIns="0" rIns="91203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INTERVENTORÍA 1602 DE 19/11/2015</a:t>
            </a:r>
          </a:p>
        </p:txBody>
      </p:sp>
      <p:graphicFrame>
        <p:nvGraphicFramePr>
          <p:cNvPr id="30" name="Tabla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8962026"/>
              </p:ext>
            </p:extLst>
          </p:nvPr>
        </p:nvGraphicFramePr>
        <p:xfrm>
          <a:off x="7267536" y="4223572"/>
          <a:ext cx="4268650" cy="645268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14109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0532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2223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71629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CONSORCIO VIAS EQUIDAD 046</a:t>
                      </a:r>
                    </a:p>
                  </a:txBody>
                  <a:tcPr marL="35997" marR="35997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46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INTEGRANTES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997" marR="3599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%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997" marR="3599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ORIGEN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997" marR="35997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058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dirty="0">
                          <a:effectLst/>
                        </a:rPr>
                        <a:t>HIDALGO E</a:t>
                      </a:r>
                      <a:r>
                        <a:rPr lang="es-MX" sz="1000" u="none" strike="noStrike" baseline="0" dirty="0">
                          <a:effectLst/>
                        </a:rPr>
                        <a:t> HIDALGO SA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17" marR="8117" marT="812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30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8121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ECUADOR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</a:t>
                      </a:r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SUC. COLOMBIA</a:t>
                      </a:r>
                    </a:p>
                  </a:txBody>
                  <a:tcPr marL="8117" marR="8117" marT="8121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6058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dirty="0">
                          <a:effectLst/>
                        </a:rPr>
                        <a:t>HIDALGO</a:t>
                      </a:r>
                      <a:r>
                        <a:rPr lang="es-MX" sz="1000" u="none" strike="noStrike" baseline="0" dirty="0">
                          <a:effectLst/>
                        </a:rPr>
                        <a:t> E HIDALGO COLOMBIA SAS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17" marR="8117" marT="812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70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812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COLOMBIA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8121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1" name="Tabla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5846995"/>
              </p:ext>
            </p:extLst>
          </p:nvPr>
        </p:nvGraphicFramePr>
        <p:xfrm>
          <a:off x="7267536" y="5062580"/>
          <a:ext cx="4268646" cy="645208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23055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7652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6156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71629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CONSORCIO SAITEC - JOYCO</a:t>
                      </a:r>
                      <a:endParaRPr kumimoji="0" lang="es-MX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36005" marR="36005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51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INTEGRANTES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5" marR="36005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%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5" marR="36005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ORIGEN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5" marR="36005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053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SAITEC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S. A.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13" marR="8117" marT="811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L="8117" marR="8117" marT="811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ESPAÑA - SUC.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COLOMBIA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117" marR="8117" marT="8116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6053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JOYCO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S. A. S.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13" marR="8117" marT="811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8117" marR="8117" marT="811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7" marR="8117" marT="8116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2" name="30 CuadroTexto"/>
          <p:cNvSpPr txBox="1">
            <a:spLocks noChangeArrowheads="1"/>
          </p:cNvSpPr>
          <p:nvPr/>
        </p:nvSpPr>
        <p:spPr bwMode="auto">
          <a:xfrm flipH="1">
            <a:off x="7267533" y="2495663"/>
            <a:ext cx="4268648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203" tIns="0" rIns="91203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ALCANCE</a:t>
            </a:r>
          </a:p>
        </p:txBody>
      </p:sp>
      <p:graphicFrame>
        <p:nvGraphicFramePr>
          <p:cNvPr id="36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7511737"/>
              </p:ext>
            </p:extLst>
          </p:nvPr>
        </p:nvGraphicFramePr>
        <p:xfrm>
          <a:off x="7267532" y="2679335"/>
          <a:ext cx="4268650" cy="1403224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132713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3982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0661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95068">
                  <a:extLst>
                    <a:ext uri="{9D8B030D-6E8A-4147-A177-3AD203B41FA5}">
                      <a16:colId xmlns="" xmlns:a16="http://schemas.microsoft.com/office/drawing/2014/main" val="1497573416"/>
                    </a:ext>
                  </a:extLst>
                </a:gridCol>
              </a:tblGrid>
              <a:tr h="1487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SECTOR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36" marR="58436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CANTIDAD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36" marR="58436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INTERVENCIÓN PREVISTA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36" marR="5843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00" b="0" dirty="0">
                          <a:effectLst/>
                          <a:latin typeface="+mn-lt"/>
                          <a:ea typeface="Times New Roman"/>
                        </a:rPr>
                        <a:t>AVANCE</a:t>
                      </a:r>
                    </a:p>
                  </a:txBody>
                  <a:tcPr marL="58436" marR="58436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74606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9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"/>
                          <a:cs typeface=""/>
                        </a:rPr>
                        <a:t>PAJARITO – CURISÍ – EL</a:t>
                      </a:r>
                      <a:r>
                        <a:rPr lang="es-MX" sz="900" b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"/>
                          <a:cs typeface=""/>
                        </a:rPr>
                        <a:t> CRUCERO</a:t>
                      </a:r>
                      <a:endParaRPr lang="es-MX" sz="9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"/>
                        <a:cs typeface=""/>
                      </a:endParaRP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4 </a:t>
                      </a:r>
                      <a:r>
                        <a:rPr lang="es-ES_tradnl" sz="900" b="0" dirty="0">
                          <a:effectLst/>
                          <a:latin typeface="+mn-lt"/>
                        </a:rPr>
                        <a:t>KM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 dirty="0">
                          <a:effectLst/>
                          <a:latin typeface="+mn-lt"/>
                        </a:rPr>
                        <a:t> Pavimentación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1,4 Km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37303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9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"/>
                          <a:cs typeface=""/>
                        </a:rPr>
                        <a:t>PAJARITO - AGUAZUL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217021" rtl="0" eaLnBrk="1" fontAlgn="ctr" latinLnBrk="0" hangingPunct="1"/>
                      <a:r>
                        <a:rPr lang="es-MX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4,6 KM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217021" rtl="0" eaLnBrk="1" fontAlgn="ctr" latinLnBrk="0" hangingPunct="1"/>
                      <a:r>
                        <a:rPr lang="es-MX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Pavimentación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217021" rtl="0" eaLnBrk="1" fontAlgn="ctr" latinLnBrk="0" hangingPunct="1"/>
                      <a:r>
                        <a:rPr lang="es-MX" sz="900" b="0" i="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4,5 Km</a:t>
                      </a:r>
                      <a:endParaRPr lang="es-MX" sz="9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74606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"/>
                          <a:cs typeface=""/>
                        </a:rPr>
                        <a:t> LA</a:t>
                      </a:r>
                      <a:r>
                        <a:rPr lang="es-MX" sz="900" b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"/>
                          <a:cs typeface=""/>
                        </a:rPr>
                        <a:t> GRANJA </a:t>
                      </a:r>
                      <a:r>
                        <a:rPr lang="es-MX" sz="9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"/>
                          <a:cs typeface=""/>
                        </a:rPr>
                        <a:t>PR 87+600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s-MX" sz="9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ES_tradnl" sz="9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UN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 dirty="0">
                          <a:effectLst/>
                          <a:latin typeface="+mn-lt"/>
                        </a:rPr>
                        <a:t> Construcción</a:t>
                      </a:r>
                      <a:r>
                        <a:rPr lang="es-MX" sz="900" u="none" strike="noStrike" baseline="0" dirty="0">
                          <a:effectLst/>
                          <a:latin typeface="+mn-lt"/>
                        </a:rPr>
                        <a:t> de Puente</a:t>
                      </a:r>
                    </a:p>
                    <a:p>
                      <a:pPr algn="ctr" fontAlgn="b"/>
                      <a:r>
                        <a:rPr lang="es-MX" sz="9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L=140m; A1=50m; A2=100m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35</a:t>
                      </a:r>
                      <a:r>
                        <a:rPr lang="es-MX" sz="9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%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11909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"/>
                          <a:cs typeface=""/>
                        </a:rPr>
                        <a:t> EL CRUCERO - PAJARITO 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7 UN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Atencion de sitios críticos</a:t>
                      </a:r>
                    </a:p>
                    <a:p>
                      <a:pPr algn="ctr" fontAlgn="b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 SC entre el PR49-PR53</a:t>
                      </a:r>
                    </a:p>
                    <a:p>
                      <a:pPr algn="ctr" fontAlgn="b"/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 SC en el PR74+200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 </a:t>
                      </a:r>
                      <a:r>
                        <a:rPr lang="es-MX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%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89535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101" y="1246265"/>
            <a:ext cx="3791499" cy="2607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30 CuadroTexto"/>
          <p:cNvSpPr txBox="1">
            <a:spLocks noChangeArrowheads="1"/>
          </p:cNvSpPr>
          <p:nvPr/>
        </p:nvSpPr>
        <p:spPr bwMode="auto">
          <a:xfrm flipH="1">
            <a:off x="279590" y="4095105"/>
            <a:ext cx="3368565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203" tIns="0" rIns="91203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INVERSIONES (Millones)</a:t>
            </a:r>
          </a:p>
        </p:txBody>
      </p:sp>
      <p:graphicFrame>
        <p:nvGraphicFramePr>
          <p:cNvPr id="38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6529174"/>
              </p:ext>
            </p:extLst>
          </p:nvPr>
        </p:nvGraphicFramePr>
        <p:xfrm>
          <a:off x="279590" y="4287177"/>
          <a:ext cx="3368566" cy="12827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19822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7034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829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kern="1200" dirty="0"/>
                        <a:t>Total Contrato Obra</a:t>
                      </a:r>
                      <a:endParaRPr lang="es-CO" sz="1000" kern="1200" baseline="0" dirty="0"/>
                    </a:p>
                  </a:txBody>
                  <a:tcPr marL="35992" marR="3599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$70.652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92" marR="35992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292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 Contrato Interventoría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2" marR="3599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u="none" strike="noStrike" baseline="0" dirty="0">
                          <a:effectLst/>
                        </a:rPr>
                        <a:t> </a:t>
                      </a:r>
                      <a:r>
                        <a:rPr lang="es-CO" sz="1000" b="0" u="none" strike="noStrike" dirty="0">
                          <a:effectLst/>
                        </a:rPr>
                        <a:t>$6.125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92" marR="35992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317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/>
                        <a:t>Total Vigencias de obra</a:t>
                      </a:r>
                      <a:endParaRPr lang="es-CO" sz="1000" kern="1200" baseline="0" dirty="0"/>
                    </a:p>
                    <a:p>
                      <a:pPr marL="173038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2016= 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$13.525</a:t>
                      </a:r>
                      <a:endParaRPr lang="es-CO" sz="1000" b="0" i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3038" indent="0" algn="l" defTabSz="914400" rtl="0" eaLnBrk="1" latinLnBrk="0" hangingPunct="1"/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2017= 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$28.726</a:t>
                      </a:r>
                    </a:p>
                    <a:p>
                      <a:pPr marL="173038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2018= 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$28.401</a:t>
                      </a:r>
                      <a:endParaRPr lang="es-CO" sz="1000" b="1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2" marR="3599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baseline="0" dirty="0">
                          <a:effectLst/>
                        </a:rPr>
                        <a:t> </a:t>
                      </a:r>
                      <a:r>
                        <a:rPr lang="es-CO" sz="1000" u="none" strike="noStrike" dirty="0">
                          <a:effectLst/>
                        </a:rPr>
                        <a:t>$70.652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92" marR="35992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8513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</a:t>
                      </a:r>
                      <a:r>
                        <a:rPr lang="es-ES" sz="1000" kern="1200" baseline="0" dirty="0"/>
                        <a:t> Inversión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2" marR="3599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u="none" strike="noStrike" dirty="0">
                          <a:effectLst/>
                        </a:rPr>
                        <a:t> $76.777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92" marR="35992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89554" name="CuadroTexto 38"/>
          <p:cNvSpPr txBox="1">
            <a:spLocks noChangeArrowheads="1"/>
          </p:cNvSpPr>
          <p:nvPr/>
        </p:nvSpPr>
        <p:spPr bwMode="auto">
          <a:xfrm>
            <a:off x="279590" y="5612677"/>
            <a:ext cx="3155847" cy="242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03" tIns="45609" rIns="91203" bIns="45609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defTabSz="912047" fontAlgn="base">
              <a:spcBef>
                <a:spcPct val="0"/>
              </a:spcBef>
              <a:spcAft>
                <a:spcPct val="0"/>
              </a:spcAft>
            </a:pPr>
            <a:r>
              <a:rPr lang="es-MX" altLang="es-CO" sz="976" dirty="0">
                <a:solidFill>
                  <a:srgbClr val="386295"/>
                </a:solidFill>
              </a:rPr>
              <a:t>* Cifras en millones a diciembre de 2015</a:t>
            </a:r>
          </a:p>
        </p:txBody>
      </p:sp>
      <p:graphicFrame>
        <p:nvGraphicFramePr>
          <p:cNvPr id="21" name="Tabla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3981015"/>
              </p:ext>
            </p:extLst>
          </p:nvPr>
        </p:nvGraphicFramePr>
        <p:xfrm>
          <a:off x="3756100" y="3991024"/>
          <a:ext cx="3238395" cy="183071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23839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83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Longitud</a:t>
                      </a:r>
                      <a:r>
                        <a:rPr lang="es-ES" sz="120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 de </a:t>
                      </a:r>
                      <a:r>
                        <a:rPr lang="es-ES" sz="12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Proyecto</a:t>
                      </a:r>
                      <a:r>
                        <a:rPr lang="es-ES" sz="120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 75 Km</a:t>
                      </a:r>
                      <a:endParaRPr lang="es-CO" sz="1200" b="0" i="0" u="none" strike="noStrike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36006" marR="36006" marT="0" marB="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9985986"/>
              </p:ext>
            </p:extLst>
          </p:nvPr>
        </p:nvGraphicFramePr>
        <p:xfrm>
          <a:off x="3756100" y="4561725"/>
          <a:ext cx="3233632" cy="1001711"/>
        </p:xfrm>
        <a:graphic>
          <a:graphicData uri="http://schemas.openxmlformats.org/drawingml/2006/table">
            <a:tbl>
              <a:tblPr bandRow="1"/>
              <a:tblGrid>
                <a:gridCol w="242441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0921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784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effectLst/>
                          <a:latin typeface="+mj-lt"/>
                        </a:rPr>
                        <a:t>ESTADO</a:t>
                      </a:r>
                      <a:endParaRPr lang="es-CO" sz="10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85" marR="58485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effectLst/>
                          <a:latin typeface="+mj-lt"/>
                          <a:ea typeface="+mn-ea"/>
                        </a:rPr>
                        <a:t>CANTIDAD</a:t>
                      </a:r>
                      <a:endParaRPr lang="es-CO" sz="10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85" marR="58485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087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VÍAS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PARA LA EQUIDAD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3" marR="8123" marT="8804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9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23" marR="8123" marT="8804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041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EN EJECUCIÓN OTROS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PROYECTOS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0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23" marR="8123" marT="8804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46497866"/>
                  </a:ext>
                </a:extLst>
              </a:tr>
              <a:tr h="192113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EJECUTADOS POR OTROS PROGRAMAS</a:t>
                      </a:r>
                      <a:endParaRPr lang="es-MX" sz="10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61 KM</a:t>
                      </a:r>
                    </a:p>
                  </a:txBody>
                  <a:tcPr marL="8123" marR="8123" marT="8804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18274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SIN INTERVENIR – SIN FINANCIACIÓN</a:t>
                      </a: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5 KM</a:t>
                      </a:r>
                    </a:p>
                  </a:txBody>
                  <a:tcPr marL="8123" marR="8123" marT="8804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5" name="30 CuadroTexto"/>
          <p:cNvSpPr txBox="1">
            <a:spLocks noChangeArrowheads="1"/>
          </p:cNvSpPr>
          <p:nvPr/>
        </p:nvSpPr>
        <p:spPr bwMode="auto">
          <a:xfrm flipH="1">
            <a:off x="3756100" y="4372836"/>
            <a:ext cx="3233632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203" tIns="0" rIns="91203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ESTADO DEL CORREDOR</a:t>
            </a:r>
          </a:p>
        </p:txBody>
      </p:sp>
      <p:pic>
        <p:nvPicPr>
          <p:cNvPr id="189583" name="Imagen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470" y="1348454"/>
            <a:ext cx="2089082" cy="249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ángulo 25"/>
          <p:cNvSpPr/>
          <p:nvPr/>
        </p:nvSpPr>
        <p:spPr>
          <a:xfrm>
            <a:off x="2590800" y="622918"/>
            <a:ext cx="90848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7260"/>
            <a:r>
              <a:rPr lang="es-CO" spc="-5" dirty="0">
                <a:solidFill>
                  <a:srgbClr val="FFFFFF"/>
                </a:solidFill>
                <a:cs typeface="Calibri"/>
              </a:rPr>
              <a:t>COMPETITIVIDAD </a:t>
            </a:r>
            <a:r>
              <a:rPr lang="es-CO" spc="-25" dirty="0">
                <a:solidFill>
                  <a:srgbClr val="FFFFFF"/>
                </a:solidFill>
                <a:cs typeface="Calibri"/>
              </a:rPr>
              <a:t>ESTRATÉGICA </a:t>
            </a:r>
            <a:r>
              <a:rPr lang="es-CO" spc="-5" dirty="0">
                <a:solidFill>
                  <a:srgbClr val="FFFFFF"/>
                </a:solidFill>
                <a:cs typeface="Calibri"/>
              </a:rPr>
              <a:t>E</a:t>
            </a:r>
            <a:r>
              <a:rPr lang="es-CO" spc="65" dirty="0">
                <a:solidFill>
                  <a:srgbClr val="FFFFFF"/>
                </a:solidFill>
                <a:cs typeface="Calibri"/>
              </a:rPr>
              <a:t> </a:t>
            </a:r>
            <a:r>
              <a:rPr lang="es-CO" spc="-10" dirty="0">
                <a:solidFill>
                  <a:srgbClr val="FFFFFF"/>
                </a:solidFill>
                <a:cs typeface="Calibri"/>
              </a:rPr>
              <a:t>INFRAESTRUCTURA</a:t>
            </a:r>
            <a:endParaRPr lang="es-CO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4463963" y="913194"/>
            <a:ext cx="2991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>
                <a:solidFill>
                  <a:prstClr val="black"/>
                </a:solidFill>
              </a:rPr>
              <a:t>El Crucero </a:t>
            </a:r>
            <a:r>
              <a:rPr lang="mr-IN" b="1" dirty="0">
                <a:solidFill>
                  <a:prstClr val="black"/>
                </a:solidFill>
              </a:rPr>
              <a:t>–</a:t>
            </a:r>
            <a:r>
              <a:rPr lang="es-CO" b="1" dirty="0">
                <a:solidFill>
                  <a:prstClr val="black"/>
                </a:solidFill>
              </a:rPr>
              <a:t> Pajarito (Boyacá)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1291988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468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741" y="1139845"/>
            <a:ext cx="4396422" cy="2680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30 CuadroTexto"/>
          <p:cNvSpPr txBox="1">
            <a:spLocks noChangeArrowheads="1"/>
          </p:cNvSpPr>
          <p:nvPr/>
        </p:nvSpPr>
        <p:spPr bwMode="auto">
          <a:xfrm flipH="1">
            <a:off x="7264363" y="1267290"/>
            <a:ext cx="4427393" cy="17325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203" tIns="0" rIns="91203" bIns="0" anchor="ctr" anchorCtr="1">
            <a:spAutoFit/>
          </a:bodyPr>
          <a:lstStyle>
            <a:defPPr>
              <a:defRPr lang="es-CO"/>
            </a:defPPr>
            <a:lvl1pPr marL="457200" indent="-457200" algn="ctr">
              <a:spcBef>
                <a:spcPts val="600"/>
              </a:spcBef>
              <a:defRPr sz="16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 eaLnBrk="0" hangingPunct="0">
              <a:defRPr sz="2400">
                <a:latin typeface="Arial" pitchFamily="34" charset="0"/>
                <a:cs typeface="Arial" pitchFamily="34" charset="0"/>
              </a:defRPr>
            </a:lvl2pPr>
            <a:lvl3pPr eaLnBrk="0" hangingPunct="0">
              <a:defRPr sz="2400">
                <a:latin typeface="Arial" pitchFamily="34" charset="0"/>
                <a:cs typeface="Arial" pitchFamily="34" charset="0"/>
              </a:defRPr>
            </a:lvl3pPr>
            <a:lvl4pPr eaLnBrk="0" hangingPunct="0">
              <a:defRPr sz="2400">
                <a:latin typeface="Arial" pitchFamily="34" charset="0"/>
                <a:cs typeface="Arial" pitchFamily="34" charset="0"/>
              </a:defRPr>
            </a:lvl4pPr>
            <a:lvl5pPr eaLnBrk="0" hangingPunct="0"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defTabSz="912047">
              <a:defRPr/>
            </a:pPr>
            <a:r>
              <a:rPr lang="es-CO" sz="1100" dirty="0"/>
              <a:t>INFORMACIÓN GENERAL</a:t>
            </a:r>
          </a:p>
        </p:txBody>
      </p:sp>
      <p:graphicFrame>
        <p:nvGraphicFramePr>
          <p:cNvPr id="26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945413"/>
              </p:ext>
            </p:extLst>
          </p:nvPr>
        </p:nvGraphicFramePr>
        <p:xfrm>
          <a:off x="7248210" y="1511672"/>
          <a:ext cx="4427393" cy="12801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67539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5200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4325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100" kern="1200" dirty="0"/>
                        <a:t>FECHA</a:t>
                      </a:r>
                      <a:r>
                        <a:rPr lang="es-ES" sz="1100" kern="1200" baseline="0" dirty="0"/>
                        <a:t> DE ADJUDICACIÓN </a:t>
                      </a:r>
                    </a:p>
                    <a:p>
                      <a:pPr marL="0" algn="l" defTabSz="914400" rtl="0" eaLnBrk="1" latinLnBrk="0" hangingPunct="1"/>
                      <a:r>
                        <a:rPr lang="es-ES" sz="11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INICIO DE OBRAS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5" marR="35995" marT="0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u="none" strike="noStrike" dirty="0">
                          <a:effectLst/>
                        </a:rPr>
                        <a:t>05/10/2015</a:t>
                      </a:r>
                    </a:p>
                    <a:p>
                      <a:pPr algn="ctr" rtl="0" fontAlgn="ctr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08/02/2016</a:t>
                      </a:r>
                    </a:p>
                  </a:txBody>
                  <a:tcPr marL="35995" marR="35995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7162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100" kern="1200" dirty="0"/>
                        <a:t>FECHA DE FIRMA DE CONTRATO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5" marR="35995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u="none" strike="noStrike" dirty="0">
                          <a:effectLst/>
                        </a:rPr>
                        <a:t>26/10/2015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5995" marR="35995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7162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100" kern="1200" dirty="0"/>
                        <a:t>ACTA DE INICIO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5" marR="3599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08/02/2016</a:t>
                      </a:r>
                    </a:p>
                  </a:txBody>
                  <a:tcPr marL="35995" marR="35995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7162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100" kern="1200" dirty="0"/>
                        <a:t>PLAZO</a:t>
                      </a:r>
                      <a:endParaRPr lang="es-CO" sz="1100" b="0" kern="1200" dirty="0">
                        <a:solidFill>
                          <a:srgbClr val="08275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5" marR="35995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07/03/2017</a:t>
                      </a:r>
                      <a:endParaRPr lang="es-MX" sz="1400" b="0" i="0" u="none" strike="noStrike" kern="1200" dirty="0">
                        <a:solidFill>
                          <a:srgbClr val="082754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5" marR="35995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022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100" kern="1200" dirty="0"/>
                        <a:t>FASE DEL PROYECTO (AVANCE)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5" marR="35995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TERMINADO</a:t>
                      </a:r>
                    </a:p>
                  </a:txBody>
                  <a:tcPr marL="35995" marR="35995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7" name="30 CuadroTexto"/>
          <p:cNvSpPr txBox="1">
            <a:spLocks noChangeArrowheads="1"/>
          </p:cNvSpPr>
          <p:nvPr/>
        </p:nvSpPr>
        <p:spPr bwMode="auto">
          <a:xfrm flipH="1">
            <a:off x="7264363" y="3820351"/>
            <a:ext cx="4424216" cy="16927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203" tIns="0" rIns="91203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1100" dirty="0"/>
              <a:t>CONTRATO OBRA 1514 DE 26/10/2015</a:t>
            </a:r>
          </a:p>
        </p:txBody>
      </p:sp>
      <p:sp>
        <p:nvSpPr>
          <p:cNvPr id="28" name="30 CuadroTexto"/>
          <p:cNvSpPr txBox="1">
            <a:spLocks noChangeArrowheads="1"/>
          </p:cNvSpPr>
          <p:nvPr/>
        </p:nvSpPr>
        <p:spPr bwMode="auto">
          <a:xfrm flipH="1">
            <a:off x="7264363" y="4646163"/>
            <a:ext cx="4424216" cy="16927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203" tIns="0" rIns="91203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1100" dirty="0"/>
              <a:t>INTERVENTORÍA 1689 DE 10/12/2015</a:t>
            </a:r>
          </a:p>
        </p:txBody>
      </p:sp>
      <p:graphicFrame>
        <p:nvGraphicFramePr>
          <p:cNvPr id="29" name="Tabla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5675302"/>
              </p:ext>
            </p:extLst>
          </p:nvPr>
        </p:nvGraphicFramePr>
        <p:xfrm>
          <a:off x="7264363" y="3998325"/>
          <a:ext cx="4425806" cy="573042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31847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0503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023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7976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4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CSS CONSTRUCTORES S.A. </a:t>
                      </a:r>
                    </a:p>
                  </a:txBody>
                  <a:tcPr marL="8116" marR="8116" marT="8134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054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INTEGRANTES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6" marR="8116" marT="81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%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6" marR="8116" marT="81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ORIGEN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6" marR="8116" marT="8134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0549"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 dirty="0">
                          <a:effectLst/>
                        </a:rPr>
                        <a:t>CSS CONSTRUCTORES S.A.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02" marR="8116" marT="81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6" marR="8116" marT="813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6" marR="8116" marT="8134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30" name="Tabla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4151735"/>
              </p:ext>
            </p:extLst>
          </p:nvPr>
        </p:nvGraphicFramePr>
        <p:xfrm>
          <a:off x="7264363" y="4857425"/>
          <a:ext cx="4424217" cy="748704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31185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9389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1847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4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CONSORCIO ACI – TEC </a:t>
                      </a:r>
                      <a:endParaRPr kumimoji="0" lang="es-MX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8117" marR="8117" marT="81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050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INTEGRANTES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81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%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81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ORIGEN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8106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0506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A.C.I PROYECTOS S.A.S.</a:t>
                      </a:r>
                    </a:p>
                  </a:txBody>
                  <a:tcPr marL="108008" marR="8117" marT="810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8117" marR="8117" marT="810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7" marR="8117" marT="8106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60506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TEC CUATRO S.A.</a:t>
                      </a:r>
                    </a:p>
                  </a:txBody>
                  <a:tcPr marL="108008" marR="8117" marT="810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L="8117" marR="8117" marT="810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SUC.</a:t>
                      </a:r>
                      <a:r>
                        <a:rPr lang="es-MX" sz="11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7" marR="8117" marT="8106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1" name="30 CuadroTexto"/>
          <p:cNvSpPr txBox="1">
            <a:spLocks noChangeArrowheads="1"/>
          </p:cNvSpPr>
          <p:nvPr/>
        </p:nvSpPr>
        <p:spPr bwMode="auto">
          <a:xfrm flipH="1">
            <a:off x="7264363" y="2920474"/>
            <a:ext cx="4424216" cy="16927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203" tIns="0" rIns="91203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1100" dirty="0"/>
              <a:t>ALCANCE</a:t>
            </a:r>
          </a:p>
        </p:txBody>
      </p:sp>
      <p:graphicFrame>
        <p:nvGraphicFramePr>
          <p:cNvPr id="33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8138261"/>
              </p:ext>
            </p:extLst>
          </p:nvPr>
        </p:nvGraphicFramePr>
        <p:xfrm>
          <a:off x="7264363" y="3127149"/>
          <a:ext cx="4424217" cy="618406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183523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1749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652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06280">
                  <a:extLst>
                    <a:ext uri="{9D8B030D-6E8A-4147-A177-3AD203B41FA5}">
                      <a16:colId xmlns="" xmlns:a16="http://schemas.microsoft.com/office/drawing/2014/main" val="1082739869"/>
                    </a:ext>
                  </a:extLst>
                </a:gridCol>
              </a:tblGrid>
              <a:tr h="2974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SECTOR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39" marR="58439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CANTIDAD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39" marR="58439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INTERVENCIÓN PREVISTA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39" marR="5843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00" b="0" dirty="0">
                          <a:effectLst/>
                          <a:latin typeface="+mn-lt"/>
                          <a:ea typeface="Times New Roman"/>
                        </a:rPr>
                        <a:t>AVANCE</a:t>
                      </a:r>
                    </a:p>
                  </a:txBody>
                  <a:tcPr marL="58439" marR="58439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8134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 CITRONELA – ALTOS DE ZARAGOZA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17" marR="8117" marT="8806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17" marR="8117" marT="8806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Pavimentación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17" marR="8117" marT="8806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TERMINADOS</a:t>
                      </a:r>
                    </a:p>
                  </a:txBody>
                  <a:tcPr marL="8117" marR="8117" marT="8806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6" name="30 CuadroTexto"/>
          <p:cNvSpPr txBox="1">
            <a:spLocks noChangeArrowheads="1"/>
          </p:cNvSpPr>
          <p:nvPr/>
        </p:nvSpPr>
        <p:spPr bwMode="auto">
          <a:xfrm flipH="1">
            <a:off x="261443" y="3951665"/>
            <a:ext cx="3459050" cy="16927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203" tIns="0" rIns="91203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1100" dirty="0"/>
              <a:t>INVERSIONES (Millones)</a:t>
            </a:r>
          </a:p>
        </p:txBody>
      </p:sp>
      <p:graphicFrame>
        <p:nvGraphicFramePr>
          <p:cNvPr id="37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2795266"/>
              </p:ext>
            </p:extLst>
          </p:nvPr>
        </p:nvGraphicFramePr>
        <p:xfrm>
          <a:off x="284862" y="4120941"/>
          <a:ext cx="3459049" cy="121502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25726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0178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430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50" kern="1200" dirty="0"/>
                        <a:t>Total Contrato Obra</a:t>
                      </a:r>
                      <a:endParaRPr lang="es-CO" sz="105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2" marR="3599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50" u="none" strike="noStrike" dirty="0">
                          <a:effectLst/>
                        </a:rPr>
                        <a:t>$ 20.885</a:t>
                      </a:r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92" marR="35992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430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50" kern="1200" dirty="0"/>
                        <a:t>Total Contrato Interventoría</a:t>
                      </a:r>
                      <a:endParaRPr lang="es-CO" sz="105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2" marR="3599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50" u="none" strike="noStrike" baseline="0" dirty="0">
                          <a:effectLst/>
                        </a:rPr>
                        <a:t> </a:t>
                      </a:r>
                      <a:r>
                        <a:rPr lang="es-CO" sz="1050" u="none" strike="noStrike" dirty="0">
                          <a:effectLst/>
                        </a:rPr>
                        <a:t>$ 2.099</a:t>
                      </a:r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92" marR="35992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860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50" kern="1200" dirty="0"/>
                        <a:t>Total Vigencias de obra</a:t>
                      </a:r>
                    </a:p>
                    <a:p>
                      <a:pPr marL="0" algn="l" defTabSz="914400" rtl="0" eaLnBrk="1" latinLnBrk="0" hangingPunct="1"/>
                      <a:r>
                        <a:rPr lang="es-CO" sz="105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 Vigencia 2016=</a:t>
                      </a:r>
                      <a:r>
                        <a:rPr lang="es-CO" sz="105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$20.885</a:t>
                      </a:r>
                      <a:endParaRPr lang="es-CO" sz="1050" b="1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2" marR="3599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50" u="none" strike="noStrike" baseline="0" dirty="0">
                          <a:effectLst/>
                        </a:rPr>
                        <a:t> </a:t>
                      </a:r>
                      <a:r>
                        <a:rPr lang="es-CO" sz="1050" u="none" strike="noStrike" dirty="0">
                          <a:effectLst/>
                        </a:rPr>
                        <a:t>$ </a:t>
                      </a:r>
                      <a:r>
                        <a:rPr lang="es-CO" sz="1050" u="none" strike="noStrike" baseline="0" dirty="0">
                          <a:effectLst/>
                        </a:rPr>
                        <a:t>20.885</a:t>
                      </a:r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92" marR="35992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430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50" kern="1200" dirty="0"/>
                        <a:t>Total</a:t>
                      </a:r>
                      <a:r>
                        <a:rPr lang="es-ES" sz="1050" kern="1200" baseline="0" dirty="0"/>
                        <a:t> Inversión</a:t>
                      </a:r>
                      <a:endParaRPr lang="es-CO" sz="105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2" marR="3599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50" u="none" strike="noStrike" dirty="0">
                          <a:effectLst/>
                        </a:rPr>
                        <a:t> $ </a:t>
                      </a:r>
                      <a:r>
                        <a:rPr lang="es-CO" sz="1050" u="none" strike="noStrike" baseline="0" dirty="0">
                          <a:effectLst/>
                        </a:rPr>
                        <a:t>22.984</a:t>
                      </a:r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92" marR="35992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90564" name="CuadroTexto 37"/>
          <p:cNvSpPr txBox="1">
            <a:spLocks noChangeArrowheads="1"/>
          </p:cNvSpPr>
          <p:nvPr/>
        </p:nvSpPr>
        <p:spPr bwMode="auto">
          <a:xfrm>
            <a:off x="261443" y="5606129"/>
            <a:ext cx="3155847" cy="242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03" tIns="45609" rIns="91203" bIns="45609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defTabSz="912047" fontAlgn="base">
              <a:spcBef>
                <a:spcPct val="0"/>
              </a:spcBef>
              <a:spcAft>
                <a:spcPct val="0"/>
              </a:spcAft>
            </a:pPr>
            <a:r>
              <a:rPr lang="es-MX" altLang="es-CO" sz="976" dirty="0">
                <a:solidFill>
                  <a:srgbClr val="386295"/>
                </a:solidFill>
              </a:rPr>
              <a:t>* Cifras en millones a diciembre de 2015</a:t>
            </a:r>
          </a:p>
        </p:txBody>
      </p:sp>
      <p:graphicFrame>
        <p:nvGraphicFramePr>
          <p:cNvPr id="22" name="Tabla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139340"/>
              </p:ext>
            </p:extLst>
          </p:nvPr>
        </p:nvGraphicFramePr>
        <p:xfrm>
          <a:off x="3851688" y="3929267"/>
          <a:ext cx="3197121" cy="18415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19712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Longitud</a:t>
                      </a:r>
                      <a:r>
                        <a:rPr lang="es-ES" sz="120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 de </a:t>
                      </a:r>
                      <a:r>
                        <a:rPr lang="es-ES" sz="12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Proyecto</a:t>
                      </a:r>
                      <a:r>
                        <a:rPr lang="es-ES" sz="120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 14 Km</a:t>
                      </a:r>
                      <a:endParaRPr lang="es-CO" sz="1200" b="0" i="0" u="none" strike="noStrike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35992" marR="35992" marT="0" marB="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3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401787"/>
              </p:ext>
            </p:extLst>
          </p:nvPr>
        </p:nvGraphicFramePr>
        <p:xfrm>
          <a:off x="3851688" y="4434245"/>
          <a:ext cx="3197121" cy="898602"/>
        </p:xfrm>
        <a:graphic>
          <a:graphicData uri="http://schemas.openxmlformats.org/drawingml/2006/table">
            <a:tbl>
              <a:tblPr bandRow="1"/>
              <a:tblGrid>
                <a:gridCol w="239704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0007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525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100" b="1" dirty="0">
                          <a:effectLst/>
                          <a:latin typeface="+mj-lt"/>
                        </a:rPr>
                        <a:t>ESTADO</a:t>
                      </a:r>
                      <a:endParaRPr lang="es-CO" sz="11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80" marR="58480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100" b="1" dirty="0">
                          <a:effectLst/>
                          <a:latin typeface="+mj-lt"/>
                          <a:ea typeface="+mn-ea"/>
                        </a:rPr>
                        <a:t>CANTIDAD</a:t>
                      </a:r>
                      <a:endParaRPr lang="es-CO" sz="11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80" marR="58480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1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TERMINADO</a:t>
                      </a:r>
                      <a:r>
                        <a:rPr lang="es-MX" sz="11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- </a:t>
                      </a:r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VÍAS</a:t>
                      </a:r>
                      <a:r>
                        <a:rPr lang="es-MX" sz="11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PARA LA EQUIDAD</a:t>
                      </a:r>
                      <a:endParaRPr lang="es-MX" sz="11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2" marR="8122" marT="8816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1 KM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22" marR="8122" marT="8816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1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EN EJECUCIÓN OTROS</a:t>
                      </a:r>
                      <a:r>
                        <a:rPr lang="es-MX" sz="11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PROYECTOS</a:t>
                      </a:r>
                      <a:endParaRPr lang="es-MX" sz="11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0 KM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22" marR="8122" marT="8816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6497866"/>
                  </a:ext>
                </a:extLst>
              </a:tr>
              <a:tr h="184213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EJECUTADOS POR OTROS PROGRAMAS</a:t>
                      </a:r>
                      <a:endParaRPr lang="es-MX" sz="11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8 KM</a:t>
                      </a:r>
                    </a:p>
                  </a:txBody>
                  <a:tcPr marL="8122" marR="8122" marT="8816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61335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SIN INTERVENIR – SIN FINANCIACIÓN</a:t>
                      </a: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5 KM</a:t>
                      </a:r>
                    </a:p>
                  </a:txBody>
                  <a:tcPr marL="8122" marR="8122" marT="8816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30 CuadroTexto"/>
          <p:cNvSpPr txBox="1">
            <a:spLocks noChangeArrowheads="1"/>
          </p:cNvSpPr>
          <p:nvPr/>
        </p:nvSpPr>
        <p:spPr bwMode="auto">
          <a:xfrm flipH="1">
            <a:off x="3851688" y="4215756"/>
            <a:ext cx="3197121" cy="16927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203" tIns="0" rIns="91203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1100" dirty="0"/>
              <a:t>ESTADO DEL CORREDOR</a:t>
            </a:r>
          </a:p>
        </p:txBody>
      </p:sp>
      <p:pic>
        <p:nvPicPr>
          <p:cNvPr id="190627" name="Imagen 3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5625" y="1379296"/>
            <a:ext cx="1826369" cy="2180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Rectángulo 43"/>
          <p:cNvSpPr/>
          <p:nvPr/>
        </p:nvSpPr>
        <p:spPr>
          <a:xfrm>
            <a:off x="2590800" y="622918"/>
            <a:ext cx="90848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7260"/>
            <a:r>
              <a:rPr lang="es-CO" spc="-5" dirty="0">
                <a:solidFill>
                  <a:srgbClr val="FFFFFF"/>
                </a:solidFill>
                <a:cs typeface="Calibri"/>
              </a:rPr>
              <a:t>COMPETITIVIDAD </a:t>
            </a:r>
            <a:r>
              <a:rPr lang="es-CO" spc="-25" dirty="0">
                <a:solidFill>
                  <a:srgbClr val="FFFFFF"/>
                </a:solidFill>
                <a:cs typeface="Calibri"/>
              </a:rPr>
              <a:t>ESTRATÉGICA </a:t>
            </a:r>
            <a:r>
              <a:rPr lang="es-CO" spc="-5" dirty="0">
                <a:solidFill>
                  <a:srgbClr val="FFFFFF"/>
                </a:solidFill>
                <a:cs typeface="Calibri"/>
              </a:rPr>
              <a:t>E</a:t>
            </a:r>
            <a:r>
              <a:rPr lang="es-CO" spc="65" dirty="0">
                <a:solidFill>
                  <a:srgbClr val="FFFFFF"/>
                </a:solidFill>
                <a:cs typeface="Calibri"/>
              </a:rPr>
              <a:t> </a:t>
            </a:r>
            <a:r>
              <a:rPr lang="es-CO" spc="-10" dirty="0">
                <a:solidFill>
                  <a:srgbClr val="FFFFFF"/>
                </a:solidFill>
                <a:cs typeface="Calibri"/>
              </a:rPr>
              <a:t>INFRAESTRUCTURA</a:t>
            </a:r>
            <a:endParaRPr lang="es-CO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45" name="CuadroTexto 44"/>
          <p:cNvSpPr txBox="1"/>
          <p:nvPr/>
        </p:nvSpPr>
        <p:spPr>
          <a:xfrm>
            <a:off x="365238" y="730640"/>
            <a:ext cx="30160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/>
              <a:t>Citronela –Altos De Zaragoza: contrato 1514/2015</a:t>
            </a:r>
          </a:p>
        </p:txBody>
      </p:sp>
      <p:sp>
        <p:nvSpPr>
          <p:cNvPr id="2" name="Rectángulo 1"/>
          <p:cNvSpPr/>
          <p:nvPr/>
        </p:nvSpPr>
        <p:spPr>
          <a:xfrm>
            <a:off x="4463963" y="913194"/>
            <a:ext cx="37411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>
                <a:solidFill>
                  <a:prstClr val="black"/>
                </a:solidFill>
              </a:rPr>
              <a:t>BUGA – BUENAVENTURA (TRAMO1)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62400291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5251733"/>
              </p:ext>
            </p:extLst>
          </p:nvPr>
        </p:nvGraphicFramePr>
        <p:xfrm>
          <a:off x="314143" y="3915875"/>
          <a:ext cx="3655894" cy="17221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38572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7017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100" kern="1200" dirty="0"/>
                        <a:t>Total Contrato Obra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1" marR="35991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dirty="0">
                          <a:effectLst/>
                        </a:rPr>
                        <a:t>$ 359.674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91" marR="35991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100" kern="1200" dirty="0"/>
                        <a:t>Total Contrato Interventoría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1" marR="35991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baseline="0" dirty="0">
                          <a:effectLst/>
                        </a:rPr>
                        <a:t> </a:t>
                      </a:r>
                      <a:r>
                        <a:rPr lang="es-CO" sz="1100" u="none" strike="noStrike" dirty="0">
                          <a:effectLst/>
                        </a:rPr>
                        <a:t>$ 9.174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91" marR="35991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082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kern="1200" dirty="0"/>
                        <a:t>Total Vigencias </a:t>
                      </a:r>
                      <a:r>
                        <a:rPr lang="es-CO" sz="1400" kern="1200" dirty="0"/>
                        <a:t>de obra</a:t>
                      </a:r>
                      <a:endParaRPr lang="es-CO" sz="1100" kern="1200" baseline="0" dirty="0"/>
                    </a:p>
                    <a:p>
                      <a:pPr marL="1778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2012= </a:t>
                      </a:r>
                      <a:r>
                        <a:rPr lang="es-CO" sz="11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$30.249</a:t>
                      </a:r>
                    </a:p>
                    <a:p>
                      <a:pPr marL="1778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2013= </a:t>
                      </a:r>
                      <a:r>
                        <a:rPr lang="es-CO" sz="11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$3.800</a:t>
                      </a:r>
                    </a:p>
                    <a:p>
                      <a:pPr marL="1778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2014= </a:t>
                      </a:r>
                      <a:r>
                        <a:rPr lang="es-CO" sz="11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$69.684</a:t>
                      </a:r>
                    </a:p>
                    <a:p>
                      <a:pPr marL="1778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2015= </a:t>
                      </a:r>
                      <a:r>
                        <a:rPr lang="es-CO" sz="11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$128.591</a:t>
                      </a:r>
                    </a:p>
                    <a:p>
                      <a:pPr marL="1778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2016= </a:t>
                      </a:r>
                      <a:r>
                        <a:rPr lang="es-CO" sz="11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$99.865</a:t>
                      </a:r>
                    </a:p>
                    <a:p>
                      <a:pPr marL="1778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2017= </a:t>
                      </a:r>
                      <a:r>
                        <a:rPr lang="es-CO" sz="11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$27.485</a:t>
                      </a:r>
                    </a:p>
                  </a:txBody>
                  <a:tcPr marL="35991" marR="35991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dirty="0">
                          <a:effectLst/>
                        </a:rPr>
                        <a:t>$ 359.674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91" marR="35991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100" kern="1200" dirty="0"/>
                        <a:t>Total</a:t>
                      </a:r>
                      <a:r>
                        <a:rPr lang="es-ES" sz="1100" kern="1200" baseline="0" dirty="0"/>
                        <a:t> Inversión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1" marR="35991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dirty="0">
                          <a:effectLst/>
                        </a:rPr>
                        <a:t> $ 368.848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91" marR="35991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3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0576245"/>
              </p:ext>
            </p:extLst>
          </p:nvPr>
        </p:nvGraphicFramePr>
        <p:xfrm>
          <a:off x="4126487" y="3568567"/>
          <a:ext cx="3182355" cy="859338"/>
        </p:xfrm>
        <a:graphic>
          <a:graphicData uri="http://schemas.openxmlformats.org/drawingml/2006/table">
            <a:tbl>
              <a:tblPr bandRow="1"/>
              <a:tblGrid>
                <a:gridCol w="238597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9638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52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50" b="1" dirty="0">
                          <a:effectLst/>
                          <a:latin typeface="+mj-lt"/>
                        </a:rPr>
                        <a:t>ESTADO</a:t>
                      </a:r>
                      <a:endParaRPr lang="es-CO" sz="105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67" marR="58467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50" b="1" dirty="0">
                          <a:effectLst/>
                          <a:latin typeface="+mj-lt"/>
                          <a:ea typeface="+mn-ea"/>
                        </a:rPr>
                        <a:t>CANTIDAD</a:t>
                      </a:r>
                      <a:endParaRPr lang="es-CO" sz="105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67" marR="58467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12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05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VÍAS</a:t>
                      </a:r>
                      <a:r>
                        <a:rPr lang="es-MX" sz="105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PARA LA EQUIDAD</a:t>
                      </a:r>
                      <a:endParaRPr lang="es-MX" sz="105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9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20 KM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20" marR="8120" marT="8809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12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05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EN EJECUCIÓN OTROS</a:t>
                      </a:r>
                      <a:r>
                        <a:rPr lang="es-MX" sz="105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PROYECTOS</a:t>
                      </a:r>
                      <a:endParaRPr lang="es-MX" sz="105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0 KM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20" marR="8120" marT="8809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46497866"/>
                  </a:ext>
                </a:extLst>
              </a:tr>
              <a:tr h="184069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5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EJECUTADOS POR OTROS PROGRAMAS</a:t>
                      </a:r>
                      <a:endParaRPr lang="es-MX" sz="105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5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 KM</a:t>
                      </a:r>
                    </a:p>
                  </a:txBody>
                  <a:tcPr marL="8120" marR="8120" marT="8809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61209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5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SIN INTERVENIR – SIN FINANCIACIÓN</a:t>
                      </a: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5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 KM</a:t>
                      </a:r>
                    </a:p>
                  </a:txBody>
                  <a:tcPr marL="8120" marR="8120" marT="8809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42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2373392"/>
              </p:ext>
            </p:extLst>
          </p:nvPr>
        </p:nvGraphicFramePr>
        <p:xfrm>
          <a:off x="7465290" y="2669580"/>
          <a:ext cx="4249790" cy="1023442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178155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9605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8209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9008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048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100" b="0" dirty="0">
                          <a:effectLst/>
                        </a:rPr>
                        <a:t>SECTOR</a:t>
                      </a:r>
                      <a:endParaRPr lang="es-CO" sz="11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34" marR="58434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100" b="0" dirty="0">
                          <a:effectLst/>
                        </a:rPr>
                        <a:t>CANTIDAD</a:t>
                      </a:r>
                      <a:endParaRPr lang="es-CO" sz="11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34" marR="58434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100" b="0" dirty="0">
                          <a:effectLst/>
                        </a:rPr>
                        <a:t>INTERVENCIÓN PREVISTA</a:t>
                      </a:r>
                      <a:endParaRPr lang="es-CO" sz="11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34" marR="584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100" b="0" dirty="0">
                          <a:effectLst/>
                          <a:latin typeface="+mn-lt"/>
                          <a:ea typeface="Times New Roman"/>
                        </a:rPr>
                        <a:t>AVANCE</a:t>
                      </a:r>
                    </a:p>
                  </a:txBody>
                  <a:tcPr marL="58434" marR="58434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042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ALTOS DE ZARAGOZA – CISNEROS</a:t>
                      </a:r>
                    </a:p>
                  </a:txBody>
                  <a:tcPr marL="8116" marR="8116" marT="880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19,5 KM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16" marR="8116" marT="880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Segunda Calzada</a:t>
                      </a:r>
                      <a:r>
                        <a:rPr lang="es-MX" sz="11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16" marR="8116" marT="880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19,5 KM</a:t>
                      </a:r>
                    </a:p>
                  </a:txBody>
                  <a:tcPr marL="8116" marR="8116" marT="8801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8042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ALTOS DE ZARAGOZA – CISNEROS</a:t>
                      </a:r>
                      <a:endParaRPr lang="es-MX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116" marR="8116" marT="880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 UN</a:t>
                      </a:r>
                    </a:p>
                  </a:txBody>
                  <a:tcPr marL="8116" marR="8116" marT="880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 Puentes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16" marR="8116" marT="880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 Terminados</a:t>
                      </a:r>
                    </a:p>
                  </a:txBody>
                  <a:tcPr marL="8116" marR="8116" marT="8801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36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0973512"/>
              </p:ext>
            </p:extLst>
          </p:nvPr>
        </p:nvGraphicFramePr>
        <p:xfrm>
          <a:off x="7465290" y="1660730"/>
          <a:ext cx="4249790" cy="8382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56806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8172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9544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100" kern="1200" dirty="0"/>
                        <a:t>FECHA</a:t>
                      </a:r>
                      <a:r>
                        <a:rPr lang="es-ES" sz="1100" kern="1200" baseline="0" dirty="0"/>
                        <a:t> DE ADJUDICACIÓN 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u="none" strike="noStrike" dirty="0">
                          <a:effectLst/>
                        </a:rPr>
                        <a:t>24/04/2012</a:t>
                      </a:r>
                      <a:endParaRPr lang="es-MX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5998" marR="35998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100" kern="1200" dirty="0"/>
                        <a:t>FECHA DE FIRMA DE CONTRATO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u="none" strike="noStrike" dirty="0">
                          <a:effectLst/>
                        </a:rPr>
                        <a:t>17/07/2012</a:t>
                      </a:r>
                      <a:endParaRPr lang="es-MX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5998" marR="35998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100" kern="1200" dirty="0"/>
                        <a:t>ACTA DE INICIO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31/01/2013</a:t>
                      </a:r>
                    </a:p>
                  </a:txBody>
                  <a:tcPr marL="35998" marR="35998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100" kern="1200" dirty="0"/>
                        <a:t>PLAZO</a:t>
                      </a:r>
                      <a:endParaRPr lang="es-CO" sz="1100" b="0" kern="1200" dirty="0">
                        <a:solidFill>
                          <a:srgbClr val="08275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 kern="1200" baseline="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30/06/2017</a:t>
                      </a:r>
                      <a:endParaRPr lang="es-MX" sz="1100" b="0" i="0" u="none" strike="noStrike" kern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8" marR="35998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100" kern="1200" dirty="0"/>
                        <a:t>FASE DEL PROYECTO (AVANCE)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u="none" strike="noStrike" kern="1200" baseline="0" dirty="0">
                          <a:solidFill>
                            <a:schemeClr val="bg1"/>
                          </a:solidFill>
                          <a:effectLst/>
                        </a:rPr>
                        <a:t>TERMINADO</a:t>
                      </a:r>
                      <a:endParaRPr lang="es-MX" sz="1100" b="1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8" marR="35998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7" name="30 CuadroTexto"/>
          <p:cNvSpPr txBox="1">
            <a:spLocks noChangeArrowheads="1"/>
          </p:cNvSpPr>
          <p:nvPr/>
        </p:nvSpPr>
        <p:spPr bwMode="auto">
          <a:xfrm flipH="1">
            <a:off x="7465292" y="3678183"/>
            <a:ext cx="4249788" cy="16927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047" tIns="0" rIns="91047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1100" dirty="0"/>
              <a:t>CONTRATO OBRA 724 DE 17/07/2012</a:t>
            </a:r>
          </a:p>
        </p:txBody>
      </p:sp>
      <p:sp>
        <p:nvSpPr>
          <p:cNvPr id="33" name="30 CuadroTexto"/>
          <p:cNvSpPr txBox="1">
            <a:spLocks noChangeArrowheads="1"/>
          </p:cNvSpPr>
          <p:nvPr/>
        </p:nvSpPr>
        <p:spPr bwMode="auto">
          <a:xfrm flipH="1">
            <a:off x="7465290" y="1444016"/>
            <a:ext cx="4249789" cy="17325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047" tIns="0" rIns="91047" bIns="0" anchor="ctr" anchorCtr="1">
            <a:spAutoFit/>
          </a:bodyPr>
          <a:lstStyle>
            <a:defPPr>
              <a:defRPr lang="es-CO"/>
            </a:defPPr>
            <a:lvl1pPr marL="457200" indent="-457200" algn="ctr">
              <a:spcBef>
                <a:spcPts val="600"/>
              </a:spcBef>
              <a:defRPr sz="16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 eaLnBrk="0" hangingPunct="0">
              <a:defRPr sz="2400">
                <a:latin typeface="Arial" pitchFamily="34" charset="0"/>
                <a:cs typeface="Arial" pitchFamily="34" charset="0"/>
              </a:defRPr>
            </a:lvl2pPr>
            <a:lvl3pPr eaLnBrk="0" hangingPunct="0">
              <a:defRPr sz="2400">
                <a:latin typeface="Arial" pitchFamily="34" charset="0"/>
                <a:cs typeface="Arial" pitchFamily="34" charset="0"/>
              </a:defRPr>
            </a:lvl3pPr>
            <a:lvl4pPr eaLnBrk="0" hangingPunct="0">
              <a:defRPr sz="2400">
                <a:latin typeface="Arial" pitchFamily="34" charset="0"/>
                <a:cs typeface="Arial" pitchFamily="34" charset="0"/>
              </a:defRPr>
            </a:lvl4pPr>
            <a:lvl5pPr eaLnBrk="0" hangingPunct="0"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defTabSz="910488">
              <a:defRPr/>
            </a:pPr>
            <a:r>
              <a:rPr lang="es-CO" sz="1126" dirty="0"/>
              <a:t>INFORMACIÓN GENERAL</a:t>
            </a:r>
          </a:p>
        </p:txBody>
      </p:sp>
      <p:sp>
        <p:nvSpPr>
          <p:cNvPr id="38" name="30 CuadroTexto"/>
          <p:cNvSpPr txBox="1">
            <a:spLocks noChangeArrowheads="1"/>
          </p:cNvSpPr>
          <p:nvPr/>
        </p:nvSpPr>
        <p:spPr bwMode="auto">
          <a:xfrm flipH="1">
            <a:off x="7465292" y="4734296"/>
            <a:ext cx="4249788" cy="16927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047" tIns="0" rIns="91047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1100" dirty="0"/>
              <a:t>INTERVENTORÍA 790 DE 24/07/2012</a:t>
            </a:r>
          </a:p>
        </p:txBody>
      </p:sp>
      <p:graphicFrame>
        <p:nvGraphicFramePr>
          <p:cNvPr id="39" name="Tabla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3644220"/>
              </p:ext>
            </p:extLst>
          </p:nvPr>
        </p:nvGraphicFramePr>
        <p:xfrm>
          <a:off x="7465290" y="3863672"/>
          <a:ext cx="4249791" cy="83820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11085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793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5963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524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CONSORCIO SSC CORREDORES PRIORITARIOS</a:t>
                      </a:r>
                    </a:p>
                  </a:txBody>
                  <a:tcPr marL="35998" marR="35998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INTEGRANTES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%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ORIGEN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SACYR</a:t>
                      </a:r>
                      <a:r>
                        <a:rPr lang="es-CO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CHILE S.A.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ESPAÑA</a:t>
                      </a:r>
                      <a:r>
                        <a:rPr lang="es-MX" sz="11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</a:t>
                      </a:r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SUC. COLOMBIA</a:t>
                      </a: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CONSTRUCCIONES</a:t>
                      </a:r>
                      <a:r>
                        <a:rPr lang="es-CO" sz="11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CIVILES S.A.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COLOMBIA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SACYR S.A.</a:t>
                      </a: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40" name="Tabla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1003020"/>
              </p:ext>
            </p:extLst>
          </p:nvPr>
        </p:nvGraphicFramePr>
        <p:xfrm>
          <a:off x="7465290" y="4903573"/>
          <a:ext cx="4249790" cy="870624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75443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5744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3791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60506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CONSORCIO CEJIN 003</a:t>
                      </a:r>
                      <a:endParaRPr kumimoji="0" lang="es-MX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8116" marR="8116" marT="810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050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INTEGRANTES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6" marR="8116" marT="81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%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6" marR="8116" marT="81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ORIGEN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6" marR="8116" marT="8106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0506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CANO</a:t>
                      </a:r>
                      <a:r>
                        <a:rPr lang="es-MX" sz="11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JIMENEZ ESTUDIOS S.A.</a:t>
                      </a:r>
                      <a:endParaRPr lang="es-MX" sz="11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7995" marR="8116" marT="810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L="8116" marR="8116" marT="810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6" marR="8116" marT="8106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60506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INCOYDESA</a:t>
                      </a:r>
                      <a:r>
                        <a:rPr lang="es-MX" sz="11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INGENNYA</a:t>
                      </a:r>
                      <a:endParaRPr lang="es-MX" sz="11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7995" marR="8116" marT="810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8116" marR="8116" marT="810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SUC. COLOMBIA</a:t>
                      </a:r>
                    </a:p>
                  </a:txBody>
                  <a:tcPr marL="8116" marR="8116" marT="8106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1" name="30 CuadroTexto"/>
          <p:cNvSpPr txBox="1">
            <a:spLocks noChangeArrowheads="1"/>
          </p:cNvSpPr>
          <p:nvPr/>
        </p:nvSpPr>
        <p:spPr bwMode="auto">
          <a:xfrm flipH="1">
            <a:off x="7465290" y="2489636"/>
            <a:ext cx="4249790" cy="16927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047" tIns="0" rIns="91047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1100" dirty="0"/>
              <a:t>ALCANCE</a:t>
            </a:r>
          </a:p>
        </p:txBody>
      </p:sp>
      <p:pic>
        <p:nvPicPr>
          <p:cNvPr id="213083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87" y="1372361"/>
            <a:ext cx="3619352" cy="2320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30 CuadroTexto"/>
          <p:cNvSpPr txBox="1">
            <a:spLocks noChangeArrowheads="1"/>
          </p:cNvSpPr>
          <p:nvPr/>
        </p:nvSpPr>
        <p:spPr bwMode="auto">
          <a:xfrm flipH="1">
            <a:off x="321445" y="3746598"/>
            <a:ext cx="3655894" cy="16927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047" tIns="0" rIns="91047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1100" dirty="0"/>
              <a:t>INVERSIONES (Millones)</a:t>
            </a:r>
          </a:p>
        </p:txBody>
      </p:sp>
      <p:sp>
        <p:nvSpPr>
          <p:cNvPr id="213102" name="CuadroTexto 45"/>
          <p:cNvSpPr txBox="1">
            <a:spLocks noChangeArrowheads="1"/>
          </p:cNvSpPr>
          <p:nvPr/>
        </p:nvSpPr>
        <p:spPr bwMode="auto">
          <a:xfrm>
            <a:off x="211912" y="5774197"/>
            <a:ext cx="3155847" cy="242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047" tIns="45536" rIns="91047" bIns="45536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defTabSz="910488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altLang="es-CO" sz="976" dirty="0">
                <a:solidFill>
                  <a:srgbClr val="386295"/>
                </a:solidFill>
              </a:rPr>
              <a:t>* Cifras en millones a diciembre de 2015</a:t>
            </a:r>
          </a:p>
        </p:txBody>
      </p:sp>
      <p:graphicFrame>
        <p:nvGraphicFramePr>
          <p:cNvPr id="22" name="Tabla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594455"/>
              </p:ext>
            </p:extLst>
          </p:nvPr>
        </p:nvGraphicFramePr>
        <p:xfrm>
          <a:off x="4088194" y="3173556"/>
          <a:ext cx="3187381" cy="183071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18738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83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Longitud</a:t>
                      </a:r>
                      <a:r>
                        <a:rPr lang="es-ES" sz="120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 de Proyecto 20 Km</a:t>
                      </a:r>
                      <a:endParaRPr lang="es-CO" sz="1200" b="0" i="0" u="none" strike="noStrike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4" name="30 CuadroTexto"/>
          <p:cNvSpPr txBox="1">
            <a:spLocks noChangeArrowheads="1"/>
          </p:cNvSpPr>
          <p:nvPr/>
        </p:nvSpPr>
        <p:spPr bwMode="auto">
          <a:xfrm flipH="1">
            <a:off x="4088194" y="3387961"/>
            <a:ext cx="3182354" cy="149272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047" tIns="0" rIns="91047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ESTADO DEL CORREDOR</a:t>
            </a:r>
          </a:p>
        </p:txBody>
      </p:sp>
      <p:pic>
        <p:nvPicPr>
          <p:cNvPr id="27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008" y="1363810"/>
            <a:ext cx="1468449" cy="1753017"/>
          </a:xfrm>
          <a:prstGeom prst="rect">
            <a:avLst/>
          </a:prstGeom>
        </p:spPr>
      </p:pic>
      <p:sp>
        <p:nvSpPr>
          <p:cNvPr id="28" name="CuadroTexto 5"/>
          <p:cNvSpPr txBox="1">
            <a:spLocks noChangeArrowheads="1"/>
          </p:cNvSpPr>
          <p:nvPr/>
        </p:nvSpPr>
        <p:spPr bwMode="auto">
          <a:xfrm>
            <a:off x="3977339" y="4525451"/>
            <a:ext cx="3430434" cy="169277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128725" indent="-128725" fontAlgn="ctr">
              <a:spcBef>
                <a:spcPts val="0"/>
              </a:spcBef>
              <a:defRPr/>
            </a:pPr>
            <a:r>
              <a:rPr lang="es-CO" sz="800" dirty="0">
                <a:solidFill>
                  <a:srgbClr val="386295"/>
                </a:solidFill>
                <a:latin typeface="Calibri"/>
              </a:rPr>
              <a:t>Puente 1 Palito. PR33+400; L=16m</a:t>
            </a:r>
          </a:p>
          <a:p>
            <a:pPr marL="128725" indent="-128725" fontAlgn="ctr">
              <a:spcBef>
                <a:spcPts val="0"/>
              </a:spcBef>
              <a:defRPr/>
            </a:pPr>
            <a:r>
              <a:rPr lang="es-CO" sz="800" dirty="0">
                <a:solidFill>
                  <a:srgbClr val="386295"/>
                </a:solidFill>
                <a:latin typeface="Calibri"/>
              </a:rPr>
              <a:t>Puente 2. Álamos PR32+900; L=19m</a:t>
            </a:r>
          </a:p>
          <a:p>
            <a:pPr marL="128725" indent="-128725" fontAlgn="ctr">
              <a:spcBef>
                <a:spcPts val="0"/>
              </a:spcBef>
              <a:defRPr/>
            </a:pPr>
            <a:r>
              <a:rPr lang="es-CO" sz="800" dirty="0">
                <a:solidFill>
                  <a:srgbClr val="386295"/>
                </a:solidFill>
                <a:latin typeface="Calibri"/>
              </a:rPr>
              <a:t>Puente 3. La García; L=16m PR34+700</a:t>
            </a:r>
          </a:p>
          <a:p>
            <a:pPr marL="128725" indent="-128725" fontAlgn="ctr">
              <a:spcBef>
                <a:spcPts val="0"/>
              </a:spcBef>
              <a:defRPr/>
            </a:pPr>
            <a:r>
              <a:rPr lang="es-CO" sz="800" dirty="0">
                <a:solidFill>
                  <a:srgbClr val="386295"/>
                </a:solidFill>
                <a:latin typeface="Calibri"/>
              </a:rPr>
              <a:t>Puente 4. Cafetal; L=16m PR35+600</a:t>
            </a:r>
          </a:p>
          <a:p>
            <a:pPr marL="128725" indent="-128725" fontAlgn="ctr">
              <a:spcBef>
                <a:spcPts val="0"/>
              </a:spcBef>
              <a:defRPr/>
            </a:pPr>
            <a:r>
              <a:rPr lang="es-CO" sz="800" dirty="0">
                <a:solidFill>
                  <a:srgbClr val="386295"/>
                </a:solidFill>
                <a:latin typeface="Calibri"/>
              </a:rPr>
              <a:t>Puente 5. Santa Bárbara PR37+500; L=27m</a:t>
            </a:r>
          </a:p>
          <a:p>
            <a:pPr marL="128725" indent="-128725" fontAlgn="ctr">
              <a:spcBef>
                <a:spcPts val="0"/>
              </a:spcBef>
              <a:defRPr/>
            </a:pPr>
            <a:r>
              <a:rPr lang="es-CO" sz="800" dirty="0">
                <a:solidFill>
                  <a:srgbClr val="386295"/>
                </a:solidFill>
                <a:latin typeface="Calibri"/>
              </a:rPr>
              <a:t>Puente 6. Paraguas PR48+500; L=50m</a:t>
            </a:r>
          </a:p>
          <a:p>
            <a:pPr marL="128725" indent="-128725" fontAlgn="ctr">
              <a:spcBef>
                <a:spcPts val="0"/>
              </a:spcBef>
              <a:defRPr/>
            </a:pPr>
            <a:r>
              <a:rPr lang="es-CO" sz="800" dirty="0">
                <a:solidFill>
                  <a:srgbClr val="386295"/>
                </a:solidFill>
                <a:latin typeface="Calibri"/>
              </a:rPr>
              <a:t>Viaducto 1. Bendiciones PR36+066 L=442m</a:t>
            </a:r>
          </a:p>
          <a:p>
            <a:pPr marL="128725" indent="-128725" fontAlgn="ctr">
              <a:spcBef>
                <a:spcPts val="0"/>
              </a:spcBef>
              <a:defRPr/>
            </a:pPr>
            <a:r>
              <a:rPr lang="es-CO" sz="800" dirty="0">
                <a:solidFill>
                  <a:srgbClr val="386295"/>
                </a:solidFill>
                <a:latin typeface="Calibri"/>
              </a:rPr>
              <a:t>Viaducto 2. Víbora Izq PR42+603</a:t>
            </a:r>
          </a:p>
          <a:p>
            <a:pPr marL="128725" indent="-128725" fontAlgn="ctr">
              <a:spcBef>
                <a:spcPts val="0"/>
              </a:spcBef>
              <a:defRPr/>
            </a:pPr>
            <a:r>
              <a:rPr lang="es-CO" sz="800" dirty="0">
                <a:solidFill>
                  <a:srgbClr val="386295"/>
                </a:solidFill>
                <a:latin typeface="Calibri"/>
              </a:rPr>
              <a:t>Viaducto 3. Víbora Izq 2 PR42+800 (Viaducto. Víbora Total L=407m)</a:t>
            </a:r>
          </a:p>
          <a:p>
            <a:pPr marL="128725" indent="-128725" fontAlgn="ctr">
              <a:spcBef>
                <a:spcPts val="0"/>
              </a:spcBef>
              <a:defRPr/>
            </a:pPr>
            <a:r>
              <a:rPr lang="es-CO" sz="800" dirty="0">
                <a:solidFill>
                  <a:srgbClr val="386295"/>
                </a:solidFill>
                <a:latin typeface="Calibri"/>
              </a:rPr>
              <a:t>Viaducto 4. Base Militar Izq PR44+328; L=240m</a:t>
            </a:r>
          </a:p>
          <a:p>
            <a:pPr marL="128725" indent="-128725" fontAlgn="ctr">
              <a:spcBef>
                <a:spcPts val="0"/>
              </a:spcBef>
              <a:defRPr/>
            </a:pPr>
            <a:r>
              <a:rPr lang="es-CO" sz="800" dirty="0">
                <a:solidFill>
                  <a:srgbClr val="386295"/>
                </a:solidFill>
                <a:latin typeface="Calibri"/>
              </a:rPr>
              <a:t>Viaducto 5 y 6. Tres Chorros Izq L=157m y Tres Chorros Der. PR45+470 L=157m.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s-CO" sz="800" dirty="0">
                <a:solidFill>
                  <a:srgbClr val="386295"/>
                </a:solidFill>
                <a:latin typeface="Calibri"/>
              </a:rPr>
              <a:t>Nota: El 100% de los puentes incluye sus accesos.</a:t>
            </a:r>
            <a:endParaRPr lang="es-CO" altLang="es-CO" sz="800" dirty="0">
              <a:solidFill>
                <a:srgbClr val="386295"/>
              </a:solidFill>
              <a:latin typeface="Calibri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027557" y="4388663"/>
            <a:ext cx="845877" cy="230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3696"/>
            <a:r>
              <a:rPr lang="es-CO" sz="901" b="1" dirty="0">
                <a:solidFill>
                  <a:srgbClr val="386295"/>
                </a:solidFill>
              </a:rPr>
              <a:t>TERMINADOS</a:t>
            </a:r>
          </a:p>
        </p:txBody>
      </p:sp>
      <p:sp>
        <p:nvSpPr>
          <p:cNvPr id="35" name="CuadroTexto 34"/>
          <p:cNvSpPr txBox="1"/>
          <p:nvPr/>
        </p:nvSpPr>
        <p:spPr>
          <a:xfrm>
            <a:off x="327592" y="857411"/>
            <a:ext cx="32981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/>
              <a:t>ALTOS DE ZARAGOZA – CISNEROS PR 29 AL PR 49 (CONTRATO 790/2012)</a:t>
            </a:r>
          </a:p>
        </p:txBody>
      </p:sp>
      <p:sp>
        <p:nvSpPr>
          <p:cNvPr id="3" name="Rectángulo 2"/>
          <p:cNvSpPr/>
          <p:nvPr/>
        </p:nvSpPr>
        <p:spPr>
          <a:xfrm>
            <a:off x="4450495" y="896932"/>
            <a:ext cx="392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O" b="1" dirty="0">
                <a:solidFill>
                  <a:prstClr val="black"/>
                </a:solidFill>
              </a:rPr>
              <a:t>BUGA – BUENAVENTURA (TRAMO 2-3)</a:t>
            </a:r>
          </a:p>
        </p:txBody>
      </p:sp>
      <p:sp>
        <p:nvSpPr>
          <p:cNvPr id="4" name="Rectángulo 3"/>
          <p:cNvSpPr/>
          <p:nvPr/>
        </p:nvSpPr>
        <p:spPr>
          <a:xfrm>
            <a:off x="1819842" y="602431"/>
            <a:ext cx="7795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7260"/>
            <a:r>
              <a:rPr lang="es-CO" spc="-5" dirty="0">
                <a:solidFill>
                  <a:srgbClr val="FFFFFF"/>
                </a:solidFill>
                <a:cs typeface="Calibri"/>
              </a:rPr>
              <a:t>COMPETITIVIDAD </a:t>
            </a:r>
            <a:r>
              <a:rPr lang="es-CO" spc="-25" dirty="0">
                <a:solidFill>
                  <a:srgbClr val="FFFFFF"/>
                </a:solidFill>
                <a:cs typeface="Calibri"/>
              </a:rPr>
              <a:t>ESTRATÉGICA </a:t>
            </a:r>
            <a:r>
              <a:rPr lang="es-CO" spc="-5" dirty="0">
                <a:solidFill>
                  <a:srgbClr val="FFFFFF"/>
                </a:solidFill>
                <a:cs typeface="Calibri"/>
              </a:rPr>
              <a:t>E</a:t>
            </a:r>
            <a:r>
              <a:rPr lang="es-CO" spc="65" dirty="0">
                <a:solidFill>
                  <a:srgbClr val="FFFFFF"/>
                </a:solidFill>
                <a:cs typeface="Calibri"/>
              </a:rPr>
              <a:t> </a:t>
            </a:r>
            <a:r>
              <a:rPr lang="es-CO" spc="-10" dirty="0">
                <a:solidFill>
                  <a:srgbClr val="FFFFFF"/>
                </a:solidFill>
                <a:cs typeface="Calibri"/>
              </a:rPr>
              <a:t>INFRAESTRUCTURA</a:t>
            </a:r>
            <a:endParaRPr lang="es-CO" dirty="0">
              <a:solidFill>
                <a:prstClr val="black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2285638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30 CuadroTexto"/>
          <p:cNvSpPr txBox="1">
            <a:spLocks noChangeArrowheads="1"/>
          </p:cNvSpPr>
          <p:nvPr/>
        </p:nvSpPr>
        <p:spPr bwMode="auto">
          <a:xfrm flipH="1">
            <a:off x="7858714" y="1289274"/>
            <a:ext cx="3982980" cy="173253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047" tIns="0" rIns="91047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92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1126" dirty="0"/>
              <a:t>INFORMACIÓN GENERAL</a:t>
            </a:r>
          </a:p>
        </p:txBody>
      </p:sp>
      <p:graphicFrame>
        <p:nvGraphicFramePr>
          <p:cNvPr id="2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128228"/>
              </p:ext>
            </p:extLst>
          </p:nvPr>
        </p:nvGraphicFramePr>
        <p:xfrm>
          <a:off x="7858714" y="1509692"/>
          <a:ext cx="3987401" cy="6705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99478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9261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487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100" kern="1200" dirty="0"/>
                        <a:t>ACTA DE INICIO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0" marR="27000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u="none" strike="noStrike" dirty="0">
                          <a:effectLst/>
                        </a:rPr>
                        <a:t>20/01/2015</a:t>
                      </a:r>
                      <a:endParaRPr lang="es-MX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7000" marR="27000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100" kern="1200" dirty="0"/>
                        <a:t>PLAZO</a:t>
                      </a:r>
                      <a:endParaRPr lang="es-CO" sz="1100" b="0" kern="1200" dirty="0">
                        <a:solidFill>
                          <a:srgbClr val="08275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0" marR="27000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u="none" strike="noStrike" kern="1200" dirty="0">
                          <a:effectLst/>
                        </a:rPr>
                        <a:t>1 AÑO Y 8 MESES</a:t>
                      </a:r>
                      <a:endParaRPr lang="es-MX" sz="1100" b="0" i="0" u="none" strike="noStrike" kern="1200" dirty="0">
                        <a:solidFill>
                          <a:srgbClr val="082754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000" marR="27000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100" kern="1200" dirty="0"/>
                        <a:t>FECHA FINALIZACIÓN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0" marR="27000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u="none" strike="noStrike" kern="1200" baseline="0" dirty="0">
                          <a:effectLst/>
                        </a:rPr>
                        <a:t>30/04/2017</a:t>
                      </a:r>
                      <a:endParaRPr lang="es-MX" sz="11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000" marR="27000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100" kern="1200" dirty="0"/>
                        <a:t>FASE DEL PROYECTO (AVANCE)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0" marR="27000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1" i="0" u="none" strike="noStrike" kern="1200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TERMINADO</a:t>
                      </a:r>
                      <a:endParaRPr lang="es-MX" sz="1100" b="1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000" marR="27000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5" name="30 CuadroTexto"/>
          <p:cNvSpPr txBox="1">
            <a:spLocks noChangeArrowheads="1"/>
          </p:cNvSpPr>
          <p:nvPr/>
        </p:nvSpPr>
        <p:spPr bwMode="auto">
          <a:xfrm flipH="1">
            <a:off x="7854293" y="3553972"/>
            <a:ext cx="3987401" cy="169277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047" tIns="0" rIns="91047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92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1100" dirty="0"/>
              <a:t>CONTRATO OBRA 2175 DE /2014</a:t>
            </a:r>
          </a:p>
        </p:txBody>
      </p:sp>
      <p:sp>
        <p:nvSpPr>
          <p:cNvPr id="26" name="30 CuadroTexto"/>
          <p:cNvSpPr txBox="1">
            <a:spLocks noChangeArrowheads="1"/>
          </p:cNvSpPr>
          <p:nvPr/>
        </p:nvSpPr>
        <p:spPr bwMode="auto">
          <a:xfrm flipH="1">
            <a:off x="7858713" y="4633181"/>
            <a:ext cx="3987401" cy="169277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047" tIns="0" rIns="91047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92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1100" dirty="0"/>
              <a:t>INTERVENTORÍA 2189 DE 2014</a:t>
            </a:r>
          </a:p>
        </p:txBody>
      </p:sp>
      <p:graphicFrame>
        <p:nvGraphicFramePr>
          <p:cNvPr id="27" name="Tabla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04189"/>
              </p:ext>
            </p:extLst>
          </p:nvPr>
        </p:nvGraphicFramePr>
        <p:xfrm>
          <a:off x="7858713" y="3758137"/>
          <a:ext cx="3987400" cy="83820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56888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1609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0242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4874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</a:rPr>
                        <a:t>CONSORCIO LS CISNEROS-LOBOGUERRERO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+mn-lt"/>
                        </a:rPr>
                        <a:t>INTEGRANTES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+mn-lt"/>
                        </a:rPr>
                        <a:t>%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+mn-lt"/>
                        </a:rPr>
                        <a:t>ORIGEN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LATINOAMERICANA DE CONSTRUCCIONES S.A.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SAINC SA</a:t>
                      </a: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+mn-lt"/>
                        </a:rPr>
                        <a:t>COLOMBIA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8" name="Tab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4083648"/>
              </p:ext>
            </p:extLst>
          </p:nvPr>
        </p:nvGraphicFramePr>
        <p:xfrm>
          <a:off x="7858713" y="4876147"/>
          <a:ext cx="3987400" cy="83820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52723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6402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9614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4874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</a:rPr>
                        <a:t>CONSORCIO CISNEROS LOBOGUERRERO</a:t>
                      </a:r>
                      <a:endParaRPr kumimoji="0" lang="es-MX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+mn-lt"/>
                        </a:rPr>
                        <a:t>INTEGRANTES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+mn-lt"/>
                        </a:rPr>
                        <a:t>%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  <a:latin typeface="+mn-lt"/>
                        </a:rPr>
                        <a:t>ORIGEN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TECNUN</a:t>
                      </a:r>
                      <a:r>
                        <a:rPr lang="es-MX" sz="11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COLOMBIA S.A.S</a:t>
                      </a:r>
                      <a:endParaRPr lang="es-MX" sz="11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028" marR="27028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L="27028" marR="27028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8" marR="27028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CAYCO</a:t>
                      </a:r>
                      <a:r>
                        <a:rPr lang="es-MX" sz="11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S.A.S</a:t>
                      </a:r>
                      <a:endParaRPr lang="es-MX" sz="11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028" marR="27028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27028" marR="27028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8" marR="27028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JORGE ISAAC</a:t>
                      </a:r>
                      <a:r>
                        <a:rPr lang="es-MX" sz="11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VELÁSQUEZ VARGAS</a:t>
                      </a:r>
                      <a:endParaRPr lang="es-MX" sz="11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028" marR="27028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27028" marR="27028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8" marR="27028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2" name="30 CuadroTexto"/>
          <p:cNvSpPr txBox="1">
            <a:spLocks noChangeArrowheads="1"/>
          </p:cNvSpPr>
          <p:nvPr/>
        </p:nvSpPr>
        <p:spPr bwMode="auto">
          <a:xfrm flipH="1">
            <a:off x="719908" y="3634891"/>
            <a:ext cx="3411910" cy="169277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047" tIns="0" rIns="91047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92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1100" dirty="0"/>
              <a:t>INVERSIONES (Millones)</a:t>
            </a:r>
          </a:p>
        </p:txBody>
      </p:sp>
      <p:graphicFrame>
        <p:nvGraphicFramePr>
          <p:cNvPr id="33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3029926"/>
              </p:ext>
            </p:extLst>
          </p:nvPr>
        </p:nvGraphicFramePr>
        <p:xfrm>
          <a:off x="719910" y="3849065"/>
          <a:ext cx="3411909" cy="1825317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22650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8540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3477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100" kern="1200" dirty="0"/>
                        <a:t>Total Contrato Obra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0" marR="2700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dirty="0">
                          <a:effectLst/>
                        </a:rPr>
                        <a:t>$ 131.375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3477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100" kern="1200" dirty="0"/>
                        <a:t>Total Contrato </a:t>
                      </a:r>
                      <a:r>
                        <a:rPr lang="es-ES" sz="1100" kern="1200" dirty="0">
                          <a:solidFill>
                            <a:schemeClr val="tx1"/>
                          </a:solidFill>
                        </a:rPr>
                        <a:t>Interventoría</a:t>
                      </a:r>
                      <a:endParaRPr lang="es-CO" sz="11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0" marR="2700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dirty="0">
                          <a:effectLst/>
                        </a:rPr>
                        <a:t>$</a:t>
                      </a:r>
                      <a:r>
                        <a:rPr lang="es-CO" sz="1100" u="none" strike="noStrike" baseline="0" dirty="0">
                          <a:effectLst/>
                        </a:rPr>
                        <a:t> 5.810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120986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100" kern="1200" dirty="0"/>
                        <a:t>Total Vigencias </a:t>
                      </a:r>
                      <a:endParaRPr lang="es-CO" sz="1100" kern="1200" baseline="0" dirty="0"/>
                    </a:p>
                    <a:p>
                      <a:pPr marL="1778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2014= </a:t>
                      </a:r>
                      <a:r>
                        <a:rPr lang="es-CO" sz="11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$ 24.500</a:t>
                      </a:r>
                    </a:p>
                    <a:p>
                      <a:pPr marL="1778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2015= </a:t>
                      </a:r>
                      <a:r>
                        <a:rPr lang="es-CO" sz="11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$ 61.679</a:t>
                      </a:r>
                    </a:p>
                    <a:p>
                      <a:pPr marL="1778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2016= </a:t>
                      </a:r>
                      <a:r>
                        <a:rPr lang="es-CO" sz="11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$ 44.232</a:t>
                      </a:r>
                    </a:p>
                    <a:p>
                      <a:pPr marL="1778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2017= </a:t>
                      </a:r>
                      <a:r>
                        <a:rPr lang="es-CO" sz="11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$ 965</a:t>
                      </a:r>
                    </a:p>
                  </a:txBody>
                  <a:tcPr marL="27028" marR="2702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dirty="0">
                          <a:effectLst/>
                        </a:rPr>
                        <a:t>$ 131.375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3477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100" kern="1200" dirty="0"/>
                        <a:t>Total</a:t>
                      </a:r>
                      <a:r>
                        <a:rPr lang="es-ES" sz="1100" kern="1200" baseline="0" dirty="0"/>
                        <a:t> Inversión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0" marR="2700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dirty="0">
                          <a:effectLst/>
                        </a:rPr>
                        <a:t> $ 137.183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95370" name="CuadroTexto 26"/>
          <p:cNvSpPr txBox="1">
            <a:spLocks noChangeArrowheads="1"/>
          </p:cNvSpPr>
          <p:nvPr/>
        </p:nvSpPr>
        <p:spPr bwMode="auto">
          <a:xfrm>
            <a:off x="789855" y="5714347"/>
            <a:ext cx="2366963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defTabSz="68584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altLang="es-CO" sz="750" dirty="0">
                <a:solidFill>
                  <a:srgbClr val="386295"/>
                </a:solidFill>
              </a:rPr>
              <a:t>* Cifras en millones a diciembre de 2015</a:t>
            </a:r>
          </a:p>
        </p:txBody>
      </p:sp>
      <p:pic>
        <p:nvPicPr>
          <p:cNvPr id="44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855" y="1165353"/>
            <a:ext cx="3679788" cy="2419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4" name="Tabla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0974780"/>
              </p:ext>
            </p:extLst>
          </p:nvPr>
        </p:nvGraphicFramePr>
        <p:xfrm>
          <a:off x="4677658" y="3372016"/>
          <a:ext cx="2893718" cy="183071"/>
        </p:xfrm>
        <a:graphic>
          <a:graphicData uri="http://schemas.openxmlformats.org/drawingml/2006/table">
            <a:tbl>
              <a:tblPr firstRow="1" bandRow="1"/>
              <a:tblGrid>
                <a:gridCol w="289371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83071">
                <a:tc>
                  <a:txBody>
                    <a:bodyPr/>
                    <a:lstStyle>
                      <a:lvl1pPr marL="0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8945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7889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6834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5779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4723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3668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2613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1557" algn="l" defTabSz="1217889" rtl="0" eaLnBrk="1" latinLnBrk="0" hangingPunct="1">
                        <a:defRPr sz="2397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Longitud</a:t>
                      </a:r>
                      <a:r>
                        <a:rPr lang="es-ES" sz="120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 de Proyecto 14 Km</a:t>
                      </a:r>
                      <a:endParaRPr lang="es-CO" sz="1200" b="0" i="0" u="none" strike="noStrike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254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6C0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2" name="30 CuadroTexto"/>
          <p:cNvSpPr txBox="1">
            <a:spLocks noChangeArrowheads="1"/>
          </p:cNvSpPr>
          <p:nvPr/>
        </p:nvSpPr>
        <p:spPr bwMode="auto">
          <a:xfrm flipH="1">
            <a:off x="4677658" y="3584927"/>
            <a:ext cx="2889154" cy="169277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047" tIns="0" rIns="91047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1100" kern="0" dirty="0"/>
              <a:t>ESTADO DEL CORREDOR</a:t>
            </a:r>
          </a:p>
        </p:txBody>
      </p:sp>
      <p:pic>
        <p:nvPicPr>
          <p:cNvPr id="47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493" y="1381995"/>
            <a:ext cx="1544708" cy="1906842"/>
          </a:xfrm>
          <a:prstGeom prst="rect">
            <a:avLst/>
          </a:prstGeom>
        </p:spPr>
      </p:pic>
      <p:sp>
        <p:nvSpPr>
          <p:cNvPr id="48" name="30 CuadroTexto"/>
          <p:cNvSpPr txBox="1">
            <a:spLocks noChangeArrowheads="1"/>
          </p:cNvSpPr>
          <p:nvPr/>
        </p:nvSpPr>
        <p:spPr bwMode="auto">
          <a:xfrm flipH="1">
            <a:off x="7854096" y="2190789"/>
            <a:ext cx="3982981" cy="169277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047" tIns="0" rIns="91047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92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1100" dirty="0"/>
              <a:t>ALCANCE</a:t>
            </a:r>
          </a:p>
        </p:txBody>
      </p:sp>
      <p:graphicFrame>
        <p:nvGraphicFramePr>
          <p:cNvPr id="49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4489746"/>
              </p:ext>
            </p:extLst>
          </p:nvPr>
        </p:nvGraphicFramePr>
        <p:xfrm>
          <a:off x="7854096" y="2380492"/>
          <a:ext cx="3987402" cy="1173480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10304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7792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2078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58294">
                  <a:extLst>
                    <a:ext uri="{9D8B030D-6E8A-4147-A177-3AD203B41FA5}">
                      <a16:colId xmlns="" xmlns:a16="http://schemas.microsoft.com/office/drawing/2014/main" val="3586599599"/>
                    </a:ext>
                  </a:extLst>
                </a:gridCol>
              </a:tblGrid>
              <a:tr h="1487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100" b="0" dirty="0">
                          <a:effectLst/>
                          <a:latin typeface="+mn-lt"/>
                        </a:rPr>
                        <a:t>SECTOR</a:t>
                      </a:r>
                      <a:endParaRPr lang="es-CO" sz="11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100" b="0" dirty="0">
                          <a:effectLst/>
                          <a:latin typeface="+mn-lt"/>
                        </a:rPr>
                        <a:t>CANTIDAD</a:t>
                      </a:r>
                      <a:endParaRPr lang="es-CO" sz="11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100" b="0" dirty="0">
                          <a:effectLst/>
                          <a:latin typeface="+mn-lt"/>
                        </a:rPr>
                        <a:t>INTERVENCIÓN PREVISTA</a:t>
                      </a:r>
                      <a:endParaRPr lang="es-CO" sz="11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100" b="0" dirty="0">
                          <a:effectLst/>
                          <a:latin typeface="+mn-lt"/>
                          <a:ea typeface="Times New Roman"/>
                        </a:rPr>
                        <a:t>AVANCE</a:t>
                      </a:r>
                    </a:p>
                  </a:txBody>
                  <a:tcPr marL="27028" marR="2702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8745"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CISNEROS - LOBOGUERRERO</a:t>
                      </a:r>
                    </a:p>
                  </a:txBody>
                  <a:tcPr marL="27028" marR="2702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CO" sz="1100" u="none" strike="noStrike" dirty="0">
                          <a:latin typeface="+mn-lt"/>
                        </a:rPr>
                        <a:t>4,92 Km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27028" marR="2702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u="none" strike="noStrike" dirty="0">
                          <a:effectLst/>
                          <a:latin typeface="+mn-lt"/>
                          <a:cs typeface="+mn-cs"/>
                        </a:rPr>
                        <a:t>Pavimentación</a:t>
                      </a:r>
                      <a:endParaRPr lang="es-ES" sz="1100" b="0" u="none" strike="noStrike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27028" marR="27028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b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4,92 Km</a:t>
                      </a:r>
                    </a:p>
                  </a:txBody>
                  <a:tcPr marL="27028" marR="27028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8745">
                <a:tc vMerge="1">
                  <a:txBody>
                    <a:bodyPr/>
                    <a:lstStyle/>
                    <a:p>
                      <a:pPr algn="ctr" fontAlgn="b"/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16" marR="8116" marT="879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8 Un</a:t>
                      </a:r>
                    </a:p>
                  </a:txBody>
                  <a:tcPr marL="27028" marR="2702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u="none" strike="noStrike" dirty="0">
                          <a:effectLst/>
                          <a:latin typeface="+mn-lt"/>
                        </a:rPr>
                        <a:t>Túneles</a:t>
                      </a:r>
                      <a:endParaRPr lang="es-ES" sz="1100" b="0" u="none" strike="noStrike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27028" marR="27028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b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8 TERMINADOS</a:t>
                      </a:r>
                    </a:p>
                  </a:txBody>
                  <a:tcPr marL="27028" marR="27028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8745">
                <a:tc vMerge="1">
                  <a:txBody>
                    <a:bodyPr/>
                    <a:lstStyle/>
                    <a:p>
                      <a:pPr algn="ctr" fontAlgn="b"/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16" marR="8116" marT="879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4 Un</a:t>
                      </a:r>
                    </a:p>
                  </a:txBody>
                  <a:tcPr marL="27028" marR="2702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Puentes</a:t>
                      </a:r>
                      <a:endParaRPr lang="es-ES" sz="1100" b="0" u="none" strike="noStrike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27028" marR="27028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b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4 TERMINADOS</a:t>
                      </a:r>
                    </a:p>
                  </a:txBody>
                  <a:tcPr marL="27028" marR="27028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48745">
                <a:tc vMerge="1">
                  <a:txBody>
                    <a:bodyPr/>
                    <a:lstStyle/>
                    <a:p>
                      <a:pPr algn="ctr" fontAlgn="b"/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16" marR="8116" marT="879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1 Un</a:t>
                      </a:r>
                    </a:p>
                  </a:txBody>
                  <a:tcPr marL="27028" marR="2702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Equipos Electromecánicos</a:t>
                      </a:r>
                      <a:endParaRPr lang="es-ES" sz="1100" b="0" u="none" strike="noStrike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27028" marR="2702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b="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TERMINADOS</a:t>
                      </a:r>
                    </a:p>
                  </a:txBody>
                  <a:tcPr marL="27028" marR="27028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Rectángulo 1"/>
          <p:cNvSpPr/>
          <p:nvPr/>
        </p:nvSpPr>
        <p:spPr>
          <a:xfrm>
            <a:off x="4602265" y="5041130"/>
            <a:ext cx="3039940" cy="10166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3696"/>
            <a:r>
              <a:rPr lang="es-CO" sz="751" dirty="0">
                <a:solidFill>
                  <a:srgbClr val="386295"/>
                </a:solidFill>
              </a:rPr>
              <a:t>TÚNEL 8 IZQ: 100%</a:t>
            </a:r>
          </a:p>
          <a:p>
            <a:pPr defTabSz="683696"/>
            <a:r>
              <a:rPr lang="es-CO" sz="751" dirty="0">
                <a:solidFill>
                  <a:srgbClr val="386295"/>
                </a:solidFill>
              </a:rPr>
              <a:t>TÚNEL 9 IZQ: 100%</a:t>
            </a:r>
          </a:p>
          <a:p>
            <a:pPr defTabSz="683696"/>
            <a:r>
              <a:rPr lang="es-CO" sz="751" dirty="0">
                <a:solidFill>
                  <a:srgbClr val="386295"/>
                </a:solidFill>
              </a:rPr>
              <a:t>TÚNEL 10 IZQ: 100%</a:t>
            </a:r>
          </a:p>
          <a:p>
            <a:pPr defTabSz="683696"/>
            <a:r>
              <a:rPr lang="es-CO" sz="751" dirty="0">
                <a:solidFill>
                  <a:srgbClr val="386295"/>
                </a:solidFill>
              </a:rPr>
              <a:t>TÚNEL 11 IZQ: 100%</a:t>
            </a:r>
          </a:p>
          <a:p>
            <a:pPr defTabSz="683696"/>
            <a:r>
              <a:rPr lang="es-CO" sz="751" dirty="0">
                <a:solidFill>
                  <a:srgbClr val="386295"/>
                </a:solidFill>
              </a:rPr>
              <a:t>TÚNEL 12 IZQ: 100%</a:t>
            </a:r>
          </a:p>
          <a:p>
            <a:pPr defTabSz="683696"/>
            <a:r>
              <a:rPr lang="es-CO" sz="751" dirty="0">
                <a:solidFill>
                  <a:srgbClr val="386295"/>
                </a:solidFill>
              </a:rPr>
              <a:t>TÚNEL 1 EXISTENTE: 50% (Intervención definitiva – en operación)</a:t>
            </a:r>
          </a:p>
          <a:p>
            <a:pPr defTabSz="683696"/>
            <a:r>
              <a:rPr lang="es-CO" sz="751" dirty="0">
                <a:solidFill>
                  <a:srgbClr val="386295"/>
                </a:solidFill>
              </a:rPr>
              <a:t>TÚNEL 2 EXISTENTE: 50% (Intervención definitiva – en operación)</a:t>
            </a:r>
          </a:p>
          <a:p>
            <a:pPr defTabSz="683696"/>
            <a:r>
              <a:rPr lang="es-CO" sz="751" dirty="0">
                <a:solidFill>
                  <a:srgbClr val="386295"/>
                </a:solidFill>
              </a:rPr>
              <a:t>TÚNEL 2 DER: 100%</a:t>
            </a:r>
          </a:p>
        </p:txBody>
      </p:sp>
      <p:sp>
        <p:nvSpPr>
          <p:cNvPr id="30" name="Rectángulo 29"/>
          <p:cNvSpPr/>
          <p:nvPr/>
        </p:nvSpPr>
        <p:spPr>
          <a:xfrm>
            <a:off x="5919799" y="4826554"/>
            <a:ext cx="1414982" cy="554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3696"/>
            <a:r>
              <a:rPr lang="es-CO" sz="751" dirty="0">
                <a:solidFill>
                  <a:srgbClr val="386295"/>
                </a:solidFill>
              </a:rPr>
              <a:t>PUENTE 4 IZQ: 100%</a:t>
            </a:r>
          </a:p>
          <a:p>
            <a:pPr defTabSz="683696"/>
            <a:r>
              <a:rPr lang="es-CO" sz="751" dirty="0">
                <a:solidFill>
                  <a:srgbClr val="386295"/>
                </a:solidFill>
              </a:rPr>
              <a:t>PUENTE 5 IZQ: 100%</a:t>
            </a:r>
          </a:p>
          <a:p>
            <a:pPr defTabSz="683696"/>
            <a:r>
              <a:rPr lang="es-CO" sz="751" dirty="0">
                <a:solidFill>
                  <a:srgbClr val="386295"/>
                </a:solidFill>
              </a:rPr>
              <a:t>PUENTE 5A IZQ: 100%</a:t>
            </a:r>
          </a:p>
          <a:p>
            <a:pPr defTabSz="683696"/>
            <a:r>
              <a:rPr lang="es-CO" sz="751" dirty="0">
                <a:solidFill>
                  <a:srgbClr val="386295"/>
                </a:solidFill>
              </a:rPr>
              <a:t>PUENTE 5AA IZQ: 100%</a:t>
            </a:r>
          </a:p>
        </p:txBody>
      </p:sp>
      <p:sp>
        <p:nvSpPr>
          <p:cNvPr id="31" name="Rectángulo 30"/>
          <p:cNvSpPr/>
          <p:nvPr/>
        </p:nvSpPr>
        <p:spPr>
          <a:xfrm>
            <a:off x="4629305" y="4769221"/>
            <a:ext cx="793008" cy="323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3696"/>
            <a:r>
              <a:rPr lang="en-US" sz="751" dirty="0">
                <a:solidFill>
                  <a:srgbClr val="386295"/>
                </a:solidFill>
              </a:rPr>
              <a:t>*EN EJECUCIÓN:</a:t>
            </a:r>
            <a:endParaRPr lang="es-CO" sz="751" dirty="0">
              <a:solidFill>
                <a:srgbClr val="386295"/>
              </a:solidFill>
            </a:endParaRPr>
          </a:p>
        </p:txBody>
      </p:sp>
      <p:graphicFrame>
        <p:nvGraphicFramePr>
          <p:cNvPr id="35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2236363"/>
              </p:ext>
            </p:extLst>
          </p:nvPr>
        </p:nvGraphicFramePr>
        <p:xfrm>
          <a:off x="4680682" y="3774252"/>
          <a:ext cx="2893718" cy="1091388"/>
        </p:xfrm>
        <a:graphic>
          <a:graphicData uri="http://schemas.openxmlformats.org/drawingml/2006/table">
            <a:tbl>
              <a:tblPr bandRow="1"/>
              <a:tblGrid>
                <a:gridCol w="216956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2415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525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100" b="1" dirty="0">
                          <a:effectLst/>
                          <a:latin typeface="+mj-lt"/>
                        </a:rPr>
                        <a:t>ESTADO</a:t>
                      </a:r>
                      <a:endParaRPr lang="es-CO" sz="11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80" marR="58480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100" b="1" dirty="0">
                          <a:effectLst/>
                          <a:latin typeface="+mj-lt"/>
                          <a:ea typeface="+mn-ea"/>
                        </a:rPr>
                        <a:t>CANTIDAD</a:t>
                      </a:r>
                      <a:endParaRPr lang="es-CO" sz="11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80" marR="58480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1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TERMINADO</a:t>
                      </a:r>
                      <a:r>
                        <a:rPr lang="es-MX" sz="11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- </a:t>
                      </a:r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VÍAS</a:t>
                      </a:r>
                      <a:r>
                        <a:rPr lang="es-MX" sz="11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PARA LA EQUIDAD</a:t>
                      </a:r>
                      <a:endParaRPr lang="es-MX" sz="11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2" marR="8122" marT="8816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10,5 KM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22" marR="8122" marT="8816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1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EN EJECUCIÓN OTROS</a:t>
                      </a:r>
                      <a:r>
                        <a:rPr lang="es-MX" sz="11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PROYECTOS</a:t>
                      </a:r>
                      <a:endParaRPr lang="es-MX" sz="11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0 KM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22" marR="8122" marT="8816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6497866"/>
                  </a:ext>
                </a:extLst>
              </a:tr>
              <a:tr h="184213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EJECUTADOS POR OTROS PROGRAMAS</a:t>
                      </a:r>
                      <a:endParaRPr lang="es-MX" sz="11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3,5 KM</a:t>
                      </a:r>
                    </a:p>
                  </a:txBody>
                  <a:tcPr marL="8122" marR="8122" marT="8816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61335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SIN INTERVENIR – SIN FINANCIACIÓN</a:t>
                      </a: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 KM</a:t>
                      </a:r>
                    </a:p>
                  </a:txBody>
                  <a:tcPr marL="8122" marR="8122" marT="8816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0" name="Rectángulo 49"/>
          <p:cNvSpPr/>
          <p:nvPr/>
        </p:nvSpPr>
        <p:spPr>
          <a:xfrm>
            <a:off x="2590800" y="622918"/>
            <a:ext cx="90848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7260"/>
            <a:r>
              <a:rPr lang="es-CO" spc="-5" dirty="0">
                <a:solidFill>
                  <a:srgbClr val="FFFFFF"/>
                </a:solidFill>
                <a:cs typeface="Calibri"/>
              </a:rPr>
              <a:t>COMPETITIVIDAD </a:t>
            </a:r>
            <a:r>
              <a:rPr lang="es-CO" spc="-25" dirty="0">
                <a:solidFill>
                  <a:srgbClr val="FFFFFF"/>
                </a:solidFill>
                <a:cs typeface="Calibri"/>
              </a:rPr>
              <a:t>ESTRATÉGICA </a:t>
            </a:r>
            <a:r>
              <a:rPr lang="es-CO" spc="-5" dirty="0">
                <a:solidFill>
                  <a:srgbClr val="FFFFFF"/>
                </a:solidFill>
                <a:cs typeface="Calibri"/>
              </a:rPr>
              <a:t>E</a:t>
            </a:r>
            <a:r>
              <a:rPr lang="es-CO" spc="65" dirty="0">
                <a:solidFill>
                  <a:srgbClr val="FFFFFF"/>
                </a:solidFill>
                <a:cs typeface="Calibri"/>
              </a:rPr>
              <a:t> </a:t>
            </a:r>
            <a:r>
              <a:rPr lang="es-CO" spc="-10" dirty="0">
                <a:solidFill>
                  <a:srgbClr val="FFFFFF"/>
                </a:solidFill>
                <a:cs typeface="Calibri"/>
              </a:rPr>
              <a:t>INFRAESTRUCTURA</a:t>
            </a:r>
            <a:endParaRPr lang="es-CO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51" name="CuadroTexto 50"/>
          <p:cNvSpPr txBox="1"/>
          <p:nvPr/>
        </p:nvSpPr>
        <p:spPr>
          <a:xfrm>
            <a:off x="662263" y="711218"/>
            <a:ext cx="31433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/>
              <a:t>DOBLE CALZADA CISNEROS - LOBOGERRERO (CONTRATO 1638/2015)</a:t>
            </a:r>
          </a:p>
        </p:txBody>
      </p:sp>
      <p:sp>
        <p:nvSpPr>
          <p:cNvPr id="3" name="Rectángulo 2"/>
          <p:cNvSpPr/>
          <p:nvPr/>
        </p:nvSpPr>
        <p:spPr>
          <a:xfrm>
            <a:off x="4351025" y="885434"/>
            <a:ext cx="43645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>
                <a:solidFill>
                  <a:prstClr val="black"/>
                </a:solidFill>
              </a:rPr>
              <a:t>BUGA – BUENAVENTURA (TRAMO 4) FASE 2</a:t>
            </a:r>
          </a:p>
        </p:txBody>
      </p:sp>
    </p:spTree>
    <p:extLst>
      <p:ext uri="{BB962C8B-B14F-4D97-AF65-F5344CB8AC3E}">
        <p14:creationId xmlns:p14="http://schemas.microsoft.com/office/powerpoint/2010/main" val="12223310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49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896" y="1314032"/>
            <a:ext cx="4460503" cy="3134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30 CuadroTexto"/>
          <p:cNvSpPr txBox="1">
            <a:spLocks noChangeArrowheads="1"/>
          </p:cNvSpPr>
          <p:nvPr/>
        </p:nvSpPr>
        <p:spPr bwMode="auto">
          <a:xfrm flipH="1">
            <a:off x="7575454" y="1369267"/>
            <a:ext cx="4076435" cy="173253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200" tIns="0" rIns="91200" bIns="0" anchor="ctr" anchorCtr="1">
            <a:spAutoFit/>
          </a:bodyPr>
          <a:lstStyle>
            <a:defPPr>
              <a:defRPr lang="es-CO"/>
            </a:defPPr>
            <a:lvl1pPr marL="457200" indent="-457200" algn="ctr">
              <a:spcBef>
                <a:spcPts val="600"/>
              </a:spcBef>
              <a:defRPr sz="16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 eaLnBrk="0" hangingPunct="0">
              <a:defRPr sz="2400">
                <a:latin typeface="Arial" pitchFamily="34" charset="0"/>
                <a:cs typeface="Arial" pitchFamily="34" charset="0"/>
              </a:defRPr>
            </a:lvl2pPr>
            <a:lvl3pPr eaLnBrk="0" hangingPunct="0">
              <a:defRPr sz="2400">
                <a:latin typeface="Arial" pitchFamily="34" charset="0"/>
                <a:cs typeface="Arial" pitchFamily="34" charset="0"/>
              </a:defRPr>
            </a:lvl3pPr>
            <a:lvl4pPr eaLnBrk="0" hangingPunct="0">
              <a:defRPr sz="2400">
                <a:latin typeface="Arial" pitchFamily="34" charset="0"/>
                <a:cs typeface="Arial" pitchFamily="34" charset="0"/>
              </a:defRPr>
            </a:lvl4pPr>
            <a:lvl5pPr eaLnBrk="0" hangingPunct="0"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defTabSz="912038">
              <a:defRPr/>
            </a:pPr>
            <a:r>
              <a:rPr lang="es-CO" sz="1126" dirty="0"/>
              <a:t>INFORMACIÓN GENERAL</a:t>
            </a:r>
          </a:p>
        </p:txBody>
      </p:sp>
      <p:graphicFrame>
        <p:nvGraphicFramePr>
          <p:cNvPr id="22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9107040"/>
              </p:ext>
            </p:extLst>
          </p:nvPr>
        </p:nvGraphicFramePr>
        <p:xfrm>
          <a:off x="7575454" y="1580508"/>
          <a:ext cx="4076435" cy="989167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46331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1311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0479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FECHA</a:t>
                      </a:r>
                      <a:r>
                        <a:rPr lang="es-ES" sz="1000" kern="1200" baseline="0" dirty="0"/>
                        <a:t> DE ADJUDICACIÓN </a:t>
                      </a:r>
                    </a:p>
                    <a:p>
                      <a:pPr marL="0" algn="l" defTabSz="914400" rtl="0" eaLnBrk="1" latinLnBrk="0" hangingPunct="1"/>
                      <a:r>
                        <a:rPr lang="es-ES" sz="1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INICIO DE OBRAS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7" marR="35997" marT="0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dirty="0">
                          <a:effectLst/>
                        </a:rPr>
                        <a:t>06/10/2015</a:t>
                      </a:r>
                    </a:p>
                    <a:p>
                      <a:pPr algn="ctr" rtl="0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16/01/2016</a:t>
                      </a:r>
                    </a:p>
                  </a:txBody>
                  <a:tcPr marL="35997" marR="35997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148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FECHA DE FIRMA DE CONTRATO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7" marR="35997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dirty="0">
                          <a:effectLst/>
                        </a:rPr>
                        <a:t>26/10/2015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5997" marR="35997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963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ACTA DE INICIO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7" marR="35997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25/01/2016</a:t>
                      </a:r>
                    </a:p>
                  </a:txBody>
                  <a:tcPr marL="35997" marR="35997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7162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PLAZO</a:t>
                      </a:r>
                      <a:endParaRPr lang="es-CO" sz="1000" b="0" kern="1200" dirty="0">
                        <a:solidFill>
                          <a:srgbClr val="08275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7" marR="35997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24/08/2018</a:t>
                      </a:r>
                      <a:endParaRPr lang="es-MX" sz="1000" b="0" i="0" u="none" strike="noStrike" kern="1200" dirty="0">
                        <a:solidFill>
                          <a:srgbClr val="082754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7" marR="35997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7162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FASE DEL PROYECTO (AVANCE)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7" marR="35997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kern="1200" baseline="0" dirty="0">
                          <a:effectLst/>
                        </a:rPr>
                        <a:t>53,4 </a:t>
                      </a:r>
                      <a:r>
                        <a:rPr lang="es-MX" sz="1000" u="none" strike="noStrike" kern="1200" dirty="0">
                          <a:effectLst/>
                        </a:rPr>
                        <a:t>%</a:t>
                      </a:r>
                      <a:endParaRPr lang="es-MX" sz="10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7" marR="35997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3" name="30 CuadroTexto"/>
          <p:cNvSpPr txBox="1">
            <a:spLocks noChangeArrowheads="1"/>
          </p:cNvSpPr>
          <p:nvPr/>
        </p:nvSpPr>
        <p:spPr bwMode="auto">
          <a:xfrm flipH="1">
            <a:off x="7575454" y="3592302"/>
            <a:ext cx="4076435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200" tIns="0" rIns="91200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CONTRATO OBRA 1515 DE 26/10/2015</a:t>
            </a:r>
          </a:p>
        </p:txBody>
      </p:sp>
      <p:sp>
        <p:nvSpPr>
          <p:cNvPr id="26" name="30 CuadroTexto"/>
          <p:cNvSpPr txBox="1">
            <a:spLocks noChangeArrowheads="1"/>
          </p:cNvSpPr>
          <p:nvPr/>
        </p:nvSpPr>
        <p:spPr bwMode="auto">
          <a:xfrm flipH="1">
            <a:off x="7575454" y="4339285"/>
            <a:ext cx="4076435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200" tIns="0" rIns="91200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INTERVENTORÍA 1607 DE 19/11/2015</a:t>
            </a:r>
          </a:p>
        </p:txBody>
      </p:sp>
      <p:graphicFrame>
        <p:nvGraphicFramePr>
          <p:cNvPr id="27" name="Tabla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2860813"/>
              </p:ext>
            </p:extLst>
          </p:nvPr>
        </p:nvGraphicFramePr>
        <p:xfrm>
          <a:off x="7575454" y="3787820"/>
          <a:ext cx="4076436" cy="476829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13545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6516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7581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71629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MEYAN S.A.</a:t>
                      </a:r>
                    </a:p>
                  </a:txBody>
                  <a:tcPr marL="8117" marR="8117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60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INTEGRANTES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%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ORIGEN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26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MEYAN</a:t>
                      </a:r>
                      <a:r>
                        <a:rPr lang="es-MX" sz="10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S.A.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13" marR="811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100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7" marR="8117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8" name="Tabla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490413"/>
              </p:ext>
            </p:extLst>
          </p:nvPr>
        </p:nvGraphicFramePr>
        <p:xfrm>
          <a:off x="7575454" y="4488557"/>
          <a:ext cx="4076435" cy="1086534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13012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5507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9124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71629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CONSORCIO INTERVIAL 090</a:t>
                      </a:r>
                      <a:endParaRPr kumimoji="0" lang="es-MX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8116" marR="8116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48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INTEGRANTES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6" marR="811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%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6" marR="811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ORIGEN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6" marR="8116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0496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CULMEN INTERNATIONAL CONSULTING SAS </a:t>
                      </a:r>
                    </a:p>
                  </a:txBody>
                  <a:tcPr marL="107992" marR="811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L="8116" marR="811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ESPAÑA</a:t>
                      </a:r>
                    </a:p>
                  </a:txBody>
                  <a:tcPr marL="8116" marR="8116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24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VELNEC SA </a:t>
                      </a:r>
                    </a:p>
                  </a:txBody>
                  <a:tcPr marL="107992" marR="811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8116" marR="811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6" marR="8116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524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MAGDA CAROLINA PUENTES PRIETO </a:t>
                      </a:r>
                    </a:p>
                  </a:txBody>
                  <a:tcPr marL="107992" marR="811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8116" marR="811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6" marR="8116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524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ARCELIA ARIAS DIAZ </a:t>
                      </a:r>
                    </a:p>
                  </a:txBody>
                  <a:tcPr marL="107992" marR="811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8116" marR="811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6" marR="8116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1" name="30 CuadroTexto"/>
          <p:cNvSpPr txBox="1">
            <a:spLocks noChangeArrowheads="1"/>
          </p:cNvSpPr>
          <p:nvPr/>
        </p:nvSpPr>
        <p:spPr bwMode="auto">
          <a:xfrm flipH="1">
            <a:off x="7575454" y="2612289"/>
            <a:ext cx="4076435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200" tIns="0" rIns="91200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ALCANCE</a:t>
            </a:r>
          </a:p>
        </p:txBody>
      </p:sp>
      <p:graphicFrame>
        <p:nvGraphicFramePr>
          <p:cNvPr id="33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4537263"/>
              </p:ext>
            </p:extLst>
          </p:nvPr>
        </p:nvGraphicFramePr>
        <p:xfrm>
          <a:off x="7575454" y="2811540"/>
          <a:ext cx="4076434" cy="646408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117541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7928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1625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05481">
                  <a:extLst>
                    <a:ext uri="{9D8B030D-6E8A-4147-A177-3AD203B41FA5}">
                      <a16:colId xmlns="" xmlns:a16="http://schemas.microsoft.com/office/drawing/2014/main" val="2496717115"/>
                    </a:ext>
                  </a:extLst>
                </a:gridCol>
              </a:tblGrid>
              <a:tr h="1523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j-lt"/>
                        </a:rPr>
                        <a:t>SECTOR</a:t>
                      </a:r>
                      <a:endParaRPr lang="es-CO" sz="1000" b="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32" marR="58432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j-lt"/>
                        </a:rPr>
                        <a:t>CANTIDAD</a:t>
                      </a:r>
                      <a:endParaRPr lang="es-CO" sz="1000" b="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32" marR="58432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j-lt"/>
                        </a:rPr>
                        <a:t>INTERVENCIÓN PREVISTA</a:t>
                      </a:r>
                      <a:endParaRPr lang="es-CO" sz="1000" b="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32" marR="5843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00" b="0" dirty="0">
                          <a:effectLst/>
                          <a:latin typeface="+mj-lt"/>
                          <a:ea typeface="Times New Roman"/>
                        </a:rPr>
                        <a:t>AVANCE</a:t>
                      </a:r>
                    </a:p>
                  </a:txBody>
                  <a:tcPr marL="58432" marR="58432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358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  <a:latin typeface="+mj-lt"/>
                        </a:rPr>
                        <a:t> CÓRDOBA</a:t>
                      </a:r>
                      <a:r>
                        <a:rPr lang="es-MX" sz="1000" u="none" strike="noStrike" baseline="0" dirty="0">
                          <a:effectLst/>
                          <a:latin typeface="+mj-lt"/>
                        </a:rPr>
                        <a:t> - POPAYÁN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16" marR="8116" marT="879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8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16" marR="8116" marT="879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  <a:latin typeface="+mj-lt"/>
                        </a:rPr>
                        <a:t> Pavimentación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16" marR="8116" marT="879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214941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3 Km</a:t>
                      </a:r>
                    </a:p>
                  </a:txBody>
                  <a:tcPr marL="8116" marR="8116" marT="879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8042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  <a:latin typeface="+mj-lt"/>
                        </a:rPr>
                        <a:t>CÓRDOBA</a:t>
                      </a:r>
                      <a:r>
                        <a:rPr lang="es-MX" sz="1000" u="none" strike="noStrike" baseline="0" dirty="0">
                          <a:effectLst/>
                          <a:latin typeface="+mj-lt"/>
                        </a:rPr>
                        <a:t> - POPAYÁN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16" marR="8116" marT="879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5 UN</a:t>
                      </a:r>
                    </a:p>
                  </a:txBody>
                  <a:tcPr marL="8116" marR="8116" marT="879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  <a:latin typeface="+mj-lt"/>
                        </a:rPr>
                        <a:t>Atención</a:t>
                      </a:r>
                      <a:r>
                        <a:rPr lang="es-MX" sz="1000" u="none" strike="noStrike" baseline="0" dirty="0">
                          <a:effectLst/>
                          <a:latin typeface="+mj-lt"/>
                        </a:rPr>
                        <a:t> Puntos Críticos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16" marR="8116" marT="879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214941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10 %</a:t>
                      </a:r>
                    </a:p>
                  </a:txBody>
                  <a:tcPr marL="8116" marR="8116" marT="879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6" name="30 CuadroTexto"/>
          <p:cNvSpPr txBox="1">
            <a:spLocks noChangeArrowheads="1"/>
          </p:cNvSpPr>
          <p:nvPr/>
        </p:nvSpPr>
        <p:spPr bwMode="auto">
          <a:xfrm flipH="1">
            <a:off x="392506" y="4472850"/>
            <a:ext cx="3392265" cy="173253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91200" tIns="0" rIns="91200" bIns="0" anchor="ctr">
            <a:spAutoFit/>
          </a:bodyPr>
          <a:lstStyle>
            <a:defPPr>
              <a:defRPr lang="en-US"/>
            </a:defPPr>
            <a:lvl1pPr marL="457200" indent="-457200" algn="ctr" fontAlgn="base">
              <a:spcBef>
                <a:spcPts val="600"/>
              </a:spcBef>
              <a:spcAft>
                <a:spcPct val="0"/>
              </a:spcAft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defRPr>
            </a:lvl1pPr>
            <a:lvl2pPr marL="37931725" indent="-37474525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defTabSz="912038">
              <a:defRPr/>
            </a:pPr>
            <a:r>
              <a:rPr lang="es-CO" sz="1126" dirty="0">
                <a:solidFill>
                  <a:prstClr val="white"/>
                </a:solidFill>
                <a:latin typeface="Calibri"/>
                <a:cs typeface="Arial" pitchFamily="34" charset="0"/>
              </a:rPr>
              <a:t>INVERSIONES (Millones)</a:t>
            </a:r>
          </a:p>
        </p:txBody>
      </p:sp>
      <p:graphicFrame>
        <p:nvGraphicFramePr>
          <p:cNvPr id="37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9722033"/>
              </p:ext>
            </p:extLst>
          </p:nvPr>
        </p:nvGraphicFramePr>
        <p:xfrm>
          <a:off x="392505" y="4670779"/>
          <a:ext cx="3392266" cy="133881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2136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7857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1762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 Contrato Obra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3" marR="3600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$ 71.033</a:t>
                      </a:r>
                    </a:p>
                  </a:txBody>
                  <a:tcPr marL="36003" marR="36003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686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 Contrato Interventoría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3" marR="36003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baseline="0" dirty="0">
                          <a:effectLst/>
                        </a:rPr>
                        <a:t> </a:t>
                      </a:r>
                      <a:r>
                        <a:rPr lang="es-CO" sz="1000" u="none" strike="noStrike" dirty="0">
                          <a:effectLst/>
                        </a:rPr>
                        <a:t>$ 5.999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3" marR="36003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474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/>
                        <a:t>Total Vigencias de obra</a:t>
                      </a:r>
                    </a:p>
                    <a:p>
                      <a:pPr marL="0" algn="l" defTabSz="914400" rtl="0" eaLnBrk="1" latinLnBrk="0" hangingPunct="1"/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 Vigencia 2016= 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$16.875</a:t>
                      </a:r>
                    </a:p>
                    <a:p>
                      <a:pPr marL="177800" indent="0" algn="l" defTabSz="914400" rtl="0" eaLnBrk="1" latinLnBrk="0" hangingPunct="1"/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2017= 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$27.525</a:t>
                      </a:r>
                    </a:p>
                    <a:p>
                      <a:pPr marL="177800" indent="0" algn="l" defTabSz="914400" rtl="0" eaLnBrk="1" latinLnBrk="0" hangingPunct="1"/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2018= 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$26.632</a:t>
                      </a:r>
                      <a:endParaRPr lang="es-CO" sz="1000" b="1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3" marR="36003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baseline="0" dirty="0">
                          <a:effectLst/>
                        </a:rPr>
                        <a:t> </a:t>
                      </a:r>
                      <a:r>
                        <a:rPr lang="es-CO" sz="1000" u="none" strike="noStrike" dirty="0">
                          <a:effectLst/>
                        </a:rPr>
                        <a:t>$ 71.033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3" marR="36003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8686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</a:t>
                      </a:r>
                      <a:r>
                        <a:rPr lang="es-ES" sz="1000" kern="1200" baseline="0" dirty="0"/>
                        <a:t> Inversión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3" marR="36003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 $ 77.032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3" marR="36003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91601" name="CuadroTexto 37"/>
          <p:cNvSpPr txBox="1">
            <a:spLocks noChangeArrowheads="1"/>
          </p:cNvSpPr>
          <p:nvPr/>
        </p:nvSpPr>
        <p:spPr bwMode="auto">
          <a:xfrm>
            <a:off x="282955" y="6515000"/>
            <a:ext cx="3155744" cy="242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00" tIns="45608" rIns="91200" bIns="4560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defTabSz="912038" fontAlgn="base">
              <a:spcBef>
                <a:spcPct val="0"/>
              </a:spcBef>
              <a:spcAft>
                <a:spcPct val="0"/>
              </a:spcAft>
            </a:pPr>
            <a:r>
              <a:rPr lang="es-MX" altLang="es-CO" sz="976" dirty="0">
                <a:solidFill>
                  <a:srgbClr val="386295"/>
                </a:solidFill>
              </a:rPr>
              <a:t>* Cifras en millones a diciembre de 2015</a:t>
            </a:r>
          </a:p>
        </p:txBody>
      </p:sp>
      <p:graphicFrame>
        <p:nvGraphicFramePr>
          <p:cNvPr id="25" name="Tabla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0053988"/>
              </p:ext>
            </p:extLst>
          </p:nvPr>
        </p:nvGraphicFramePr>
        <p:xfrm>
          <a:off x="4070897" y="4487583"/>
          <a:ext cx="3212890" cy="183071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21289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83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Longitud</a:t>
                      </a:r>
                      <a:r>
                        <a:rPr lang="es-ES" sz="120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 de Proyecto 107 Km</a:t>
                      </a:r>
                      <a:endParaRPr lang="es-CO" sz="1200" b="0" i="0" u="none" strike="noStrike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36005" marR="36005" marT="0" marB="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9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3752218"/>
              </p:ext>
            </p:extLst>
          </p:nvPr>
        </p:nvGraphicFramePr>
        <p:xfrm>
          <a:off x="4065356" y="4853353"/>
          <a:ext cx="3212892" cy="985769"/>
        </p:xfrm>
        <a:graphic>
          <a:graphicData uri="http://schemas.openxmlformats.org/drawingml/2006/table">
            <a:tbl>
              <a:tblPr bandRow="1"/>
              <a:tblGrid>
                <a:gridCol w="240886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0402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156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effectLst/>
                          <a:latin typeface="+mj-lt"/>
                        </a:rPr>
                        <a:t>ESTADO</a:t>
                      </a:r>
                      <a:endParaRPr lang="es-CO" sz="10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76" marR="58476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effectLst/>
                          <a:latin typeface="+mj-lt"/>
                          <a:ea typeface="+mn-ea"/>
                        </a:rPr>
                        <a:t>CANTIDAD</a:t>
                      </a:r>
                      <a:endParaRPr lang="es-CO" sz="10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76" marR="58476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79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VÍAS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PARA LA EQUIDAD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2" marR="8122" marT="8792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8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22" marR="8122" marT="8792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67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EN EJECUCIÓN OTROS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PROYECTOS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7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21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22" marR="8122" marT="8792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46497866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EJECUTADOS POR OTROS PROGRAMAS</a:t>
                      </a:r>
                      <a:endParaRPr lang="es-MX" sz="10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7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41 KM</a:t>
                      </a:r>
                    </a:p>
                  </a:txBody>
                  <a:tcPr marL="8122" marR="8122" marT="8792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28105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SIN INTERVENIR – SIN FINANCIACIÓN</a:t>
                      </a:r>
                    </a:p>
                  </a:txBody>
                  <a:tcPr marL="8120" marR="8120" marT="8807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38 KM</a:t>
                      </a:r>
                    </a:p>
                  </a:txBody>
                  <a:tcPr marL="8122" marR="8122" marT="8792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0" name="30 CuadroTexto"/>
          <p:cNvSpPr txBox="1">
            <a:spLocks noChangeArrowheads="1"/>
          </p:cNvSpPr>
          <p:nvPr/>
        </p:nvSpPr>
        <p:spPr bwMode="auto">
          <a:xfrm flipH="1">
            <a:off x="4070897" y="4683740"/>
            <a:ext cx="3211302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200" tIns="0" rIns="91200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ESTADO DEL CORREDOR</a:t>
            </a:r>
          </a:p>
        </p:txBody>
      </p:sp>
      <p:pic>
        <p:nvPicPr>
          <p:cNvPr id="191630" name="Imagen 3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3845" y="1369267"/>
            <a:ext cx="1919163" cy="229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ángulo 23"/>
          <p:cNvSpPr/>
          <p:nvPr/>
        </p:nvSpPr>
        <p:spPr>
          <a:xfrm>
            <a:off x="2590800" y="622918"/>
            <a:ext cx="90848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7260"/>
            <a:r>
              <a:rPr lang="es-CO" spc="-5" dirty="0">
                <a:solidFill>
                  <a:srgbClr val="FFFFFF"/>
                </a:solidFill>
                <a:cs typeface="Calibri"/>
              </a:rPr>
              <a:t>COMPETITIVIDAD </a:t>
            </a:r>
            <a:r>
              <a:rPr lang="es-CO" spc="-25" dirty="0">
                <a:solidFill>
                  <a:srgbClr val="FFFFFF"/>
                </a:solidFill>
                <a:cs typeface="Calibri"/>
              </a:rPr>
              <a:t>ESTRATÉGICA </a:t>
            </a:r>
            <a:r>
              <a:rPr lang="es-CO" spc="-5" dirty="0">
                <a:solidFill>
                  <a:srgbClr val="FFFFFF"/>
                </a:solidFill>
                <a:cs typeface="Calibri"/>
              </a:rPr>
              <a:t>E</a:t>
            </a:r>
            <a:r>
              <a:rPr lang="es-CO" spc="65" dirty="0">
                <a:solidFill>
                  <a:srgbClr val="FFFFFF"/>
                </a:solidFill>
                <a:cs typeface="Calibri"/>
              </a:rPr>
              <a:t> </a:t>
            </a:r>
            <a:r>
              <a:rPr lang="es-CO" spc="-10" dirty="0">
                <a:solidFill>
                  <a:srgbClr val="FFFFFF"/>
                </a:solidFill>
                <a:cs typeface="Calibri"/>
              </a:rPr>
              <a:t>INFRAESTRUCTURA</a:t>
            </a:r>
            <a:endParaRPr lang="es-CO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5055591" y="927836"/>
            <a:ext cx="15649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>
                <a:solidFill>
                  <a:prstClr val="black"/>
                </a:solidFill>
              </a:rPr>
              <a:t>Totoró la Plata</a:t>
            </a:r>
          </a:p>
        </p:txBody>
      </p:sp>
    </p:spTree>
    <p:extLst>
      <p:ext uri="{BB962C8B-B14F-4D97-AF65-F5344CB8AC3E}">
        <p14:creationId xmlns:p14="http://schemas.microsoft.com/office/powerpoint/2010/main" val="12642416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6603723"/>
              </p:ext>
            </p:extLst>
          </p:nvPr>
        </p:nvGraphicFramePr>
        <p:xfrm>
          <a:off x="3901423" y="4569771"/>
          <a:ext cx="3279668" cy="811284"/>
        </p:xfrm>
        <a:graphic>
          <a:graphicData uri="http://schemas.openxmlformats.org/drawingml/2006/table">
            <a:tbl>
              <a:tblPr bandRow="1"/>
              <a:tblGrid>
                <a:gridCol w="245893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2073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52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effectLst/>
                          <a:latin typeface="+mj-lt"/>
                        </a:rPr>
                        <a:t>ESTADO</a:t>
                      </a:r>
                      <a:endParaRPr lang="es-CO" sz="10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61" marR="58461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effectLst/>
                          <a:latin typeface="+mj-lt"/>
                          <a:ea typeface="+mn-ea"/>
                        </a:rPr>
                        <a:t>CANTIDAD</a:t>
                      </a:r>
                      <a:endParaRPr lang="es-CO" sz="10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61" marR="58461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VÍAS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PARA LA EQUIDAD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19" marR="8119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4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19" marR="8119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75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EN EJECUCIÓN OTROS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PROYECTOS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0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19" marR="8119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46497866"/>
                  </a:ext>
                </a:extLst>
              </a:tr>
              <a:tr h="17986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EJECUTADOS POR OTROS PROGRAMAS</a:t>
                      </a:r>
                      <a:endParaRPr lang="es-MX" sz="10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11 KM</a:t>
                      </a:r>
                    </a:p>
                  </a:txBody>
                  <a:tcPr marL="8119" marR="8119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7553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SIN INTERVENIR – SIN FINANCIACIÓN</a:t>
                      </a: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 KM</a:t>
                      </a:r>
                    </a:p>
                  </a:txBody>
                  <a:tcPr marL="8119" marR="8119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4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0394480"/>
              </p:ext>
            </p:extLst>
          </p:nvPr>
        </p:nvGraphicFramePr>
        <p:xfrm>
          <a:off x="378012" y="4339812"/>
          <a:ext cx="3368565" cy="1069975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91752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5103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7832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b="0" kern="1200" dirty="0"/>
                        <a:t>Total Contrato Obra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1" marR="35991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u="none" strike="noStrike" dirty="0">
                          <a:effectLst/>
                        </a:rPr>
                        <a:t>$ 20.635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91" marR="35991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7832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 Contrato Interventoría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1" marR="35991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$ 1.975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91" marR="35991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349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/>
                        <a:t>Total Vigencias de obra</a:t>
                      </a:r>
                    </a:p>
                    <a:p>
                      <a:pPr marL="0" algn="l" defTabSz="914400" rtl="0" eaLnBrk="1" latinLnBrk="0" hangingPunct="1"/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 Vigencia 2016=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$8.875</a:t>
                      </a:r>
                      <a:endParaRPr lang="es-CO" sz="1000" b="1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7800" indent="0" algn="l" defTabSz="914400" rtl="0" eaLnBrk="1" latinLnBrk="0" hangingPunct="1"/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2017=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$11.760</a:t>
                      </a:r>
                      <a:endParaRPr lang="es-CO" sz="1000" b="1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1" marR="35991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$ 20.635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91" marR="35991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7832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</a:t>
                      </a:r>
                      <a:r>
                        <a:rPr lang="es-ES" sz="1000" kern="1200" baseline="0" dirty="0"/>
                        <a:t> Inversión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1" marR="35991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$</a:t>
                      </a:r>
                      <a:r>
                        <a:rPr lang="es-CO" sz="1000" u="none" strike="noStrike" baseline="0" dirty="0">
                          <a:effectLst/>
                        </a:rPr>
                        <a:t> 22.610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91" marR="35991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40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88620"/>
              </p:ext>
            </p:extLst>
          </p:nvPr>
        </p:nvGraphicFramePr>
        <p:xfrm>
          <a:off x="7653287" y="2850753"/>
          <a:ext cx="4054343" cy="457200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157317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0834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9916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73660">
                  <a:extLst>
                    <a:ext uri="{9D8B030D-6E8A-4147-A177-3AD203B41FA5}">
                      <a16:colId xmlns="" xmlns:a16="http://schemas.microsoft.com/office/drawing/2014/main" val="533426744"/>
                    </a:ext>
                  </a:extLst>
                </a:gridCol>
              </a:tblGrid>
              <a:tr h="3048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SECTOR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34" marR="58434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CANTIDAD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34" marR="58434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INTERVENCIÓN PREVISTA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34" marR="584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00" b="0" dirty="0">
                          <a:effectLst/>
                          <a:latin typeface="+mn-lt"/>
                          <a:ea typeface="Times New Roman"/>
                        </a:rPr>
                        <a:t>AVANCE</a:t>
                      </a:r>
                    </a:p>
                  </a:txBody>
                  <a:tcPr marL="58434" marR="58434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 SAN JOSÉ </a:t>
                      </a:r>
                      <a:r>
                        <a:rPr lang="es-MX" sz="1000" u="none" strike="noStrike" baseline="0" dirty="0">
                          <a:effectLst/>
                          <a:latin typeface="+mn-lt"/>
                        </a:rPr>
                        <a:t>– PUENTE NOWEN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16" marR="811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4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16" marR="811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 Pavimentación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16" marR="811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Terminado</a:t>
                      </a:r>
                    </a:p>
                  </a:txBody>
                  <a:tcPr marL="8116" marR="8116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94564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793" y="1258819"/>
            <a:ext cx="4744749" cy="285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30 CuadroTexto"/>
          <p:cNvSpPr txBox="1">
            <a:spLocks noChangeArrowheads="1"/>
          </p:cNvSpPr>
          <p:nvPr/>
        </p:nvSpPr>
        <p:spPr bwMode="auto">
          <a:xfrm flipH="1">
            <a:off x="7653287" y="1439435"/>
            <a:ext cx="4054343" cy="173253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203" tIns="0" rIns="91203" bIns="0" anchor="ctr" anchorCtr="1">
            <a:spAutoFit/>
          </a:bodyPr>
          <a:lstStyle>
            <a:defPPr>
              <a:defRPr lang="es-CO"/>
            </a:defPPr>
            <a:lvl1pPr marL="457200" indent="-457200" algn="ctr">
              <a:spcBef>
                <a:spcPts val="600"/>
              </a:spcBef>
              <a:defRPr sz="16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 eaLnBrk="0" hangingPunct="0">
              <a:defRPr sz="2400">
                <a:latin typeface="Arial" pitchFamily="34" charset="0"/>
                <a:cs typeface="Arial" pitchFamily="34" charset="0"/>
              </a:defRPr>
            </a:lvl2pPr>
            <a:lvl3pPr eaLnBrk="0" hangingPunct="0">
              <a:defRPr sz="2400">
                <a:latin typeface="Arial" pitchFamily="34" charset="0"/>
                <a:cs typeface="Arial" pitchFamily="34" charset="0"/>
              </a:defRPr>
            </a:lvl3pPr>
            <a:lvl4pPr eaLnBrk="0" hangingPunct="0">
              <a:defRPr sz="2400">
                <a:latin typeface="Arial" pitchFamily="34" charset="0"/>
                <a:cs typeface="Arial" pitchFamily="34" charset="0"/>
              </a:defRPr>
            </a:lvl4pPr>
            <a:lvl5pPr eaLnBrk="0" hangingPunct="0"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defTabSz="912047">
              <a:defRPr/>
            </a:pPr>
            <a:r>
              <a:rPr lang="es-CO" sz="1126" dirty="0"/>
              <a:t>INFORMACIÓN GENERAL</a:t>
            </a:r>
          </a:p>
        </p:txBody>
      </p:sp>
      <p:graphicFrame>
        <p:nvGraphicFramePr>
          <p:cNvPr id="31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5390002"/>
              </p:ext>
            </p:extLst>
          </p:nvPr>
        </p:nvGraphicFramePr>
        <p:xfrm>
          <a:off x="7653287" y="1612688"/>
          <a:ext cx="4054343" cy="1016526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44996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0438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9749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b="0" kern="1200" dirty="0"/>
                        <a:t>FECHA</a:t>
                      </a:r>
                      <a:r>
                        <a:rPr lang="es-ES" sz="1000" b="0" kern="1200" baseline="0" dirty="0"/>
                        <a:t> DE ADJUDICACIÓN </a:t>
                      </a:r>
                    </a:p>
                    <a:p>
                      <a:pPr marL="0" algn="l" defTabSz="914400" rtl="0" eaLnBrk="1" latinLnBrk="0" hangingPunct="1"/>
                      <a:r>
                        <a:rPr lang="es-ES" sz="1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INICIO DE OBRA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0" u="none" strike="noStrike" dirty="0">
                          <a:effectLst/>
                        </a:rPr>
                        <a:t>09/10/2015</a:t>
                      </a:r>
                    </a:p>
                    <a:p>
                      <a:pPr algn="ctr" rtl="0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25/04/2016</a:t>
                      </a: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774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FECHA DE FIRMA DE CONTRATO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dirty="0">
                          <a:effectLst/>
                        </a:rPr>
                        <a:t>23/10/2015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774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ACTA DE INICIO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25/01/2016</a:t>
                      </a: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6774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PLAZO</a:t>
                      </a:r>
                      <a:endParaRPr lang="es-CO" sz="1000" b="0" kern="1200" dirty="0">
                        <a:solidFill>
                          <a:srgbClr val="08275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31/07/2017</a:t>
                      </a:r>
                      <a:endParaRPr lang="es-MX" sz="1000" b="0" i="0" u="none" strike="noStrike" kern="1200" dirty="0">
                        <a:solidFill>
                          <a:srgbClr val="082754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0848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FASE DEL PROYECTO (AVANCE)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95,4 </a:t>
                      </a:r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%**</a:t>
                      </a: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2" name="30 CuadroTexto"/>
          <p:cNvSpPr txBox="1">
            <a:spLocks noChangeArrowheads="1"/>
          </p:cNvSpPr>
          <p:nvPr/>
        </p:nvSpPr>
        <p:spPr bwMode="auto">
          <a:xfrm flipH="1">
            <a:off x="7653287" y="3463142"/>
            <a:ext cx="4054343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203" tIns="0" rIns="91203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CONTRATO OBRA 1508 DE 23/10/2015</a:t>
            </a:r>
          </a:p>
        </p:txBody>
      </p:sp>
      <p:sp>
        <p:nvSpPr>
          <p:cNvPr id="33" name="30 CuadroTexto"/>
          <p:cNvSpPr txBox="1">
            <a:spLocks noChangeArrowheads="1"/>
          </p:cNvSpPr>
          <p:nvPr/>
        </p:nvSpPr>
        <p:spPr bwMode="auto">
          <a:xfrm flipH="1">
            <a:off x="7653287" y="4265176"/>
            <a:ext cx="4054343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203" tIns="0" rIns="91203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INTERVENTORÍA 1687 DE 07/12/2015</a:t>
            </a:r>
          </a:p>
        </p:txBody>
      </p:sp>
      <p:graphicFrame>
        <p:nvGraphicFramePr>
          <p:cNvPr id="36" name="Tabla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4330136"/>
              </p:ext>
            </p:extLst>
          </p:nvPr>
        </p:nvGraphicFramePr>
        <p:xfrm>
          <a:off x="7653287" y="3612414"/>
          <a:ext cx="4055929" cy="60960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12470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6282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6839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524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CONSORCIO VIAL NACIONAL</a:t>
                      </a:r>
                    </a:p>
                  </a:txBody>
                  <a:tcPr marL="8117" marR="8117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INTEGRANTES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%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ORIGEN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VNF S.A.S.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4" marR="811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75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7" marR="8117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HORACIO VEGA CÁRDENAS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4" marR="811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8117" marR="8117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7" marR="8117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7" name="Tabla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2219432"/>
              </p:ext>
            </p:extLst>
          </p:nvPr>
        </p:nvGraphicFramePr>
        <p:xfrm>
          <a:off x="7653288" y="4457610"/>
          <a:ext cx="4054342" cy="91440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11857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5260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8316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524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CONSORCIO INTERVENTORÍAS AIP 2015</a:t>
                      </a:r>
                      <a:endParaRPr kumimoji="0" lang="es-MX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8114" marR="8114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INTEGRANTES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4" marR="8114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%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4" marR="8114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ORIGEN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4" marR="8114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ES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PROJEKTA LIMITADA INGENIEROS CONSULTORES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7986" marR="8114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8114" marR="8114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4" marR="8114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ES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ARREDONDO MADRID INGENIEROS CIVILES A.I.M.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7986" marR="8114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L="8114" marR="8114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4" marR="8114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8" name="30 CuadroTexto"/>
          <p:cNvSpPr txBox="1">
            <a:spLocks noChangeArrowheads="1"/>
          </p:cNvSpPr>
          <p:nvPr/>
        </p:nvSpPr>
        <p:spPr bwMode="auto">
          <a:xfrm flipH="1">
            <a:off x="7653287" y="2679900"/>
            <a:ext cx="4054343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203" tIns="0" rIns="91203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ALCANCE</a:t>
            </a:r>
          </a:p>
        </p:txBody>
      </p:sp>
      <p:sp>
        <p:nvSpPr>
          <p:cNvPr id="41" name="30 CuadroTexto"/>
          <p:cNvSpPr txBox="1">
            <a:spLocks noChangeArrowheads="1"/>
          </p:cNvSpPr>
          <p:nvPr/>
        </p:nvSpPr>
        <p:spPr bwMode="auto">
          <a:xfrm flipH="1">
            <a:off x="378012" y="4153755"/>
            <a:ext cx="3368565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203" tIns="0" rIns="91203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INVERSIONES (Millones)</a:t>
            </a:r>
          </a:p>
        </p:txBody>
      </p:sp>
      <p:sp>
        <p:nvSpPr>
          <p:cNvPr id="194647" name="CuadroTexto 41"/>
          <p:cNvSpPr txBox="1">
            <a:spLocks noChangeArrowheads="1"/>
          </p:cNvSpPr>
          <p:nvPr/>
        </p:nvSpPr>
        <p:spPr bwMode="auto">
          <a:xfrm>
            <a:off x="273380" y="5540576"/>
            <a:ext cx="3155847" cy="242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03" tIns="45609" rIns="91203" bIns="45609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defTabSz="912047" fontAlgn="base">
              <a:spcBef>
                <a:spcPct val="0"/>
              </a:spcBef>
              <a:spcAft>
                <a:spcPct val="0"/>
              </a:spcAft>
            </a:pPr>
            <a:r>
              <a:rPr lang="es-MX" altLang="es-CO" sz="976" dirty="0">
                <a:solidFill>
                  <a:srgbClr val="386295"/>
                </a:solidFill>
              </a:rPr>
              <a:t>* Cifras en millones a diciembre de 2015</a:t>
            </a:r>
          </a:p>
        </p:txBody>
      </p:sp>
      <p:graphicFrame>
        <p:nvGraphicFramePr>
          <p:cNvPr id="21" name="Tabla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8262130"/>
              </p:ext>
            </p:extLst>
          </p:nvPr>
        </p:nvGraphicFramePr>
        <p:xfrm>
          <a:off x="3862464" y="4169015"/>
          <a:ext cx="3284430" cy="183071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28443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83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Longitud</a:t>
                      </a:r>
                      <a:r>
                        <a:rPr lang="es-ES" sz="120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 de Proyecto 15 Km</a:t>
                      </a:r>
                      <a:endParaRPr lang="es-CO" sz="1200" b="0" i="0" u="none" strike="noStrike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35991" marR="35991" marT="0" marB="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4" name="30 CuadroTexto"/>
          <p:cNvSpPr txBox="1">
            <a:spLocks noChangeArrowheads="1"/>
          </p:cNvSpPr>
          <p:nvPr/>
        </p:nvSpPr>
        <p:spPr bwMode="auto">
          <a:xfrm flipH="1">
            <a:off x="3862464" y="4382974"/>
            <a:ext cx="3279668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203" tIns="0" rIns="91203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ESTADO DEL CORREDOR</a:t>
            </a:r>
          </a:p>
        </p:txBody>
      </p:sp>
      <p:pic>
        <p:nvPicPr>
          <p:cNvPr id="194724" name="Imagen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4678" y="1429109"/>
            <a:ext cx="2017647" cy="240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CuadroTexto 41"/>
          <p:cNvSpPr txBox="1">
            <a:spLocks noChangeArrowheads="1"/>
          </p:cNvSpPr>
          <p:nvPr/>
        </p:nvSpPr>
        <p:spPr bwMode="auto">
          <a:xfrm>
            <a:off x="3821105" y="5473398"/>
            <a:ext cx="3155847" cy="242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03" tIns="45609" rIns="91203" bIns="45609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defTabSz="912047" fontAlgn="base">
              <a:spcBef>
                <a:spcPct val="0"/>
              </a:spcBef>
              <a:spcAft>
                <a:spcPct val="0"/>
              </a:spcAft>
            </a:pPr>
            <a:r>
              <a:rPr lang="es-MX" altLang="es-CO" sz="976" dirty="0">
                <a:solidFill>
                  <a:srgbClr val="386295"/>
                </a:solidFill>
              </a:rPr>
              <a:t>** Atención emergencia del Ariari</a:t>
            </a:r>
          </a:p>
        </p:txBody>
      </p:sp>
      <p:sp>
        <p:nvSpPr>
          <p:cNvPr id="28" name="Rectángulo 27"/>
          <p:cNvSpPr/>
          <p:nvPr/>
        </p:nvSpPr>
        <p:spPr>
          <a:xfrm>
            <a:off x="2602670" y="548760"/>
            <a:ext cx="90848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7260"/>
            <a:r>
              <a:rPr lang="es-CO" spc="-5" dirty="0">
                <a:solidFill>
                  <a:srgbClr val="FFFFFF"/>
                </a:solidFill>
                <a:cs typeface="Calibri"/>
              </a:rPr>
              <a:t>COMPETITIVIDAD </a:t>
            </a:r>
            <a:r>
              <a:rPr lang="es-CO" spc="-25" dirty="0">
                <a:solidFill>
                  <a:srgbClr val="FFFFFF"/>
                </a:solidFill>
                <a:cs typeface="Calibri"/>
              </a:rPr>
              <a:t>ESTRATÉGICA </a:t>
            </a:r>
            <a:r>
              <a:rPr lang="es-CO" spc="-5" dirty="0">
                <a:solidFill>
                  <a:srgbClr val="FFFFFF"/>
                </a:solidFill>
                <a:cs typeface="Calibri"/>
              </a:rPr>
              <a:t>E</a:t>
            </a:r>
            <a:r>
              <a:rPr lang="es-CO" spc="65" dirty="0">
                <a:solidFill>
                  <a:srgbClr val="FFFFFF"/>
                </a:solidFill>
                <a:cs typeface="Calibri"/>
              </a:rPr>
              <a:t> </a:t>
            </a:r>
            <a:r>
              <a:rPr lang="es-CO" spc="-10" dirty="0">
                <a:solidFill>
                  <a:srgbClr val="FFFFFF"/>
                </a:solidFill>
                <a:cs typeface="Calibri"/>
              </a:rPr>
              <a:t>INFRAESTRUCTURA</a:t>
            </a:r>
            <a:endParaRPr lang="es-CO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5077523" y="889487"/>
            <a:ext cx="38815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>
                <a:solidFill>
                  <a:prstClr val="black"/>
                </a:solidFill>
              </a:rPr>
              <a:t>San José del Guaviare </a:t>
            </a:r>
            <a:r>
              <a:rPr lang="mr-IN" b="1" dirty="0">
                <a:solidFill>
                  <a:prstClr val="black"/>
                </a:solidFill>
              </a:rPr>
              <a:t>–</a:t>
            </a:r>
            <a:r>
              <a:rPr lang="es-CO" b="1" dirty="0">
                <a:solidFill>
                  <a:prstClr val="black"/>
                </a:solidFill>
              </a:rPr>
              <a:t> Puente Nowen</a:t>
            </a:r>
          </a:p>
        </p:txBody>
      </p:sp>
    </p:spTree>
    <p:extLst>
      <p:ext uri="{BB962C8B-B14F-4D97-AF65-F5344CB8AC3E}">
        <p14:creationId xmlns:p14="http://schemas.microsoft.com/office/powerpoint/2010/main" val="68871502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61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129" y="1233213"/>
            <a:ext cx="5217942" cy="290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30 CuadroTexto"/>
          <p:cNvSpPr txBox="1">
            <a:spLocks noChangeArrowheads="1"/>
          </p:cNvSpPr>
          <p:nvPr/>
        </p:nvSpPr>
        <p:spPr bwMode="auto">
          <a:xfrm flipH="1">
            <a:off x="7640587" y="1382484"/>
            <a:ext cx="4044819" cy="173253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203" tIns="0" rIns="91203" bIns="0" anchor="ctr" anchorCtr="1">
            <a:spAutoFit/>
          </a:bodyPr>
          <a:lstStyle>
            <a:defPPr>
              <a:defRPr lang="es-CO"/>
            </a:defPPr>
            <a:lvl1pPr marL="457200" indent="-457200" algn="ctr">
              <a:spcBef>
                <a:spcPts val="600"/>
              </a:spcBef>
              <a:defRPr sz="16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 eaLnBrk="0" hangingPunct="0">
              <a:defRPr sz="2400">
                <a:latin typeface="Arial" pitchFamily="34" charset="0"/>
                <a:cs typeface="Arial" pitchFamily="34" charset="0"/>
              </a:defRPr>
            </a:lvl2pPr>
            <a:lvl3pPr eaLnBrk="0" hangingPunct="0">
              <a:defRPr sz="2400">
                <a:latin typeface="Arial" pitchFamily="34" charset="0"/>
                <a:cs typeface="Arial" pitchFamily="34" charset="0"/>
              </a:defRPr>
            </a:lvl3pPr>
            <a:lvl4pPr eaLnBrk="0" hangingPunct="0">
              <a:defRPr sz="2400">
                <a:latin typeface="Arial" pitchFamily="34" charset="0"/>
                <a:cs typeface="Arial" pitchFamily="34" charset="0"/>
              </a:defRPr>
            </a:lvl4pPr>
            <a:lvl5pPr eaLnBrk="0" hangingPunct="0"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defTabSz="912047">
              <a:defRPr/>
            </a:pPr>
            <a:r>
              <a:rPr lang="es-CO" sz="1126" dirty="0"/>
              <a:t>INFORMACIÓN GENERAL</a:t>
            </a:r>
          </a:p>
        </p:txBody>
      </p:sp>
      <p:graphicFrame>
        <p:nvGraphicFramePr>
          <p:cNvPr id="21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7829993"/>
              </p:ext>
            </p:extLst>
          </p:nvPr>
        </p:nvGraphicFramePr>
        <p:xfrm>
          <a:off x="7650112" y="1588305"/>
          <a:ext cx="4044819" cy="9144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44420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0061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FECHA</a:t>
                      </a:r>
                      <a:r>
                        <a:rPr lang="es-ES" sz="1000" kern="1200" baseline="0" dirty="0"/>
                        <a:t> DE ADJUDICACIÓN </a:t>
                      </a:r>
                    </a:p>
                    <a:p>
                      <a:pPr marL="0" algn="l" defTabSz="914400" rtl="0" eaLnBrk="1" latinLnBrk="0" hangingPunct="1"/>
                      <a:r>
                        <a:rPr lang="es-CO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INICO</a:t>
                      </a:r>
                      <a:r>
                        <a:rPr lang="es-CO" sz="1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DE OBRA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dirty="0">
                          <a:effectLst/>
                        </a:rPr>
                        <a:t>14/10/2015</a:t>
                      </a:r>
                    </a:p>
                    <a:p>
                      <a:pPr algn="ctr" rtl="0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25/04/2016</a:t>
                      </a: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FECHA DE FIRMA DE CONTRATO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dirty="0">
                          <a:effectLst/>
                        </a:rPr>
                        <a:t>05/11/2015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ACTA DE INICIO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25/01/2016</a:t>
                      </a: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PLAZO</a:t>
                      </a:r>
                      <a:endParaRPr lang="es-CO" sz="1000" b="0" kern="1200" dirty="0">
                        <a:solidFill>
                          <a:srgbClr val="08275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24/07/2018</a:t>
                      </a:r>
                      <a:endParaRPr lang="es-MX" sz="1000" b="0" i="0" u="none" strike="noStrike" kern="1200" dirty="0">
                        <a:solidFill>
                          <a:srgbClr val="082754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FASE DEL PROYECTO (AVANCE)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 </a:t>
                      </a:r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2" name="30 CuadroTexto"/>
          <p:cNvSpPr txBox="1">
            <a:spLocks noChangeArrowheads="1"/>
          </p:cNvSpPr>
          <p:nvPr/>
        </p:nvSpPr>
        <p:spPr bwMode="auto">
          <a:xfrm flipH="1">
            <a:off x="7616774" y="3521773"/>
            <a:ext cx="4054343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203" tIns="0" rIns="91203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CONTRATO OBRA 1551 DE 05/11/2015</a:t>
            </a:r>
          </a:p>
        </p:txBody>
      </p:sp>
      <p:sp>
        <p:nvSpPr>
          <p:cNvPr id="23" name="30 CuadroTexto"/>
          <p:cNvSpPr txBox="1">
            <a:spLocks noChangeArrowheads="1"/>
          </p:cNvSpPr>
          <p:nvPr/>
        </p:nvSpPr>
        <p:spPr bwMode="auto">
          <a:xfrm flipH="1">
            <a:off x="7631062" y="4300080"/>
            <a:ext cx="4054343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203" tIns="0" rIns="91203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INTERVENTORÍA 1665 DE 29/12/2015</a:t>
            </a:r>
          </a:p>
        </p:txBody>
      </p:sp>
      <p:graphicFrame>
        <p:nvGraphicFramePr>
          <p:cNvPr id="24" name="Tab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4854457"/>
              </p:ext>
            </p:extLst>
          </p:nvPr>
        </p:nvGraphicFramePr>
        <p:xfrm>
          <a:off x="7631062" y="3692421"/>
          <a:ext cx="4054344" cy="45720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80430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4434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0569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524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SP INGENIEROS S.A.S</a:t>
                      </a:r>
                    </a:p>
                  </a:txBody>
                  <a:tcPr marL="8117" marR="8117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INTEGRANTES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%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ORIGEN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SP INGENIEROS S.A.S</a:t>
                      </a:r>
                    </a:p>
                  </a:txBody>
                  <a:tcPr marL="108016" marR="811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100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COLOMBIA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5" name="Tabla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3292836"/>
              </p:ext>
            </p:extLst>
          </p:nvPr>
        </p:nvGraphicFramePr>
        <p:xfrm>
          <a:off x="7631061" y="4497839"/>
          <a:ext cx="4054344" cy="76200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37882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9786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7765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524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CONSORCIO SUPERVISION EQUIDAD 099</a:t>
                      </a:r>
                      <a:endParaRPr kumimoji="0" lang="es-MX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8116" marR="8116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INTEGRANTES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6" marR="811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%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6" marR="811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ORIGEN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6" marR="8116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CONSULTORIA COLOMBIANA S.A</a:t>
                      </a:r>
                    </a:p>
                  </a:txBody>
                  <a:tcPr marL="107995" marR="811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L="8116" marR="811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6" marR="8116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HMV SUPERVISION S.A.S</a:t>
                      </a:r>
                    </a:p>
                  </a:txBody>
                  <a:tcPr marL="107995" marR="811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8116" marR="811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6" marR="8116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PABLO EMILIO BRAVO CONSULTORES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S.A.S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7995" marR="811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8116" marR="811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6" marR="8116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6" name="30 CuadroTexto"/>
          <p:cNvSpPr txBox="1">
            <a:spLocks noChangeArrowheads="1"/>
          </p:cNvSpPr>
          <p:nvPr/>
        </p:nvSpPr>
        <p:spPr bwMode="auto">
          <a:xfrm flipH="1">
            <a:off x="7616775" y="2606007"/>
            <a:ext cx="4054343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203" tIns="0" rIns="91203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ALCANCE</a:t>
            </a:r>
          </a:p>
        </p:txBody>
      </p:sp>
      <p:graphicFrame>
        <p:nvGraphicFramePr>
          <p:cNvPr id="33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1962150"/>
              </p:ext>
            </p:extLst>
          </p:nvPr>
        </p:nvGraphicFramePr>
        <p:xfrm>
          <a:off x="7640587" y="2783163"/>
          <a:ext cx="4054344" cy="609600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178709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9420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3778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35258">
                  <a:extLst>
                    <a:ext uri="{9D8B030D-6E8A-4147-A177-3AD203B41FA5}">
                      <a16:colId xmlns="" xmlns:a16="http://schemas.microsoft.com/office/drawing/2014/main" val="2716134890"/>
                    </a:ext>
                  </a:extLst>
                </a:gridCol>
              </a:tblGrid>
              <a:tr h="3048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SECTOR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34" marR="58434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CANTIDAD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34" marR="58434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INTERVENCIÓN PREVISTA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34" marR="584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00" b="0" dirty="0">
                          <a:effectLst/>
                          <a:latin typeface="+mn-lt"/>
                          <a:ea typeface="Times New Roman"/>
                        </a:rPr>
                        <a:t>AVANCE</a:t>
                      </a:r>
                    </a:p>
                  </a:txBody>
                  <a:tcPr marL="58434" marR="58434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40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ANSERMANUEVO-LA VIRGINIA</a:t>
                      </a:r>
                      <a:endParaRPr lang="es-MX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116" marR="811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4,5 KM</a:t>
                      </a:r>
                    </a:p>
                  </a:txBody>
                  <a:tcPr marL="8116" marR="811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Pavimentación</a:t>
                      </a:r>
                    </a:p>
                  </a:txBody>
                  <a:tcPr marL="8116" marR="811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2,85</a:t>
                      </a:r>
                      <a:r>
                        <a:rPr lang="es-MX" sz="10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Km</a:t>
                      </a:r>
                      <a:endParaRPr lang="es-MX" sz="1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116" marR="8116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2400">
                <a:tc vMerge="1">
                  <a:txBody>
                    <a:bodyPr/>
                    <a:lstStyle/>
                    <a:p>
                      <a:pPr algn="ctr" fontAlgn="b"/>
                      <a:endParaRPr lang="es-MX" sz="13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10" marR="1081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12 KM</a:t>
                      </a:r>
                    </a:p>
                  </a:txBody>
                  <a:tcPr marL="8116" marR="811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Rehabilitación</a:t>
                      </a:r>
                    </a:p>
                  </a:txBody>
                  <a:tcPr marL="8116" marR="811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2,88 Km</a:t>
                      </a:r>
                    </a:p>
                  </a:txBody>
                  <a:tcPr marL="8116" marR="8116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6" name="30 CuadroTexto"/>
          <p:cNvSpPr txBox="1">
            <a:spLocks noChangeArrowheads="1"/>
          </p:cNvSpPr>
          <p:nvPr/>
        </p:nvSpPr>
        <p:spPr bwMode="auto">
          <a:xfrm flipH="1">
            <a:off x="366900" y="4140201"/>
            <a:ext cx="3528897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203" tIns="0" rIns="91203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INVERSIONES (Millones)</a:t>
            </a:r>
          </a:p>
        </p:txBody>
      </p:sp>
      <p:sp>
        <p:nvSpPr>
          <p:cNvPr id="196700" name="CuadroTexto 36"/>
          <p:cNvSpPr txBox="1">
            <a:spLocks noChangeArrowheads="1"/>
          </p:cNvSpPr>
          <p:nvPr/>
        </p:nvSpPr>
        <p:spPr bwMode="auto">
          <a:xfrm>
            <a:off x="262129" y="5905907"/>
            <a:ext cx="2779621" cy="242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03" tIns="45609" rIns="91203" bIns="45609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defTabSz="912047" fontAlgn="base">
              <a:spcBef>
                <a:spcPct val="0"/>
              </a:spcBef>
              <a:spcAft>
                <a:spcPct val="0"/>
              </a:spcAft>
            </a:pPr>
            <a:r>
              <a:rPr lang="es-MX" altLang="es-CO" sz="976" dirty="0">
                <a:solidFill>
                  <a:srgbClr val="386295"/>
                </a:solidFill>
              </a:rPr>
              <a:t>* Cifras en millones a diciembre de 2015</a:t>
            </a:r>
          </a:p>
        </p:txBody>
      </p:sp>
      <p:graphicFrame>
        <p:nvGraphicFramePr>
          <p:cNvPr id="39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61573"/>
              </p:ext>
            </p:extLst>
          </p:nvPr>
        </p:nvGraphicFramePr>
        <p:xfrm>
          <a:off x="374837" y="4337254"/>
          <a:ext cx="3528897" cy="13716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00879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2010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 Contrato Obra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$42.806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 Contrato Interventoría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baseline="0" dirty="0">
                          <a:effectLst/>
                        </a:rPr>
                        <a:t> </a:t>
                      </a:r>
                      <a:r>
                        <a:rPr lang="es-CO" sz="1000" u="none" strike="noStrike" dirty="0">
                          <a:effectLst/>
                        </a:rPr>
                        <a:t>$4.149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/>
                        <a:t>Total Vigencias de obra</a:t>
                      </a:r>
                      <a:endParaRPr lang="es-CO" sz="1000" kern="1200" baseline="0" dirty="0"/>
                    </a:p>
                    <a:p>
                      <a:pPr marL="177800" indent="0" algn="l" defTabSz="914400" rtl="0" eaLnBrk="1" latinLnBrk="0" hangingPunct="1">
                        <a:tabLst>
                          <a:tab pos="177800" algn="l"/>
                        </a:tabLst>
                      </a:pPr>
                      <a:r>
                        <a:rPr lang="es-CO" sz="1000" b="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</a:t>
                      </a:r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2016 =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$10.730</a:t>
                      </a:r>
                    </a:p>
                    <a:p>
                      <a:pPr marL="1778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</a:tabLst>
                        <a:defRPr/>
                      </a:pPr>
                      <a:r>
                        <a:rPr lang="es-CO" sz="1000" b="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</a:t>
                      </a:r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2017 =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$15.332</a:t>
                      </a:r>
                      <a:endParaRPr lang="es-CO" sz="1000" b="1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78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77800" algn="l"/>
                        </a:tabLst>
                        <a:defRPr/>
                      </a:pPr>
                      <a:r>
                        <a:rPr lang="es-CO" sz="1000" b="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</a:t>
                      </a:r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2018 =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$16.744</a:t>
                      </a:r>
                      <a:endParaRPr lang="es-CO" sz="1000" b="1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baseline="0" dirty="0">
                          <a:effectLst/>
                        </a:rPr>
                        <a:t> </a:t>
                      </a:r>
                      <a:r>
                        <a:rPr lang="es-CO" sz="1000" u="none" strike="noStrike" dirty="0">
                          <a:effectLst/>
                        </a:rPr>
                        <a:t>$42.806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kern="1200" dirty="0"/>
                        <a:t>Total</a:t>
                      </a:r>
                      <a:r>
                        <a:rPr lang="es-ES" sz="1000" kern="1200" baseline="0" dirty="0"/>
                        <a:t> Inversión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baseline="0" dirty="0">
                          <a:effectLst/>
                        </a:rPr>
                        <a:t> </a:t>
                      </a:r>
                      <a:r>
                        <a:rPr lang="es-CO" sz="1000" u="none" strike="noStrike" dirty="0">
                          <a:effectLst/>
                        </a:rPr>
                        <a:t>$</a:t>
                      </a:r>
                      <a:r>
                        <a:rPr lang="es-CO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46.955</a:t>
                      </a: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Inversión</a:t>
                      </a:r>
                      <a:r>
                        <a:rPr lang="es-CO" sz="1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CO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estimada Valle del </a:t>
                      </a:r>
                      <a:r>
                        <a:rPr lang="es-CO" sz="1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Cauca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u="none" strike="noStrike" dirty="0">
                          <a:effectLst/>
                        </a:rPr>
                        <a:t>$32.869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Inversión</a:t>
                      </a:r>
                      <a:r>
                        <a:rPr lang="es-CO" sz="1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CO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estimada Risaralda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baseline="0" dirty="0">
                          <a:effectLst/>
                        </a:rPr>
                        <a:t> </a:t>
                      </a:r>
                      <a:r>
                        <a:rPr lang="es-CO" sz="1000" u="none" strike="noStrike" dirty="0">
                          <a:effectLst/>
                        </a:rPr>
                        <a:t>$14.086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8" name="Tabla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9579537"/>
              </p:ext>
            </p:extLst>
          </p:nvPr>
        </p:nvGraphicFramePr>
        <p:xfrm>
          <a:off x="4011681" y="4177928"/>
          <a:ext cx="3212995" cy="18415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21299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Longitud</a:t>
                      </a:r>
                      <a:r>
                        <a:rPr lang="es-ES" sz="120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 de Proyecto 19 Km</a:t>
                      </a:r>
                      <a:endParaRPr lang="es-CO" sz="1200" b="0" i="0" u="none" strike="noStrike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9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6619035"/>
              </p:ext>
            </p:extLst>
          </p:nvPr>
        </p:nvGraphicFramePr>
        <p:xfrm>
          <a:off x="4011681" y="4546228"/>
          <a:ext cx="3206646" cy="1027111"/>
        </p:xfrm>
        <a:graphic>
          <a:graphicData uri="http://schemas.openxmlformats.org/drawingml/2006/table">
            <a:tbl>
              <a:tblPr bandRow="1"/>
              <a:tblGrid>
                <a:gridCol w="240418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0246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994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effectLst/>
                          <a:latin typeface="+mj-lt"/>
                        </a:rPr>
                        <a:t>ESTADO</a:t>
                      </a:r>
                      <a:endParaRPr lang="es-CO" sz="10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46" marR="58446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effectLst/>
                          <a:latin typeface="+mj-lt"/>
                          <a:ea typeface="+mn-ea"/>
                        </a:rPr>
                        <a:t>CANTIDAD</a:t>
                      </a:r>
                      <a:endParaRPr lang="es-CO" sz="10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46" marR="58446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94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VÍAS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PARA LA EQUIDAD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17" marR="8117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16,5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17" marR="8117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94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EN EJECUCIÓN OTROS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PROYECTOS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0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17" marR="8117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46497866"/>
                  </a:ext>
                </a:extLst>
              </a:tr>
              <a:tr h="22935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EJECUTADOS POR OTROS PROGRAMAS</a:t>
                      </a:r>
                      <a:endParaRPr lang="es-MX" sz="10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2,5 KM</a:t>
                      </a:r>
                    </a:p>
                  </a:txBody>
                  <a:tcPr marL="8117" marR="8117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99439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SIN INTERVENIR – SIN FINANCIACIÓN</a:t>
                      </a: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 KM</a:t>
                      </a:r>
                    </a:p>
                  </a:txBody>
                  <a:tcPr marL="8117" marR="8117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0" name="30 CuadroTexto"/>
          <p:cNvSpPr txBox="1">
            <a:spLocks noChangeArrowheads="1"/>
          </p:cNvSpPr>
          <p:nvPr/>
        </p:nvSpPr>
        <p:spPr bwMode="auto">
          <a:xfrm flipH="1">
            <a:off x="4011681" y="4362078"/>
            <a:ext cx="3206646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203" tIns="0" rIns="91203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ESTADO DEL CORREDOR</a:t>
            </a:r>
          </a:p>
        </p:txBody>
      </p:sp>
      <p:pic>
        <p:nvPicPr>
          <p:cNvPr id="196783" name="Imagen 3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0071" y="1270940"/>
            <a:ext cx="2136705" cy="255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tángulo 26"/>
          <p:cNvSpPr/>
          <p:nvPr/>
        </p:nvSpPr>
        <p:spPr>
          <a:xfrm>
            <a:off x="2602670" y="548760"/>
            <a:ext cx="90848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7260"/>
            <a:r>
              <a:rPr lang="es-CO" spc="-5" dirty="0">
                <a:solidFill>
                  <a:srgbClr val="FFFFFF"/>
                </a:solidFill>
                <a:cs typeface="Calibri"/>
              </a:rPr>
              <a:t>COMPETITIVIDAD </a:t>
            </a:r>
            <a:r>
              <a:rPr lang="es-CO" spc="-25" dirty="0">
                <a:solidFill>
                  <a:srgbClr val="FFFFFF"/>
                </a:solidFill>
                <a:cs typeface="Calibri"/>
              </a:rPr>
              <a:t>ESTRATÉGICA </a:t>
            </a:r>
            <a:r>
              <a:rPr lang="es-CO" spc="-5" dirty="0">
                <a:solidFill>
                  <a:srgbClr val="FFFFFF"/>
                </a:solidFill>
                <a:cs typeface="Calibri"/>
              </a:rPr>
              <a:t>E</a:t>
            </a:r>
            <a:r>
              <a:rPr lang="es-CO" spc="65" dirty="0">
                <a:solidFill>
                  <a:srgbClr val="FFFFFF"/>
                </a:solidFill>
                <a:cs typeface="Calibri"/>
              </a:rPr>
              <a:t> </a:t>
            </a:r>
            <a:r>
              <a:rPr lang="es-CO" spc="-10" dirty="0">
                <a:solidFill>
                  <a:srgbClr val="FFFFFF"/>
                </a:solidFill>
                <a:cs typeface="Calibri"/>
              </a:rPr>
              <a:t>INFRAESTRUCTURA</a:t>
            </a:r>
            <a:endParaRPr lang="es-CO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4239323" y="863880"/>
            <a:ext cx="55272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solidFill>
                  <a:prstClr val="black"/>
                </a:solidFill>
              </a:rPr>
              <a:t>Ansermanuevo </a:t>
            </a:r>
            <a:r>
              <a:rPr lang="mr-IN" b="1" dirty="0">
                <a:solidFill>
                  <a:prstClr val="black"/>
                </a:solidFill>
              </a:rPr>
              <a:t>–</a:t>
            </a:r>
            <a:r>
              <a:rPr lang="es-ES" b="1" dirty="0">
                <a:solidFill>
                  <a:prstClr val="black"/>
                </a:solidFill>
              </a:rPr>
              <a:t> La Virginia (Valle del Cauca </a:t>
            </a:r>
            <a:r>
              <a:rPr lang="mr-IN" b="1" dirty="0">
                <a:solidFill>
                  <a:prstClr val="black"/>
                </a:solidFill>
              </a:rPr>
              <a:t>–</a:t>
            </a:r>
            <a:r>
              <a:rPr lang="es-ES" b="1" dirty="0">
                <a:solidFill>
                  <a:prstClr val="black"/>
                </a:solidFill>
              </a:rPr>
              <a:t> Risaralda)</a:t>
            </a:r>
            <a:endParaRPr lang="es-CO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17821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636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99" y="1127140"/>
            <a:ext cx="3151001" cy="3243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30 CuadroTexto"/>
          <p:cNvSpPr txBox="1">
            <a:spLocks noChangeArrowheads="1"/>
          </p:cNvSpPr>
          <p:nvPr/>
        </p:nvSpPr>
        <p:spPr bwMode="auto">
          <a:xfrm flipH="1">
            <a:off x="7304086" y="1329836"/>
            <a:ext cx="4421043" cy="173253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255" tIns="0" rIns="91255" bIns="0" anchor="ctr" anchorCtr="1">
            <a:spAutoFit/>
          </a:bodyPr>
          <a:lstStyle>
            <a:defPPr>
              <a:defRPr lang="es-CO"/>
            </a:defPPr>
            <a:lvl1pPr marL="457200" indent="-457200" algn="ctr">
              <a:spcBef>
                <a:spcPts val="600"/>
              </a:spcBef>
              <a:defRPr sz="16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 eaLnBrk="0" hangingPunct="0">
              <a:defRPr sz="2400">
                <a:latin typeface="Arial" pitchFamily="34" charset="0"/>
                <a:cs typeface="Arial" pitchFamily="34" charset="0"/>
              </a:defRPr>
            </a:lvl2pPr>
            <a:lvl3pPr eaLnBrk="0" hangingPunct="0">
              <a:defRPr sz="2400">
                <a:latin typeface="Arial" pitchFamily="34" charset="0"/>
                <a:cs typeface="Arial" pitchFamily="34" charset="0"/>
              </a:defRPr>
            </a:lvl3pPr>
            <a:lvl4pPr eaLnBrk="0" hangingPunct="0">
              <a:defRPr sz="2400">
                <a:latin typeface="Arial" pitchFamily="34" charset="0"/>
                <a:cs typeface="Arial" pitchFamily="34" charset="0"/>
              </a:defRPr>
            </a:lvl4pPr>
            <a:lvl5pPr eaLnBrk="0" hangingPunct="0"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defTabSz="912567">
              <a:defRPr/>
            </a:pPr>
            <a:r>
              <a:rPr lang="es-CO" sz="1126" dirty="0"/>
              <a:t>INFORMACIÓN GENERAL</a:t>
            </a:r>
          </a:p>
        </p:txBody>
      </p:sp>
      <p:graphicFrame>
        <p:nvGraphicFramePr>
          <p:cNvPr id="31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5093989"/>
              </p:ext>
            </p:extLst>
          </p:nvPr>
        </p:nvGraphicFramePr>
        <p:xfrm>
          <a:off x="7304087" y="1544114"/>
          <a:ext cx="4421043" cy="9144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67155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4948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9749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FECHA</a:t>
                      </a:r>
                      <a:r>
                        <a:rPr lang="es-ES" sz="1000" kern="1200" baseline="0" dirty="0"/>
                        <a:t> DE ADJUDICACIÓN </a:t>
                      </a:r>
                      <a:endParaRPr lang="es-CO" sz="1000" kern="1200" baseline="0" dirty="0"/>
                    </a:p>
                    <a:p>
                      <a:pPr marL="0" algn="l" defTabSz="914400" rtl="0" eaLnBrk="1" latinLnBrk="0" hangingPunct="1"/>
                      <a:r>
                        <a:rPr lang="en-US" sz="1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INICIO DE OBRAS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8" marR="36008" marT="0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dirty="0">
                          <a:effectLst/>
                        </a:rPr>
                        <a:t>15/10/2015</a:t>
                      </a:r>
                    </a:p>
                    <a:p>
                      <a:pPr algn="ctr" rtl="0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25/04/2016</a:t>
                      </a:r>
                    </a:p>
                  </a:txBody>
                  <a:tcPr marL="36008" marR="36008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FECHA DE FIRMA DE CONTRATO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8" marR="36008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dirty="0">
                          <a:effectLst/>
                        </a:rPr>
                        <a:t>29/10/2015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6008" marR="36008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ACTA DE INICIO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8" marR="36008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25/01/2016</a:t>
                      </a:r>
                    </a:p>
                  </a:txBody>
                  <a:tcPr marL="36008" marR="36008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PLAZO</a:t>
                      </a:r>
                      <a:endParaRPr lang="es-CO" sz="1000" b="0" kern="1200" dirty="0">
                        <a:solidFill>
                          <a:srgbClr val="08275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8" marR="36008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24/01/2018</a:t>
                      </a:r>
                      <a:endParaRPr lang="es-MX" sz="1000" b="0" i="0" u="none" strike="noStrike" kern="1200" dirty="0">
                        <a:solidFill>
                          <a:srgbClr val="082754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8" marR="36008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FASE DEL PROYECTO (AVANCE)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8" marR="36008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kern="1200" dirty="0">
                          <a:effectLst/>
                        </a:rPr>
                        <a:t>55</a:t>
                      </a:r>
                      <a:r>
                        <a:rPr lang="es-MX" sz="1000" u="none" strike="noStrike" kern="1200" baseline="0" dirty="0">
                          <a:effectLst/>
                        </a:rPr>
                        <a:t> </a:t>
                      </a:r>
                      <a:r>
                        <a:rPr lang="es-MX" sz="1000" u="none" strike="noStrike" kern="1200" dirty="0">
                          <a:effectLst/>
                        </a:rPr>
                        <a:t>%</a:t>
                      </a:r>
                    </a:p>
                  </a:txBody>
                  <a:tcPr marL="36008" marR="36008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2" name="30 CuadroTexto"/>
          <p:cNvSpPr txBox="1">
            <a:spLocks noChangeArrowheads="1"/>
          </p:cNvSpPr>
          <p:nvPr/>
        </p:nvSpPr>
        <p:spPr bwMode="auto">
          <a:xfrm flipH="1">
            <a:off x="7315160" y="3569728"/>
            <a:ext cx="4421043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255" tIns="0" rIns="91255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CONTRATO OBRA 1528 DE 29/10/2015</a:t>
            </a:r>
          </a:p>
        </p:txBody>
      </p:sp>
      <p:sp>
        <p:nvSpPr>
          <p:cNvPr id="45" name="30 CuadroTexto"/>
          <p:cNvSpPr txBox="1">
            <a:spLocks noChangeArrowheads="1"/>
          </p:cNvSpPr>
          <p:nvPr/>
        </p:nvSpPr>
        <p:spPr bwMode="auto">
          <a:xfrm flipH="1">
            <a:off x="7304087" y="4574599"/>
            <a:ext cx="4421043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255" tIns="0" rIns="91255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INTERVENTORÍA 1653 DE 01/12/2015</a:t>
            </a:r>
          </a:p>
        </p:txBody>
      </p:sp>
      <p:graphicFrame>
        <p:nvGraphicFramePr>
          <p:cNvPr id="46" name="Tabla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64992"/>
              </p:ext>
            </p:extLst>
          </p:nvPr>
        </p:nvGraphicFramePr>
        <p:xfrm>
          <a:off x="7315160" y="3775274"/>
          <a:ext cx="4424219" cy="60960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94823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6642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90956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524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CONSORCIO MECO SAN ANDR</a:t>
                      </a:r>
                      <a:r>
                        <a:rPr kumimoji="0" lang="es-CO" sz="1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ÉS 054</a:t>
                      </a:r>
                      <a:endParaRPr kumimoji="0" lang="es-MX" sz="100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</a:txBody>
                  <a:tcPr marL="8119" marR="8119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INTEGRANTES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9" marR="8119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%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9" marR="8119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ORIGEN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9" marR="8119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CONSTRUCTORA MECO S.A </a:t>
                      </a:r>
                    </a:p>
                  </a:txBody>
                  <a:tcPr marL="108046" marR="8119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50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9" marR="8119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COSTA RICA - SUC. COLOMBIA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9" marR="8119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MECO INFRAESTRUCTURA SAS</a:t>
                      </a:r>
                    </a:p>
                  </a:txBody>
                  <a:tcPr marL="108046" marR="8119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s-MX" sz="100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8119" marR="8119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s-MX" sz="100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9" marR="8119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47" name="Tabla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678384"/>
              </p:ext>
            </p:extLst>
          </p:nvPr>
        </p:nvGraphicFramePr>
        <p:xfrm>
          <a:off x="7315161" y="4782984"/>
          <a:ext cx="4421042" cy="45720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31019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9354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1730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524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dirty="0"/>
                        <a:t>INTERVENTORIAS Y DISEÑOS LTDA. - INTERDISEÑOS</a:t>
                      </a:r>
                      <a:endParaRPr kumimoji="0" lang="es-MX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8117" marR="8117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INTEGRANTES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%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ORIGEN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dirty="0"/>
                        <a:t>INTERDISEÑOS</a:t>
                      </a:r>
                      <a:endParaRPr kumimoji="0" lang="es-MX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108026" marR="8117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8117" marR="8117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7" marR="8117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8" name="30 CuadroTexto"/>
          <p:cNvSpPr txBox="1">
            <a:spLocks noChangeArrowheads="1"/>
          </p:cNvSpPr>
          <p:nvPr/>
        </p:nvSpPr>
        <p:spPr bwMode="auto">
          <a:xfrm flipH="1">
            <a:off x="7315160" y="2549217"/>
            <a:ext cx="4421043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255" tIns="0" rIns="91255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ALCANCE</a:t>
            </a:r>
          </a:p>
        </p:txBody>
      </p:sp>
      <p:graphicFrame>
        <p:nvGraphicFramePr>
          <p:cNvPr id="49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761032"/>
              </p:ext>
            </p:extLst>
          </p:nvPr>
        </p:nvGraphicFramePr>
        <p:xfrm>
          <a:off x="7315159" y="2751240"/>
          <a:ext cx="4421045" cy="762000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166336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1869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4811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90862">
                  <a:extLst>
                    <a:ext uri="{9D8B030D-6E8A-4147-A177-3AD203B41FA5}">
                      <a16:colId xmlns="" xmlns:a16="http://schemas.microsoft.com/office/drawing/2014/main" val="3816429278"/>
                    </a:ext>
                  </a:extLst>
                </a:gridCol>
              </a:tblGrid>
              <a:tr h="152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SECTOR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48" marR="58448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CANTIDAD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48" marR="58448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INTERVENCIÓN PREVISTA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48" marR="584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00" b="0" dirty="0">
                          <a:effectLst/>
                          <a:latin typeface="+mn-lt"/>
                          <a:ea typeface="Times New Roman"/>
                        </a:rPr>
                        <a:t>AVANCE</a:t>
                      </a:r>
                    </a:p>
                  </a:txBody>
                  <a:tcPr marL="58448" marR="58448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CIRCUNVALAR</a:t>
                      </a:r>
                      <a:r>
                        <a:rPr lang="es-MX" sz="10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DE SAN ANDRÉS (K11-K15 Y K18-K19,5))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17" marR="8117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5,5 KM</a:t>
                      </a:r>
                    </a:p>
                  </a:txBody>
                  <a:tcPr marL="8117" marR="8117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Estudios y Diseños - Rehabilitación</a:t>
                      </a:r>
                    </a:p>
                  </a:txBody>
                  <a:tcPr marL="8117" marR="8117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100% - </a:t>
                      </a:r>
                      <a:b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5 Km</a:t>
                      </a:r>
                    </a:p>
                  </a:txBody>
                  <a:tcPr marL="8117" marR="8117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u="none" strike="noStrike" dirty="0">
                          <a:effectLst/>
                          <a:latin typeface="+mn-lt"/>
                        </a:rPr>
                        <a:t>CICLORUTA (K0+K10)</a:t>
                      </a:r>
                      <a:endParaRPr lang="es-MX" sz="10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117" marR="8117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2,8 KM</a:t>
                      </a:r>
                    </a:p>
                  </a:txBody>
                  <a:tcPr marL="8117" marR="8117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Estudios y Diseños - Construcción</a:t>
                      </a:r>
                    </a:p>
                  </a:txBody>
                  <a:tcPr marL="8117" marR="8117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100% - </a:t>
                      </a:r>
                      <a:br>
                        <a:rPr lang="es-MX" sz="1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lang="es-MX" sz="1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0,02%</a:t>
                      </a:r>
                      <a:endParaRPr lang="es-MX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117" marR="8117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1" name="30 CuadroTexto"/>
          <p:cNvSpPr txBox="1">
            <a:spLocks noChangeArrowheads="1"/>
          </p:cNvSpPr>
          <p:nvPr/>
        </p:nvSpPr>
        <p:spPr bwMode="auto">
          <a:xfrm flipH="1">
            <a:off x="376425" y="4397571"/>
            <a:ext cx="3357452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255" tIns="0" rIns="91255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INVERSIONES (Millones)</a:t>
            </a:r>
          </a:p>
        </p:txBody>
      </p:sp>
      <p:graphicFrame>
        <p:nvGraphicFramePr>
          <p:cNvPr id="52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859691"/>
              </p:ext>
            </p:extLst>
          </p:nvPr>
        </p:nvGraphicFramePr>
        <p:xfrm>
          <a:off x="420396" y="4573873"/>
          <a:ext cx="3357453" cy="99377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19097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6648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6562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 Contrato Obra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2" marR="3599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$44.457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92" marR="35992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562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 Contrato Interventoría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2" marR="3599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baseline="0" dirty="0">
                          <a:effectLst/>
                        </a:rPr>
                        <a:t> </a:t>
                      </a:r>
                      <a:r>
                        <a:rPr lang="es-CO" sz="1000" u="none" strike="noStrike" dirty="0">
                          <a:effectLst/>
                        </a:rPr>
                        <a:t>$4.580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92" marR="35992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968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/>
                        <a:t>Total Vigencias de obra</a:t>
                      </a:r>
                      <a:endParaRPr lang="es-CO" sz="1000" kern="1200" baseline="0" dirty="0"/>
                    </a:p>
                    <a:p>
                      <a:pPr marL="1778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2016=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$16.857</a:t>
                      </a:r>
                      <a:endParaRPr lang="es-CO" sz="1000" b="0" i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7800" indent="0" algn="l" defTabSz="914400" rtl="0" eaLnBrk="1" latinLnBrk="0" hangingPunct="1"/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2017=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$27.600</a:t>
                      </a:r>
                      <a:endParaRPr lang="es-CO" sz="1000" b="1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2" marR="3599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baseline="0" dirty="0">
                          <a:effectLst/>
                        </a:rPr>
                        <a:t> </a:t>
                      </a:r>
                      <a:r>
                        <a:rPr lang="es-CO" sz="1000" u="none" strike="noStrike" dirty="0">
                          <a:effectLst/>
                        </a:rPr>
                        <a:t>$44.457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92" marR="35992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656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kern="1200" dirty="0"/>
                        <a:t>Total</a:t>
                      </a:r>
                      <a:r>
                        <a:rPr lang="es-ES" sz="1000" kern="1200" baseline="0" dirty="0"/>
                        <a:t> Inversión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2" marR="3599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baseline="0" dirty="0">
                          <a:effectLst/>
                        </a:rPr>
                        <a:t> </a:t>
                      </a:r>
                      <a:r>
                        <a:rPr lang="es-CO" sz="1000" u="none" strike="noStrike" dirty="0">
                          <a:effectLst/>
                        </a:rPr>
                        <a:t>$49.037</a:t>
                      </a:r>
                      <a:endParaRPr lang="es-CO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2" marR="35992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97737" name="CuadroTexto 52"/>
          <p:cNvSpPr txBox="1">
            <a:spLocks noChangeArrowheads="1"/>
          </p:cNvSpPr>
          <p:nvPr/>
        </p:nvSpPr>
        <p:spPr bwMode="auto">
          <a:xfrm>
            <a:off x="266890" y="5594677"/>
            <a:ext cx="3155847" cy="242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55" tIns="45633" rIns="91255" bIns="45633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defTabSz="912567" fontAlgn="base">
              <a:spcBef>
                <a:spcPct val="0"/>
              </a:spcBef>
              <a:spcAft>
                <a:spcPct val="0"/>
              </a:spcAft>
            </a:pPr>
            <a:r>
              <a:rPr lang="es-MX" altLang="es-CO" sz="976" dirty="0">
                <a:solidFill>
                  <a:srgbClr val="386295"/>
                </a:solidFill>
              </a:rPr>
              <a:t>* Cifras en millones a diciembre de 2015</a:t>
            </a:r>
          </a:p>
        </p:txBody>
      </p:sp>
      <p:graphicFrame>
        <p:nvGraphicFramePr>
          <p:cNvPr id="21" name="Tabla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0947533"/>
              </p:ext>
            </p:extLst>
          </p:nvPr>
        </p:nvGraphicFramePr>
        <p:xfrm>
          <a:off x="4065732" y="4098309"/>
          <a:ext cx="3019326" cy="183071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01932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83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Longitud</a:t>
                      </a:r>
                      <a:r>
                        <a:rPr lang="es-ES" sz="120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 de Proyecto 28,1 Km</a:t>
                      </a:r>
                      <a:endParaRPr lang="es-CO" sz="1200" b="0" i="0" u="none" strike="noStrike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2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7123135"/>
              </p:ext>
            </p:extLst>
          </p:nvPr>
        </p:nvGraphicFramePr>
        <p:xfrm>
          <a:off x="4070493" y="4541168"/>
          <a:ext cx="3014565" cy="811284"/>
        </p:xfrm>
        <a:graphic>
          <a:graphicData uri="http://schemas.openxmlformats.org/drawingml/2006/table">
            <a:tbl>
              <a:tblPr bandRow="1"/>
              <a:tblGrid>
                <a:gridCol w="226017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5439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487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effectLst/>
                          <a:latin typeface="+mj-lt"/>
                        </a:rPr>
                        <a:t>ESTADO</a:t>
                      </a:r>
                      <a:endParaRPr lang="es-CO" sz="10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67" marR="58467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effectLst/>
                          <a:latin typeface="+mj-lt"/>
                          <a:ea typeface="+mn-ea"/>
                        </a:rPr>
                        <a:t>CANTIDAD</a:t>
                      </a:r>
                      <a:endParaRPr lang="es-CO" sz="10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67" marR="58467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87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VÍAS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PARA LA EQUIDAD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5,5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20" marR="8120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75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EN EJECUCIÓN OTROS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PROYECTOS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0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20" marR="8120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46497866"/>
                  </a:ext>
                </a:extLst>
              </a:tr>
              <a:tr h="17986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EJECUTADOS POR OTROS PROGRAMAS</a:t>
                      </a:r>
                      <a:endParaRPr lang="es-MX" sz="10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9,7 KM</a:t>
                      </a:r>
                    </a:p>
                  </a:txBody>
                  <a:tcPr marL="8120" marR="8120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7553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SIN INTERVENIR – SIN FINANCIACIÓN</a:t>
                      </a: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13,8 KM</a:t>
                      </a:r>
                    </a:p>
                  </a:txBody>
                  <a:tcPr marL="8120" marR="8120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3" name="30 CuadroTexto"/>
          <p:cNvSpPr txBox="1">
            <a:spLocks noChangeArrowheads="1"/>
          </p:cNvSpPr>
          <p:nvPr/>
        </p:nvSpPr>
        <p:spPr bwMode="auto">
          <a:xfrm flipH="1">
            <a:off x="4059304" y="4370541"/>
            <a:ext cx="3014564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255" tIns="0" rIns="91255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ESTADO DEL CORREDOR</a:t>
            </a:r>
          </a:p>
        </p:txBody>
      </p:sp>
      <p:pic>
        <p:nvPicPr>
          <p:cNvPr id="197797" name="Imagen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587" y="1303857"/>
            <a:ext cx="2061559" cy="2460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ángulo 25"/>
          <p:cNvSpPr/>
          <p:nvPr/>
        </p:nvSpPr>
        <p:spPr>
          <a:xfrm>
            <a:off x="5077523" y="889487"/>
            <a:ext cx="19229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solidFill>
                  <a:prstClr val="black"/>
                </a:solidFill>
              </a:rPr>
              <a:t>Isla de San Andrés</a:t>
            </a:r>
            <a:endParaRPr lang="es-CO" b="1" dirty="0">
              <a:solidFill>
                <a:prstClr val="black"/>
              </a:solidFill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2602670" y="548760"/>
            <a:ext cx="90848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7260"/>
            <a:r>
              <a:rPr lang="es-CO" spc="-5" dirty="0">
                <a:solidFill>
                  <a:srgbClr val="FFFFFF"/>
                </a:solidFill>
                <a:cs typeface="Calibri"/>
              </a:rPr>
              <a:t>COMPETITIVIDAD </a:t>
            </a:r>
            <a:r>
              <a:rPr lang="es-CO" spc="-25" dirty="0">
                <a:solidFill>
                  <a:srgbClr val="FFFFFF"/>
                </a:solidFill>
                <a:cs typeface="Calibri"/>
              </a:rPr>
              <a:t>ESTRATÉGICA </a:t>
            </a:r>
            <a:r>
              <a:rPr lang="es-CO" spc="-5" dirty="0">
                <a:solidFill>
                  <a:srgbClr val="FFFFFF"/>
                </a:solidFill>
                <a:cs typeface="Calibri"/>
              </a:rPr>
              <a:t>E</a:t>
            </a:r>
            <a:r>
              <a:rPr lang="es-CO" spc="65" dirty="0">
                <a:solidFill>
                  <a:srgbClr val="FFFFFF"/>
                </a:solidFill>
                <a:cs typeface="Calibri"/>
              </a:rPr>
              <a:t> </a:t>
            </a:r>
            <a:r>
              <a:rPr lang="es-CO" spc="-10" dirty="0">
                <a:solidFill>
                  <a:srgbClr val="FFFFFF"/>
                </a:solidFill>
                <a:cs typeface="Calibri"/>
              </a:rPr>
              <a:t>INFRAESTRUCTURA</a:t>
            </a:r>
            <a:endParaRPr lang="es-CO" dirty="0">
              <a:solidFill>
                <a:prstClr val="black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5951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3660649" y="1095020"/>
            <a:ext cx="3737610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500" b="1" spc="-5" dirty="0">
                <a:latin typeface="Calibri"/>
                <a:cs typeface="Calibri"/>
              </a:rPr>
              <a:t>1.Competitividad </a:t>
            </a:r>
            <a:r>
              <a:rPr sz="1500" b="1" spc="-15" dirty="0">
                <a:latin typeface="Calibri"/>
                <a:cs typeface="Calibri"/>
              </a:rPr>
              <a:t>Estratégica </a:t>
            </a:r>
            <a:r>
              <a:rPr sz="1500" b="1" dirty="0">
                <a:latin typeface="Calibri"/>
                <a:cs typeface="Calibri"/>
              </a:rPr>
              <a:t>e</a:t>
            </a:r>
            <a:r>
              <a:rPr sz="1500" b="1" spc="-30" dirty="0">
                <a:latin typeface="Calibri"/>
                <a:cs typeface="Calibri"/>
              </a:rPr>
              <a:t> </a:t>
            </a:r>
            <a:r>
              <a:rPr lang="es-CO" sz="1500" b="1" spc="-10" dirty="0">
                <a:latin typeface="Calibri"/>
                <a:cs typeface="Calibri"/>
              </a:rPr>
              <a:t>Infraestructura</a:t>
            </a:r>
            <a:endParaRPr lang="es-CO" sz="1550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041902" y="1807074"/>
            <a:ext cx="387350" cy="12926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400" spc="-5" dirty="0">
                <a:latin typeface="Calibri"/>
                <a:cs typeface="Calibri"/>
              </a:rPr>
              <a:t>1</a:t>
            </a:r>
            <a:r>
              <a:rPr sz="1400" spc="5" dirty="0">
                <a:latin typeface="Calibri"/>
                <a:cs typeface="Calibri"/>
              </a:rPr>
              <a:t>.</a:t>
            </a:r>
            <a:r>
              <a:rPr sz="1400" spc="-5" dirty="0">
                <a:latin typeface="Calibri"/>
                <a:cs typeface="Calibri"/>
              </a:rPr>
              <a:t>1</a:t>
            </a:r>
            <a:r>
              <a:rPr sz="1400" spc="5" dirty="0">
                <a:latin typeface="Calibri"/>
                <a:cs typeface="Calibri"/>
              </a:rPr>
              <a:t>.</a:t>
            </a:r>
            <a:r>
              <a:rPr sz="1400" dirty="0">
                <a:latin typeface="Calibri"/>
                <a:cs typeface="Calibri"/>
              </a:rPr>
              <a:t>1</a:t>
            </a:r>
          </a:p>
          <a:p>
            <a:pPr marL="12700"/>
            <a:r>
              <a:rPr sz="1400" spc="-5" dirty="0">
                <a:latin typeface="Calibri"/>
                <a:cs typeface="Calibri"/>
              </a:rPr>
              <a:t>1</a:t>
            </a:r>
            <a:r>
              <a:rPr sz="1400" spc="5" dirty="0">
                <a:latin typeface="Calibri"/>
                <a:cs typeface="Calibri"/>
              </a:rPr>
              <a:t>.</a:t>
            </a:r>
            <a:r>
              <a:rPr sz="1400" spc="-5" dirty="0">
                <a:latin typeface="Calibri"/>
                <a:cs typeface="Calibri"/>
              </a:rPr>
              <a:t>1</a:t>
            </a:r>
            <a:r>
              <a:rPr sz="1400" spc="5" dirty="0">
                <a:latin typeface="Calibri"/>
                <a:cs typeface="Calibri"/>
              </a:rPr>
              <a:t>.</a:t>
            </a:r>
            <a:r>
              <a:rPr sz="1400" dirty="0">
                <a:latin typeface="Calibri"/>
                <a:cs typeface="Calibri"/>
              </a:rPr>
              <a:t>2</a:t>
            </a:r>
          </a:p>
          <a:p>
            <a:pPr marL="12700"/>
            <a:r>
              <a:rPr sz="1400" spc="-5" dirty="0">
                <a:latin typeface="Calibri"/>
                <a:cs typeface="Calibri"/>
              </a:rPr>
              <a:t>1</a:t>
            </a:r>
            <a:r>
              <a:rPr sz="1400" spc="5" dirty="0">
                <a:latin typeface="Calibri"/>
                <a:cs typeface="Calibri"/>
              </a:rPr>
              <a:t>.</a:t>
            </a:r>
            <a:r>
              <a:rPr sz="1400" spc="-5" dirty="0">
                <a:latin typeface="Calibri"/>
                <a:cs typeface="Calibri"/>
              </a:rPr>
              <a:t>1</a:t>
            </a:r>
            <a:r>
              <a:rPr sz="1400" spc="5" dirty="0">
                <a:latin typeface="Calibri"/>
                <a:cs typeface="Calibri"/>
              </a:rPr>
              <a:t>.</a:t>
            </a:r>
            <a:r>
              <a:rPr sz="1400" dirty="0">
                <a:latin typeface="Calibri"/>
                <a:cs typeface="Calibri"/>
              </a:rPr>
              <a:t>3</a:t>
            </a:r>
          </a:p>
          <a:p>
            <a:pPr marL="12700"/>
            <a:r>
              <a:rPr sz="1400" spc="-5" dirty="0">
                <a:latin typeface="Calibri"/>
                <a:cs typeface="Calibri"/>
              </a:rPr>
              <a:t>1</a:t>
            </a:r>
            <a:r>
              <a:rPr sz="1400" spc="5" dirty="0">
                <a:latin typeface="Calibri"/>
                <a:cs typeface="Calibri"/>
              </a:rPr>
              <a:t>.</a:t>
            </a:r>
            <a:r>
              <a:rPr sz="1400" spc="-5" dirty="0">
                <a:latin typeface="Calibri"/>
                <a:cs typeface="Calibri"/>
              </a:rPr>
              <a:t>1</a:t>
            </a:r>
            <a:r>
              <a:rPr sz="1400" spc="5" dirty="0">
                <a:latin typeface="Calibri"/>
                <a:cs typeface="Calibri"/>
              </a:rPr>
              <a:t>.</a:t>
            </a:r>
            <a:r>
              <a:rPr sz="1400" dirty="0">
                <a:latin typeface="Calibri"/>
                <a:cs typeface="Calibri"/>
              </a:rPr>
              <a:t>4</a:t>
            </a:r>
            <a:endParaRPr lang="es-CO" sz="1400" dirty="0">
              <a:latin typeface="Calibri"/>
              <a:cs typeface="Calibri"/>
            </a:endParaRPr>
          </a:p>
          <a:p>
            <a:pPr marL="12700"/>
            <a:r>
              <a:rPr lang="es-CO" sz="1400" dirty="0">
                <a:latin typeface="Calibri"/>
                <a:cs typeface="Calibri"/>
              </a:rPr>
              <a:t>1.1.5</a:t>
            </a:r>
          </a:p>
          <a:p>
            <a:pPr marL="12700"/>
            <a:r>
              <a:rPr lang="es-CO" sz="1400" dirty="0">
                <a:latin typeface="Calibri"/>
                <a:cs typeface="Calibri"/>
              </a:rPr>
              <a:t>1.1.6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570540" y="1789480"/>
            <a:ext cx="2649126" cy="12926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172085"/>
            <a:r>
              <a:rPr sz="1400" dirty="0">
                <a:latin typeface="Calibri"/>
                <a:cs typeface="Calibri"/>
              </a:rPr>
              <a:t>Medell</a:t>
            </a:r>
            <a:r>
              <a:rPr lang="es-CO" sz="1400" dirty="0">
                <a:latin typeface="Calibri"/>
                <a:cs typeface="Calibri"/>
              </a:rPr>
              <a:t>í</a:t>
            </a:r>
            <a:r>
              <a:rPr sz="1400" dirty="0">
                <a:latin typeface="Calibri"/>
                <a:cs typeface="Calibri"/>
              </a:rPr>
              <a:t>n -</a:t>
            </a:r>
            <a:r>
              <a:rPr sz="1400" spc="-80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Quibdó</a:t>
            </a:r>
            <a:endParaRPr sz="1400" dirty="0">
              <a:latin typeface="Calibri"/>
              <a:cs typeface="Calibri"/>
            </a:endParaRPr>
          </a:p>
          <a:p>
            <a:pPr marL="12700" marR="5080"/>
            <a:r>
              <a:rPr lang="es-CO" sz="1400" spc="-5" dirty="0">
                <a:latin typeface="Calibri"/>
                <a:cs typeface="Calibri"/>
              </a:rPr>
              <a:t>Transversal central del Pacífico</a:t>
            </a:r>
          </a:p>
          <a:p>
            <a:pPr marL="12700" marR="5080"/>
            <a:r>
              <a:rPr lang="es-CO" sz="1400" spc="-5" dirty="0">
                <a:latin typeface="Calibri"/>
                <a:cs typeface="Calibri"/>
              </a:rPr>
              <a:t>Bahía Solano – El Valle</a:t>
            </a:r>
          </a:p>
          <a:p>
            <a:pPr marL="12700" marR="5080"/>
            <a:r>
              <a:rPr lang="es-CO" sz="1400" spc="-5" dirty="0">
                <a:latin typeface="Calibri"/>
                <a:cs typeface="Calibri"/>
              </a:rPr>
              <a:t>Río Jiguamiandó</a:t>
            </a:r>
          </a:p>
          <a:p>
            <a:pPr marL="12700" marR="5080"/>
            <a:r>
              <a:rPr lang="es-CO" sz="1400" spc="-5" dirty="0">
                <a:latin typeface="Calibri"/>
                <a:cs typeface="Calibri"/>
              </a:rPr>
              <a:t>Malecón de Quibdó</a:t>
            </a:r>
          </a:p>
          <a:p>
            <a:pPr marL="12700" marR="5080"/>
            <a:r>
              <a:rPr lang="es-CO" sz="1400" spc="-5" dirty="0">
                <a:latin typeface="Calibri"/>
                <a:cs typeface="Calibri"/>
              </a:rPr>
              <a:t>Estudios y Diseños Cartago - Novita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733584" y="664478"/>
            <a:ext cx="235521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es-CO" sz="1600" b="1" spc="-10" dirty="0">
                <a:solidFill>
                  <a:srgbClr val="FFFFFF"/>
                </a:solidFill>
                <a:latin typeface="Calibri"/>
                <a:cs typeface="Calibri"/>
              </a:rPr>
              <a:t>CONTENIDO </a:t>
            </a:r>
            <a:r>
              <a:rPr sz="1600" b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sz="1600" b="1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Calibri"/>
                <a:cs typeface="Calibri"/>
              </a:rPr>
              <a:t>INFORME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3660649" y="0"/>
            <a:ext cx="8531351" cy="76835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object 6"/>
          <p:cNvSpPr txBox="1"/>
          <p:nvPr/>
        </p:nvSpPr>
        <p:spPr>
          <a:xfrm>
            <a:off x="3660649" y="1394757"/>
            <a:ext cx="3737610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500" b="1" spc="-5" dirty="0">
                <a:latin typeface="Calibri"/>
                <a:cs typeface="Calibri"/>
              </a:rPr>
              <a:t>1.</a:t>
            </a:r>
            <a:r>
              <a:rPr lang="es-CO" sz="1500" b="1" spc="-5" dirty="0">
                <a:latin typeface="Calibri"/>
                <a:cs typeface="Calibri"/>
              </a:rPr>
              <a:t>1 Inversiones Chocó</a:t>
            </a:r>
            <a:endParaRPr sz="1550" dirty="0">
              <a:latin typeface="Times New Roman"/>
              <a:cs typeface="Times New Roman"/>
            </a:endParaRPr>
          </a:p>
        </p:txBody>
      </p:sp>
      <p:sp>
        <p:nvSpPr>
          <p:cNvPr id="19" name="object 6"/>
          <p:cNvSpPr txBox="1"/>
          <p:nvPr/>
        </p:nvSpPr>
        <p:spPr>
          <a:xfrm>
            <a:off x="3660649" y="3246033"/>
            <a:ext cx="4145870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500" b="1" spc="-5" dirty="0">
                <a:latin typeface="Calibri"/>
                <a:cs typeface="Calibri"/>
              </a:rPr>
              <a:t>1.</a:t>
            </a:r>
            <a:r>
              <a:rPr lang="es-CO" sz="1500" b="1" spc="-5" dirty="0">
                <a:latin typeface="Calibri"/>
                <a:cs typeface="Calibri"/>
              </a:rPr>
              <a:t>2 Cruce de la Cordillera Central (Túnel de la Línea)</a:t>
            </a:r>
            <a:endParaRPr sz="1550" dirty="0">
              <a:latin typeface="Times New Roman"/>
              <a:cs typeface="Times New Roman"/>
            </a:endParaRPr>
          </a:p>
        </p:txBody>
      </p:sp>
      <p:sp>
        <p:nvSpPr>
          <p:cNvPr id="20" name="object 8"/>
          <p:cNvSpPr txBox="1"/>
          <p:nvPr/>
        </p:nvSpPr>
        <p:spPr>
          <a:xfrm>
            <a:off x="4570540" y="3626024"/>
            <a:ext cx="2649126" cy="10772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172085"/>
            <a:r>
              <a:rPr lang="es-CO" sz="1400" dirty="0">
                <a:latin typeface="Calibri"/>
                <a:cs typeface="Calibri"/>
              </a:rPr>
              <a:t>Túnel Piloto</a:t>
            </a:r>
          </a:p>
          <a:p>
            <a:pPr marL="12700" marR="172085"/>
            <a:r>
              <a:rPr lang="es-CO" sz="1400" dirty="0">
                <a:latin typeface="Calibri"/>
                <a:cs typeface="Calibri"/>
              </a:rPr>
              <a:t>Intercambiador Versalles</a:t>
            </a:r>
          </a:p>
          <a:p>
            <a:pPr marL="12700" marR="172085"/>
            <a:r>
              <a:rPr lang="es-CO" sz="1400" dirty="0">
                <a:latin typeface="Calibri"/>
                <a:cs typeface="Calibri"/>
              </a:rPr>
              <a:t>Equipos Electromecánicos</a:t>
            </a:r>
          </a:p>
          <a:p>
            <a:pPr marL="12700" marR="172085"/>
            <a:r>
              <a:rPr lang="es-CO" sz="1400" dirty="0">
                <a:latin typeface="Calibri"/>
                <a:cs typeface="Calibri"/>
              </a:rPr>
              <a:t>Obras Anexas</a:t>
            </a:r>
          </a:p>
          <a:p>
            <a:pPr marL="12700" marR="172085"/>
            <a:r>
              <a:rPr lang="es-CO" sz="1400" dirty="0">
                <a:latin typeface="Calibri"/>
                <a:cs typeface="Calibri"/>
              </a:rPr>
              <a:t>Túnel de la Línea</a:t>
            </a:r>
            <a:endParaRPr lang="es-CO" sz="1400" spc="-5" dirty="0">
              <a:latin typeface="Calibri"/>
              <a:cs typeface="Calibri"/>
            </a:endParaRPr>
          </a:p>
        </p:txBody>
      </p:sp>
      <p:sp>
        <p:nvSpPr>
          <p:cNvPr id="21" name="object 7"/>
          <p:cNvSpPr txBox="1"/>
          <p:nvPr/>
        </p:nvSpPr>
        <p:spPr>
          <a:xfrm>
            <a:off x="4041902" y="3642962"/>
            <a:ext cx="387350" cy="10772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400" spc="-5" dirty="0">
                <a:latin typeface="Calibri"/>
                <a:cs typeface="Calibri"/>
              </a:rPr>
              <a:t>1</a:t>
            </a:r>
            <a:r>
              <a:rPr sz="1400" spc="5" dirty="0">
                <a:latin typeface="Calibri"/>
                <a:cs typeface="Calibri"/>
              </a:rPr>
              <a:t>.</a:t>
            </a:r>
            <a:r>
              <a:rPr lang="es-CO" sz="1400" spc="5" dirty="0">
                <a:latin typeface="Calibri"/>
                <a:cs typeface="Calibri"/>
              </a:rPr>
              <a:t>2</a:t>
            </a:r>
            <a:r>
              <a:rPr sz="1400" spc="5" dirty="0">
                <a:latin typeface="Calibri"/>
                <a:cs typeface="Calibri"/>
              </a:rPr>
              <a:t>.</a:t>
            </a:r>
            <a:r>
              <a:rPr sz="1400" dirty="0">
                <a:latin typeface="Calibri"/>
                <a:cs typeface="Calibri"/>
              </a:rPr>
              <a:t>1</a:t>
            </a:r>
          </a:p>
          <a:p>
            <a:pPr marL="12700"/>
            <a:r>
              <a:rPr sz="1400" spc="-5" dirty="0">
                <a:latin typeface="Calibri"/>
                <a:cs typeface="Calibri"/>
              </a:rPr>
              <a:t>1</a:t>
            </a:r>
            <a:r>
              <a:rPr sz="1400" spc="5" dirty="0">
                <a:latin typeface="Calibri"/>
                <a:cs typeface="Calibri"/>
              </a:rPr>
              <a:t>.</a:t>
            </a:r>
            <a:r>
              <a:rPr lang="es-CO" sz="1400" spc="-5" dirty="0">
                <a:latin typeface="Calibri"/>
                <a:cs typeface="Calibri"/>
              </a:rPr>
              <a:t>2</a:t>
            </a:r>
            <a:r>
              <a:rPr sz="1400" spc="5" dirty="0">
                <a:latin typeface="Calibri"/>
                <a:cs typeface="Calibri"/>
              </a:rPr>
              <a:t>.</a:t>
            </a:r>
            <a:r>
              <a:rPr sz="1400" dirty="0">
                <a:latin typeface="Calibri"/>
                <a:cs typeface="Calibri"/>
              </a:rPr>
              <a:t>2</a:t>
            </a:r>
          </a:p>
          <a:p>
            <a:pPr marL="12700"/>
            <a:r>
              <a:rPr sz="1400" spc="-5" dirty="0">
                <a:latin typeface="Calibri"/>
                <a:cs typeface="Calibri"/>
              </a:rPr>
              <a:t>1</a:t>
            </a:r>
            <a:r>
              <a:rPr sz="1400" spc="5" dirty="0">
                <a:latin typeface="Calibri"/>
                <a:cs typeface="Calibri"/>
              </a:rPr>
              <a:t>.</a:t>
            </a:r>
            <a:r>
              <a:rPr lang="es-CO" sz="1400" spc="-5" dirty="0">
                <a:latin typeface="Calibri"/>
                <a:cs typeface="Calibri"/>
              </a:rPr>
              <a:t>2</a:t>
            </a:r>
            <a:r>
              <a:rPr sz="1400" spc="5" dirty="0">
                <a:latin typeface="Calibri"/>
                <a:cs typeface="Calibri"/>
              </a:rPr>
              <a:t>.</a:t>
            </a:r>
            <a:r>
              <a:rPr sz="1400" dirty="0">
                <a:latin typeface="Calibri"/>
                <a:cs typeface="Calibri"/>
              </a:rPr>
              <a:t>3</a:t>
            </a:r>
          </a:p>
          <a:p>
            <a:pPr marL="12700"/>
            <a:r>
              <a:rPr sz="1400" spc="-5" dirty="0">
                <a:latin typeface="Calibri"/>
                <a:cs typeface="Calibri"/>
              </a:rPr>
              <a:t>1</a:t>
            </a:r>
            <a:r>
              <a:rPr sz="1400" spc="5" dirty="0">
                <a:latin typeface="Calibri"/>
                <a:cs typeface="Calibri"/>
              </a:rPr>
              <a:t>.</a:t>
            </a:r>
            <a:r>
              <a:rPr lang="es-CO" sz="1400" spc="-5" dirty="0">
                <a:latin typeface="Calibri"/>
                <a:cs typeface="Calibri"/>
              </a:rPr>
              <a:t>2</a:t>
            </a:r>
            <a:r>
              <a:rPr sz="1400" spc="5" dirty="0">
                <a:latin typeface="Calibri"/>
                <a:cs typeface="Calibri"/>
              </a:rPr>
              <a:t>.</a:t>
            </a:r>
            <a:r>
              <a:rPr sz="1400" dirty="0">
                <a:latin typeface="Calibri"/>
                <a:cs typeface="Calibri"/>
              </a:rPr>
              <a:t>4</a:t>
            </a:r>
          </a:p>
          <a:p>
            <a:pPr marL="12700"/>
            <a:r>
              <a:rPr sz="1400" spc="-5" dirty="0">
                <a:latin typeface="Calibri"/>
                <a:cs typeface="Calibri"/>
              </a:rPr>
              <a:t>1</a:t>
            </a:r>
            <a:r>
              <a:rPr sz="1400" spc="5" dirty="0">
                <a:latin typeface="Calibri"/>
                <a:cs typeface="Calibri"/>
              </a:rPr>
              <a:t>.</a:t>
            </a:r>
            <a:r>
              <a:rPr lang="es-CO" sz="1400" spc="-5" dirty="0">
                <a:latin typeface="Calibri"/>
                <a:cs typeface="Calibri"/>
              </a:rPr>
              <a:t>2</a:t>
            </a:r>
            <a:r>
              <a:rPr sz="1400" spc="5" dirty="0">
                <a:latin typeface="Calibri"/>
                <a:cs typeface="Calibri"/>
              </a:rPr>
              <a:t>.</a:t>
            </a:r>
            <a:r>
              <a:rPr sz="1400" dirty="0">
                <a:latin typeface="Calibri"/>
                <a:cs typeface="Calibri"/>
              </a:rPr>
              <a:t>5</a:t>
            </a:r>
          </a:p>
        </p:txBody>
      </p:sp>
      <p:sp>
        <p:nvSpPr>
          <p:cNvPr id="22" name="object 6"/>
          <p:cNvSpPr txBox="1"/>
          <p:nvPr/>
        </p:nvSpPr>
        <p:spPr>
          <a:xfrm>
            <a:off x="3660649" y="5002323"/>
            <a:ext cx="3737610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500" b="1" spc="-5" dirty="0">
                <a:latin typeface="Calibri"/>
                <a:cs typeface="Calibri"/>
              </a:rPr>
              <a:t>1.</a:t>
            </a:r>
            <a:r>
              <a:rPr lang="es-CO" sz="1500" b="1" spc="-5" dirty="0">
                <a:latin typeface="Calibri"/>
                <a:cs typeface="Calibri"/>
              </a:rPr>
              <a:t>3 Puente Pumarejo</a:t>
            </a:r>
            <a:endParaRPr sz="155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3389660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660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502" y="1119190"/>
            <a:ext cx="4159814" cy="2970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30 CuadroTexto"/>
          <p:cNvSpPr txBox="1">
            <a:spLocks noChangeArrowheads="1"/>
          </p:cNvSpPr>
          <p:nvPr/>
        </p:nvSpPr>
        <p:spPr bwMode="auto">
          <a:xfrm flipH="1">
            <a:off x="7218327" y="1453415"/>
            <a:ext cx="4401994" cy="173253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255" tIns="0" rIns="91255" bIns="0" anchor="ctr" anchorCtr="1">
            <a:spAutoFit/>
          </a:bodyPr>
          <a:lstStyle>
            <a:defPPr>
              <a:defRPr lang="es-CO"/>
            </a:defPPr>
            <a:lvl1pPr marL="457200" indent="-457200" algn="ctr">
              <a:spcBef>
                <a:spcPts val="600"/>
              </a:spcBef>
              <a:defRPr sz="16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 eaLnBrk="0" hangingPunct="0">
              <a:defRPr sz="2400">
                <a:latin typeface="Arial" pitchFamily="34" charset="0"/>
                <a:cs typeface="Arial" pitchFamily="34" charset="0"/>
              </a:defRPr>
            </a:lvl2pPr>
            <a:lvl3pPr eaLnBrk="0" hangingPunct="0">
              <a:defRPr sz="2400">
                <a:latin typeface="Arial" pitchFamily="34" charset="0"/>
                <a:cs typeface="Arial" pitchFamily="34" charset="0"/>
              </a:defRPr>
            </a:lvl3pPr>
            <a:lvl4pPr eaLnBrk="0" hangingPunct="0">
              <a:defRPr sz="2400">
                <a:latin typeface="Arial" pitchFamily="34" charset="0"/>
                <a:cs typeface="Arial" pitchFamily="34" charset="0"/>
              </a:defRPr>
            </a:lvl4pPr>
            <a:lvl5pPr eaLnBrk="0" hangingPunct="0"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defTabSz="912567">
              <a:defRPr/>
            </a:pPr>
            <a:r>
              <a:rPr lang="es-CO" sz="1126" dirty="0"/>
              <a:t>INFORMACIÓN GENERAL</a:t>
            </a:r>
          </a:p>
        </p:txBody>
      </p:sp>
      <p:graphicFrame>
        <p:nvGraphicFramePr>
          <p:cNvPr id="36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4382928"/>
              </p:ext>
            </p:extLst>
          </p:nvPr>
        </p:nvGraphicFramePr>
        <p:xfrm>
          <a:off x="7224677" y="1674384"/>
          <a:ext cx="4403581" cy="9144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66100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4258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9749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FECHA</a:t>
                      </a:r>
                      <a:r>
                        <a:rPr lang="es-ES" sz="1000" kern="1200" baseline="0" dirty="0"/>
                        <a:t> DE ADJUDICACIÓN </a:t>
                      </a:r>
                    </a:p>
                    <a:p>
                      <a:pPr marL="0" algn="l" defTabSz="914400" rtl="0" eaLnBrk="1" latinLnBrk="0" hangingPunct="1"/>
                      <a:r>
                        <a:rPr lang="es-ES" sz="1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INICIO DE OBRAS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1" marR="36001" marT="0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dirty="0">
                          <a:effectLst/>
                        </a:rPr>
                        <a:t>15/10/2015</a:t>
                      </a:r>
                    </a:p>
                    <a:p>
                      <a:pPr algn="ctr" rtl="0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25/04/2016</a:t>
                      </a:r>
                    </a:p>
                  </a:txBody>
                  <a:tcPr marL="36001" marR="36001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FECHA DE FIRMA DE CONTRATO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1" marR="36001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dirty="0">
                          <a:effectLst/>
                        </a:rPr>
                        <a:t>04/11/2015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6001" marR="36001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ACTA DE INICIO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1" marR="36001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25/01/2016</a:t>
                      </a:r>
                    </a:p>
                  </a:txBody>
                  <a:tcPr marL="36001" marR="36001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PLAZO</a:t>
                      </a:r>
                      <a:endParaRPr lang="es-CO" sz="1000" b="0" kern="1200" dirty="0">
                        <a:solidFill>
                          <a:srgbClr val="08275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1" marR="36001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24/01/2018</a:t>
                      </a:r>
                      <a:endParaRPr lang="es-MX" sz="1000" b="0" i="0" u="none" strike="noStrike" kern="1200" dirty="0">
                        <a:solidFill>
                          <a:srgbClr val="082754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1" marR="36001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FASE DEL PROYECTO (AVANCE)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1" marR="36001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kern="1200" dirty="0">
                          <a:effectLst/>
                        </a:rPr>
                        <a:t>59,4</a:t>
                      </a:r>
                      <a:r>
                        <a:rPr lang="es-MX" sz="1000" u="none" strike="noStrike" kern="1200" baseline="0" dirty="0">
                          <a:effectLst/>
                        </a:rPr>
                        <a:t> </a:t>
                      </a:r>
                      <a:r>
                        <a:rPr lang="es-MX" sz="1000" u="none" strike="noStrike" kern="1200" dirty="0">
                          <a:effectLst/>
                        </a:rPr>
                        <a:t>%</a:t>
                      </a:r>
                    </a:p>
                  </a:txBody>
                  <a:tcPr marL="36001" marR="36001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7" name="30 CuadroTexto"/>
          <p:cNvSpPr txBox="1">
            <a:spLocks noChangeArrowheads="1"/>
          </p:cNvSpPr>
          <p:nvPr/>
        </p:nvSpPr>
        <p:spPr bwMode="auto">
          <a:xfrm flipH="1">
            <a:off x="7224677" y="3592871"/>
            <a:ext cx="4401994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255" tIns="0" rIns="91255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CONTRATO OBRA 1542 DE 04/11/2015</a:t>
            </a:r>
          </a:p>
        </p:txBody>
      </p:sp>
      <p:sp>
        <p:nvSpPr>
          <p:cNvPr id="38" name="30 CuadroTexto"/>
          <p:cNvSpPr txBox="1">
            <a:spLocks noChangeArrowheads="1"/>
          </p:cNvSpPr>
          <p:nvPr/>
        </p:nvSpPr>
        <p:spPr bwMode="auto">
          <a:xfrm flipH="1">
            <a:off x="7218327" y="4422631"/>
            <a:ext cx="4406756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255" tIns="0" rIns="91255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INTERVENTORÍA 1690 DE 10/12/2015</a:t>
            </a:r>
          </a:p>
        </p:txBody>
      </p:sp>
      <p:graphicFrame>
        <p:nvGraphicFramePr>
          <p:cNvPr id="59" name="Tabla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8235290"/>
              </p:ext>
            </p:extLst>
          </p:nvPr>
        </p:nvGraphicFramePr>
        <p:xfrm>
          <a:off x="7218327" y="3775451"/>
          <a:ext cx="4401994" cy="45720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58778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0231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1189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4874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PROCOPAL S.A</a:t>
                      </a:r>
                      <a:endParaRPr kumimoji="0" lang="es-MX" sz="100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</a:txBody>
                  <a:tcPr marL="8117" marR="8117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INTEGRANTES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%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ORIGEN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PROCOPAL S.A </a:t>
                      </a:r>
                    </a:p>
                  </a:txBody>
                  <a:tcPr marL="108031" marR="811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100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COLOMBIA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60" name="Tabla 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3361105"/>
              </p:ext>
            </p:extLst>
          </p:nvPr>
        </p:nvGraphicFramePr>
        <p:xfrm>
          <a:off x="7223089" y="4585786"/>
          <a:ext cx="4406757" cy="76200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79467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5343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5864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4874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dirty="0"/>
                        <a:t>CONSORCIO ICINCO</a:t>
                      </a:r>
                      <a:endParaRPr kumimoji="0" lang="es-MX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8116" marR="8116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INTEGRANTES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6" marR="811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%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6" marR="811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ORIGEN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6" marR="8116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CO" sz="1000" dirty="0"/>
                        <a:t>COPEBA LTDA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7995" marR="811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8116" marR="811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6" marR="8116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CO" sz="1000" dirty="0"/>
                        <a:t>ICEACSA CONSULTORES SUCURSAL COLOMBIA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7995" marR="811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L="8116" marR="811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ESPAÑA</a:t>
                      </a:r>
                    </a:p>
                  </a:txBody>
                  <a:tcPr marL="8116" marR="8116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CO" sz="1000" dirty="0"/>
                        <a:t>GEOTECNIA Y CIMIENTOS INGEOCIM S.A.S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7995" marR="811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8116" marR="811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6" marR="8116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1" name="30 CuadroTexto"/>
          <p:cNvSpPr txBox="1">
            <a:spLocks noChangeArrowheads="1"/>
          </p:cNvSpPr>
          <p:nvPr/>
        </p:nvSpPr>
        <p:spPr bwMode="auto">
          <a:xfrm flipH="1">
            <a:off x="7224678" y="2697431"/>
            <a:ext cx="4401993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255" tIns="0" rIns="91255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ALCANCE</a:t>
            </a:r>
          </a:p>
        </p:txBody>
      </p:sp>
      <p:graphicFrame>
        <p:nvGraphicFramePr>
          <p:cNvPr id="62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6451755"/>
              </p:ext>
            </p:extLst>
          </p:nvPr>
        </p:nvGraphicFramePr>
        <p:xfrm>
          <a:off x="7222295" y="2859992"/>
          <a:ext cx="4406757" cy="618382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181798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0763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9481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86318">
                  <a:extLst>
                    <a:ext uri="{9D8B030D-6E8A-4147-A177-3AD203B41FA5}">
                      <a16:colId xmlns="" xmlns:a16="http://schemas.microsoft.com/office/drawing/2014/main" val="1536709592"/>
                    </a:ext>
                  </a:extLst>
                </a:gridCol>
              </a:tblGrid>
              <a:tr h="2974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SECTOR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31" marR="58431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CANTIDAD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31" marR="58431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INTERVENCIÓN PREVISTA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31" marR="5843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00" b="0" dirty="0">
                          <a:effectLst/>
                          <a:latin typeface="+mn-lt"/>
                          <a:ea typeface="Times New Roman"/>
                        </a:rPr>
                        <a:t>AVANCE</a:t>
                      </a:r>
                    </a:p>
                  </a:txBody>
                  <a:tcPr marL="58431" marR="58431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6272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CIRCUNVALAR</a:t>
                      </a:r>
                      <a:r>
                        <a:rPr lang="es-MX" sz="10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DE PROVIDENCIA (K11-K13 Y K13-16)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16" marR="8116" marT="878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3,9 KM</a:t>
                      </a:r>
                    </a:p>
                  </a:txBody>
                  <a:tcPr marL="8116" marR="8116" marT="878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Estudios y Diseños- Rehabilitación</a:t>
                      </a:r>
                    </a:p>
                  </a:txBody>
                  <a:tcPr marL="8116" marR="8116" marT="878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100% - </a:t>
                      </a:r>
                    </a:p>
                    <a:p>
                      <a:pPr algn="ctr" fontAlgn="b"/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2,5 Km</a:t>
                      </a:r>
                    </a:p>
                  </a:txBody>
                  <a:tcPr marL="8116" marR="8116" marT="8782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4" name="30 CuadroTexto"/>
          <p:cNvSpPr txBox="1">
            <a:spLocks noChangeArrowheads="1"/>
          </p:cNvSpPr>
          <p:nvPr/>
        </p:nvSpPr>
        <p:spPr bwMode="auto">
          <a:xfrm flipH="1">
            <a:off x="368502" y="4232651"/>
            <a:ext cx="3189183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255" tIns="0" rIns="91255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INVERSIONES (Millones)</a:t>
            </a:r>
          </a:p>
        </p:txBody>
      </p:sp>
      <p:graphicFrame>
        <p:nvGraphicFramePr>
          <p:cNvPr id="65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3962186"/>
              </p:ext>
            </p:extLst>
          </p:nvPr>
        </p:nvGraphicFramePr>
        <p:xfrm>
          <a:off x="368502" y="4419602"/>
          <a:ext cx="3189183" cy="100012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08116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0802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6668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 Contrato Obra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4" marR="36004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$21.837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4" marR="3600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668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 Contrato Interventoría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4" marR="3600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baseline="0" dirty="0">
                          <a:effectLst/>
                        </a:rPr>
                        <a:t> </a:t>
                      </a:r>
                      <a:r>
                        <a:rPr lang="es-CO" sz="1000" u="none" strike="noStrike" dirty="0">
                          <a:effectLst/>
                        </a:rPr>
                        <a:t>$2.770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4" marR="3600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000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/>
                        <a:t>Total Vigencias de obra</a:t>
                      </a:r>
                      <a:endParaRPr lang="es-CO" sz="1000" kern="1200" baseline="0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b="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  Vigencia 2016= </a:t>
                      </a:r>
                      <a:r>
                        <a:rPr lang="es-CO" sz="1000" b="1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$9.105</a:t>
                      </a:r>
                      <a:endParaRPr lang="es-CO" sz="1000" b="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s-CO" sz="1000" b="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  Vigencia 2017= </a:t>
                      </a:r>
                      <a:r>
                        <a:rPr lang="es-CO" sz="1000" b="1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$12.732</a:t>
                      </a:r>
                    </a:p>
                  </a:txBody>
                  <a:tcPr marL="36004" marR="3600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baseline="0" dirty="0">
                          <a:effectLst/>
                        </a:rPr>
                        <a:t> </a:t>
                      </a:r>
                      <a:r>
                        <a:rPr lang="es-CO" sz="1000" u="none" strike="noStrike" dirty="0">
                          <a:effectLst/>
                        </a:rPr>
                        <a:t>$21.837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4" marR="3600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666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kern="1200" dirty="0"/>
                        <a:t>Total</a:t>
                      </a:r>
                      <a:r>
                        <a:rPr lang="es-ES" sz="1000" kern="1200" baseline="0" dirty="0"/>
                        <a:t> Inversión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4" marR="3600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baseline="0" dirty="0">
                          <a:effectLst/>
                        </a:rPr>
                        <a:t> </a:t>
                      </a:r>
                      <a:r>
                        <a:rPr lang="es-CO" sz="1000" u="none" strike="noStrike" dirty="0">
                          <a:effectLst/>
                        </a:rPr>
                        <a:t>$</a:t>
                      </a:r>
                      <a:r>
                        <a:rPr lang="es-CO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24.607</a:t>
                      </a:r>
                    </a:p>
                  </a:txBody>
                  <a:tcPr marL="36004" marR="3600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98760" name="CuadroTexto 65"/>
          <p:cNvSpPr txBox="1">
            <a:spLocks noChangeArrowheads="1"/>
          </p:cNvSpPr>
          <p:nvPr/>
        </p:nvSpPr>
        <p:spPr bwMode="auto">
          <a:xfrm>
            <a:off x="360579" y="5599113"/>
            <a:ext cx="3155847" cy="242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55" tIns="45633" rIns="91255" bIns="45633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defTabSz="912567" fontAlgn="base">
              <a:spcBef>
                <a:spcPct val="0"/>
              </a:spcBef>
              <a:spcAft>
                <a:spcPct val="0"/>
              </a:spcAft>
            </a:pPr>
            <a:r>
              <a:rPr lang="es-MX" altLang="es-CO" sz="976" dirty="0">
                <a:solidFill>
                  <a:srgbClr val="386295"/>
                </a:solidFill>
              </a:rPr>
              <a:t>* Cifras en millones a diciembre de 2015</a:t>
            </a:r>
          </a:p>
        </p:txBody>
      </p:sp>
      <p:graphicFrame>
        <p:nvGraphicFramePr>
          <p:cNvPr id="21" name="Tabla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7904246"/>
              </p:ext>
            </p:extLst>
          </p:nvPr>
        </p:nvGraphicFramePr>
        <p:xfrm>
          <a:off x="3729130" y="4215212"/>
          <a:ext cx="3286018" cy="18415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28601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Longitud</a:t>
                      </a:r>
                      <a:r>
                        <a:rPr lang="es-ES" sz="120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 de Proyecto 17 Km</a:t>
                      </a:r>
                      <a:endParaRPr lang="es-CO" sz="1200" b="0" i="0" u="none" strike="noStrike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36008" marR="36008" marT="0" marB="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2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392767"/>
              </p:ext>
            </p:extLst>
          </p:nvPr>
        </p:nvGraphicFramePr>
        <p:xfrm>
          <a:off x="3729129" y="4662170"/>
          <a:ext cx="3281257" cy="840684"/>
        </p:xfrm>
        <a:graphic>
          <a:graphicData uri="http://schemas.openxmlformats.org/drawingml/2006/table">
            <a:tbl>
              <a:tblPr bandRow="1"/>
              <a:tblGrid>
                <a:gridCol w="246012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2113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730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effectLst/>
                          <a:latin typeface="+mj-lt"/>
                        </a:rPr>
                        <a:t>ESTADO</a:t>
                      </a:r>
                      <a:endParaRPr lang="es-CO" sz="10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89" marR="58489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effectLst/>
                          <a:latin typeface="+mj-lt"/>
                          <a:ea typeface="+mn-ea"/>
                        </a:rPr>
                        <a:t>CANTIDAD</a:t>
                      </a:r>
                      <a:endParaRPr lang="es-CO" sz="10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89" marR="58489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11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VÍAS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PARA LA EQUIDAD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3" marR="8123" marT="8799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0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3,9 </a:t>
                      </a:r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23" marR="8123" marT="8799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11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EN EJECUCIÓN OTROS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PROYECTOS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0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23" marR="8123" marT="8799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46497866"/>
                  </a:ext>
                </a:extLst>
              </a:tr>
              <a:tr h="184059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EJECUTADOS POR OTROS PROGRAMAS</a:t>
                      </a:r>
                      <a:endParaRPr lang="es-MX" sz="10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4 KM</a:t>
                      </a:r>
                    </a:p>
                  </a:txBody>
                  <a:tcPr marL="8123" marR="8123" marT="8799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61199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SIN INTERVENIR – SIN FINANCIACIÓN</a:t>
                      </a: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3,5 KM</a:t>
                      </a:r>
                    </a:p>
                  </a:txBody>
                  <a:tcPr marL="8123" marR="8123" marT="8799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3" name="30 CuadroTexto"/>
          <p:cNvSpPr txBox="1">
            <a:spLocks noChangeArrowheads="1"/>
          </p:cNvSpPr>
          <p:nvPr/>
        </p:nvSpPr>
        <p:spPr bwMode="auto">
          <a:xfrm flipH="1">
            <a:off x="3729130" y="4436514"/>
            <a:ext cx="3281256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255" tIns="0" rIns="91255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ESTADO DEL CORREDOR</a:t>
            </a:r>
          </a:p>
        </p:txBody>
      </p:sp>
      <p:pic>
        <p:nvPicPr>
          <p:cNvPr id="198820" name="Imagen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7523" y="1418005"/>
            <a:ext cx="1798574" cy="222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ángulo 25"/>
          <p:cNvSpPr/>
          <p:nvPr/>
        </p:nvSpPr>
        <p:spPr>
          <a:xfrm>
            <a:off x="2602670" y="548760"/>
            <a:ext cx="90848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7260"/>
            <a:r>
              <a:rPr lang="es-CO" spc="-5" dirty="0">
                <a:solidFill>
                  <a:srgbClr val="FFFFFF"/>
                </a:solidFill>
                <a:cs typeface="Calibri"/>
              </a:rPr>
              <a:t>COMPETITIVIDAD </a:t>
            </a:r>
            <a:r>
              <a:rPr lang="es-CO" spc="-25" dirty="0">
                <a:solidFill>
                  <a:srgbClr val="FFFFFF"/>
                </a:solidFill>
                <a:cs typeface="Calibri"/>
              </a:rPr>
              <a:t>ESTRATÉGICA </a:t>
            </a:r>
            <a:r>
              <a:rPr lang="es-CO" spc="-5" dirty="0">
                <a:solidFill>
                  <a:srgbClr val="FFFFFF"/>
                </a:solidFill>
                <a:cs typeface="Calibri"/>
              </a:rPr>
              <a:t>E</a:t>
            </a:r>
            <a:r>
              <a:rPr lang="es-CO" spc="65" dirty="0">
                <a:solidFill>
                  <a:srgbClr val="FFFFFF"/>
                </a:solidFill>
                <a:cs typeface="Calibri"/>
              </a:rPr>
              <a:t> </a:t>
            </a:r>
            <a:r>
              <a:rPr lang="es-CO" spc="-10" dirty="0">
                <a:solidFill>
                  <a:srgbClr val="FFFFFF"/>
                </a:solidFill>
                <a:cs typeface="Calibri"/>
              </a:rPr>
              <a:t>INFRAESTRUCTURA</a:t>
            </a:r>
            <a:endParaRPr lang="es-CO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5077523" y="889487"/>
            <a:ext cx="27158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solidFill>
                  <a:prstClr val="black"/>
                </a:solidFill>
              </a:rPr>
              <a:t>Circunvalar de Providencia</a:t>
            </a:r>
            <a:endParaRPr lang="es-CO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71699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684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897" y="1261651"/>
            <a:ext cx="4024401" cy="2680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30 CuadroTexto"/>
          <p:cNvSpPr txBox="1">
            <a:spLocks noChangeArrowheads="1"/>
          </p:cNvSpPr>
          <p:nvPr/>
        </p:nvSpPr>
        <p:spPr bwMode="auto">
          <a:xfrm flipH="1">
            <a:off x="7623076" y="1298438"/>
            <a:ext cx="4089134" cy="173253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252" tIns="0" rIns="91252" bIns="0" anchor="ctr" anchorCtr="1">
            <a:spAutoFit/>
          </a:bodyPr>
          <a:lstStyle>
            <a:defPPr>
              <a:defRPr lang="es-CO"/>
            </a:defPPr>
            <a:lvl1pPr marL="457200" indent="-457200" algn="ctr">
              <a:spcBef>
                <a:spcPts val="600"/>
              </a:spcBef>
              <a:defRPr sz="16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 eaLnBrk="0" hangingPunct="0">
              <a:defRPr sz="2400">
                <a:latin typeface="Arial" pitchFamily="34" charset="0"/>
                <a:cs typeface="Arial" pitchFamily="34" charset="0"/>
              </a:defRPr>
            </a:lvl2pPr>
            <a:lvl3pPr eaLnBrk="0" hangingPunct="0">
              <a:defRPr sz="2400">
                <a:latin typeface="Arial" pitchFamily="34" charset="0"/>
                <a:cs typeface="Arial" pitchFamily="34" charset="0"/>
              </a:defRPr>
            </a:lvl3pPr>
            <a:lvl4pPr eaLnBrk="0" hangingPunct="0">
              <a:defRPr sz="2400">
                <a:latin typeface="Arial" pitchFamily="34" charset="0"/>
                <a:cs typeface="Arial" pitchFamily="34" charset="0"/>
              </a:defRPr>
            </a:lvl4pPr>
            <a:lvl5pPr eaLnBrk="0" hangingPunct="0"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marL="343263" indent="-343263" defTabSz="912558">
              <a:spcBef>
                <a:spcPts val="450"/>
              </a:spcBef>
              <a:defRPr/>
            </a:pPr>
            <a:r>
              <a:rPr lang="es-CO" sz="1126" kern="0" dirty="0"/>
              <a:t>INFORMACIÓN GENERAL</a:t>
            </a:r>
          </a:p>
        </p:txBody>
      </p:sp>
      <p:graphicFrame>
        <p:nvGraphicFramePr>
          <p:cNvPr id="20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5116065"/>
              </p:ext>
            </p:extLst>
          </p:nvPr>
        </p:nvGraphicFramePr>
        <p:xfrm>
          <a:off x="7623076" y="1509664"/>
          <a:ext cx="4089134" cy="9144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4709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1814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0479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FECHA</a:t>
                      </a:r>
                      <a:r>
                        <a:rPr lang="es-ES" sz="1000" kern="1200" baseline="0" dirty="0"/>
                        <a:t> DE ADJUDICACIÓN </a:t>
                      </a:r>
                    </a:p>
                    <a:p>
                      <a:pPr marL="0" algn="l" defTabSz="914400" rtl="0" eaLnBrk="1" latinLnBrk="0" hangingPunct="1"/>
                      <a:r>
                        <a:rPr lang="es-ES" sz="1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INICIO DE OBRAS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7" marR="35997" marT="0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dirty="0">
                          <a:effectLst/>
                        </a:rPr>
                        <a:t>16/10/2015</a:t>
                      </a:r>
                    </a:p>
                    <a:p>
                      <a:pPr algn="ctr" rtl="0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25/01/2016</a:t>
                      </a:r>
                    </a:p>
                  </a:txBody>
                  <a:tcPr marL="35997" marR="35997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FECHA DE FIRMA DE CONTRATO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7" marR="35997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dirty="0">
                          <a:effectLst/>
                        </a:rPr>
                        <a:t>30/10/2015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5997" marR="35997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ACTA DE INICIO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7" marR="35997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25/01/2016</a:t>
                      </a:r>
                    </a:p>
                  </a:txBody>
                  <a:tcPr marL="35997" marR="35997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PLAZO</a:t>
                      </a:r>
                      <a:endParaRPr lang="es-CO" sz="1000" b="0" kern="1200" dirty="0">
                        <a:solidFill>
                          <a:srgbClr val="08275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7" marR="35997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24/08/2018</a:t>
                      </a:r>
                      <a:endParaRPr lang="es-MX" sz="1000" b="0" i="0" u="none" strike="noStrike" kern="1200" dirty="0">
                        <a:solidFill>
                          <a:srgbClr val="082754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7" marR="35997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FASE DEL PROYECTO (AVANCE)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7" marR="35997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kern="1200" baseline="0" dirty="0">
                          <a:effectLst/>
                        </a:rPr>
                        <a:t>44,5 </a:t>
                      </a:r>
                      <a:r>
                        <a:rPr lang="es-MX" sz="1000" u="none" strike="noStrike" kern="1200" dirty="0">
                          <a:effectLst/>
                        </a:rPr>
                        <a:t>%</a:t>
                      </a:r>
                      <a:endParaRPr lang="es-MX" sz="10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7" marR="35997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30 CuadroTexto"/>
          <p:cNvSpPr txBox="1">
            <a:spLocks noChangeArrowheads="1"/>
          </p:cNvSpPr>
          <p:nvPr/>
        </p:nvSpPr>
        <p:spPr bwMode="auto">
          <a:xfrm flipH="1">
            <a:off x="7623075" y="3186094"/>
            <a:ext cx="4089133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252" tIns="0" rIns="91252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marL="343263" indent="-343263" defTabSz="686526">
              <a:spcBef>
                <a:spcPts val="450"/>
              </a:spcBef>
              <a:defRPr/>
            </a:pPr>
            <a:r>
              <a:rPr lang="es-CO" sz="970" kern="0" dirty="0"/>
              <a:t>CONTRATO OBRA 1530 DE 30/10/2015</a:t>
            </a:r>
          </a:p>
        </p:txBody>
      </p:sp>
      <p:sp>
        <p:nvSpPr>
          <p:cNvPr id="22" name="30 CuadroTexto"/>
          <p:cNvSpPr txBox="1">
            <a:spLocks noChangeArrowheads="1"/>
          </p:cNvSpPr>
          <p:nvPr/>
        </p:nvSpPr>
        <p:spPr bwMode="auto">
          <a:xfrm flipH="1">
            <a:off x="7623075" y="4031410"/>
            <a:ext cx="4089132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252" tIns="0" rIns="91252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marL="343263" indent="-343263" defTabSz="686526">
              <a:spcBef>
                <a:spcPts val="450"/>
              </a:spcBef>
              <a:defRPr/>
            </a:pPr>
            <a:r>
              <a:rPr lang="es-CO" sz="970" kern="0" dirty="0"/>
              <a:t>INTERVENTORÍA 1652 DE 01/12/2015</a:t>
            </a:r>
          </a:p>
        </p:txBody>
      </p:sp>
      <p:graphicFrame>
        <p:nvGraphicFramePr>
          <p:cNvPr id="23" name="Tabla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8059974"/>
              </p:ext>
            </p:extLst>
          </p:nvPr>
        </p:nvGraphicFramePr>
        <p:xfrm>
          <a:off x="7623075" y="3360865"/>
          <a:ext cx="4089133" cy="623496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40386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6661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1865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55874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CONSORCIO VIAS Y EQUIPOS DEL CARARE 2016</a:t>
                      </a:r>
                    </a:p>
                  </a:txBody>
                  <a:tcPr marL="8117" marR="8117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587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INTEGRANTES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%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ORIGEN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587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INGENIERIA</a:t>
                      </a:r>
                      <a:r>
                        <a:rPr lang="es-MX" sz="10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DE VIAS S.A.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13" marR="811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70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7" marR="8117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587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EQUIPOS Y TRITURADOS S.A.</a:t>
                      </a:r>
                    </a:p>
                  </a:txBody>
                  <a:tcPr marL="108013" marR="8117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8117" marR="8117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7" marR="8117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4" name="Tab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2217268"/>
              </p:ext>
            </p:extLst>
          </p:nvPr>
        </p:nvGraphicFramePr>
        <p:xfrm>
          <a:off x="7623075" y="4272168"/>
          <a:ext cx="4089134" cy="76200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39923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0213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8776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5239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CONSORCIO CR VIAL</a:t>
                      </a:r>
                      <a:endParaRPr kumimoji="0" lang="es-MX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8116" marR="8116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INTEGRANTES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6" marR="811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%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6" marR="811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ORIGEN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6" marR="8116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0479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CO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COMPAÑÍA COLOMBIANA DE CONSULTORES SAS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7992" marR="811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L="8116" marR="811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6" marR="8116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RESTREPO Y URIBE SAS </a:t>
                      </a:r>
                    </a:p>
                  </a:txBody>
                  <a:tcPr marL="107992" marR="811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8116" marR="811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6" marR="8116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5" name="30 CuadroTexto"/>
          <p:cNvSpPr txBox="1">
            <a:spLocks noChangeArrowheads="1"/>
          </p:cNvSpPr>
          <p:nvPr/>
        </p:nvSpPr>
        <p:spPr bwMode="auto">
          <a:xfrm flipH="1">
            <a:off x="7623075" y="2477296"/>
            <a:ext cx="4089134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252" tIns="0" rIns="91252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marL="343263" indent="-343263" defTabSz="686526">
              <a:spcBef>
                <a:spcPts val="450"/>
              </a:spcBef>
              <a:defRPr/>
            </a:pPr>
            <a:r>
              <a:rPr lang="es-CO" sz="970" kern="0" dirty="0"/>
              <a:t>ALCANCE</a:t>
            </a:r>
          </a:p>
        </p:txBody>
      </p:sp>
      <p:graphicFrame>
        <p:nvGraphicFramePr>
          <p:cNvPr id="26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4218680"/>
              </p:ext>
            </p:extLst>
          </p:nvPr>
        </p:nvGraphicFramePr>
        <p:xfrm>
          <a:off x="7623075" y="2660246"/>
          <a:ext cx="4089134" cy="466028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156203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2674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7018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30179">
                  <a:extLst>
                    <a:ext uri="{9D8B030D-6E8A-4147-A177-3AD203B41FA5}">
                      <a16:colId xmlns="" xmlns:a16="http://schemas.microsoft.com/office/drawing/2014/main" val="1183085329"/>
                    </a:ext>
                  </a:extLst>
                </a:gridCol>
              </a:tblGrid>
              <a:tr h="1592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SECTOR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32" marR="58432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CANTIDAD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32" marR="58432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INTERVENCIÓN PREVISTA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32" marR="5843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00" b="0" dirty="0">
                          <a:effectLst/>
                          <a:latin typeface="+mn-lt"/>
                          <a:ea typeface="Times New Roman"/>
                        </a:rPr>
                        <a:t>AVANCE</a:t>
                      </a:r>
                    </a:p>
                  </a:txBody>
                  <a:tcPr marL="58432" marR="58432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425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 CIMITARRA</a:t>
                      </a:r>
                      <a:r>
                        <a:rPr lang="es-MX" sz="1000" u="none" strike="noStrike" baseline="0" dirty="0">
                          <a:effectLst/>
                          <a:latin typeface="+mn-lt"/>
                        </a:rPr>
                        <a:t> - LANDÁZURI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16" marR="8116" marT="882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6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16" marR="8116" marT="882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 Pavimentación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16" marR="8116" marT="882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1,55 Km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116" marR="8116" marT="8828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3" name="30 CuadroTexto"/>
          <p:cNvSpPr txBox="1">
            <a:spLocks noChangeArrowheads="1"/>
          </p:cNvSpPr>
          <p:nvPr/>
        </p:nvSpPr>
        <p:spPr bwMode="auto">
          <a:xfrm flipH="1">
            <a:off x="390897" y="3984362"/>
            <a:ext cx="3222415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252" tIns="0" rIns="91252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marL="343263" indent="-343263" defTabSz="686526">
              <a:spcBef>
                <a:spcPts val="450"/>
              </a:spcBef>
              <a:defRPr/>
            </a:pPr>
            <a:r>
              <a:rPr lang="es-CO" sz="970" kern="0" dirty="0"/>
              <a:t>INVERSIONES (Millones)</a:t>
            </a:r>
          </a:p>
        </p:txBody>
      </p:sp>
      <p:graphicFrame>
        <p:nvGraphicFramePr>
          <p:cNvPr id="36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3473764"/>
              </p:ext>
            </p:extLst>
          </p:nvPr>
        </p:nvGraphicFramePr>
        <p:xfrm>
          <a:off x="390899" y="4133634"/>
          <a:ext cx="3222413" cy="1307479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10284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1956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8646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 Contrato Obra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7" marR="3599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$ 49.042</a:t>
                      </a:r>
                    </a:p>
                  </a:txBody>
                  <a:tcPr marL="35997" marR="35997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646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 Contrato Interventoría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7" marR="35997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baseline="0" dirty="0">
                          <a:effectLst/>
                        </a:rPr>
                        <a:t> </a:t>
                      </a:r>
                      <a:r>
                        <a:rPr lang="es-CO" sz="1000" u="none" strike="noStrike" dirty="0">
                          <a:effectLst/>
                        </a:rPr>
                        <a:t>$ 4.535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97" marR="35997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458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/>
                        <a:t>Total Vigencias de obra</a:t>
                      </a:r>
                      <a:endParaRPr lang="es-CO" sz="1000" kern="1200" baseline="0" dirty="0"/>
                    </a:p>
                    <a:p>
                      <a:pPr marL="177800" indent="0" algn="l" defTabSz="914400" rtl="0" eaLnBrk="1" latinLnBrk="0" hangingPunct="1"/>
                      <a:r>
                        <a:rPr lang="es-CO" sz="1000" b="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2016= </a:t>
                      </a:r>
                      <a:r>
                        <a:rPr lang="es-CO" sz="1000" b="1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$11.325</a:t>
                      </a:r>
                      <a:endParaRPr lang="es-CO" sz="1000" b="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7800" indent="0" algn="l" defTabSz="914400" rtl="0" eaLnBrk="1" latinLnBrk="0" hangingPunct="1"/>
                      <a:r>
                        <a:rPr lang="es-CO" sz="1000" b="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2017= </a:t>
                      </a:r>
                      <a:r>
                        <a:rPr lang="es-CO" sz="1000" b="1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$27.190</a:t>
                      </a:r>
                    </a:p>
                    <a:p>
                      <a:pPr marL="177800" indent="0" algn="l" defTabSz="914400" rtl="0" eaLnBrk="1" latinLnBrk="0" hangingPunct="1"/>
                      <a:r>
                        <a:rPr lang="es-CO" sz="1000" b="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2018</a:t>
                      </a:r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=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$10.527</a:t>
                      </a:r>
                      <a:endParaRPr lang="es-CO" sz="1000" b="1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7" marR="35997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baseline="0" dirty="0">
                          <a:effectLst/>
                        </a:rPr>
                        <a:t> </a:t>
                      </a:r>
                      <a:r>
                        <a:rPr lang="es-CO" sz="1000" u="none" strike="noStrike" dirty="0">
                          <a:effectLst/>
                        </a:rPr>
                        <a:t>$ 49.042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97" marR="35997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8870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</a:t>
                      </a:r>
                      <a:r>
                        <a:rPr lang="es-ES" sz="1000" kern="1200" baseline="0" dirty="0"/>
                        <a:t> Inversión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7" marR="35997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 $ 53.577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97" marR="35997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99784" name="CuadroTexto 36"/>
          <p:cNvSpPr txBox="1">
            <a:spLocks noChangeArrowheads="1"/>
          </p:cNvSpPr>
          <p:nvPr/>
        </p:nvSpPr>
        <p:spPr bwMode="auto">
          <a:xfrm>
            <a:off x="281368" y="5590385"/>
            <a:ext cx="3155744" cy="24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52" tIns="45632" rIns="91252" bIns="45632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defTabSz="912558" fontAlgn="base">
              <a:spcBef>
                <a:spcPct val="0"/>
              </a:spcBef>
              <a:spcAft>
                <a:spcPct val="0"/>
              </a:spcAft>
            </a:pPr>
            <a:r>
              <a:rPr lang="es-MX" altLang="es-CO" sz="976" kern="0" dirty="0">
                <a:solidFill>
                  <a:srgbClr val="386295"/>
                </a:solidFill>
              </a:rPr>
              <a:t>* Cifras en millones a diciembre de 2015</a:t>
            </a:r>
          </a:p>
        </p:txBody>
      </p:sp>
      <p:graphicFrame>
        <p:nvGraphicFramePr>
          <p:cNvPr id="29" name="Tabla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0046167"/>
              </p:ext>
            </p:extLst>
          </p:nvPr>
        </p:nvGraphicFramePr>
        <p:xfrm>
          <a:off x="3729194" y="4017286"/>
          <a:ext cx="3514496" cy="183071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51449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83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Longitud</a:t>
                      </a:r>
                      <a:r>
                        <a:rPr lang="es-ES" sz="120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 de Proyecto 29 Km</a:t>
                      </a:r>
                      <a:endParaRPr lang="es-CO" sz="1200" b="0" i="0" u="none" strike="noStrike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36003" marR="36003" marT="0" marB="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0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8524035"/>
              </p:ext>
            </p:extLst>
          </p:nvPr>
        </p:nvGraphicFramePr>
        <p:xfrm>
          <a:off x="3733956" y="4422743"/>
          <a:ext cx="3509734" cy="1069394"/>
        </p:xfrm>
        <a:graphic>
          <a:graphicData uri="http://schemas.openxmlformats.org/drawingml/2006/table">
            <a:tbl>
              <a:tblPr bandRow="1"/>
              <a:tblGrid>
                <a:gridCol w="26314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7830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052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effectLst/>
                          <a:latin typeface="+mj-lt"/>
                        </a:rPr>
                        <a:t>ESTADO</a:t>
                      </a:r>
                      <a:endParaRPr lang="es-CO" sz="10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86" marR="58486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effectLst/>
                          <a:latin typeface="+mj-lt"/>
                          <a:ea typeface="+mn-ea"/>
                        </a:rPr>
                        <a:t>CANTIDAD</a:t>
                      </a:r>
                      <a:endParaRPr lang="es-CO" sz="10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86" marR="58486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160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VÍAS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PARA LA EQUIDAD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3" marR="8123" marT="8806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6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23" marR="8123" marT="8806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160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EN EJECUCIÓN OTROS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PROYECTOS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7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0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23" marR="8123" marT="8806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46497866"/>
                  </a:ext>
                </a:extLst>
              </a:tr>
              <a:tr h="216036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EJECUTADOS POR OTROS PROGRAMAS</a:t>
                      </a:r>
                      <a:endParaRPr lang="es-MX" sz="10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7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23 KM</a:t>
                      </a:r>
                    </a:p>
                  </a:txBody>
                  <a:tcPr marL="8123" marR="8123" marT="8806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16036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SIN INTERVENIR – SIN FINANCIACIÓN</a:t>
                      </a:r>
                    </a:p>
                  </a:txBody>
                  <a:tcPr marL="8120" marR="8120" marT="8807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 KM</a:t>
                      </a:r>
                    </a:p>
                  </a:txBody>
                  <a:tcPr marL="8123" marR="8123" marT="8806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1" name="30 CuadroTexto"/>
          <p:cNvSpPr txBox="1">
            <a:spLocks noChangeArrowheads="1"/>
          </p:cNvSpPr>
          <p:nvPr/>
        </p:nvSpPr>
        <p:spPr bwMode="auto">
          <a:xfrm flipH="1">
            <a:off x="3733955" y="4273471"/>
            <a:ext cx="3509735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252" tIns="0" rIns="91252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marL="343263" indent="-343263" defTabSz="686526">
              <a:spcBef>
                <a:spcPts val="450"/>
              </a:spcBef>
              <a:defRPr/>
            </a:pPr>
            <a:r>
              <a:rPr lang="es-CO" sz="970" kern="0" dirty="0"/>
              <a:t>ESTADO DEL CORREDOR</a:t>
            </a:r>
          </a:p>
        </p:txBody>
      </p:sp>
      <p:pic>
        <p:nvPicPr>
          <p:cNvPr id="199844" name="Imagen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451" y="1361436"/>
            <a:ext cx="1965471" cy="2345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tángulo 26"/>
          <p:cNvSpPr/>
          <p:nvPr/>
        </p:nvSpPr>
        <p:spPr>
          <a:xfrm>
            <a:off x="2602670" y="548760"/>
            <a:ext cx="90848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7260"/>
            <a:r>
              <a:rPr lang="es-CO" spc="-5" dirty="0">
                <a:solidFill>
                  <a:srgbClr val="FFFFFF"/>
                </a:solidFill>
                <a:cs typeface="Calibri"/>
              </a:rPr>
              <a:t>COMPETITIVIDAD </a:t>
            </a:r>
            <a:r>
              <a:rPr lang="es-CO" spc="-25" dirty="0">
                <a:solidFill>
                  <a:srgbClr val="FFFFFF"/>
                </a:solidFill>
                <a:cs typeface="Calibri"/>
              </a:rPr>
              <a:t>ESTRATÉGICA </a:t>
            </a:r>
            <a:r>
              <a:rPr lang="es-CO" spc="-5" dirty="0">
                <a:solidFill>
                  <a:srgbClr val="FFFFFF"/>
                </a:solidFill>
                <a:cs typeface="Calibri"/>
              </a:rPr>
              <a:t>E</a:t>
            </a:r>
            <a:r>
              <a:rPr lang="es-CO" spc="65" dirty="0">
                <a:solidFill>
                  <a:srgbClr val="FFFFFF"/>
                </a:solidFill>
                <a:cs typeface="Calibri"/>
              </a:rPr>
              <a:t> </a:t>
            </a:r>
            <a:r>
              <a:rPr lang="es-CO" spc="-10" dirty="0">
                <a:solidFill>
                  <a:srgbClr val="FFFFFF"/>
                </a:solidFill>
                <a:cs typeface="Calibri"/>
              </a:rPr>
              <a:t>INFRAESTRUCTURA</a:t>
            </a:r>
            <a:endParaRPr lang="es-CO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28" name="Rectángulo 27"/>
          <p:cNvSpPr/>
          <p:nvPr/>
        </p:nvSpPr>
        <p:spPr>
          <a:xfrm>
            <a:off x="5077523" y="889487"/>
            <a:ext cx="33931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solidFill>
                  <a:prstClr val="black"/>
                </a:solidFill>
              </a:rPr>
              <a:t>Cimitarra </a:t>
            </a:r>
            <a:r>
              <a:rPr lang="mr-IN" b="1" dirty="0">
                <a:solidFill>
                  <a:prstClr val="black"/>
                </a:solidFill>
              </a:rPr>
              <a:t>–</a:t>
            </a:r>
            <a:r>
              <a:rPr lang="es-ES" b="1" dirty="0">
                <a:solidFill>
                  <a:prstClr val="black"/>
                </a:solidFill>
              </a:rPr>
              <a:t> Landázuri (Santander)</a:t>
            </a:r>
            <a:endParaRPr lang="es-CO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90417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30 CuadroTexto"/>
          <p:cNvSpPr txBox="1">
            <a:spLocks noChangeArrowheads="1"/>
          </p:cNvSpPr>
          <p:nvPr/>
        </p:nvSpPr>
        <p:spPr bwMode="auto">
          <a:xfrm flipH="1">
            <a:off x="7623027" y="1269602"/>
            <a:ext cx="4058840" cy="173253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249" tIns="0" rIns="91249" bIns="0" anchor="ctr" anchorCtr="1">
            <a:spAutoFit/>
          </a:bodyPr>
          <a:lstStyle>
            <a:defPPr>
              <a:defRPr lang="es-CO"/>
            </a:defPPr>
            <a:lvl1pPr marL="457200" indent="-457200" algn="ctr">
              <a:spcBef>
                <a:spcPts val="600"/>
              </a:spcBef>
              <a:defRPr sz="16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 eaLnBrk="0" hangingPunct="0">
              <a:defRPr sz="2400">
                <a:latin typeface="Arial" pitchFamily="34" charset="0"/>
                <a:cs typeface="Arial" pitchFamily="34" charset="0"/>
              </a:defRPr>
            </a:lvl2pPr>
            <a:lvl3pPr eaLnBrk="0" hangingPunct="0">
              <a:defRPr sz="2400">
                <a:latin typeface="Arial" pitchFamily="34" charset="0"/>
                <a:cs typeface="Arial" pitchFamily="34" charset="0"/>
              </a:defRPr>
            </a:lvl3pPr>
            <a:lvl4pPr eaLnBrk="0" hangingPunct="0">
              <a:defRPr sz="2400">
                <a:latin typeface="Arial" pitchFamily="34" charset="0"/>
                <a:cs typeface="Arial" pitchFamily="34" charset="0"/>
              </a:defRPr>
            </a:lvl4pPr>
            <a:lvl5pPr eaLnBrk="0" hangingPunct="0"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defTabSz="912549">
              <a:defRPr/>
            </a:pPr>
            <a:r>
              <a:rPr lang="es-CO" sz="1126" dirty="0"/>
              <a:t>INFORMACIÓN GENERAL</a:t>
            </a:r>
          </a:p>
        </p:txBody>
      </p:sp>
      <p:graphicFrame>
        <p:nvGraphicFramePr>
          <p:cNvPr id="13" name="3 Tabla"/>
          <p:cNvGraphicFramePr>
            <a:graphicFrameLocks noGrp="1"/>
          </p:cNvGraphicFramePr>
          <p:nvPr>
            <p:extLst/>
          </p:nvPr>
        </p:nvGraphicFramePr>
        <p:xfrm>
          <a:off x="7623027" y="1480827"/>
          <a:ext cx="4060429" cy="9144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8403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2012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0479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FECHA</a:t>
                      </a:r>
                      <a:r>
                        <a:rPr lang="es-ES" sz="1000" kern="1200" baseline="0" dirty="0"/>
                        <a:t> DE ADJUDICACIÓN </a:t>
                      </a:r>
                    </a:p>
                    <a:p>
                      <a:pPr marL="0" algn="l" defTabSz="914400" rtl="0" eaLnBrk="1" latinLnBrk="0" hangingPunct="1"/>
                      <a:r>
                        <a:rPr lang="es-ES" sz="1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INICIO DE OBRA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5" marR="35995" marT="0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dirty="0">
                          <a:effectLst/>
                        </a:rPr>
                        <a:t>20/10/2015</a:t>
                      </a:r>
                    </a:p>
                    <a:p>
                      <a:pPr algn="ctr" rtl="0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19/08/2016</a:t>
                      </a:r>
                    </a:p>
                  </a:txBody>
                  <a:tcPr marL="35995" marR="35995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FECHA DE FIRMA DE CONTRATO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5" marR="35995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dirty="0">
                          <a:effectLst/>
                        </a:rPr>
                        <a:t>13/11/2015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5995" marR="35995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ACTA DE INICIO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5" marR="3599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25/01/2016</a:t>
                      </a:r>
                    </a:p>
                  </a:txBody>
                  <a:tcPr marL="35995" marR="35995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PLAZO</a:t>
                      </a:r>
                      <a:endParaRPr lang="es-CO" sz="1000" b="0" kern="1200" dirty="0">
                        <a:solidFill>
                          <a:srgbClr val="08275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5" marR="35995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24/08/2018</a:t>
                      </a:r>
                      <a:endParaRPr lang="es-MX" sz="1000" b="0" i="0" u="none" strike="noStrike" kern="1200" dirty="0">
                        <a:solidFill>
                          <a:srgbClr val="082754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5" marR="35995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FASE DEL PROYECTO (AVANCE)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5" marR="3599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60,4 </a:t>
                      </a:r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35995" marR="35995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4" name="30 CuadroTexto"/>
          <p:cNvSpPr txBox="1">
            <a:spLocks noChangeArrowheads="1"/>
          </p:cNvSpPr>
          <p:nvPr/>
        </p:nvSpPr>
        <p:spPr bwMode="auto">
          <a:xfrm flipH="1">
            <a:off x="7623025" y="3435261"/>
            <a:ext cx="4054079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249" tIns="0" rIns="91249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CONTRATO OBRA 1588 DE 13/11/2015</a:t>
            </a:r>
          </a:p>
        </p:txBody>
      </p:sp>
      <p:sp>
        <p:nvSpPr>
          <p:cNvPr id="17" name="30 CuadroTexto"/>
          <p:cNvSpPr txBox="1">
            <a:spLocks noChangeArrowheads="1"/>
          </p:cNvSpPr>
          <p:nvPr/>
        </p:nvSpPr>
        <p:spPr bwMode="auto">
          <a:xfrm flipH="1">
            <a:off x="7623025" y="4403875"/>
            <a:ext cx="4055666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249" tIns="0" rIns="91249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INTERVENTORÍA 1728 DE 21/12/2015</a:t>
            </a:r>
          </a:p>
        </p:txBody>
      </p:sp>
      <p:graphicFrame>
        <p:nvGraphicFramePr>
          <p:cNvPr id="18" name="Tab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124142"/>
              </p:ext>
            </p:extLst>
          </p:nvPr>
        </p:nvGraphicFramePr>
        <p:xfrm>
          <a:off x="7623025" y="3612378"/>
          <a:ext cx="4055664" cy="60960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09071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1764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4730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5239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CONSORCIO VIAS EQUIDAD 059</a:t>
                      </a:r>
                    </a:p>
                  </a:txBody>
                  <a:tcPr marL="8117" marR="8117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INTEGRANTES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%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ORIGEN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dirty="0">
                          <a:effectLst/>
                        </a:rPr>
                        <a:t>HIDALGO E</a:t>
                      </a:r>
                      <a:r>
                        <a:rPr lang="es-MX" sz="1000" u="none" strike="noStrike" baseline="0" dirty="0">
                          <a:effectLst/>
                        </a:rPr>
                        <a:t> HIDALGO SA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10" marR="811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30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ECUADOR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</a:t>
                      </a:r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SUC. COLOMBIA</a:t>
                      </a:r>
                    </a:p>
                  </a:txBody>
                  <a:tcPr marL="8117" marR="8117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dirty="0">
                          <a:effectLst/>
                        </a:rPr>
                        <a:t>HIDALGO</a:t>
                      </a:r>
                      <a:r>
                        <a:rPr lang="es-MX" sz="1000" u="none" strike="noStrike" baseline="0" dirty="0">
                          <a:effectLst/>
                        </a:rPr>
                        <a:t> E HIDALGO COLOMBIA SAS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10" marR="811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70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COLOMBIA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9" name="Tab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8727080"/>
              </p:ext>
            </p:extLst>
          </p:nvPr>
        </p:nvGraphicFramePr>
        <p:xfrm>
          <a:off x="7623025" y="4592356"/>
          <a:ext cx="4044557" cy="76200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37308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9666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7481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5239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CONSORCIO CR VIAL ARAUCA</a:t>
                      </a:r>
                      <a:endParaRPr kumimoji="0" lang="es-MX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8116" marR="8116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INTEGRANTES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6" marR="811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%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6" marR="811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ORIGEN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6" marR="8116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0479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COMPAÑÍA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COLOMBIANA DE CONSULTORES S.A.S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7989" marR="811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L="8116" marR="811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6" marR="8116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RESTREPO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 URIBE S.A.S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7989" marR="811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8116" marR="811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6" marR="8116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30 CuadroTexto"/>
          <p:cNvSpPr txBox="1">
            <a:spLocks noChangeArrowheads="1"/>
          </p:cNvSpPr>
          <p:nvPr/>
        </p:nvSpPr>
        <p:spPr bwMode="auto">
          <a:xfrm flipH="1">
            <a:off x="7623028" y="2481163"/>
            <a:ext cx="4044554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249" tIns="0" rIns="91249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ALCANCE</a:t>
            </a:r>
          </a:p>
        </p:txBody>
      </p:sp>
      <p:graphicFrame>
        <p:nvGraphicFramePr>
          <p:cNvPr id="21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5752904"/>
              </p:ext>
            </p:extLst>
          </p:nvPr>
        </p:nvGraphicFramePr>
        <p:xfrm>
          <a:off x="7623025" y="2755377"/>
          <a:ext cx="4044557" cy="496851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119344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6792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7974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03446">
                  <a:extLst>
                    <a:ext uri="{9D8B030D-6E8A-4147-A177-3AD203B41FA5}">
                      <a16:colId xmlns="" xmlns:a16="http://schemas.microsoft.com/office/drawing/2014/main" val="1641664465"/>
                    </a:ext>
                  </a:extLst>
                </a:gridCol>
              </a:tblGrid>
              <a:tr h="1527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SECTOR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30" marR="5843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CANTIDAD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30" marR="5843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INTERVENCIÓN PREVISTA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30" marR="584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00" b="0" dirty="0">
                          <a:effectLst/>
                          <a:latin typeface="+mn-lt"/>
                          <a:ea typeface="Times New Roman"/>
                        </a:rPr>
                        <a:t>AVANCE</a:t>
                      </a:r>
                    </a:p>
                  </a:txBody>
                  <a:tcPr marL="58430" marR="58430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2921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 TAME – ARAUCA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16" marR="8116" marT="8837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27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16" marR="8116" marT="8837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Rehabilitación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16" marR="8116" marT="8837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213209" rtl="0" eaLnBrk="1" fontAlgn="ctr" latinLnBrk="0" hangingPunct="1"/>
                      <a:r>
                        <a:rPr lang="es-MX" sz="1100" b="0" i="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16,3 Km</a:t>
                      </a:r>
                    </a:p>
                    <a:p>
                      <a:pPr marL="0" algn="ctr" defTabSz="1213209" rtl="0" eaLnBrk="1" fontAlgn="ctr" latinLnBrk="0" hangingPunct="1"/>
                      <a:r>
                        <a:rPr lang="es-MX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(1ra Capa)</a:t>
                      </a:r>
                    </a:p>
                  </a:txBody>
                  <a:tcPr marL="8116" marR="8116" marT="8837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01813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320" y="1217587"/>
            <a:ext cx="4217424" cy="2627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30 CuadroTexto"/>
          <p:cNvSpPr txBox="1">
            <a:spLocks noChangeArrowheads="1"/>
          </p:cNvSpPr>
          <p:nvPr/>
        </p:nvSpPr>
        <p:spPr bwMode="auto">
          <a:xfrm flipH="1">
            <a:off x="395846" y="3957398"/>
            <a:ext cx="3482633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249" tIns="0" rIns="91249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INVERSIONES (Millones)</a:t>
            </a:r>
          </a:p>
        </p:txBody>
      </p:sp>
      <p:graphicFrame>
        <p:nvGraphicFramePr>
          <p:cNvPr id="2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1430748"/>
              </p:ext>
            </p:extLst>
          </p:nvPr>
        </p:nvGraphicFramePr>
        <p:xfrm>
          <a:off x="395845" y="4161418"/>
          <a:ext cx="3482635" cy="1344525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27266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099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9207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 Contrato Obra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3" marR="3600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 </a:t>
                      </a:r>
                      <a:r>
                        <a:rPr lang="es-ES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49.339</a:t>
                      </a:r>
                    </a:p>
                  </a:txBody>
                  <a:tcPr marL="36003" marR="36003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207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 Contrato Interventoría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3" marR="36003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baseline="0" dirty="0">
                          <a:effectLst/>
                        </a:rPr>
                        <a:t> </a:t>
                      </a:r>
                      <a:r>
                        <a:rPr lang="es-CO" sz="1000" u="none" strike="noStrike" dirty="0">
                          <a:effectLst/>
                        </a:rPr>
                        <a:t>$ 5.599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3" marR="36003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683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/>
                        <a:t>Total Vigencias de obra</a:t>
                      </a:r>
                      <a:endParaRPr lang="es-CO" sz="1000" kern="1200" baseline="0" dirty="0"/>
                    </a:p>
                    <a:p>
                      <a:pPr marL="1778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b="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2016= </a:t>
                      </a:r>
                      <a:r>
                        <a:rPr lang="es-CO" sz="1000" b="1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$9.960</a:t>
                      </a:r>
                      <a:endParaRPr lang="es-CO" sz="1000" b="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7800" indent="0" algn="l" defTabSz="914400" rtl="0" eaLnBrk="1" latinLnBrk="0" hangingPunct="1"/>
                      <a:r>
                        <a:rPr lang="es-CO" sz="1000" b="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2017= </a:t>
                      </a:r>
                      <a:r>
                        <a:rPr lang="es-CO" sz="1000" b="1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$19.680</a:t>
                      </a:r>
                    </a:p>
                    <a:p>
                      <a:pPr marL="1778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b="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2018= </a:t>
                      </a:r>
                      <a:r>
                        <a:rPr lang="es-CO" sz="1000" b="1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$19.699</a:t>
                      </a:r>
                    </a:p>
                  </a:txBody>
                  <a:tcPr marL="36003" marR="36003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baseline="0" dirty="0">
                          <a:effectLst/>
                        </a:rPr>
                        <a:t> </a:t>
                      </a:r>
                      <a:r>
                        <a:rPr lang="es-CO" sz="1000" u="none" strike="noStrike" dirty="0">
                          <a:effectLst/>
                        </a:rPr>
                        <a:t>$ 49.339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3" marR="36003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9207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</a:t>
                      </a:r>
                      <a:r>
                        <a:rPr lang="es-ES" sz="1000" kern="1200" baseline="0" dirty="0"/>
                        <a:t> Inversión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3" marR="36003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 $ 54.938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3" marR="36003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1832" name="CuadroTexto 24"/>
          <p:cNvSpPr txBox="1">
            <a:spLocks noChangeArrowheads="1"/>
          </p:cNvSpPr>
          <p:nvPr/>
        </p:nvSpPr>
        <p:spPr bwMode="auto">
          <a:xfrm>
            <a:off x="286320" y="5505928"/>
            <a:ext cx="3155641" cy="242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49" tIns="45630" rIns="91249" bIns="4563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defTabSz="912549" fontAlgn="base">
              <a:spcBef>
                <a:spcPct val="0"/>
              </a:spcBef>
              <a:spcAft>
                <a:spcPct val="0"/>
              </a:spcAft>
            </a:pPr>
            <a:r>
              <a:rPr lang="es-MX" altLang="es-CO" sz="976" dirty="0">
                <a:solidFill>
                  <a:srgbClr val="386295"/>
                </a:solidFill>
              </a:rPr>
              <a:t>* Cifras en millones a diciembre de 2015</a:t>
            </a:r>
          </a:p>
        </p:txBody>
      </p:sp>
      <p:graphicFrame>
        <p:nvGraphicFramePr>
          <p:cNvPr id="25" name="Tabla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7453852"/>
              </p:ext>
            </p:extLst>
          </p:nvPr>
        </p:nvGraphicFramePr>
        <p:xfrm>
          <a:off x="3994372" y="3958220"/>
          <a:ext cx="3249295" cy="183071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24929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83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Longitud</a:t>
                      </a:r>
                      <a:r>
                        <a:rPr lang="es-ES" sz="120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 de Proyecto 174 Km</a:t>
                      </a:r>
                      <a:endParaRPr lang="es-CO" sz="1200" b="0" i="0" u="none" strike="noStrike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36002" marR="36002" marT="0" marB="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8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3436105"/>
              </p:ext>
            </p:extLst>
          </p:nvPr>
        </p:nvGraphicFramePr>
        <p:xfrm>
          <a:off x="3999132" y="4440786"/>
          <a:ext cx="3244534" cy="1065141"/>
        </p:xfrm>
        <a:graphic>
          <a:graphicData uri="http://schemas.openxmlformats.org/drawingml/2006/table">
            <a:tbl>
              <a:tblPr bandRow="1"/>
              <a:tblGrid>
                <a:gridCol w="243259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1194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979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effectLst/>
                          <a:latin typeface="+mj-lt"/>
                        </a:rPr>
                        <a:t>ESTADO</a:t>
                      </a:r>
                      <a:endParaRPr lang="es-CO" sz="10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78" marR="58478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effectLst/>
                          <a:latin typeface="+mj-lt"/>
                          <a:ea typeface="+mn-ea"/>
                        </a:rPr>
                        <a:t>CANTIDAD</a:t>
                      </a:r>
                      <a:endParaRPr lang="es-CO" sz="10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78" marR="58478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0937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VÍAS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PARA LA EQUIDAD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2" marR="8122" marT="8807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27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22" marR="8122" marT="8807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0937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EN EJECUCIÓN OTROS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PROYECTOS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7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0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22" marR="8122" marT="8807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46497866"/>
                  </a:ext>
                </a:extLst>
              </a:tr>
              <a:tr h="239069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EJECUTADOS POR OTROS PROGRAMAS</a:t>
                      </a:r>
                      <a:endParaRPr lang="es-MX" sz="10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7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136 KM</a:t>
                      </a:r>
                    </a:p>
                  </a:txBody>
                  <a:tcPr marL="8122" marR="8122" marT="8807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09378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SIN INTERVENIR – SIN FINANCIACIÓN</a:t>
                      </a:r>
                    </a:p>
                  </a:txBody>
                  <a:tcPr marL="8120" marR="8120" marT="8807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8 KM</a:t>
                      </a:r>
                    </a:p>
                  </a:txBody>
                  <a:tcPr marL="8122" marR="8122" marT="8807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9" name="30 CuadroTexto"/>
          <p:cNvSpPr txBox="1">
            <a:spLocks noChangeArrowheads="1"/>
          </p:cNvSpPr>
          <p:nvPr/>
        </p:nvSpPr>
        <p:spPr bwMode="auto">
          <a:xfrm flipH="1">
            <a:off x="3999121" y="4212175"/>
            <a:ext cx="3244532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249" tIns="0" rIns="91249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ESTADO DEL CORREDOR</a:t>
            </a:r>
          </a:p>
        </p:txBody>
      </p:sp>
      <p:pic>
        <p:nvPicPr>
          <p:cNvPr id="201892" name="Imagen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288" y="1473288"/>
            <a:ext cx="1631791" cy="1947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tángulo 26"/>
          <p:cNvSpPr/>
          <p:nvPr/>
        </p:nvSpPr>
        <p:spPr>
          <a:xfrm>
            <a:off x="2602670" y="548760"/>
            <a:ext cx="90848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7260"/>
            <a:r>
              <a:rPr lang="es-CO" spc="-5" dirty="0">
                <a:solidFill>
                  <a:srgbClr val="FFFFFF"/>
                </a:solidFill>
                <a:cs typeface="Calibri"/>
              </a:rPr>
              <a:t>COMPETITIVIDAD </a:t>
            </a:r>
            <a:r>
              <a:rPr lang="es-CO" spc="-25" dirty="0">
                <a:solidFill>
                  <a:srgbClr val="FFFFFF"/>
                </a:solidFill>
                <a:cs typeface="Calibri"/>
              </a:rPr>
              <a:t>ESTRATÉGICA </a:t>
            </a:r>
            <a:r>
              <a:rPr lang="es-CO" spc="-5" dirty="0">
                <a:solidFill>
                  <a:srgbClr val="FFFFFF"/>
                </a:solidFill>
                <a:cs typeface="Calibri"/>
              </a:rPr>
              <a:t>E</a:t>
            </a:r>
            <a:r>
              <a:rPr lang="es-CO" spc="65" dirty="0">
                <a:solidFill>
                  <a:srgbClr val="FFFFFF"/>
                </a:solidFill>
                <a:cs typeface="Calibri"/>
              </a:rPr>
              <a:t> </a:t>
            </a:r>
            <a:r>
              <a:rPr lang="es-CO" spc="-10" dirty="0">
                <a:solidFill>
                  <a:srgbClr val="FFFFFF"/>
                </a:solidFill>
                <a:cs typeface="Calibri"/>
              </a:rPr>
              <a:t>INFRAESTRUCTURA</a:t>
            </a:r>
            <a:endParaRPr lang="es-CO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31" name="Rectángulo 30"/>
          <p:cNvSpPr/>
          <p:nvPr/>
        </p:nvSpPr>
        <p:spPr>
          <a:xfrm>
            <a:off x="5077523" y="889487"/>
            <a:ext cx="15367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solidFill>
                  <a:prstClr val="black"/>
                </a:solidFill>
              </a:rPr>
              <a:t>Tame - Arauca</a:t>
            </a:r>
            <a:endParaRPr lang="es-CO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21777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914" name="Imagen 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9302" y="1460836"/>
            <a:ext cx="1729473" cy="2066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3780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288" y="1290585"/>
            <a:ext cx="4555183" cy="2839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30 CuadroTexto"/>
          <p:cNvSpPr txBox="1">
            <a:spLocks noChangeArrowheads="1"/>
          </p:cNvSpPr>
          <p:nvPr/>
        </p:nvSpPr>
        <p:spPr bwMode="auto">
          <a:xfrm flipH="1">
            <a:off x="7713606" y="1438427"/>
            <a:ext cx="4059105" cy="173253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255" tIns="0" rIns="91255" bIns="0" anchor="ctr" anchorCtr="1">
            <a:spAutoFit/>
          </a:bodyPr>
          <a:lstStyle>
            <a:defPPr>
              <a:defRPr lang="es-CO"/>
            </a:defPPr>
            <a:lvl1pPr marL="457200" indent="-457200" algn="ctr">
              <a:spcBef>
                <a:spcPts val="600"/>
              </a:spcBef>
              <a:defRPr sz="16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 eaLnBrk="0" hangingPunct="0">
              <a:defRPr sz="2400">
                <a:latin typeface="Arial" pitchFamily="34" charset="0"/>
                <a:cs typeface="Arial" pitchFamily="34" charset="0"/>
              </a:defRPr>
            </a:lvl2pPr>
            <a:lvl3pPr eaLnBrk="0" hangingPunct="0">
              <a:defRPr sz="2400">
                <a:latin typeface="Arial" pitchFamily="34" charset="0"/>
                <a:cs typeface="Arial" pitchFamily="34" charset="0"/>
              </a:defRPr>
            </a:lvl3pPr>
            <a:lvl4pPr eaLnBrk="0" hangingPunct="0">
              <a:defRPr sz="2400">
                <a:latin typeface="Arial" pitchFamily="34" charset="0"/>
                <a:cs typeface="Arial" pitchFamily="34" charset="0"/>
              </a:defRPr>
            </a:lvl4pPr>
            <a:lvl5pPr eaLnBrk="0" hangingPunct="0"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defTabSz="912567">
              <a:defRPr/>
            </a:pPr>
            <a:r>
              <a:rPr lang="es-CO" sz="1126" dirty="0"/>
              <a:t>INFORMACIÓN GENERAL</a:t>
            </a:r>
          </a:p>
        </p:txBody>
      </p:sp>
      <p:graphicFrame>
        <p:nvGraphicFramePr>
          <p:cNvPr id="26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8406318"/>
              </p:ext>
            </p:extLst>
          </p:nvPr>
        </p:nvGraphicFramePr>
        <p:xfrm>
          <a:off x="7713606" y="1620694"/>
          <a:ext cx="4060692" cy="9144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45380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0689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9749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FECHA</a:t>
                      </a:r>
                      <a:r>
                        <a:rPr lang="es-ES" sz="1000" kern="1200" baseline="0" dirty="0"/>
                        <a:t> DE ADJUDICACIÓN </a:t>
                      </a:r>
                    </a:p>
                    <a:p>
                      <a:pPr marL="0" algn="l" defTabSz="914400" rtl="0" eaLnBrk="1" latinLnBrk="0" hangingPunct="1"/>
                      <a:r>
                        <a:rPr lang="es-ES" sz="1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INICIO DE OBRA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dirty="0">
                          <a:effectLst/>
                        </a:rPr>
                        <a:t>28/10/2015</a:t>
                      </a:r>
                    </a:p>
                    <a:p>
                      <a:pPr algn="ctr" rtl="0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25/04/2016</a:t>
                      </a: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FECHA DE FIRMA DE CONTRATO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dirty="0">
                          <a:effectLst/>
                        </a:rPr>
                        <a:t>13/11/2015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ACTA DE INICIO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25/01/2016</a:t>
                      </a: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PLAZO</a:t>
                      </a:r>
                      <a:endParaRPr lang="es-CO" sz="1000" b="0" kern="1200" dirty="0">
                        <a:solidFill>
                          <a:srgbClr val="08275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24/08/2017</a:t>
                      </a:r>
                      <a:endParaRPr lang="es-MX" sz="1000" b="0" i="0" u="none" strike="noStrike" kern="1200" dirty="0">
                        <a:solidFill>
                          <a:srgbClr val="082754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FASE DEL PROYECTO (AVANCE)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77</a:t>
                      </a:r>
                      <a:r>
                        <a:rPr lang="es-MX" sz="10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7" name="30 CuadroTexto"/>
          <p:cNvSpPr txBox="1">
            <a:spLocks noChangeArrowheads="1"/>
          </p:cNvSpPr>
          <p:nvPr/>
        </p:nvSpPr>
        <p:spPr bwMode="auto">
          <a:xfrm flipH="1">
            <a:off x="7715986" y="3560115"/>
            <a:ext cx="4054343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255" tIns="0" rIns="91255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CONTRATO OBRA 1590 DE 13/11/2015</a:t>
            </a:r>
          </a:p>
        </p:txBody>
      </p:sp>
      <p:sp>
        <p:nvSpPr>
          <p:cNvPr id="28" name="30 CuadroTexto"/>
          <p:cNvSpPr txBox="1">
            <a:spLocks noChangeArrowheads="1"/>
          </p:cNvSpPr>
          <p:nvPr/>
        </p:nvSpPr>
        <p:spPr bwMode="auto">
          <a:xfrm flipH="1">
            <a:off x="7713606" y="4508808"/>
            <a:ext cx="4055930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255" tIns="0" rIns="91255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INTERVENTORÍA 1722 DE 21/12/2015</a:t>
            </a:r>
          </a:p>
        </p:txBody>
      </p:sp>
      <p:graphicFrame>
        <p:nvGraphicFramePr>
          <p:cNvPr id="29" name="Tabla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3185211"/>
              </p:ext>
            </p:extLst>
          </p:nvPr>
        </p:nvGraphicFramePr>
        <p:xfrm>
          <a:off x="7715193" y="3749018"/>
          <a:ext cx="4055930" cy="76200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41821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1927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1844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4874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CONSORCIO VÍAS EQUIDAD 068 </a:t>
                      </a:r>
                    </a:p>
                  </a:txBody>
                  <a:tcPr marL="8117" marR="8117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INTEGRANTES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%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ORIGEN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dirty="0">
                          <a:effectLst/>
                        </a:rPr>
                        <a:t>HIDALGO E HIDALGO COLOMBIA S.A.S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16" marR="811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70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dirty="0">
                          <a:effectLst/>
                        </a:rPr>
                        <a:t>COLOMBIA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117" marR="8117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9749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u="none" strike="noStrike" dirty="0">
                          <a:effectLst/>
                        </a:rPr>
                        <a:t>HIDALDO E HIDALGO S.A.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16" marR="811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30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ECUADOR – SUC. COLOMBIA</a:t>
                      </a:r>
                    </a:p>
                  </a:txBody>
                  <a:tcPr marL="8117" marR="8117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0" name="Tabla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7717612"/>
              </p:ext>
            </p:extLst>
          </p:nvPr>
        </p:nvGraphicFramePr>
        <p:xfrm>
          <a:off x="7713606" y="4731912"/>
          <a:ext cx="4044819" cy="76200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37323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9669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7488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524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CONSORCIO INTERVENTORES PARA LA EQUIDAD 110</a:t>
                      </a:r>
                    </a:p>
                  </a:txBody>
                  <a:tcPr marL="8116" marR="8116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INTEGRANTES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6" marR="811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%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6" marR="811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ORIGEN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6" marR="8116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dirty="0">
                          <a:effectLst/>
                        </a:rPr>
                        <a:t>D&amp;B INGENIEROS CIVILES SAS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995" marR="811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60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6" marR="811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dirty="0">
                          <a:effectLst/>
                        </a:rPr>
                        <a:t>COLOMBIA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116" marR="8116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dirty="0">
                          <a:effectLst/>
                        </a:rPr>
                        <a:t>RODRIGO ORLANDO DIAZ MARTINEZ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995" marR="811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20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6" marR="811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dirty="0">
                          <a:effectLst/>
                        </a:rPr>
                        <a:t>COLOMBIA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116" marR="8116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dirty="0">
                          <a:effectLst/>
                        </a:rPr>
                        <a:t>NELSON MOLINARES AMAYA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7995" marR="811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20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6" marR="811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dirty="0">
                          <a:effectLst/>
                        </a:rPr>
                        <a:t>COLOMBIA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116" marR="8116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30 CuadroTexto"/>
          <p:cNvSpPr txBox="1">
            <a:spLocks noChangeArrowheads="1"/>
          </p:cNvSpPr>
          <p:nvPr/>
        </p:nvSpPr>
        <p:spPr bwMode="auto">
          <a:xfrm flipH="1">
            <a:off x="7713606" y="2585783"/>
            <a:ext cx="4044818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255" tIns="0" rIns="91255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ALCANCE</a:t>
            </a:r>
          </a:p>
        </p:txBody>
      </p:sp>
      <p:graphicFrame>
        <p:nvGraphicFramePr>
          <p:cNvPr id="32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2233302"/>
              </p:ext>
            </p:extLst>
          </p:nvPr>
        </p:nvGraphicFramePr>
        <p:xfrm>
          <a:off x="7713606" y="2749312"/>
          <a:ext cx="4044819" cy="771172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101660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7595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76381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88448">
                  <a:extLst>
                    <a:ext uri="{9D8B030D-6E8A-4147-A177-3AD203B41FA5}">
                      <a16:colId xmlns="" xmlns:a16="http://schemas.microsoft.com/office/drawing/2014/main" val="1441422881"/>
                    </a:ext>
                  </a:extLst>
                </a:gridCol>
              </a:tblGrid>
              <a:tr h="3051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SECTOR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34" marR="58434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CANTIDAD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34" marR="58434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INTERVENCIÓN PREVISTA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34" marR="584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00" b="0" dirty="0">
                          <a:effectLst/>
                          <a:latin typeface="+mn-lt"/>
                          <a:ea typeface="Times New Roman"/>
                        </a:rPr>
                        <a:t>AVANCE</a:t>
                      </a:r>
                    </a:p>
                  </a:txBody>
                  <a:tcPr marL="58434" marR="58434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5505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 FRAGUITA</a:t>
                      </a:r>
                      <a:r>
                        <a:rPr lang="es-MX" sz="1000" u="none" strike="noStrike" baseline="0" dirty="0">
                          <a:effectLst/>
                          <a:latin typeface="+mn-lt"/>
                        </a:rPr>
                        <a:t> – SAN JOSÉ DEL FRAGUA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16" marR="8116" marT="881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 UN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16" marR="8116" marT="881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Construcción de Puentes</a:t>
                      </a:r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:</a:t>
                      </a:r>
                    </a:p>
                    <a:p>
                      <a:pPr marL="0" algn="ctr" defTabSz="1217021" rtl="0" eaLnBrk="1" fontAlgn="b" latinLnBrk="0" hangingPunct="1"/>
                      <a:r>
                        <a:rPr lang="es-MX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 Yumal K105+916 L=135m</a:t>
                      </a:r>
                    </a:p>
                    <a:p>
                      <a:pPr marL="0" algn="ctr" defTabSz="1217021" rtl="0" eaLnBrk="1" fontAlgn="b" latinLnBrk="0" hangingPunct="1"/>
                      <a:r>
                        <a:rPr lang="es-MX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San Pedro K104+470 L=240m</a:t>
                      </a:r>
                    </a:p>
                  </a:txBody>
                  <a:tcPr marL="8116" marR="8116" marT="881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 </a:t>
                      </a:r>
                      <a:r>
                        <a:rPr lang="es-MX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</a:p>
                    <a:p>
                      <a:pPr algn="ctr" fontAlgn="b"/>
                      <a:r>
                        <a:rPr lang="es-MX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50 %</a:t>
                      </a:r>
                    </a:p>
                  </a:txBody>
                  <a:tcPr marL="8116" marR="8116" marT="8819" marB="0" anchor="b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3" name="30 CuadroTexto"/>
          <p:cNvSpPr txBox="1">
            <a:spLocks noChangeArrowheads="1"/>
          </p:cNvSpPr>
          <p:nvPr/>
        </p:nvSpPr>
        <p:spPr bwMode="auto">
          <a:xfrm flipH="1">
            <a:off x="419288" y="4211173"/>
            <a:ext cx="3266969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255" tIns="0" rIns="91255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INVERSIONES (Millones)</a:t>
            </a:r>
          </a:p>
        </p:txBody>
      </p:sp>
      <p:graphicFrame>
        <p:nvGraphicFramePr>
          <p:cNvPr id="36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621232"/>
              </p:ext>
            </p:extLst>
          </p:nvPr>
        </p:nvGraphicFramePr>
        <p:xfrm>
          <a:off x="419276" y="4426319"/>
          <a:ext cx="3266968" cy="1373187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13192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3504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2859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 Contrato Obra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89" marR="35989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$ 18.936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89" marR="35989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2859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 Contrato Interventoría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89" marR="35989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baseline="0" dirty="0">
                          <a:effectLst/>
                        </a:rPr>
                        <a:t> </a:t>
                      </a:r>
                      <a:r>
                        <a:rPr lang="es-CO" sz="1000" u="none" strike="noStrike" dirty="0">
                          <a:effectLst/>
                        </a:rPr>
                        <a:t>$ 2.310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89" marR="35989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857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/>
                        <a:t>Total Vigencias de obra</a:t>
                      </a:r>
                      <a:endParaRPr lang="es-CO" sz="1000" kern="1200" baseline="0" dirty="0"/>
                    </a:p>
                    <a:p>
                      <a:pPr marL="177800" indent="0" algn="l" defTabSz="914400" rtl="0" eaLnBrk="1" latinLnBrk="0" hangingPunct="1"/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2016= 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$11.958</a:t>
                      </a:r>
                    </a:p>
                    <a:p>
                      <a:pPr marL="1778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2017= 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$6.978</a:t>
                      </a:r>
                    </a:p>
                  </a:txBody>
                  <a:tcPr marL="35989" marR="35989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baseline="0" dirty="0">
                          <a:effectLst/>
                        </a:rPr>
                        <a:t> </a:t>
                      </a:r>
                      <a:r>
                        <a:rPr lang="es-CO" sz="1000" u="none" strike="noStrike" dirty="0">
                          <a:effectLst/>
                        </a:rPr>
                        <a:t>$ 18.936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89" marR="35989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302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</a:t>
                      </a:r>
                      <a:r>
                        <a:rPr lang="es-ES" sz="1000" kern="1200" baseline="0" dirty="0"/>
                        <a:t> Inversión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89" marR="35989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 $ 21.246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89" marR="35989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3884" name="CuadroTexto 36"/>
          <p:cNvSpPr txBox="1">
            <a:spLocks noChangeArrowheads="1"/>
          </p:cNvSpPr>
          <p:nvPr/>
        </p:nvSpPr>
        <p:spPr bwMode="auto">
          <a:xfrm>
            <a:off x="309740" y="5783618"/>
            <a:ext cx="3155847" cy="242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55" tIns="45633" rIns="91255" bIns="45633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defTabSz="912567" fontAlgn="base">
              <a:spcBef>
                <a:spcPct val="0"/>
              </a:spcBef>
              <a:spcAft>
                <a:spcPct val="0"/>
              </a:spcAft>
            </a:pPr>
            <a:r>
              <a:rPr lang="es-MX" altLang="es-CO" sz="976" dirty="0">
                <a:solidFill>
                  <a:srgbClr val="386295"/>
                </a:solidFill>
              </a:rPr>
              <a:t>* Cifras en millones a diciembre de 2015</a:t>
            </a:r>
          </a:p>
        </p:txBody>
      </p:sp>
      <p:sp>
        <p:nvSpPr>
          <p:cNvPr id="203885" name="CuadroTexto 2"/>
          <p:cNvSpPr txBox="1">
            <a:spLocks noChangeArrowheads="1"/>
          </p:cNvSpPr>
          <p:nvPr/>
        </p:nvSpPr>
        <p:spPr bwMode="auto">
          <a:xfrm>
            <a:off x="3438545" y="2026394"/>
            <a:ext cx="612796" cy="184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defTabSz="456286" eaLnBrk="0" fontAlgn="base" hangingPunct="0">
              <a:spcBef>
                <a:spcPts val="600"/>
              </a:spcBef>
              <a:spcAft>
                <a:spcPts val="600"/>
              </a:spcAft>
              <a:buClr>
                <a:srgbClr val="A6A6A6"/>
              </a:buClr>
              <a:buSzPct val="120000"/>
            </a:pPr>
            <a:r>
              <a:rPr lang="es-CO" altLang="es-CO" sz="1201" b="1" dirty="0">
                <a:solidFill>
                  <a:srgbClr val="7F7F7F"/>
                </a:solidFill>
              </a:rPr>
              <a:t>CAQUETÁ</a:t>
            </a:r>
            <a:endParaRPr lang="en-US" altLang="es-CO" sz="1201" b="1" dirty="0">
              <a:solidFill>
                <a:srgbClr val="7F7F7F"/>
              </a:solidFill>
            </a:endParaRPr>
          </a:p>
        </p:txBody>
      </p:sp>
      <p:graphicFrame>
        <p:nvGraphicFramePr>
          <p:cNvPr id="23" name="Tabla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26207"/>
              </p:ext>
            </p:extLst>
          </p:nvPr>
        </p:nvGraphicFramePr>
        <p:xfrm>
          <a:off x="3791013" y="4210405"/>
          <a:ext cx="3440001" cy="183071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44000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83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Longitud</a:t>
                      </a:r>
                      <a:r>
                        <a:rPr lang="es-ES" sz="120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 de Proyecto 104,8 Km</a:t>
                      </a:r>
                      <a:endParaRPr lang="es-CO" sz="1200" b="0" i="0" u="none" strike="noStrike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35989" marR="35989" marT="0" marB="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0839177"/>
              </p:ext>
            </p:extLst>
          </p:nvPr>
        </p:nvGraphicFramePr>
        <p:xfrm>
          <a:off x="3795776" y="4658080"/>
          <a:ext cx="3435238" cy="1143001"/>
        </p:xfrm>
        <a:graphic>
          <a:graphicData uri="http://schemas.openxmlformats.org/drawingml/2006/table">
            <a:tbl>
              <a:tblPr bandRow="1"/>
              <a:tblGrid>
                <a:gridCol w="257557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5966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1937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effectLst/>
                          <a:latin typeface="+mj-lt"/>
                        </a:rPr>
                        <a:t>ESTADO</a:t>
                      </a:r>
                      <a:endParaRPr lang="es-CO" sz="10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63" marR="58463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effectLst/>
                          <a:latin typeface="+mj-lt"/>
                          <a:ea typeface="+mn-ea"/>
                        </a:rPr>
                        <a:t>CANTIDAD</a:t>
                      </a:r>
                      <a:endParaRPr lang="es-CO" sz="10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63" marR="58463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3090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VÍAS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PARA LA EQUIDAD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19" marR="8119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1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19" marR="8119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3090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EN EJECUCIÓN OTROS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PROYECTOS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0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19" marR="8119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46497866"/>
                  </a:ext>
                </a:extLst>
              </a:tr>
              <a:tr h="230906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EJECUTADOS POR OTROS PROGRAMAS</a:t>
                      </a:r>
                      <a:endParaRPr lang="es-MX" sz="10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28,4 KM</a:t>
                      </a:r>
                    </a:p>
                  </a:txBody>
                  <a:tcPr marL="8119" marR="8119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30906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SIN INTERVENIR – SIN FINANCIACIÓN</a:t>
                      </a: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75,4 KM</a:t>
                      </a:r>
                    </a:p>
                  </a:txBody>
                  <a:tcPr marL="8119" marR="8119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30 CuadroTexto"/>
          <p:cNvSpPr txBox="1">
            <a:spLocks noChangeArrowheads="1"/>
          </p:cNvSpPr>
          <p:nvPr/>
        </p:nvSpPr>
        <p:spPr bwMode="auto">
          <a:xfrm flipH="1">
            <a:off x="3795776" y="4464380"/>
            <a:ext cx="3435238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255" tIns="0" rIns="91255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ESTADO DEL CORREDOR</a:t>
            </a:r>
          </a:p>
        </p:txBody>
      </p:sp>
      <p:sp>
        <p:nvSpPr>
          <p:cNvPr id="35" name="Rectángulo 34"/>
          <p:cNvSpPr/>
          <p:nvPr/>
        </p:nvSpPr>
        <p:spPr>
          <a:xfrm>
            <a:off x="2602670" y="548760"/>
            <a:ext cx="90848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7260"/>
            <a:r>
              <a:rPr lang="es-CO" spc="-5" dirty="0">
                <a:solidFill>
                  <a:srgbClr val="FFFFFF"/>
                </a:solidFill>
                <a:cs typeface="Calibri"/>
              </a:rPr>
              <a:t>COMPETITIVIDAD </a:t>
            </a:r>
            <a:r>
              <a:rPr lang="es-CO" spc="-25" dirty="0">
                <a:solidFill>
                  <a:srgbClr val="FFFFFF"/>
                </a:solidFill>
                <a:cs typeface="Calibri"/>
              </a:rPr>
              <a:t>ESTRATÉGICA </a:t>
            </a:r>
            <a:r>
              <a:rPr lang="es-CO" spc="-5" dirty="0">
                <a:solidFill>
                  <a:srgbClr val="FFFFFF"/>
                </a:solidFill>
                <a:cs typeface="Calibri"/>
              </a:rPr>
              <a:t>E</a:t>
            </a:r>
            <a:r>
              <a:rPr lang="es-CO" spc="65" dirty="0">
                <a:solidFill>
                  <a:srgbClr val="FFFFFF"/>
                </a:solidFill>
                <a:cs typeface="Calibri"/>
              </a:rPr>
              <a:t> </a:t>
            </a:r>
            <a:r>
              <a:rPr lang="es-CO" spc="-10" dirty="0">
                <a:solidFill>
                  <a:srgbClr val="FFFFFF"/>
                </a:solidFill>
                <a:cs typeface="Calibri"/>
              </a:rPr>
              <a:t>INFRAESTRUCTURA</a:t>
            </a:r>
            <a:endParaRPr lang="es-CO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39" name="Rectángulo 38"/>
          <p:cNvSpPr/>
          <p:nvPr/>
        </p:nvSpPr>
        <p:spPr>
          <a:xfrm>
            <a:off x="4773153" y="877926"/>
            <a:ext cx="42946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solidFill>
                  <a:prstClr val="black"/>
                </a:solidFill>
              </a:rPr>
              <a:t>Villagarzón </a:t>
            </a:r>
            <a:r>
              <a:rPr lang="mr-IN" b="1" dirty="0">
                <a:solidFill>
                  <a:prstClr val="black"/>
                </a:solidFill>
              </a:rPr>
              <a:t>–</a:t>
            </a:r>
            <a:r>
              <a:rPr lang="es-ES" b="1" dirty="0">
                <a:solidFill>
                  <a:prstClr val="black"/>
                </a:solidFill>
              </a:rPr>
              <a:t> San José del Fragua (Caquetá)</a:t>
            </a:r>
            <a:endParaRPr lang="es-CO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40367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4755520"/>
              </p:ext>
            </p:extLst>
          </p:nvPr>
        </p:nvGraphicFramePr>
        <p:xfrm>
          <a:off x="375021" y="4498089"/>
          <a:ext cx="3189080" cy="128265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08109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0798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8292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 Contrato Obra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3" marR="36003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$70.348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3" marR="36003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292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 Contrato Interventoría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3" marR="36003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baseline="0" dirty="0">
                          <a:effectLst/>
                        </a:rPr>
                        <a:t> </a:t>
                      </a:r>
                      <a:r>
                        <a:rPr lang="es-CO" sz="1000" u="none" strike="noStrike" dirty="0">
                          <a:effectLst/>
                        </a:rPr>
                        <a:t>$6.749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3" marR="36003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31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/>
                        <a:t>Total Vigencias de obra</a:t>
                      </a:r>
                      <a:endParaRPr lang="es-CO" sz="1000" kern="1200" baseline="0" dirty="0"/>
                    </a:p>
                    <a:p>
                      <a:pPr marL="1778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2016= 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$13.875</a:t>
                      </a:r>
                      <a:endParaRPr lang="es-CO" sz="1000" b="0" i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7800" indent="0" algn="l" defTabSz="914400" rtl="0" eaLnBrk="1" latinLnBrk="0" hangingPunct="1"/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2017= 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$34.687</a:t>
                      </a:r>
                    </a:p>
                    <a:p>
                      <a:pPr marL="177800" indent="0" algn="l" defTabSz="914400" rtl="0" eaLnBrk="1" latinLnBrk="0" hangingPunct="1"/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2018= 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$21.786</a:t>
                      </a:r>
                      <a:endParaRPr lang="es-CO" sz="1000" b="1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3" marR="36003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baseline="0" dirty="0">
                          <a:effectLst/>
                        </a:rPr>
                        <a:t> </a:t>
                      </a:r>
                      <a:r>
                        <a:rPr lang="es-CO" sz="1000" u="none" strike="noStrike" dirty="0">
                          <a:effectLst/>
                        </a:rPr>
                        <a:t>$70.348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3" marR="36003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8512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</a:t>
                      </a:r>
                      <a:r>
                        <a:rPr lang="es-ES" sz="1000" kern="1200" baseline="0" dirty="0"/>
                        <a:t> Inversión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3" marR="36003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 $77.098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3" marR="36003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9" name="30 CuadroTexto"/>
          <p:cNvSpPr txBox="1">
            <a:spLocks noChangeArrowheads="1"/>
          </p:cNvSpPr>
          <p:nvPr/>
        </p:nvSpPr>
        <p:spPr bwMode="auto">
          <a:xfrm flipH="1">
            <a:off x="7604025" y="1644556"/>
            <a:ext cx="4060561" cy="173253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252" tIns="0" rIns="91252" bIns="0" anchor="ctr" anchorCtr="1">
            <a:spAutoFit/>
          </a:bodyPr>
          <a:lstStyle>
            <a:defPPr>
              <a:defRPr lang="es-CO"/>
            </a:defPPr>
            <a:lvl1pPr marL="457200" indent="-457200" algn="ctr">
              <a:spcBef>
                <a:spcPts val="600"/>
              </a:spcBef>
              <a:defRPr sz="16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 eaLnBrk="0" hangingPunct="0">
              <a:defRPr sz="2400">
                <a:latin typeface="Arial" pitchFamily="34" charset="0"/>
                <a:cs typeface="Arial" pitchFamily="34" charset="0"/>
              </a:defRPr>
            </a:lvl2pPr>
            <a:lvl3pPr eaLnBrk="0" hangingPunct="0">
              <a:defRPr sz="2400">
                <a:latin typeface="Arial" pitchFamily="34" charset="0"/>
                <a:cs typeface="Arial" pitchFamily="34" charset="0"/>
              </a:defRPr>
            </a:lvl3pPr>
            <a:lvl4pPr eaLnBrk="0" hangingPunct="0">
              <a:defRPr sz="2400">
                <a:latin typeface="Arial" pitchFamily="34" charset="0"/>
                <a:cs typeface="Arial" pitchFamily="34" charset="0"/>
              </a:defRPr>
            </a:lvl4pPr>
            <a:lvl5pPr eaLnBrk="0" hangingPunct="0"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marL="343263" indent="-343263" defTabSz="912558">
              <a:spcBef>
                <a:spcPts val="450"/>
              </a:spcBef>
              <a:defRPr/>
            </a:pPr>
            <a:r>
              <a:rPr lang="es-CO" sz="1126" kern="0" dirty="0"/>
              <a:t>INFORMACIÓN GENERAL</a:t>
            </a:r>
          </a:p>
        </p:txBody>
      </p:sp>
      <p:graphicFrame>
        <p:nvGraphicFramePr>
          <p:cNvPr id="20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4400875"/>
              </p:ext>
            </p:extLst>
          </p:nvPr>
        </p:nvGraphicFramePr>
        <p:xfrm>
          <a:off x="7617387" y="1867005"/>
          <a:ext cx="4060560" cy="9144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45372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0683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0479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FECHA</a:t>
                      </a:r>
                      <a:r>
                        <a:rPr lang="es-ES" sz="1000" kern="1200" baseline="0" dirty="0"/>
                        <a:t> DE ADJUDICACIÓN </a:t>
                      </a:r>
                    </a:p>
                    <a:p>
                      <a:pPr marL="0" algn="l" defTabSz="914400" rtl="0" eaLnBrk="1" latinLnBrk="0" hangingPunct="1"/>
                      <a:r>
                        <a:rPr lang="es-ES" sz="1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FECHA DE INICIO DE OBRAS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7" marR="35997" marT="0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dirty="0">
                          <a:effectLst/>
                        </a:rPr>
                        <a:t>28/10/2015</a:t>
                      </a:r>
                    </a:p>
                    <a:p>
                      <a:pPr algn="ctr" rtl="0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27/04/2016</a:t>
                      </a:r>
                    </a:p>
                  </a:txBody>
                  <a:tcPr marL="35997" marR="35997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FECHA DE FIRMA DE CONTRATO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7" marR="35997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dirty="0">
                          <a:effectLst/>
                        </a:rPr>
                        <a:t>19/11/2015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5997" marR="35997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ACTA DE INICIO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7" marR="35997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27/01/2016</a:t>
                      </a:r>
                    </a:p>
                  </a:txBody>
                  <a:tcPr marL="35997" marR="35997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PLAZO</a:t>
                      </a:r>
                      <a:endParaRPr lang="es-CO" sz="1000" b="0" kern="1200" dirty="0">
                        <a:solidFill>
                          <a:srgbClr val="08275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7" marR="35997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27/08/2018</a:t>
                      </a:r>
                      <a:endParaRPr lang="es-MX" sz="1000" b="0" i="0" u="none" strike="noStrike" kern="1200" dirty="0">
                        <a:solidFill>
                          <a:srgbClr val="082754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7" marR="35997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FASE DEL PROYECTO (AVANCE)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7" marR="35997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</a:t>
                      </a:r>
                      <a:r>
                        <a:rPr lang="es-MX" sz="10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35997" marR="35997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30 CuadroTexto"/>
          <p:cNvSpPr txBox="1">
            <a:spLocks noChangeArrowheads="1"/>
          </p:cNvSpPr>
          <p:nvPr/>
        </p:nvSpPr>
        <p:spPr bwMode="auto">
          <a:xfrm flipH="1">
            <a:off x="7604025" y="3604419"/>
            <a:ext cx="4070084" cy="150169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252" tIns="0" rIns="91252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marL="343263" indent="-343263" defTabSz="686526">
              <a:spcBef>
                <a:spcPts val="450"/>
              </a:spcBef>
              <a:defRPr/>
            </a:pPr>
            <a:r>
              <a:rPr lang="es-CO" sz="976" kern="0" dirty="0"/>
              <a:t>CONTRATO OBRA 1598 DE 19/11/2015</a:t>
            </a:r>
          </a:p>
        </p:txBody>
      </p:sp>
      <p:sp>
        <p:nvSpPr>
          <p:cNvPr id="22" name="30 CuadroTexto"/>
          <p:cNvSpPr txBox="1">
            <a:spLocks noChangeArrowheads="1"/>
          </p:cNvSpPr>
          <p:nvPr/>
        </p:nvSpPr>
        <p:spPr bwMode="auto">
          <a:xfrm flipH="1">
            <a:off x="7604025" y="4308806"/>
            <a:ext cx="4070086" cy="150169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252" tIns="0" rIns="91252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marL="343263" indent="-343263" defTabSz="686526">
              <a:spcBef>
                <a:spcPts val="450"/>
              </a:spcBef>
              <a:defRPr/>
            </a:pPr>
            <a:r>
              <a:rPr lang="es-CO" sz="976" kern="0" dirty="0"/>
              <a:t>INTERVENTORÍA 1750 DE 23/12/2015</a:t>
            </a:r>
          </a:p>
        </p:txBody>
      </p:sp>
      <p:graphicFrame>
        <p:nvGraphicFramePr>
          <p:cNvPr id="23" name="Tabla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5094825"/>
              </p:ext>
            </p:extLst>
          </p:nvPr>
        </p:nvGraphicFramePr>
        <p:xfrm>
          <a:off x="7617387" y="3774463"/>
          <a:ext cx="4070086" cy="45720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67586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5506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3915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5239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LATINCO S.A.</a:t>
                      </a:r>
                    </a:p>
                  </a:txBody>
                  <a:tcPr marL="8117" marR="8117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INTEGRANTES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%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ORIGEN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LATINOAMERICANA</a:t>
                      </a:r>
                      <a:r>
                        <a:rPr lang="es-MX" sz="10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DE CONSRTUCCIONES S.A.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13" marR="811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100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7" marR="8117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4" name="Tab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7722654"/>
              </p:ext>
            </p:extLst>
          </p:nvPr>
        </p:nvGraphicFramePr>
        <p:xfrm>
          <a:off x="7604025" y="4536118"/>
          <a:ext cx="4070086" cy="60960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97857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2372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6778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5239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CONSORSIO VIAS PARA LA EQUIDAD 111</a:t>
                      </a:r>
                      <a:endParaRPr kumimoji="0" lang="es-MX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8116" marR="8116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INTEGRANTES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6" marR="811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%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6" marR="811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ORIGEN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6" marR="8116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GINPROSA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COLOMBIA S.A.S.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7992" marR="811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L="8116" marR="811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6" marR="8116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ARREDONDO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MADRID INGENIEROS CIVILES LIMITADA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7992" marR="811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8116" marR="811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6" marR="8116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1" name="30 CuadroTexto"/>
          <p:cNvSpPr txBox="1">
            <a:spLocks noChangeArrowheads="1"/>
          </p:cNvSpPr>
          <p:nvPr/>
        </p:nvSpPr>
        <p:spPr bwMode="auto">
          <a:xfrm flipH="1">
            <a:off x="7604026" y="2861722"/>
            <a:ext cx="4070083" cy="150169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252" tIns="0" rIns="91252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marL="343263" indent="-343263" defTabSz="686526">
              <a:spcBef>
                <a:spcPts val="450"/>
              </a:spcBef>
              <a:defRPr/>
            </a:pPr>
            <a:r>
              <a:rPr lang="es-CO" sz="976" kern="0" dirty="0"/>
              <a:t>ALCANCE</a:t>
            </a:r>
          </a:p>
        </p:txBody>
      </p:sp>
      <p:graphicFrame>
        <p:nvGraphicFramePr>
          <p:cNvPr id="32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982405"/>
              </p:ext>
            </p:extLst>
          </p:nvPr>
        </p:nvGraphicFramePr>
        <p:xfrm>
          <a:off x="7604025" y="3013950"/>
          <a:ext cx="4071674" cy="466031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179208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9778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6246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19342">
                  <a:extLst>
                    <a:ext uri="{9D8B030D-6E8A-4147-A177-3AD203B41FA5}">
                      <a16:colId xmlns="" xmlns:a16="http://schemas.microsoft.com/office/drawing/2014/main" val="937391476"/>
                    </a:ext>
                  </a:extLst>
                </a:gridCol>
              </a:tblGrid>
              <a:tr h="3047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SECTOR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32" marR="58432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CANTIDAD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32" marR="58432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INTERVENCIÓN PREVISTA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32" marR="5843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00" b="0" dirty="0">
                          <a:effectLst/>
                          <a:latin typeface="+mn-lt"/>
                          <a:ea typeface="Times New Roman"/>
                        </a:rPr>
                        <a:t>AVANCE</a:t>
                      </a:r>
                    </a:p>
                  </a:txBody>
                  <a:tcPr marL="58432" marR="58432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122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FLORENCIA – PUERTO RICO </a:t>
                      </a:r>
                    </a:p>
                  </a:txBody>
                  <a:tcPr marL="8116" marR="8116" marT="88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11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16" marR="8116" marT="88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 Pavimentación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16" marR="8116" marT="883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1,5 Km</a:t>
                      </a:r>
                    </a:p>
                  </a:txBody>
                  <a:tcPr marL="8116" marR="8116" marT="8831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04881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57" y="1325633"/>
            <a:ext cx="4666843" cy="2995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30 CuadroTexto"/>
          <p:cNvSpPr txBox="1">
            <a:spLocks noChangeArrowheads="1"/>
          </p:cNvSpPr>
          <p:nvPr/>
        </p:nvSpPr>
        <p:spPr bwMode="auto">
          <a:xfrm flipH="1">
            <a:off x="375021" y="4321053"/>
            <a:ext cx="3189080" cy="150169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252" tIns="0" rIns="91252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marL="343263" indent="-343263" defTabSz="686526">
              <a:spcBef>
                <a:spcPts val="450"/>
              </a:spcBef>
              <a:defRPr/>
            </a:pPr>
            <a:r>
              <a:rPr lang="es-CO" sz="976" kern="0" dirty="0"/>
              <a:t>INVERSIONES (Millones)</a:t>
            </a:r>
          </a:p>
        </p:txBody>
      </p:sp>
      <p:sp>
        <p:nvSpPr>
          <p:cNvPr id="204900" name="CuadroTexto 37"/>
          <p:cNvSpPr txBox="1">
            <a:spLocks noChangeArrowheads="1"/>
          </p:cNvSpPr>
          <p:nvPr/>
        </p:nvSpPr>
        <p:spPr bwMode="auto">
          <a:xfrm>
            <a:off x="265492" y="5756935"/>
            <a:ext cx="3155744" cy="24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52" tIns="45632" rIns="91252" bIns="45632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defTabSz="912558" fontAlgn="base">
              <a:spcBef>
                <a:spcPct val="0"/>
              </a:spcBef>
              <a:spcAft>
                <a:spcPct val="0"/>
              </a:spcAft>
            </a:pPr>
            <a:r>
              <a:rPr lang="es-MX" altLang="es-CO" sz="976" kern="0" dirty="0">
                <a:solidFill>
                  <a:srgbClr val="386295"/>
                </a:solidFill>
              </a:rPr>
              <a:t>* Cifras en millones a diciembre de 2015</a:t>
            </a:r>
          </a:p>
        </p:txBody>
      </p:sp>
      <p:graphicFrame>
        <p:nvGraphicFramePr>
          <p:cNvPr id="25" name="Tabla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8032968"/>
              </p:ext>
            </p:extLst>
          </p:nvPr>
        </p:nvGraphicFramePr>
        <p:xfrm>
          <a:off x="3683164" y="4278994"/>
          <a:ext cx="3538307" cy="183071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53830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83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Longitud</a:t>
                      </a:r>
                      <a:r>
                        <a:rPr lang="es-ES" sz="120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 de Proyecto 96 Km</a:t>
                      </a:r>
                      <a:endParaRPr lang="es-CO" sz="1200" b="0" i="0" u="none" strike="noStrike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7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212592"/>
              </p:ext>
            </p:extLst>
          </p:nvPr>
        </p:nvGraphicFramePr>
        <p:xfrm>
          <a:off x="3687913" y="4694905"/>
          <a:ext cx="3531958" cy="1142961"/>
        </p:xfrm>
        <a:graphic>
          <a:graphicData uri="http://schemas.openxmlformats.org/drawingml/2006/table">
            <a:tbl>
              <a:tblPr bandRow="1"/>
              <a:tblGrid>
                <a:gridCol w="26480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8387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184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effectLst/>
                          <a:latin typeface="+mj-lt"/>
                        </a:rPr>
                        <a:t>ESTADO</a:t>
                      </a:r>
                      <a:endParaRPr lang="es-CO" sz="10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55" marR="58455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effectLst/>
                          <a:latin typeface="+mj-lt"/>
                          <a:ea typeface="+mn-ea"/>
                        </a:rPr>
                        <a:t>CANTIDAD</a:t>
                      </a:r>
                      <a:endParaRPr lang="es-CO" sz="10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55" marR="58455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311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VÍAS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PARA LA EQUIDAD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19" marR="8119" marT="8812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11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19" marR="8119" marT="8812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311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EN EJECUCIÓN OTROS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PROYECTOS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7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0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19" marR="8119" marT="8812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46497866"/>
                  </a:ext>
                </a:extLst>
              </a:tr>
              <a:tr h="23111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EJECUTADOS POR OTROS PROGRAMAS</a:t>
                      </a:r>
                      <a:endParaRPr lang="es-MX" sz="10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7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64 KM</a:t>
                      </a:r>
                    </a:p>
                  </a:txBody>
                  <a:tcPr marL="8119" marR="8119" marT="8812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31118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SIN INTERVENIR – SIN FINANCIACIÓN</a:t>
                      </a:r>
                    </a:p>
                  </a:txBody>
                  <a:tcPr marL="8120" marR="8120" marT="8807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21 KM</a:t>
                      </a:r>
                    </a:p>
                  </a:txBody>
                  <a:tcPr marL="8119" marR="8119" marT="8812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8" name="30 CuadroTexto"/>
          <p:cNvSpPr txBox="1">
            <a:spLocks noChangeArrowheads="1"/>
          </p:cNvSpPr>
          <p:nvPr/>
        </p:nvSpPr>
        <p:spPr bwMode="auto">
          <a:xfrm flipH="1">
            <a:off x="3687913" y="4508700"/>
            <a:ext cx="3531958" cy="150169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252" tIns="0" rIns="91252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marL="343263" indent="-343263" defTabSz="686526">
              <a:spcBef>
                <a:spcPts val="450"/>
              </a:spcBef>
              <a:defRPr/>
            </a:pPr>
            <a:r>
              <a:rPr lang="es-CO" sz="976" kern="0" dirty="0"/>
              <a:t>ESTADO DEL CORREDOR</a:t>
            </a:r>
          </a:p>
        </p:txBody>
      </p:sp>
      <p:pic>
        <p:nvPicPr>
          <p:cNvPr id="204960" name="Imagen 3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5641" y="1364506"/>
            <a:ext cx="2063616" cy="2514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ángulo 25"/>
          <p:cNvSpPr/>
          <p:nvPr/>
        </p:nvSpPr>
        <p:spPr>
          <a:xfrm>
            <a:off x="2602670" y="548760"/>
            <a:ext cx="90848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7260"/>
            <a:r>
              <a:rPr lang="es-CO" spc="-5" dirty="0">
                <a:solidFill>
                  <a:srgbClr val="FFFFFF"/>
                </a:solidFill>
                <a:cs typeface="Calibri"/>
              </a:rPr>
              <a:t>COMPETITIVIDAD </a:t>
            </a:r>
            <a:r>
              <a:rPr lang="es-CO" spc="-25" dirty="0">
                <a:solidFill>
                  <a:srgbClr val="FFFFFF"/>
                </a:solidFill>
                <a:cs typeface="Calibri"/>
              </a:rPr>
              <a:t>ESTRATÉGICA </a:t>
            </a:r>
            <a:r>
              <a:rPr lang="es-CO" spc="-5" dirty="0">
                <a:solidFill>
                  <a:srgbClr val="FFFFFF"/>
                </a:solidFill>
                <a:cs typeface="Calibri"/>
              </a:rPr>
              <a:t>E</a:t>
            </a:r>
            <a:r>
              <a:rPr lang="es-CO" spc="65" dirty="0">
                <a:solidFill>
                  <a:srgbClr val="FFFFFF"/>
                </a:solidFill>
                <a:cs typeface="Calibri"/>
              </a:rPr>
              <a:t> </a:t>
            </a:r>
            <a:r>
              <a:rPr lang="es-CO" spc="-10" dirty="0">
                <a:solidFill>
                  <a:srgbClr val="FFFFFF"/>
                </a:solidFill>
                <a:cs typeface="Calibri"/>
              </a:rPr>
              <a:t>INFRAESTRUCTURA</a:t>
            </a:r>
            <a:endParaRPr lang="es-CO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4773153" y="877926"/>
            <a:ext cx="33640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solidFill>
                  <a:prstClr val="black"/>
                </a:solidFill>
              </a:rPr>
              <a:t>Florencia </a:t>
            </a:r>
            <a:r>
              <a:rPr lang="mr-IN" b="1" dirty="0">
                <a:solidFill>
                  <a:prstClr val="black"/>
                </a:solidFill>
              </a:rPr>
              <a:t>–</a:t>
            </a:r>
            <a:r>
              <a:rPr lang="es-ES" b="1" dirty="0">
                <a:solidFill>
                  <a:prstClr val="black"/>
                </a:solidFill>
              </a:rPr>
              <a:t> Puerto Rico (Caquetá)</a:t>
            </a:r>
            <a:endParaRPr lang="es-CO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74230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28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800" y="1253897"/>
            <a:ext cx="4397000" cy="2746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30 CuadroTexto"/>
          <p:cNvSpPr txBox="1">
            <a:spLocks noChangeArrowheads="1"/>
          </p:cNvSpPr>
          <p:nvPr/>
        </p:nvSpPr>
        <p:spPr bwMode="auto">
          <a:xfrm flipH="1">
            <a:off x="7617387" y="1547370"/>
            <a:ext cx="4058973" cy="196336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252" tIns="0" rIns="91252" bIns="0" anchor="ctr" anchorCtr="1">
            <a:spAutoFit/>
          </a:bodyPr>
          <a:lstStyle>
            <a:defPPr>
              <a:defRPr lang="es-CO"/>
            </a:defPPr>
            <a:lvl1pPr marL="457200" indent="-457200" algn="ctr">
              <a:spcBef>
                <a:spcPts val="600"/>
              </a:spcBef>
              <a:defRPr sz="16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 eaLnBrk="0" hangingPunct="0">
              <a:defRPr sz="2400">
                <a:latin typeface="Arial" pitchFamily="34" charset="0"/>
                <a:cs typeface="Arial" pitchFamily="34" charset="0"/>
              </a:defRPr>
            </a:lvl2pPr>
            <a:lvl3pPr eaLnBrk="0" hangingPunct="0">
              <a:defRPr sz="2400">
                <a:latin typeface="Arial" pitchFamily="34" charset="0"/>
                <a:cs typeface="Arial" pitchFamily="34" charset="0"/>
              </a:defRPr>
            </a:lvl3pPr>
            <a:lvl4pPr eaLnBrk="0" hangingPunct="0">
              <a:defRPr sz="2400">
                <a:latin typeface="Arial" pitchFamily="34" charset="0"/>
                <a:cs typeface="Arial" pitchFamily="34" charset="0"/>
              </a:defRPr>
            </a:lvl4pPr>
            <a:lvl5pPr eaLnBrk="0" hangingPunct="0"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marL="343263" indent="-343263" defTabSz="912558">
              <a:spcBef>
                <a:spcPts val="450"/>
              </a:spcBef>
              <a:defRPr/>
            </a:pPr>
            <a:r>
              <a:rPr lang="es-CO" sz="1126" kern="0" dirty="0"/>
              <a:t>INFORMACIÓN</a:t>
            </a:r>
            <a:r>
              <a:rPr lang="es-CO" sz="1276" kern="0" dirty="0"/>
              <a:t> GENERAL</a:t>
            </a:r>
          </a:p>
        </p:txBody>
      </p:sp>
      <p:graphicFrame>
        <p:nvGraphicFramePr>
          <p:cNvPr id="27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2506305"/>
              </p:ext>
            </p:extLst>
          </p:nvPr>
        </p:nvGraphicFramePr>
        <p:xfrm>
          <a:off x="7617387" y="1743529"/>
          <a:ext cx="4060560" cy="106333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45372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0683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544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FECHA</a:t>
                      </a:r>
                      <a:r>
                        <a:rPr lang="es-ES" sz="1000" kern="1200" baseline="0" dirty="0"/>
                        <a:t> DE ADJUDICACIÓN </a:t>
                      </a:r>
                    </a:p>
                    <a:p>
                      <a:pPr marL="0" algn="l" defTabSz="914400" rtl="0" eaLnBrk="1" latinLnBrk="0" hangingPunct="1"/>
                      <a:r>
                        <a:rPr lang="es-ES" sz="1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INICIO DE OBRAS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7" marR="35997" marT="0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dirty="0">
                          <a:effectLst/>
                        </a:rPr>
                        <a:t>29/10/205</a:t>
                      </a:r>
                    </a:p>
                    <a:p>
                      <a:pPr algn="ctr" rtl="0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14/03/2016</a:t>
                      </a:r>
                    </a:p>
                  </a:txBody>
                  <a:tcPr marL="35997" marR="35997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7722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FECHA DE FIRMA DE CONTRATO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7" marR="35997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dirty="0">
                          <a:effectLst/>
                        </a:rPr>
                        <a:t>19/11/2015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5997" marR="35997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7722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ACTA DE INICIO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7" marR="35997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09/02/2016</a:t>
                      </a:r>
                    </a:p>
                  </a:txBody>
                  <a:tcPr marL="35997" marR="35997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7722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PLAZO</a:t>
                      </a:r>
                      <a:endParaRPr lang="es-CO" sz="1000" b="0" kern="1200" dirty="0">
                        <a:solidFill>
                          <a:srgbClr val="08275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7" marR="35997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30/12/2019</a:t>
                      </a:r>
                      <a:endParaRPr lang="es-MX" sz="1000" b="0" i="0" u="none" strike="noStrike" kern="1200" dirty="0">
                        <a:solidFill>
                          <a:srgbClr val="082754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7" marR="35997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7722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FASE DEL PROYECTO (AVANCE)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7" marR="35997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49 %</a:t>
                      </a:r>
                      <a:endParaRPr lang="es-MX" sz="10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7" marR="35997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8" name="30 CuadroTexto"/>
          <p:cNvSpPr txBox="1">
            <a:spLocks noChangeArrowheads="1"/>
          </p:cNvSpPr>
          <p:nvPr/>
        </p:nvSpPr>
        <p:spPr bwMode="auto">
          <a:xfrm flipH="1">
            <a:off x="7617387" y="3725963"/>
            <a:ext cx="4055798" cy="150169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252" tIns="0" rIns="91252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marL="343263" indent="-343263" defTabSz="686526">
              <a:spcBef>
                <a:spcPts val="450"/>
              </a:spcBef>
              <a:defRPr/>
            </a:pPr>
            <a:r>
              <a:rPr lang="es-CO" sz="976" kern="0" dirty="0"/>
              <a:t>CONTRATO OBRA 1609 DE 19/11/2015</a:t>
            </a:r>
          </a:p>
        </p:txBody>
      </p:sp>
      <p:sp>
        <p:nvSpPr>
          <p:cNvPr id="29" name="30 CuadroTexto"/>
          <p:cNvSpPr txBox="1">
            <a:spLocks noChangeArrowheads="1"/>
          </p:cNvSpPr>
          <p:nvPr/>
        </p:nvSpPr>
        <p:spPr bwMode="auto">
          <a:xfrm flipH="1">
            <a:off x="7617389" y="4586754"/>
            <a:ext cx="4055798" cy="150169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252" tIns="0" rIns="91252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marL="343263" indent="-343263" defTabSz="686526">
              <a:spcBef>
                <a:spcPts val="450"/>
              </a:spcBef>
              <a:defRPr/>
            </a:pPr>
            <a:r>
              <a:rPr lang="es-CO" sz="976" kern="0" dirty="0"/>
              <a:t>INTERVENTORÍA 1729 DE 21/12/2015</a:t>
            </a:r>
          </a:p>
        </p:txBody>
      </p:sp>
      <p:graphicFrame>
        <p:nvGraphicFramePr>
          <p:cNvPr id="30" name="Tabla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7543349"/>
              </p:ext>
            </p:extLst>
          </p:nvPr>
        </p:nvGraphicFramePr>
        <p:xfrm>
          <a:off x="7617387" y="3901195"/>
          <a:ext cx="4060561" cy="60960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42097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1986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1972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5239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CONSORCIO VIAS EQUIDAD 070</a:t>
                      </a:r>
                    </a:p>
                  </a:txBody>
                  <a:tcPr marL="8117" marR="8117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INTEGRANTES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%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ORIGEN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CASS</a:t>
                      </a:r>
                      <a:r>
                        <a:rPr lang="es-MX" sz="10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CONSTRUCTORES &amp; CIA S.C.I.A.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13" marR="811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50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7" marR="8117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CARLOS</a:t>
                      </a:r>
                      <a:r>
                        <a:rPr lang="es-MX" sz="10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ALBERTO SOLARTE SOLARTE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013" marR="811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50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COLOMBIA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1" name="Tabla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603776"/>
              </p:ext>
            </p:extLst>
          </p:nvPr>
        </p:nvGraphicFramePr>
        <p:xfrm>
          <a:off x="7617389" y="4769312"/>
          <a:ext cx="4055798" cy="76200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37967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9804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7807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5239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CONSORSIO CR VIAL PUTUMAYO</a:t>
                      </a:r>
                      <a:endParaRPr kumimoji="0" lang="es-MX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8116" marR="8116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INTEGRANTES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6" marR="811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%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6" marR="811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ORIGEN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6" marR="8116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0479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COMPAÑÍA COLOMBIANA DE CONSULTORES</a:t>
                      </a:r>
                    </a:p>
                  </a:txBody>
                  <a:tcPr marL="107992" marR="811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8116" marR="811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6" marR="8116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RESTREPO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 URIBE S.A.S.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7992" marR="811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L="8116" marR="811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6" marR="8116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2" name="30 CuadroTexto"/>
          <p:cNvSpPr txBox="1">
            <a:spLocks noChangeArrowheads="1"/>
          </p:cNvSpPr>
          <p:nvPr/>
        </p:nvSpPr>
        <p:spPr bwMode="auto">
          <a:xfrm flipH="1">
            <a:off x="7603099" y="2841921"/>
            <a:ext cx="4070086" cy="150169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252" tIns="0" rIns="91252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marL="343263" indent="-343263" defTabSz="686526">
              <a:spcBef>
                <a:spcPts val="450"/>
              </a:spcBef>
              <a:defRPr/>
            </a:pPr>
            <a:r>
              <a:rPr lang="es-CO" sz="976" kern="0" dirty="0"/>
              <a:t>ALCANCE</a:t>
            </a:r>
          </a:p>
        </p:txBody>
      </p:sp>
      <p:graphicFrame>
        <p:nvGraphicFramePr>
          <p:cNvPr id="33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1074421"/>
              </p:ext>
            </p:extLst>
          </p:nvPr>
        </p:nvGraphicFramePr>
        <p:xfrm>
          <a:off x="7626908" y="3033078"/>
          <a:ext cx="4060565" cy="609600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159298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8651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0105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80017">
                  <a:extLst>
                    <a:ext uri="{9D8B030D-6E8A-4147-A177-3AD203B41FA5}">
                      <a16:colId xmlns="" xmlns:a16="http://schemas.microsoft.com/office/drawing/2014/main" val="106660915"/>
                    </a:ext>
                  </a:extLst>
                </a:gridCol>
              </a:tblGrid>
              <a:tr h="2974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SECTOR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32" marR="58432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CANTIDAD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32" marR="58432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INTERVENCIÓN PREVISTA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32" marR="5843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00" b="0" dirty="0">
                          <a:effectLst/>
                          <a:latin typeface="+mn-lt"/>
                          <a:ea typeface="Times New Roman"/>
                        </a:rPr>
                        <a:t>AVANCE</a:t>
                      </a:r>
                    </a:p>
                  </a:txBody>
                  <a:tcPr marL="58432" marR="58432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8745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PTE INTERNACIONA SAN MIGUEL – SANTANA </a:t>
                      </a:r>
                    </a:p>
                  </a:txBody>
                  <a:tcPr marL="8116" marR="811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18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16" marR="811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 Pavimentación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16" marR="811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7,45 KM</a:t>
                      </a:r>
                    </a:p>
                  </a:txBody>
                  <a:tcPr marL="8116" marR="8116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8745">
                <a:tc vMerge="1">
                  <a:txBody>
                    <a:bodyPr/>
                    <a:lstStyle/>
                    <a:p>
                      <a:pPr algn="ctr" fontAlgn="b"/>
                      <a:endParaRPr lang="es-MX" sz="13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10" marR="1081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217009" rtl="0" eaLnBrk="1" fontAlgn="b" latinLnBrk="0" hangingPunct="1"/>
                      <a:r>
                        <a:rPr lang="es-MX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UN</a:t>
                      </a:r>
                    </a:p>
                  </a:txBody>
                  <a:tcPr marL="8116" marR="811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217009" rtl="0" eaLnBrk="1" fontAlgn="b" latinLnBrk="0" hangingPunct="1"/>
                      <a:r>
                        <a:rPr lang="es-MX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Sitios Críticos</a:t>
                      </a:r>
                    </a:p>
                  </a:txBody>
                  <a:tcPr marL="8116" marR="811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 TERMINADO</a:t>
                      </a:r>
                    </a:p>
                  </a:txBody>
                  <a:tcPr marL="8116" marR="8116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8" name="30 CuadroTexto"/>
          <p:cNvSpPr txBox="1">
            <a:spLocks noChangeArrowheads="1"/>
          </p:cNvSpPr>
          <p:nvPr/>
        </p:nvSpPr>
        <p:spPr bwMode="auto">
          <a:xfrm flipH="1">
            <a:off x="451218" y="4050533"/>
            <a:ext cx="3582755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252" tIns="0" rIns="91252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marL="343263" indent="-343263" defTabSz="686526">
              <a:spcBef>
                <a:spcPts val="450"/>
              </a:spcBef>
              <a:defRPr/>
            </a:pPr>
            <a:r>
              <a:rPr lang="es-CO" sz="970" kern="0" dirty="0"/>
              <a:t>INVERSIONES (Millones)</a:t>
            </a:r>
          </a:p>
        </p:txBody>
      </p:sp>
      <p:graphicFrame>
        <p:nvGraphicFramePr>
          <p:cNvPr id="39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1829463"/>
              </p:ext>
            </p:extLst>
          </p:nvPr>
        </p:nvGraphicFramePr>
        <p:xfrm>
          <a:off x="451218" y="4326785"/>
          <a:ext cx="3582754" cy="12192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33799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4475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523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 Contrato Obra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89" marR="35989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$115.278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89" marR="35989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 Contrato Interventoría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89" marR="35989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baseline="0" dirty="0">
                          <a:effectLst/>
                        </a:rPr>
                        <a:t> </a:t>
                      </a:r>
                      <a:r>
                        <a:rPr lang="es-CO" sz="1000" u="none" strike="noStrike" dirty="0">
                          <a:effectLst/>
                        </a:rPr>
                        <a:t>$8.330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89" marR="35989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619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/>
                        <a:t>Total Vigencias de obra</a:t>
                      </a:r>
                      <a:endParaRPr lang="es-CO" sz="1000" kern="1200" baseline="0" dirty="0"/>
                    </a:p>
                    <a:p>
                      <a:pPr marL="1778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2016= 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$11.920</a:t>
                      </a:r>
                      <a:endParaRPr lang="es-CO" sz="1000" b="0" i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7800" indent="0" algn="l" defTabSz="914400" rtl="0" eaLnBrk="1" latinLnBrk="0" hangingPunct="1"/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2017= 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$13.190</a:t>
                      </a:r>
                    </a:p>
                    <a:p>
                      <a:pPr marL="177800" indent="0" algn="l" defTabSz="914400" rtl="0" eaLnBrk="1" latinLnBrk="0" hangingPunct="1"/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2018= 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$30.390</a:t>
                      </a:r>
                    </a:p>
                    <a:p>
                      <a:pPr marL="177800" indent="0" algn="l" defTabSz="914400" rtl="0" eaLnBrk="1" latinLnBrk="0" hangingPunct="1"/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2019= 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$59.778</a:t>
                      </a:r>
                      <a:endParaRPr lang="es-CO" sz="1000" b="1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89" marR="35989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baseline="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s-CO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$115.278</a:t>
                      </a:r>
                    </a:p>
                  </a:txBody>
                  <a:tcPr marL="35989" marR="35989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</a:t>
                      </a:r>
                      <a:r>
                        <a:rPr lang="es-ES" sz="1000" kern="1200" baseline="0" dirty="0"/>
                        <a:t> Inversión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89" marR="35989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 $123.608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89" marR="35989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5928" name="CuadroTexto 39"/>
          <p:cNvSpPr txBox="1">
            <a:spLocks noChangeArrowheads="1"/>
          </p:cNvSpPr>
          <p:nvPr/>
        </p:nvSpPr>
        <p:spPr bwMode="auto">
          <a:xfrm>
            <a:off x="352800" y="5539584"/>
            <a:ext cx="3155744" cy="24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52" tIns="45632" rIns="91252" bIns="45632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defTabSz="912558" fontAlgn="base">
              <a:spcBef>
                <a:spcPct val="0"/>
              </a:spcBef>
              <a:spcAft>
                <a:spcPct val="0"/>
              </a:spcAft>
            </a:pPr>
            <a:r>
              <a:rPr lang="es-MX" altLang="es-CO" sz="976" kern="0" dirty="0">
                <a:solidFill>
                  <a:srgbClr val="386295"/>
                </a:solidFill>
              </a:rPr>
              <a:t>* Cifras en millones a diciembre de 2015</a:t>
            </a:r>
          </a:p>
        </p:txBody>
      </p:sp>
      <p:graphicFrame>
        <p:nvGraphicFramePr>
          <p:cNvPr id="22" name="Tabla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7244472"/>
              </p:ext>
            </p:extLst>
          </p:nvPr>
        </p:nvGraphicFramePr>
        <p:xfrm>
          <a:off x="4138742" y="4063260"/>
          <a:ext cx="3212890" cy="183071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21289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83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Longitud</a:t>
                      </a:r>
                      <a:r>
                        <a:rPr lang="es-ES" sz="120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 de Proyecto 101 Km</a:t>
                      </a:r>
                      <a:endParaRPr lang="es-CO" sz="1200" b="0" i="0" u="none" strike="noStrike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3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9871893"/>
              </p:ext>
            </p:extLst>
          </p:nvPr>
        </p:nvGraphicFramePr>
        <p:xfrm>
          <a:off x="4143504" y="4501387"/>
          <a:ext cx="3208130" cy="1035018"/>
        </p:xfrm>
        <a:graphic>
          <a:graphicData uri="http://schemas.openxmlformats.org/drawingml/2006/table">
            <a:tbl>
              <a:tblPr bandRow="1"/>
              <a:tblGrid>
                <a:gridCol w="240529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0283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923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effectLst/>
                          <a:latin typeface="+mj-lt"/>
                        </a:rPr>
                        <a:t>ESTADO</a:t>
                      </a:r>
                      <a:endParaRPr lang="es-CO" sz="10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73" marR="58473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effectLst/>
                          <a:latin typeface="+mj-lt"/>
                          <a:ea typeface="+mn-ea"/>
                        </a:rPr>
                        <a:t>CANTIDAD</a:t>
                      </a:r>
                      <a:endParaRPr lang="es-CO" sz="10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73" marR="58473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034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VÍAS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PARA LA EQUIDAD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794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18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20" marR="8120" marT="8794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034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EN EJECUCIÓN OTROS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PROYECTOS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7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0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20" marR="8120" marT="8794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46497866"/>
                  </a:ext>
                </a:extLst>
              </a:tr>
              <a:tr h="232306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EJECUTADOS POR OTROS PROGRAMAS</a:t>
                      </a:r>
                      <a:endParaRPr lang="es-MX" sz="10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7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77 KM</a:t>
                      </a:r>
                    </a:p>
                  </a:txBody>
                  <a:tcPr marL="8120" marR="8120" marT="8794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03454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SIN INTERVENIR – SIN FINANCIACIÓN</a:t>
                      </a:r>
                    </a:p>
                  </a:txBody>
                  <a:tcPr marL="8120" marR="8120" marT="8807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6 KM</a:t>
                      </a:r>
                    </a:p>
                  </a:txBody>
                  <a:tcPr marL="8120" marR="8120" marT="8794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30 CuadroTexto"/>
          <p:cNvSpPr txBox="1">
            <a:spLocks noChangeArrowheads="1"/>
          </p:cNvSpPr>
          <p:nvPr/>
        </p:nvSpPr>
        <p:spPr bwMode="auto">
          <a:xfrm flipH="1">
            <a:off x="4143504" y="4293412"/>
            <a:ext cx="3208129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252" tIns="0" rIns="91252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marL="343263" indent="-343263" defTabSz="686526">
              <a:spcBef>
                <a:spcPts val="450"/>
              </a:spcBef>
              <a:defRPr/>
            </a:pPr>
            <a:r>
              <a:rPr lang="es-CO" sz="970" kern="0" dirty="0"/>
              <a:t>ESTADO DEL CORREDOR</a:t>
            </a:r>
          </a:p>
        </p:txBody>
      </p:sp>
      <p:pic>
        <p:nvPicPr>
          <p:cNvPr id="205957" name="Imagen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57" y="1446562"/>
            <a:ext cx="1908051" cy="227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ángulo 24"/>
          <p:cNvSpPr/>
          <p:nvPr/>
        </p:nvSpPr>
        <p:spPr>
          <a:xfrm>
            <a:off x="2602670" y="548760"/>
            <a:ext cx="90848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7260"/>
            <a:r>
              <a:rPr lang="es-CO" spc="-5" dirty="0">
                <a:solidFill>
                  <a:srgbClr val="FFFFFF"/>
                </a:solidFill>
                <a:cs typeface="Calibri"/>
              </a:rPr>
              <a:t>COMPETITIVIDAD </a:t>
            </a:r>
            <a:r>
              <a:rPr lang="es-CO" spc="-25" dirty="0">
                <a:solidFill>
                  <a:srgbClr val="FFFFFF"/>
                </a:solidFill>
                <a:cs typeface="Calibri"/>
              </a:rPr>
              <a:t>ESTRATÉGICA </a:t>
            </a:r>
            <a:r>
              <a:rPr lang="es-CO" spc="-5" dirty="0">
                <a:solidFill>
                  <a:srgbClr val="FFFFFF"/>
                </a:solidFill>
                <a:cs typeface="Calibri"/>
              </a:rPr>
              <a:t>E</a:t>
            </a:r>
            <a:r>
              <a:rPr lang="es-CO" spc="65" dirty="0">
                <a:solidFill>
                  <a:srgbClr val="FFFFFF"/>
                </a:solidFill>
                <a:cs typeface="Calibri"/>
              </a:rPr>
              <a:t> </a:t>
            </a:r>
            <a:r>
              <a:rPr lang="es-CO" spc="-10" dirty="0">
                <a:solidFill>
                  <a:srgbClr val="FFFFFF"/>
                </a:solidFill>
                <a:cs typeface="Calibri"/>
              </a:rPr>
              <a:t>INFRAESTRUCTURA</a:t>
            </a:r>
            <a:endParaRPr lang="es-CO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37" name="Rectángulo 36"/>
          <p:cNvSpPr/>
          <p:nvPr/>
        </p:nvSpPr>
        <p:spPr>
          <a:xfrm>
            <a:off x="4773153" y="877926"/>
            <a:ext cx="34153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solidFill>
                  <a:prstClr val="black"/>
                </a:solidFill>
              </a:rPr>
              <a:t>San Miguel </a:t>
            </a:r>
            <a:r>
              <a:rPr lang="mr-IN" b="1" dirty="0">
                <a:solidFill>
                  <a:prstClr val="black"/>
                </a:solidFill>
              </a:rPr>
              <a:t>–</a:t>
            </a:r>
            <a:r>
              <a:rPr lang="es-ES" b="1" dirty="0">
                <a:solidFill>
                  <a:prstClr val="black"/>
                </a:solidFill>
              </a:rPr>
              <a:t> Santana (Putumayo)</a:t>
            </a:r>
            <a:endParaRPr lang="es-CO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19668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3783944"/>
              </p:ext>
            </p:extLst>
          </p:nvPr>
        </p:nvGraphicFramePr>
        <p:xfrm>
          <a:off x="417683" y="4506351"/>
          <a:ext cx="3233527" cy="12344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1101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2342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523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 Contrato Obra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7" marR="3599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$89.376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97" marR="35997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 Contrato Interventoría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7" marR="35997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$7.689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97" marR="35997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772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/>
                        <a:t>Total Vigencias </a:t>
                      </a:r>
                      <a:r>
                        <a:rPr lang="es-CO" sz="1100" kern="1200" dirty="0"/>
                        <a:t>de obra</a:t>
                      </a:r>
                      <a:endParaRPr lang="es-CO" sz="1000" kern="1200" baseline="0" dirty="0"/>
                    </a:p>
                    <a:p>
                      <a:pPr marL="1778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2016= 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$4.275</a:t>
                      </a:r>
                      <a:endParaRPr lang="es-CO" sz="1000" b="0" i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78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2017= 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$13.110</a:t>
                      </a:r>
                    </a:p>
                    <a:p>
                      <a:pPr marL="1778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2018= 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$15.725</a:t>
                      </a:r>
                    </a:p>
                    <a:p>
                      <a:pPr marL="1778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2019= 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$56.266</a:t>
                      </a:r>
                    </a:p>
                  </a:txBody>
                  <a:tcPr marL="35997" marR="35997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$89.376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97" marR="35997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kern="1200" dirty="0"/>
                        <a:t>Total</a:t>
                      </a:r>
                      <a:r>
                        <a:rPr lang="es-ES" sz="1000" kern="1200" baseline="0" dirty="0"/>
                        <a:t> Inversión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7" marR="35997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$</a:t>
                      </a:r>
                      <a:r>
                        <a:rPr lang="es-CO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97.065</a:t>
                      </a:r>
                    </a:p>
                  </a:txBody>
                  <a:tcPr marL="35997" marR="35997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2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103528"/>
              </p:ext>
            </p:extLst>
          </p:nvPr>
        </p:nvGraphicFramePr>
        <p:xfrm>
          <a:off x="3771373" y="4765339"/>
          <a:ext cx="3384272" cy="820094"/>
        </p:xfrm>
        <a:graphic>
          <a:graphicData uri="http://schemas.openxmlformats.org/drawingml/2006/table">
            <a:tbl>
              <a:tblPr bandRow="1"/>
              <a:tblGrid>
                <a:gridCol w="253736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4691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523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effectLst/>
                          <a:latin typeface="+mj-lt"/>
                        </a:rPr>
                        <a:t>ESTADO</a:t>
                      </a:r>
                      <a:endParaRPr lang="es-CO" sz="10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65" marR="58465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effectLst/>
                          <a:latin typeface="+mj-lt"/>
                          <a:ea typeface="+mn-ea"/>
                        </a:rPr>
                        <a:t>CANTIDAD</a:t>
                      </a:r>
                      <a:endParaRPr lang="es-CO" sz="10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65" marR="58465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120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VÍAS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PARA LA EQUIDAD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9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26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20" marR="8120" marT="8809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120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EN EJECUCIÓN OTROS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PROYECTOS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7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0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20" marR="8120" marT="8809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46497866"/>
                  </a:ext>
                </a:extLst>
              </a:tr>
              <a:tr h="184063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EJECUTADOS POR OTROS PROGRAMAS</a:t>
                      </a:r>
                      <a:endParaRPr lang="es-MX" sz="10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7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41 KM</a:t>
                      </a:r>
                    </a:p>
                  </a:txBody>
                  <a:tcPr marL="8120" marR="8120" marT="8809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61203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SIN INTERVENIR – SIN FINANCIACIÓN</a:t>
                      </a:r>
                    </a:p>
                  </a:txBody>
                  <a:tcPr marL="8120" marR="8120" marT="8807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57 KM</a:t>
                      </a:r>
                    </a:p>
                  </a:txBody>
                  <a:tcPr marL="8120" marR="8120" marT="8809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0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4775152"/>
              </p:ext>
            </p:extLst>
          </p:nvPr>
        </p:nvGraphicFramePr>
        <p:xfrm>
          <a:off x="7271627" y="2625956"/>
          <a:ext cx="4454894" cy="1433179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195473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1630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7981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0404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974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</a:rPr>
                        <a:t>SECTOR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32" marR="58432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</a:rPr>
                        <a:t>CANTIDAD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32" marR="58432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</a:rPr>
                        <a:t>INTERVENCIÓN PREVISTA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32" marR="5843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00" b="0" dirty="0">
                          <a:effectLst/>
                          <a:latin typeface="+mn-lt"/>
                          <a:ea typeface="Times New Roman"/>
                        </a:rPr>
                        <a:t>AVANCE</a:t>
                      </a:r>
                    </a:p>
                  </a:txBody>
                  <a:tcPr marL="58432" marR="58432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7542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MÁLAGA</a:t>
                      </a:r>
                      <a:r>
                        <a:rPr lang="es-MX" sz="10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– SAN ANDRÉS (PR15-PR27)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16" marR="8116" marT="8797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12 KM</a:t>
                      </a:r>
                    </a:p>
                  </a:txBody>
                  <a:tcPr marL="8116" marR="8116" marT="8797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Pavimentación</a:t>
                      </a:r>
                    </a:p>
                  </a:txBody>
                  <a:tcPr marL="8116" marR="8116" marT="8797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1 %</a:t>
                      </a:r>
                    </a:p>
                  </a:txBody>
                  <a:tcPr marL="8116" marR="8116" marT="8797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7542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SAN ANDRÉS – GUACA (PR51-PR63)</a:t>
                      </a:r>
                    </a:p>
                  </a:txBody>
                  <a:tcPr marL="8116" marR="8116" marT="8797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es-MX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 KM</a:t>
                      </a:r>
                    </a:p>
                  </a:txBody>
                  <a:tcPr marL="8116" marR="8116" marT="8797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Pavimentación</a:t>
                      </a:r>
                    </a:p>
                  </a:txBody>
                  <a:tcPr marL="8116" marR="8116" marT="8797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30,2 %</a:t>
                      </a:r>
                      <a:endParaRPr lang="es-MX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116" marR="8116" marT="8797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7542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SAN ANDRÉS – GUACA (PR61+895)</a:t>
                      </a:r>
                    </a:p>
                  </a:txBody>
                  <a:tcPr marL="8116" marR="8116" marT="8797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es-MX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1UN</a:t>
                      </a:r>
                    </a:p>
                  </a:txBody>
                  <a:tcPr marL="8116" marR="8116" marT="8797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Puente L=30M</a:t>
                      </a:r>
                    </a:p>
                  </a:txBody>
                  <a:tcPr marL="8116" marR="8116" marT="8797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0 %</a:t>
                      </a:r>
                    </a:p>
                  </a:txBody>
                  <a:tcPr marL="8116" marR="8116" marT="8797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57542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s-MX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SAN ANDRÉS </a:t>
                      </a:r>
                    </a:p>
                  </a:txBody>
                  <a:tcPr marL="8116" marR="8116" marT="8797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es-MX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MX" sz="1000" b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KM</a:t>
                      </a:r>
                      <a:endParaRPr lang="es-MX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116" marR="8116" marT="8797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Pavimentación</a:t>
                      </a:r>
                    </a:p>
                  </a:txBody>
                  <a:tcPr marL="8116" marR="8116" marT="8797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44,2 %</a:t>
                      </a:r>
                      <a:endParaRPr lang="es-MX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116" marR="8116" marT="8797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57542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GUACA</a:t>
                      </a:r>
                    </a:p>
                  </a:txBody>
                  <a:tcPr marL="8116" marR="8116" marT="8797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es-MX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KM</a:t>
                      </a:r>
                    </a:p>
                  </a:txBody>
                  <a:tcPr marL="8116" marR="8116" marT="8797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Pavimentación</a:t>
                      </a:r>
                    </a:p>
                  </a:txBody>
                  <a:tcPr marL="8116" marR="8116" marT="8797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Terminado</a:t>
                      </a:r>
                      <a:endParaRPr lang="es-MX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116" marR="8116" marT="8797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57542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MÁLAGA</a:t>
                      </a:r>
                      <a:r>
                        <a:rPr lang="es-MX" sz="10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– SAN ANDRÉS (PR15-PR27)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16" marR="8116" marT="8797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es-MX" sz="1000" b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UN</a:t>
                      </a:r>
                      <a:endParaRPr lang="es-MX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116" marR="8116" marT="8797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Sitios Críticos</a:t>
                      </a:r>
                    </a:p>
                  </a:txBody>
                  <a:tcPr marL="8116" marR="8116" marT="8797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0 %</a:t>
                      </a:r>
                      <a:endParaRPr lang="es-MX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116" marR="8116" marT="8797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57542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i="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MÁLAGA – LOS CUROS</a:t>
                      </a:r>
                    </a:p>
                  </a:txBody>
                  <a:tcPr marL="8116" marR="8116" marT="8797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es-MX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93 KM</a:t>
                      </a:r>
                    </a:p>
                  </a:txBody>
                  <a:tcPr marL="8116" marR="8116" marT="8797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Mantenimiento</a:t>
                      </a:r>
                    </a:p>
                  </a:txBody>
                  <a:tcPr marL="8116" marR="8116" marT="8797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96,5 %</a:t>
                      </a:r>
                    </a:p>
                  </a:txBody>
                  <a:tcPr marL="8116" marR="8116" marT="8797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208900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43" y="1285914"/>
            <a:ext cx="4209682" cy="3029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30 CuadroTexto"/>
          <p:cNvSpPr txBox="1">
            <a:spLocks noChangeArrowheads="1"/>
          </p:cNvSpPr>
          <p:nvPr/>
        </p:nvSpPr>
        <p:spPr bwMode="auto">
          <a:xfrm flipH="1">
            <a:off x="7271627" y="1285914"/>
            <a:ext cx="4454894" cy="173253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044" tIns="0" rIns="91044" bIns="0" anchor="ctr" anchorCtr="1">
            <a:spAutoFit/>
          </a:bodyPr>
          <a:lstStyle>
            <a:defPPr>
              <a:defRPr lang="es-CO"/>
            </a:defPPr>
            <a:lvl1pPr marL="457200" indent="-457200" algn="ctr">
              <a:spcBef>
                <a:spcPts val="600"/>
              </a:spcBef>
              <a:defRPr sz="16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 eaLnBrk="0" hangingPunct="0">
              <a:defRPr sz="2400">
                <a:latin typeface="Arial" pitchFamily="34" charset="0"/>
                <a:cs typeface="Arial" pitchFamily="34" charset="0"/>
              </a:defRPr>
            </a:lvl2pPr>
            <a:lvl3pPr eaLnBrk="0" hangingPunct="0">
              <a:defRPr sz="2400">
                <a:latin typeface="Arial" pitchFamily="34" charset="0"/>
                <a:cs typeface="Arial" pitchFamily="34" charset="0"/>
              </a:defRPr>
            </a:lvl3pPr>
            <a:lvl4pPr eaLnBrk="0" hangingPunct="0">
              <a:defRPr sz="2400">
                <a:latin typeface="Arial" pitchFamily="34" charset="0"/>
                <a:cs typeface="Arial" pitchFamily="34" charset="0"/>
              </a:defRPr>
            </a:lvl4pPr>
            <a:lvl5pPr eaLnBrk="0" hangingPunct="0"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marL="343263" indent="-343263" defTabSz="910479">
              <a:spcBef>
                <a:spcPts val="450"/>
              </a:spcBef>
              <a:defRPr/>
            </a:pPr>
            <a:r>
              <a:rPr lang="es-CO" sz="1126" kern="0" dirty="0"/>
              <a:t>INFORMACIÓN GENERAL</a:t>
            </a:r>
          </a:p>
        </p:txBody>
      </p:sp>
      <p:graphicFrame>
        <p:nvGraphicFramePr>
          <p:cNvPr id="2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0368102"/>
              </p:ext>
            </p:extLst>
          </p:nvPr>
        </p:nvGraphicFramePr>
        <p:xfrm>
          <a:off x="7271626" y="1495421"/>
          <a:ext cx="4454894" cy="9144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69201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6288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0479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FECHA</a:t>
                      </a:r>
                      <a:r>
                        <a:rPr lang="es-ES" sz="1000" kern="1200" baseline="0" dirty="0"/>
                        <a:t> DE ADJUDICACIÓN</a:t>
                      </a:r>
                    </a:p>
                    <a:p>
                      <a:pPr marL="0" algn="l" defTabSz="914400" rtl="0" eaLnBrk="1" latinLnBrk="0" hangingPunct="1"/>
                      <a:r>
                        <a:rPr lang="es-ES" sz="1000" kern="1200" baseline="0" dirty="0"/>
                        <a:t>INICIO DE OBRAS 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7" marR="35997" marT="0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dirty="0">
                          <a:effectLst/>
                        </a:rPr>
                        <a:t>04/11/2015</a:t>
                      </a:r>
                    </a:p>
                    <a:p>
                      <a:pPr algn="ctr" rtl="0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28/07/2016</a:t>
                      </a:r>
                    </a:p>
                  </a:txBody>
                  <a:tcPr marL="35997" marR="35997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FECHA DE FIRMA DE CONTRATO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7" marR="35997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dirty="0">
                          <a:effectLst/>
                        </a:rPr>
                        <a:t>30/11/2015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5997" marR="35997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ACTA DE INICIO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7" marR="35997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27/01/2016</a:t>
                      </a:r>
                    </a:p>
                  </a:txBody>
                  <a:tcPr marL="35997" marR="35997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PLAZO</a:t>
                      </a:r>
                      <a:endParaRPr lang="es-CO" sz="1000" b="0" kern="1200" dirty="0">
                        <a:solidFill>
                          <a:srgbClr val="08275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7" marR="35997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30/12/2019</a:t>
                      </a:r>
                      <a:endParaRPr lang="es-MX" sz="1000" b="0" i="0" u="none" strike="noStrike" kern="1200" dirty="0">
                        <a:solidFill>
                          <a:srgbClr val="082754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7" marR="35997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FASE DEL PROYECTO (AVANCE)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7" marR="35997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kern="1200" dirty="0">
                          <a:effectLst/>
                        </a:rPr>
                        <a:t>8,83</a:t>
                      </a:r>
                      <a:r>
                        <a:rPr lang="es-MX" sz="1000" u="none" strike="noStrike" kern="1200" baseline="0" dirty="0">
                          <a:effectLst/>
                        </a:rPr>
                        <a:t> </a:t>
                      </a:r>
                      <a:r>
                        <a:rPr lang="es-MX" sz="1000" u="none" strike="noStrike" kern="1200" dirty="0">
                          <a:effectLst/>
                        </a:rPr>
                        <a:t>%</a:t>
                      </a:r>
                      <a:endParaRPr lang="es-MX" sz="10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7" marR="35997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5" name="30 CuadroTexto"/>
          <p:cNvSpPr txBox="1">
            <a:spLocks noChangeArrowheads="1"/>
          </p:cNvSpPr>
          <p:nvPr/>
        </p:nvSpPr>
        <p:spPr bwMode="auto">
          <a:xfrm flipH="1">
            <a:off x="7271628" y="4070351"/>
            <a:ext cx="4454894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044" tIns="0" rIns="91044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marL="343263" indent="-343263" defTabSz="686526">
              <a:spcBef>
                <a:spcPts val="450"/>
              </a:spcBef>
              <a:defRPr/>
            </a:pPr>
            <a:r>
              <a:rPr lang="es-CO" sz="970" kern="0" dirty="0"/>
              <a:t>CONTRATO OBRA 1639 DE 30/11/2015</a:t>
            </a:r>
          </a:p>
        </p:txBody>
      </p:sp>
      <p:sp>
        <p:nvSpPr>
          <p:cNvPr id="26" name="30 CuadroTexto"/>
          <p:cNvSpPr txBox="1">
            <a:spLocks noChangeArrowheads="1"/>
          </p:cNvSpPr>
          <p:nvPr/>
        </p:nvSpPr>
        <p:spPr bwMode="auto">
          <a:xfrm flipH="1">
            <a:off x="7271626" y="5047561"/>
            <a:ext cx="4454892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044" tIns="0" rIns="91044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marL="343263" indent="-343263" defTabSz="686526">
              <a:spcBef>
                <a:spcPts val="450"/>
              </a:spcBef>
              <a:defRPr/>
            </a:pPr>
            <a:r>
              <a:rPr lang="es-CO" sz="970" kern="0" dirty="0"/>
              <a:t>INTERVENTORÍA 1756 DE 28/12/2015</a:t>
            </a:r>
          </a:p>
        </p:txBody>
      </p:sp>
      <p:graphicFrame>
        <p:nvGraphicFramePr>
          <p:cNvPr id="27" name="Tabla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9115950"/>
              </p:ext>
            </p:extLst>
          </p:nvPr>
        </p:nvGraphicFramePr>
        <p:xfrm>
          <a:off x="7271628" y="4241839"/>
          <a:ext cx="4456642" cy="794432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91760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9615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4288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5685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CONSORCIO VÍAS DE COLOMBIA</a:t>
                      </a:r>
                      <a:endParaRPr kumimoji="0" lang="es-MX" sz="100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</a:txBody>
                  <a:tcPr marL="8117" marR="8117" marT="8108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685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INTEGRANTES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81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%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81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ORIGEN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8108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685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dirty="0"/>
                        <a:t>CONSTRUCCIONES COLOMBIANAS OHL S.A.S </a:t>
                      </a:r>
                      <a:endParaRPr kumimoji="0" lang="es-MX" sz="100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</a:txBody>
                  <a:tcPr marL="108013" marR="8117" marT="81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75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810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ESPAÑA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8108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0559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dirty="0"/>
                        <a:t>AGRUPACIÓN GUINOVART OBRAS Y SERVICIOS HISPANIA S.A</a:t>
                      </a:r>
                      <a:endParaRPr kumimoji="0" lang="es-MX" sz="100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</a:txBody>
                  <a:tcPr marL="108013" marR="8117" marT="810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8117" marR="8117" marT="810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ESPAÑA – SUC. COLOMBIA</a:t>
                      </a:r>
                    </a:p>
                  </a:txBody>
                  <a:tcPr marL="8117" marR="8117" marT="8108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8" name="Tabla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4798077"/>
              </p:ext>
            </p:extLst>
          </p:nvPr>
        </p:nvGraphicFramePr>
        <p:xfrm>
          <a:off x="7271626" y="5205122"/>
          <a:ext cx="4454893" cy="64216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88736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8434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8317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9836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dirty="0"/>
                        <a:t>CONSORCIO SUPERVISIÓN PLANES</a:t>
                      </a:r>
                      <a:endParaRPr kumimoji="0" lang="es-MX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8116" marR="8116" marT="814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688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INTEGRANTES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6" marR="8116" marT="81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%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6" marR="8116" marT="81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ORIGEN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6" marR="8116" marT="814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688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CO" sz="1000" dirty="0"/>
                        <a:t>INTEGRAL INGENIERIA DE SUPERVISION SAS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7992" marR="8116" marT="814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L="8116" marR="8116" marT="814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6" marR="8116" marT="814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688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CO" sz="1000" dirty="0"/>
                        <a:t>PLANES SA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7992" marR="8116" marT="814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8116" marR="8116" marT="814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6" marR="8116" marT="814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9" name="30 CuadroTexto"/>
          <p:cNvSpPr txBox="1">
            <a:spLocks noChangeArrowheads="1"/>
          </p:cNvSpPr>
          <p:nvPr/>
        </p:nvSpPr>
        <p:spPr bwMode="auto">
          <a:xfrm flipH="1">
            <a:off x="7271626" y="2450842"/>
            <a:ext cx="4454895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044" tIns="0" rIns="91044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marL="343263" indent="-343263" defTabSz="686526">
              <a:spcBef>
                <a:spcPts val="450"/>
              </a:spcBef>
              <a:defRPr/>
            </a:pPr>
            <a:r>
              <a:rPr lang="es-CO" sz="970" kern="0" dirty="0"/>
              <a:t>ALCANCE</a:t>
            </a:r>
          </a:p>
        </p:txBody>
      </p:sp>
      <p:sp>
        <p:nvSpPr>
          <p:cNvPr id="32" name="30 CuadroTexto"/>
          <p:cNvSpPr txBox="1">
            <a:spLocks noChangeArrowheads="1"/>
          </p:cNvSpPr>
          <p:nvPr/>
        </p:nvSpPr>
        <p:spPr bwMode="auto">
          <a:xfrm flipH="1">
            <a:off x="417683" y="4327238"/>
            <a:ext cx="3233528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044" tIns="0" rIns="91044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marL="343263" indent="-343263" defTabSz="686526">
              <a:spcBef>
                <a:spcPts val="450"/>
              </a:spcBef>
              <a:defRPr/>
            </a:pPr>
            <a:r>
              <a:rPr lang="es-CO" sz="970" kern="0" dirty="0"/>
              <a:t>INVERSIONES (Millones)</a:t>
            </a:r>
          </a:p>
        </p:txBody>
      </p:sp>
      <p:sp>
        <p:nvSpPr>
          <p:cNvPr id="209014" name="CuadroTexto 35"/>
          <p:cNvSpPr txBox="1">
            <a:spLocks noChangeArrowheads="1"/>
          </p:cNvSpPr>
          <p:nvPr/>
        </p:nvSpPr>
        <p:spPr bwMode="auto">
          <a:xfrm>
            <a:off x="366154" y="5743917"/>
            <a:ext cx="3155744" cy="242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044" tIns="45534" rIns="91044" bIns="45534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defTabSz="91047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altLang="es-CO" sz="976" kern="0" dirty="0">
                <a:solidFill>
                  <a:srgbClr val="386295"/>
                </a:solidFill>
              </a:rPr>
              <a:t>* Cifras en millones a diciembre de 2015</a:t>
            </a:r>
          </a:p>
        </p:txBody>
      </p:sp>
      <p:graphicFrame>
        <p:nvGraphicFramePr>
          <p:cNvPr id="21" name="Tabla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5604090"/>
              </p:ext>
            </p:extLst>
          </p:nvPr>
        </p:nvGraphicFramePr>
        <p:xfrm>
          <a:off x="3766610" y="4323280"/>
          <a:ext cx="3389617" cy="183071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38961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83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Longitud</a:t>
                      </a:r>
                      <a:r>
                        <a:rPr lang="es-ES" sz="120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 de Proyecto 124 Km</a:t>
                      </a:r>
                      <a:endParaRPr lang="es-CO" sz="1200" b="0" i="0" u="none" strike="noStrike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35997" marR="35997" marT="0" marB="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4" name="30 CuadroTexto"/>
          <p:cNvSpPr txBox="1">
            <a:spLocks noChangeArrowheads="1"/>
          </p:cNvSpPr>
          <p:nvPr/>
        </p:nvSpPr>
        <p:spPr bwMode="auto">
          <a:xfrm flipH="1">
            <a:off x="3771371" y="4576452"/>
            <a:ext cx="3384272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044" tIns="0" rIns="91044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marL="343263" indent="-343263" defTabSz="686526">
              <a:spcBef>
                <a:spcPts val="450"/>
              </a:spcBef>
              <a:defRPr/>
            </a:pPr>
            <a:r>
              <a:rPr lang="es-CO" sz="970" kern="0" dirty="0"/>
              <a:t>ESTADO DEL CORREDOR</a:t>
            </a:r>
          </a:p>
        </p:txBody>
      </p:sp>
      <p:pic>
        <p:nvPicPr>
          <p:cNvPr id="37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187" y="1743282"/>
            <a:ext cx="1478776" cy="1765347"/>
          </a:xfrm>
          <a:prstGeom prst="rect">
            <a:avLst/>
          </a:prstGeom>
        </p:spPr>
      </p:pic>
      <p:sp>
        <p:nvSpPr>
          <p:cNvPr id="31" name="Rectángulo 30"/>
          <p:cNvSpPr/>
          <p:nvPr/>
        </p:nvSpPr>
        <p:spPr>
          <a:xfrm>
            <a:off x="2602670" y="548760"/>
            <a:ext cx="90848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7260"/>
            <a:r>
              <a:rPr lang="es-CO" spc="-5" dirty="0">
                <a:solidFill>
                  <a:srgbClr val="FFFFFF"/>
                </a:solidFill>
                <a:cs typeface="Calibri"/>
              </a:rPr>
              <a:t>COMPETITIVIDAD </a:t>
            </a:r>
            <a:r>
              <a:rPr lang="es-CO" spc="-25" dirty="0">
                <a:solidFill>
                  <a:srgbClr val="FFFFFF"/>
                </a:solidFill>
                <a:cs typeface="Calibri"/>
              </a:rPr>
              <a:t>ESTRATÉGICA </a:t>
            </a:r>
            <a:r>
              <a:rPr lang="es-CO" spc="-5" dirty="0">
                <a:solidFill>
                  <a:srgbClr val="FFFFFF"/>
                </a:solidFill>
                <a:cs typeface="Calibri"/>
              </a:rPr>
              <a:t>E</a:t>
            </a:r>
            <a:r>
              <a:rPr lang="es-CO" spc="65" dirty="0">
                <a:solidFill>
                  <a:srgbClr val="FFFFFF"/>
                </a:solidFill>
                <a:cs typeface="Calibri"/>
              </a:rPr>
              <a:t> </a:t>
            </a:r>
            <a:r>
              <a:rPr lang="es-CO" spc="-10" dirty="0">
                <a:solidFill>
                  <a:srgbClr val="FFFFFF"/>
                </a:solidFill>
                <a:cs typeface="Calibri"/>
              </a:rPr>
              <a:t>INFRAESTRUCTURA</a:t>
            </a:r>
            <a:endParaRPr lang="es-CO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38" name="Rectángulo 37"/>
          <p:cNvSpPr/>
          <p:nvPr/>
        </p:nvSpPr>
        <p:spPr>
          <a:xfrm>
            <a:off x="4773153" y="877926"/>
            <a:ext cx="31919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>
                <a:solidFill>
                  <a:prstClr val="black"/>
                </a:solidFill>
              </a:rPr>
              <a:t>Los Curos – Málaga (Santander)</a:t>
            </a:r>
          </a:p>
        </p:txBody>
      </p:sp>
    </p:spTree>
    <p:extLst>
      <p:ext uri="{BB962C8B-B14F-4D97-AF65-F5344CB8AC3E}">
        <p14:creationId xmlns:p14="http://schemas.microsoft.com/office/powerpoint/2010/main" val="25365897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924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991" y="1235594"/>
            <a:ext cx="4256609" cy="2921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30 CuadroTexto"/>
          <p:cNvSpPr txBox="1">
            <a:spLocks noChangeArrowheads="1"/>
          </p:cNvSpPr>
          <p:nvPr/>
        </p:nvSpPr>
        <p:spPr bwMode="auto">
          <a:xfrm flipH="1">
            <a:off x="7382369" y="1303035"/>
            <a:ext cx="4510191" cy="173253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044" tIns="0" rIns="91044" bIns="0" anchor="ctr" anchorCtr="1">
            <a:spAutoFit/>
          </a:bodyPr>
          <a:lstStyle>
            <a:defPPr>
              <a:defRPr lang="es-CO"/>
            </a:defPPr>
            <a:lvl1pPr marL="457200" indent="-457200" algn="ctr">
              <a:spcBef>
                <a:spcPts val="600"/>
              </a:spcBef>
              <a:defRPr sz="16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 eaLnBrk="0" hangingPunct="0">
              <a:defRPr sz="2400">
                <a:latin typeface="Arial" pitchFamily="34" charset="0"/>
                <a:cs typeface="Arial" pitchFamily="34" charset="0"/>
              </a:defRPr>
            </a:lvl2pPr>
            <a:lvl3pPr eaLnBrk="0" hangingPunct="0">
              <a:defRPr sz="2400">
                <a:latin typeface="Arial" pitchFamily="34" charset="0"/>
                <a:cs typeface="Arial" pitchFamily="34" charset="0"/>
              </a:defRPr>
            </a:lvl3pPr>
            <a:lvl4pPr eaLnBrk="0" hangingPunct="0">
              <a:defRPr sz="2400">
                <a:latin typeface="Arial" pitchFamily="34" charset="0"/>
                <a:cs typeface="Arial" pitchFamily="34" charset="0"/>
              </a:defRPr>
            </a:lvl4pPr>
            <a:lvl5pPr eaLnBrk="0" hangingPunct="0"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defTabSz="910479">
              <a:defRPr/>
            </a:pPr>
            <a:r>
              <a:rPr lang="es-CO" sz="1126" dirty="0"/>
              <a:t>INFORMACIÓN GENERAL</a:t>
            </a:r>
          </a:p>
        </p:txBody>
      </p:sp>
      <p:graphicFrame>
        <p:nvGraphicFramePr>
          <p:cNvPr id="1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1153703"/>
              </p:ext>
            </p:extLst>
          </p:nvPr>
        </p:nvGraphicFramePr>
        <p:xfrm>
          <a:off x="7382370" y="1479607"/>
          <a:ext cx="4510192" cy="9144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03571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47447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9749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FECHA</a:t>
                      </a:r>
                      <a:r>
                        <a:rPr lang="es-ES" sz="1000" kern="1200" baseline="0" dirty="0"/>
                        <a:t> DE ADJUDICACIÓN </a:t>
                      </a:r>
                    </a:p>
                    <a:p>
                      <a:pPr marL="0" algn="l" defTabSz="914400" rtl="0" eaLnBrk="1" latinLnBrk="0" hangingPunct="1"/>
                      <a:r>
                        <a:rPr lang="es-ES" sz="1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INICIO DE OBRAS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7" marR="35997" marT="0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dirty="0">
                          <a:effectLst/>
                        </a:rPr>
                        <a:t>06/11/2015</a:t>
                      </a:r>
                    </a:p>
                    <a:p>
                      <a:pPr algn="ctr" rtl="0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01/04/2016</a:t>
                      </a:r>
                    </a:p>
                  </a:txBody>
                  <a:tcPr marL="35997" marR="35997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FECHA DE FIRMA DE CONTRATO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7" marR="35997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dirty="0">
                          <a:effectLst/>
                        </a:rPr>
                        <a:t>25/11/2015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5997" marR="35997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ACTA DE INICIO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7" marR="35997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25/01/2016</a:t>
                      </a:r>
                    </a:p>
                  </a:txBody>
                  <a:tcPr marL="35997" marR="35997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PLAZO</a:t>
                      </a:r>
                      <a:endParaRPr lang="es-CO" sz="1000" b="0" kern="1200" dirty="0">
                        <a:solidFill>
                          <a:srgbClr val="08275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7" marR="35997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30/12/2019</a:t>
                      </a:r>
                      <a:endParaRPr lang="es-MX" sz="1000" b="0" i="0" u="none" strike="noStrike" kern="1200" dirty="0">
                        <a:solidFill>
                          <a:srgbClr val="082754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7" marR="35997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FASE DEL PROYECTO (AVANCE)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7" marR="35997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6,6 %</a:t>
                      </a:r>
                    </a:p>
                  </a:txBody>
                  <a:tcPr marL="35997" marR="35997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7" name="30 CuadroTexto"/>
          <p:cNvSpPr txBox="1">
            <a:spLocks noChangeArrowheads="1"/>
          </p:cNvSpPr>
          <p:nvPr/>
        </p:nvSpPr>
        <p:spPr bwMode="auto">
          <a:xfrm flipH="1">
            <a:off x="7382369" y="4230042"/>
            <a:ext cx="4515049" cy="150169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044" tIns="0" rIns="91044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6" dirty="0"/>
              <a:t>CONTRATO OBRA 1632 DE 25/11/2015</a:t>
            </a:r>
          </a:p>
        </p:txBody>
      </p:sp>
      <p:sp>
        <p:nvSpPr>
          <p:cNvPr id="18" name="30 CuadroTexto"/>
          <p:cNvSpPr txBox="1">
            <a:spLocks noChangeArrowheads="1"/>
          </p:cNvSpPr>
          <p:nvPr/>
        </p:nvSpPr>
        <p:spPr bwMode="auto">
          <a:xfrm flipH="1">
            <a:off x="7392754" y="4909970"/>
            <a:ext cx="4510191" cy="150169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044" tIns="0" rIns="91044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6" dirty="0"/>
              <a:t>INTERVENTORÍA 1731 DE 21/12/2015</a:t>
            </a:r>
          </a:p>
        </p:txBody>
      </p:sp>
      <p:graphicFrame>
        <p:nvGraphicFramePr>
          <p:cNvPr id="19" name="Tab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4757060"/>
              </p:ext>
            </p:extLst>
          </p:nvPr>
        </p:nvGraphicFramePr>
        <p:xfrm>
          <a:off x="7381836" y="4390021"/>
          <a:ext cx="4511960" cy="45720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95381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0231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5583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4874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CSS CONSTRUCTORES SA.</a:t>
                      </a:r>
                      <a:endParaRPr kumimoji="0" lang="es-MX" sz="100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</a:txBody>
                  <a:tcPr marL="8117" marR="8117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INTEGRANTES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%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ORIGEN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dirty="0"/>
                        <a:t>CSS CONSTRUCTORES SA.</a:t>
                      </a:r>
                      <a:endParaRPr kumimoji="0" lang="es-MX" sz="100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</a:txBody>
                  <a:tcPr marL="108013" marR="811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100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COLOMBIA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0" name="Tabla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5067172"/>
              </p:ext>
            </p:extLst>
          </p:nvPr>
        </p:nvGraphicFramePr>
        <p:xfrm>
          <a:off x="7382369" y="5091503"/>
          <a:ext cx="4510193" cy="76200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9483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6643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9538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4874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dirty="0"/>
                        <a:t>CONSORCIO VIAS PARA LA EQUIDAD</a:t>
                      </a:r>
                      <a:endParaRPr kumimoji="0" lang="es-MX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8116" marR="8116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INTEGRANTES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6" marR="811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%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6" marR="811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ORIGEN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6" marR="8116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CO" sz="1000" dirty="0"/>
                        <a:t>EUROESTUDIOS COLOMBIA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7992" marR="811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L="8116" marR="811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ESPAÑA</a:t>
                      </a:r>
                    </a:p>
                  </a:txBody>
                  <a:tcPr marL="8116" marR="8116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000" dirty="0"/>
                        <a:t>GETINSA INGENIERIA S.L  SUC. COLOMBIA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7992" marR="811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8116" marR="8116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ESPAÑA</a:t>
                      </a:r>
                    </a:p>
                  </a:txBody>
                  <a:tcPr marL="8116" marR="8116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CB INGENIEROS SAS </a:t>
                      </a:r>
                    </a:p>
                  </a:txBody>
                  <a:tcPr marL="107992" marR="811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8116" marR="8116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6" marR="8116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30 CuadroTexto"/>
          <p:cNvSpPr txBox="1">
            <a:spLocks noChangeArrowheads="1"/>
          </p:cNvSpPr>
          <p:nvPr/>
        </p:nvSpPr>
        <p:spPr bwMode="auto">
          <a:xfrm flipH="1">
            <a:off x="416991" y="4229571"/>
            <a:ext cx="3425602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044" tIns="0" rIns="91044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INVERSIONES (Millones)</a:t>
            </a:r>
          </a:p>
        </p:txBody>
      </p:sp>
      <p:graphicFrame>
        <p:nvGraphicFramePr>
          <p:cNvPr id="25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2190679"/>
              </p:ext>
            </p:extLst>
          </p:nvPr>
        </p:nvGraphicFramePr>
        <p:xfrm>
          <a:off x="416991" y="4418758"/>
          <a:ext cx="3425601" cy="12344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23544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9016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523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 Contrato Obra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$191.856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98" marR="35998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 Contrato Interventoría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baseline="0" dirty="0">
                          <a:effectLst/>
                        </a:rPr>
                        <a:t> </a:t>
                      </a:r>
                      <a:r>
                        <a:rPr lang="es-CO" sz="1000" u="none" strike="noStrike" dirty="0">
                          <a:effectLst/>
                        </a:rPr>
                        <a:t>$8.999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98" marR="35998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772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/>
                        <a:t>Total Vigencias </a:t>
                      </a:r>
                      <a:r>
                        <a:rPr lang="es-CO" sz="1100" kern="1200" dirty="0"/>
                        <a:t>de obra</a:t>
                      </a:r>
                      <a:endParaRPr lang="es-CO" sz="1000" kern="1200" baseline="0" dirty="0"/>
                    </a:p>
                    <a:p>
                      <a:pPr marL="1778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2016= 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$8.350</a:t>
                      </a:r>
                      <a:endParaRPr lang="es-CO" sz="1000" b="0" i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78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2017= 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$23.157</a:t>
                      </a:r>
                    </a:p>
                    <a:p>
                      <a:pPr marL="1778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2018= 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$39.441</a:t>
                      </a:r>
                    </a:p>
                    <a:p>
                      <a:pPr marL="1778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2019= 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$120.908</a:t>
                      </a:r>
                    </a:p>
                  </a:txBody>
                  <a:tcPr marL="35998" marR="3599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baseline="0" dirty="0">
                          <a:effectLst/>
                        </a:rPr>
                        <a:t> </a:t>
                      </a:r>
                      <a:r>
                        <a:rPr lang="es-CO" sz="1000" u="none" strike="noStrike" dirty="0">
                          <a:effectLst/>
                        </a:rPr>
                        <a:t>$191.856</a:t>
                      </a:r>
                    </a:p>
                  </a:txBody>
                  <a:tcPr marL="35998" marR="35998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kern="1200" dirty="0"/>
                        <a:t>Total</a:t>
                      </a:r>
                      <a:r>
                        <a:rPr lang="es-ES" sz="1000" kern="1200" baseline="0" dirty="0"/>
                        <a:t> Inversión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baseline="0" dirty="0">
                          <a:effectLst/>
                        </a:rPr>
                        <a:t> </a:t>
                      </a:r>
                      <a:r>
                        <a:rPr lang="es-CO" sz="1000" u="none" strike="noStrike" dirty="0">
                          <a:effectLst/>
                        </a:rPr>
                        <a:t>$200.855</a:t>
                      </a:r>
                      <a:endParaRPr lang="es-CO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8" marR="35998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0046" name="CuadroTexto 25"/>
          <p:cNvSpPr txBox="1">
            <a:spLocks noChangeArrowheads="1"/>
          </p:cNvSpPr>
          <p:nvPr/>
        </p:nvSpPr>
        <p:spPr bwMode="auto">
          <a:xfrm>
            <a:off x="307460" y="5647916"/>
            <a:ext cx="3155744" cy="242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044" tIns="45534" rIns="91044" bIns="45534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defTabSz="91047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altLang="es-CO" sz="976" dirty="0">
                <a:solidFill>
                  <a:srgbClr val="386295"/>
                </a:solidFill>
              </a:rPr>
              <a:t>* Cifras en millones a diciembre de 2015</a:t>
            </a:r>
          </a:p>
        </p:txBody>
      </p:sp>
      <p:graphicFrame>
        <p:nvGraphicFramePr>
          <p:cNvPr id="28" name="Tabla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3109131"/>
              </p:ext>
            </p:extLst>
          </p:nvPr>
        </p:nvGraphicFramePr>
        <p:xfrm>
          <a:off x="3947390" y="4248318"/>
          <a:ext cx="3336367" cy="183071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33636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83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Longitud</a:t>
                      </a:r>
                      <a:r>
                        <a:rPr lang="es-ES" sz="120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 de Proyecto 99 Km</a:t>
                      </a:r>
                      <a:endParaRPr lang="es-CO" sz="1200" b="0" i="0" u="none" strike="noStrike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35997" marR="35997" marT="0" marB="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9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7757412"/>
              </p:ext>
            </p:extLst>
          </p:nvPr>
        </p:nvGraphicFramePr>
        <p:xfrm>
          <a:off x="3952121" y="4703149"/>
          <a:ext cx="3331104" cy="944767"/>
        </p:xfrm>
        <a:graphic>
          <a:graphicData uri="http://schemas.openxmlformats.org/drawingml/2006/table">
            <a:tbl>
              <a:tblPr bandRow="1"/>
              <a:tblGrid>
                <a:gridCol w="249749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3360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7557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effectLst/>
                          <a:latin typeface="+mj-lt"/>
                        </a:rPr>
                        <a:t>ESTADO</a:t>
                      </a:r>
                      <a:endParaRPr lang="es-CO" sz="10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65" marR="58465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effectLst/>
                          <a:latin typeface="+mj-lt"/>
                          <a:ea typeface="+mn-ea"/>
                        </a:rPr>
                        <a:t>CANTIDAD</a:t>
                      </a:r>
                      <a:endParaRPr lang="es-CO" sz="10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65" marR="58465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57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VÍAS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PARA LA EQUIDAD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795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15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20" marR="8120" marT="8795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857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TERMINADO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OTROS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PROYECTOS – F2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7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1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20" marR="8120" marT="879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46497866"/>
                  </a:ext>
                </a:extLst>
              </a:tr>
              <a:tr h="212049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EJECUTADOS POR OTROS PROGRAMAS</a:t>
                      </a:r>
                      <a:endParaRPr lang="es-MX" sz="10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7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60 KM</a:t>
                      </a:r>
                    </a:p>
                  </a:txBody>
                  <a:tcPr marL="8120" marR="8120" marT="879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85713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SIN INTERVENIR – SIN FINANCIACIÓN</a:t>
                      </a:r>
                    </a:p>
                  </a:txBody>
                  <a:tcPr marL="8120" marR="8120" marT="8807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23 KM</a:t>
                      </a:r>
                    </a:p>
                  </a:txBody>
                  <a:tcPr marL="8120" marR="8120" marT="8795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0" name="30 CuadroTexto"/>
          <p:cNvSpPr txBox="1">
            <a:spLocks noChangeArrowheads="1"/>
          </p:cNvSpPr>
          <p:nvPr/>
        </p:nvSpPr>
        <p:spPr bwMode="auto">
          <a:xfrm flipH="1">
            <a:off x="3952120" y="4503078"/>
            <a:ext cx="3331104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044" tIns="0" rIns="91044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ESTADO DEL CORREDOR</a:t>
            </a:r>
          </a:p>
        </p:txBody>
      </p:sp>
      <p:pic>
        <p:nvPicPr>
          <p:cNvPr id="32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284" y="1281033"/>
            <a:ext cx="1831124" cy="2185975"/>
          </a:xfrm>
          <a:prstGeom prst="rect">
            <a:avLst/>
          </a:prstGeom>
        </p:spPr>
      </p:pic>
      <p:sp>
        <p:nvSpPr>
          <p:cNvPr id="23" name="30 CuadroTexto"/>
          <p:cNvSpPr txBox="1">
            <a:spLocks noChangeArrowheads="1"/>
          </p:cNvSpPr>
          <p:nvPr/>
        </p:nvSpPr>
        <p:spPr bwMode="auto">
          <a:xfrm flipH="1">
            <a:off x="7382370" y="2386133"/>
            <a:ext cx="4510190" cy="173253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68354" tIns="0" rIns="68354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1126" dirty="0"/>
              <a:t>ALCANCE</a:t>
            </a:r>
          </a:p>
        </p:txBody>
      </p:sp>
      <p:graphicFrame>
        <p:nvGraphicFramePr>
          <p:cNvPr id="26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8275377"/>
              </p:ext>
            </p:extLst>
          </p:nvPr>
        </p:nvGraphicFramePr>
        <p:xfrm>
          <a:off x="7392758" y="2581108"/>
          <a:ext cx="4510189" cy="1601739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188577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9724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4495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8221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601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SECTOR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3870" marR="4387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CANTIDAD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3870" marR="4387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INTERVENCIÓN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3870" marR="4387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00" b="0" dirty="0">
                          <a:effectLst/>
                          <a:latin typeface="+mn-lt"/>
                          <a:ea typeface="Times New Roman"/>
                        </a:rPr>
                        <a:t>AVANCE</a:t>
                      </a:r>
                    </a:p>
                  </a:txBody>
                  <a:tcPr marL="43870" marR="43870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0174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ESTACIÓN URIBE – LA FUENTE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4 KM</a:t>
                      </a:r>
                      <a:endParaRPr lang="es-MX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Segunda Calzada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6%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0174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PUENTE LA LIBERTAD - MALTERÍA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1,5 KM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Segunda Calzada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38% en G. Predial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60174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Acceso</a:t>
                      </a:r>
                      <a:r>
                        <a:rPr lang="es-MX" sz="1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al SENA PR 1+500</a:t>
                      </a:r>
                      <a:endParaRPr lang="es-MX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1 UN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Intersección 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0%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20347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PUENTE LA LIBERTAD (K32+330) *Lusitania-San Marcel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1,3 KM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Rehabilitación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1,3 Km</a:t>
                      </a:r>
                      <a:endParaRPr lang="es-MX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60174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MALTERÍA (K5+800 – K10+500)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2 KM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Rehab.-At.</a:t>
                      </a:r>
                      <a:r>
                        <a:rPr lang="es-MX" sz="1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SC</a:t>
                      </a:r>
                      <a:endParaRPr lang="es-MX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100M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60174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HACIA HONDA (K53-K59) *Mesones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6 KM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Rehabilitación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200M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60174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SAN MARCEL K33+880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1 UN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Intersección 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65% en G. Predial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60174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LUSITANIA K32+750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1 UN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Retorno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TERMINADO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3" name="Rectángulo 32"/>
          <p:cNvSpPr/>
          <p:nvPr/>
        </p:nvSpPr>
        <p:spPr>
          <a:xfrm>
            <a:off x="4773153" y="877926"/>
            <a:ext cx="28140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solidFill>
                  <a:prstClr val="black"/>
                </a:solidFill>
              </a:rPr>
              <a:t>Honda </a:t>
            </a:r>
            <a:r>
              <a:rPr lang="mr-IN" b="1" dirty="0">
                <a:solidFill>
                  <a:prstClr val="black"/>
                </a:solidFill>
              </a:rPr>
              <a:t>–</a:t>
            </a:r>
            <a:r>
              <a:rPr lang="es-ES" b="1" dirty="0">
                <a:solidFill>
                  <a:prstClr val="black"/>
                </a:solidFill>
              </a:rPr>
              <a:t> Manizales (Caldas)</a:t>
            </a:r>
            <a:endParaRPr lang="es-CO" b="1" dirty="0">
              <a:solidFill>
                <a:prstClr val="black"/>
              </a:solidFill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2602670" y="548760"/>
            <a:ext cx="90848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7260"/>
            <a:r>
              <a:rPr lang="es-CO" spc="-5" dirty="0">
                <a:solidFill>
                  <a:srgbClr val="FFFFFF"/>
                </a:solidFill>
                <a:cs typeface="Calibri"/>
              </a:rPr>
              <a:t>COMPETITIVIDAD </a:t>
            </a:r>
            <a:r>
              <a:rPr lang="es-CO" spc="-25" dirty="0">
                <a:solidFill>
                  <a:srgbClr val="FFFFFF"/>
                </a:solidFill>
                <a:cs typeface="Calibri"/>
              </a:rPr>
              <a:t>ESTRATÉGICA </a:t>
            </a:r>
            <a:r>
              <a:rPr lang="es-CO" spc="-5" dirty="0">
                <a:solidFill>
                  <a:srgbClr val="FFFFFF"/>
                </a:solidFill>
                <a:cs typeface="Calibri"/>
              </a:rPr>
              <a:t>E</a:t>
            </a:r>
            <a:r>
              <a:rPr lang="es-CO" spc="65" dirty="0">
                <a:solidFill>
                  <a:srgbClr val="FFFFFF"/>
                </a:solidFill>
                <a:cs typeface="Calibri"/>
              </a:rPr>
              <a:t> </a:t>
            </a:r>
            <a:r>
              <a:rPr lang="es-CO" spc="-10" dirty="0">
                <a:solidFill>
                  <a:srgbClr val="FFFFFF"/>
                </a:solidFill>
                <a:cs typeface="Calibri"/>
              </a:rPr>
              <a:t>INFRAESTRUCTURA</a:t>
            </a:r>
            <a:endParaRPr lang="es-CO" dirty="0">
              <a:solidFill>
                <a:prstClr val="black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5610617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30 CuadroTexto"/>
          <p:cNvSpPr txBox="1">
            <a:spLocks noChangeArrowheads="1"/>
          </p:cNvSpPr>
          <p:nvPr/>
        </p:nvSpPr>
        <p:spPr bwMode="auto">
          <a:xfrm flipH="1">
            <a:off x="7418795" y="1288016"/>
            <a:ext cx="4268677" cy="173253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047" tIns="0" rIns="91047" bIns="0" anchor="ctr" anchorCtr="1">
            <a:spAutoFit/>
          </a:bodyPr>
          <a:lstStyle>
            <a:defPPr>
              <a:defRPr lang="es-CO"/>
            </a:defPPr>
            <a:lvl1pPr marL="457200" indent="-457200" algn="ctr">
              <a:spcBef>
                <a:spcPts val="600"/>
              </a:spcBef>
              <a:defRPr sz="16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 eaLnBrk="0" hangingPunct="0">
              <a:defRPr sz="2400">
                <a:latin typeface="Arial" pitchFamily="34" charset="0"/>
                <a:cs typeface="Arial" pitchFamily="34" charset="0"/>
              </a:defRPr>
            </a:lvl2pPr>
            <a:lvl3pPr eaLnBrk="0" hangingPunct="0">
              <a:defRPr sz="2400">
                <a:latin typeface="Arial" pitchFamily="34" charset="0"/>
                <a:cs typeface="Arial" pitchFamily="34" charset="0"/>
              </a:defRPr>
            </a:lvl3pPr>
            <a:lvl4pPr eaLnBrk="0" hangingPunct="0">
              <a:defRPr sz="2400">
                <a:latin typeface="Arial" pitchFamily="34" charset="0"/>
                <a:cs typeface="Arial" pitchFamily="34" charset="0"/>
              </a:defRPr>
            </a:lvl4pPr>
            <a:lvl5pPr eaLnBrk="0" hangingPunct="0"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defTabSz="910488">
              <a:defRPr/>
            </a:pPr>
            <a:r>
              <a:rPr lang="es-CO" sz="1126" dirty="0"/>
              <a:t>INFORMACIÓN GENERAL</a:t>
            </a:r>
          </a:p>
        </p:txBody>
      </p:sp>
      <p:graphicFrame>
        <p:nvGraphicFramePr>
          <p:cNvPr id="20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2386474"/>
              </p:ext>
            </p:extLst>
          </p:nvPr>
        </p:nvGraphicFramePr>
        <p:xfrm>
          <a:off x="7418796" y="1505326"/>
          <a:ext cx="4268677" cy="964707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20888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5979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9749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b="0" kern="1200" dirty="0"/>
                        <a:t>FECHA</a:t>
                      </a:r>
                      <a:r>
                        <a:rPr lang="es-ES" sz="1000" b="0" kern="1200" baseline="0" dirty="0"/>
                        <a:t> DE ADJUDICACIÓN </a:t>
                      </a:r>
                    </a:p>
                    <a:p>
                      <a:pPr marL="0" algn="l" defTabSz="914400" rtl="0" eaLnBrk="1" latinLnBrk="0" hangingPunct="1"/>
                      <a:r>
                        <a:rPr lang="es-ES" sz="1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INICIO DE OBRAS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0" u="none" strike="noStrike" dirty="0">
                          <a:effectLst/>
                        </a:rPr>
                        <a:t>09/11/2015</a:t>
                      </a:r>
                    </a:p>
                    <a:p>
                      <a:pPr algn="ctr" rtl="0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22/04/2016</a:t>
                      </a: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FECHA DE FIRMA DE CONTRATO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dirty="0">
                          <a:effectLst/>
                        </a:rPr>
                        <a:t>11/12/2015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ACTA DE INICIO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28/01/2016</a:t>
                      </a: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PLAZO</a:t>
                      </a:r>
                      <a:endParaRPr lang="es-CO" sz="1000" b="0" kern="1200" dirty="0">
                        <a:solidFill>
                          <a:srgbClr val="08275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30/12/2019</a:t>
                      </a:r>
                      <a:endParaRPr lang="es-MX" sz="1000" b="0" i="0" u="none" strike="noStrike" kern="1200" dirty="0">
                        <a:solidFill>
                          <a:srgbClr val="082754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0270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FASE DEL PROYECTO (AVANCE)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8 %</a:t>
                      </a:r>
                      <a:endParaRPr lang="es-MX" sz="10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30 CuadroTexto"/>
          <p:cNvSpPr txBox="1">
            <a:spLocks noChangeArrowheads="1"/>
          </p:cNvSpPr>
          <p:nvPr/>
        </p:nvSpPr>
        <p:spPr bwMode="auto">
          <a:xfrm flipH="1">
            <a:off x="7418795" y="3693454"/>
            <a:ext cx="4268678" cy="150169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047" tIns="0" rIns="91047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s-CO" sz="976" dirty="0"/>
              <a:t>CONTRATO OBRA 1696 DE 11/12/2015</a:t>
            </a:r>
          </a:p>
        </p:txBody>
      </p:sp>
      <p:sp>
        <p:nvSpPr>
          <p:cNvPr id="22" name="30 CuadroTexto"/>
          <p:cNvSpPr txBox="1">
            <a:spLocks noChangeArrowheads="1"/>
          </p:cNvSpPr>
          <p:nvPr/>
        </p:nvSpPr>
        <p:spPr bwMode="auto">
          <a:xfrm flipH="1">
            <a:off x="7428824" y="4835404"/>
            <a:ext cx="4270349" cy="150169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047" tIns="0" rIns="91047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s-CO" sz="976" dirty="0"/>
              <a:t>INTERVENTORÍA 1736 DE 22/12/2015</a:t>
            </a:r>
          </a:p>
        </p:txBody>
      </p:sp>
      <p:graphicFrame>
        <p:nvGraphicFramePr>
          <p:cNvPr id="23" name="Tabla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4462101"/>
              </p:ext>
            </p:extLst>
          </p:nvPr>
        </p:nvGraphicFramePr>
        <p:xfrm>
          <a:off x="7418795" y="3838035"/>
          <a:ext cx="4270349" cy="962832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79564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7541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9929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60472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CONSORCIO EL VIAJANO</a:t>
                      </a:r>
                    </a:p>
                  </a:txBody>
                  <a:tcPr marL="8117" marR="8117" marT="807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047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INTEGRANTES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807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%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807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ORIGEN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8072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047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INGEVIAS S.A.S</a:t>
                      </a:r>
                    </a:p>
                  </a:txBody>
                  <a:tcPr marL="108004" marR="8117" marT="807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27,5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8072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7" marR="8117" marT="8072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6047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EXPLANAN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S.A.S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4" marR="8117" marT="807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27,5</a:t>
                      </a:r>
                    </a:p>
                  </a:txBody>
                  <a:tcPr marL="8117" marR="8117" marT="8072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7" marR="8117" marT="8072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6047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DELTA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PROYECTOS CIVILES S.A.S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4" marR="8117" marT="807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8117" marR="8117" marT="8072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7" marR="8117" marT="8072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6047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CONSTRUCTORA C.R.D S.A</a:t>
                      </a:r>
                    </a:p>
                  </a:txBody>
                  <a:tcPr marL="108004" marR="8117" marT="807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8117" marR="8117" marT="807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8072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4" name="Tab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1418047"/>
              </p:ext>
            </p:extLst>
          </p:nvPr>
        </p:nvGraphicFramePr>
        <p:xfrm>
          <a:off x="7428824" y="4985573"/>
          <a:ext cx="4258648" cy="802445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76017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5860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3986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60489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CONSORCIO SUPERVISIÓN EQUIDAD 115</a:t>
                      </a:r>
                      <a:endParaRPr kumimoji="0" lang="es-MX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8117" marR="8117" marT="8089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048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INTEGRANTES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80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%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80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ORIGEN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7" marR="8117" marT="8089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048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ES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CONSULTORÍA COLOMBIANA S.A.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23" marR="8117" marT="808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L="8117" marR="8117" marT="808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7" marR="8117" marT="8089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6048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ES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HMV SUPERVISIÓN S.A.S.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23" marR="8117" marT="808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8117" marR="8117" marT="808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7" marR="8117" marT="8089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6048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CO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PAULO EMILIO BRAVO CONSULTORES S.A.S.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23" marR="8117" marT="808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8117" marR="8117" marT="808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7" marR="8117" marT="8089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5" name="30 CuadroTexto"/>
          <p:cNvSpPr txBox="1">
            <a:spLocks noChangeArrowheads="1"/>
          </p:cNvSpPr>
          <p:nvPr/>
        </p:nvSpPr>
        <p:spPr bwMode="auto">
          <a:xfrm flipH="1">
            <a:off x="7440525" y="2587162"/>
            <a:ext cx="4258648" cy="150169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047" tIns="0" rIns="91047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s-CO" sz="976" dirty="0"/>
              <a:t>ALCANCE</a:t>
            </a:r>
          </a:p>
        </p:txBody>
      </p:sp>
      <p:graphicFrame>
        <p:nvGraphicFramePr>
          <p:cNvPr id="26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0704500"/>
              </p:ext>
            </p:extLst>
          </p:nvPr>
        </p:nvGraphicFramePr>
        <p:xfrm>
          <a:off x="7466901" y="2767337"/>
          <a:ext cx="4268679" cy="762000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153092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5248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389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4637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518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</a:rPr>
                        <a:t>SECTOR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7028" marR="27028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</a:rPr>
                        <a:t>CANTIDAD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7028" marR="27028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</a:rPr>
                        <a:t>INTERVENCIÓN PREVISTA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7028" marR="270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00" b="0" dirty="0">
                          <a:effectLst/>
                          <a:latin typeface="+mn-lt"/>
                          <a:ea typeface="Times New Roman"/>
                        </a:rPr>
                        <a:t>AVANCE</a:t>
                      </a:r>
                    </a:p>
                  </a:txBody>
                  <a:tcPr marL="27028" marR="27028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874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 EL</a:t>
                      </a:r>
                      <a:r>
                        <a:rPr lang="es-MX" sz="1000" u="none" strike="noStrike" baseline="0" dirty="0">
                          <a:effectLst/>
                        </a:rPr>
                        <a:t> VIAJANO – SAN MARCOS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43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 Pavimentación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8" marR="27028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 </a:t>
                      </a:r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%</a:t>
                      </a:r>
                    </a:p>
                  </a:txBody>
                  <a:tcPr marL="27028" marR="27028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4623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PUENTE SAN JORGE (GUAYEPO)</a:t>
                      </a:r>
                    </a:p>
                  </a:txBody>
                  <a:tcPr marL="27028" marR="27028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MX" sz="1000" b="0" i="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UN</a:t>
                      </a:r>
                      <a:endParaRPr lang="es-MX" sz="10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028" marR="27028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Accesos (A. DER=190</a:t>
                      </a:r>
                      <a:r>
                        <a:rPr lang="es-MX" sz="1000" u="none" strike="noStrike" baseline="0" dirty="0">
                          <a:effectLst/>
                        </a:rPr>
                        <a:t> m y </a:t>
                      </a:r>
                    </a:p>
                    <a:p>
                      <a:pPr algn="ctr" fontAlgn="b"/>
                      <a:r>
                        <a:rPr lang="es-MX" sz="1000" u="none" strike="noStrike" baseline="0" dirty="0">
                          <a:effectLst/>
                        </a:rPr>
                        <a:t>A. IZQ= 170 m)</a:t>
                      </a:r>
                      <a:endParaRPr lang="es-MX" sz="1000" u="none" strike="noStrike" dirty="0">
                        <a:effectLst/>
                      </a:endParaRPr>
                    </a:p>
                    <a:p>
                      <a:pPr marL="0" algn="ctr" defTabSz="1217021" rtl="0" eaLnBrk="1" fontAlgn="b" latinLnBrk="0" hangingPunct="1"/>
                      <a:r>
                        <a:rPr lang="es-MX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L= 113 m</a:t>
                      </a:r>
                    </a:p>
                  </a:txBody>
                  <a:tcPr marL="27028" marR="27028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Terminado</a:t>
                      </a:r>
                    </a:p>
                  </a:txBody>
                  <a:tcPr marL="27028" marR="27028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10948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23" y="1283004"/>
            <a:ext cx="3889278" cy="2911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30 CuadroTexto"/>
          <p:cNvSpPr txBox="1">
            <a:spLocks noChangeArrowheads="1"/>
          </p:cNvSpPr>
          <p:nvPr/>
        </p:nvSpPr>
        <p:spPr bwMode="auto">
          <a:xfrm flipH="1">
            <a:off x="365223" y="4163478"/>
            <a:ext cx="3562234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047" tIns="0" rIns="91047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s-CO" sz="970" dirty="0"/>
              <a:t>INVERSIONES (Millones)</a:t>
            </a:r>
          </a:p>
        </p:txBody>
      </p:sp>
      <p:sp>
        <p:nvSpPr>
          <p:cNvPr id="211045" name="CuadroTexto 28"/>
          <p:cNvSpPr txBox="1">
            <a:spLocks noChangeArrowheads="1"/>
          </p:cNvSpPr>
          <p:nvPr/>
        </p:nvSpPr>
        <p:spPr bwMode="auto">
          <a:xfrm>
            <a:off x="273152" y="5942410"/>
            <a:ext cx="3155847" cy="242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047" tIns="45536" rIns="91047" bIns="45536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defTabSz="910488" fontAlgn="base">
              <a:spcBef>
                <a:spcPct val="0"/>
              </a:spcBef>
              <a:spcAft>
                <a:spcPct val="0"/>
              </a:spcAft>
            </a:pPr>
            <a:r>
              <a:rPr lang="es-MX" altLang="es-CO" sz="976" dirty="0">
                <a:solidFill>
                  <a:srgbClr val="386295"/>
                </a:solidFill>
              </a:rPr>
              <a:t>* Cifras en millones a diciembre de 2015</a:t>
            </a:r>
          </a:p>
        </p:txBody>
      </p:sp>
      <p:graphicFrame>
        <p:nvGraphicFramePr>
          <p:cNvPr id="31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2477565"/>
              </p:ext>
            </p:extLst>
          </p:nvPr>
        </p:nvGraphicFramePr>
        <p:xfrm>
          <a:off x="365223" y="4344395"/>
          <a:ext cx="3562234" cy="15392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02409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3813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b="0" kern="1200" dirty="0"/>
                        <a:t>Total Contrato Obra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u="none" strike="noStrike" dirty="0">
                          <a:effectLst/>
                        </a:rPr>
                        <a:t>$ 119.039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 Contrato Interventoría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$ 9.849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/>
                        <a:t>Total Vigencias </a:t>
                      </a:r>
                      <a:r>
                        <a:rPr lang="es-CO" sz="1100" kern="1200" dirty="0"/>
                        <a:t>de obra</a:t>
                      </a:r>
                      <a:endParaRPr lang="es-CO" sz="1000" kern="1200" baseline="0" dirty="0"/>
                    </a:p>
                    <a:p>
                      <a:pPr marL="1778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2016= 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$4.088</a:t>
                      </a:r>
                      <a:endParaRPr lang="es-CO" sz="1000" b="0" i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78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2017= 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$16.882</a:t>
                      </a:r>
                    </a:p>
                    <a:p>
                      <a:pPr marL="1778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2018= 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$27.100</a:t>
                      </a:r>
                    </a:p>
                    <a:p>
                      <a:pPr marL="1778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2019= </a:t>
                      </a:r>
                      <a:r>
                        <a:rPr lang="es-CO" sz="10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$70.969</a:t>
                      </a: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$ 119.039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98" marR="35998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000" kern="1200" dirty="0"/>
                        <a:t>Total</a:t>
                      </a:r>
                      <a:r>
                        <a:rPr lang="es-ES" sz="1000" kern="1200" baseline="0" dirty="0"/>
                        <a:t> Inversión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$ 128.888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Inversión</a:t>
                      </a:r>
                      <a:r>
                        <a:rPr lang="es-CO" sz="1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CO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estimada Córdoba</a:t>
                      </a: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u="none" strike="noStrike" dirty="0">
                          <a:effectLst/>
                        </a:rPr>
                        <a:t>$ 43.939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Inversión</a:t>
                      </a:r>
                      <a:r>
                        <a:rPr lang="es-CO" sz="1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CO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estimada Sucre</a:t>
                      </a: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$ 84.949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32" name="Tabla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7894817"/>
              </p:ext>
            </p:extLst>
          </p:nvPr>
        </p:nvGraphicFramePr>
        <p:xfrm>
          <a:off x="4049692" y="4184642"/>
          <a:ext cx="3229980" cy="183071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2299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83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Longitud</a:t>
                      </a:r>
                      <a:r>
                        <a:rPr lang="es-ES" sz="120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 de Proyecto 49 Km</a:t>
                      </a:r>
                      <a:endParaRPr lang="es-CO" sz="1200" b="0" i="0" u="none" strike="noStrike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3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6572985"/>
              </p:ext>
            </p:extLst>
          </p:nvPr>
        </p:nvGraphicFramePr>
        <p:xfrm>
          <a:off x="4054484" y="4646065"/>
          <a:ext cx="3224886" cy="820080"/>
        </p:xfrm>
        <a:graphic>
          <a:graphicData uri="http://schemas.openxmlformats.org/drawingml/2006/table">
            <a:tbl>
              <a:tblPr bandRow="1"/>
              <a:tblGrid>
                <a:gridCol w="241786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070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52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effectLst/>
                          <a:latin typeface="+mj-lt"/>
                        </a:rPr>
                        <a:t>ESTADO</a:t>
                      </a:r>
                      <a:endParaRPr lang="es-CO" sz="10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67" marR="58467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effectLst/>
                          <a:latin typeface="+mj-lt"/>
                          <a:ea typeface="+mn-ea"/>
                        </a:rPr>
                        <a:t>CANTIDAD</a:t>
                      </a:r>
                      <a:endParaRPr lang="es-CO" sz="10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67" marR="58467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11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VÍAS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PARA LA EQUIDAD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796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43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20" marR="8120" marT="8796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11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EN EJECUCIÓN OTROS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PROYECTOS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0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20" marR="8120" marT="8796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46497866"/>
                  </a:ext>
                </a:extLst>
              </a:tr>
              <a:tr h="184056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EJECUTADOS POR OTROS PROGRAMAS (ANI)</a:t>
                      </a:r>
                      <a:endParaRPr lang="es-MX" sz="10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6 KM</a:t>
                      </a:r>
                    </a:p>
                  </a:txBody>
                  <a:tcPr marL="8120" marR="8120" marT="8796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61196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SIN INTERVENIR – SIN FINANCIACIÓN</a:t>
                      </a: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 KM</a:t>
                      </a:r>
                    </a:p>
                  </a:txBody>
                  <a:tcPr marL="8120" marR="8120" marT="8796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30 CuadroTexto"/>
          <p:cNvSpPr txBox="1">
            <a:spLocks noChangeArrowheads="1"/>
          </p:cNvSpPr>
          <p:nvPr/>
        </p:nvSpPr>
        <p:spPr bwMode="auto">
          <a:xfrm flipH="1">
            <a:off x="4054483" y="4450044"/>
            <a:ext cx="3224886" cy="149272"/>
          </a:xfrm>
          <a:prstGeom prst="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047" tIns="0" rIns="91047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es-CO" sz="970" dirty="0"/>
              <a:t>ESTADO DEL CORREDOR</a:t>
            </a:r>
          </a:p>
        </p:txBody>
      </p:sp>
      <p:pic>
        <p:nvPicPr>
          <p:cNvPr id="36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801" y="1593287"/>
            <a:ext cx="1943800" cy="2320486"/>
          </a:xfrm>
          <a:prstGeom prst="rect">
            <a:avLst/>
          </a:prstGeom>
        </p:spPr>
      </p:pic>
      <p:sp>
        <p:nvSpPr>
          <p:cNvPr id="27" name="Rectángulo 26"/>
          <p:cNvSpPr/>
          <p:nvPr/>
        </p:nvSpPr>
        <p:spPr>
          <a:xfrm>
            <a:off x="2602670" y="548760"/>
            <a:ext cx="90848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7260"/>
            <a:r>
              <a:rPr lang="es-CO" spc="-5" dirty="0">
                <a:solidFill>
                  <a:srgbClr val="FFFFFF"/>
                </a:solidFill>
                <a:cs typeface="Calibri"/>
              </a:rPr>
              <a:t>COMPETITIVIDAD </a:t>
            </a:r>
            <a:r>
              <a:rPr lang="es-CO" spc="-25" dirty="0">
                <a:solidFill>
                  <a:srgbClr val="FFFFFF"/>
                </a:solidFill>
                <a:cs typeface="Calibri"/>
              </a:rPr>
              <a:t>ESTRATÉGICA </a:t>
            </a:r>
            <a:r>
              <a:rPr lang="es-CO" spc="-5" dirty="0">
                <a:solidFill>
                  <a:srgbClr val="FFFFFF"/>
                </a:solidFill>
                <a:cs typeface="Calibri"/>
              </a:rPr>
              <a:t>E</a:t>
            </a:r>
            <a:r>
              <a:rPr lang="es-CO" spc="65" dirty="0">
                <a:solidFill>
                  <a:srgbClr val="FFFFFF"/>
                </a:solidFill>
                <a:cs typeface="Calibri"/>
              </a:rPr>
              <a:t> </a:t>
            </a:r>
            <a:r>
              <a:rPr lang="es-CO" spc="-10" dirty="0">
                <a:solidFill>
                  <a:srgbClr val="FFFFFF"/>
                </a:solidFill>
                <a:cs typeface="Calibri"/>
              </a:rPr>
              <a:t>INFRAESTRUCTURA</a:t>
            </a:r>
            <a:endParaRPr lang="es-CO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29" name="Rectángulo 28"/>
          <p:cNvSpPr/>
          <p:nvPr/>
        </p:nvSpPr>
        <p:spPr>
          <a:xfrm>
            <a:off x="4773153" y="877926"/>
            <a:ext cx="41538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solidFill>
                  <a:prstClr val="black"/>
                </a:solidFill>
              </a:rPr>
              <a:t>El Viajano </a:t>
            </a:r>
            <a:r>
              <a:rPr lang="mr-IN" b="1" dirty="0">
                <a:solidFill>
                  <a:prstClr val="black"/>
                </a:solidFill>
              </a:rPr>
              <a:t>–</a:t>
            </a:r>
            <a:r>
              <a:rPr lang="es-ES" b="1" dirty="0">
                <a:solidFill>
                  <a:prstClr val="black"/>
                </a:solidFill>
              </a:rPr>
              <a:t> San Marcos (Córdoba- Sucre)</a:t>
            </a:r>
            <a:endParaRPr lang="es-CO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65527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30 CuadroTexto"/>
          <p:cNvSpPr txBox="1">
            <a:spLocks noChangeArrowheads="1"/>
          </p:cNvSpPr>
          <p:nvPr/>
        </p:nvSpPr>
        <p:spPr bwMode="auto">
          <a:xfrm flipH="1">
            <a:off x="7509873" y="1451660"/>
            <a:ext cx="4251324" cy="173253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109" tIns="0" rIns="91109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1126" dirty="0"/>
              <a:t>INFORMACIÓN GENERAL</a:t>
            </a:r>
          </a:p>
        </p:txBody>
      </p:sp>
      <p:graphicFrame>
        <p:nvGraphicFramePr>
          <p:cNvPr id="2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8511763"/>
              </p:ext>
            </p:extLst>
          </p:nvPr>
        </p:nvGraphicFramePr>
        <p:xfrm>
          <a:off x="7509873" y="1667942"/>
          <a:ext cx="4251325" cy="6705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56899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8232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523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100" kern="1200" dirty="0"/>
                        <a:t>ACTA DE INICIO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27" marR="27027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u="none" strike="noStrike" dirty="0">
                          <a:effectLst/>
                        </a:rPr>
                        <a:t>20/09/2012</a:t>
                      </a:r>
                      <a:endParaRPr lang="es-MX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7027" marR="27027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100" kern="1200" dirty="0"/>
                        <a:t>PLAZO</a:t>
                      </a:r>
                      <a:endParaRPr lang="es-CO" sz="1100" b="0" kern="1200" dirty="0">
                        <a:solidFill>
                          <a:srgbClr val="08275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27" marR="27027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u="none" strike="noStrike" kern="1200" dirty="0">
                          <a:effectLst/>
                        </a:rPr>
                        <a:t>4</a:t>
                      </a:r>
                      <a:r>
                        <a:rPr lang="es-MX" sz="1100" u="none" strike="noStrike" kern="1200" baseline="0" dirty="0">
                          <a:effectLst/>
                        </a:rPr>
                        <a:t> AÑOS Y 3 MESES</a:t>
                      </a:r>
                      <a:endParaRPr lang="es-MX" sz="1100" b="0" i="0" u="none" strike="noStrike" kern="1200" dirty="0">
                        <a:solidFill>
                          <a:srgbClr val="082754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027" marR="27027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100" kern="1200" dirty="0"/>
                        <a:t>FECHA FINALIZACIÓN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27" marR="27027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u="none" strike="noStrike" kern="1200" baseline="0" dirty="0">
                          <a:effectLst/>
                        </a:rPr>
                        <a:t>31/07/2017</a:t>
                      </a:r>
                      <a:endParaRPr lang="es-MX" sz="11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027" marR="27027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100" kern="1200" dirty="0"/>
                        <a:t>FASE DEL PROYECTO (AVANCE)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27" marR="27027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u="none" strike="noStrike" kern="1200" dirty="0">
                          <a:effectLst/>
                        </a:rPr>
                        <a:t>87 %</a:t>
                      </a:r>
                      <a:endParaRPr lang="es-MX" sz="11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027" marR="27027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5" name="30 CuadroTexto"/>
          <p:cNvSpPr txBox="1">
            <a:spLocks noChangeArrowheads="1"/>
          </p:cNvSpPr>
          <p:nvPr/>
        </p:nvSpPr>
        <p:spPr bwMode="auto">
          <a:xfrm flipH="1">
            <a:off x="7509872" y="3270650"/>
            <a:ext cx="4251324" cy="169277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109" tIns="0" rIns="91109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1100" dirty="0"/>
              <a:t>CONTRATO OBRA 518 DE /2012</a:t>
            </a:r>
          </a:p>
        </p:txBody>
      </p:sp>
      <p:sp>
        <p:nvSpPr>
          <p:cNvPr id="26" name="30 CuadroTexto"/>
          <p:cNvSpPr txBox="1">
            <a:spLocks noChangeArrowheads="1"/>
          </p:cNvSpPr>
          <p:nvPr/>
        </p:nvSpPr>
        <p:spPr bwMode="auto">
          <a:xfrm flipH="1">
            <a:off x="7509873" y="4263170"/>
            <a:ext cx="4251322" cy="169277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109" tIns="0" rIns="91109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1100" dirty="0"/>
              <a:t>INTERVENTORÍA 1097 DE 2012</a:t>
            </a:r>
          </a:p>
        </p:txBody>
      </p:sp>
      <p:graphicFrame>
        <p:nvGraphicFramePr>
          <p:cNvPr id="27" name="Tabla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2894100"/>
              </p:ext>
            </p:extLst>
          </p:nvPr>
        </p:nvGraphicFramePr>
        <p:xfrm>
          <a:off x="7509872" y="3541926"/>
          <a:ext cx="4251324" cy="675435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97952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6377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0802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7251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CONSORCIO PCP</a:t>
                      </a:r>
                    </a:p>
                  </a:txBody>
                  <a:tcPr marL="27027" marR="27027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INTEGRANTES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%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ORIGEN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027" marR="27027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 dirty="0">
                          <a:effectLst/>
                        </a:rPr>
                        <a:t>GRODCO S EN C.A INGENIEROS</a:t>
                      </a:r>
                      <a:r>
                        <a:rPr lang="es-MX" sz="1100" u="none" strike="noStrike" baseline="0" dirty="0">
                          <a:effectLst/>
                        </a:rPr>
                        <a:t> CIVILES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50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u="none" strike="noStrike" dirty="0">
                          <a:effectLst/>
                        </a:rPr>
                        <a:t>COLOMBIA</a:t>
                      </a:r>
                      <a:endParaRPr lang="es-MX" sz="11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027" marR="27027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 dirty="0">
                          <a:effectLst/>
                        </a:rPr>
                        <a:t>CONSTRUCTORA OAS LTDA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COLOMBIA</a:t>
                      </a:r>
                    </a:p>
                  </a:txBody>
                  <a:tcPr marL="27027" marR="27027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8" name="Tab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4333906"/>
              </p:ext>
            </p:extLst>
          </p:nvPr>
        </p:nvGraphicFramePr>
        <p:xfrm>
          <a:off x="7509872" y="4553173"/>
          <a:ext cx="4251323" cy="83820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97189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4766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3176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5239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CONSORCIO PRIORITARIO 003</a:t>
                      </a:r>
                    </a:p>
                  </a:txBody>
                  <a:tcPr marL="27027" marR="27027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INTEGRANTES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%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ORIGEN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027" marR="27027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 dirty="0">
                          <a:effectLst/>
                        </a:rPr>
                        <a:t>COMPAÑÍA</a:t>
                      </a:r>
                      <a:r>
                        <a:rPr lang="es-MX" sz="1100" u="none" strike="noStrike" baseline="0" dirty="0">
                          <a:effectLst/>
                        </a:rPr>
                        <a:t> COLOMBIA DE CONSULTORES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50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u="none" strike="noStrike" dirty="0">
                          <a:effectLst/>
                        </a:rPr>
                        <a:t>COLOMBIA</a:t>
                      </a:r>
                      <a:endParaRPr lang="es-MX" sz="11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027" marR="27027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239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 dirty="0">
                          <a:effectLst/>
                        </a:rPr>
                        <a:t>ARREODO MADRID</a:t>
                      </a:r>
                      <a:r>
                        <a:rPr lang="es-MX" sz="1100" u="none" strike="noStrike" baseline="0" dirty="0">
                          <a:effectLst/>
                        </a:rPr>
                        <a:t> INGENIEROS CIVILES – AIM LTDA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50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u="none" strike="noStrike" baseline="0" dirty="0">
                          <a:effectLst/>
                        </a:rPr>
                        <a:t>COLOMBIA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027" marR="27027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9" name="30 CuadroTexto"/>
          <p:cNvSpPr txBox="1">
            <a:spLocks noChangeArrowheads="1"/>
          </p:cNvSpPr>
          <p:nvPr/>
        </p:nvSpPr>
        <p:spPr bwMode="auto">
          <a:xfrm flipH="1">
            <a:off x="7509874" y="2437568"/>
            <a:ext cx="4251322" cy="169277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109" tIns="0" rIns="91109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1100" dirty="0"/>
              <a:t>ALCANCE</a:t>
            </a:r>
          </a:p>
        </p:txBody>
      </p:sp>
      <p:graphicFrame>
        <p:nvGraphicFramePr>
          <p:cNvPr id="30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489146"/>
              </p:ext>
            </p:extLst>
          </p:nvPr>
        </p:nvGraphicFramePr>
        <p:xfrm>
          <a:off x="7509874" y="2641700"/>
          <a:ext cx="4251327" cy="509515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130259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8567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4854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1451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577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100" b="0" dirty="0">
                          <a:effectLst/>
                          <a:latin typeface="+mn-lt"/>
                        </a:rPr>
                        <a:t>SECTOR</a:t>
                      </a:r>
                      <a:endParaRPr lang="es-CO" sz="11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3825" marR="43825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100" b="0" dirty="0">
                          <a:effectLst/>
                          <a:latin typeface="+mn-lt"/>
                        </a:rPr>
                        <a:t>CANTIDAD</a:t>
                      </a:r>
                      <a:endParaRPr lang="es-CO" sz="11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3825" marR="43825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100" b="0" dirty="0">
                          <a:effectLst/>
                          <a:latin typeface="+mn-lt"/>
                        </a:rPr>
                        <a:t>INTERVENCIÓN PREVISTA</a:t>
                      </a:r>
                      <a:endParaRPr lang="es-CO" sz="11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3825" marR="43825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+mn-lt"/>
                          <a:ea typeface="Times New Roman"/>
                        </a:rPr>
                        <a:t>AVANCE</a:t>
                      </a:r>
                      <a:endParaRPr lang="es-CO" sz="11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3825" marR="43825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899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  <a:latin typeface="+mn-lt"/>
                        </a:rPr>
                        <a:t>K71+850 – Inzá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087" marR="6087" marT="659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21km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087" marR="6087" marT="659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  <a:latin typeface="+mn-lt"/>
                        </a:rPr>
                        <a:t>Pavimentación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087" marR="6087" marT="659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14,9 Km</a:t>
                      </a:r>
                    </a:p>
                  </a:txBody>
                  <a:tcPr marL="6087" marR="6087" marT="659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2" name="30 CuadroTexto"/>
          <p:cNvSpPr txBox="1">
            <a:spLocks noChangeArrowheads="1"/>
          </p:cNvSpPr>
          <p:nvPr/>
        </p:nvSpPr>
        <p:spPr bwMode="auto">
          <a:xfrm flipH="1">
            <a:off x="751779" y="3880297"/>
            <a:ext cx="3006231" cy="169277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109" tIns="0" rIns="91109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1100" dirty="0"/>
              <a:t>INVERSIONES (Millones)</a:t>
            </a:r>
          </a:p>
        </p:txBody>
      </p:sp>
      <p:graphicFrame>
        <p:nvGraphicFramePr>
          <p:cNvPr id="33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0967606"/>
              </p:ext>
            </p:extLst>
          </p:nvPr>
        </p:nvGraphicFramePr>
        <p:xfrm>
          <a:off x="751778" y="4073717"/>
          <a:ext cx="3006230" cy="16764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96177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4445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3730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100" kern="1200" dirty="0"/>
                        <a:t>Total Contrato Obra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6999" marR="26999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dirty="0">
                          <a:effectLst/>
                        </a:rPr>
                        <a:t>$ 236.136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6999" marR="26999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3730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100" kern="1200" dirty="0"/>
                        <a:t>Total Contrato </a:t>
                      </a:r>
                      <a:r>
                        <a:rPr lang="es-ES" sz="1100" kern="1200" dirty="0">
                          <a:solidFill>
                            <a:schemeClr val="tx1"/>
                          </a:solidFill>
                        </a:rPr>
                        <a:t>Interventoría</a:t>
                      </a:r>
                      <a:endParaRPr lang="es-CO" sz="11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6999" marR="26999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baseline="0" dirty="0">
                          <a:effectLst/>
                        </a:rPr>
                        <a:t> </a:t>
                      </a:r>
                      <a:r>
                        <a:rPr lang="es-CO" sz="1100" u="none" strike="noStrike" dirty="0">
                          <a:effectLst/>
                        </a:rPr>
                        <a:t>$ 8.106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6999" marR="26999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96112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100" kern="1200" dirty="0"/>
                        <a:t>Total Vigencias de obra</a:t>
                      </a:r>
                      <a:endParaRPr lang="es-CO" sz="1100" kern="1200" baseline="0" dirty="0"/>
                    </a:p>
                    <a:p>
                      <a:pPr marL="173038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2012= </a:t>
                      </a:r>
                      <a:r>
                        <a:rPr lang="es-CO" sz="11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$2.907</a:t>
                      </a:r>
                      <a:endParaRPr lang="es-CO" sz="1100" b="0" i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3038" indent="0" algn="l" defTabSz="914400" rtl="0" eaLnBrk="1" latinLnBrk="0" hangingPunct="1"/>
                      <a:r>
                        <a:rPr lang="es-CO" sz="11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2013= </a:t>
                      </a:r>
                      <a:r>
                        <a:rPr lang="es-CO" sz="11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$25.578</a:t>
                      </a:r>
                    </a:p>
                    <a:p>
                      <a:pPr marL="173038" indent="0" algn="l" defTabSz="914400" rtl="0" eaLnBrk="1" latinLnBrk="0" hangingPunct="1"/>
                      <a:r>
                        <a:rPr lang="es-CO" sz="11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2014</a:t>
                      </a:r>
                      <a:r>
                        <a:rPr lang="es-CO" sz="11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= $47.753</a:t>
                      </a:r>
                    </a:p>
                    <a:p>
                      <a:pPr marL="173038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2015</a:t>
                      </a:r>
                      <a:r>
                        <a:rPr lang="es-CO" sz="11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= $85.778</a:t>
                      </a:r>
                    </a:p>
                    <a:p>
                      <a:pPr marL="173038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2016= $65.119</a:t>
                      </a:r>
                    </a:p>
                    <a:p>
                      <a:pPr marL="173038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2017= $9.000</a:t>
                      </a:r>
                      <a:endParaRPr lang="es-CO" sz="1100" b="1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6999" marR="26999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baseline="0" dirty="0">
                          <a:effectLst/>
                        </a:rPr>
                        <a:t> </a:t>
                      </a:r>
                      <a:r>
                        <a:rPr lang="es-CO" sz="1100" u="none" strike="noStrike" dirty="0">
                          <a:effectLst/>
                        </a:rPr>
                        <a:t>$ 236.136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6999" marR="26999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3869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100" kern="1200" dirty="0"/>
                        <a:t>Total</a:t>
                      </a:r>
                      <a:r>
                        <a:rPr lang="es-ES" sz="1100" kern="1200" baseline="0" dirty="0"/>
                        <a:t> Inversión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6999" marR="26999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dirty="0">
                          <a:effectLst/>
                        </a:rPr>
                        <a:t> $ 244.242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6999" marR="26999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95370" name="CuadroTexto 26"/>
          <p:cNvSpPr txBox="1">
            <a:spLocks noChangeArrowheads="1"/>
          </p:cNvSpPr>
          <p:nvPr/>
        </p:nvSpPr>
        <p:spPr bwMode="auto">
          <a:xfrm>
            <a:off x="751778" y="5756228"/>
            <a:ext cx="2366886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defTabSz="68583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altLang="es-CO" sz="750" dirty="0">
                <a:solidFill>
                  <a:srgbClr val="386295"/>
                </a:solidFill>
              </a:rPr>
              <a:t>* Cifras en millones a diciembre de 2015</a:t>
            </a:r>
          </a:p>
        </p:txBody>
      </p:sp>
      <p:pic>
        <p:nvPicPr>
          <p:cNvPr id="34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52" y="1271911"/>
            <a:ext cx="4222098" cy="2641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Imagen 4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017" y="1584690"/>
            <a:ext cx="1691631" cy="2114020"/>
          </a:xfrm>
          <a:prstGeom prst="rect">
            <a:avLst/>
          </a:prstGeom>
        </p:spPr>
      </p:pic>
      <p:graphicFrame>
        <p:nvGraphicFramePr>
          <p:cNvPr id="43" name="Tabla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2381271"/>
              </p:ext>
            </p:extLst>
          </p:nvPr>
        </p:nvGraphicFramePr>
        <p:xfrm>
          <a:off x="4052204" y="4073716"/>
          <a:ext cx="3035444" cy="183071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03544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83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Longitud</a:t>
                      </a:r>
                      <a:r>
                        <a:rPr lang="es-ES" sz="120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 de Proyecto 107 Km</a:t>
                      </a:r>
                      <a:endParaRPr lang="es-CO" sz="1200" b="0" i="0" u="none" strike="noStrike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27002" marR="27002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4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9366796"/>
              </p:ext>
            </p:extLst>
          </p:nvPr>
        </p:nvGraphicFramePr>
        <p:xfrm>
          <a:off x="4073181" y="4527076"/>
          <a:ext cx="3014467" cy="874571"/>
        </p:xfrm>
        <a:graphic>
          <a:graphicData uri="http://schemas.openxmlformats.org/drawingml/2006/table">
            <a:tbl>
              <a:tblPr bandRow="1"/>
              <a:tblGrid>
                <a:gridCol w="226009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5436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523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50" b="1" dirty="0">
                          <a:effectLst/>
                          <a:latin typeface="+mn-lt"/>
                        </a:rPr>
                        <a:t>ESTADO</a:t>
                      </a:r>
                      <a:endParaRPr lang="es-CO" sz="105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65" marR="58465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50" b="1" dirty="0">
                          <a:effectLst/>
                          <a:latin typeface="+mn-lt"/>
                          <a:ea typeface="+mn-ea"/>
                        </a:rPr>
                        <a:t>CANTIDAD</a:t>
                      </a:r>
                      <a:endParaRPr lang="es-CO" sz="105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65" marR="58465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120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05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EN EJECUCIÓN</a:t>
                      </a:r>
                    </a:p>
                  </a:txBody>
                  <a:tcPr marL="8120" marR="8120" marT="8807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21 KM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20" marR="8120" marT="8809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84062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5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EJECUTADOS POR OTROS PROGRAMAS</a:t>
                      </a:r>
                      <a:endParaRPr lang="es-MX" sz="105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7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608939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1217877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826817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2435756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3044694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3653633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4262573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4871511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05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 KM</a:t>
                      </a:r>
                    </a:p>
                  </a:txBody>
                  <a:tcPr marL="8120" marR="8120" marT="8809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46497866"/>
                  </a:ext>
                </a:extLst>
              </a:tr>
              <a:tr h="184063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5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SIN INTERVENIR – SIN FINANCIACIÓN</a:t>
                      </a:r>
                    </a:p>
                  </a:txBody>
                  <a:tcPr marL="8120" marR="8120" marT="8807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608939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1217877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826817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2435756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3044694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3653633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4262573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4871511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05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 KM</a:t>
                      </a:r>
                    </a:p>
                  </a:txBody>
                  <a:tcPr marL="8120" marR="8120" marT="8809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6120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l" fontAlgn="b"/>
                      <a:r>
                        <a:rPr lang="es-MX" sz="105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VÍAS</a:t>
                      </a:r>
                      <a:r>
                        <a:rPr lang="es-MX" sz="105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PARA LA EQUIDAD</a:t>
                      </a:r>
                      <a:endParaRPr lang="es-MX" sz="105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120" marR="8120" marT="8809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s-MX" sz="105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22 KM</a:t>
                      </a:r>
                      <a:endParaRPr lang="es-MX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20" marR="8120" marT="8809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5" name="30 CuadroTexto"/>
          <p:cNvSpPr txBox="1">
            <a:spLocks noChangeArrowheads="1"/>
          </p:cNvSpPr>
          <p:nvPr/>
        </p:nvSpPr>
        <p:spPr bwMode="auto">
          <a:xfrm flipH="1">
            <a:off x="4073181" y="4338551"/>
            <a:ext cx="3014467" cy="169277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109" tIns="0" rIns="91109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1100" kern="0" dirty="0"/>
              <a:t>ESTADO DEL CORREDOR</a:t>
            </a:r>
          </a:p>
        </p:txBody>
      </p:sp>
      <p:sp>
        <p:nvSpPr>
          <p:cNvPr id="40" name="Rectángulo 39"/>
          <p:cNvSpPr/>
          <p:nvPr/>
        </p:nvSpPr>
        <p:spPr>
          <a:xfrm>
            <a:off x="2545246" y="581029"/>
            <a:ext cx="90848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7260"/>
            <a:r>
              <a:rPr lang="es-CO" spc="-5" dirty="0">
                <a:solidFill>
                  <a:srgbClr val="FFFFFF"/>
                </a:solidFill>
                <a:cs typeface="Calibri"/>
              </a:rPr>
              <a:t>COMPETITIVIDAD </a:t>
            </a:r>
            <a:r>
              <a:rPr lang="es-CO" spc="-25" dirty="0">
                <a:solidFill>
                  <a:srgbClr val="FFFFFF"/>
                </a:solidFill>
                <a:cs typeface="Calibri"/>
              </a:rPr>
              <a:t>ESTRATÉGICA </a:t>
            </a:r>
            <a:r>
              <a:rPr lang="es-CO" spc="-5" dirty="0">
                <a:solidFill>
                  <a:srgbClr val="FFFFFF"/>
                </a:solidFill>
                <a:cs typeface="Calibri"/>
              </a:rPr>
              <a:t>E</a:t>
            </a:r>
            <a:r>
              <a:rPr lang="es-CO" spc="65" dirty="0">
                <a:solidFill>
                  <a:srgbClr val="FFFFFF"/>
                </a:solidFill>
                <a:cs typeface="Calibri"/>
              </a:rPr>
              <a:t> </a:t>
            </a:r>
            <a:r>
              <a:rPr lang="es-CO" spc="-10" dirty="0">
                <a:solidFill>
                  <a:srgbClr val="FFFFFF"/>
                </a:solidFill>
                <a:cs typeface="Calibri"/>
              </a:rPr>
              <a:t>INFRAESTRUCTURA</a:t>
            </a:r>
            <a:endParaRPr lang="es-CO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733886" y="932656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1600" b="1" dirty="0">
                <a:solidFill>
                  <a:prstClr val="black"/>
                </a:solidFill>
              </a:rPr>
              <a:t>TRANSVERSAL EL LIBERTADOR F2 (PUERTO VALENCIA – CÓRDOBA)</a:t>
            </a:r>
          </a:p>
        </p:txBody>
      </p:sp>
    </p:spTree>
    <p:extLst>
      <p:ext uri="{BB962C8B-B14F-4D97-AF65-F5344CB8AC3E}">
        <p14:creationId xmlns:p14="http://schemas.microsoft.com/office/powerpoint/2010/main" val="2978089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 txBox="1"/>
          <p:nvPr/>
        </p:nvSpPr>
        <p:spPr>
          <a:xfrm>
            <a:off x="5733584" y="699302"/>
            <a:ext cx="235521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600" b="1" spc="-10" dirty="0">
                <a:solidFill>
                  <a:srgbClr val="FFFFFF"/>
                </a:solidFill>
                <a:latin typeface="Calibri"/>
                <a:cs typeface="Calibri"/>
              </a:rPr>
              <a:t>ESTRUCTURA </a:t>
            </a:r>
            <a:r>
              <a:rPr sz="1600" b="1" spc="-5" dirty="0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sz="1600" b="1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Calibri"/>
                <a:cs typeface="Calibri"/>
              </a:rPr>
              <a:t>INFORME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3660649" y="0"/>
            <a:ext cx="8531351" cy="76835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9" name="object 6"/>
          <p:cNvSpPr txBox="1"/>
          <p:nvPr/>
        </p:nvSpPr>
        <p:spPr>
          <a:xfrm>
            <a:off x="3660649" y="1057545"/>
            <a:ext cx="4145870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500" b="1" spc="-5" dirty="0">
                <a:latin typeface="Calibri"/>
                <a:cs typeface="Calibri"/>
              </a:rPr>
              <a:t>1.</a:t>
            </a:r>
            <a:r>
              <a:rPr lang="es-CO" sz="1500" b="1" spc="-5" dirty="0">
                <a:latin typeface="Calibri"/>
                <a:cs typeface="Calibri"/>
              </a:rPr>
              <a:t>4 Avances Vías para la Equidad</a:t>
            </a:r>
            <a:endParaRPr sz="1550" dirty="0">
              <a:latin typeface="Times New Roman"/>
              <a:cs typeface="Times New Roman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4329391" y="1400399"/>
            <a:ext cx="431766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ctr"/>
            <a:r>
              <a:rPr lang="es-CO" sz="1400" dirty="0"/>
              <a:t>El Crucero </a:t>
            </a:r>
            <a:r>
              <a:rPr lang="mr-IN" sz="1400" dirty="0"/>
              <a:t>–</a:t>
            </a:r>
            <a:r>
              <a:rPr lang="es-CO" sz="1400" dirty="0"/>
              <a:t> Pajarito</a:t>
            </a:r>
          </a:p>
          <a:p>
            <a:pPr fontAlgn="ctr"/>
            <a:r>
              <a:rPr lang="es-CO" sz="1400" dirty="0"/>
              <a:t>Buga - Buenaventura</a:t>
            </a:r>
          </a:p>
          <a:p>
            <a:pPr fontAlgn="ctr"/>
            <a:r>
              <a:rPr lang="es-CO" sz="1400" dirty="0"/>
              <a:t>Totoró - La Plata</a:t>
            </a:r>
          </a:p>
          <a:p>
            <a:pPr fontAlgn="ctr"/>
            <a:r>
              <a:rPr lang="es-CO" sz="1400" dirty="0"/>
              <a:t>San José – Puente Nowen</a:t>
            </a:r>
          </a:p>
          <a:p>
            <a:pPr fontAlgn="ctr"/>
            <a:r>
              <a:rPr lang="es-CO" sz="1400" dirty="0"/>
              <a:t>Ansermanuevo - La Virginia</a:t>
            </a:r>
          </a:p>
          <a:p>
            <a:pPr fontAlgn="ctr"/>
            <a:r>
              <a:rPr lang="es-CO" sz="1400" dirty="0"/>
              <a:t>Circunvalar de San Andrés </a:t>
            </a:r>
          </a:p>
          <a:p>
            <a:pPr fontAlgn="ctr"/>
            <a:r>
              <a:rPr lang="es-CO" sz="1400" dirty="0"/>
              <a:t>Circunvalar de Providencia</a:t>
            </a:r>
          </a:p>
          <a:p>
            <a:pPr fontAlgn="ctr"/>
            <a:r>
              <a:rPr lang="es-CO" sz="1400" dirty="0"/>
              <a:t>Cimitarra </a:t>
            </a:r>
            <a:r>
              <a:rPr lang="mr-IN" sz="1400" dirty="0"/>
              <a:t>–</a:t>
            </a:r>
            <a:r>
              <a:rPr lang="es-CO" sz="1400" dirty="0"/>
              <a:t> Landázuri</a:t>
            </a:r>
          </a:p>
          <a:p>
            <a:pPr fontAlgn="ctr"/>
            <a:r>
              <a:rPr lang="es-CO" sz="1400" dirty="0"/>
              <a:t>Tame </a:t>
            </a:r>
            <a:r>
              <a:rPr lang="mr-IN" sz="1400" dirty="0"/>
              <a:t>–</a:t>
            </a:r>
            <a:r>
              <a:rPr lang="es-CO" sz="1400" dirty="0"/>
              <a:t> Arauca</a:t>
            </a:r>
          </a:p>
          <a:p>
            <a:pPr fontAlgn="ctr"/>
            <a:r>
              <a:rPr lang="es-CO" sz="1400" dirty="0"/>
              <a:t>Villagarzón - San José Del Fragua</a:t>
            </a:r>
          </a:p>
          <a:p>
            <a:pPr fontAlgn="ctr"/>
            <a:r>
              <a:rPr lang="es-CO" sz="1400" dirty="0"/>
              <a:t>Florencia - Puerto Rico</a:t>
            </a:r>
          </a:p>
          <a:p>
            <a:pPr fontAlgn="ctr"/>
            <a:r>
              <a:rPr lang="es-CO" sz="1400" dirty="0"/>
              <a:t>Corredor del Sur (San Miguel - Santana)</a:t>
            </a:r>
          </a:p>
          <a:p>
            <a:pPr fontAlgn="ctr"/>
            <a:r>
              <a:rPr lang="es-CO" sz="1400" dirty="0"/>
              <a:t>Los Curos </a:t>
            </a:r>
            <a:r>
              <a:rPr lang="mr-IN" sz="1400" dirty="0"/>
              <a:t>–</a:t>
            </a:r>
            <a:r>
              <a:rPr lang="es-CO" sz="1400" dirty="0"/>
              <a:t> Málaga</a:t>
            </a:r>
          </a:p>
          <a:p>
            <a:pPr fontAlgn="ctr"/>
            <a:r>
              <a:rPr lang="es-CO" sz="1400" dirty="0"/>
              <a:t>Honda - Manizales</a:t>
            </a:r>
          </a:p>
          <a:p>
            <a:pPr fontAlgn="ctr"/>
            <a:r>
              <a:rPr lang="es-CO" sz="1400" dirty="0"/>
              <a:t>El Viajano - San Marcos</a:t>
            </a:r>
          </a:p>
          <a:p>
            <a:pPr fontAlgn="ctr"/>
            <a:r>
              <a:rPr lang="es-CO" sz="1400" dirty="0">
                <a:solidFill>
                  <a:prstClr val="black"/>
                </a:solidFill>
              </a:rPr>
              <a:t>Transversal el Libertador F2 (Puerto Valencia – Córdoba)</a:t>
            </a:r>
          </a:p>
          <a:p>
            <a:pPr fontAlgn="ctr"/>
            <a:r>
              <a:rPr lang="es-CO" sz="1400" dirty="0"/>
              <a:t>Transversal de Boyacá (Chinquinquirá - Dos y Medio)</a:t>
            </a:r>
          </a:p>
          <a:p>
            <a:pPr fontAlgn="ctr"/>
            <a:r>
              <a:rPr lang="es-CO" sz="1400" dirty="0">
                <a:solidFill>
                  <a:prstClr val="black"/>
                </a:solidFill>
              </a:rPr>
              <a:t>Espriella – Río Mataje. Nariño</a:t>
            </a:r>
            <a:endParaRPr lang="es-CO" sz="1400" dirty="0"/>
          </a:p>
        </p:txBody>
      </p:sp>
      <p:sp>
        <p:nvSpPr>
          <p:cNvPr id="15" name="object 7"/>
          <p:cNvSpPr txBox="1"/>
          <p:nvPr/>
        </p:nvSpPr>
        <p:spPr>
          <a:xfrm>
            <a:off x="3801345" y="1448866"/>
            <a:ext cx="528046" cy="3877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400" dirty="0"/>
              <a:t>1.</a:t>
            </a:r>
            <a:r>
              <a:rPr lang="es-CO" sz="1400" dirty="0"/>
              <a:t>4</a:t>
            </a:r>
            <a:r>
              <a:rPr sz="1400" dirty="0"/>
              <a:t>.1</a:t>
            </a:r>
          </a:p>
          <a:p>
            <a:pPr marL="12700"/>
            <a:r>
              <a:rPr sz="1400" dirty="0"/>
              <a:t>1.</a:t>
            </a:r>
            <a:r>
              <a:rPr lang="es-CO" sz="1400" dirty="0"/>
              <a:t>4</a:t>
            </a:r>
            <a:r>
              <a:rPr sz="1400" dirty="0"/>
              <a:t>.2</a:t>
            </a:r>
          </a:p>
          <a:p>
            <a:pPr marL="12700"/>
            <a:r>
              <a:rPr sz="1400" dirty="0"/>
              <a:t>1.</a:t>
            </a:r>
            <a:r>
              <a:rPr lang="es-CO" sz="1400" dirty="0"/>
              <a:t>4</a:t>
            </a:r>
            <a:r>
              <a:rPr sz="1400" dirty="0"/>
              <a:t>.3</a:t>
            </a:r>
          </a:p>
          <a:p>
            <a:pPr marL="12700"/>
            <a:r>
              <a:rPr sz="1400" dirty="0"/>
              <a:t>1.</a:t>
            </a:r>
            <a:r>
              <a:rPr lang="es-CO" sz="1400" dirty="0"/>
              <a:t>4</a:t>
            </a:r>
            <a:r>
              <a:rPr sz="1400" dirty="0"/>
              <a:t>.4</a:t>
            </a:r>
          </a:p>
          <a:p>
            <a:pPr marL="12700"/>
            <a:r>
              <a:rPr sz="1400" dirty="0"/>
              <a:t>1.</a:t>
            </a:r>
            <a:r>
              <a:rPr lang="es-CO" sz="1400" dirty="0"/>
              <a:t>4</a:t>
            </a:r>
            <a:r>
              <a:rPr sz="1400" dirty="0"/>
              <a:t>.5</a:t>
            </a:r>
            <a:endParaRPr lang="es-CO" sz="1400" dirty="0"/>
          </a:p>
          <a:p>
            <a:pPr marL="12700"/>
            <a:r>
              <a:rPr lang="es-CO" sz="1400" dirty="0"/>
              <a:t>1.4.6</a:t>
            </a:r>
          </a:p>
          <a:p>
            <a:pPr marL="12700"/>
            <a:r>
              <a:rPr lang="es-CO" sz="1400" dirty="0"/>
              <a:t>1.4.7</a:t>
            </a:r>
          </a:p>
          <a:p>
            <a:pPr marL="12700"/>
            <a:r>
              <a:rPr lang="es-CO" sz="1400" dirty="0"/>
              <a:t>1.4.8</a:t>
            </a:r>
          </a:p>
          <a:p>
            <a:pPr marL="12700"/>
            <a:r>
              <a:rPr lang="es-CO" sz="1400" dirty="0"/>
              <a:t>1.4.9</a:t>
            </a:r>
          </a:p>
          <a:p>
            <a:pPr marL="12700"/>
            <a:r>
              <a:rPr lang="es-CO" sz="1400" dirty="0"/>
              <a:t>1.4.10</a:t>
            </a:r>
          </a:p>
          <a:p>
            <a:pPr marL="12700"/>
            <a:r>
              <a:rPr lang="es-CO" sz="1400" dirty="0"/>
              <a:t>1.4.11</a:t>
            </a:r>
          </a:p>
          <a:p>
            <a:pPr marL="12700"/>
            <a:r>
              <a:rPr lang="es-CO" sz="1400" dirty="0"/>
              <a:t>1.4.12</a:t>
            </a:r>
          </a:p>
          <a:p>
            <a:pPr marL="12700"/>
            <a:r>
              <a:rPr lang="es-CO" sz="1400" dirty="0"/>
              <a:t>1.4.13</a:t>
            </a:r>
          </a:p>
          <a:p>
            <a:pPr marL="12700"/>
            <a:r>
              <a:rPr lang="es-CO" sz="1400" dirty="0"/>
              <a:t>1.4.14</a:t>
            </a:r>
          </a:p>
          <a:p>
            <a:pPr marL="12700"/>
            <a:r>
              <a:rPr lang="es-CO" sz="1400" dirty="0"/>
              <a:t>1.4.15</a:t>
            </a:r>
          </a:p>
          <a:p>
            <a:pPr marL="12700"/>
            <a:r>
              <a:rPr lang="es-CO" sz="1400" dirty="0"/>
              <a:t>1.4.16</a:t>
            </a:r>
          </a:p>
          <a:p>
            <a:pPr marL="12700"/>
            <a:r>
              <a:rPr lang="es-CO" sz="1400" dirty="0"/>
              <a:t>1.4.17</a:t>
            </a:r>
          </a:p>
          <a:p>
            <a:pPr marL="12700"/>
            <a:r>
              <a:rPr lang="es-CO" sz="1400" dirty="0"/>
              <a:t>1.4.18</a:t>
            </a:r>
          </a:p>
        </p:txBody>
      </p:sp>
    </p:spTree>
    <p:extLst>
      <p:ext uri="{BB962C8B-B14F-4D97-AF65-F5344CB8AC3E}">
        <p14:creationId xmlns:p14="http://schemas.microsoft.com/office/powerpoint/2010/main" val="387604045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97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174" y="1256218"/>
            <a:ext cx="3970815" cy="274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5380339"/>
              </p:ext>
            </p:extLst>
          </p:nvPr>
        </p:nvGraphicFramePr>
        <p:xfrm>
          <a:off x="7454084" y="1445929"/>
          <a:ext cx="4374175" cy="10805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64323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3094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8881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100" kern="1200" dirty="0"/>
                        <a:t>FECHA</a:t>
                      </a:r>
                      <a:r>
                        <a:rPr lang="es-ES" sz="1100" kern="1200" baseline="0" dirty="0"/>
                        <a:t> DE ADJUDICACIÓN</a:t>
                      </a:r>
                    </a:p>
                    <a:p>
                      <a:pPr marL="0" algn="l" defTabSz="914400" rtl="0" eaLnBrk="1" latinLnBrk="0" hangingPunct="1"/>
                      <a:r>
                        <a:rPr lang="es-ES" sz="11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INICIO DE OBRAS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u="none" strike="noStrike" dirty="0">
                          <a:effectLst/>
                        </a:rPr>
                        <a:t>19/11/2015</a:t>
                      </a:r>
                    </a:p>
                    <a:p>
                      <a:pPr algn="ctr" rtl="0" fontAlgn="ctr"/>
                      <a:r>
                        <a:rPr lang="es-MX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16/08/2016</a:t>
                      </a: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100" kern="1200" dirty="0"/>
                        <a:t>FECHA DE FIRMA DE CONTRATO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u="none" strike="noStrike" dirty="0">
                          <a:effectLst/>
                        </a:rPr>
                        <a:t>14/12/2015</a:t>
                      </a:r>
                      <a:endParaRPr lang="es-MX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100" kern="1200" dirty="0"/>
                        <a:t>ACTA DE INICIO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03/02/2016</a:t>
                      </a: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423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100" kern="1200" dirty="0"/>
                        <a:t>PLAZO</a:t>
                      </a:r>
                      <a:endParaRPr lang="es-CO" sz="1100" b="0" kern="1200" dirty="0">
                        <a:solidFill>
                          <a:srgbClr val="08275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30/12/2019</a:t>
                      </a:r>
                      <a:endParaRPr lang="es-MX" sz="1100" b="0" i="0" u="none" strike="noStrike" kern="1200" dirty="0">
                        <a:solidFill>
                          <a:srgbClr val="082754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100" kern="1200" dirty="0"/>
                        <a:t>FASE DEL PROYECTO (AVANCE)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 </a:t>
                      </a:r>
                      <a:r>
                        <a:rPr lang="es-MX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7" name="30 CuadroTexto"/>
          <p:cNvSpPr txBox="1">
            <a:spLocks noChangeArrowheads="1"/>
          </p:cNvSpPr>
          <p:nvPr/>
        </p:nvSpPr>
        <p:spPr bwMode="auto">
          <a:xfrm flipH="1">
            <a:off x="7417179" y="3461303"/>
            <a:ext cx="4355667" cy="16927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047" tIns="0" rIns="91047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s-CO" sz="1100" dirty="0"/>
              <a:t>CONTRATO OBRA 1699 DE 14/12/2015</a:t>
            </a:r>
          </a:p>
        </p:txBody>
      </p:sp>
      <p:sp>
        <p:nvSpPr>
          <p:cNvPr id="18" name="30 CuadroTexto"/>
          <p:cNvSpPr txBox="1">
            <a:spLocks noChangeArrowheads="1"/>
          </p:cNvSpPr>
          <p:nvPr/>
        </p:nvSpPr>
        <p:spPr bwMode="auto">
          <a:xfrm flipH="1">
            <a:off x="7429797" y="4548463"/>
            <a:ext cx="4369104" cy="16927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047" tIns="0" rIns="91047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s-CO" sz="1100" dirty="0"/>
              <a:t>INTERVENTORÍA 1746 DE 23/12/2015</a:t>
            </a:r>
          </a:p>
        </p:txBody>
      </p:sp>
      <p:graphicFrame>
        <p:nvGraphicFramePr>
          <p:cNvPr id="19" name="Tab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7335024"/>
              </p:ext>
            </p:extLst>
          </p:nvPr>
        </p:nvGraphicFramePr>
        <p:xfrm>
          <a:off x="7415465" y="3645546"/>
          <a:ext cx="4357381" cy="83820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85262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8510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1965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524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CONSORCIO VIAL 081</a:t>
                      </a:r>
                      <a:endParaRPr kumimoji="0" lang="es-MX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35998" marR="35998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INTEGRANTES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%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ORIGEN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CO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CONSTRUCCIONES RUBAU S.A. SUC. COLOMBIA</a:t>
                      </a:r>
                      <a:endParaRPr lang="es-MX" sz="11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ESPAÑA</a:t>
                      </a: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VIMAC COLOMBIA SUC. COLOMBIA </a:t>
                      </a: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ESPAÑA</a:t>
                      </a: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IDESTRA S.A.</a:t>
                      </a: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35998" marR="35998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35998" marR="35998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20" name="Tabla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8854808"/>
              </p:ext>
            </p:extLst>
          </p:nvPr>
        </p:nvGraphicFramePr>
        <p:xfrm>
          <a:off x="7441768" y="4732706"/>
          <a:ext cx="4357133" cy="105426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82400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7152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6160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6047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1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CONSORCIO INTERVIAL EQUIDAD 115</a:t>
                      </a:r>
                      <a:endParaRPr kumimoji="0" lang="es-MX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8116" marR="8116" marT="807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047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INTEGRANTES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6" marR="8116" marT="80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%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6" marR="8116" marT="80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ORIGEN</a:t>
                      </a:r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6" marR="8116" marT="807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047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CULMEN INTERNATIONAL CONSULTING S.A.S </a:t>
                      </a:r>
                    </a:p>
                  </a:txBody>
                  <a:tcPr marL="107995" marR="8116" marT="807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L="8116" marR="8116" marT="807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SUC. COLOMBIA</a:t>
                      </a:r>
                    </a:p>
                  </a:txBody>
                  <a:tcPr marL="8116" marR="8116" marT="807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6047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CGR</a:t>
                      </a:r>
                      <a:r>
                        <a:rPr lang="es-MX" sz="11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S.A.S</a:t>
                      </a:r>
                      <a:endParaRPr lang="es-MX" sz="11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7995" marR="8116" marT="807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8116" marR="8116" marT="807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COLOMBIA</a:t>
                      </a:r>
                    </a:p>
                  </a:txBody>
                  <a:tcPr marL="8116" marR="8116" marT="807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6047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VQ INGENIERIA S.A.S</a:t>
                      </a:r>
                    </a:p>
                  </a:txBody>
                  <a:tcPr marL="107995" marR="8116" marT="807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8116" marR="8116" marT="807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6" marR="8116" marT="807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6047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MAGDA CAROLINA PUENTES PRIETO</a:t>
                      </a:r>
                    </a:p>
                  </a:txBody>
                  <a:tcPr marL="107995" marR="8116" marT="807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8116" marR="8116" marT="807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8116" marR="8116" marT="807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1" name="30 CuadroTexto"/>
          <p:cNvSpPr txBox="1">
            <a:spLocks noChangeArrowheads="1"/>
          </p:cNvSpPr>
          <p:nvPr/>
        </p:nvSpPr>
        <p:spPr bwMode="auto">
          <a:xfrm flipH="1">
            <a:off x="7454084" y="2545193"/>
            <a:ext cx="4344819" cy="16927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047" tIns="0" rIns="91047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s-CO" sz="1100" dirty="0"/>
              <a:t>ALCANCE</a:t>
            </a:r>
          </a:p>
        </p:txBody>
      </p:sp>
      <p:graphicFrame>
        <p:nvGraphicFramePr>
          <p:cNvPr id="22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3772968"/>
              </p:ext>
            </p:extLst>
          </p:nvPr>
        </p:nvGraphicFramePr>
        <p:xfrm>
          <a:off x="7454084" y="2768377"/>
          <a:ext cx="4344817" cy="657682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178232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182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5123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9306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048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100" b="0" dirty="0">
                          <a:effectLst/>
                        </a:rPr>
                        <a:t>SECTOR</a:t>
                      </a:r>
                      <a:endParaRPr lang="es-CO" sz="11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34" marR="58434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</a:rPr>
                        <a:t>CANTIDAD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34" marR="58434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</a:rPr>
                        <a:t>INTERVENCIÓN PREVISTA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8434" marR="584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000" b="0" dirty="0">
                          <a:effectLst/>
                          <a:latin typeface="+mn-lt"/>
                          <a:ea typeface="Times New Roman"/>
                        </a:rPr>
                        <a:t>AVANCE</a:t>
                      </a:r>
                    </a:p>
                  </a:txBody>
                  <a:tcPr marL="58434" marR="58434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120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</a:rPr>
                        <a:t> CHIQUINQUIRA</a:t>
                      </a:r>
                      <a:r>
                        <a:rPr lang="es-MX" sz="1100" u="none" strike="noStrike" baseline="0" dirty="0">
                          <a:effectLst/>
                        </a:rPr>
                        <a:t> </a:t>
                      </a:r>
                      <a:r>
                        <a:rPr lang="es-MX" sz="1100" u="none" strike="noStrike" dirty="0">
                          <a:effectLst/>
                        </a:rPr>
                        <a:t>– DOS MEDIO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16" marR="8116" marT="880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15</a:t>
                      </a:r>
                      <a:r>
                        <a:rPr lang="es-MX" sz="10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16" marR="8116" marT="880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u="none" strike="noStrike" dirty="0">
                          <a:effectLst/>
                        </a:rPr>
                        <a:t> Pavimentación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16" marR="8116" marT="880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1,85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16" marR="8116" marT="8801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120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PAUNA - MATAVIEJAS</a:t>
                      </a:r>
                    </a:p>
                  </a:txBody>
                  <a:tcPr marL="8116" marR="8116" marT="880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</a:rPr>
                        <a:t>4 UN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116" marR="8116" marT="880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Sitios Críticos</a:t>
                      </a:r>
                    </a:p>
                  </a:txBody>
                  <a:tcPr marL="8116" marR="8116" marT="8801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1 %</a:t>
                      </a:r>
                    </a:p>
                  </a:txBody>
                  <a:tcPr marL="8116" marR="8116" marT="8801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4" name="30 CuadroTexto"/>
          <p:cNvSpPr txBox="1">
            <a:spLocks noChangeArrowheads="1"/>
          </p:cNvSpPr>
          <p:nvPr/>
        </p:nvSpPr>
        <p:spPr bwMode="auto">
          <a:xfrm flipH="1">
            <a:off x="259095" y="4039301"/>
            <a:ext cx="3284431" cy="16927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047" tIns="0" rIns="91047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s-CO" sz="1100" dirty="0"/>
              <a:t>INVERSIONES (Millones)</a:t>
            </a:r>
          </a:p>
        </p:txBody>
      </p:sp>
      <p:graphicFrame>
        <p:nvGraphicFramePr>
          <p:cNvPr id="25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37255"/>
              </p:ext>
            </p:extLst>
          </p:nvPr>
        </p:nvGraphicFramePr>
        <p:xfrm>
          <a:off x="259096" y="4275528"/>
          <a:ext cx="3284431" cy="13411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14331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4111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100" b="0" kern="1200" dirty="0"/>
                        <a:t>Total Contrato Obra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1" marR="36001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u="none" strike="noStrike" dirty="0">
                          <a:effectLst/>
                        </a:rPr>
                        <a:t>$ 97.038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1" marR="36001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100" kern="1200" dirty="0"/>
                        <a:t>Total Contrato Interventoría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1" marR="36001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dirty="0">
                          <a:effectLst/>
                        </a:rPr>
                        <a:t>$ 8.250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1" marR="36001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kern="1200" dirty="0"/>
                        <a:t>Total Vigencias de obra</a:t>
                      </a:r>
                      <a:endParaRPr lang="es-CO" sz="1100" b="0" i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78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2016= </a:t>
                      </a:r>
                      <a:r>
                        <a:rPr lang="es-CO" sz="11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$3.050</a:t>
                      </a:r>
                    </a:p>
                    <a:p>
                      <a:pPr marL="1778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2017= </a:t>
                      </a:r>
                      <a:r>
                        <a:rPr lang="es-CO" sz="11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$17.900</a:t>
                      </a:r>
                    </a:p>
                    <a:p>
                      <a:pPr marL="1778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2018= </a:t>
                      </a:r>
                      <a:r>
                        <a:rPr lang="es-CO" sz="11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$27.750</a:t>
                      </a:r>
                    </a:p>
                    <a:p>
                      <a:pPr marL="1778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2019= </a:t>
                      </a:r>
                      <a:r>
                        <a:rPr lang="es-CO" sz="11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$48.338</a:t>
                      </a:r>
                    </a:p>
                  </a:txBody>
                  <a:tcPr marL="36001" marR="36001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dirty="0">
                          <a:effectLst/>
                        </a:rPr>
                        <a:t>$ 97.038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1" marR="36001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100" kern="1200" dirty="0"/>
                        <a:t>Total</a:t>
                      </a:r>
                      <a:r>
                        <a:rPr lang="es-ES" sz="1100" kern="1200" baseline="0" dirty="0"/>
                        <a:t> Inversión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1" marR="36001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dirty="0">
                          <a:effectLst/>
                        </a:rPr>
                        <a:t>$ 105.288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1" marR="36001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2086" name="CuadroTexto 25"/>
          <p:cNvSpPr txBox="1">
            <a:spLocks noChangeArrowheads="1"/>
          </p:cNvSpPr>
          <p:nvPr/>
        </p:nvSpPr>
        <p:spPr bwMode="auto">
          <a:xfrm>
            <a:off x="0" y="5636413"/>
            <a:ext cx="2585952" cy="242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047" tIns="45536" rIns="91047" bIns="45536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defTabSz="910488" fontAlgn="base">
              <a:spcBef>
                <a:spcPct val="0"/>
              </a:spcBef>
              <a:spcAft>
                <a:spcPct val="0"/>
              </a:spcAft>
            </a:pPr>
            <a:r>
              <a:rPr lang="es-MX" altLang="es-CO" sz="976" dirty="0">
                <a:solidFill>
                  <a:srgbClr val="386295"/>
                </a:solidFill>
              </a:rPr>
              <a:t>* Cifras en millones a diciembre de 2015</a:t>
            </a:r>
          </a:p>
        </p:txBody>
      </p:sp>
      <p:graphicFrame>
        <p:nvGraphicFramePr>
          <p:cNvPr id="28" name="Tabla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2215742"/>
              </p:ext>
            </p:extLst>
          </p:nvPr>
        </p:nvGraphicFramePr>
        <p:xfrm>
          <a:off x="3758010" y="4275528"/>
          <a:ext cx="3442972" cy="183071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44297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83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Longitud</a:t>
                      </a:r>
                      <a:r>
                        <a:rPr lang="es-ES" sz="120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 de Proyecto 185 Km</a:t>
                      </a:r>
                      <a:endParaRPr lang="es-CO" sz="1200" b="0" i="0" u="none" strike="noStrike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35998" marR="35998" marT="0" marB="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9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2661256"/>
              </p:ext>
            </p:extLst>
          </p:nvPr>
        </p:nvGraphicFramePr>
        <p:xfrm>
          <a:off x="3758010" y="4741619"/>
          <a:ext cx="3437542" cy="898581"/>
        </p:xfrm>
        <a:graphic>
          <a:graphicData uri="http://schemas.openxmlformats.org/drawingml/2006/table">
            <a:tbl>
              <a:tblPr bandRow="1"/>
              <a:tblGrid>
                <a:gridCol w="25773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6024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52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100" b="1" dirty="0">
                          <a:effectLst/>
                          <a:latin typeface="+mj-lt"/>
                        </a:rPr>
                        <a:t>ESTADO</a:t>
                      </a:r>
                      <a:endParaRPr lang="es-CO" sz="11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67" marR="58467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100" b="1" dirty="0">
                          <a:effectLst/>
                          <a:latin typeface="+mj-lt"/>
                          <a:ea typeface="+mn-ea"/>
                        </a:rPr>
                        <a:t>CANTIDAD</a:t>
                      </a:r>
                      <a:endParaRPr lang="es-CO" sz="11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8467" marR="58467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12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VÍAS</a:t>
                      </a:r>
                      <a:r>
                        <a:rPr lang="es-MX" sz="11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PARA LA EQUIDAD</a:t>
                      </a:r>
                      <a:endParaRPr lang="es-MX" sz="11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9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15 KM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20" marR="8120" marT="8809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12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1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EN EJECUCIÓN OTROS</a:t>
                      </a:r>
                      <a:r>
                        <a:rPr lang="es-MX" sz="11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PROYECTOS</a:t>
                      </a:r>
                      <a:endParaRPr lang="es-MX" sz="11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27 KM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120" marR="8120" marT="8809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46497866"/>
                  </a:ext>
                </a:extLst>
              </a:tr>
              <a:tr h="184069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EJECUTADOS POR OTROS PROGRAMAS</a:t>
                      </a:r>
                      <a:endParaRPr lang="es-MX" sz="11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21 KM</a:t>
                      </a:r>
                    </a:p>
                  </a:txBody>
                  <a:tcPr marL="8120" marR="8120" marT="8809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61209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SIN INTERVENIR – SIN FINANCIACIÓN</a:t>
                      </a:r>
                    </a:p>
                  </a:txBody>
                  <a:tcPr marL="8120" marR="8120" marT="8808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1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122 KM</a:t>
                      </a:r>
                    </a:p>
                  </a:txBody>
                  <a:tcPr marL="8120" marR="8120" marT="8809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0" name="30 CuadroTexto"/>
          <p:cNvSpPr txBox="1">
            <a:spLocks noChangeArrowheads="1"/>
          </p:cNvSpPr>
          <p:nvPr/>
        </p:nvSpPr>
        <p:spPr bwMode="auto">
          <a:xfrm flipH="1">
            <a:off x="3758010" y="4537419"/>
            <a:ext cx="3437542" cy="16927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047" tIns="0" rIns="91047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es-CO" sz="1100" dirty="0"/>
              <a:t>ESTADO DEL CORREDOR</a:t>
            </a:r>
          </a:p>
        </p:txBody>
      </p:sp>
      <p:pic>
        <p:nvPicPr>
          <p:cNvPr id="27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5788" y="1714380"/>
            <a:ext cx="1801783" cy="2150949"/>
          </a:xfrm>
          <a:prstGeom prst="rect">
            <a:avLst/>
          </a:prstGeom>
        </p:spPr>
      </p:pic>
      <p:sp>
        <p:nvSpPr>
          <p:cNvPr id="34" name="Rectángulo 33"/>
          <p:cNvSpPr/>
          <p:nvPr/>
        </p:nvSpPr>
        <p:spPr>
          <a:xfrm>
            <a:off x="2590800" y="622918"/>
            <a:ext cx="90848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7260"/>
            <a:r>
              <a:rPr lang="es-CO" spc="-5" dirty="0">
                <a:solidFill>
                  <a:srgbClr val="FFFFFF"/>
                </a:solidFill>
                <a:cs typeface="Calibri"/>
              </a:rPr>
              <a:t>COMPETITIVIDAD </a:t>
            </a:r>
            <a:r>
              <a:rPr lang="es-CO" spc="-25" dirty="0">
                <a:solidFill>
                  <a:srgbClr val="FFFFFF"/>
                </a:solidFill>
                <a:cs typeface="Calibri"/>
              </a:rPr>
              <a:t>ESTRATÉGICA </a:t>
            </a:r>
            <a:r>
              <a:rPr lang="es-CO" spc="-5" dirty="0">
                <a:solidFill>
                  <a:srgbClr val="FFFFFF"/>
                </a:solidFill>
                <a:cs typeface="Calibri"/>
              </a:rPr>
              <a:t>E</a:t>
            </a:r>
            <a:r>
              <a:rPr lang="es-CO" spc="65" dirty="0">
                <a:solidFill>
                  <a:srgbClr val="FFFFFF"/>
                </a:solidFill>
                <a:cs typeface="Calibri"/>
              </a:rPr>
              <a:t> </a:t>
            </a:r>
            <a:r>
              <a:rPr lang="es-CO" spc="-10" dirty="0">
                <a:solidFill>
                  <a:srgbClr val="FFFFFF"/>
                </a:solidFill>
                <a:cs typeface="Calibri"/>
              </a:rPr>
              <a:t>INFRAESTRUCTURA</a:t>
            </a:r>
            <a:endParaRPr lang="es-CO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35" name="30 CuadroTexto"/>
          <p:cNvSpPr txBox="1">
            <a:spLocks noChangeArrowheads="1"/>
          </p:cNvSpPr>
          <p:nvPr/>
        </p:nvSpPr>
        <p:spPr bwMode="auto">
          <a:xfrm flipH="1">
            <a:off x="7441768" y="1224216"/>
            <a:ext cx="4249789" cy="17325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047" tIns="0" rIns="91047" bIns="0" anchor="ctr" anchorCtr="1">
            <a:spAutoFit/>
          </a:bodyPr>
          <a:lstStyle>
            <a:defPPr>
              <a:defRPr lang="es-CO"/>
            </a:defPPr>
            <a:lvl1pPr marL="457200" indent="-457200" algn="ctr">
              <a:spcBef>
                <a:spcPts val="600"/>
              </a:spcBef>
              <a:defRPr sz="16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itchFamily="34" charset="0"/>
              </a:defRPr>
            </a:lvl1pPr>
            <a:lvl2pPr marL="37931725" indent="-37474525" eaLnBrk="0" hangingPunct="0">
              <a:defRPr sz="2400">
                <a:latin typeface="Arial" pitchFamily="34" charset="0"/>
                <a:cs typeface="Arial" pitchFamily="34" charset="0"/>
              </a:defRPr>
            </a:lvl2pPr>
            <a:lvl3pPr eaLnBrk="0" hangingPunct="0">
              <a:defRPr sz="2400">
                <a:latin typeface="Arial" pitchFamily="34" charset="0"/>
                <a:cs typeface="Arial" pitchFamily="34" charset="0"/>
              </a:defRPr>
            </a:lvl3pPr>
            <a:lvl4pPr eaLnBrk="0" hangingPunct="0">
              <a:defRPr sz="2400">
                <a:latin typeface="Arial" pitchFamily="34" charset="0"/>
                <a:cs typeface="Arial" pitchFamily="34" charset="0"/>
              </a:defRPr>
            </a:lvl4pPr>
            <a:lvl5pPr eaLnBrk="0" hangingPunct="0"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 defTabSz="910488">
              <a:defRPr/>
            </a:pPr>
            <a:r>
              <a:rPr lang="es-CO" sz="1126" dirty="0"/>
              <a:t>INFORMACIÓN GENERAL</a:t>
            </a:r>
          </a:p>
        </p:txBody>
      </p:sp>
      <p:sp>
        <p:nvSpPr>
          <p:cNvPr id="3" name="Rectángulo 2"/>
          <p:cNvSpPr/>
          <p:nvPr/>
        </p:nvSpPr>
        <p:spPr>
          <a:xfrm>
            <a:off x="3619571" y="917664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1600" b="1" dirty="0">
                <a:solidFill>
                  <a:prstClr val="black"/>
                </a:solidFill>
              </a:rPr>
              <a:t>TRANSVERSAL DE BOYACÁ F3 (CHIQUINQUIRA – DOS Y MEDIO)</a:t>
            </a:r>
          </a:p>
        </p:txBody>
      </p:sp>
    </p:spTree>
    <p:extLst>
      <p:ext uri="{BB962C8B-B14F-4D97-AF65-F5344CB8AC3E}">
        <p14:creationId xmlns:p14="http://schemas.microsoft.com/office/powerpoint/2010/main" val="429486528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3 Tabla"/>
          <p:cNvGraphicFramePr>
            <a:graphicFrameLocks noGrp="1"/>
          </p:cNvGraphicFramePr>
          <p:nvPr>
            <p:extLst/>
          </p:nvPr>
        </p:nvGraphicFramePr>
        <p:xfrm>
          <a:off x="7294485" y="1416344"/>
          <a:ext cx="4539362" cy="86995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74305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9630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3177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ACTA DE INICIO</a:t>
                      </a:r>
                    </a:p>
                    <a:p>
                      <a:pPr marL="0" algn="l" defTabSz="914400" rtl="0" eaLnBrk="1" latinLnBrk="0" hangingPunct="1"/>
                      <a:r>
                        <a:rPr lang="es-CO" sz="1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INICIO DE OBRA</a:t>
                      </a:r>
                    </a:p>
                  </a:txBody>
                  <a:tcPr marL="27002" marR="27002" marT="0" marB="26988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04/12/2014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25/05/2015</a:t>
                      </a:r>
                    </a:p>
                  </a:txBody>
                  <a:tcPr marL="27002" marR="27002" marT="0" marB="26988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7938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PLAZO</a:t>
                      </a:r>
                    </a:p>
                  </a:txBody>
                  <a:tcPr marL="27002" marR="27002" marT="0" marB="26988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2 Años 4 meses</a:t>
                      </a:r>
                    </a:p>
                  </a:txBody>
                  <a:tcPr marL="27002" marR="27002" marT="0" marB="26988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7938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FECHA FINALIZACIÓN</a:t>
                      </a:r>
                    </a:p>
                  </a:txBody>
                  <a:tcPr marL="27002" marR="27002" marT="0" marB="26988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31/12/2017</a:t>
                      </a:r>
                    </a:p>
                  </a:txBody>
                  <a:tcPr marL="27002" marR="27002" marT="0" marB="26988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7938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FASE DEL PROYECTO (AVANCE)</a:t>
                      </a:r>
                    </a:p>
                  </a:txBody>
                  <a:tcPr marL="27002" marR="27002" marT="0" marB="26988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29%</a:t>
                      </a:r>
                    </a:p>
                  </a:txBody>
                  <a:tcPr marL="27002" marR="27002" marT="0" marB="26988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27" name="Tabla 22"/>
          <p:cNvGraphicFramePr>
            <a:graphicFrameLocks noGrp="1"/>
          </p:cNvGraphicFramePr>
          <p:nvPr>
            <p:extLst/>
          </p:nvPr>
        </p:nvGraphicFramePr>
        <p:xfrm>
          <a:off x="7294485" y="3813797"/>
          <a:ext cx="4552063" cy="950934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319029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0365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5811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58482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CO" sz="10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"/>
                          <a:cs typeface=""/>
                        </a:rPr>
                        <a:t>CONSORCIO VIAS DE NARIÑO</a:t>
                      </a:r>
                      <a:endParaRPr lang="es-ES" sz="10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"/>
                        <a:cs typeface=""/>
                      </a:endParaRPr>
                    </a:p>
                  </a:txBody>
                  <a:tcPr marL="6090" marR="6090" marT="6087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848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+mj-lt"/>
                        </a:rPr>
                        <a:t>INTEGRANTES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6090" marR="6090" marT="6087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+mj-lt"/>
                        </a:rPr>
                        <a:t>%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6090" marR="6090" marT="6087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+mj-lt"/>
                        </a:rPr>
                        <a:t>ORIGEN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6090" marR="6090" marT="6087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84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es-CO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GAICO INGENIEROS CONSTRUCTORES S.A.</a:t>
                      </a:r>
                      <a:endParaRPr lang="es-MX" sz="10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111" marR="6095" marT="6090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+mj-lt"/>
                        </a:rPr>
                        <a:t>20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095" marR="6095" marT="6090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6095" marR="6095" marT="6090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84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ALVARADO Y DURING LTDA</a:t>
                      </a:r>
                      <a:endParaRPr lang="es-MX" sz="10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111" marR="6095" marT="6090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6095" marR="6095" marT="6090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6095" marR="6095" marT="6090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58485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JMV</a:t>
                      </a:r>
                      <a:r>
                        <a:rPr lang="es-MX" sz="10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INGENIEROS S.A.S</a:t>
                      </a:r>
                      <a:endParaRPr lang="es-MX" sz="10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111" marR="6095" marT="6090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6095" marR="6095" marT="6090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6095" marR="6095" marT="6090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58485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SERVICIOS</a:t>
                      </a:r>
                      <a:r>
                        <a:rPr lang="es-MX" sz="10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DE INGENIERÍA CIVIL S.A</a:t>
                      </a:r>
                      <a:endParaRPr lang="es-MX" sz="10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111" marR="6095" marT="6090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6095" marR="6095" marT="6090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6095" marR="6095" marT="6090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8" name="Tabla 23"/>
          <p:cNvGraphicFramePr>
            <a:graphicFrameLocks noGrp="1"/>
          </p:cNvGraphicFramePr>
          <p:nvPr>
            <p:extLst/>
          </p:nvPr>
        </p:nvGraphicFramePr>
        <p:xfrm>
          <a:off x="7294485" y="5009339"/>
          <a:ext cx="4538631" cy="861033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336819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9933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7109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58485">
                <a:tc gridSpan="3">
                  <a:txBody>
                    <a:bodyPr/>
                    <a:lstStyle/>
                    <a:p>
                      <a:pPr marL="0" algn="ctr" defTabSz="1217889" rtl="0" eaLnBrk="1" fontAlgn="ctr" latinLnBrk="0" hangingPunct="1"/>
                      <a:r>
                        <a:rPr lang="es-CO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CONSORCIO VIAL NARIÑO</a:t>
                      </a:r>
                    </a:p>
                  </a:txBody>
                  <a:tcPr marL="6086" marR="6086" marT="6090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8485">
                <a:tc>
                  <a:txBody>
                    <a:bodyPr/>
                    <a:lstStyle/>
                    <a:p>
                      <a:pPr marL="0" algn="ctr" defTabSz="1217889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INTEGRANTES</a:t>
                      </a:r>
                    </a:p>
                  </a:txBody>
                  <a:tcPr marL="6086" marR="6086" marT="6090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217889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6086" marR="6086" marT="6090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217889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ORIGEN</a:t>
                      </a:r>
                    </a:p>
                  </a:txBody>
                  <a:tcPr marL="6086" marR="6086" marT="6090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813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MAB INGENIERÍA DE VALOR S.A.</a:t>
                      </a:r>
                    </a:p>
                  </a:txBody>
                  <a:tcPr marL="81043" marR="6091" marT="6091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6091" marR="6091" marT="6091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6091" marR="6091" marT="6091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813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JOICO S.A.S.</a:t>
                      </a:r>
                    </a:p>
                  </a:txBody>
                  <a:tcPr marL="81043" marR="6091" marT="6091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6091" marR="6091" marT="6091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6091" marR="6091" marT="6091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813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CONSULTORES TÉCNICOS Y ECONÓMICOS S.A.</a:t>
                      </a:r>
                    </a:p>
                  </a:txBody>
                  <a:tcPr marL="81043" marR="6091" marT="6091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6091" marR="6091" marT="6091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6091" marR="6091" marT="6091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30" name="10 Tabla"/>
          <p:cNvGraphicFramePr>
            <a:graphicFrameLocks noGrp="1"/>
          </p:cNvGraphicFramePr>
          <p:nvPr>
            <p:extLst/>
          </p:nvPr>
        </p:nvGraphicFramePr>
        <p:xfrm>
          <a:off x="7294485" y="2498962"/>
          <a:ext cx="4539366" cy="1086606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21272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8940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4873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7394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047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SECTOR</a:t>
                      </a:r>
                      <a:endParaRPr lang="es-CO" sz="10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3824" marR="43824" marT="0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CANTIDAD</a:t>
                      </a:r>
                      <a:endParaRPr lang="es-CO" sz="10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3824" marR="43824" marT="0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INTERVENCIÓN PREVISTA</a:t>
                      </a:r>
                      <a:endParaRPr lang="es-CO" sz="10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3824" marR="43824" marT="0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178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</a:rPr>
                        <a:t>AVANCE</a:t>
                      </a:r>
                    </a:p>
                  </a:txBody>
                  <a:tcPr marL="43824" marR="43824" marT="0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899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PR0 - PR14+000</a:t>
                      </a:r>
                    </a:p>
                  </a:txBody>
                  <a:tcPr marL="6087" marR="6087" marT="6602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14 Km</a:t>
                      </a:r>
                    </a:p>
                  </a:txBody>
                  <a:tcPr marL="6087" marR="6087" marT="6602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MEJORAMIENTO</a:t>
                      </a:r>
                    </a:p>
                  </a:txBody>
                  <a:tcPr marL="6087" marR="6087" marT="6602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200 M</a:t>
                      </a:r>
                    </a:p>
                  </a:txBody>
                  <a:tcPr marL="6087" marR="6087" marT="6602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259008044"/>
                  </a:ext>
                </a:extLst>
              </a:tr>
              <a:tr h="15899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PPR14+000 al PR19+300</a:t>
                      </a:r>
                    </a:p>
                  </a:txBody>
                  <a:tcPr marL="6087" marR="6087" marT="6602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5,3 Km</a:t>
                      </a:r>
                    </a:p>
                  </a:txBody>
                  <a:tcPr marL="6087" marR="6087" marT="6602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CONSTRUCCIÓN</a:t>
                      </a:r>
                    </a:p>
                  </a:txBody>
                  <a:tcPr marL="6087" marR="6087" marT="6602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3%</a:t>
                      </a:r>
                    </a:p>
                  </a:txBody>
                  <a:tcPr marL="6087" marR="6087" marT="6602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63787">
                <a:tc>
                  <a:txBody>
                    <a:bodyPr/>
                    <a:lstStyle/>
                    <a:p>
                      <a:pPr marL="0" marR="0" indent="0" algn="ctr" defTabSz="1217889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j-lt"/>
                          <a:cs typeface="Arial" pitchFamily="34" charset="0"/>
                        </a:rPr>
                        <a:t>RÍOS MIRA (650M, K5+000), PAÑAMBÍ (46M, K15+300), PUSBÍ (55M, K16+045) Y SAN JUAN (60M, K19+305).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087" marR="6087" marT="6602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</a:t>
                      </a:r>
                      <a:r>
                        <a:rPr lang="es-MX" sz="10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Un.</a:t>
                      </a:r>
                    </a:p>
                  </a:txBody>
                  <a:tcPr marL="6087" marR="6087" marT="6602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PUENTES</a:t>
                      </a:r>
                    </a:p>
                  </a:txBody>
                  <a:tcPr marL="6087" marR="6087" marT="6602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15% MIRA</a:t>
                      </a:r>
                    </a:p>
                  </a:txBody>
                  <a:tcPr marL="6087" marR="6087" marT="6602" marB="0"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33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795616"/>
              </p:ext>
            </p:extLst>
          </p:nvPr>
        </p:nvGraphicFramePr>
        <p:xfrm>
          <a:off x="4112723" y="4338779"/>
          <a:ext cx="3006529" cy="13411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96196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4456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3730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100" kern="1200" dirty="0"/>
                        <a:t>Total Contrato Obra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2" marR="2700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dirty="0">
                          <a:effectLst/>
                        </a:rPr>
                        <a:t>$ 117.895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02" marR="27002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3730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100" kern="1200" dirty="0"/>
                        <a:t>Total Contrato </a:t>
                      </a:r>
                      <a:r>
                        <a:rPr lang="es-ES" sz="1100" kern="1200" dirty="0">
                          <a:solidFill>
                            <a:schemeClr val="tx1"/>
                          </a:solidFill>
                        </a:rPr>
                        <a:t>Interventoría</a:t>
                      </a:r>
                      <a:endParaRPr lang="es-CO" sz="11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2" marR="2700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baseline="0" dirty="0">
                          <a:effectLst/>
                        </a:rPr>
                        <a:t> </a:t>
                      </a:r>
                      <a:r>
                        <a:rPr lang="es-CO" sz="1100" u="none" strike="noStrike" dirty="0">
                          <a:effectLst/>
                        </a:rPr>
                        <a:t>$ 9.721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02" marR="27002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8651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100" kern="1200" dirty="0"/>
                        <a:t>Total Vigencias Obra</a:t>
                      </a:r>
                      <a:endParaRPr lang="es-CO" sz="1100" kern="1200" baseline="0" dirty="0"/>
                    </a:p>
                    <a:p>
                      <a:pPr marL="173038" indent="0" algn="l" defTabSz="914400" rtl="0" eaLnBrk="1" latinLnBrk="0" hangingPunct="1"/>
                      <a:r>
                        <a:rPr lang="es-CO" sz="11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2014</a:t>
                      </a:r>
                      <a:r>
                        <a:rPr lang="es-CO" sz="11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= $ 32.375</a:t>
                      </a:r>
                    </a:p>
                    <a:p>
                      <a:pPr marL="173038" indent="0" algn="l" defTabSz="914400" rtl="0" eaLnBrk="1" latinLnBrk="0" hangingPunct="1"/>
                      <a:r>
                        <a:rPr lang="es-CO" sz="11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2015</a:t>
                      </a:r>
                      <a:r>
                        <a:rPr lang="es-CO" sz="11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= $ 7.250</a:t>
                      </a:r>
                    </a:p>
                    <a:p>
                      <a:pPr marL="173038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2016</a:t>
                      </a:r>
                      <a:r>
                        <a:rPr lang="es-CO" sz="11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= $ 63.904</a:t>
                      </a:r>
                    </a:p>
                    <a:p>
                      <a:pPr marL="17303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2017</a:t>
                      </a:r>
                      <a:r>
                        <a:rPr lang="es-CO" sz="11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= $ 14.365</a:t>
                      </a:r>
                    </a:p>
                  </a:txBody>
                  <a:tcPr marL="27002" marR="2700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dirty="0">
                          <a:effectLst/>
                        </a:rPr>
                        <a:t>$ 117.895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02" marR="27002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3730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100" kern="1200" dirty="0"/>
                        <a:t>Total</a:t>
                      </a:r>
                      <a:r>
                        <a:rPr lang="es-ES" sz="1100" kern="1200" baseline="0" dirty="0"/>
                        <a:t> Inversión</a:t>
                      </a:r>
                      <a:endParaRPr lang="es-CO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7002" marR="27002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dirty="0">
                          <a:effectLst/>
                        </a:rPr>
                        <a:t> $ 127.616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02" marR="27002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95370" name="CuadroTexto 26"/>
          <p:cNvSpPr txBox="1">
            <a:spLocks noChangeArrowheads="1"/>
          </p:cNvSpPr>
          <p:nvPr/>
        </p:nvSpPr>
        <p:spPr bwMode="auto">
          <a:xfrm>
            <a:off x="4112722" y="5870372"/>
            <a:ext cx="2366808" cy="21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defTabSz="68583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altLang="es-CO" sz="826" dirty="0">
                <a:solidFill>
                  <a:srgbClr val="386295"/>
                </a:solidFill>
              </a:rPr>
              <a:t>* Cifras en millones a diciembre de 2015</a:t>
            </a:r>
          </a:p>
        </p:txBody>
      </p:sp>
      <p:grpSp>
        <p:nvGrpSpPr>
          <p:cNvPr id="2" name="Grupo 1"/>
          <p:cNvGrpSpPr/>
          <p:nvPr/>
        </p:nvGrpSpPr>
        <p:grpSpPr>
          <a:xfrm>
            <a:off x="571749" y="1135058"/>
            <a:ext cx="3365739" cy="4132977"/>
            <a:chOff x="2160910" y="1327988"/>
            <a:chExt cx="3596583" cy="3370342"/>
          </a:xfrm>
        </p:grpSpPr>
        <p:pic>
          <p:nvPicPr>
            <p:cNvPr id="282742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589" t="16872" r="38931" b="5054"/>
            <a:stretch>
              <a:fillRect/>
            </a:stretch>
          </p:blipFill>
          <p:spPr bwMode="auto">
            <a:xfrm>
              <a:off x="2160910" y="1327988"/>
              <a:ext cx="3596583" cy="3370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Elipse 5"/>
            <p:cNvSpPr/>
            <p:nvPr/>
          </p:nvSpPr>
          <p:spPr>
            <a:xfrm>
              <a:off x="4858876" y="3609418"/>
              <a:ext cx="105720" cy="10783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6520">
                <a:defRPr/>
              </a:pPr>
              <a:endParaRPr lang="es-CO" sz="1351" dirty="0">
                <a:solidFill>
                  <a:prstClr val="white"/>
                </a:solidFill>
              </a:endParaRPr>
            </a:p>
          </p:txBody>
        </p:sp>
        <p:sp>
          <p:nvSpPr>
            <p:cNvPr id="7" name="Rectángulo 6"/>
            <p:cNvSpPr/>
            <p:nvPr/>
          </p:nvSpPr>
          <p:spPr>
            <a:xfrm>
              <a:off x="4964595" y="3558672"/>
              <a:ext cx="518027" cy="1247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 defTabSz="686520">
                <a:defRPr/>
              </a:pPr>
              <a:r>
                <a:rPr lang="es-CO" sz="601" dirty="0">
                  <a:solidFill>
                    <a:prstClr val="black"/>
                  </a:solidFill>
                </a:rPr>
                <a:t>ESPRIELLA</a:t>
              </a:r>
            </a:p>
          </p:txBody>
        </p:sp>
        <p:sp>
          <p:nvSpPr>
            <p:cNvPr id="44" name="Rectángulo 43"/>
            <p:cNvSpPr/>
            <p:nvPr/>
          </p:nvSpPr>
          <p:spPr>
            <a:xfrm>
              <a:off x="4435996" y="4317739"/>
              <a:ext cx="543400" cy="1247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 defTabSz="686520">
                <a:defRPr/>
              </a:pPr>
              <a:r>
                <a:rPr lang="es-CO" sz="601" dirty="0">
                  <a:solidFill>
                    <a:prstClr val="black"/>
                  </a:solidFill>
                </a:rPr>
                <a:t>RÍO MATAJE</a:t>
              </a:r>
            </a:p>
          </p:txBody>
        </p:sp>
        <p:sp>
          <p:nvSpPr>
            <p:cNvPr id="4" name="Forma libre 3"/>
            <p:cNvSpPr/>
            <p:nvPr/>
          </p:nvSpPr>
          <p:spPr>
            <a:xfrm>
              <a:off x="4393709" y="3622104"/>
              <a:ext cx="465166" cy="767524"/>
            </a:xfrm>
            <a:custGeom>
              <a:avLst/>
              <a:gdLst>
                <a:gd name="connsiteX0" fmla="*/ 11430 w 464820"/>
                <a:gd name="connsiteY0" fmla="*/ 767255 h 767255"/>
                <a:gd name="connsiteX1" fmla="*/ 3810 w 464820"/>
                <a:gd name="connsiteY1" fmla="*/ 732965 h 767255"/>
                <a:gd name="connsiteX2" fmla="*/ 0 w 464820"/>
                <a:gd name="connsiteY2" fmla="*/ 721535 h 767255"/>
                <a:gd name="connsiteX3" fmla="*/ 3810 w 464820"/>
                <a:gd name="connsiteY3" fmla="*/ 694865 h 767255"/>
                <a:gd name="connsiteX4" fmla="*/ 22860 w 464820"/>
                <a:gd name="connsiteY4" fmla="*/ 675815 h 767255"/>
                <a:gd name="connsiteX5" fmla="*/ 34290 w 464820"/>
                <a:gd name="connsiteY5" fmla="*/ 672005 h 767255"/>
                <a:gd name="connsiteX6" fmla="*/ 45720 w 464820"/>
                <a:gd name="connsiteY6" fmla="*/ 664385 h 767255"/>
                <a:gd name="connsiteX7" fmla="*/ 87630 w 464820"/>
                <a:gd name="connsiteY7" fmla="*/ 656765 h 767255"/>
                <a:gd name="connsiteX8" fmla="*/ 99060 w 464820"/>
                <a:gd name="connsiteY8" fmla="*/ 652955 h 767255"/>
                <a:gd name="connsiteX9" fmla="*/ 125730 w 464820"/>
                <a:gd name="connsiteY9" fmla="*/ 645335 h 767255"/>
                <a:gd name="connsiteX10" fmla="*/ 152400 w 464820"/>
                <a:gd name="connsiteY10" fmla="*/ 626285 h 767255"/>
                <a:gd name="connsiteX11" fmla="*/ 163830 w 464820"/>
                <a:gd name="connsiteY11" fmla="*/ 618665 h 767255"/>
                <a:gd name="connsiteX12" fmla="*/ 175260 w 464820"/>
                <a:gd name="connsiteY12" fmla="*/ 614855 h 767255"/>
                <a:gd name="connsiteX13" fmla="*/ 186690 w 464820"/>
                <a:gd name="connsiteY13" fmla="*/ 607235 h 767255"/>
                <a:gd name="connsiteX14" fmla="*/ 220980 w 464820"/>
                <a:gd name="connsiteY14" fmla="*/ 591995 h 767255"/>
                <a:gd name="connsiteX15" fmla="*/ 217170 w 464820"/>
                <a:gd name="connsiteY15" fmla="*/ 500555 h 767255"/>
                <a:gd name="connsiteX16" fmla="*/ 213360 w 464820"/>
                <a:gd name="connsiteY16" fmla="*/ 489125 h 767255"/>
                <a:gd name="connsiteX17" fmla="*/ 205740 w 464820"/>
                <a:gd name="connsiteY17" fmla="*/ 477695 h 767255"/>
                <a:gd name="connsiteX18" fmla="*/ 182880 w 464820"/>
                <a:gd name="connsiteY18" fmla="*/ 431975 h 767255"/>
                <a:gd name="connsiteX19" fmla="*/ 175260 w 464820"/>
                <a:gd name="connsiteY19" fmla="*/ 420545 h 767255"/>
                <a:gd name="connsiteX20" fmla="*/ 179070 w 464820"/>
                <a:gd name="connsiteY20" fmla="*/ 371015 h 767255"/>
                <a:gd name="connsiteX21" fmla="*/ 182880 w 464820"/>
                <a:gd name="connsiteY21" fmla="*/ 359585 h 767255"/>
                <a:gd name="connsiteX22" fmla="*/ 186690 w 464820"/>
                <a:gd name="connsiteY22" fmla="*/ 336725 h 767255"/>
                <a:gd name="connsiteX23" fmla="*/ 194310 w 464820"/>
                <a:gd name="connsiteY23" fmla="*/ 325295 h 767255"/>
                <a:gd name="connsiteX24" fmla="*/ 201930 w 464820"/>
                <a:gd name="connsiteY24" fmla="*/ 302435 h 767255"/>
                <a:gd name="connsiteX25" fmla="*/ 209550 w 464820"/>
                <a:gd name="connsiteY25" fmla="*/ 287195 h 767255"/>
                <a:gd name="connsiteX26" fmla="*/ 213360 w 464820"/>
                <a:gd name="connsiteY26" fmla="*/ 275765 h 767255"/>
                <a:gd name="connsiteX27" fmla="*/ 220980 w 464820"/>
                <a:gd name="connsiteY27" fmla="*/ 264335 h 767255"/>
                <a:gd name="connsiteX28" fmla="*/ 224790 w 464820"/>
                <a:gd name="connsiteY28" fmla="*/ 252905 h 767255"/>
                <a:gd name="connsiteX29" fmla="*/ 236220 w 464820"/>
                <a:gd name="connsiteY29" fmla="*/ 237665 h 767255"/>
                <a:gd name="connsiteX30" fmla="*/ 243840 w 464820"/>
                <a:gd name="connsiteY30" fmla="*/ 222425 h 767255"/>
                <a:gd name="connsiteX31" fmla="*/ 266700 w 464820"/>
                <a:gd name="connsiteY31" fmla="*/ 199565 h 767255"/>
                <a:gd name="connsiteX32" fmla="*/ 274320 w 464820"/>
                <a:gd name="connsiteY32" fmla="*/ 188135 h 767255"/>
                <a:gd name="connsiteX33" fmla="*/ 308610 w 464820"/>
                <a:gd name="connsiteY33" fmla="*/ 172895 h 767255"/>
                <a:gd name="connsiteX34" fmla="*/ 320040 w 464820"/>
                <a:gd name="connsiteY34" fmla="*/ 165275 h 767255"/>
                <a:gd name="connsiteX35" fmla="*/ 320040 w 464820"/>
                <a:gd name="connsiteY35" fmla="*/ 111935 h 767255"/>
                <a:gd name="connsiteX36" fmla="*/ 312420 w 464820"/>
                <a:gd name="connsiteY36" fmla="*/ 89075 h 767255"/>
                <a:gd name="connsiteX37" fmla="*/ 316230 w 464820"/>
                <a:gd name="connsiteY37" fmla="*/ 62405 h 767255"/>
                <a:gd name="connsiteX38" fmla="*/ 350520 w 464820"/>
                <a:gd name="connsiteY38" fmla="*/ 43355 h 767255"/>
                <a:gd name="connsiteX39" fmla="*/ 369570 w 464820"/>
                <a:gd name="connsiteY39" fmla="*/ 39545 h 767255"/>
                <a:gd name="connsiteX40" fmla="*/ 381000 w 464820"/>
                <a:gd name="connsiteY40" fmla="*/ 35735 h 767255"/>
                <a:gd name="connsiteX41" fmla="*/ 407670 w 464820"/>
                <a:gd name="connsiteY41" fmla="*/ 31925 h 767255"/>
                <a:gd name="connsiteX42" fmla="*/ 430530 w 464820"/>
                <a:gd name="connsiteY42" fmla="*/ 28115 h 767255"/>
                <a:gd name="connsiteX43" fmla="*/ 441960 w 464820"/>
                <a:gd name="connsiteY43" fmla="*/ 20495 h 767255"/>
                <a:gd name="connsiteX44" fmla="*/ 449580 w 464820"/>
                <a:gd name="connsiteY44" fmla="*/ 1445 h 767255"/>
                <a:gd name="connsiteX45" fmla="*/ 464820 w 464820"/>
                <a:gd name="connsiteY45" fmla="*/ 1445 h 767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464820" h="767255">
                  <a:moveTo>
                    <a:pt x="11430" y="767255"/>
                  </a:moveTo>
                  <a:cubicBezTo>
                    <a:pt x="8811" y="754161"/>
                    <a:pt x="7397" y="745520"/>
                    <a:pt x="3810" y="732965"/>
                  </a:cubicBezTo>
                  <a:cubicBezTo>
                    <a:pt x="2707" y="729103"/>
                    <a:pt x="1270" y="725345"/>
                    <a:pt x="0" y="721535"/>
                  </a:cubicBezTo>
                  <a:cubicBezTo>
                    <a:pt x="1270" y="712645"/>
                    <a:pt x="1230" y="703467"/>
                    <a:pt x="3810" y="694865"/>
                  </a:cubicBezTo>
                  <a:cubicBezTo>
                    <a:pt x="6499" y="685900"/>
                    <a:pt x="15091" y="679700"/>
                    <a:pt x="22860" y="675815"/>
                  </a:cubicBezTo>
                  <a:cubicBezTo>
                    <a:pt x="26452" y="674019"/>
                    <a:pt x="30698" y="673801"/>
                    <a:pt x="34290" y="672005"/>
                  </a:cubicBezTo>
                  <a:cubicBezTo>
                    <a:pt x="38386" y="669957"/>
                    <a:pt x="41511" y="666189"/>
                    <a:pt x="45720" y="664385"/>
                  </a:cubicBezTo>
                  <a:cubicBezTo>
                    <a:pt x="54702" y="660536"/>
                    <a:pt x="81450" y="657648"/>
                    <a:pt x="87630" y="656765"/>
                  </a:cubicBezTo>
                  <a:cubicBezTo>
                    <a:pt x="91440" y="655495"/>
                    <a:pt x="95198" y="654058"/>
                    <a:pt x="99060" y="652955"/>
                  </a:cubicBezTo>
                  <a:cubicBezTo>
                    <a:pt x="104757" y="651327"/>
                    <a:pt x="119640" y="648380"/>
                    <a:pt x="125730" y="645335"/>
                  </a:cubicBezTo>
                  <a:cubicBezTo>
                    <a:pt x="131716" y="642342"/>
                    <a:pt x="148373" y="629161"/>
                    <a:pt x="152400" y="626285"/>
                  </a:cubicBezTo>
                  <a:cubicBezTo>
                    <a:pt x="156126" y="623623"/>
                    <a:pt x="159734" y="620713"/>
                    <a:pt x="163830" y="618665"/>
                  </a:cubicBezTo>
                  <a:cubicBezTo>
                    <a:pt x="167422" y="616869"/>
                    <a:pt x="171668" y="616651"/>
                    <a:pt x="175260" y="614855"/>
                  </a:cubicBezTo>
                  <a:cubicBezTo>
                    <a:pt x="179356" y="612807"/>
                    <a:pt x="182506" y="609095"/>
                    <a:pt x="186690" y="607235"/>
                  </a:cubicBezTo>
                  <a:cubicBezTo>
                    <a:pt x="227496" y="589099"/>
                    <a:pt x="195112" y="609240"/>
                    <a:pt x="220980" y="591995"/>
                  </a:cubicBezTo>
                  <a:cubicBezTo>
                    <a:pt x="231763" y="559647"/>
                    <a:pt x="235172" y="554560"/>
                    <a:pt x="217170" y="500555"/>
                  </a:cubicBezTo>
                  <a:cubicBezTo>
                    <a:pt x="215900" y="496745"/>
                    <a:pt x="215156" y="492717"/>
                    <a:pt x="213360" y="489125"/>
                  </a:cubicBezTo>
                  <a:cubicBezTo>
                    <a:pt x="211312" y="485029"/>
                    <a:pt x="207600" y="481879"/>
                    <a:pt x="205740" y="477695"/>
                  </a:cubicBezTo>
                  <a:cubicBezTo>
                    <a:pt x="184708" y="430373"/>
                    <a:pt x="214566" y="479503"/>
                    <a:pt x="182880" y="431975"/>
                  </a:cubicBezTo>
                  <a:lnTo>
                    <a:pt x="175260" y="420545"/>
                  </a:lnTo>
                  <a:cubicBezTo>
                    <a:pt x="176530" y="404035"/>
                    <a:pt x="177016" y="387446"/>
                    <a:pt x="179070" y="371015"/>
                  </a:cubicBezTo>
                  <a:cubicBezTo>
                    <a:pt x="179568" y="367030"/>
                    <a:pt x="182009" y="363505"/>
                    <a:pt x="182880" y="359585"/>
                  </a:cubicBezTo>
                  <a:cubicBezTo>
                    <a:pt x="184556" y="352044"/>
                    <a:pt x="184247" y="344054"/>
                    <a:pt x="186690" y="336725"/>
                  </a:cubicBezTo>
                  <a:cubicBezTo>
                    <a:pt x="188138" y="332381"/>
                    <a:pt x="192450" y="329479"/>
                    <a:pt x="194310" y="325295"/>
                  </a:cubicBezTo>
                  <a:cubicBezTo>
                    <a:pt x="197572" y="317955"/>
                    <a:pt x="198338" y="309619"/>
                    <a:pt x="201930" y="302435"/>
                  </a:cubicBezTo>
                  <a:cubicBezTo>
                    <a:pt x="204470" y="297355"/>
                    <a:pt x="207313" y="292415"/>
                    <a:pt x="209550" y="287195"/>
                  </a:cubicBezTo>
                  <a:cubicBezTo>
                    <a:pt x="211132" y="283504"/>
                    <a:pt x="211564" y="279357"/>
                    <a:pt x="213360" y="275765"/>
                  </a:cubicBezTo>
                  <a:cubicBezTo>
                    <a:pt x="215408" y="271669"/>
                    <a:pt x="218932" y="268431"/>
                    <a:pt x="220980" y="264335"/>
                  </a:cubicBezTo>
                  <a:cubicBezTo>
                    <a:pt x="222776" y="260743"/>
                    <a:pt x="222797" y="256392"/>
                    <a:pt x="224790" y="252905"/>
                  </a:cubicBezTo>
                  <a:cubicBezTo>
                    <a:pt x="227940" y="247392"/>
                    <a:pt x="232855" y="243050"/>
                    <a:pt x="236220" y="237665"/>
                  </a:cubicBezTo>
                  <a:cubicBezTo>
                    <a:pt x="239230" y="232849"/>
                    <a:pt x="240292" y="226860"/>
                    <a:pt x="243840" y="222425"/>
                  </a:cubicBezTo>
                  <a:cubicBezTo>
                    <a:pt x="250572" y="214010"/>
                    <a:pt x="260722" y="208531"/>
                    <a:pt x="266700" y="199565"/>
                  </a:cubicBezTo>
                  <a:cubicBezTo>
                    <a:pt x="269240" y="195755"/>
                    <a:pt x="271082" y="191373"/>
                    <a:pt x="274320" y="188135"/>
                  </a:cubicBezTo>
                  <a:cubicBezTo>
                    <a:pt x="289829" y="172626"/>
                    <a:pt x="285974" y="187985"/>
                    <a:pt x="308610" y="172895"/>
                  </a:cubicBezTo>
                  <a:lnTo>
                    <a:pt x="320040" y="165275"/>
                  </a:lnTo>
                  <a:cubicBezTo>
                    <a:pt x="329749" y="136149"/>
                    <a:pt x="331203" y="145423"/>
                    <a:pt x="320040" y="111935"/>
                  </a:cubicBezTo>
                  <a:lnTo>
                    <a:pt x="312420" y="89075"/>
                  </a:lnTo>
                  <a:cubicBezTo>
                    <a:pt x="313690" y="80185"/>
                    <a:pt x="311409" y="69981"/>
                    <a:pt x="316230" y="62405"/>
                  </a:cubicBezTo>
                  <a:cubicBezTo>
                    <a:pt x="321599" y="53969"/>
                    <a:pt x="339538" y="46101"/>
                    <a:pt x="350520" y="43355"/>
                  </a:cubicBezTo>
                  <a:cubicBezTo>
                    <a:pt x="356802" y="41784"/>
                    <a:pt x="363288" y="41116"/>
                    <a:pt x="369570" y="39545"/>
                  </a:cubicBezTo>
                  <a:cubicBezTo>
                    <a:pt x="373466" y="38571"/>
                    <a:pt x="377062" y="36523"/>
                    <a:pt x="381000" y="35735"/>
                  </a:cubicBezTo>
                  <a:cubicBezTo>
                    <a:pt x="389806" y="33974"/>
                    <a:pt x="398794" y="33291"/>
                    <a:pt x="407670" y="31925"/>
                  </a:cubicBezTo>
                  <a:cubicBezTo>
                    <a:pt x="415305" y="30750"/>
                    <a:pt x="422910" y="29385"/>
                    <a:pt x="430530" y="28115"/>
                  </a:cubicBezTo>
                  <a:cubicBezTo>
                    <a:pt x="434340" y="25575"/>
                    <a:pt x="439298" y="24221"/>
                    <a:pt x="441960" y="20495"/>
                  </a:cubicBezTo>
                  <a:cubicBezTo>
                    <a:pt x="445935" y="14930"/>
                    <a:pt x="444326" y="5823"/>
                    <a:pt x="449580" y="1445"/>
                  </a:cubicBezTo>
                  <a:cubicBezTo>
                    <a:pt x="453483" y="-1807"/>
                    <a:pt x="459740" y="1445"/>
                    <a:pt x="464820" y="1445"/>
                  </a:cubicBezTo>
                </a:path>
              </a:pathLst>
            </a:cu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6520">
                <a:defRPr/>
              </a:pPr>
              <a:endParaRPr lang="es-CO" sz="1351" dirty="0">
                <a:solidFill>
                  <a:prstClr val="white"/>
                </a:solidFill>
              </a:endParaRPr>
            </a:p>
          </p:txBody>
        </p:sp>
        <p:sp>
          <p:nvSpPr>
            <p:cNvPr id="43" name="Elipse 42"/>
            <p:cNvSpPr/>
            <p:nvPr/>
          </p:nvSpPr>
          <p:spPr>
            <a:xfrm>
              <a:off x="4285876" y="4300824"/>
              <a:ext cx="107833" cy="10572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6520">
                <a:defRPr/>
              </a:pPr>
              <a:endParaRPr lang="es-CO" sz="1351" dirty="0">
                <a:solidFill>
                  <a:prstClr val="white"/>
                </a:solidFill>
              </a:endParaRPr>
            </a:p>
          </p:txBody>
        </p:sp>
      </p:grpSp>
      <p:pic>
        <p:nvPicPr>
          <p:cNvPr id="282778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156" y="1463350"/>
            <a:ext cx="1837791" cy="2193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9" name="Tabla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6623507"/>
              </p:ext>
            </p:extLst>
          </p:nvPr>
        </p:nvGraphicFramePr>
        <p:xfrm>
          <a:off x="4114194" y="3931715"/>
          <a:ext cx="3013714" cy="183071"/>
        </p:xfrm>
        <a:graphic>
          <a:graphicData uri="http://schemas.openxmlformats.org/drawingml/2006/table">
            <a:tbl>
              <a:tblPr firstRow="1" bandRow="1"/>
              <a:tblGrid>
                <a:gridCol w="301371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83071">
                <a:tc>
                  <a:txBody>
                    <a:bodyPr/>
                    <a:lstStyle>
                      <a:lvl1pPr marL="0" algn="l" defTabSz="1217357" rtl="0" eaLnBrk="1" latinLnBrk="0" hangingPunct="1">
                        <a:defRPr sz="2400" b="1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608680" algn="l" defTabSz="1217357" rtl="0" eaLnBrk="1" latinLnBrk="0" hangingPunct="1">
                        <a:defRPr sz="2400" b="1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1217357" algn="l" defTabSz="1217357" rtl="0" eaLnBrk="1" latinLnBrk="0" hangingPunct="1">
                        <a:defRPr sz="2400" b="1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826035" algn="l" defTabSz="1217357" rtl="0" eaLnBrk="1" latinLnBrk="0" hangingPunct="1">
                        <a:defRPr sz="2400" b="1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2434713" algn="l" defTabSz="1217357" rtl="0" eaLnBrk="1" latinLnBrk="0" hangingPunct="1">
                        <a:defRPr sz="2400" b="1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3043392" algn="l" defTabSz="1217357" rtl="0" eaLnBrk="1" latinLnBrk="0" hangingPunct="1">
                        <a:defRPr sz="2400" b="1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3652068" algn="l" defTabSz="1217357" rtl="0" eaLnBrk="1" latinLnBrk="0" hangingPunct="1">
                        <a:defRPr sz="2400" b="1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4260749" algn="l" defTabSz="1217357" rtl="0" eaLnBrk="1" latinLnBrk="0" hangingPunct="1">
                        <a:defRPr sz="2400" b="1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4869428" algn="l" defTabSz="1217357" rtl="0" eaLnBrk="1" latinLnBrk="0" hangingPunct="1">
                        <a:defRPr sz="2400" b="1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Longitud</a:t>
                      </a:r>
                      <a:r>
                        <a:rPr lang="es-ES" sz="120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 de Proyecto 20 Km</a:t>
                      </a:r>
                      <a:endParaRPr lang="es-CO" sz="1200" b="0" i="0" u="none" strike="noStrike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35997" marR="35997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25400" cmpd="sng">
                      <a:solidFill>
                        <a:srgbClr val="D9D9D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6C0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5" name="30 CuadroTexto"/>
          <p:cNvSpPr txBox="1">
            <a:spLocks noChangeArrowheads="1"/>
          </p:cNvSpPr>
          <p:nvPr/>
        </p:nvSpPr>
        <p:spPr bwMode="auto">
          <a:xfrm flipH="1">
            <a:off x="7294485" y="1213720"/>
            <a:ext cx="4547300" cy="173253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044" tIns="0" rIns="91044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92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400">
                <a:latin typeface="Arial" pitchFamily="34" charset="0"/>
                <a:cs typeface="Arial" pitchFamily="34" charset="0"/>
              </a:defRPr>
            </a:lvl4pPr>
            <a:lvl5pPr>
              <a:defRPr sz="2400"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1126" dirty="0"/>
              <a:t>INFORMACIÓN GENERAL</a:t>
            </a:r>
          </a:p>
        </p:txBody>
      </p:sp>
      <p:sp>
        <p:nvSpPr>
          <p:cNvPr id="46" name="30 CuadroTexto"/>
          <p:cNvSpPr txBox="1">
            <a:spLocks noChangeArrowheads="1"/>
          </p:cNvSpPr>
          <p:nvPr/>
        </p:nvSpPr>
        <p:spPr bwMode="auto">
          <a:xfrm flipH="1">
            <a:off x="7294485" y="3632269"/>
            <a:ext cx="4547300" cy="149272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044" tIns="0" rIns="91044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92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CONTRATO OBRA 654 DE /2014</a:t>
            </a:r>
          </a:p>
        </p:txBody>
      </p:sp>
      <p:sp>
        <p:nvSpPr>
          <p:cNvPr id="47" name="30 CuadroTexto"/>
          <p:cNvSpPr txBox="1">
            <a:spLocks noChangeArrowheads="1"/>
          </p:cNvSpPr>
          <p:nvPr/>
        </p:nvSpPr>
        <p:spPr bwMode="auto">
          <a:xfrm flipH="1">
            <a:off x="7294485" y="4839112"/>
            <a:ext cx="4547300" cy="149272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044" tIns="0" rIns="91044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92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INTERVENTORÍA 1595 DE 2014</a:t>
            </a:r>
          </a:p>
        </p:txBody>
      </p:sp>
      <p:sp>
        <p:nvSpPr>
          <p:cNvPr id="49" name="30 CuadroTexto"/>
          <p:cNvSpPr txBox="1">
            <a:spLocks noChangeArrowheads="1"/>
          </p:cNvSpPr>
          <p:nvPr/>
        </p:nvSpPr>
        <p:spPr bwMode="auto">
          <a:xfrm flipH="1">
            <a:off x="7294485" y="2321137"/>
            <a:ext cx="4547301" cy="149272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044" tIns="0" rIns="91044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92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970" dirty="0"/>
              <a:t>ALCANCE</a:t>
            </a:r>
          </a:p>
        </p:txBody>
      </p:sp>
      <p:sp>
        <p:nvSpPr>
          <p:cNvPr id="55" name="30 CuadroTexto"/>
          <p:cNvSpPr txBox="1">
            <a:spLocks noChangeArrowheads="1"/>
          </p:cNvSpPr>
          <p:nvPr/>
        </p:nvSpPr>
        <p:spPr bwMode="auto">
          <a:xfrm flipH="1">
            <a:off x="4112722" y="4123265"/>
            <a:ext cx="3006530" cy="169277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067" tIns="0" rIns="91067" bIns="0" anchor="ctr" anchorCtr="1">
            <a:spAutoFit/>
          </a:bodyPr>
          <a:lstStyle>
            <a:defPPr>
              <a:defRPr lang="es-CO"/>
            </a:defPPr>
            <a:lvl1pPr marL="457196" marR="0" lvl="0" indent="-457196" algn="ctr" defTabSz="914392" fontAlgn="auto">
              <a:lnSpc>
                <a:spcPct val="100000"/>
              </a:lnSpc>
              <a:spcBef>
                <a:spcPts val="599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s-CO" sz="1100" dirty="0"/>
              <a:t>INVERSIONES (Millones)</a:t>
            </a:r>
          </a:p>
        </p:txBody>
      </p:sp>
      <p:sp>
        <p:nvSpPr>
          <p:cNvPr id="36" name="CuadroTexto 35"/>
          <p:cNvSpPr txBox="1"/>
          <p:nvPr/>
        </p:nvSpPr>
        <p:spPr>
          <a:xfrm>
            <a:off x="3937488" y="633791"/>
            <a:ext cx="806479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900" dirty="0">
                <a:solidFill>
                  <a:prstClr val="white"/>
                </a:solidFill>
              </a:rPr>
              <a:t>COMPETITIVIDAD ESTRATÉGICA E INFRAESTRUCTURA</a:t>
            </a:r>
          </a:p>
          <a:p>
            <a:r>
              <a:rPr lang="es-CO" sz="1600" b="1" dirty="0">
                <a:solidFill>
                  <a:prstClr val="black"/>
                </a:solidFill>
              </a:rPr>
              <a:t>ESPRIELLA – RÍO MATAJE. NARIÑO</a:t>
            </a:r>
          </a:p>
        </p:txBody>
      </p:sp>
    </p:spTree>
    <p:extLst>
      <p:ext uri="{BB962C8B-B14F-4D97-AF65-F5344CB8AC3E}">
        <p14:creationId xmlns:p14="http://schemas.microsoft.com/office/powerpoint/2010/main" val="302199052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3660649" y="0"/>
            <a:ext cx="8531351" cy="92584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707380" y="548627"/>
            <a:ext cx="2453639" cy="588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255407" y="592721"/>
            <a:ext cx="6107712" cy="2923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es-CO" sz="1900" dirty="0">
                <a:solidFill>
                  <a:prstClr val="white"/>
                </a:solidFill>
                <a:cs typeface="Calibri"/>
              </a:rPr>
              <a:t>COMPETITIVIDAD ESTRATÉGÍCA E INFRAESTRUCTURA</a:t>
            </a:r>
            <a:endParaRPr sz="1900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2553515" y="2660122"/>
            <a:ext cx="80165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400" dirty="0" smtClean="0">
                <a:solidFill>
                  <a:prstClr val="black"/>
                </a:solidFill>
                <a:latin typeface="Impact" panose="020B0806030902050204" pitchFamily="34" charset="0"/>
              </a:rPr>
              <a:t>RED VIAL </a:t>
            </a:r>
            <a:r>
              <a:rPr lang="es-CO" sz="4400" dirty="0" smtClean="0">
                <a:solidFill>
                  <a:srgbClr val="FFC000"/>
                </a:solidFill>
                <a:latin typeface="Impact" panose="020B0806030902050204" pitchFamily="34" charset="0"/>
              </a:rPr>
              <a:t>TERCIARIA</a:t>
            </a:r>
            <a:endParaRPr lang="es-CO" sz="4400" dirty="0">
              <a:solidFill>
                <a:srgbClr val="FFC000"/>
              </a:solidFill>
              <a:latin typeface="Impact" panose="020B0806030902050204" pitchFamily="34" charset="0"/>
            </a:endParaRPr>
          </a:p>
        </p:txBody>
      </p:sp>
      <p:sp>
        <p:nvSpPr>
          <p:cNvPr id="9" name="object 18"/>
          <p:cNvSpPr>
            <a:spLocks/>
          </p:cNvSpPr>
          <p:nvPr/>
        </p:nvSpPr>
        <p:spPr bwMode="auto">
          <a:xfrm>
            <a:off x="3660776" y="0"/>
            <a:ext cx="8531224" cy="82550"/>
          </a:xfrm>
          <a:custGeom>
            <a:avLst/>
            <a:gdLst>
              <a:gd name="T0" fmla="*/ 0 w 7007859"/>
              <a:gd name="T1" fmla="*/ 82296 h 82550"/>
              <a:gd name="T2" fmla="*/ 7006718 w 7007859"/>
              <a:gd name="T3" fmla="*/ 82296 h 82550"/>
              <a:gd name="T4" fmla="*/ 7006718 w 7007859"/>
              <a:gd name="T5" fmla="*/ 0 h 82550"/>
              <a:gd name="T6" fmla="*/ 0 w 7007859"/>
              <a:gd name="T7" fmla="*/ 0 h 82550"/>
              <a:gd name="T8" fmla="*/ 0 w 7007859"/>
              <a:gd name="T9" fmla="*/ 82296 h 825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solidFill>
                <a:prstClr val="black"/>
              </a:solidFill>
            </a:endParaRPr>
          </a:p>
        </p:txBody>
      </p:sp>
      <p:sp>
        <p:nvSpPr>
          <p:cNvPr id="16" name="object 4"/>
          <p:cNvSpPr/>
          <p:nvPr/>
        </p:nvSpPr>
        <p:spPr>
          <a:xfrm>
            <a:off x="3660649" y="0"/>
            <a:ext cx="8531351" cy="92584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8" name="object 4"/>
          <p:cNvSpPr/>
          <p:nvPr/>
        </p:nvSpPr>
        <p:spPr>
          <a:xfrm>
            <a:off x="3660649" y="0"/>
            <a:ext cx="8531351" cy="67851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20" name="object 19"/>
          <p:cNvSpPr>
            <a:spLocks noChangeArrowheads="1"/>
          </p:cNvSpPr>
          <p:nvPr/>
        </p:nvSpPr>
        <p:spPr bwMode="auto">
          <a:xfrm>
            <a:off x="1635125" y="1589"/>
            <a:ext cx="1778000" cy="8096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s-CO" altLang="es-CO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32058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bject 3"/>
          <p:cNvSpPr/>
          <p:nvPr/>
        </p:nvSpPr>
        <p:spPr>
          <a:xfrm>
            <a:off x="1624616" y="2106959"/>
            <a:ext cx="8360664" cy="10043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4"/>
          <p:cNvSpPr/>
          <p:nvPr/>
        </p:nvSpPr>
        <p:spPr>
          <a:xfrm>
            <a:off x="1578895" y="2082563"/>
            <a:ext cx="8453628" cy="110947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5"/>
          <p:cNvSpPr/>
          <p:nvPr/>
        </p:nvSpPr>
        <p:spPr>
          <a:xfrm>
            <a:off x="1667288" y="2126758"/>
            <a:ext cx="8280400" cy="923925"/>
          </a:xfrm>
          <a:custGeom>
            <a:avLst/>
            <a:gdLst/>
            <a:ahLst/>
            <a:cxnLst/>
            <a:rect l="l" t="t" r="r" b="b"/>
            <a:pathLst>
              <a:path w="8280400" h="923925">
                <a:moveTo>
                  <a:pt x="0" y="923544"/>
                </a:moveTo>
                <a:lnTo>
                  <a:pt x="8279892" y="923544"/>
                </a:lnTo>
                <a:lnTo>
                  <a:pt x="8279892" y="0"/>
                </a:lnTo>
                <a:lnTo>
                  <a:pt x="0" y="0"/>
                </a:lnTo>
                <a:lnTo>
                  <a:pt x="0" y="923544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18"/>
          <p:cNvSpPr/>
          <p:nvPr/>
        </p:nvSpPr>
        <p:spPr>
          <a:xfrm>
            <a:off x="1624616" y="1735065"/>
            <a:ext cx="2628900" cy="44960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19"/>
          <p:cNvSpPr/>
          <p:nvPr/>
        </p:nvSpPr>
        <p:spPr>
          <a:xfrm>
            <a:off x="1578895" y="1710694"/>
            <a:ext cx="2697480" cy="56084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20"/>
          <p:cNvSpPr/>
          <p:nvPr/>
        </p:nvSpPr>
        <p:spPr>
          <a:xfrm>
            <a:off x="1667288" y="1757950"/>
            <a:ext cx="2548255" cy="368935"/>
          </a:xfrm>
          <a:custGeom>
            <a:avLst/>
            <a:gdLst/>
            <a:ahLst/>
            <a:cxnLst/>
            <a:rect l="l" t="t" r="r" b="b"/>
            <a:pathLst>
              <a:path w="2548255" h="368935">
                <a:moveTo>
                  <a:pt x="0" y="368808"/>
                </a:moveTo>
                <a:lnTo>
                  <a:pt x="2548128" y="368808"/>
                </a:lnTo>
                <a:lnTo>
                  <a:pt x="2548128" y="0"/>
                </a:lnTo>
                <a:lnTo>
                  <a:pt x="0" y="0"/>
                </a:lnTo>
                <a:lnTo>
                  <a:pt x="0" y="368808"/>
                </a:lnTo>
                <a:close/>
              </a:path>
            </a:pathLst>
          </a:custGeom>
          <a:solidFill>
            <a:srgbClr val="1F487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27"/>
          <p:cNvSpPr txBox="1"/>
          <p:nvPr/>
        </p:nvSpPr>
        <p:spPr>
          <a:xfrm>
            <a:off x="1738408" y="1774151"/>
            <a:ext cx="8133080" cy="11977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50" algn="just">
              <a:lnSpc>
                <a:spcPct val="100000"/>
              </a:lnSpc>
            </a:pP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OBJETIVO </a:t>
            </a: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sz="18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spc="-20" dirty="0">
                <a:solidFill>
                  <a:srgbClr val="FFFFFF"/>
                </a:solidFill>
                <a:latin typeface="Calibri"/>
                <a:cs typeface="Calibri"/>
              </a:rPr>
              <a:t>PROYECTO</a:t>
            </a:r>
            <a:endParaRPr sz="1800" dirty="0">
              <a:latin typeface="Calibri"/>
              <a:cs typeface="Calibri"/>
            </a:endParaRPr>
          </a:p>
          <a:p>
            <a:pPr marL="12700" marR="5080" indent="6350" algn="just">
              <a:lnSpc>
                <a:spcPct val="100000"/>
              </a:lnSpc>
              <a:spcBef>
                <a:spcPts val="745"/>
              </a:spcBef>
            </a:pPr>
            <a:r>
              <a:rPr sz="1800" spc="-10" dirty="0">
                <a:latin typeface="Calibri"/>
                <a:cs typeface="Calibri"/>
              </a:rPr>
              <a:t>Propender </a:t>
            </a:r>
            <a:r>
              <a:rPr sz="1800" spc="-5" dirty="0">
                <a:latin typeface="Calibri"/>
                <a:cs typeface="Calibri"/>
              </a:rPr>
              <a:t>por </a:t>
            </a:r>
            <a:r>
              <a:rPr sz="1800" dirty="0">
                <a:latin typeface="Calibri"/>
                <a:cs typeface="Calibri"/>
              </a:rPr>
              <a:t>la </a:t>
            </a:r>
            <a:r>
              <a:rPr sz="1800" spc="-10" dirty="0">
                <a:latin typeface="Calibri"/>
                <a:cs typeface="Calibri"/>
              </a:rPr>
              <a:t>recuperación </a:t>
            </a:r>
            <a:r>
              <a:rPr sz="1800" dirty="0">
                <a:latin typeface="Calibri"/>
                <a:cs typeface="Calibri"/>
              </a:rPr>
              <a:t>de </a:t>
            </a:r>
            <a:r>
              <a:rPr sz="1800" spc="-5" dirty="0">
                <a:latin typeface="Calibri"/>
                <a:cs typeface="Calibri"/>
              </a:rPr>
              <a:t>la </a:t>
            </a:r>
            <a:r>
              <a:rPr sz="1800" spc="-10" dirty="0">
                <a:latin typeface="Calibri"/>
                <a:cs typeface="Calibri"/>
              </a:rPr>
              <a:t>infraestructura </a:t>
            </a:r>
            <a:r>
              <a:rPr sz="1800" dirty="0">
                <a:latin typeface="Calibri"/>
                <a:cs typeface="Calibri"/>
              </a:rPr>
              <a:t>vial </a:t>
            </a:r>
            <a:r>
              <a:rPr sz="1800" spc="-5" dirty="0">
                <a:latin typeface="Calibri"/>
                <a:cs typeface="Calibri"/>
              </a:rPr>
              <a:t>mediante </a:t>
            </a:r>
            <a:r>
              <a:rPr sz="1800" dirty="0">
                <a:latin typeface="Calibri"/>
                <a:cs typeface="Calibri"/>
              </a:rPr>
              <a:t>el </a:t>
            </a:r>
            <a:r>
              <a:rPr sz="1800" spc="-10" dirty="0">
                <a:latin typeface="Calibri"/>
                <a:cs typeface="Calibri"/>
              </a:rPr>
              <a:t>mejoramiento </a:t>
            </a:r>
            <a:r>
              <a:rPr sz="1800" dirty="0">
                <a:latin typeface="Calibri"/>
                <a:cs typeface="Calibri"/>
              </a:rPr>
              <a:t>y  </a:t>
            </a:r>
            <a:r>
              <a:rPr sz="1800" spc="-10" dirty="0">
                <a:latin typeface="Calibri"/>
                <a:cs typeface="Calibri"/>
              </a:rPr>
              <a:t>mantenimiento, contribuyendo con </a:t>
            </a:r>
            <a:r>
              <a:rPr sz="1800" dirty="0">
                <a:latin typeface="Calibri"/>
                <a:cs typeface="Calibri"/>
              </a:rPr>
              <a:t>ello </a:t>
            </a:r>
            <a:r>
              <a:rPr sz="1800" spc="-5" dirty="0">
                <a:latin typeface="Calibri"/>
                <a:cs typeface="Calibri"/>
              </a:rPr>
              <a:t>la calidad </a:t>
            </a:r>
            <a:r>
              <a:rPr sz="1800" dirty="0">
                <a:latin typeface="Calibri"/>
                <a:cs typeface="Calibri"/>
              </a:rPr>
              <a:t>de vida </a:t>
            </a:r>
            <a:r>
              <a:rPr sz="1800" spc="5" dirty="0">
                <a:latin typeface="Calibri"/>
                <a:cs typeface="Calibri"/>
              </a:rPr>
              <a:t>de </a:t>
            </a:r>
            <a:r>
              <a:rPr sz="1800" spc="-5" dirty="0">
                <a:latin typeface="Calibri"/>
                <a:cs typeface="Calibri"/>
              </a:rPr>
              <a:t>la población </a:t>
            </a:r>
            <a:r>
              <a:rPr sz="1800" spc="-10" dirty="0">
                <a:latin typeface="Calibri"/>
                <a:cs typeface="Calibri"/>
              </a:rPr>
              <a:t>rural,  </a:t>
            </a:r>
            <a:r>
              <a:rPr sz="1800" spc="-5" dirty="0">
                <a:latin typeface="Calibri"/>
                <a:cs typeface="Calibri"/>
              </a:rPr>
              <a:t>desarrollando </a:t>
            </a:r>
            <a:r>
              <a:rPr sz="1800" dirty="0">
                <a:latin typeface="Calibri"/>
                <a:cs typeface="Calibri"/>
              </a:rPr>
              <a:t>y </a:t>
            </a:r>
            <a:r>
              <a:rPr sz="1800" spc="-5" dirty="0">
                <a:latin typeface="Calibri"/>
                <a:cs typeface="Calibri"/>
              </a:rPr>
              <a:t>potenciando la actividad </a:t>
            </a:r>
            <a:r>
              <a:rPr sz="1800" spc="-10" dirty="0">
                <a:latin typeface="Calibri"/>
                <a:cs typeface="Calibri"/>
              </a:rPr>
              <a:t>productiva </a:t>
            </a:r>
            <a:r>
              <a:rPr sz="1800" dirty="0">
                <a:latin typeface="Calibri"/>
                <a:cs typeface="Calibri"/>
              </a:rPr>
              <a:t>de </a:t>
            </a:r>
            <a:r>
              <a:rPr sz="1800" spc="-5" dirty="0">
                <a:latin typeface="Calibri"/>
                <a:cs typeface="Calibri"/>
              </a:rPr>
              <a:t>las </a:t>
            </a:r>
            <a:r>
              <a:rPr lang="es-CO" sz="1800" spc="-5" dirty="0">
                <a:latin typeface="Calibri"/>
                <a:cs typeface="Calibri"/>
              </a:rPr>
              <a:t>comunidades</a:t>
            </a:r>
            <a:r>
              <a:rPr sz="1800" spc="170" dirty="0">
                <a:latin typeface="Calibri"/>
                <a:cs typeface="Calibri"/>
              </a:rPr>
              <a:t> </a:t>
            </a:r>
            <a:r>
              <a:rPr lang="es-CO" spc="-5" dirty="0">
                <a:latin typeface="Calibri"/>
                <a:cs typeface="Calibri"/>
              </a:rPr>
              <a:t>campesinas.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51" name="object 3"/>
          <p:cNvSpPr/>
          <p:nvPr/>
        </p:nvSpPr>
        <p:spPr>
          <a:xfrm>
            <a:off x="1621818" y="3916078"/>
            <a:ext cx="8360664" cy="128015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52" name="object 4"/>
          <p:cNvSpPr/>
          <p:nvPr/>
        </p:nvSpPr>
        <p:spPr>
          <a:xfrm>
            <a:off x="1641629" y="3849021"/>
            <a:ext cx="6896100" cy="144018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53" name="object 5"/>
          <p:cNvSpPr/>
          <p:nvPr/>
        </p:nvSpPr>
        <p:spPr>
          <a:xfrm>
            <a:off x="1664490" y="3935890"/>
            <a:ext cx="8280400" cy="1199515"/>
          </a:xfrm>
          <a:custGeom>
            <a:avLst/>
            <a:gdLst/>
            <a:ahLst/>
            <a:cxnLst/>
            <a:rect l="l" t="t" r="r" b="b"/>
            <a:pathLst>
              <a:path w="8280400" h="1199514">
                <a:moveTo>
                  <a:pt x="0" y="1199387"/>
                </a:moveTo>
                <a:lnTo>
                  <a:pt x="8279892" y="1199387"/>
                </a:lnTo>
                <a:lnTo>
                  <a:pt x="8279892" y="0"/>
                </a:lnTo>
                <a:lnTo>
                  <a:pt x="0" y="0"/>
                </a:lnTo>
                <a:lnTo>
                  <a:pt x="0" y="1199387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60" name="object 24"/>
          <p:cNvSpPr/>
          <p:nvPr/>
        </p:nvSpPr>
        <p:spPr>
          <a:xfrm>
            <a:off x="1621818" y="3542684"/>
            <a:ext cx="2846832" cy="45111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61" name="object 25"/>
          <p:cNvSpPr/>
          <p:nvPr/>
        </p:nvSpPr>
        <p:spPr>
          <a:xfrm>
            <a:off x="1576097" y="3518300"/>
            <a:ext cx="2913888" cy="56084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62" name="object 26"/>
          <p:cNvSpPr/>
          <p:nvPr/>
        </p:nvSpPr>
        <p:spPr>
          <a:xfrm>
            <a:off x="1664490" y="3565557"/>
            <a:ext cx="2766060" cy="370840"/>
          </a:xfrm>
          <a:custGeom>
            <a:avLst/>
            <a:gdLst/>
            <a:ahLst/>
            <a:cxnLst/>
            <a:rect l="l" t="t" r="r" b="b"/>
            <a:pathLst>
              <a:path w="2766060" h="370839">
                <a:moveTo>
                  <a:pt x="0" y="370331"/>
                </a:moveTo>
                <a:lnTo>
                  <a:pt x="2766060" y="370331"/>
                </a:lnTo>
                <a:lnTo>
                  <a:pt x="2766060" y="0"/>
                </a:lnTo>
                <a:lnTo>
                  <a:pt x="0" y="0"/>
                </a:lnTo>
                <a:lnTo>
                  <a:pt x="0" y="370331"/>
                </a:lnTo>
                <a:close/>
              </a:path>
            </a:pathLst>
          </a:custGeom>
          <a:solidFill>
            <a:srgbClr val="1F487C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63" name="object 27"/>
          <p:cNvSpPr txBox="1"/>
          <p:nvPr/>
        </p:nvSpPr>
        <p:spPr>
          <a:xfrm>
            <a:off x="1686706" y="3620642"/>
            <a:ext cx="8124190" cy="11977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dirty="0">
                <a:solidFill>
                  <a:srgbClr val="FFFFFF"/>
                </a:solidFill>
                <a:cs typeface="Calibri"/>
              </a:rPr>
              <a:t>BENEFICIO </a:t>
            </a:r>
            <a:r>
              <a:rPr spc="-5" dirty="0">
                <a:solidFill>
                  <a:srgbClr val="FFFFFF"/>
                </a:solidFill>
                <a:cs typeface="Calibri"/>
              </a:rPr>
              <a:t>DEL</a:t>
            </a:r>
            <a:r>
              <a:rPr spc="-80" dirty="0">
                <a:solidFill>
                  <a:srgbClr val="FFFFFF"/>
                </a:solidFill>
                <a:cs typeface="Calibri"/>
              </a:rPr>
              <a:t> </a:t>
            </a:r>
            <a:r>
              <a:rPr spc="-10" dirty="0">
                <a:solidFill>
                  <a:srgbClr val="FFFFFF"/>
                </a:solidFill>
                <a:cs typeface="Calibri"/>
              </a:rPr>
              <a:t>PROGRAMA</a:t>
            </a:r>
            <a:endParaRPr dirty="0">
              <a:solidFill>
                <a:prstClr val="black"/>
              </a:solidFill>
              <a:cs typeface="Calibri"/>
            </a:endParaRPr>
          </a:p>
          <a:p>
            <a:pPr marL="381000" indent="-286385" algn="just">
              <a:spcBef>
                <a:spcPts val="745"/>
              </a:spcBef>
              <a:buClr>
                <a:srgbClr val="FF9900"/>
              </a:buClr>
              <a:buSzPct val="119444"/>
              <a:buFont typeface="Arial"/>
              <a:buChar char="•"/>
              <a:tabLst>
                <a:tab pos="381635" algn="l"/>
              </a:tabLst>
            </a:pPr>
            <a:r>
              <a:rPr spc="-5" dirty="0">
                <a:solidFill>
                  <a:prstClr val="black"/>
                </a:solidFill>
                <a:cs typeface="Calibri"/>
              </a:rPr>
              <a:t>Alianzas</a:t>
            </a:r>
            <a:r>
              <a:rPr spc="-25" dirty="0">
                <a:solidFill>
                  <a:prstClr val="black"/>
                </a:solidFill>
                <a:cs typeface="Calibri"/>
              </a:rPr>
              <a:t> </a:t>
            </a:r>
            <a:r>
              <a:rPr spc="-10" dirty="0">
                <a:solidFill>
                  <a:prstClr val="black"/>
                </a:solidFill>
                <a:cs typeface="Calibri"/>
              </a:rPr>
              <a:t>Interinstitucionales</a:t>
            </a:r>
            <a:endParaRPr dirty="0">
              <a:solidFill>
                <a:prstClr val="black"/>
              </a:solidFill>
              <a:cs typeface="Calibri"/>
            </a:endParaRPr>
          </a:p>
          <a:p>
            <a:pPr marL="381000" indent="-286385" algn="just">
              <a:buClr>
                <a:srgbClr val="FF9900"/>
              </a:buClr>
              <a:buSzPct val="119444"/>
              <a:buFont typeface="Arial"/>
              <a:buChar char="•"/>
              <a:tabLst>
                <a:tab pos="381635" algn="l"/>
              </a:tabLst>
            </a:pPr>
            <a:r>
              <a:rPr spc="-10" dirty="0">
                <a:solidFill>
                  <a:prstClr val="black"/>
                </a:solidFill>
                <a:cs typeface="Calibri"/>
              </a:rPr>
              <a:t>Desarrollo </a:t>
            </a:r>
            <a:r>
              <a:rPr spc="-5" dirty="0">
                <a:solidFill>
                  <a:prstClr val="black"/>
                </a:solidFill>
                <a:cs typeface="Calibri"/>
              </a:rPr>
              <a:t>de </a:t>
            </a:r>
            <a:r>
              <a:rPr spc="-10" dirty="0">
                <a:solidFill>
                  <a:prstClr val="black"/>
                </a:solidFill>
                <a:cs typeface="Calibri"/>
              </a:rPr>
              <a:t>infraestructura</a:t>
            </a:r>
            <a:r>
              <a:rPr spc="5" dirty="0">
                <a:solidFill>
                  <a:prstClr val="black"/>
                </a:solidFill>
                <a:cs typeface="Calibri"/>
              </a:rPr>
              <a:t> </a:t>
            </a:r>
            <a:r>
              <a:rPr spc="-10" dirty="0">
                <a:solidFill>
                  <a:prstClr val="black"/>
                </a:solidFill>
                <a:cs typeface="Calibri"/>
              </a:rPr>
              <a:t>territorial</a:t>
            </a:r>
            <a:endParaRPr dirty="0">
              <a:solidFill>
                <a:prstClr val="black"/>
              </a:solidFill>
              <a:cs typeface="Calibri"/>
            </a:endParaRPr>
          </a:p>
          <a:p>
            <a:pPr marL="381000" indent="-286385" algn="just">
              <a:buClr>
                <a:srgbClr val="FF9900"/>
              </a:buClr>
              <a:buSzPct val="119444"/>
              <a:buFont typeface="Arial"/>
              <a:buChar char="•"/>
              <a:tabLst>
                <a:tab pos="381635" algn="l"/>
              </a:tabLst>
            </a:pPr>
            <a:r>
              <a:rPr lang="es-CO" spc="-5" dirty="0">
                <a:solidFill>
                  <a:prstClr val="black"/>
                </a:solidFill>
                <a:cs typeface="Calibri"/>
              </a:rPr>
              <a:t>Conectividad</a:t>
            </a:r>
            <a:r>
              <a:rPr spc="-5" dirty="0">
                <a:solidFill>
                  <a:prstClr val="black"/>
                </a:solidFill>
                <a:cs typeface="Calibri"/>
              </a:rPr>
              <a:t> </a:t>
            </a:r>
            <a:r>
              <a:rPr lang="es-CO" spc="-10" dirty="0">
                <a:solidFill>
                  <a:prstClr val="black"/>
                </a:solidFill>
                <a:cs typeface="Calibri"/>
              </a:rPr>
              <a:t>y mayor transitabilidad</a:t>
            </a:r>
            <a:endParaRPr lang="es-CO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65" name="object 17"/>
          <p:cNvSpPr txBox="1"/>
          <p:nvPr/>
        </p:nvSpPr>
        <p:spPr>
          <a:xfrm>
            <a:off x="3627772" y="691073"/>
            <a:ext cx="6529070" cy="264160"/>
          </a:xfrm>
          <a:prstGeom prst="rect">
            <a:avLst/>
          </a:prstGeom>
          <a:noFill/>
          <a:ln w="9144"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marL="657860">
              <a:lnSpc>
                <a:spcPts val="1905"/>
              </a:lnSpc>
            </a:pPr>
            <a:r>
              <a:rPr sz="1900" spc="-10" dirty="0">
                <a:solidFill>
                  <a:srgbClr val="FFFFFF"/>
                </a:solidFill>
                <a:latin typeface="Calibri"/>
                <a:cs typeface="Calibri"/>
              </a:rPr>
              <a:t>COMPETITIVIDAD </a:t>
            </a:r>
            <a:r>
              <a:rPr sz="1900" spc="-25" dirty="0">
                <a:solidFill>
                  <a:srgbClr val="FFFFFF"/>
                </a:solidFill>
                <a:latin typeface="Calibri"/>
                <a:cs typeface="Calibri"/>
              </a:rPr>
              <a:t>ESTRATÉGICA </a:t>
            </a:r>
            <a:r>
              <a:rPr sz="1900" spc="-5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900" spc="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FFFFFF"/>
                </a:solidFill>
                <a:latin typeface="Calibri"/>
                <a:cs typeface="Calibri"/>
              </a:rPr>
              <a:t>INFRAESTRUCTURA</a:t>
            </a:r>
            <a:endParaRPr sz="1900" dirty="0">
              <a:latin typeface="Calibri"/>
              <a:cs typeface="Calibri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4979118" y="904566"/>
            <a:ext cx="21466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>
                <a:solidFill>
                  <a:prstClr val="black"/>
                </a:solidFill>
                <a:latin typeface="Arial Narrow" panose="020B0606020202030204" pitchFamily="34" charset="0"/>
              </a:rPr>
              <a:t>RED VIAL TERCIARIA</a:t>
            </a:r>
          </a:p>
        </p:txBody>
      </p:sp>
    </p:spTree>
    <p:extLst>
      <p:ext uri="{BB962C8B-B14F-4D97-AF65-F5344CB8AC3E}">
        <p14:creationId xmlns:p14="http://schemas.microsoft.com/office/powerpoint/2010/main" val="63999128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221921" y="1793421"/>
            <a:ext cx="58973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2000" dirty="0"/>
              <a:t>A pesar de los esfuerzos realizados por el Invías para la consecución de recursos, para las vigencias  2017 y 2018 no ha sido posible la asignación presupuestal en el Marco de Gasto de Mediano Plazo –MGMP- .</a:t>
            </a:r>
          </a:p>
          <a:p>
            <a:pPr algn="just"/>
            <a:endParaRPr lang="es-CO" sz="2000" dirty="0"/>
          </a:p>
          <a:p>
            <a:pPr algn="just"/>
            <a:r>
              <a:rPr lang="es-CO" sz="2000" dirty="0"/>
              <a:t>No obstante, se ha dado continuidad a través del programa de Conectividad Regional y Contratos Plan Santander y Tolima, donde se busca  brindar mejores condiciones de transitabilidad con el fin de integrar a las regiones. Con estos esfuerzos interinstitucionales se ha logrado la ejecución de 345,01 kilómetros de placa huella desde el 2015 hasta 30 de junio de 2017.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3570524" y="619834"/>
            <a:ext cx="6430807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900" dirty="0">
                <a:solidFill>
                  <a:prstClr val="white"/>
                </a:solidFill>
              </a:rPr>
              <a:t>COMPETITIVIDAD ESTRATÉGICA E INFRAESTRUCTURA</a:t>
            </a:r>
          </a:p>
          <a:p>
            <a:r>
              <a:rPr lang="es-CO" b="1" dirty="0">
                <a:solidFill>
                  <a:prstClr val="black"/>
                </a:solidFill>
                <a:latin typeface="Arial Narrow" panose="020B0606020202030204" pitchFamily="34" charset="0"/>
              </a:rPr>
              <a:t>RED VIAL TERCIARIA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6085" y="1793421"/>
            <a:ext cx="4049486" cy="3399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05929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uadroTexto 13"/>
          <p:cNvSpPr txBox="1"/>
          <p:nvPr/>
        </p:nvSpPr>
        <p:spPr>
          <a:xfrm>
            <a:off x="3570524" y="619834"/>
            <a:ext cx="7653946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900" dirty="0">
                <a:solidFill>
                  <a:prstClr val="white"/>
                </a:solidFill>
              </a:rPr>
              <a:t>COMPETITIVIDAD ESTRATÉGICA E INFRAESTRUCTURA</a:t>
            </a:r>
          </a:p>
          <a:p>
            <a:r>
              <a:rPr lang="es-CO" b="1" dirty="0">
                <a:solidFill>
                  <a:prstClr val="black"/>
                </a:solidFill>
                <a:latin typeface="Arial Narrow" panose="020B0606020202030204" pitchFamily="34" charset="0"/>
              </a:rPr>
              <a:t>RED VIAL TERCIARIA OBRAS EN EJECUCIÓN POR DEPARTAMENTOS</a:t>
            </a:r>
          </a:p>
        </p:txBody>
      </p:sp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4961528"/>
              </p:ext>
            </p:extLst>
          </p:nvPr>
        </p:nvGraphicFramePr>
        <p:xfrm>
          <a:off x="1164770" y="1247775"/>
          <a:ext cx="9546772" cy="450009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13450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75703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6539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8984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76156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No. DE CONTRATO </a:t>
                      </a:r>
                      <a:endParaRPr lang="es-CO" sz="10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866" marR="4866" marT="4866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OBJETO</a:t>
                      </a:r>
                      <a:endParaRPr lang="es-CO" sz="10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866" marR="4866" marT="4866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u="none" strike="noStrike" dirty="0">
                          <a:solidFill>
                            <a:schemeClr val="bg1"/>
                          </a:solidFill>
                          <a:effectLst/>
                        </a:rPr>
                        <a:t>PORCENTAJE DE AVANCE</a:t>
                      </a:r>
                      <a:endParaRPr lang="es-CO" sz="105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866" marR="4866" marT="4866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u="none" strike="noStrike" dirty="0">
                          <a:solidFill>
                            <a:schemeClr val="bg1"/>
                          </a:solidFill>
                          <a:effectLst/>
                        </a:rPr>
                        <a:t>VALOR DEL CONTRATO (MILLONES $)</a:t>
                      </a:r>
                      <a:endParaRPr lang="es-CO" sz="105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866" marR="4866" marT="4866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3528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672 de 2016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866" marR="4866" marT="48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REHABILITACION DE PUENTE SOBRE EL RIO PAEZ MEDIANTE LA CONSTRUCCIÓN DE ACCESOS Y OBRAS COMPLEMENTARIAS. VIA BIRMANIA - RICAURTE, CODGIO 16320, MUNICIPIOS DE INZA Y PAEZ, DEPARTAMENTO DE CAUCA. 24 de julio finalización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866" marR="4866" marT="48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100%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866" marR="4866" marT="48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 $       2.423.62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866" marR="4866" marT="4866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42336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758 DE 2016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866" marR="4866" marT="48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INTERVENTORIA TÉCNICA, ADMINISTRATIVA, FINANCIERA Y AMBIENTAL PARA LA REHABILITACIÓN DEL PUENTE DEL RIO PÁEZ, LA CONSTRUCCIÓN DE ACCESOS Y OBRAS COMPLEMENTARIAS, VÍA BIRMANIA - RICAUTE, CÓDIGO 16320, MUNICIPIO DE INZA Y PÁEZ, DEPARTAMENTO DEL CAUCA.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866" marR="4866" marT="48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100%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866" marR="4866" marT="48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 $          435.73 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866" marR="4866" marT="4866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4939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2179 DE 2013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866" marR="4866" marT="48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MEJORAMIENTO Y MANTENIMIENTO DE LA VÍA EL EMPATE - SAN BERNARDO - LA CRUZ - HIGUERONES DEL DEPARTAMENTO DE NARIÑO CORRESPONDIENTE AL PROGRAMA ESTRATEGICO DE CONECTIVIDAD VIAL ENMARCADO EN EL CONTRATO PLAN DE LA NACIÓN CON EL DEPARTAMENTO DE NARIÑO DOCUMENTO CONPES - 3747 DE 2013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866" marR="4866" marT="48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87%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866" marR="4866" marT="48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 $     70.560.74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866" marR="4866" marT="4866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42336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162 DE 2014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866" marR="4866" marT="48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INTERVENTORIA TÉCNICA, ADMINISTRATIVA, FINANCIERA Y AMBIENTAL PARA EL MEJORAMIENTO Y MANTENIMIENTO DE LA VIA EL EMPATE-SAN BERNARDO-LA CRUZ-SAN PABLO-HIGUERONES, TRAMO SAN BERNARDO-LA CRUZ-SAN PABLO EN EL DEPARTAMENTO DEL NARIÑIO.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866" marR="4866" marT="48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87%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866" marR="4866" marT="48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 $       4.936.25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866" marR="4866" marT="4866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96350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3107 de 2013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866" marR="4866" marT="48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AUNAR ESFUERZOS TÉCNICOS, ADMINISTRATIVOS Y FINANCIEROS PARA LA FINALIZACIÓN DE OTRAS VÍAS DE ACCESO A RED PRIMARIA, ILES - TRONCAL, CORDOBA - TRONCAL, PANAM - CUMBAL Y CUMBAL - GUACHUCAL, CORRESPONDIENTE AL PROGRAMA ESTRATEGICO DE CONECTIVIDAD VIAL PARA NARIÑO, ENMARCADO EN EL CONTRATO PLAN DE LA NACIÓN CON EL DEPARTAMENTO DE NARIÑO - DOCUMENTO CONPES 3747 DE 2013.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866" marR="4866" marT="48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98%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866" marR="4866" marT="48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 $     49.526.07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866" marR="4866" marT="4866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42336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3236 DE 2013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866" marR="4866" marT="48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AUNAR ESFUERZOS ENTRE EL INSTITUTO NACIONAL DE VÍAS Y LA UNIVERSIDAD DEL CAUCA PARA EJECUTAR LA INTERVENTORIA PARA LA FINALIZACIÓNDE OTRAS VÍAS DE ACCESO A RED PRIMARIA; ILES TRONCAL, CORDOBA - TRONCAL, PANAM - CUMABAL Y CUMBAL GUACHUCAL.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866" marR="4866" marT="48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100%</a:t>
                      </a:r>
                      <a:br>
                        <a:rPr lang="es-CO" sz="1100" u="none" strike="noStrike" dirty="0">
                          <a:effectLst/>
                        </a:rPr>
                      </a:b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866" marR="4866" marT="48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 $       3.473.92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866" marR="4866" marT="4866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725978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uadroTexto 13"/>
          <p:cNvSpPr txBox="1"/>
          <p:nvPr/>
        </p:nvSpPr>
        <p:spPr>
          <a:xfrm>
            <a:off x="3570524" y="619834"/>
            <a:ext cx="7293219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900" dirty="0">
                <a:solidFill>
                  <a:prstClr val="white"/>
                </a:solidFill>
              </a:rPr>
              <a:t>COMPETITIVIDAD ESTRATÉGICA E INFRAESTRUCTURA</a:t>
            </a:r>
          </a:p>
          <a:p>
            <a:r>
              <a:rPr lang="es-CO" b="1" dirty="0">
                <a:solidFill>
                  <a:prstClr val="black"/>
                </a:solidFill>
                <a:latin typeface="Arial Narrow" panose="020B0606020202030204" pitchFamily="34" charset="0"/>
              </a:rPr>
              <a:t>RED VIAL TERCIARIA OBRAS EN EJECUCIÓN  POR DEPARTAMENTOS</a:t>
            </a: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5052567"/>
              </p:ext>
            </p:extLst>
          </p:nvPr>
        </p:nvGraphicFramePr>
        <p:xfrm>
          <a:off x="1741714" y="1227138"/>
          <a:ext cx="9753599" cy="4455808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6764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11515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3559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72645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68711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No. DE CONTRATO </a:t>
                      </a:r>
                      <a:endParaRPr lang="es-CO" sz="12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423" marR="7423" marT="7423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OBJETO</a:t>
                      </a:r>
                      <a:endParaRPr lang="es-CO" sz="12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423" marR="7423" marT="7423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PORCENTAJE DE AVANCE</a:t>
                      </a:r>
                      <a:endParaRPr lang="es-CO" sz="12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423" marR="7423" marT="7423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VALOR DEL CONTRATO (MILLONES $)</a:t>
                      </a:r>
                      <a:endParaRPr lang="es-CO" sz="12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423" marR="7423" marT="7423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5322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2178 DE 2013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423" marR="7423" marT="74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AUNAR ESFUERZOS TECNICOS Y FINANCIEROS PARA LA CONTINUACIÓN DE LA PAVIMENTACIÓN DE LA VÍA JUNÍN - BARBACOAS DEL DEPARTAMENTO DE NARIÑO, ENMARCADO EN EL CONTRATO PLAN NARIÑO.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423" marR="7423" marT="74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49%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423" marR="7423" marT="74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 $  111.600.00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423" marR="7423" marT="7423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5322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4152 DE 2013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423" marR="7423" marT="74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INTERVENTORIA TECNICA, ADMINISTRATIVA, FINANCIERA Y AMBIENTAL PARA LA CONTINUACIÓN DE LA PAVIMENTACIÓN DE LA VÍA JUNÍN - BARBACOAS DEL DEPARTAMENTO DE NARIÑO, KM 27+000 AL KM 55+400.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423" marR="7423" marT="74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78%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423" marR="7423" marT="74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 $       8.330.88 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423" marR="7423" marT="7423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16525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2879 de 2013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423" marR="7423" marT="74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AUNAR ESFUERZOS TECNICOS Y FINANCIEROS PARA EJECUTAR LOS ESTUDIOS, CONSTRUCCIÓN  MEJORAMIENTO Y REHABILITACIÓN DE LAS VIAS CONTENIDAS EN EL CONTRATO - PLAN DEL DEPARTAMENTO DE TOLIMA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423" marR="7423" marT="74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87%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423" marR="7423" marT="74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 $  175.416.77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423" marR="7423" marT="7423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5322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1646 de 2014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423" marR="7423" marT="74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INTERVENTORIA PARA LOS ESTUDIOS, CONSTRUCCIÓN, MEJORAMIENTO, MANTENIMIENTO Y REHABILITACIÓN DE LAS VIAS CONTENIDAS EN EL CONTRATO PLAN DEL DEPARTAMENTO DEL TOLIMA. 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423" marR="7423" marT="74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82%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423" marR="7423" marT="74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 $     10.689.96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423" marR="7423" marT="7423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5322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2780 DE 2013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423" marR="7423" marT="74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AUNAR ESFUERZOS TÉCNICOS  Y FINANCIEROS PARA EJECUTAR EL PROGRAMA ESTRATEGICO DE CONECTIVIDAD VIAL DE PARA CAUCA, ENMARCADO EN EL CONTRATO PLAN NORTE DEL CAUCA.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423" marR="7423" marT="74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97%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423" marR="7423" marT="74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 $  175.696.27 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423" marR="7423" marT="7423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5322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1531 DE 2014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423" marR="7423" marT="74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INTERVENTORIA PARA LOS ESTUDIOS, CONSTRUCCIÓN, MEJORAMIENTO, MANTENIMIENTO Y REHABILITACIÓN DE LAS VIAS CONTENIDAS EN EL CONTRATO PLAN DEL DEAPARTAMENTO DEL CAUCA.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423" marR="7423" marT="74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88%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423" marR="7423" marT="74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 $       9.993.60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423" marR="7423" marT="7423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921858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uadroTexto 29"/>
          <p:cNvSpPr txBox="1"/>
          <p:nvPr/>
        </p:nvSpPr>
        <p:spPr>
          <a:xfrm>
            <a:off x="3570524" y="619834"/>
            <a:ext cx="6430807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900" dirty="0">
                <a:solidFill>
                  <a:prstClr val="white"/>
                </a:solidFill>
              </a:rPr>
              <a:t>COMPETITIVIDAD ESTRATÉGICA E INFRAESTRUCTURA</a:t>
            </a:r>
          </a:p>
          <a:p>
            <a:r>
              <a:rPr lang="es-CO" b="1" dirty="0">
                <a:solidFill>
                  <a:prstClr val="black"/>
                </a:solidFill>
                <a:latin typeface="Arial Narrow" panose="020B0606020202030204" pitchFamily="34" charset="0"/>
              </a:rPr>
              <a:t>RED VIAL TERCIARIA</a:t>
            </a: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83" y="1981196"/>
            <a:ext cx="3460560" cy="3723989"/>
          </a:xfrm>
          <a:prstGeom prst="rect">
            <a:avLst/>
          </a:prstGeom>
        </p:spPr>
      </p:pic>
      <p:graphicFrame>
        <p:nvGraphicFramePr>
          <p:cNvPr id="14" name="Group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9537072"/>
              </p:ext>
            </p:extLst>
          </p:nvPr>
        </p:nvGraphicFramePr>
        <p:xfrm>
          <a:off x="4463302" y="2032052"/>
          <a:ext cx="6321719" cy="3622276"/>
        </p:xfrm>
        <a:graphic>
          <a:graphicData uri="http://schemas.openxmlformats.org/drawingml/2006/table">
            <a:tbl>
              <a:tblPr/>
              <a:tblGrid>
                <a:gridCol w="213262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18909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735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itchFamily="34" charset="0"/>
                          <a:cs typeface="Arial" panose="020B0604020202020204" pitchFamily="34" charset="0"/>
                        </a:rPr>
                        <a:t>VÍA</a:t>
                      </a: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itchFamily="34" charset="0"/>
                          <a:cs typeface="Arial" panose="020B0604020202020204" pitchFamily="34" charset="0"/>
                        </a:rPr>
                        <a:t>VÍA TRANSVERSAL DE LA MONTAÑA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005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itchFamily="34" charset="0"/>
                          <a:cs typeface="Arial" panose="020B0604020202020204" pitchFamily="34" charset="0"/>
                        </a:rPr>
                        <a:t>OBJETO:</a:t>
                      </a:r>
                      <a:endParaRPr kumimoji="0" lang="es-CO" altLang="es-CO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itchFamily="34" charset="0"/>
                        <a:cs typeface="Arial" panose="020B0604020202020204" pitchFamily="34" charset="0"/>
                      </a:endParaRP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itchFamily="34" charset="0"/>
                          <a:cs typeface="Arial" panose="020B0604020202020204" pitchFamily="34" charset="0"/>
                        </a:rPr>
                        <a:t>MEJORAMIENTO, MANTENIMIENTO Y CONSERVACIÓN DE LA VÍA TRANSVERSAL DE LA MONTAÑA, MUNICIPIO DE ENVIGADO, DEPARTAMENTO DE ANTIOQUIA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886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itchFamily="34" charset="0"/>
                          <a:cs typeface="Arial" panose="020B0604020202020204" pitchFamily="34" charset="0"/>
                        </a:rPr>
                        <a:t>CONTRATISTA</a:t>
                      </a: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MUNICIPIO DE ENVIGADO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CONTRATO DERIVADO : </a:t>
                      </a:r>
                      <a:r>
                        <a:rPr lang="es-CO" sz="105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CONSORCIO VIAL LA MONTAÑA</a:t>
                      </a:r>
                      <a:endParaRPr kumimoji="0" lang="es-CO" altLang="es-CO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itchFamily="34" charset="0"/>
                        <a:cs typeface="Arial" panose="020B0604020202020204" pitchFamily="34" charset="0"/>
                      </a:endParaRP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017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itchFamily="34" charset="0"/>
                          <a:cs typeface="Arial" panose="020B0604020202020204" pitchFamily="34" charset="0"/>
                        </a:rPr>
                        <a:t>CONTRATO DE OBRA</a:t>
                      </a: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itchFamily="34" charset="0"/>
                          <a:cs typeface="Arial" panose="020B0604020202020204" pitchFamily="34" charset="0"/>
                        </a:rPr>
                        <a:t>No. 09-00-21-18-020-14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863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itchFamily="34" charset="0"/>
                          <a:cs typeface="Arial" panose="020B0604020202020204" pitchFamily="34" charset="0"/>
                        </a:rPr>
                        <a:t>VALOR TOTAL CONVENIO: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itchFamily="34" charset="0"/>
                          <a:cs typeface="Arial" panose="020B0604020202020204" pitchFamily="34" charset="0"/>
                        </a:rPr>
                        <a:t>$10,730 MILLONES 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746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itchFamily="34" charset="0"/>
                          <a:cs typeface="Arial" panose="020B0604020202020204" pitchFamily="34" charset="0"/>
                        </a:rPr>
                        <a:t>INTERVENTOR</a:t>
                      </a: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itchFamily="34" charset="0"/>
                          <a:cs typeface="Arial" panose="020B0604020202020204" pitchFamily="34" charset="0"/>
                        </a:rPr>
                        <a:t>CONSORCIO LAS PALMAS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107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itchFamily="34" charset="0"/>
                          <a:cs typeface="Arial" panose="020B0604020202020204" pitchFamily="34" charset="0"/>
                        </a:rPr>
                        <a:t>CONTRATO DE INTERVENTORIA:</a:t>
                      </a:r>
                      <a:endParaRPr kumimoji="0" lang="es-CO" altLang="es-CO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itchFamily="34" charset="0"/>
                        <a:cs typeface="Arial" panose="020B0604020202020204" pitchFamily="34" charset="0"/>
                      </a:endParaRP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itchFamily="34" charset="0"/>
                          <a:cs typeface="Arial" panose="020B0604020202020204" pitchFamily="34" charset="0"/>
                        </a:rPr>
                        <a:t>1212 DE 2016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553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itchFamily="34" charset="0"/>
                          <a:cs typeface="Arial" panose="020B0604020202020204" pitchFamily="34" charset="0"/>
                        </a:rPr>
                        <a:t>VALOR INTERVENTORIA</a:t>
                      </a: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itchFamily="34" charset="0"/>
                          <a:cs typeface="Arial" panose="020B0604020202020204" pitchFamily="34" charset="0"/>
                        </a:rPr>
                        <a:t>$ 600 MILLONES 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654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itchFamily="34" charset="0"/>
                          <a:cs typeface="Arial" panose="020B0604020202020204" pitchFamily="34" charset="0"/>
                        </a:rPr>
                        <a:t>FECHA DE INICIO: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itchFamily="34" charset="0"/>
                          <a:cs typeface="Arial" panose="020B0604020202020204" pitchFamily="34" charset="0"/>
                        </a:rPr>
                        <a:t>10 DE OCTUBRE DE 2013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660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itchFamily="34" charset="0"/>
                          <a:cs typeface="Arial" panose="020B0604020202020204" pitchFamily="34" charset="0"/>
                        </a:rPr>
                        <a:t>FECHA DE TERMINACION</a:t>
                      </a: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itchFamily="34" charset="0"/>
                          <a:cs typeface="Arial" panose="020B0604020202020204" pitchFamily="34" charset="0"/>
                        </a:rPr>
                        <a:t>16 DE </a:t>
                      </a:r>
                      <a:r>
                        <a:rPr kumimoji="0" lang="es-CO" altLang="es-CO" sz="105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itchFamily="34" charset="0"/>
                          <a:cs typeface="Arial" panose="020B0604020202020204" pitchFamily="34" charset="0"/>
                        </a:rPr>
                        <a:t>AGOSTO DE </a:t>
                      </a: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649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itchFamily="34" charset="0"/>
                          <a:cs typeface="Arial" panose="020B0604020202020204" pitchFamily="34" charset="0"/>
                        </a:rPr>
                        <a:t>% AVANCE FISICO</a:t>
                      </a: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itchFamily="34" charset="0"/>
                          <a:cs typeface="Arial" panose="020B0604020202020204" pitchFamily="34" charset="0"/>
                        </a:rPr>
                        <a:t>70 %</a:t>
                      </a: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553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itchFamily="34" charset="0"/>
                          <a:cs typeface="Arial" panose="020B0604020202020204" pitchFamily="34" charset="0"/>
                        </a:rPr>
                        <a:t>% AVANCE FINANCIERO</a:t>
                      </a: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5087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itchFamily="34" charset="0"/>
                          <a:cs typeface="Arial" panose="020B0604020202020204" pitchFamily="34" charset="0"/>
                        </a:rPr>
                        <a:t>OBSERVACIONES</a:t>
                      </a: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Puente con inconvenientes de diseño los cuales fueron superados en su totalidad.</a:t>
                      </a: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16" name="13 Rectángulo"/>
          <p:cNvSpPr>
            <a:spLocks noChangeArrowheads="1"/>
          </p:cNvSpPr>
          <p:nvPr/>
        </p:nvSpPr>
        <p:spPr bwMode="auto">
          <a:xfrm>
            <a:off x="4463302" y="1416934"/>
            <a:ext cx="583658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CO" altLang="es-CO" sz="1400" b="1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CONVENIO 2333 DE 2013 MUNICIPIO DE ENVIGADO - ANTIOQUIA</a:t>
            </a:r>
          </a:p>
        </p:txBody>
      </p:sp>
    </p:spTree>
    <p:extLst>
      <p:ext uri="{BB962C8B-B14F-4D97-AF65-F5344CB8AC3E}">
        <p14:creationId xmlns:p14="http://schemas.microsoft.com/office/powerpoint/2010/main" val="399073683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uadroTexto 29"/>
          <p:cNvSpPr txBox="1"/>
          <p:nvPr/>
        </p:nvSpPr>
        <p:spPr>
          <a:xfrm>
            <a:off x="3570524" y="619834"/>
            <a:ext cx="6430807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900" dirty="0">
                <a:solidFill>
                  <a:prstClr val="white"/>
                </a:solidFill>
              </a:rPr>
              <a:t>COMPETITIVIDAD ESTRATÉGICA E INFRAESTRUCTURA</a:t>
            </a:r>
          </a:p>
          <a:p>
            <a:r>
              <a:rPr lang="es-CO" b="1" dirty="0">
                <a:solidFill>
                  <a:prstClr val="black"/>
                </a:solidFill>
                <a:latin typeface="Arial Narrow" panose="020B0606020202030204" pitchFamily="34" charset="0"/>
              </a:rPr>
              <a:t>RED VIAL TERCIARIA</a:t>
            </a:r>
          </a:p>
        </p:txBody>
      </p:sp>
      <p:sp>
        <p:nvSpPr>
          <p:cNvPr id="10" name="13 Rectángulo"/>
          <p:cNvSpPr>
            <a:spLocks noChangeArrowheads="1"/>
          </p:cNvSpPr>
          <p:nvPr/>
        </p:nvSpPr>
        <p:spPr bwMode="auto">
          <a:xfrm>
            <a:off x="646046" y="1655882"/>
            <a:ext cx="656864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CO" altLang="es-CO" sz="1400" b="1" dirty="0">
                <a:latin typeface="+mj-lt"/>
                <a:ea typeface="Calibri" pitchFamily="34" charset="0"/>
                <a:cs typeface="Arial" panose="020B0604020202020204" pitchFamily="34" charset="0"/>
              </a:rPr>
              <a:t>PUENTE CONVENIO 2333 DE 2013 MUNICIPIO DE ENVIGADO - ANTIOQUIA</a:t>
            </a:r>
          </a:p>
        </p:txBody>
      </p:sp>
      <p:graphicFrame>
        <p:nvGraphicFramePr>
          <p:cNvPr id="11" name="Group 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9680590"/>
              </p:ext>
            </p:extLst>
          </p:nvPr>
        </p:nvGraphicFramePr>
        <p:xfrm>
          <a:off x="646046" y="2105173"/>
          <a:ext cx="6353468" cy="3200400"/>
        </p:xfrm>
        <a:graphic>
          <a:graphicData uri="http://schemas.openxmlformats.org/drawingml/2006/table">
            <a:tbl>
              <a:tblPr/>
              <a:tblGrid>
                <a:gridCol w="86196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49150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2382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Times New Roman" pitchFamily="18" charset="0"/>
                        </a:rPr>
                        <a:t>ALCANCE</a:t>
                      </a:r>
                      <a:endParaRPr kumimoji="0" lang="es-CO" altLang="es-CO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just"/>
                      <a:r>
                        <a:rPr lang="es-CO" sz="14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1. </a:t>
                      </a:r>
                      <a:r>
                        <a:rPr lang="es-CO" sz="1400" b="1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Obras de mejoramiento de la vía por valor ejecutado de $5.372.000.000 (28.7%):</a:t>
                      </a:r>
                    </a:p>
                    <a:p>
                      <a:pPr lvl="0" algn="just"/>
                      <a:r>
                        <a:rPr lang="es-CO" sz="14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Construcción de muros de contención: Un (1) muro en concreto reforzado y Doce (12) muros en tierra armada, Construcción de obras menores de drenaje, Estabilización de taludes con </a:t>
                      </a:r>
                      <a:r>
                        <a:rPr lang="es-CO" sz="140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agromanto</a:t>
                      </a:r>
                      <a:r>
                        <a:rPr lang="es-CO" sz="14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 y Pavimentación a partir de la abscisa K1+662 hasta K3+750, longitud total de 2.09 </a:t>
                      </a:r>
                      <a:r>
                        <a:rPr lang="es-CO" sz="140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kms</a:t>
                      </a:r>
                      <a:r>
                        <a:rPr lang="es-CO" sz="14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, con sección de vía de una calzada con dos (2) carriles de 3.50 metros de ancho cada uno y berma cuneta de 1.0 metros de ancho a cada lado, para un ancho total de 9.0 metros, incluye señalización vertical y horizontal</a:t>
                      </a:r>
                    </a:p>
                    <a:p>
                      <a:pPr algn="just"/>
                      <a:r>
                        <a:rPr lang="es-CO" sz="14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lvl="0" algn="just"/>
                      <a:r>
                        <a:rPr lang="es-CO" sz="14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2. </a:t>
                      </a:r>
                      <a:r>
                        <a:rPr lang="es-CO" sz="1400" b="1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Primera Etapa Construcción Viaducto </a:t>
                      </a:r>
                      <a:r>
                        <a:rPr lang="es-CO" sz="14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(voladizos sucesivos), PR1+413,63, Luz libre de 90 metros, cimentado en pilas de diámetro 2,30 y profundidad de 27 metros en el costado CD y 19,5 metros en el costado A, contrapesos en concreto clase C con relleno entre muros en concreto ciclópeo y la superestructura 31 dovelas.</a:t>
                      </a:r>
                      <a:r>
                        <a:rPr lang="es-CO" altLang="es-CO" sz="1100" b="1" dirty="0">
                          <a:solidFill>
                            <a:srgbClr val="000000"/>
                          </a:solidFill>
                          <a:latin typeface="+mj-lt"/>
                          <a:cs typeface="Arial" panose="020B0604020202020204" pitchFamily="34" charset="0"/>
                        </a:rPr>
                        <a:t>	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2" name="Imagen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118" y="3849791"/>
            <a:ext cx="4017225" cy="2527826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118" y="1281554"/>
            <a:ext cx="4017225" cy="2568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2463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uadroTexto 29"/>
          <p:cNvSpPr txBox="1"/>
          <p:nvPr/>
        </p:nvSpPr>
        <p:spPr>
          <a:xfrm>
            <a:off x="3570524" y="619834"/>
            <a:ext cx="6430807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900" dirty="0">
                <a:solidFill>
                  <a:prstClr val="white"/>
                </a:solidFill>
              </a:rPr>
              <a:t>COMPETITIVIDAD ESTRATÉGICA E INFRAESTRUCTURA</a:t>
            </a:r>
          </a:p>
          <a:p>
            <a:r>
              <a:rPr lang="es-CO" b="1" dirty="0">
                <a:solidFill>
                  <a:prstClr val="black"/>
                </a:solidFill>
                <a:latin typeface="Arial Narrow" panose="020B0606020202030204" pitchFamily="34" charset="0"/>
              </a:rPr>
              <a:t>RED VIAL TERCIARIA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749" y="1767657"/>
            <a:ext cx="3570524" cy="3806318"/>
          </a:xfrm>
          <a:prstGeom prst="rect">
            <a:avLst/>
          </a:prstGeom>
        </p:spPr>
      </p:pic>
      <p:graphicFrame>
        <p:nvGraphicFramePr>
          <p:cNvPr id="8" name="Group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1848948"/>
              </p:ext>
            </p:extLst>
          </p:nvPr>
        </p:nvGraphicFramePr>
        <p:xfrm>
          <a:off x="4953159" y="1767657"/>
          <a:ext cx="6392791" cy="3806317"/>
        </p:xfrm>
        <a:graphic>
          <a:graphicData uri="http://schemas.openxmlformats.org/drawingml/2006/table">
            <a:tbl>
              <a:tblPr/>
              <a:tblGrid>
                <a:gridCol w="215660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23618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264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VÍA</a:t>
                      </a: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CO" altLang="es-CO" sz="1050" dirty="0"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VÍA JARDÍN - VEREDAS SERRANIAS Y LA HERRERA</a:t>
                      </a:r>
                      <a:endParaRPr kumimoji="0" lang="es-CO" altLang="es-CO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Calibri" pitchFamily="34" charset="0"/>
                        <a:cs typeface="Arial" panose="020B0604020202020204" pitchFamily="34" charset="0"/>
                      </a:endParaRP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0980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O" altLang="es-CO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OBJETO: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O" altLang="es-CO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MANTENIMIENTO Y MEJORAMIENTO DE LA VÍA JARDÍN - VEREDAS SERRANIAS Y LA HERRERA MEDIANTE LA CONSTRUCCIÓN DE LA SEGUNDA ETAPA DEL PUENTE VEHICULAR, MUNICIPIO DE JARDÍN, DEPARTAMENTO DE ANTIOQUIA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1801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O" altLang="es-CO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CONTRATISTA: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O" altLang="es-CO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MUNICIPIO DE JARDÍN 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O" altLang="es-CO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CONTRATO DERIVADO: </a:t>
                      </a:r>
                      <a:r>
                        <a:rPr kumimoji="0" lang="es-CO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CONSORCIO ING </a:t>
                      </a:r>
                      <a:endParaRPr kumimoji="0" lang="es-CO" altLang="es-CO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1302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O" altLang="es-CO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CONTRATO DE OBRA: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O" altLang="es-CO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No. 004 de 2014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2344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O" altLang="es-CO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VALOR TOTAL CONVENIO: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O" altLang="es-CO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$1.670 MILLONES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8441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O" altLang="es-CO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INTERVENTOR: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O" altLang="es-CO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CONSORCIO DM 016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0893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O" altLang="es-CO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CONTRATO DE INTERVENTORIA: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s-CO" altLang="es-CO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1080 DE 2013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6397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O" altLang="es-CO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VALOR INTERVENTORIA: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O" altLang="es-CO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$ 874 MILLONES (ejerce interventoría a modulo con 11 convenios)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7473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O" altLang="es-CO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FECHA DE INICIO: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O" altLang="es-CO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31 DE ENERO DE 2013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7539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O" altLang="es-CO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FECHA DE TERMINACION</a:t>
                      </a: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O" altLang="es-CO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31 DE JULIO DE 2017</a:t>
                      </a: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7424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O" altLang="es-CO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% AVANCE FISICO</a:t>
                      </a: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O" altLang="es-CO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98%</a:t>
                      </a: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4196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O" altLang="es-CO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% AVANCE FINANCIERO</a:t>
                      </a: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O" altLang="es-CO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53728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O" altLang="es-CO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OBSERVACIONES</a:t>
                      </a: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O" altLang="es-CO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Puente con inconvenientes de diseño los cuales fueron superados en su totalidad.</a:t>
                      </a: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9" name="13 Rectángulo"/>
          <p:cNvSpPr>
            <a:spLocks noChangeArrowheads="1"/>
          </p:cNvSpPr>
          <p:nvPr/>
        </p:nvSpPr>
        <p:spPr bwMode="auto">
          <a:xfrm>
            <a:off x="1901627" y="1343908"/>
            <a:ext cx="693757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CO" altLang="es-CO" sz="1600" b="1" dirty="0">
                <a:latin typeface="+mj-lt"/>
                <a:ea typeface="Calibri" pitchFamily="34" charset="0"/>
                <a:cs typeface="Arial" panose="020B0604020202020204" pitchFamily="34" charset="0"/>
              </a:rPr>
              <a:t>CONVENIO 2609 DE 2012 MUNICIPIO DE JARDÍN ANTIOQUIA</a:t>
            </a:r>
          </a:p>
        </p:txBody>
      </p:sp>
    </p:spTree>
    <p:extLst>
      <p:ext uri="{BB962C8B-B14F-4D97-AF65-F5344CB8AC3E}">
        <p14:creationId xmlns:p14="http://schemas.microsoft.com/office/powerpoint/2010/main" val="816228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3728974" y="1049597"/>
            <a:ext cx="3094907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500" b="1" dirty="0">
                <a:latin typeface="Calibri"/>
                <a:cs typeface="Calibri"/>
              </a:rPr>
              <a:t>1.</a:t>
            </a:r>
            <a:r>
              <a:rPr lang="es-CO" sz="1500" b="1" dirty="0">
                <a:latin typeface="Calibri"/>
                <a:cs typeface="Calibri"/>
              </a:rPr>
              <a:t>5</a:t>
            </a:r>
            <a:r>
              <a:rPr sz="1500" b="1" dirty="0">
                <a:latin typeface="Calibri"/>
                <a:cs typeface="Calibri"/>
              </a:rPr>
              <a:t> </a:t>
            </a:r>
            <a:r>
              <a:rPr sz="1500" b="1" spc="-10" dirty="0">
                <a:latin typeface="Calibri"/>
                <a:cs typeface="Calibri"/>
              </a:rPr>
              <a:t>Red </a:t>
            </a:r>
            <a:r>
              <a:rPr sz="1500" b="1" spc="-5" dirty="0">
                <a:latin typeface="Calibri"/>
                <a:cs typeface="Calibri"/>
              </a:rPr>
              <a:t>vial secundaria </a:t>
            </a:r>
            <a:r>
              <a:rPr sz="1500" b="1" dirty="0">
                <a:latin typeface="Calibri"/>
                <a:cs typeface="Calibri"/>
              </a:rPr>
              <a:t>y</a:t>
            </a:r>
            <a:r>
              <a:rPr sz="1500" b="1" spc="-35" dirty="0">
                <a:latin typeface="Calibri"/>
                <a:cs typeface="Calibri"/>
              </a:rPr>
              <a:t> </a:t>
            </a:r>
            <a:r>
              <a:rPr sz="1500" b="1" spc="-5" dirty="0">
                <a:latin typeface="Calibri"/>
                <a:cs typeface="Calibri"/>
              </a:rPr>
              <a:t>terciaria</a:t>
            </a:r>
            <a:endParaRPr sz="1500" b="1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116451" y="1334088"/>
            <a:ext cx="38735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400" dirty="0">
                <a:latin typeface="Calibri"/>
                <a:cs typeface="Calibri"/>
              </a:rPr>
              <a:t>1.</a:t>
            </a:r>
            <a:r>
              <a:rPr lang="es-CO" sz="1400" dirty="0">
                <a:latin typeface="Calibri"/>
                <a:cs typeface="Calibri"/>
              </a:rPr>
              <a:t>5</a:t>
            </a:r>
            <a:r>
              <a:rPr sz="1400" dirty="0">
                <a:latin typeface="Calibri"/>
                <a:cs typeface="Calibri"/>
              </a:rPr>
              <a:t>.1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116451" y="1554303"/>
            <a:ext cx="38735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400" spc="-5" dirty="0">
                <a:latin typeface="Calibri"/>
                <a:cs typeface="Calibri"/>
              </a:rPr>
              <a:t>1</a:t>
            </a:r>
            <a:r>
              <a:rPr sz="1400" spc="5" dirty="0">
                <a:latin typeface="Calibri"/>
                <a:cs typeface="Calibri"/>
              </a:rPr>
              <a:t>.</a:t>
            </a:r>
            <a:r>
              <a:rPr lang="es-CO" sz="1400" spc="5" dirty="0">
                <a:latin typeface="Calibri"/>
                <a:cs typeface="Calibri"/>
              </a:rPr>
              <a:t>5</a:t>
            </a:r>
            <a:r>
              <a:rPr sz="1400" spc="5" dirty="0">
                <a:latin typeface="Calibri"/>
                <a:cs typeface="Calibri"/>
              </a:rPr>
              <a:t>.</a:t>
            </a:r>
            <a:r>
              <a:rPr sz="1400" dirty="0">
                <a:latin typeface="Calibri"/>
                <a:cs typeface="Calibri"/>
              </a:rPr>
              <a:t>2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4666614" y="1313425"/>
            <a:ext cx="2874010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/>
            <a:r>
              <a:rPr lang="es-CO" sz="1400" spc="-10" dirty="0">
                <a:latin typeface="Calibri"/>
                <a:cs typeface="Calibri"/>
              </a:rPr>
              <a:t>Vías Terciarias</a:t>
            </a:r>
          </a:p>
          <a:p>
            <a:pPr marL="12700" marR="5080" algn="just"/>
            <a:r>
              <a:rPr lang="es-CO" sz="1400" spc="-10" dirty="0">
                <a:latin typeface="Calibri"/>
                <a:cs typeface="Calibri"/>
              </a:rPr>
              <a:t>Contratos</a:t>
            </a:r>
            <a:r>
              <a:rPr sz="1400" spc="-8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Plan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3670300" y="1832618"/>
            <a:ext cx="4532630" cy="5001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buAutoNum type="arabicPeriod" startAt="2"/>
              <a:tabLst>
                <a:tab pos="354965" algn="l"/>
                <a:tab pos="355600" algn="l"/>
              </a:tabLst>
            </a:pPr>
            <a:r>
              <a:rPr sz="1600" b="1" spc="-10" dirty="0">
                <a:latin typeface="Calibri"/>
                <a:cs typeface="Calibri"/>
              </a:rPr>
              <a:t>Crecimiento </a:t>
            </a:r>
            <a:r>
              <a:rPr sz="1600" b="1" spc="-15" dirty="0">
                <a:latin typeface="Calibri"/>
                <a:cs typeface="Calibri"/>
              </a:rPr>
              <a:t>verde </a:t>
            </a:r>
            <a:r>
              <a:rPr sz="1600" b="1" spc="-5" dirty="0">
                <a:latin typeface="Calibri"/>
                <a:cs typeface="Calibri"/>
              </a:rPr>
              <a:t>y </a:t>
            </a:r>
            <a:r>
              <a:rPr sz="1600" b="1" spc="-10" dirty="0">
                <a:latin typeface="Calibri"/>
                <a:cs typeface="Calibri"/>
              </a:rPr>
              <a:t>derechos</a:t>
            </a:r>
            <a:r>
              <a:rPr sz="1600" b="1" spc="7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humanos</a:t>
            </a:r>
            <a:endParaRPr sz="1600" dirty="0">
              <a:latin typeface="Calibri"/>
              <a:cs typeface="Calibri"/>
            </a:endParaRPr>
          </a:p>
          <a:p>
            <a:pPr>
              <a:spcBef>
                <a:spcPts val="30"/>
              </a:spcBef>
              <a:buFont typeface="Calibri"/>
              <a:buAutoNum type="arabicPeriod" startAt="2"/>
            </a:pPr>
            <a:endParaRPr sz="1650" dirty="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606797" y="733045"/>
            <a:ext cx="2654807" cy="5074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11"/>
          <p:cNvSpPr txBox="1"/>
          <p:nvPr/>
        </p:nvSpPr>
        <p:spPr>
          <a:xfrm>
            <a:off x="3670300" y="718907"/>
            <a:ext cx="6527800" cy="230832"/>
          </a:xfrm>
          <a:prstGeom prst="rect">
            <a:avLst/>
          </a:prstGeom>
          <a:ln w="9144"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marL="2094864">
              <a:lnSpc>
                <a:spcPts val="1805"/>
              </a:lnSpc>
            </a:pPr>
            <a:r>
              <a:rPr sz="1600" b="1" spc="-10" dirty="0">
                <a:solidFill>
                  <a:srgbClr val="FFFFFF"/>
                </a:solidFill>
                <a:latin typeface="Calibri"/>
                <a:cs typeface="Calibri"/>
              </a:rPr>
              <a:t>ESTRUCTURA </a:t>
            </a:r>
            <a:r>
              <a:rPr sz="1600" b="1" spc="-5" dirty="0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sz="1600" b="1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Calibri"/>
                <a:cs typeface="Calibri"/>
              </a:rPr>
              <a:t>INFORME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660649" y="0"/>
            <a:ext cx="8531351" cy="82296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Rectángulo 1"/>
          <p:cNvSpPr/>
          <p:nvPr/>
        </p:nvSpPr>
        <p:spPr>
          <a:xfrm>
            <a:off x="4666614" y="2174276"/>
            <a:ext cx="59176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 lvl="1" algn="just">
              <a:tabLst>
                <a:tab pos="317500" algn="l"/>
              </a:tabLst>
            </a:pPr>
            <a:r>
              <a:rPr lang="es-CO" sz="1400" spc="-10" dirty="0">
                <a:latin typeface="Calibri"/>
                <a:cs typeface="Calibri"/>
              </a:rPr>
              <a:t>Socialización de proyectos</a:t>
            </a:r>
          </a:p>
          <a:p>
            <a:pPr marL="12700" marR="5080" lvl="1" algn="just">
              <a:tabLst>
                <a:tab pos="317500" algn="l"/>
              </a:tabLst>
            </a:pPr>
            <a:r>
              <a:rPr lang="es-CO" sz="1400" spc="-10" dirty="0">
                <a:latin typeface="Calibri"/>
                <a:cs typeface="Calibri"/>
              </a:rPr>
              <a:t>Concertación con Comunidades</a:t>
            </a:r>
          </a:p>
          <a:p>
            <a:pPr marL="12700" marR="5080" lvl="1" algn="just">
              <a:tabLst>
                <a:tab pos="317500" algn="l"/>
              </a:tabLst>
            </a:pPr>
            <a:r>
              <a:rPr lang="es-CO" sz="1400" spc="-10" dirty="0">
                <a:latin typeface="Calibri"/>
                <a:cs typeface="Calibri"/>
              </a:rPr>
              <a:t>Participación Comunitaria</a:t>
            </a:r>
          </a:p>
          <a:p>
            <a:pPr marL="12700" marR="5080" lvl="1" algn="just">
              <a:tabLst>
                <a:tab pos="317500" algn="l"/>
              </a:tabLst>
            </a:pPr>
            <a:r>
              <a:rPr lang="es-CO" sz="1400" spc="-10" dirty="0">
                <a:latin typeface="Calibri"/>
                <a:cs typeface="Calibri"/>
              </a:rPr>
              <a:t>Proyectos productivos</a:t>
            </a:r>
          </a:p>
        </p:txBody>
      </p:sp>
      <p:sp>
        <p:nvSpPr>
          <p:cNvPr id="8" name="Rectángulo 7"/>
          <p:cNvSpPr/>
          <p:nvPr/>
        </p:nvSpPr>
        <p:spPr>
          <a:xfrm>
            <a:off x="3655479" y="3096184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700">
              <a:spcBef>
                <a:spcPts val="5"/>
              </a:spcBef>
              <a:tabLst>
                <a:tab pos="354965" algn="l"/>
                <a:tab pos="355600" algn="l"/>
              </a:tabLst>
            </a:pPr>
            <a:r>
              <a:rPr lang="es-CO" sz="1600" b="1" spc="-5" dirty="0">
                <a:cs typeface="Calibri"/>
              </a:rPr>
              <a:t>3. 	Ejes Transversales y Buen</a:t>
            </a:r>
            <a:r>
              <a:rPr lang="es-CO" sz="1600" b="1" spc="-55" dirty="0">
                <a:cs typeface="Calibri"/>
              </a:rPr>
              <a:t> </a:t>
            </a:r>
            <a:r>
              <a:rPr lang="es-CO" sz="1600" b="1" spc="-5" dirty="0">
                <a:cs typeface="Calibri"/>
              </a:rPr>
              <a:t>Gobierno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4666614" y="3372409"/>
            <a:ext cx="465155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 lvl="1" algn="just">
              <a:spcBef>
                <a:spcPts val="5"/>
              </a:spcBef>
              <a:tabLst>
                <a:tab pos="317500" algn="l"/>
              </a:tabLst>
            </a:pPr>
            <a:r>
              <a:rPr lang="es-CO" sz="1400" spc="-10" dirty="0">
                <a:latin typeface="Calibri"/>
                <a:cs typeface="Calibri"/>
              </a:rPr>
              <a:t>Metas Plan Nacional de Desarrollo </a:t>
            </a:r>
          </a:p>
          <a:p>
            <a:pPr marL="12700" marR="5080" lvl="1" algn="just">
              <a:spcBef>
                <a:spcPts val="5"/>
              </a:spcBef>
              <a:tabLst>
                <a:tab pos="317500" algn="l"/>
              </a:tabLst>
            </a:pPr>
            <a:r>
              <a:rPr lang="es-CO" sz="1400" spc="-10" dirty="0">
                <a:latin typeface="Calibri"/>
                <a:cs typeface="Calibri"/>
              </a:rPr>
              <a:t>Ejecución Presupuestal </a:t>
            </a:r>
          </a:p>
          <a:p>
            <a:pPr marL="12700" marR="5080" lvl="1" algn="just">
              <a:spcBef>
                <a:spcPts val="5"/>
              </a:spcBef>
              <a:tabLst>
                <a:tab pos="317500" algn="l"/>
              </a:tabLst>
            </a:pPr>
            <a:r>
              <a:rPr lang="es-CO" sz="1400" spc="-10" dirty="0">
                <a:latin typeface="Calibri"/>
                <a:cs typeface="Calibri"/>
              </a:rPr>
              <a:t>Transparencia en la Contratación</a:t>
            </a:r>
          </a:p>
          <a:p>
            <a:pPr marL="12700" marR="5080" lvl="1" algn="just">
              <a:tabLst>
                <a:tab pos="317500" algn="l"/>
              </a:tabLst>
            </a:pPr>
            <a:r>
              <a:rPr lang="es-CO" sz="1400" spc="-10" dirty="0">
                <a:latin typeface="Calibri"/>
                <a:cs typeface="Calibri"/>
              </a:rPr>
              <a:t>Trámites inscritos en SUIT</a:t>
            </a:r>
          </a:p>
          <a:p>
            <a:pPr marL="12700" marR="5080" lvl="1" algn="just">
              <a:tabLst>
                <a:tab pos="317500" algn="l"/>
              </a:tabLst>
            </a:pPr>
            <a:r>
              <a:rPr lang="es-CO" sz="1400" spc="-10" dirty="0">
                <a:latin typeface="Calibri"/>
                <a:cs typeface="Calibri"/>
              </a:rPr>
              <a:t>Atención de peticiones, quejas y reclamos</a:t>
            </a:r>
          </a:p>
          <a:p>
            <a:pPr marL="12700" marR="5080" lvl="1" algn="just">
              <a:tabLst>
                <a:tab pos="317500" algn="l"/>
              </a:tabLst>
            </a:pPr>
            <a:r>
              <a:rPr lang="es-CO" sz="1400" spc="-10" dirty="0">
                <a:latin typeface="Calibri"/>
                <a:cs typeface="Calibri"/>
              </a:rPr>
              <a:t>Canales de Atención al Ciudadano</a:t>
            </a:r>
          </a:p>
          <a:p>
            <a:pPr marL="12700" marR="5080" lvl="1" algn="just">
              <a:tabLst>
                <a:tab pos="317500" algn="l"/>
              </a:tabLst>
            </a:pPr>
            <a:r>
              <a:rPr lang="es-CO" sz="1400" spc="-10" dirty="0">
                <a:latin typeface="Calibri"/>
                <a:cs typeface="Calibri"/>
              </a:rPr>
              <a:t>Plan de Mejoramiento Contraloría General de la República</a:t>
            </a:r>
          </a:p>
          <a:p>
            <a:pPr marL="12700" marR="5080" lvl="1" algn="just">
              <a:tabLst>
                <a:tab pos="317500" algn="l"/>
              </a:tabLst>
            </a:pPr>
            <a:r>
              <a:rPr lang="es-CO" sz="1400" spc="-10" dirty="0">
                <a:latin typeface="Calibri"/>
                <a:cs typeface="Calibri"/>
              </a:rPr>
              <a:t>MECI y Sistema de Gestión de Calidad</a:t>
            </a:r>
          </a:p>
          <a:p>
            <a:pPr marL="12700" marR="5080" lvl="1" algn="just">
              <a:tabLst>
                <a:tab pos="317500" algn="l"/>
              </a:tabLst>
            </a:pPr>
            <a:r>
              <a:rPr lang="es-CO" sz="1400" spc="-10" dirty="0">
                <a:latin typeface="Calibri"/>
                <a:cs typeface="Calibri"/>
              </a:rPr>
              <a:t>Planta de Personal y Concurso Público de Méritos</a:t>
            </a:r>
          </a:p>
          <a:p>
            <a:pPr marL="12700" marR="5080" lvl="1" algn="just">
              <a:tabLst>
                <a:tab pos="317500" algn="l"/>
              </a:tabLst>
            </a:pPr>
            <a:r>
              <a:rPr lang="es-CO" sz="1400" spc="-10" dirty="0">
                <a:latin typeface="Calibri"/>
                <a:cs typeface="Calibri"/>
              </a:rPr>
              <a:t>Plan de capacitaciones y de incentivos</a:t>
            </a:r>
          </a:p>
        </p:txBody>
      </p:sp>
    </p:spTree>
    <p:extLst>
      <p:ext uri="{BB962C8B-B14F-4D97-AF65-F5344CB8AC3E}">
        <p14:creationId xmlns:p14="http://schemas.microsoft.com/office/powerpoint/2010/main" val="131448359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uadroTexto 29"/>
          <p:cNvSpPr txBox="1"/>
          <p:nvPr/>
        </p:nvSpPr>
        <p:spPr>
          <a:xfrm>
            <a:off x="3570524" y="619834"/>
            <a:ext cx="6430807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900" dirty="0">
                <a:solidFill>
                  <a:prstClr val="white"/>
                </a:solidFill>
              </a:rPr>
              <a:t>COMPETITIVIDAD ESTRATÉGICA E INFRAESTRUCTURA</a:t>
            </a:r>
          </a:p>
          <a:p>
            <a:r>
              <a:rPr lang="es-CO" b="1" dirty="0">
                <a:solidFill>
                  <a:prstClr val="black"/>
                </a:solidFill>
                <a:latin typeface="Arial Narrow" panose="020B0606020202030204" pitchFamily="34" charset="0"/>
              </a:rPr>
              <a:t>RED VIAL TERCIARIA</a:t>
            </a:r>
          </a:p>
        </p:txBody>
      </p:sp>
      <p:sp>
        <p:nvSpPr>
          <p:cNvPr id="3" name="13 Rectángulo"/>
          <p:cNvSpPr>
            <a:spLocks noChangeArrowheads="1"/>
          </p:cNvSpPr>
          <p:nvPr/>
        </p:nvSpPr>
        <p:spPr bwMode="auto">
          <a:xfrm>
            <a:off x="2500752" y="1354790"/>
            <a:ext cx="639301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CO" altLang="es-CO" sz="1400" b="1" dirty="0">
                <a:latin typeface="+mj-lt"/>
                <a:ea typeface="Calibri" pitchFamily="34" charset="0"/>
                <a:cs typeface="Arial" panose="020B0604020202020204" pitchFamily="34" charset="0"/>
              </a:rPr>
              <a:t>PUENTE CONVENIO 2609 DE 2012 MUNICIPIO DE JARDÍN ANTIOQUIA</a:t>
            </a:r>
          </a:p>
        </p:txBody>
      </p:sp>
      <p:graphicFrame>
        <p:nvGraphicFramePr>
          <p:cNvPr id="4" name="Group 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8353880"/>
              </p:ext>
            </p:extLst>
          </p:nvPr>
        </p:nvGraphicFramePr>
        <p:xfrm>
          <a:off x="2376233" y="1741724"/>
          <a:ext cx="8557518" cy="940626"/>
        </p:xfrm>
        <a:graphic>
          <a:graphicData uri="http://schemas.openxmlformats.org/drawingml/2006/table">
            <a:tbl>
              <a:tblPr/>
              <a:tblGrid>
                <a:gridCol w="300066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55685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9406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ALCANCE</a:t>
                      </a:r>
                      <a:endParaRPr kumimoji="0" lang="es-CO" altLang="es-CO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Calibri" pitchFamily="34" charset="0"/>
                        <a:cs typeface="Arial" panose="020B0604020202020204" pitchFamily="34" charset="0"/>
                      </a:endParaRP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CO" sz="14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Puente vehicular colgante en estructura metálica.</a:t>
                      </a:r>
                    </a:p>
                    <a:p>
                      <a:r>
                        <a:rPr lang="es-CO" sz="14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Longitud: 77,3 m entre torres. </a:t>
                      </a:r>
                    </a:p>
                    <a:p>
                      <a:r>
                        <a:rPr lang="es-CO" sz="14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Ancho: 6,4m con andenes. </a:t>
                      </a:r>
                    </a:p>
                    <a:p>
                      <a:r>
                        <a:rPr lang="es-CO" sz="14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Losa de concreto reforzado con </a:t>
                      </a:r>
                      <a:r>
                        <a:rPr lang="es-CO" sz="140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f´c</a:t>
                      </a:r>
                      <a:r>
                        <a:rPr lang="es-CO" sz="14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=28 </a:t>
                      </a:r>
                      <a:r>
                        <a:rPr lang="es-CO" sz="140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MPa</a:t>
                      </a:r>
                      <a:r>
                        <a:rPr lang="es-CO" sz="14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, sobre Steel </a:t>
                      </a:r>
                      <a:r>
                        <a:rPr lang="es-CO" sz="140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Deck</a:t>
                      </a:r>
                      <a:r>
                        <a:rPr lang="es-CO" sz="14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483" y="2828264"/>
            <a:ext cx="3507503" cy="2875984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233" y="2829060"/>
            <a:ext cx="3321024" cy="2875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85887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uadroTexto 29"/>
          <p:cNvSpPr txBox="1"/>
          <p:nvPr/>
        </p:nvSpPr>
        <p:spPr>
          <a:xfrm>
            <a:off x="3570524" y="619834"/>
            <a:ext cx="6430807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900" dirty="0">
                <a:solidFill>
                  <a:prstClr val="white"/>
                </a:solidFill>
              </a:rPr>
              <a:t>COMPETITIVIDAD ESTRATÉGICA E INFRAESTRUCTURA</a:t>
            </a:r>
          </a:p>
          <a:p>
            <a:r>
              <a:rPr lang="es-CO" b="1" dirty="0">
                <a:solidFill>
                  <a:prstClr val="black"/>
                </a:solidFill>
                <a:latin typeface="Arial Narrow" panose="020B0606020202030204" pitchFamily="34" charset="0"/>
              </a:rPr>
              <a:t>RED VIAL TERCIARIA</a:t>
            </a:r>
          </a:p>
        </p:txBody>
      </p:sp>
      <p:sp>
        <p:nvSpPr>
          <p:cNvPr id="3" name="13 Rectángulo"/>
          <p:cNvSpPr>
            <a:spLocks noChangeArrowheads="1"/>
          </p:cNvSpPr>
          <p:nvPr/>
        </p:nvSpPr>
        <p:spPr bwMode="auto">
          <a:xfrm>
            <a:off x="3429010" y="1281554"/>
            <a:ext cx="583658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CO" altLang="es-CO" sz="1600" b="1" dirty="0">
                <a:latin typeface="+mj-lt"/>
                <a:ea typeface="Calibri" pitchFamily="34" charset="0"/>
                <a:cs typeface="Arial" panose="020B0604020202020204" pitchFamily="34" charset="0"/>
              </a:rPr>
              <a:t>CONVENIO 2157 DE 2014 DEPARTAMENTO DE CÓRDOBA</a:t>
            </a:r>
          </a:p>
        </p:txBody>
      </p:sp>
      <p:graphicFrame>
        <p:nvGraphicFramePr>
          <p:cNvPr id="4" name="Group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3263656"/>
              </p:ext>
            </p:extLst>
          </p:nvPr>
        </p:nvGraphicFramePr>
        <p:xfrm>
          <a:off x="5007589" y="1687285"/>
          <a:ext cx="6392791" cy="3820136"/>
        </p:xfrm>
        <a:graphic>
          <a:graphicData uri="http://schemas.openxmlformats.org/drawingml/2006/table">
            <a:tbl>
              <a:tblPr/>
              <a:tblGrid>
                <a:gridCol w="215660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23618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596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VÍA</a:t>
                      </a: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CO" altLang="es-CO" sz="1050" dirty="0"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VÍA MONTERÍA - PUEBLO BUJO</a:t>
                      </a:r>
                      <a:endParaRPr kumimoji="0" lang="es-CO" altLang="es-CO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Calibri" pitchFamily="34" charset="0"/>
                        <a:cs typeface="Arial" panose="020B0604020202020204" pitchFamily="34" charset="0"/>
                      </a:endParaRP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388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OBJETO:</a:t>
                      </a:r>
                      <a:endParaRPr kumimoji="0" lang="es-CO" altLang="es-CO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Calibri" pitchFamily="34" charset="0"/>
                        <a:cs typeface="Arial" panose="020B0604020202020204" pitchFamily="34" charset="0"/>
                      </a:endParaRP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CONSTRUCCIÓN PUENTE LOCALIZADO EN LA VÍA MONTERÍA PUEBLO BUJO, CÓDIGO 65370, MUNICIPIO DE MONTERÍA, DEPARTAMENTO DE CORDOBA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884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CONTRATISTA</a:t>
                      </a: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DEPARTAMENTO DE CORDOBA – CONVENIO No. 2157 de 2014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CONTRATO DERIVADO: CONSORCIO PUENTES PUEBLO BUJO 2015</a:t>
                      </a:r>
                      <a:endParaRPr kumimoji="0" lang="es-CO" altLang="es-CO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Calibri" pitchFamily="34" charset="0"/>
                        <a:cs typeface="Arial" panose="020B0604020202020204" pitchFamily="34" charset="0"/>
                      </a:endParaRP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236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CONTRATO DE OBRA</a:t>
                      </a: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No. 928 DE 2015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526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VALOR TOTAL CONVENIO: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$1.330 MILLONES 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935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INTERVENTOR</a:t>
                      </a: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CONSORCIO PI – </a:t>
                      </a:r>
                      <a:r>
                        <a:rPr kumimoji="0" lang="es-CO" altLang="es-CO" sz="105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RM</a:t>
                      </a: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 2015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361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CONTRATO DE INTERVENTORIA:</a:t>
                      </a:r>
                      <a:endParaRPr kumimoji="0" lang="es-CO" altLang="es-CO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Calibri" pitchFamily="34" charset="0"/>
                        <a:cs typeface="Arial" panose="020B0604020202020204" pitchFamily="34" charset="0"/>
                      </a:endParaRP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1027 DE 2015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721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VALOR INTERVENTORIA</a:t>
                      </a: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$562 MILLONES (Ejerce interventoría a 3 puentes)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834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FECHA DE INICIO: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19 DE FEBRERO DE 2015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841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FECHA DE TERMINACION</a:t>
                      </a: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18 DE AGOSTO DE 2017</a:t>
                      </a: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828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% AVANCE FISICO</a:t>
                      </a: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98%</a:t>
                      </a: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925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% AVANCE FINANCIERO</a:t>
                      </a: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6910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OBSERVACIONES</a:t>
                      </a: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Meta Física: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Construcción de puente con luz de 30 metros en vigas postenzadas, las protecciones están a cargo del Departamento de Cordoba.</a:t>
                      </a: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346" y="1687285"/>
            <a:ext cx="3291963" cy="3846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61221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uadroTexto 29"/>
          <p:cNvSpPr txBox="1"/>
          <p:nvPr/>
        </p:nvSpPr>
        <p:spPr>
          <a:xfrm>
            <a:off x="3570524" y="619834"/>
            <a:ext cx="6430807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900" dirty="0">
                <a:solidFill>
                  <a:prstClr val="white"/>
                </a:solidFill>
              </a:rPr>
              <a:t>COMPETITIVIDAD ESTRATÉGICA E INFRAESTRUCTURA</a:t>
            </a:r>
          </a:p>
          <a:p>
            <a:r>
              <a:rPr lang="es-CO" b="1" dirty="0">
                <a:solidFill>
                  <a:prstClr val="black"/>
                </a:solidFill>
                <a:latin typeface="Arial Narrow" panose="020B0606020202030204" pitchFamily="34" charset="0"/>
              </a:rPr>
              <a:t>RED VIAL TERCIARIA</a:t>
            </a:r>
          </a:p>
        </p:txBody>
      </p:sp>
      <p:sp>
        <p:nvSpPr>
          <p:cNvPr id="3" name="13 Rectángulo"/>
          <p:cNvSpPr>
            <a:spLocks noChangeArrowheads="1"/>
          </p:cNvSpPr>
          <p:nvPr/>
        </p:nvSpPr>
        <p:spPr bwMode="auto">
          <a:xfrm>
            <a:off x="2696748" y="1488370"/>
            <a:ext cx="609619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CO" altLang="es-CO" sz="1400" b="1" dirty="0">
                <a:latin typeface="+mj-lt"/>
                <a:ea typeface="Calibri" pitchFamily="34" charset="0"/>
                <a:cs typeface="Arial" panose="020B0604020202020204" pitchFamily="34" charset="0"/>
              </a:rPr>
              <a:t>PUENTE CONVENIO 2157 DE 2014 DEPARTAMENTO DE CÓRDOBA</a:t>
            </a:r>
          </a:p>
        </p:txBody>
      </p:sp>
      <p:graphicFrame>
        <p:nvGraphicFramePr>
          <p:cNvPr id="4" name="Group 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0002401"/>
              </p:ext>
            </p:extLst>
          </p:nvPr>
        </p:nvGraphicFramePr>
        <p:xfrm>
          <a:off x="1843475" y="1948543"/>
          <a:ext cx="8557518" cy="631372"/>
        </p:xfrm>
        <a:graphic>
          <a:graphicData uri="http://schemas.openxmlformats.org/drawingml/2006/table">
            <a:tbl>
              <a:tblPr/>
              <a:tblGrid>
                <a:gridCol w="266429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89322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6313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Times New Roman" pitchFamily="18" charset="0"/>
                        </a:rPr>
                        <a:t>ALCANCE</a:t>
                      </a:r>
                      <a:endParaRPr kumimoji="0" lang="es-CO" altLang="es-CO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Construcción de puente con luz de 30 metros en vigas postenzadas con terraplenes de acceso, con longitud total de 330 metros.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084" y="2798516"/>
            <a:ext cx="3442769" cy="272565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5927" y="2798516"/>
            <a:ext cx="3301473" cy="2725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27437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uadroTexto 29"/>
          <p:cNvSpPr txBox="1"/>
          <p:nvPr/>
        </p:nvSpPr>
        <p:spPr>
          <a:xfrm>
            <a:off x="3570524" y="619834"/>
            <a:ext cx="6430807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900" dirty="0">
                <a:solidFill>
                  <a:prstClr val="white"/>
                </a:solidFill>
              </a:rPr>
              <a:t>COMPETITIVIDAD ESTRATÉGICA E INFRAESTRUCTURA</a:t>
            </a:r>
          </a:p>
          <a:p>
            <a:r>
              <a:rPr lang="es-CO" b="1" dirty="0">
                <a:solidFill>
                  <a:prstClr val="black"/>
                </a:solidFill>
                <a:latin typeface="Arial Narrow" panose="020B0606020202030204" pitchFamily="34" charset="0"/>
              </a:rPr>
              <a:t>RED VIAL TERCIARIA</a:t>
            </a:r>
          </a:p>
        </p:txBody>
      </p:sp>
      <p:sp>
        <p:nvSpPr>
          <p:cNvPr id="3" name="13 Rectángulo"/>
          <p:cNvSpPr>
            <a:spLocks noChangeArrowheads="1"/>
          </p:cNvSpPr>
          <p:nvPr/>
        </p:nvSpPr>
        <p:spPr bwMode="auto">
          <a:xfrm>
            <a:off x="2715798" y="1281554"/>
            <a:ext cx="609619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CO" altLang="es-CO" sz="1400" b="1" dirty="0">
                <a:latin typeface="+mj-lt"/>
                <a:ea typeface="Calibri" pitchFamily="34" charset="0"/>
                <a:cs typeface="Arial" panose="020B0604020202020204" pitchFamily="34" charset="0"/>
              </a:rPr>
              <a:t>ATENCIÓN OBRAS DE EMERGENCIA K12 SAN MIGUEL CONTRATO 1000 DE 2016</a:t>
            </a:r>
          </a:p>
        </p:txBody>
      </p:sp>
      <p:graphicFrame>
        <p:nvGraphicFramePr>
          <p:cNvPr id="7" name="Group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9496272"/>
              </p:ext>
            </p:extLst>
          </p:nvPr>
        </p:nvGraphicFramePr>
        <p:xfrm>
          <a:off x="5007589" y="1687285"/>
          <a:ext cx="6392791" cy="3618154"/>
        </p:xfrm>
        <a:graphic>
          <a:graphicData uri="http://schemas.openxmlformats.org/drawingml/2006/table">
            <a:tbl>
              <a:tblPr/>
              <a:tblGrid>
                <a:gridCol w="215660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23618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796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VÍA</a:t>
                      </a: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Arial" panose="020B0604020202020204" pitchFamily="34" charset="0"/>
                        </a:rPr>
                        <a:t>K12 - SAN MIGUEL</a:t>
                      </a:r>
                      <a:endParaRPr kumimoji="0" lang="es-CO" altLang="es-CO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Calibri" pitchFamily="34" charset="0"/>
                        <a:cs typeface="Arial" panose="020B0604020202020204" pitchFamily="34" charset="0"/>
                      </a:endParaRP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OBJETO:</a:t>
                      </a:r>
                      <a:endParaRPr kumimoji="0" lang="es-CO" altLang="es-CO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Calibri" pitchFamily="34" charset="0"/>
                        <a:cs typeface="Arial" panose="020B0604020202020204" pitchFamily="34" charset="0"/>
                      </a:endParaRP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ATENCIÓN OBRAS DE EMERGENCIA DE LA CARRETERA K12 - SAN MIGUEL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CONTRATISTA</a:t>
                      </a: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CONSORCIO K12 SAN MIGUEL</a:t>
                      </a:r>
                      <a:endParaRPr kumimoji="0" lang="es-CO" altLang="es-CO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Calibri" pitchFamily="34" charset="0"/>
                        <a:cs typeface="Arial" panose="020B0604020202020204" pitchFamily="34" charset="0"/>
                      </a:endParaRP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236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CONTRATO DE OBRA</a:t>
                      </a: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No. 1000 DE 2016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526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VALOR TOTAL CONVENIO: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$1.958 MILLONES 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935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INTERVENTOR</a:t>
                      </a: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CINTE LTDA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276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CONTRATO DE INTERVENTORIA:</a:t>
                      </a:r>
                      <a:endParaRPr kumimoji="0" lang="es-CO" altLang="es-CO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Calibri" pitchFamily="34" charset="0"/>
                        <a:cs typeface="Arial" panose="020B0604020202020204" pitchFamily="34" charset="0"/>
                      </a:endParaRP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999 DE 2016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721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VALOR INTERVENTORIA</a:t>
                      </a: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$245 MILLONES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834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FECHA DE INICIO: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29 DE AGOSTO DE 2016</a:t>
                      </a:r>
                    </a:p>
                  </a:txBody>
                  <a:tcPr marL="68588" marR="6858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841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FECHA DE TERMINACION</a:t>
                      </a: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23 DE ABRIL DE 2017</a:t>
                      </a: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828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% AVANCE FISICO</a:t>
                      </a: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925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% AVANCE FINANCIERO</a:t>
                      </a: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6910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Arial" panose="020B0604020202020204" pitchFamily="34" charset="0"/>
                        </a:rPr>
                        <a:t>OBSERVACIONES</a:t>
                      </a: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s-CO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 construyó una variante de 730 m en terraplén a nivel de afirmado, con especificaciones de red terciaria.</a:t>
                      </a:r>
                    </a:p>
                    <a:p>
                      <a:pPr lvl="0"/>
                      <a:r>
                        <a:rPr lang="es-CO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 atendieron 23 puntos.</a:t>
                      </a:r>
                    </a:p>
                    <a:p>
                      <a:pPr lvl="0"/>
                      <a:r>
                        <a:rPr lang="es-CO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 construyeron 10 alcantarillas circulares de 900 mm de diámetro interior y 1800 m de cerca</a:t>
                      </a:r>
                    </a:p>
                    <a:p>
                      <a:pPr lvl="0"/>
                      <a:r>
                        <a:rPr lang="es-CO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 instaló un  puente metálico modular tipo Bailey de 30 metros de longitud</a:t>
                      </a:r>
                    </a:p>
                    <a:p>
                      <a:pPr lvl="0"/>
                      <a:r>
                        <a:rPr lang="es-CO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 desmontó un puente metálico de 18 m de longitud</a:t>
                      </a: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541" y="1687286"/>
            <a:ext cx="3912359" cy="1835348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541" y="3522634"/>
            <a:ext cx="3912359" cy="2008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24219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3660649" y="0"/>
            <a:ext cx="8531351" cy="92584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707380" y="548627"/>
            <a:ext cx="2453639" cy="588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255407" y="592721"/>
            <a:ext cx="6107712" cy="2923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es-CO" sz="1900" dirty="0">
                <a:solidFill>
                  <a:prstClr val="white"/>
                </a:solidFill>
                <a:cs typeface="Calibri"/>
              </a:rPr>
              <a:t>COMPETITIVIDAD ESTRATÉGÍCA E INFRAESTRUCTURA</a:t>
            </a:r>
            <a:endParaRPr sz="1900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2553515" y="2660122"/>
            <a:ext cx="80165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400" dirty="0" smtClean="0">
                <a:solidFill>
                  <a:prstClr val="black"/>
                </a:solidFill>
                <a:latin typeface="Impact" panose="020B0806030902050204" pitchFamily="34" charset="0"/>
              </a:rPr>
              <a:t>RED VIAL </a:t>
            </a:r>
            <a:r>
              <a:rPr lang="es-CO" sz="4400" dirty="0" smtClean="0">
                <a:solidFill>
                  <a:srgbClr val="FFC000"/>
                </a:solidFill>
                <a:latin typeface="Impact" panose="020B0806030902050204" pitchFamily="34" charset="0"/>
              </a:rPr>
              <a:t>SECUNDARIA</a:t>
            </a:r>
            <a:endParaRPr lang="es-CO" sz="4400" dirty="0">
              <a:solidFill>
                <a:srgbClr val="FFC000"/>
              </a:solidFill>
              <a:latin typeface="Impact" panose="020B0806030902050204" pitchFamily="34" charset="0"/>
            </a:endParaRPr>
          </a:p>
        </p:txBody>
      </p:sp>
      <p:sp>
        <p:nvSpPr>
          <p:cNvPr id="9" name="object 18"/>
          <p:cNvSpPr>
            <a:spLocks/>
          </p:cNvSpPr>
          <p:nvPr/>
        </p:nvSpPr>
        <p:spPr bwMode="auto">
          <a:xfrm>
            <a:off x="3660776" y="0"/>
            <a:ext cx="8531224" cy="82550"/>
          </a:xfrm>
          <a:custGeom>
            <a:avLst/>
            <a:gdLst>
              <a:gd name="T0" fmla="*/ 0 w 7007859"/>
              <a:gd name="T1" fmla="*/ 82296 h 82550"/>
              <a:gd name="T2" fmla="*/ 7006718 w 7007859"/>
              <a:gd name="T3" fmla="*/ 82296 h 82550"/>
              <a:gd name="T4" fmla="*/ 7006718 w 7007859"/>
              <a:gd name="T5" fmla="*/ 0 h 82550"/>
              <a:gd name="T6" fmla="*/ 0 w 7007859"/>
              <a:gd name="T7" fmla="*/ 0 h 82550"/>
              <a:gd name="T8" fmla="*/ 0 w 7007859"/>
              <a:gd name="T9" fmla="*/ 82296 h 825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solidFill>
                <a:prstClr val="black"/>
              </a:solidFill>
            </a:endParaRPr>
          </a:p>
        </p:txBody>
      </p:sp>
      <p:sp>
        <p:nvSpPr>
          <p:cNvPr id="16" name="object 4"/>
          <p:cNvSpPr/>
          <p:nvPr/>
        </p:nvSpPr>
        <p:spPr>
          <a:xfrm>
            <a:off x="3660649" y="0"/>
            <a:ext cx="8531351" cy="92584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8" name="object 4"/>
          <p:cNvSpPr/>
          <p:nvPr/>
        </p:nvSpPr>
        <p:spPr>
          <a:xfrm>
            <a:off x="3660649" y="0"/>
            <a:ext cx="8531351" cy="67851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20" name="object 19"/>
          <p:cNvSpPr>
            <a:spLocks noChangeArrowheads="1"/>
          </p:cNvSpPr>
          <p:nvPr/>
        </p:nvSpPr>
        <p:spPr bwMode="auto">
          <a:xfrm>
            <a:off x="1635125" y="1589"/>
            <a:ext cx="1778000" cy="8096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s-CO" altLang="es-CO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97869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877568" y="3950209"/>
            <a:ext cx="8360664" cy="128015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4" name="object 4"/>
          <p:cNvSpPr/>
          <p:nvPr/>
        </p:nvSpPr>
        <p:spPr>
          <a:xfrm>
            <a:off x="1897379" y="3883152"/>
            <a:ext cx="6896100" cy="14401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1920240" y="3970021"/>
            <a:ext cx="8280400" cy="1199515"/>
          </a:xfrm>
          <a:custGeom>
            <a:avLst/>
            <a:gdLst/>
            <a:ahLst/>
            <a:cxnLst/>
            <a:rect l="l" t="t" r="r" b="b"/>
            <a:pathLst>
              <a:path w="8280400" h="1199514">
                <a:moveTo>
                  <a:pt x="0" y="1199387"/>
                </a:moveTo>
                <a:lnTo>
                  <a:pt x="8279892" y="1199387"/>
                </a:lnTo>
                <a:lnTo>
                  <a:pt x="8279892" y="0"/>
                </a:lnTo>
                <a:lnTo>
                  <a:pt x="0" y="0"/>
                </a:lnTo>
                <a:lnTo>
                  <a:pt x="0" y="1199387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6" name="object 6"/>
          <p:cNvSpPr/>
          <p:nvPr/>
        </p:nvSpPr>
        <p:spPr>
          <a:xfrm>
            <a:off x="1877568" y="1944623"/>
            <a:ext cx="8360664" cy="128168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7" name="object 7"/>
          <p:cNvSpPr/>
          <p:nvPr/>
        </p:nvSpPr>
        <p:spPr>
          <a:xfrm>
            <a:off x="1914143" y="1920240"/>
            <a:ext cx="8371332" cy="138379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8" name="object 8"/>
          <p:cNvSpPr/>
          <p:nvPr/>
        </p:nvSpPr>
        <p:spPr>
          <a:xfrm>
            <a:off x="1920240" y="1964435"/>
            <a:ext cx="8280400" cy="1201420"/>
          </a:xfrm>
          <a:custGeom>
            <a:avLst/>
            <a:gdLst/>
            <a:ahLst/>
            <a:cxnLst/>
            <a:rect l="l" t="t" r="r" b="b"/>
            <a:pathLst>
              <a:path w="8280400" h="1201420">
                <a:moveTo>
                  <a:pt x="0" y="1200912"/>
                </a:moveTo>
                <a:lnTo>
                  <a:pt x="8279892" y="1200912"/>
                </a:lnTo>
                <a:lnTo>
                  <a:pt x="8279892" y="0"/>
                </a:lnTo>
                <a:lnTo>
                  <a:pt x="0" y="0"/>
                </a:lnTo>
                <a:lnTo>
                  <a:pt x="0" y="1200912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877568" y="1572743"/>
            <a:ext cx="2628900" cy="44960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831847" y="1548371"/>
            <a:ext cx="2697480" cy="56084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920241" y="1595628"/>
            <a:ext cx="2548255" cy="368935"/>
          </a:xfrm>
          <a:custGeom>
            <a:avLst/>
            <a:gdLst/>
            <a:ahLst/>
            <a:cxnLst/>
            <a:rect l="l" t="t" r="r" b="b"/>
            <a:pathLst>
              <a:path w="2548255" h="368935">
                <a:moveTo>
                  <a:pt x="0" y="368808"/>
                </a:moveTo>
                <a:lnTo>
                  <a:pt x="2548128" y="368808"/>
                </a:lnTo>
                <a:lnTo>
                  <a:pt x="2548128" y="0"/>
                </a:lnTo>
                <a:lnTo>
                  <a:pt x="0" y="0"/>
                </a:lnTo>
                <a:lnTo>
                  <a:pt x="0" y="368808"/>
                </a:lnTo>
                <a:close/>
              </a:path>
            </a:pathLst>
          </a:custGeom>
          <a:solidFill>
            <a:srgbClr val="1F487C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1877568" y="3576815"/>
            <a:ext cx="2846832" cy="45111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1831847" y="3552431"/>
            <a:ext cx="2913888" cy="56084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1920240" y="3599688"/>
            <a:ext cx="2766060" cy="370840"/>
          </a:xfrm>
          <a:custGeom>
            <a:avLst/>
            <a:gdLst/>
            <a:ahLst/>
            <a:cxnLst/>
            <a:rect l="l" t="t" r="r" b="b"/>
            <a:pathLst>
              <a:path w="2766060" h="370839">
                <a:moveTo>
                  <a:pt x="0" y="370331"/>
                </a:moveTo>
                <a:lnTo>
                  <a:pt x="2766060" y="370331"/>
                </a:lnTo>
                <a:lnTo>
                  <a:pt x="2766060" y="0"/>
                </a:lnTo>
                <a:lnTo>
                  <a:pt x="0" y="0"/>
                </a:lnTo>
                <a:lnTo>
                  <a:pt x="0" y="370331"/>
                </a:lnTo>
                <a:close/>
              </a:path>
            </a:pathLst>
          </a:custGeom>
          <a:solidFill>
            <a:srgbClr val="1F487C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998370" y="935735"/>
            <a:ext cx="8124190" cy="4187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34665"/>
            <a:endParaRPr lang="es-CO" b="1" spc="-10" dirty="0">
              <a:solidFill>
                <a:prstClr val="black"/>
              </a:solidFill>
              <a:cs typeface="Calibri"/>
            </a:endParaRPr>
          </a:p>
          <a:p>
            <a:endParaRPr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>
              <a:spcBef>
                <a:spcPts val="1205"/>
              </a:spcBef>
            </a:pPr>
            <a:r>
              <a:rPr spc="-10" dirty="0">
                <a:solidFill>
                  <a:srgbClr val="FFFFFF"/>
                </a:solidFill>
                <a:cs typeface="Calibri"/>
              </a:rPr>
              <a:t>OBJETIVO </a:t>
            </a:r>
            <a:r>
              <a:rPr spc="-5" dirty="0">
                <a:solidFill>
                  <a:srgbClr val="FFFFFF"/>
                </a:solidFill>
                <a:cs typeface="Calibri"/>
              </a:rPr>
              <a:t>DEL</a:t>
            </a:r>
            <a:r>
              <a:rPr spc="-60" dirty="0">
                <a:solidFill>
                  <a:srgbClr val="FFFFFF"/>
                </a:solidFill>
                <a:cs typeface="Calibri"/>
              </a:rPr>
              <a:t> </a:t>
            </a:r>
            <a:r>
              <a:rPr spc="-20" dirty="0">
                <a:solidFill>
                  <a:srgbClr val="FFFFFF"/>
                </a:solidFill>
                <a:cs typeface="Calibri"/>
              </a:rPr>
              <a:t>PROYECTO</a:t>
            </a:r>
            <a:endParaRPr dirty="0">
              <a:solidFill>
                <a:prstClr val="black"/>
              </a:solidFill>
              <a:cs typeface="Calibri"/>
            </a:endParaRPr>
          </a:p>
          <a:p>
            <a:pPr marL="94615" marR="5080" algn="just">
              <a:spcBef>
                <a:spcPts val="745"/>
              </a:spcBef>
            </a:pPr>
            <a:r>
              <a:rPr spc="-10" dirty="0">
                <a:solidFill>
                  <a:prstClr val="black"/>
                </a:solidFill>
                <a:cs typeface="Calibri"/>
              </a:rPr>
              <a:t>Permitir </a:t>
            </a:r>
            <a:r>
              <a:rPr spc="-5" dirty="0">
                <a:solidFill>
                  <a:prstClr val="black"/>
                </a:solidFill>
                <a:cs typeface="Calibri"/>
              </a:rPr>
              <a:t>la concertación </a:t>
            </a:r>
            <a:r>
              <a:rPr dirty="0">
                <a:solidFill>
                  <a:prstClr val="black"/>
                </a:solidFill>
                <a:cs typeface="Calibri"/>
              </a:rPr>
              <a:t>de </a:t>
            </a:r>
            <a:r>
              <a:rPr spc="-5" dirty="0">
                <a:solidFill>
                  <a:prstClr val="black"/>
                </a:solidFill>
                <a:cs typeface="Calibri"/>
              </a:rPr>
              <a:t>esfuerzos </a:t>
            </a:r>
            <a:r>
              <a:rPr spc="-15" dirty="0">
                <a:solidFill>
                  <a:prstClr val="black"/>
                </a:solidFill>
                <a:cs typeface="Calibri"/>
              </a:rPr>
              <a:t>estatales para </a:t>
            </a:r>
            <a:r>
              <a:rPr spc="-5" dirty="0">
                <a:solidFill>
                  <a:prstClr val="black"/>
                </a:solidFill>
                <a:cs typeface="Calibri"/>
              </a:rPr>
              <a:t>la planeación </a:t>
            </a:r>
            <a:r>
              <a:rPr spc="-10" dirty="0">
                <a:solidFill>
                  <a:prstClr val="black"/>
                </a:solidFill>
                <a:cs typeface="Calibri"/>
              </a:rPr>
              <a:t>integral </a:t>
            </a:r>
            <a:r>
              <a:rPr spc="5" dirty="0">
                <a:solidFill>
                  <a:prstClr val="black"/>
                </a:solidFill>
                <a:cs typeface="Calibri"/>
              </a:rPr>
              <a:t>del</a:t>
            </a:r>
            <a:r>
              <a:rPr lang="es-CO" spc="5" dirty="0">
                <a:solidFill>
                  <a:prstClr val="black"/>
                </a:solidFill>
                <a:cs typeface="Calibri"/>
              </a:rPr>
              <a:t> </a:t>
            </a:r>
            <a:r>
              <a:rPr lang="es-CO" spc="-10" dirty="0">
                <a:solidFill>
                  <a:prstClr val="black"/>
                </a:solidFill>
                <a:cs typeface="Calibri"/>
              </a:rPr>
              <a:t>desarrollo</a:t>
            </a:r>
            <a:r>
              <a:rPr spc="-10" dirty="0">
                <a:solidFill>
                  <a:prstClr val="black"/>
                </a:solidFill>
                <a:cs typeface="Calibri"/>
              </a:rPr>
              <a:t> </a:t>
            </a:r>
            <a:r>
              <a:rPr spc="-5" dirty="0">
                <a:solidFill>
                  <a:prstClr val="black"/>
                </a:solidFill>
                <a:cs typeface="Calibri"/>
              </a:rPr>
              <a:t>regional, permitiendo </a:t>
            </a:r>
            <a:r>
              <a:rPr dirty="0">
                <a:solidFill>
                  <a:prstClr val="black"/>
                </a:solidFill>
                <a:cs typeface="Calibri"/>
              </a:rPr>
              <a:t>a </a:t>
            </a:r>
            <a:r>
              <a:rPr spc="-5" dirty="0">
                <a:solidFill>
                  <a:prstClr val="black"/>
                </a:solidFill>
                <a:cs typeface="Calibri"/>
              </a:rPr>
              <a:t>las Entidades </a:t>
            </a:r>
            <a:r>
              <a:rPr spc="-20" dirty="0">
                <a:solidFill>
                  <a:prstClr val="black"/>
                </a:solidFill>
                <a:cs typeface="Calibri"/>
              </a:rPr>
              <a:t>Territoriales </a:t>
            </a:r>
            <a:r>
              <a:rPr dirty="0">
                <a:solidFill>
                  <a:prstClr val="black"/>
                </a:solidFill>
                <a:cs typeface="Calibri"/>
              </a:rPr>
              <a:t>a </a:t>
            </a:r>
            <a:r>
              <a:rPr spc="-15" dirty="0">
                <a:solidFill>
                  <a:prstClr val="black"/>
                </a:solidFill>
                <a:cs typeface="Calibri"/>
              </a:rPr>
              <a:t>través </a:t>
            </a:r>
            <a:r>
              <a:rPr dirty="0">
                <a:solidFill>
                  <a:prstClr val="black"/>
                </a:solidFill>
                <a:cs typeface="Calibri"/>
              </a:rPr>
              <a:t>de </a:t>
            </a:r>
            <a:r>
              <a:rPr spc="-5" dirty="0">
                <a:solidFill>
                  <a:prstClr val="black"/>
                </a:solidFill>
                <a:cs typeface="Calibri"/>
              </a:rPr>
              <a:t>la </a:t>
            </a:r>
            <a:r>
              <a:rPr lang="es-CO" spc="-5" dirty="0">
                <a:solidFill>
                  <a:prstClr val="black"/>
                </a:solidFill>
                <a:cs typeface="Calibri"/>
              </a:rPr>
              <a:t>suscripción </a:t>
            </a:r>
            <a:r>
              <a:rPr dirty="0">
                <a:solidFill>
                  <a:prstClr val="black"/>
                </a:solidFill>
                <a:cs typeface="Calibri"/>
              </a:rPr>
              <a:t>de </a:t>
            </a:r>
            <a:r>
              <a:rPr spc="-15" dirty="0">
                <a:solidFill>
                  <a:prstClr val="black"/>
                </a:solidFill>
                <a:cs typeface="Calibri"/>
              </a:rPr>
              <a:t>Contratos </a:t>
            </a:r>
            <a:r>
              <a:rPr spc="-5" dirty="0">
                <a:solidFill>
                  <a:prstClr val="black"/>
                </a:solidFill>
                <a:cs typeface="Calibri"/>
              </a:rPr>
              <a:t>Plan </a:t>
            </a:r>
            <a:r>
              <a:rPr spc="-10" dirty="0">
                <a:solidFill>
                  <a:prstClr val="black"/>
                </a:solidFill>
                <a:cs typeface="Calibri"/>
              </a:rPr>
              <a:t>con </a:t>
            </a:r>
            <a:r>
              <a:rPr lang="es-CO" spc="-5" dirty="0">
                <a:solidFill>
                  <a:prstClr val="black"/>
                </a:solidFill>
                <a:cs typeface="Calibri"/>
              </a:rPr>
              <a:t>Entidades</a:t>
            </a:r>
            <a:r>
              <a:rPr spc="-5" dirty="0">
                <a:solidFill>
                  <a:prstClr val="black"/>
                </a:solidFill>
                <a:cs typeface="Calibri"/>
              </a:rPr>
              <a:t> </a:t>
            </a:r>
            <a:r>
              <a:rPr lang="es-CO" spc="-5" dirty="0">
                <a:solidFill>
                  <a:prstClr val="black"/>
                </a:solidFill>
                <a:cs typeface="Calibri"/>
              </a:rPr>
              <a:t>nacionales</a:t>
            </a:r>
            <a:r>
              <a:rPr spc="-5" dirty="0">
                <a:solidFill>
                  <a:prstClr val="black"/>
                </a:solidFill>
                <a:cs typeface="Calibri"/>
              </a:rPr>
              <a:t> </a:t>
            </a:r>
            <a:r>
              <a:rPr lang="es-CO" spc="-5" dirty="0">
                <a:solidFill>
                  <a:prstClr val="black"/>
                </a:solidFill>
                <a:cs typeface="Calibri"/>
              </a:rPr>
              <a:t>adelantar</a:t>
            </a:r>
            <a:r>
              <a:rPr spc="-5" dirty="0">
                <a:solidFill>
                  <a:prstClr val="black"/>
                </a:solidFill>
                <a:cs typeface="Calibri"/>
              </a:rPr>
              <a:t> </a:t>
            </a:r>
            <a:r>
              <a:rPr lang="es-CO" spc="-10" dirty="0">
                <a:solidFill>
                  <a:prstClr val="black"/>
                </a:solidFill>
                <a:cs typeface="Calibri"/>
              </a:rPr>
              <a:t>intervenciones</a:t>
            </a:r>
            <a:r>
              <a:rPr spc="-10" dirty="0">
                <a:solidFill>
                  <a:prstClr val="black"/>
                </a:solidFill>
                <a:cs typeface="Calibri"/>
              </a:rPr>
              <a:t> </a:t>
            </a:r>
            <a:r>
              <a:rPr lang="es-CO" spc="5" dirty="0">
                <a:solidFill>
                  <a:prstClr val="black"/>
                </a:solidFill>
                <a:cs typeface="Calibri"/>
              </a:rPr>
              <a:t>en</a:t>
            </a:r>
            <a:r>
              <a:rPr spc="5" dirty="0">
                <a:solidFill>
                  <a:prstClr val="black"/>
                </a:solidFill>
                <a:cs typeface="Calibri"/>
              </a:rPr>
              <a:t> </a:t>
            </a:r>
            <a:r>
              <a:rPr lang="es-CO" dirty="0">
                <a:solidFill>
                  <a:prstClr val="black"/>
                </a:solidFill>
                <a:cs typeface="Calibri"/>
              </a:rPr>
              <a:t>su </a:t>
            </a:r>
            <a:r>
              <a:rPr lang="es-CO" spc="-10" dirty="0">
                <a:solidFill>
                  <a:prstClr val="black"/>
                </a:solidFill>
                <a:cs typeface="Calibri"/>
              </a:rPr>
              <a:t>infraestructura</a:t>
            </a:r>
            <a:r>
              <a:rPr spc="-10" dirty="0">
                <a:solidFill>
                  <a:prstClr val="black"/>
                </a:solidFill>
                <a:cs typeface="Calibri"/>
              </a:rPr>
              <a:t>.</a:t>
            </a:r>
            <a:endParaRPr dirty="0">
              <a:solidFill>
                <a:prstClr val="black"/>
              </a:solidFill>
              <a:cs typeface="Calibri"/>
            </a:endParaRPr>
          </a:p>
          <a:p>
            <a:endParaRPr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>
              <a:spcBef>
                <a:spcPts val="35"/>
              </a:spcBef>
            </a:pPr>
            <a:endParaRPr sz="185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/>
            <a:r>
              <a:rPr dirty="0">
                <a:solidFill>
                  <a:srgbClr val="FFFFFF"/>
                </a:solidFill>
                <a:cs typeface="Calibri"/>
              </a:rPr>
              <a:t>BENEFICIO </a:t>
            </a:r>
            <a:r>
              <a:rPr spc="-5" dirty="0">
                <a:solidFill>
                  <a:srgbClr val="FFFFFF"/>
                </a:solidFill>
                <a:cs typeface="Calibri"/>
              </a:rPr>
              <a:t>DEL</a:t>
            </a:r>
            <a:r>
              <a:rPr spc="-80" dirty="0">
                <a:solidFill>
                  <a:srgbClr val="FFFFFF"/>
                </a:solidFill>
                <a:cs typeface="Calibri"/>
              </a:rPr>
              <a:t> </a:t>
            </a:r>
            <a:r>
              <a:rPr spc="-10" dirty="0">
                <a:solidFill>
                  <a:srgbClr val="FFFFFF"/>
                </a:solidFill>
                <a:cs typeface="Calibri"/>
              </a:rPr>
              <a:t>PROGRAMA</a:t>
            </a:r>
            <a:endParaRPr dirty="0">
              <a:solidFill>
                <a:prstClr val="black"/>
              </a:solidFill>
              <a:cs typeface="Calibri"/>
            </a:endParaRPr>
          </a:p>
          <a:p>
            <a:pPr marL="381000" indent="-286385" algn="just">
              <a:spcBef>
                <a:spcPts val="745"/>
              </a:spcBef>
              <a:buClr>
                <a:srgbClr val="FF9900"/>
              </a:buClr>
              <a:buSzPct val="119444"/>
              <a:buFont typeface="Arial"/>
              <a:buChar char="•"/>
              <a:tabLst>
                <a:tab pos="381635" algn="l"/>
              </a:tabLst>
            </a:pPr>
            <a:r>
              <a:rPr spc="-5" dirty="0">
                <a:solidFill>
                  <a:prstClr val="black"/>
                </a:solidFill>
                <a:cs typeface="Calibri"/>
              </a:rPr>
              <a:t>Alianzas</a:t>
            </a:r>
            <a:r>
              <a:rPr spc="-25" dirty="0">
                <a:solidFill>
                  <a:prstClr val="black"/>
                </a:solidFill>
                <a:cs typeface="Calibri"/>
              </a:rPr>
              <a:t> </a:t>
            </a:r>
            <a:r>
              <a:rPr spc="-10" dirty="0">
                <a:solidFill>
                  <a:prstClr val="black"/>
                </a:solidFill>
                <a:cs typeface="Calibri"/>
              </a:rPr>
              <a:t>Interinstitucionales</a:t>
            </a:r>
            <a:endParaRPr dirty="0">
              <a:solidFill>
                <a:prstClr val="black"/>
              </a:solidFill>
              <a:cs typeface="Calibri"/>
            </a:endParaRPr>
          </a:p>
          <a:p>
            <a:pPr marL="381000" indent="-286385" algn="just">
              <a:buClr>
                <a:srgbClr val="FF9900"/>
              </a:buClr>
              <a:buSzPct val="119444"/>
              <a:buFont typeface="Arial"/>
              <a:buChar char="•"/>
              <a:tabLst>
                <a:tab pos="381635" algn="l"/>
              </a:tabLst>
            </a:pPr>
            <a:r>
              <a:rPr spc="-10" dirty="0">
                <a:solidFill>
                  <a:prstClr val="black"/>
                </a:solidFill>
                <a:cs typeface="Calibri"/>
              </a:rPr>
              <a:t>Desarrollo </a:t>
            </a:r>
            <a:r>
              <a:rPr spc="-5" dirty="0">
                <a:solidFill>
                  <a:prstClr val="black"/>
                </a:solidFill>
                <a:cs typeface="Calibri"/>
              </a:rPr>
              <a:t>de </a:t>
            </a:r>
            <a:r>
              <a:rPr spc="-10" dirty="0">
                <a:solidFill>
                  <a:prstClr val="black"/>
                </a:solidFill>
                <a:cs typeface="Calibri"/>
              </a:rPr>
              <a:t>infraestructura</a:t>
            </a:r>
            <a:r>
              <a:rPr spc="5" dirty="0">
                <a:solidFill>
                  <a:prstClr val="black"/>
                </a:solidFill>
                <a:cs typeface="Calibri"/>
              </a:rPr>
              <a:t> </a:t>
            </a:r>
            <a:r>
              <a:rPr spc="-10" dirty="0">
                <a:solidFill>
                  <a:prstClr val="black"/>
                </a:solidFill>
                <a:cs typeface="Calibri"/>
              </a:rPr>
              <a:t>territorial</a:t>
            </a:r>
            <a:endParaRPr dirty="0">
              <a:solidFill>
                <a:prstClr val="black"/>
              </a:solidFill>
              <a:cs typeface="Calibri"/>
            </a:endParaRPr>
          </a:p>
          <a:p>
            <a:pPr marL="381000" indent="-286385" algn="just">
              <a:buClr>
                <a:srgbClr val="FF9900"/>
              </a:buClr>
              <a:buSzPct val="119444"/>
              <a:buFont typeface="Arial"/>
              <a:buChar char="•"/>
              <a:tabLst>
                <a:tab pos="381635" algn="l"/>
              </a:tabLst>
            </a:pPr>
            <a:r>
              <a:rPr spc="-5" dirty="0">
                <a:solidFill>
                  <a:prstClr val="black"/>
                </a:solidFill>
                <a:cs typeface="Calibri"/>
              </a:rPr>
              <a:t>Conectividad </a:t>
            </a:r>
            <a:r>
              <a:rPr spc="-10" dirty="0">
                <a:solidFill>
                  <a:prstClr val="black"/>
                </a:solidFill>
                <a:cs typeface="Calibri"/>
              </a:rPr>
              <a:t>entre centros </a:t>
            </a:r>
            <a:r>
              <a:rPr dirty="0">
                <a:solidFill>
                  <a:prstClr val="black"/>
                </a:solidFill>
                <a:cs typeface="Calibri"/>
              </a:rPr>
              <a:t>de </a:t>
            </a:r>
            <a:r>
              <a:rPr spc="-10" dirty="0">
                <a:solidFill>
                  <a:prstClr val="black"/>
                </a:solidFill>
                <a:cs typeface="Calibri"/>
              </a:rPr>
              <a:t>producción </a:t>
            </a:r>
            <a:r>
              <a:rPr dirty="0">
                <a:solidFill>
                  <a:prstClr val="black"/>
                </a:solidFill>
                <a:cs typeface="Calibri"/>
              </a:rPr>
              <a:t>y</a:t>
            </a:r>
            <a:r>
              <a:rPr spc="125" dirty="0">
                <a:solidFill>
                  <a:prstClr val="black"/>
                </a:solidFill>
                <a:cs typeface="Calibri"/>
              </a:rPr>
              <a:t> </a:t>
            </a:r>
            <a:r>
              <a:rPr spc="-10" dirty="0">
                <a:solidFill>
                  <a:prstClr val="black"/>
                </a:solidFill>
                <a:cs typeface="Calibri"/>
              </a:rPr>
              <a:t>consumo</a:t>
            </a:r>
            <a:endParaRPr dirty="0">
              <a:solidFill>
                <a:prstClr val="black"/>
              </a:solidFill>
              <a:cs typeface="Calibri"/>
            </a:endParaRPr>
          </a:p>
          <a:p>
            <a:pPr marL="381000" indent="-286385" algn="just">
              <a:buClr>
                <a:srgbClr val="FF9900"/>
              </a:buClr>
              <a:buSzPct val="119444"/>
              <a:buFont typeface="Arial"/>
              <a:buChar char="•"/>
              <a:tabLst>
                <a:tab pos="381635" algn="l"/>
              </a:tabLst>
            </a:pPr>
            <a:r>
              <a:rPr spc="-10" dirty="0">
                <a:solidFill>
                  <a:prstClr val="black"/>
                </a:solidFill>
                <a:cs typeface="Calibri"/>
              </a:rPr>
              <a:t>Desarrollo </a:t>
            </a:r>
            <a:r>
              <a:rPr spc="-5" dirty="0">
                <a:solidFill>
                  <a:prstClr val="black"/>
                </a:solidFill>
                <a:cs typeface="Calibri"/>
              </a:rPr>
              <a:t>de capacidades </a:t>
            </a:r>
            <a:r>
              <a:rPr spc="-10" dirty="0">
                <a:solidFill>
                  <a:prstClr val="black"/>
                </a:solidFill>
                <a:cs typeface="Calibri"/>
              </a:rPr>
              <a:t>institucionales </a:t>
            </a:r>
            <a:r>
              <a:rPr dirty="0">
                <a:solidFill>
                  <a:prstClr val="black"/>
                </a:solidFill>
                <a:cs typeface="Calibri"/>
              </a:rPr>
              <a:t>en </a:t>
            </a:r>
            <a:r>
              <a:rPr spc="-5" dirty="0">
                <a:solidFill>
                  <a:prstClr val="black"/>
                </a:solidFill>
                <a:cs typeface="Calibri"/>
              </a:rPr>
              <a:t>Entidades</a:t>
            </a:r>
            <a:r>
              <a:rPr spc="190" dirty="0">
                <a:solidFill>
                  <a:prstClr val="black"/>
                </a:solidFill>
                <a:cs typeface="Calibri"/>
              </a:rPr>
              <a:t> </a:t>
            </a:r>
            <a:r>
              <a:rPr spc="-20" dirty="0">
                <a:solidFill>
                  <a:prstClr val="black"/>
                </a:solidFill>
                <a:cs typeface="Calibri"/>
              </a:rPr>
              <a:t>Territoriales</a:t>
            </a:r>
            <a:endParaRPr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3601716" y="595705"/>
            <a:ext cx="6430807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900" dirty="0">
                <a:solidFill>
                  <a:prstClr val="white"/>
                </a:solidFill>
              </a:rPr>
              <a:t>COMPETITIVIDAD ESTRATÉGICA E INFRAESTRUCTURA</a:t>
            </a:r>
          </a:p>
          <a:p>
            <a:r>
              <a:rPr lang="es-CO" b="1" dirty="0">
                <a:solidFill>
                  <a:prstClr val="black"/>
                </a:solidFill>
                <a:latin typeface="Arial Narrow" panose="020B0606020202030204" pitchFamily="34" charset="0"/>
              </a:rPr>
              <a:t>RED VIAL SECUNDARIA – CONTRATOS PLAN</a:t>
            </a:r>
          </a:p>
        </p:txBody>
      </p:sp>
    </p:spTree>
    <p:extLst>
      <p:ext uri="{BB962C8B-B14F-4D97-AF65-F5344CB8AC3E}">
        <p14:creationId xmlns:p14="http://schemas.microsoft.com/office/powerpoint/2010/main" val="288689117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5016322"/>
              </p:ext>
            </p:extLst>
          </p:nvPr>
        </p:nvGraphicFramePr>
        <p:xfrm>
          <a:off x="1588169" y="1768221"/>
          <a:ext cx="9865894" cy="404520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8373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3672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0812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0241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40452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26331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167063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201930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VALOR</a:t>
                      </a:r>
                      <a:r>
                        <a:rPr sz="12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TOTAL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$175.840</a:t>
                      </a: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9143">
                      <a:solidFill>
                        <a:srgbClr val="97B853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01929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APORTE</a:t>
                      </a:r>
                      <a:r>
                        <a:rPr sz="1200" spc="-10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INVIAS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$175.108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01930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APORTE</a:t>
                      </a:r>
                      <a:r>
                        <a:rPr sz="1200" spc="-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DEPARTAMENTO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$731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94309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FECHA DE</a:t>
                      </a:r>
                      <a:r>
                        <a:rPr sz="1200" spc="-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INICIO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06/11/2013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01930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FECHA DE</a:t>
                      </a:r>
                      <a:r>
                        <a:rPr sz="1200" spc="-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TERMINACIÓN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31/12/2017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69239">
                <a:tc gridSpan="7">
                  <a:txBody>
                    <a:bodyPr/>
                    <a:lstStyle/>
                    <a:p>
                      <a:pPr marL="1569720" algn="ctr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DISTRIBUCIÓN 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 RECURSOS INVIAS</a:t>
                      </a:r>
                      <a:r>
                        <a:rPr lang="es-CO"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(CONVENIO 2879/13 - </a:t>
                      </a:r>
                      <a:r>
                        <a:rPr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3283/13 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Y </a:t>
                      </a:r>
                      <a:r>
                        <a:rPr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CONTRATO</a:t>
                      </a:r>
                      <a:r>
                        <a:rPr lang="es-CO"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1646/14)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84937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60"/>
                        </a:spcBef>
                      </a:pPr>
                      <a:r>
                        <a:rPr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VÍAS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860"/>
                        </a:spcBef>
                      </a:pPr>
                      <a:r>
                        <a:rPr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VALOR</a:t>
                      </a:r>
                      <a:r>
                        <a:rPr sz="1200" spc="-7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OBRA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71755" indent="0" algn="ct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VALOR</a:t>
                      </a:r>
                      <a:r>
                        <a:rPr lang="es-CO"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ERVEN</a:t>
                      </a:r>
                      <a:r>
                        <a:rPr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ORÍA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60"/>
                        </a:spcBef>
                      </a:pPr>
                      <a:r>
                        <a:rPr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FECHA</a:t>
                      </a:r>
                      <a:r>
                        <a:rPr sz="1200" spc="-4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INICIO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53670" indent="0" algn="ct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FECHA</a:t>
                      </a:r>
                      <a:r>
                        <a:rPr lang="es-CO"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ERMINA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2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IÓN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860"/>
                        </a:spcBef>
                      </a:pP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% AVANCE</a:t>
                      </a:r>
                      <a:r>
                        <a:rPr sz="1200" spc="-7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FÍSICO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87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3888">
                <a:tc gridSpan="2">
                  <a:txBody>
                    <a:bodyPr/>
                    <a:lstStyle/>
                    <a:p>
                      <a:pPr marL="32384" marR="23495" algn="just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Mejoramiento y/o construcción Chaparral –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Limón – Río Blanco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(Fase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I* y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Fase</a:t>
                      </a:r>
                      <a:r>
                        <a:rPr sz="1200" spc="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II)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9209" algn="ctr">
                        <a:lnSpc>
                          <a:spcPct val="100000"/>
                        </a:lnSpc>
                        <a:spcBef>
                          <a:spcPts val="81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52.759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325120" algn="ctr">
                        <a:lnSpc>
                          <a:spcPct val="100000"/>
                        </a:lnSpc>
                        <a:spcBef>
                          <a:spcPts val="81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3.442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15"/>
                        </a:spcBef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26/04/2014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815"/>
                        </a:spcBef>
                      </a:pPr>
                      <a:r>
                        <a:rPr lang="es-CO" sz="1200" spc="-10" dirty="0">
                          <a:latin typeface="Calibri"/>
                          <a:cs typeface="Calibri"/>
                        </a:rPr>
                        <a:t>30/09/2017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81,21%</a:t>
                      </a: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81381">
                <a:tc gridSpan="2">
                  <a:txBody>
                    <a:bodyPr/>
                    <a:lstStyle/>
                    <a:p>
                      <a:pPr marL="32384" algn="just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lang="es-CO" sz="1200" spc="-5" noProof="0" dirty="0">
                          <a:latin typeface="Calibri"/>
                          <a:cs typeface="Calibri"/>
                        </a:rPr>
                        <a:t>Mejoramiento y pavimentación Ataco –</a:t>
                      </a:r>
                      <a:endParaRPr lang="es-CO" sz="1200" noProof="0" dirty="0">
                        <a:latin typeface="Calibri"/>
                        <a:cs typeface="Calibri"/>
                      </a:endParaRPr>
                    </a:p>
                    <a:p>
                      <a:pPr marL="32384" algn="just">
                        <a:lnSpc>
                          <a:spcPct val="100000"/>
                        </a:lnSpc>
                      </a:pPr>
                      <a:r>
                        <a:rPr lang="es-CO" sz="1200" spc="-5" noProof="0" dirty="0">
                          <a:latin typeface="Calibri"/>
                          <a:cs typeface="Calibri"/>
                        </a:rPr>
                        <a:t>Planadas </a:t>
                      </a:r>
                      <a:r>
                        <a:rPr lang="es-CO" sz="1200" spc="-10" noProof="0" dirty="0">
                          <a:latin typeface="Calibri"/>
                          <a:cs typeface="Calibri"/>
                        </a:rPr>
                        <a:t>(Fase </a:t>
                      </a:r>
                      <a:r>
                        <a:rPr lang="es-CO" sz="1200" spc="-5" noProof="0" dirty="0">
                          <a:latin typeface="Calibri"/>
                          <a:cs typeface="Calibri"/>
                        </a:rPr>
                        <a:t>I* y </a:t>
                      </a:r>
                      <a:r>
                        <a:rPr lang="es-CO" sz="1200" spc="-10" noProof="0" dirty="0">
                          <a:latin typeface="Calibri"/>
                          <a:cs typeface="Calibri"/>
                        </a:rPr>
                        <a:t>Fase</a:t>
                      </a:r>
                      <a:r>
                        <a:rPr lang="es-CO" sz="1200" spc="5" noProof="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s-CO" sz="1200" spc="-5" noProof="0" dirty="0">
                          <a:latin typeface="Calibri"/>
                          <a:cs typeface="Calibri"/>
                        </a:rPr>
                        <a:t>II*)</a:t>
                      </a:r>
                      <a:endParaRPr lang="es-CO" sz="1200" noProof="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9209" algn="ctr">
                        <a:lnSpc>
                          <a:spcPct val="100000"/>
                        </a:lnSpc>
                        <a:spcBef>
                          <a:spcPts val="85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32.962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311150" algn="ctr">
                        <a:lnSpc>
                          <a:spcPct val="100000"/>
                        </a:lnSpc>
                        <a:spcBef>
                          <a:spcPts val="85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2.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537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50"/>
                        </a:spcBef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21/03/2014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850"/>
                        </a:spcBef>
                      </a:pPr>
                      <a:r>
                        <a:rPr lang="es-CO" sz="1200" spc="-10" dirty="0">
                          <a:latin typeface="Calibri"/>
                          <a:cs typeface="Calibri"/>
                        </a:rPr>
                        <a:t>15/06/2017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100,0%</a:t>
                      </a: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448691">
                <a:tc gridSpan="2">
                  <a:txBody>
                    <a:bodyPr/>
                    <a:lstStyle/>
                    <a:p>
                      <a:pPr marL="32384" marR="23495" algn="just">
                        <a:lnSpc>
                          <a:spcPct val="100000"/>
                        </a:lnSpc>
                        <a:spcBef>
                          <a:spcPts val="515"/>
                        </a:spcBef>
                      </a:pPr>
                      <a:r>
                        <a:rPr lang="es-CO" sz="1200" spc="-5" noProof="0" dirty="0">
                          <a:latin typeface="Calibri"/>
                          <a:cs typeface="Calibri"/>
                        </a:rPr>
                        <a:t>Mejoramiento Vía Chaparral - Tuluni - Señoritas (Incluye obra y estudios y</a:t>
                      </a:r>
                      <a:r>
                        <a:rPr lang="es-CO" sz="1200" spc="-15" noProof="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s-CO" sz="1200" spc="-5" noProof="0" dirty="0">
                          <a:latin typeface="Calibri"/>
                          <a:cs typeface="Calibri"/>
                        </a:rPr>
                        <a:t>diseños)</a:t>
                      </a:r>
                      <a:endParaRPr lang="es-CO" sz="1200" noProof="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9209" algn="ctr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1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59.223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311150" algn="ctr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4.517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15/01/2016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lang="es-CO" sz="1200" spc="-5" dirty="0">
                          <a:latin typeface="Calibri"/>
                          <a:cs typeface="Calibri"/>
                        </a:rPr>
                        <a:t>18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/01/2018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75,97%</a:t>
                      </a: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725668">
                <a:tc gridSpan="2">
                  <a:txBody>
                    <a:bodyPr/>
                    <a:lstStyle/>
                    <a:p>
                      <a:pPr marL="32384" marR="24765" algn="just">
                        <a:lnSpc>
                          <a:spcPct val="100000"/>
                        </a:lnSpc>
                        <a:spcBef>
                          <a:spcPts val="575"/>
                        </a:spcBef>
                      </a:pPr>
                      <a:r>
                        <a:rPr lang="es-CO" sz="1200" spc="-5" noProof="0" dirty="0">
                          <a:latin typeface="Calibri"/>
                          <a:cs typeface="Calibri"/>
                        </a:rPr>
                        <a:t>Mejoramiento Vía Señoritas – Palmichal – Río Blanco (Incluye Obra y Estudios y diseños)</a:t>
                      </a:r>
                      <a:endParaRPr lang="es-CO" sz="1200" noProof="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2.586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325120" algn="ctr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535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84455" marR="76200" algn="ctr">
                        <a:lnSpc>
                          <a:spcPts val="1200"/>
                        </a:lnSpc>
                        <a:spcBef>
                          <a:spcPts val="15"/>
                        </a:spcBef>
                      </a:pPr>
                      <a:r>
                        <a:rPr lang="es-CO" sz="1200" spc="-5" dirty="0">
                          <a:latin typeface="+mn-lt"/>
                          <a:cs typeface="Calibri"/>
                        </a:rPr>
                        <a:t>Por contratar, se enviara por parte de la Gobernación del Tolima CDP la próxima semana, para iniciar proceso contractual para licitación. Se proyecta la contratación inicios de Septiembre de 2017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31/12/2017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70637">
                <a:tc gridSpan="2">
                  <a:txBody>
                    <a:bodyPr/>
                    <a:lstStyle/>
                    <a:p>
                      <a:pPr marL="32384" algn="just"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Mejoramiento Vía Coyaima - Ataco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(Fase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)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$14.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787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325120" algn="ctr"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1.046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14/12/2015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r>
                        <a:rPr lang="es-CO" sz="1200" spc="-10" dirty="0">
                          <a:latin typeface="Calibri"/>
                          <a:cs typeface="Calibri"/>
                        </a:rPr>
                        <a:t>06/06/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2017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97,47%</a:t>
                      </a: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8" name="object 8"/>
          <p:cNvSpPr/>
          <p:nvPr/>
        </p:nvSpPr>
        <p:spPr>
          <a:xfrm>
            <a:off x="4824985" y="857999"/>
            <a:ext cx="4500371" cy="5608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4680205" y="1470699"/>
            <a:ext cx="3165347" cy="3459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5177028" y="1444765"/>
            <a:ext cx="2173224" cy="45413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727449" y="1495044"/>
            <a:ext cx="3075431" cy="25603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4727448" y="1495044"/>
            <a:ext cx="3075940" cy="256540"/>
          </a:xfrm>
          <a:custGeom>
            <a:avLst/>
            <a:gdLst/>
            <a:ahLst/>
            <a:cxnLst/>
            <a:rect l="l" t="t" r="r" b="b"/>
            <a:pathLst>
              <a:path w="3075940" h="256539">
                <a:moveTo>
                  <a:pt x="0" y="256032"/>
                </a:moveTo>
                <a:lnTo>
                  <a:pt x="3075431" y="256032"/>
                </a:lnTo>
                <a:lnTo>
                  <a:pt x="3075431" y="0"/>
                </a:lnTo>
                <a:lnTo>
                  <a:pt x="0" y="0"/>
                </a:lnTo>
                <a:lnTo>
                  <a:pt x="0" y="256032"/>
                </a:lnTo>
                <a:close/>
              </a:path>
            </a:pathLst>
          </a:custGeom>
          <a:ln w="9143">
            <a:solidFill>
              <a:srgbClr val="97B853"/>
            </a:solidFill>
          </a:ln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916296" y="1223601"/>
            <a:ext cx="4117975" cy="5232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spcBef>
                <a:spcPts val="25"/>
              </a:spcBef>
            </a:pPr>
            <a:endParaRPr sz="20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332740"/>
            <a:r>
              <a:rPr sz="1400" b="1" spc="-25" dirty="0">
                <a:solidFill>
                  <a:srgbClr val="FFFFFF"/>
                </a:solidFill>
                <a:cs typeface="Calibri"/>
              </a:rPr>
              <a:t>CONTRATO </a:t>
            </a:r>
            <a:r>
              <a:rPr sz="1400" b="1" spc="-5" dirty="0">
                <a:solidFill>
                  <a:srgbClr val="FFFFFF"/>
                </a:solidFill>
                <a:cs typeface="Calibri"/>
              </a:rPr>
              <a:t>PLAN</a:t>
            </a:r>
            <a:r>
              <a:rPr sz="1400" b="1" spc="-60" dirty="0">
                <a:solidFill>
                  <a:srgbClr val="FFFFFF"/>
                </a:solidFill>
                <a:cs typeface="Calibri"/>
              </a:rPr>
              <a:t> </a:t>
            </a:r>
            <a:r>
              <a:rPr sz="1400" b="1" spc="-10" dirty="0">
                <a:solidFill>
                  <a:srgbClr val="FFFFFF"/>
                </a:solidFill>
                <a:cs typeface="Calibri"/>
              </a:rPr>
              <a:t>TOLIMA</a:t>
            </a:r>
            <a:endParaRPr sz="14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3534133" y="612134"/>
            <a:ext cx="6430807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900" dirty="0">
                <a:solidFill>
                  <a:prstClr val="white"/>
                </a:solidFill>
              </a:rPr>
              <a:t>COMPETITIVIDAD ESTRATÉGICA E INFRAESTRUCTURA</a:t>
            </a:r>
          </a:p>
          <a:p>
            <a:r>
              <a:rPr lang="es-CO" b="1" dirty="0">
                <a:solidFill>
                  <a:prstClr val="black"/>
                </a:solidFill>
                <a:latin typeface="Arial Narrow" panose="020B0606020202030204" pitchFamily="34" charset="0"/>
              </a:rPr>
              <a:t>RED VIAL SECUNDARIA – CONTRATOS PLAN</a:t>
            </a:r>
          </a:p>
        </p:txBody>
      </p:sp>
    </p:spTree>
    <p:extLst>
      <p:ext uri="{BB962C8B-B14F-4D97-AF65-F5344CB8AC3E}">
        <p14:creationId xmlns:p14="http://schemas.microsoft.com/office/powerpoint/2010/main" val="280114756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5270839"/>
              </p:ext>
            </p:extLst>
          </p:nvPr>
        </p:nvGraphicFramePr>
        <p:xfrm>
          <a:off x="1487606" y="1668653"/>
          <a:ext cx="9938247" cy="364705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9635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1633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7842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52222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65770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06720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160909">
                <a:tc>
                  <a:txBody>
                    <a:bodyPr/>
                    <a:lstStyle/>
                    <a:p>
                      <a:pPr marL="32384">
                        <a:lnSpc>
                          <a:spcPts val="1180"/>
                        </a:lnSpc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VALOR TOTAL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(MILLONES DE</a:t>
                      </a:r>
                      <a:r>
                        <a:rPr sz="12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PESOS)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1270" algn="ctr">
                        <a:lnSpc>
                          <a:spcPts val="1180"/>
                        </a:lnSpc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$51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4.270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44898">
                <a:tc>
                  <a:txBody>
                    <a:bodyPr/>
                    <a:lstStyle/>
                    <a:p>
                      <a:pPr marL="32384">
                        <a:lnSpc>
                          <a:spcPts val="1180"/>
                        </a:lnSpc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APORTE INVIAS (MILLONES DE</a:t>
                      </a:r>
                      <a:r>
                        <a:rPr sz="12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PESOS)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635" algn="ctr">
                        <a:lnSpc>
                          <a:spcPts val="1180"/>
                        </a:lnSpc>
                      </a:pPr>
                      <a:r>
                        <a:rPr sz="1200" b="1" spc="-10" dirty="0">
                          <a:latin typeface="Calibri"/>
                          <a:cs typeface="Calibri"/>
                        </a:rPr>
                        <a:t>$50</a:t>
                      </a:r>
                      <a:r>
                        <a:rPr lang="es-CO" sz="1200" b="1" spc="-10" dirty="0">
                          <a:latin typeface="Calibri"/>
                          <a:cs typeface="Calibri"/>
                        </a:rPr>
                        <a:t>0.320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0781">
                <a:tc>
                  <a:txBody>
                    <a:bodyPr/>
                    <a:lstStyle/>
                    <a:p>
                      <a:pPr marL="32384">
                        <a:lnSpc>
                          <a:spcPts val="1180"/>
                        </a:lnSpc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APORTE DEPARTAMENTO (MILLONES DE</a:t>
                      </a:r>
                      <a:r>
                        <a:rPr sz="12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PESOS)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1905" algn="ctr">
                        <a:lnSpc>
                          <a:spcPts val="1180"/>
                        </a:lnSpc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$13.950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60782">
                <a:tc>
                  <a:txBody>
                    <a:bodyPr/>
                    <a:lstStyle/>
                    <a:p>
                      <a:pPr marL="32384">
                        <a:lnSpc>
                          <a:spcPts val="1180"/>
                        </a:lnSpc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FECHA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2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INICIO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OCTUBRE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2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2013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60908">
                <a:tc>
                  <a:txBody>
                    <a:bodyPr/>
                    <a:lstStyle/>
                    <a:p>
                      <a:pPr marL="32384">
                        <a:lnSpc>
                          <a:spcPts val="1180"/>
                        </a:lnSpc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FECHA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2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TERMINACIÓN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1905" algn="ctr">
                        <a:lnSpc>
                          <a:spcPts val="1180"/>
                        </a:lnSpc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DICIEMBRE DE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201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7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7332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VÍAS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2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VALOR</a:t>
                      </a:r>
                      <a:r>
                        <a:rPr sz="1200" spc="-1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OBRA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  <a:p>
                      <a:pPr marL="242570" marR="95885" indent="-139065">
                        <a:lnSpc>
                          <a:spcPct val="100000"/>
                        </a:lnSpc>
                      </a:pP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(</a:t>
                      </a:r>
                      <a:r>
                        <a:rPr lang="es-CO" sz="1200" spc="-5" noProof="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Millones</a:t>
                      </a:r>
                      <a:r>
                        <a:rPr sz="1200" spc="-4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lang="es-CO"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pesos)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marL="156845" marR="149225" indent="-635" algn="ctr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2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VALOR</a:t>
                      </a:r>
                      <a:r>
                        <a:rPr lang="es-CO" sz="12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2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TERVE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2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TO</a:t>
                      </a:r>
                      <a:r>
                        <a:rPr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2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ÍA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(Millones de</a:t>
                      </a:r>
                      <a:r>
                        <a:rPr sz="1200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pesos)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FECHA</a:t>
                      </a:r>
                      <a:r>
                        <a:rPr sz="1200" spc="-7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INICIO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FECHA</a:t>
                      </a:r>
                      <a:r>
                        <a:rPr sz="1200" spc="-6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TERMINACIÓN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marL="163195" marR="57785" indent="-97790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sz="12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%</a:t>
                      </a:r>
                      <a:r>
                        <a:rPr sz="1200" spc="-9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AVANCE</a:t>
                      </a:r>
                      <a:r>
                        <a:rPr lang="es-CO"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FÍSICO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46761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Tipacoque - El</a:t>
                      </a:r>
                      <a:r>
                        <a:rPr sz="1200" spc="-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Espino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7081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37.000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3.653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31 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/07/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2014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3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1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/12/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2016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es-CO" sz="1200" dirty="0">
                          <a:latin typeface="Calibri"/>
                          <a:cs typeface="Calibri"/>
                        </a:rPr>
                        <a:t>100%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23381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Duitama - Límite Santander (Charalá -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San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Gil)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7081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36.599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2.857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31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/07/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2014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30 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/10/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2016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3175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dirty="0">
                          <a:latin typeface="+mn-lt"/>
                          <a:cs typeface="Calibri"/>
                        </a:rPr>
                        <a:t>100%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59308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Puente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Camacho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- Garagoa - Las</a:t>
                      </a:r>
                      <a:r>
                        <a:rPr sz="12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Juntas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7081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81,915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6.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841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1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/08/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2014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es-CO" sz="1200" spc="-5" dirty="0">
                          <a:latin typeface="Calibri"/>
                          <a:cs typeface="Calibri"/>
                        </a:rPr>
                        <a:t>11 /09/2017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es-CO" sz="1200" dirty="0">
                          <a:latin typeface="Calibri"/>
                          <a:cs typeface="Calibri"/>
                        </a:rPr>
                        <a:t>95,76%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46761">
                <a:tc>
                  <a:txBody>
                    <a:bodyPr/>
                    <a:lstStyle/>
                    <a:p>
                      <a:pPr marL="61594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Villa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De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Leyva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- Santa.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Sofía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200" spc="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Moniquirá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7081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5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5,332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5.223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21 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/07/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2014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es-CO" sz="1200" spc="-5" dirty="0">
                          <a:latin typeface="Calibri"/>
                          <a:cs typeface="Calibri"/>
                        </a:rPr>
                        <a:t>4 /08/</a:t>
                      </a:r>
                      <a:r>
                        <a:rPr lang="es-CO" sz="1200" spc="-5" baseline="0" dirty="0">
                          <a:latin typeface="Calibri"/>
                          <a:cs typeface="Calibri"/>
                        </a:rPr>
                        <a:t>2017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es-CO" sz="1200" dirty="0">
                          <a:latin typeface="Calibri"/>
                          <a:cs typeface="Calibri"/>
                        </a:rPr>
                        <a:t>92,79%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46760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Buenavista - La</a:t>
                      </a:r>
                      <a:r>
                        <a:rPr sz="12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Victoria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7081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62.3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70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5.228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21 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/07/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2014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es-CO" sz="1200" spc="-5" dirty="0">
                          <a:latin typeface="Calibri"/>
                          <a:cs typeface="Calibri"/>
                        </a:rPr>
                        <a:t>3 /08/</a:t>
                      </a:r>
                      <a:r>
                        <a:rPr lang="es-CO" sz="1200" spc="-5" baseline="0" dirty="0">
                          <a:latin typeface="Calibri"/>
                          <a:cs typeface="Calibri"/>
                        </a:rPr>
                        <a:t>2017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es-CO" sz="1200" dirty="0">
                          <a:latin typeface="Calibri"/>
                          <a:cs typeface="Calibri"/>
                        </a:rPr>
                        <a:t>93.73%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46887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Sogamoso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200" spc="-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Tasco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7081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56.202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5.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374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31 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/07/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2014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es-CO" sz="1200" spc="-5" dirty="0">
                          <a:latin typeface="Calibri"/>
                          <a:cs typeface="Calibri"/>
                        </a:rPr>
                        <a:t>28 /02/</a:t>
                      </a:r>
                      <a:r>
                        <a:rPr lang="es-CO" sz="1200" spc="-5" baseline="0" dirty="0">
                          <a:latin typeface="Calibri"/>
                          <a:cs typeface="Calibri"/>
                        </a:rPr>
                        <a:t>2017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es-CO" sz="1200" dirty="0">
                          <a:latin typeface="Calibri"/>
                          <a:cs typeface="Calibri"/>
                        </a:rPr>
                        <a:t>100%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46761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Mejoramiento Movilidad</a:t>
                      </a:r>
                      <a:r>
                        <a:rPr sz="12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Sogamoso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7081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63.062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4.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97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8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1 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/11/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2014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31 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/12/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201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7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es-CO" sz="1200" dirty="0">
                          <a:latin typeface="Calibri"/>
                          <a:cs typeface="Calibri"/>
                        </a:rPr>
                        <a:t>34.42%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46761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Desarrollo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Vial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Lago De</a:t>
                      </a:r>
                      <a:r>
                        <a:rPr sz="12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Tota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7081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75.754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5.559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31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/07/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2014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es-CO" sz="1200" spc="-5" dirty="0">
                          <a:latin typeface="Calibri"/>
                          <a:cs typeface="Calibri"/>
                        </a:rPr>
                        <a:t>14/12/2016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es-CO" sz="1200" dirty="0">
                          <a:latin typeface="Calibri"/>
                          <a:cs typeface="Calibri"/>
                        </a:rPr>
                        <a:t>100%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46760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Estudios y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Diseños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Gobernación Boyaca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7081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13.950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-</a:t>
                      </a: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-</a:t>
                      </a: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-</a:t>
                      </a: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es-CO" sz="1200" dirty="0">
                          <a:latin typeface="Calibri"/>
                          <a:cs typeface="Calibri"/>
                        </a:rPr>
                        <a:t>-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4" name="object 4"/>
          <p:cNvSpPr/>
          <p:nvPr/>
        </p:nvSpPr>
        <p:spPr>
          <a:xfrm>
            <a:off x="4680205" y="1342683"/>
            <a:ext cx="3165347" cy="3459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5170932" y="1316749"/>
            <a:ext cx="2185416" cy="4541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6" name="object 6"/>
          <p:cNvSpPr/>
          <p:nvPr/>
        </p:nvSpPr>
        <p:spPr>
          <a:xfrm>
            <a:off x="4727449" y="1367027"/>
            <a:ext cx="3075431" cy="25603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7" name="object 7"/>
          <p:cNvSpPr/>
          <p:nvPr/>
        </p:nvSpPr>
        <p:spPr>
          <a:xfrm>
            <a:off x="4727448" y="1367027"/>
            <a:ext cx="3075940" cy="256540"/>
          </a:xfrm>
          <a:custGeom>
            <a:avLst/>
            <a:gdLst/>
            <a:ahLst/>
            <a:cxnLst/>
            <a:rect l="l" t="t" r="r" b="b"/>
            <a:pathLst>
              <a:path w="3075940" h="256540">
                <a:moveTo>
                  <a:pt x="0" y="256032"/>
                </a:moveTo>
                <a:lnTo>
                  <a:pt x="3075431" y="256032"/>
                </a:lnTo>
                <a:lnTo>
                  <a:pt x="3075431" y="0"/>
                </a:lnTo>
                <a:lnTo>
                  <a:pt x="0" y="0"/>
                </a:lnTo>
                <a:lnTo>
                  <a:pt x="0" y="256032"/>
                </a:lnTo>
                <a:close/>
              </a:path>
            </a:pathLst>
          </a:custGeom>
          <a:ln w="9143">
            <a:solidFill>
              <a:srgbClr val="97B853"/>
            </a:solidFill>
          </a:ln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824985" y="857999"/>
            <a:ext cx="4500371" cy="56084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993386" y="935735"/>
            <a:ext cx="4117975" cy="6769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endParaRPr lang="es-CO" b="1" spc="-5" dirty="0">
              <a:solidFill>
                <a:prstClr val="black"/>
              </a:solidFill>
              <a:cs typeface="Calibri"/>
            </a:endParaRPr>
          </a:p>
          <a:p>
            <a:pPr marL="327025">
              <a:spcBef>
                <a:spcPts val="1320"/>
              </a:spcBef>
            </a:pPr>
            <a:r>
              <a:rPr sz="1400" b="1" spc="-25" dirty="0">
                <a:solidFill>
                  <a:srgbClr val="FFFFFF"/>
                </a:solidFill>
                <a:cs typeface="Calibri"/>
              </a:rPr>
              <a:t>CONTRATO </a:t>
            </a:r>
            <a:r>
              <a:rPr sz="1400" b="1" spc="-5" dirty="0">
                <a:solidFill>
                  <a:srgbClr val="FFFFFF"/>
                </a:solidFill>
                <a:cs typeface="Calibri"/>
              </a:rPr>
              <a:t>PLAN</a:t>
            </a:r>
            <a:r>
              <a:rPr sz="1400" b="1" spc="-40" dirty="0">
                <a:solidFill>
                  <a:srgbClr val="FFFFFF"/>
                </a:solidFill>
                <a:cs typeface="Calibri"/>
              </a:rPr>
              <a:t> </a:t>
            </a:r>
            <a:r>
              <a:rPr sz="1400" b="1" spc="-35" dirty="0">
                <a:solidFill>
                  <a:srgbClr val="FFFFFF"/>
                </a:solidFill>
                <a:cs typeface="Calibri"/>
              </a:rPr>
              <a:t>BOYACÁ</a:t>
            </a:r>
            <a:endParaRPr sz="14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3534133" y="612134"/>
            <a:ext cx="6430807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900" dirty="0">
                <a:solidFill>
                  <a:prstClr val="white"/>
                </a:solidFill>
              </a:rPr>
              <a:t>COMPETITIVIDAD ESTRATÉGICA E INFRAESTRUCTURA</a:t>
            </a:r>
          </a:p>
          <a:p>
            <a:r>
              <a:rPr lang="es-CO" b="1" dirty="0">
                <a:solidFill>
                  <a:prstClr val="black"/>
                </a:solidFill>
                <a:latin typeface="Arial Narrow" panose="020B0606020202030204" pitchFamily="34" charset="0"/>
              </a:rPr>
              <a:t>RED VIAL SECUNDARIA – CONTRATOS PLAN</a:t>
            </a:r>
          </a:p>
        </p:txBody>
      </p:sp>
    </p:spTree>
    <p:extLst>
      <p:ext uri="{BB962C8B-B14F-4D97-AF65-F5344CB8AC3E}">
        <p14:creationId xmlns:p14="http://schemas.microsoft.com/office/powerpoint/2010/main" val="137879360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4680205" y="1342683"/>
            <a:ext cx="3165347" cy="3459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4" name="object 4"/>
          <p:cNvSpPr/>
          <p:nvPr/>
        </p:nvSpPr>
        <p:spPr>
          <a:xfrm>
            <a:off x="4779264" y="1316749"/>
            <a:ext cx="2967228" cy="4541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4727449" y="1367027"/>
            <a:ext cx="3075431" cy="25603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6" name="object 6"/>
          <p:cNvSpPr/>
          <p:nvPr/>
        </p:nvSpPr>
        <p:spPr>
          <a:xfrm>
            <a:off x="4727448" y="1367027"/>
            <a:ext cx="3075940" cy="256540"/>
          </a:xfrm>
          <a:custGeom>
            <a:avLst/>
            <a:gdLst/>
            <a:ahLst/>
            <a:cxnLst/>
            <a:rect l="l" t="t" r="r" b="b"/>
            <a:pathLst>
              <a:path w="3075940" h="256540">
                <a:moveTo>
                  <a:pt x="0" y="256032"/>
                </a:moveTo>
                <a:lnTo>
                  <a:pt x="3075431" y="256032"/>
                </a:lnTo>
                <a:lnTo>
                  <a:pt x="3075431" y="0"/>
                </a:lnTo>
                <a:lnTo>
                  <a:pt x="0" y="0"/>
                </a:lnTo>
                <a:lnTo>
                  <a:pt x="0" y="256032"/>
                </a:lnTo>
                <a:close/>
              </a:path>
            </a:pathLst>
          </a:custGeom>
          <a:ln w="9143">
            <a:solidFill>
              <a:srgbClr val="97B853"/>
            </a:solidFill>
          </a:ln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824985" y="1393084"/>
            <a:ext cx="4195445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spcBef>
                <a:spcPts val="1320"/>
              </a:spcBef>
            </a:pPr>
            <a:r>
              <a:rPr sz="1400" b="1" spc="-25" dirty="0">
                <a:solidFill>
                  <a:srgbClr val="FFFFFF"/>
                </a:solidFill>
                <a:cs typeface="Calibri"/>
              </a:rPr>
              <a:t>CONTRATO </a:t>
            </a:r>
            <a:r>
              <a:rPr sz="1400" b="1" spc="-5" dirty="0">
                <a:solidFill>
                  <a:srgbClr val="FFFFFF"/>
                </a:solidFill>
                <a:cs typeface="Calibri"/>
              </a:rPr>
              <a:t>PLAN NORTE DEL</a:t>
            </a:r>
            <a:r>
              <a:rPr sz="1400" b="1" spc="-30" dirty="0">
                <a:solidFill>
                  <a:srgbClr val="FFFFFF"/>
                </a:solidFill>
                <a:cs typeface="Calibri"/>
              </a:rPr>
              <a:t> </a:t>
            </a:r>
            <a:r>
              <a:rPr sz="1400" b="1" spc="-10" dirty="0">
                <a:solidFill>
                  <a:srgbClr val="FFFFFF"/>
                </a:solidFill>
                <a:cs typeface="Calibri"/>
              </a:rPr>
              <a:t>CAUCA</a:t>
            </a:r>
            <a:endParaRPr sz="14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991537" y="5432578"/>
            <a:ext cx="2880360" cy="622935"/>
          </a:xfrm>
          <a:custGeom>
            <a:avLst/>
            <a:gdLst/>
            <a:ahLst/>
            <a:cxnLst/>
            <a:rect l="l" t="t" r="r" b="b"/>
            <a:pathLst>
              <a:path w="2880360" h="622935">
                <a:moveTo>
                  <a:pt x="0" y="622757"/>
                </a:moveTo>
                <a:lnTo>
                  <a:pt x="2880360" y="622757"/>
                </a:lnTo>
                <a:lnTo>
                  <a:pt x="2880360" y="0"/>
                </a:lnTo>
                <a:lnTo>
                  <a:pt x="0" y="0"/>
                </a:lnTo>
                <a:lnTo>
                  <a:pt x="0" y="62275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4871846" y="5432578"/>
            <a:ext cx="1008380" cy="622935"/>
          </a:xfrm>
          <a:custGeom>
            <a:avLst/>
            <a:gdLst/>
            <a:ahLst/>
            <a:cxnLst/>
            <a:rect l="l" t="t" r="r" b="b"/>
            <a:pathLst>
              <a:path w="1008379" h="622935">
                <a:moveTo>
                  <a:pt x="0" y="622757"/>
                </a:moveTo>
                <a:lnTo>
                  <a:pt x="1008113" y="622757"/>
                </a:lnTo>
                <a:lnTo>
                  <a:pt x="1008113" y="0"/>
                </a:lnTo>
                <a:lnTo>
                  <a:pt x="0" y="0"/>
                </a:lnTo>
                <a:lnTo>
                  <a:pt x="0" y="62275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879972" y="5432578"/>
            <a:ext cx="863600" cy="622935"/>
          </a:xfrm>
          <a:custGeom>
            <a:avLst/>
            <a:gdLst/>
            <a:ahLst/>
            <a:cxnLst/>
            <a:rect l="l" t="t" r="r" b="b"/>
            <a:pathLst>
              <a:path w="863600" h="622935">
                <a:moveTo>
                  <a:pt x="0" y="622757"/>
                </a:moveTo>
                <a:lnTo>
                  <a:pt x="863307" y="622757"/>
                </a:lnTo>
                <a:lnTo>
                  <a:pt x="863307" y="0"/>
                </a:lnTo>
                <a:lnTo>
                  <a:pt x="0" y="0"/>
                </a:lnTo>
                <a:lnTo>
                  <a:pt x="0" y="62275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6743320" y="5432578"/>
            <a:ext cx="1009015" cy="622935"/>
          </a:xfrm>
          <a:custGeom>
            <a:avLst/>
            <a:gdLst/>
            <a:ahLst/>
            <a:cxnLst/>
            <a:rect l="l" t="t" r="r" b="b"/>
            <a:pathLst>
              <a:path w="1009014" h="622935">
                <a:moveTo>
                  <a:pt x="0" y="622757"/>
                </a:moveTo>
                <a:lnTo>
                  <a:pt x="1008900" y="622757"/>
                </a:lnTo>
                <a:lnTo>
                  <a:pt x="1008900" y="0"/>
                </a:lnTo>
                <a:lnTo>
                  <a:pt x="0" y="0"/>
                </a:lnTo>
                <a:lnTo>
                  <a:pt x="0" y="62275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7752207" y="5432578"/>
            <a:ext cx="1008380" cy="622935"/>
          </a:xfrm>
          <a:custGeom>
            <a:avLst/>
            <a:gdLst/>
            <a:ahLst/>
            <a:cxnLst/>
            <a:rect l="l" t="t" r="r" b="b"/>
            <a:pathLst>
              <a:path w="1008379" h="622935">
                <a:moveTo>
                  <a:pt x="0" y="622757"/>
                </a:moveTo>
                <a:lnTo>
                  <a:pt x="1008113" y="622757"/>
                </a:lnTo>
                <a:lnTo>
                  <a:pt x="1008113" y="0"/>
                </a:lnTo>
                <a:lnTo>
                  <a:pt x="0" y="0"/>
                </a:lnTo>
                <a:lnTo>
                  <a:pt x="0" y="62275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8760333" y="5432578"/>
            <a:ext cx="926465" cy="622935"/>
          </a:xfrm>
          <a:custGeom>
            <a:avLst/>
            <a:gdLst/>
            <a:ahLst/>
            <a:cxnLst/>
            <a:rect l="l" t="t" r="r" b="b"/>
            <a:pathLst>
              <a:path w="926465" h="622935">
                <a:moveTo>
                  <a:pt x="0" y="622757"/>
                </a:moveTo>
                <a:lnTo>
                  <a:pt x="926185" y="622757"/>
                </a:lnTo>
                <a:lnTo>
                  <a:pt x="926185" y="0"/>
                </a:lnTo>
                <a:lnTo>
                  <a:pt x="0" y="0"/>
                </a:lnTo>
                <a:lnTo>
                  <a:pt x="0" y="62275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9686544" y="5432578"/>
            <a:ext cx="586105" cy="622935"/>
          </a:xfrm>
          <a:custGeom>
            <a:avLst/>
            <a:gdLst/>
            <a:ahLst/>
            <a:cxnLst/>
            <a:rect l="l" t="t" r="r" b="b"/>
            <a:pathLst>
              <a:path w="586104" h="622935">
                <a:moveTo>
                  <a:pt x="0" y="622757"/>
                </a:moveTo>
                <a:lnTo>
                  <a:pt x="585977" y="622757"/>
                </a:lnTo>
                <a:lnTo>
                  <a:pt x="585977" y="0"/>
                </a:lnTo>
                <a:lnTo>
                  <a:pt x="0" y="0"/>
                </a:lnTo>
                <a:lnTo>
                  <a:pt x="0" y="62275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graphicFrame>
        <p:nvGraphicFramePr>
          <p:cNvPr id="26" name="object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232636"/>
              </p:ext>
            </p:extLst>
          </p:nvPr>
        </p:nvGraphicFramePr>
        <p:xfrm>
          <a:off x="1062053" y="1654836"/>
          <a:ext cx="10499437" cy="453290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7530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5020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6334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9367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92433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10546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87104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232012">
                <a:tc>
                  <a:txBody>
                    <a:bodyPr/>
                    <a:lstStyle/>
                    <a:p>
                      <a:pPr marL="32384" algn="l">
                        <a:lnSpc>
                          <a:spcPts val="1185"/>
                        </a:lnSpc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VALOR</a:t>
                      </a:r>
                      <a:r>
                        <a:rPr sz="1200" b="1" spc="-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TOTAL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l">
                        <a:lnSpc>
                          <a:spcPts val="1185"/>
                        </a:lnSpc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$190.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429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77036">
                <a:tc>
                  <a:txBody>
                    <a:bodyPr/>
                    <a:lstStyle/>
                    <a:p>
                      <a:pPr marL="32384" algn="l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1200" b="1" spc="-10" dirty="0">
                          <a:latin typeface="Calibri"/>
                          <a:cs typeface="Calibri"/>
                        </a:rPr>
                        <a:t>APORTE</a:t>
                      </a:r>
                      <a:r>
                        <a:rPr sz="1200" b="1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INVIAS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1270" algn="l">
                        <a:lnSpc>
                          <a:spcPts val="1405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$187.135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9620">
                <a:tc>
                  <a:txBody>
                    <a:bodyPr/>
                    <a:lstStyle/>
                    <a:p>
                      <a:pPr marL="32384" algn="l">
                        <a:lnSpc>
                          <a:spcPts val="1185"/>
                        </a:lnSpc>
                      </a:pPr>
                      <a:r>
                        <a:rPr sz="1200" b="1" spc="-10" dirty="0">
                          <a:latin typeface="Calibri"/>
                          <a:cs typeface="Calibri"/>
                        </a:rPr>
                        <a:t>APORTE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DEPARTARTAMENTO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635" algn="l">
                        <a:lnSpc>
                          <a:spcPts val="1185"/>
                        </a:lnSpc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$2.954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24278">
                <a:tc>
                  <a:txBody>
                    <a:bodyPr/>
                    <a:lstStyle/>
                    <a:p>
                      <a:pPr marL="32384" algn="l">
                        <a:lnSpc>
                          <a:spcPts val="1185"/>
                        </a:lnSpc>
                      </a:pPr>
                      <a:r>
                        <a:rPr sz="1200" b="1" spc="-10" dirty="0">
                          <a:latin typeface="Calibri"/>
                          <a:cs typeface="Calibri"/>
                        </a:rPr>
                        <a:t>FECHA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200" b="1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INICIO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l">
                        <a:lnSpc>
                          <a:spcPts val="1180"/>
                        </a:lnSpc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NOVIEMBRE DE</a:t>
                      </a:r>
                      <a:r>
                        <a:rPr sz="1200" spc="-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2013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91068">
                <a:tc>
                  <a:txBody>
                    <a:bodyPr/>
                    <a:lstStyle/>
                    <a:p>
                      <a:pPr marL="32384" algn="l">
                        <a:lnSpc>
                          <a:spcPts val="1185"/>
                        </a:lnSpc>
                      </a:pPr>
                      <a:r>
                        <a:rPr sz="1200" b="1" spc="-10" dirty="0">
                          <a:latin typeface="Calibri"/>
                          <a:cs typeface="Calibri"/>
                        </a:rPr>
                        <a:t>FECHA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200" b="1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TERMINACIÓN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l">
                        <a:lnSpc>
                          <a:spcPts val="1180"/>
                        </a:lnSpc>
                      </a:pPr>
                      <a:r>
                        <a:rPr lang="es-CO" sz="1200" spc="-5" dirty="0">
                          <a:latin typeface="Calibri"/>
                          <a:cs typeface="Calibri"/>
                        </a:rPr>
                        <a:t>ABRIL</a:t>
                      </a:r>
                      <a:r>
                        <a:rPr lang="es-CO" sz="1200" spc="-5" baseline="0" dirty="0">
                          <a:latin typeface="Calibri"/>
                          <a:cs typeface="Calibri"/>
                        </a:rPr>
                        <a:t> DE 2017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0160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VÍAS</a:t>
                      </a:r>
                      <a:endParaRPr sz="1200" b="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marL="120650" algn="ctr">
                        <a:lnSpc>
                          <a:spcPct val="100000"/>
                        </a:lnSpc>
                      </a:pPr>
                      <a:r>
                        <a:rPr sz="1200" b="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VALOR</a:t>
                      </a:r>
                      <a:r>
                        <a:rPr sz="1200" b="0" spc="-8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TOTAL</a:t>
                      </a:r>
                      <a:endParaRPr sz="1200" b="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VALOR</a:t>
                      </a:r>
                      <a:r>
                        <a:rPr sz="1200" b="0" spc="-9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OBRA</a:t>
                      </a:r>
                      <a:endParaRPr sz="1200" b="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1594" indent="0"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1200" b="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VALOR</a:t>
                      </a:r>
                      <a:r>
                        <a:rPr lang="es-CO" sz="1200" b="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INT</a:t>
                      </a:r>
                      <a:r>
                        <a:rPr sz="1200" b="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</a:t>
                      </a:r>
                      <a:r>
                        <a:rPr sz="1200" b="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200" b="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TORÍA</a:t>
                      </a:r>
                      <a:endParaRPr sz="1200" b="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200" b="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FECHA</a:t>
                      </a:r>
                      <a:r>
                        <a:rPr sz="1200" b="0" spc="-6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INICIO</a:t>
                      </a:r>
                      <a:endParaRPr sz="1200" b="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7945" indent="0"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1200" b="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FECHA</a:t>
                      </a:r>
                      <a:r>
                        <a:rPr lang="es-CO" sz="1200" b="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b="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0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</a:t>
                      </a:r>
                      <a:r>
                        <a:rPr sz="1200" b="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INACI</a:t>
                      </a:r>
                      <a:r>
                        <a:rPr sz="1200" b="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Ó</a:t>
                      </a:r>
                      <a:r>
                        <a:rPr sz="1200" b="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endParaRPr sz="1200" b="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90"/>
                        </a:lnSpc>
                      </a:pPr>
                      <a:r>
                        <a:rPr sz="1200" b="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sz="1200" b="0" dirty="0">
                        <a:latin typeface="Calibri"/>
                        <a:cs typeface="Calibri"/>
                      </a:endParaRPr>
                    </a:p>
                    <a:p>
                      <a:pPr marL="71120" marR="60960" algn="ctr">
                        <a:lnSpc>
                          <a:spcPct val="100000"/>
                        </a:lnSpc>
                      </a:pPr>
                      <a:r>
                        <a:rPr sz="1200" b="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AVA</a:t>
                      </a:r>
                      <a:r>
                        <a:rPr sz="1200" b="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200" b="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CE</a:t>
                      </a:r>
                      <a:r>
                        <a:rPr lang="es-CO" sz="1200" b="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FÍSICO</a:t>
                      </a:r>
                      <a:endParaRPr sz="1200" b="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97151">
                <a:tc>
                  <a:txBody>
                    <a:bodyPr/>
                    <a:lstStyle/>
                    <a:p>
                      <a:pPr marL="32384" marR="144145" algn="just">
                        <a:lnSpc>
                          <a:spcPts val="1200"/>
                        </a:lnSpc>
                        <a:spcBef>
                          <a:spcPts val="25"/>
                        </a:spcBef>
                      </a:pPr>
                      <a:r>
                        <a:rPr lang="es-CO" sz="1200" spc="-5" dirty="0">
                          <a:latin typeface="Calibri"/>
                          <a:cs typeface="Calibri"/>
                        </a:rPr>
                        <a:t>Rehabilitación vía </a:t>
                      </a:r>
                      <a:r>
                        <a:rPr lang="es-CO" sz="1200" spc="-10" dirty="0">
                          <a:latin typeface="Calibri"/>
                          <a:cs typeface="Calibri"/>
                        </a:rPr>
                        <a:t>25CC11 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Puerto </a:t>
                      </a:r>
                      <a:r>
                        <a:rPr lang="es-CO" sz="1200" spc="-10" dirty="0">
                          <a:latin typeface="Calibri"/>
                          <a:cs typeface="Calibri"/>
                        </a:rPr>
                        <a:t>Tejada 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– Puente el Hormiguero</a:t>
                      </a:r>
                      <a:endParaRPr lang="es-CO"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7495"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b="1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17.100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115"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15.614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25755"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1.486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01/08/2014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46050"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30/12/2</a:t>
                      </a:r>
                      <a:r>
                        <a:rPr sz="1200" spc="10" dirty="0">
                          <a:latin typeface="Calibri"/>
                          <a:cs typeface="Calibri"/>
                        </a:rPr>
                        <a:t>0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15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100%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44681">
                <a:tc>
                  <a:txBody>
                    <a:bodyPr/>
                    <a:lstStyle/>
                    <a:p>
                      <a:pPr marL="32384" marR="121920" algn="just">
                        <a:lnSpc>
                          <a:spcPts val="1200"/>
                        </a:lnSpc>
                        <a:spcBef>
                          <a:spcPts val="35"/>
                        </a:spcBef>
                      </a:pPr>
                      <a:r>
                        <a:rPr lang="es-CO" sz="1200" spc="-5" dirty="0">
                          <a:latin typeface="Calibri"/>
                          <a:cs typeface="Calibri"/>
                        </a:rPr>
                        <a:t>Mejoramiento del anillo vial del Norte del Cauca: Morales – Suarez – Timba – Santander de Quilichao, incluye vía la Balsa – Buenos</a:t>
                      </a:r>
                      <a:r>
                        <a:rPr lang="es-CO" sz="12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Aires.</a:t>
                      </a:r>
                      <a:endParaRPr lang="es-CO"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749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b="1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64.686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61.311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1115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3.375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26/01/2015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4605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30/0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6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/2</a:t>
                      </a:r>
                      <a:r>
                        <a:rPr sz="1200" spc="10" dirty="0">
                          <a:latin typeface="Calibri"/>
                          <a:cs typeface="Calibri"/>
                        </a:rPr>
                        <a:t>0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1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7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9</a:t>
                      </a:r>
                      <a:r>
                        <a:rPr lang="es-CO" sz="1200" spc="-10" dirty="0">
                          <a:latin typeface="Calibri"/>
                          <a:cs typeface="Calibri"/>
                        </a:rPr>
                        <a:t>7,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3%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97151">
                <a:tc>
                  <a:txBody>
                    <a:bodyPr/>
                    <a:lstStyle/>
                    <a:p>
                      <a:pPr marL="32384" marR="514984" algn="just">
                        <a:lnSpc>
                          <a:spcPts val="1200"/>
                        </a:lnSpc>
                        <a:spcBef>
                          <a:spcPts val="30"/>
                        </a:spcBef>
                      </a:pPr>
                      <a:r>
                        <a:rPr lang="es-CO" sz="1200" spc="-5" dirty="0">
                          <a:latin typeface="Calibri"/>
                          <a:cs typeface="Calibri"/>
                        </a:rPr>
                        <a:t>Rehabilitación y Mejoramiento del anillo vial: </a:t>
                      </a:r>
                      <a:r>
                        <a:rPr lang="es-CO" sz="1200" spc="-5" noProof="0" dirty="0">
                          <a:latin typeface="Calibri"/>
                          <a:cs typeface="Calibri"/>
                        </a:rPr>
                        <a:t>Pescador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 – </a:t>
                      </a:r>
                      <a:r>
                        <a:rPr lang="es-CO" sz="1200" spc="-10" dirty="0">
                          <a:latin typeface="Calibri"/>
                          <a:cs typeface="Calibri"/>
                        </a:rPr>
                        <a:t>Siberia 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– Caldono -</a:t>
                      </a:r>
                      <a:r>
                        <a:rPr lang="es-CO" sz="120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Pital</a:t>
                      </a:r>
                      <a:endParaRPr lang="es-CO"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7495"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b="1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23.360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22.188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11150"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1.172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16/02/2015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46050"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26/06/2</a:t>
                      </a:r>
                      <a:r>
                        <a:rPr sz="1200" spc="10" dirty="0">
                          <a:latin typeface="Calibri"/>
                          <a:cs typeface="Calibri"/>
                        </a:rPr>
                        <a:t>0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16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100%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24567">
                <a:tc>
                  <a:txBody>
                    <a:bodyPr/>
                    <a:lstStyle/>
                    <a:p>
                      <a:pPr marL="32384" algn="just">
                        <a:lnSpc>
                          <a:spcPts val="1190"/>
                        </a:lnSpc>
                      </a:pPr>
                      <a:r>
                        <a:rPr lang="es-CO" sz="1200" spc="-5" noProof="0" dirty="0">
                          <a:latin typeface="Calibri"/>
                          <a:cs typeface="Calibri"/>
                        </a:rPr>
                        <a:t>Mejoramiento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 del anillo vial: Totoró - </a:t>
                      </a:r>
                      <a:r>
                        <a:rPr lang="es-CO" sz="1200" spc="-10" dirty="0">
                          <a:latin typeface="Calibri"/>
                          <a:cs typeface="Calibri"/>
                        </a:rPr>
                        <a:t>Silvia 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–</a:t>
                      </a:r>
                      <a:r>
                        <a:rPr lang="es-CO" sz="120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Jambalo</a:t>
                      </a:r>
                      <a:endParaRPr lang="es-CO" sz="1200" dirty="0">
                        <a:latin typeface="Calibri"/>
                        <a:cs typeface="Calibri"/>
                      </a:endParaRPr>
                    </a:p>
                    <a:p>
                      <a:pPr marL="32384" algn="just">
                        <a:lnSpc>
                          <a:spcPct val="100000"/>
                        </a:lnSpc>
                      </a:pPr>
                      <a:r>
                        <a:rPr lang="es-CO" sz="1200" spc="-5" dirty="0">
                          <a:latin typeface="Calibri"/>
                          <a:cs typeface="Calibri"/>
                        </a:rPr>
                        <a:t>– Toribio - El</a:t>
                      </a:r>
                      <a:r>
                        <a:rPr lang="es-CO" sz="12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Palo</a:t>
                      </a:r>
                      <a:endParaRPr lang="es-CO"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7495"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b="1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36.966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34.710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11150"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2.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511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01/12/2015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46050"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lang="es-CO" sz="1200" spc="-5" dirty="0">
                          <a:latin typeface="Calibri"/>
                          <a:cs typeface="Calibri"/>
                        </a:rPr>
                        <a:t>30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/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06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/2</a:t>
                      </a:r>
                      <a:r>
                        <a:rPr sz="1200" spc="10" dirty="0">
                          <a:latin typeface="Calibri"/>
                          <a:cs typeface="Calibri"/>
                        </a:rPr>
                        <a:t>0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17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lang="es-CO" sz="1200" spc="-5" dirty="0">
                          <a:latin typeface="Calibri"/>
                          <a:cs typeface="Calibri"/>
                        </a:rPr>
                        <a:t>40,2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%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20328">
                <a:tc>
                  <a:txBody>
                    <a:bodyPr/>
                    <a:lstStyle/>
                    <a:p>
                      <a:pPr marL="32384" algn="just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es-CO" sz="1200" spc="-5" dirty="0">
                          <a:latin typeface="Calibri"/>
                          <a:cs typeface="Calibri"/>
                        </a:rPr>
                        <a:t>Mejoramiento </a:t>
                      </a:r>
                      <a:r>
                        <a:rPr lang="es-CO" sz="1200" dirty="0">
                          <a:latin typeface="Calibri"/>
                          <a:cs typeface="Calibri"/>
                        </a:rPr>
                        <a:t>de 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la </a:t>
                      </a:r>
                      <a:r>
                        <a:rPr lang="es-CO" sz="1200" spc="-5" noProof="0" dirty="0">
                          <a:latin typeface="Calibri"/>
                          <a:cs typeface="Calibri"/>
                        </a:rPr>
                        <a:t>vía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s-CO" sz="1200" spc="-5" noProof="0" dirty="0">
                          <a:latin typeface="Calibri"/>
                          <a:cs typeface="Calibri"/>
                        </a:rPr>
                        <a:t>Caloto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 – La</a:t>
                      </a:r>
                      <a:r>
                        <a:rPr lang="es-CO" sz="12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Placa</a:t>
                      </a:r>
                      <a:endParaRPr lang="es-CO"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749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b="1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20.000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18.802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1115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1.198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23/06/2015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4605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30/1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1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/2</a:t>
                      </a:r>
                      <a:r>
                        <a:rPr sz="1200" spc="10" dirty="0">
                          <a:latin typeface="Calibri"/>
                          <a:cs typeface="Calibri"/>
                        </a:rPr>
                        <a:t>0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16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es-CO" sz="1200" spc="-10" dirty="0">
                          <a:latin typeface="Calibri"/>
                          <a:cs typeface="Calibri"/>
                        </a:rPr>
                        <a:t>100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%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97151">
                <a:tc>
                  <a:txBody>
                    <a:bodyPr/>
                    <a:lstStyle/>
                    <a:p>
                      <a:pPr marL="32384" marR="282575" algn="just">
                        <a:lnSpc>
                          <a:spcPts val="1200"/>
                        </a:lnSpc>
                        <a:spcBef>
                          <a:spcPts val="30"/>
                        </a:spcBef>
                      </a:pPr>
                      <a:r>
                        <a:rPr lang="es-CO" sz="1200" spc="-5" dirty="0">
                          <a:latin typeface="Calibri"/>
                          <a:cs typeface="Calibri"/>
                        </a:rPr>
                        <a:t>Mejoramiento </a:t>
                      </a:r>
                      <a:r>
                        <a:rPr lang="es-CO" sz="1200" dirty="0">
                          <a:latin typeface="Calibri"/>
                          <a:cs typeface="Calibri"/>
                        </a:rPr>
                        <a:t>de 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la vía Puerto </a:t>
                      </a:r>
                      <a:r>
                        <a:rPr lang="es-CO" sz="1200" spc="-10" dirty="0">
                          <a:latin typeface="Calibri"/>
                          <a:cs typeface="Calibri"/>
                        </a:rPr>
                        <a:t>Tejada 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– La </a:t>
                      </a:r>
                      <a:r>
                        <a:rPr lang="es-CO" sz="1200" spc="-10" dirty="0">
                          <a:latin typeface="Calibri"/>
                          <a:cs typeface="Calibri"/>
                        </a:rPr>
                        <a:t>Sofia 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– </a:t>
                      </a:r>
                      <a:r>
                        <a:rPr lang="es-CO" sz="1200" spc="-5" noProof="0" dirty="0">
                          <a:latin typeface="Calibri"/>
                          <a:cs typeface="Calibri"/>
                        </a:rPr>
                        <a:t>Obando-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 Guachené- </a:t>
                      </a:r>
                      <a:r>
                        <a:rPr lang="es-CO" sz="1200" spc="-10" dirty="0">
                          <a:latin typeface="Calibri"/>
                          <a:cs typeface="Calibri"/>
                        </a:rPr>
                        <a:t>Crucero 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lang="es-CO" sz="12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Gualí</a:t>
                      </a:r>
                      <a:endParaRPr lang="es-CO"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9245"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b="1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9.000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8.532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9410"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553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09/12/2016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46050"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30/0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6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/2</a:t>
                      </a:r>
                      <a:r>
                        <a:rPr sz="1200" spc="10" dirty="0">
                          <a:latin typeface="Calibri"/>
                          <a:cs typeface="Calibri"/>
                        </a:rPr>
                        <a:t>0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1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7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lang="es-CO" sz="1200" spc="-10" dirty="0">
                          <a:latin typeface="Calibri"/>
                          <a:cs typeface="Calibri"/>
                        </a:rPr>
                        <a:t>93,8%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97151">
                <a:tc>
                  <a:txBody>
                    <a:bodyPr/>
                    <a:lstStyle/>
                    <a:p>
                      <a:pPr marL="32384" marR="310515" algn="just">
                        <a:lnSpc>
                          <a:spcPts val="1200"/>
                        </a:lnSpc>
                        <a:spcBef>
                          <a:spcPts val="30"/>
                        </a:spcBef>
                      </a:pPr>
                      <a:r>
                        <a:rPr lang="es-CO" sz="1200" spc="-5" dirty="0">
                          <a:latin typeface="Calibri"/>
                          <a:cs typeface="Calibri"/>
                        </a:rPr>
                        <a:t>Mejoramiento </a:t>
                      </a:r>
                      <a:r>
                        <a:rPr lang="es-CO" sz="1200" dirty="0">
                          <a:latin typeface="Calibri"/>
                          <a:cs typeface="Calibri"/>
                        </a:rPr>
                        <a:t>de 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la Vía Miranda – Santa Ana – El </a:t>
                      </a:r>
                      <a:r>
                        <a:rPr lang="es-CO" sz="1200" spc="-5" noProof="0" dirty="0">
                          <a:latin typeface="Calibri"/>
                          <a:cs typeface="Calibri"/>
                        </a:rPr>
                        <a:t>Ortigal</a:t>
                      </a:r>
                      <a:endParaRPr lang="es-CO" sz="1200" noProof="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7495"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b="1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10.923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10.290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9410"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633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25/04/2015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46050"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lang="es-CO" sz="1200" spc="-5" dirty="0">
                          <a:latin typeface="Calibri"/>
                          <a:cs typeface="Calibri"/>
                        </a:rPr>
                        <a:t>09/02/2017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lang="es-CO" sz="1200" spc="-10" dirty="0">
                          <a:latin typeface="Calibri"/>
                          <a:cs typeface="Calibri"/>
                        </a:rPr>
                        <a:t>100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%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700557">
                <a:tc>
                  <a:txBody>
                    <a:bodyPr/>
                    <a:lstStyle/>
                    <a:p>
                      <a:pPr marL="32384" marR="87630" algn="just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lang="es-CO" sz="1200" spc="-5" dirty="0">
                          <a:latin typeface="Calibri"/>
                          <a:cs typeface="Calibri"/>
                        </a:rPr>
                        <a:t>Estudios de prefactibilidad y diseño final para la </a:t>
                      </a:r>
                      <a:r>
                        <a:rPr lang="es-CO" sz="1200" spc="-5" noProof="0" dirty="0">
                          <a:latin typeface="Calibri"/>
                          <a:cs typeface="Calibri"/>
                        </a:rPr>
                        <a:t>construcción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s-CO" sz="1200" dirty="0">
                          <a:latin typeface="Calibri"/>
                          <a:cs typeface="Calibri"/>
                        </a:rPr>
                        <a:t>de 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la Línea Férrea y Centro de </a:t>
                      </a:r>
                      <a:r>
                        <a:rPr lang="es-CO" sz="1200" spc="-5" noProof="0" dirty="0">
                          <a:latin typeface="Calibri"/>
                          <a:cs typeface="Calibri"/>
                        </a:rPr>
                        <a:t>Transporte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 Multimodal de Carga del Norte del</a:t>
                      </a:r>
                      <a:r>
                        <a:rPr lang="es-CO" sz="12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Cauca.</a:t>
                      </a:r>
                      <a:endParaRPr lang="es-CO"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09245" algn="ctr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b="1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5.100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4.250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59410" algn="ctr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850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5560" marR="27305" indent="63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lang="es-CO" sz="1050" spc="-5" dirty="0">
                          <a:latin typeface="+mn-lt"/>
                          <a:cs typeface="Calibri"/>
                        </a:rPr>
                        <a:t>En proceso licitatorio de contratación fase II - se encuentra en Pre-pliegos en el SECOP- posible fecha de adjudicación 19/07/2017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marL="154305" marR="146050" indent="57785" algn="ctr">
                        <a:lnSpc>
                          <a:spcPct val="100000"/>
                        </a:lnSpc>
                      </a:pP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0%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28" name="CuadroTexto 27"/>
          <p:cNvSpPr txBox="1"/>
          <p:nvPr/>
        </p:nvSpPr>
        <p:spPr>
          <a:xfrm>
            <a:off x="3534133" y="612134"/>
            <a:ext cx="6430807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900" dirty="0">
                <a:solidFill>
                  <a:prstClr val="white"/>
                </a:solidFill>
              </a:rPr>
              <a:t>COMPETITIVIDAD ESTRATÉGICA E INFRAESTRUCTURA</a:t>
            </a:r>
          </a:p>
          <a:p>
            <a:r>
              <a:rPr lang="es-CO" b="1" dirty="0">
                <a:solidFill>
                  <a:prstClr val="black"/>
                </a:solidFill>
                <a:latin typeface="Arial Narrow" panose="020B0606020202030204" pitchFamily="34" charset="0"/>
              </a:rPr>
              <a:t>RED VIAL SECUNDARIA – CONTRATOS PLAN</a:t>
            </a:r>
          </a:p>
        </p:txBody>
      </p:sp>
    </p:spTree>
    <p:extLst>
      <p:ext uri="{BB962C8B-B14F-4D97-AF65-F5344CB8AC3E}">
        <p14:creationId xmlns:p14="http://schemas.microsoft.com/office/powerpoint/2010/main" val="238048938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2135555" y="5356986"/>
            <a:ext cx="7886700" cy="232410"/>
          </a:xfrm>
          <a:custGeom>
            <a:avLst/>
            <a:gdLst/>
            <a:ahLst/>
            <a:cxnLst/>
            <a:rect l="l" t="t" r="r" b="b"/>
            <a:pathLst>
              <a:path w="7886700" h="232410">
                <a:moveTo>
                  <a:pt x="0" y="232257"/>
                </a:moveTo>
                <a:lnTo>
                  <a:pt x="7886700" y="232257"/>
                </a:lnTo>
                <a:lnTo>
                  <a:pt x="7886700" y="0"/>
                </a:lnTo>
                <a:lnTo>
                  <a:pt x="0" y="0"/>
                </a:lnTo>
                <a:lnTo>
                  <a:pt x="0" y="23225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4" name="object 4"/>
          <p:cNvSpPr/>
          <p:nvPr/>
        </p:nvSpPr>
        <p:spPr>
          <a:xfrm>
            <a:off x="4680205" y="1301535"/>
            <a:ext cx="3165347" cy="3459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4948428" y="1274077"/>
            <a:ext cx="2630424" cy="4541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6" name="object 6"/>
          <p:cNvSpPr/>
          <p:nvPr/>
        </p:nvSpPr>
        <p:spPr>
          <a:xfrm>
            <a:off x="4727449" y="1325880"/>
            <a:ext cx="3075431" cy="25603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7" name="object 7"/>
          <p:cNvSpPr/>
          <p:nvPr/>
        </p:nvSpPr>
        <p:spPr>
          <a:xfrm>
            <a:off x="4727448" y="1325880"/>
            <a:ext cx="3075940" cy="256540"/>
          </a:xfrm>
          <a:custGeom>
            <a:avLst/>
            <a:gdLst/>
            <a:ahLst/>
            <a:cxnLst/>
            <a:rect l="l" t="t" r="r" b="b"/>
            <a:pathLst>
              <a:path w="3075940" h="256540">
                <a:moveTo>
                  <a:pt x="0" y="256032"/>
                </a:moveTo>
                <a:lnTo>
                  <a:pt x="3075431" y="256032"/>
                </a:lnTo>
                <a:lnTo>
                  <a:pt x="3075431" y="0"/>
                </a:lnTo>
                <a:lnTo>
                  <a:pt x="0" y="0"/>
                </a:lnTo>
                <a:lnTo>
                  <a:pt x="0" y="256032"/>
                </a:lnTo>
                <a:close/>
              </a:path>
            </a:pathLst>
          </a:custGeom>
          <a:ln w="9143">
            <a:solidFill>
              <a:srgbClr val="97B853"/>
            </a:solidFill>
          </a:ln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3206571"/>
              </p:ext>
            </p:extLst>
          </p:nvPr>
        </p:nvGraphicFramePr>
        <p:xfrm>
          <a:off x="2132381" y="1604010"/>
          <a:ext cx="7886647" cy="424062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7624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1193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6471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1848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11848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09677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197494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VALOR</a:t>
                      </a:r>
                      <a:r>
                        <a:rPr sz="1200" spc="-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TOTAL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$144.557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9143">
                      <a:solidFill>
                        <a:srgbClr val="97B853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76351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89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APORTE</a:t>
                      </a:r>
                      <a:r>
                        <a:rPr sz="1200" spc="-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INVIAS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$117.156</a:t>
                      </a: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32156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APORTE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DEPARTARTAMENTO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$27.401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32282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545"/>
                        </a:spcBef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FECHA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2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INICIO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4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SEPTIEMBRE DE</a:t>
                      </a:r>
                      <a:r>
                        <a:rPr sz="1200" spc="-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2013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32283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545"/>
                        </a:spcBef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FECHA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2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TERMINACIÓN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4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DICIEMBRE DE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2017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527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VÍAS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VALOR</a:t>
                      </a:r>
                      <a:r>
                        <a:rPr sz="1200" spc="-7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OBRA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VALOR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INTERVENTORÍA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FECHA</a:t>
                      </a:r>
                      <a:r>
                        <a:rPr sz="1200" spc="-4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INICIO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FECHA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TERMINACIÓN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% AVANCE</a:t>
                      </a:r>
                      <a:r>
                        <a:rPr sz="1200" spc="-7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FÍSICO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25283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EL TRES-SAN PEDRO DE URABÁ</a:t>
                      </a:r>
                      <a:r>
                        <a:rPr sz="12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*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40.481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2.738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26/11/2013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29/02/2016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100%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32283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RIOSUCIO-BELÉN DE BAJIRÁ CAUCHERAS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**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lang="es-CO" sz="1200" spc="-5" dirty="0">
                          <a:latin typeface="Calibri"/>
                          <a:cs typeface="Calibri"/>
                        </a:rPr>
                        <a:t>89,849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6.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307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30/12/2014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lang="es-CO" sz="1200" spc="-10" dirty="0">
                          <a:latin typeface="Calibri"/>
                          <a:cs typeface="Calibri"/>
                        </a:rPr>
                        <a:t>18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/0</a:t>
                      </a:r>
                      <a:r>
                        <a:rPr lang="es-CO" sz="1200" spc="-10" dirty="0">
                          <a:latin typeface="Calibri"/>
                          <a:cs typeface="Calibri"/>
                        </a:rPr>
                        <a:t>7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/2017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lang="es-CO" sz="1200" spc="-5" dirty="0">
                          <a:latin typeface="Calibri"/>
                          <a:cs typeface="Calibri"/>
                        </a:rPr>
                        <a:t>95,3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%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32282">
                <a:tc gridSpan="6"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54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* Se incluyen en el Convenio No. 3158-2013 $800 millones de los estudios y diseños de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la vía Riosucio-Belén de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Bajirá-Caucheras.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32282">
                <a:tc gridSpan="6"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54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** Se incluyén $200 millones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de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la Interventoría de los Estudios y Diseños, Convenio No. 3305 de 2013 con la Universidad del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Quindío.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32282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VIGENCIAS 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POR AÑO DEL </a:t>
                      </a:r>
                      <a:r>
                        <a:rPr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CONTRATO</a:t>
                      </a:r>
                      <a:r>
                        <a:rPr sz="1200" spc="4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PLAN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2.013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2014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2015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2016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2017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32156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VALOR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APORTE</a:t>
                      </a:r>
                      <a:r>
                        <a:rPr sz="12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INVIAS: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30480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9.000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31115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17.000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34.100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29209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34.000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30480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23.056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32283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VALOR APORTE GOBERNACIÓN</a:t>
                      </a:r>
                      <a:r>
                        <a:rPr sz="12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***: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30480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1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10.310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31115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1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13.249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2.742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29209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1.100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0</a:t>
                      </a: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32282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VALOR</a:t>
                      </a:r>
                      <a:r>
                        <a:rPr sz="1200" spc="-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TOTAL: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30480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19.310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31115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30.249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36.842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29209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35.100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30480"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23.056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32257">
                <a:tc gridSpan="6"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54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*** Los aportes de la Gobernación de Antioquia, no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se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han efectuado a través de Convenios con el</a:t>
                      </a:r>
                      <a:r>
                        <a:rPr sz="1200" spc="1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INVIAS.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11" name="object 11"/>
          <p:cNvSpPr/>
          <p:nvPr/>
        </p:nvSpPr>
        <p:spPr>
          <a:xfrm>
            <a:off x="4824985" y="857999"/>
            <a:ext cx="4500371" cy="56084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975757" y="994290"/>
            <a:ext cx="4117975" cy="55912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4139">
              <a:spcBef>
                <a:spcPts val="990"/>
              </a:spcBef>
            </a:pPr>
            <a:endParaRPr lang="es-CO" sz="1400" b="1" spc="-25" dirty="0">
              <a:solidFill>
                <a:srgbClr val="FFFFFF"/>
              </a:solidFill>
              <a:cs typeface="Calibri"/>
            </a:endParaRPr>
          </a:p>
          <a:p>
            <a:pPr marL="104139">
              <a:spcBef>
                <a:spcPts val="990"/>
              </a:spcBef>
            </a:pPr>
            <a:r>
              <a:rPr sz="1400" b="1" spc="-25" dirty="0">
                <a:solidFill>
                  <a:srgbClr val="FFFFFF"/>
                </a:solidFill>
                <a:cs typeface="Calibri"/>
              </a:rPr>
              <a:t>CONTRATO </a:t>
            </a:r>
            <a:r>
              <a:rPr sz="1400" b="1" spc="-5" dirty="0">
                <a:solidFill>
                  <a:srgbClr val="FFFFFF"/>
                </a:solidFill>
                <a:cs typeface="Calibri"/>
              </a:rPr>
              <a:t>PLAN </a:t>
            </a:r>
            <a:r>
              <a:rPr sz="1400" b="1" dirty="0">
                <a:solidFill>
                  <a:srgbClr val="FFFFFF"/>
                </a:solidFill>
                <a:cs typeface="Calibri"/>
              </a:rPr>
              <a:t>GRAN</a:t>
            </a:r>
            <a:r>
              <a:rPr sz="1400" b="1" spc="-60" dirty="0">
                <a:solidFill>
                  <a:srgbClr val="FFFFFF"/>
                </a:solidFill>
                <a:cs typeface="Calibri"/>
              </a:rPr>
              <a:t> </a:t>
            </a:r>
            <a:r>
              <a:rPr sz="1400" b="1" spc="-5" dirty="0">
                <a:solidFill>
                  <a:srgbClr val="FFFFFF"/>
                </a:solidFill>
                <a:cs typeface="Calibri"/>
              </a:rPr>
              <a:t>DARIÉN</a:t>
            </a:r>
            <a:endParaRPr sz="14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3534133" y="612134"/>
            <a:ext cx="6430807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900" dirty="0">
                <a:solidFill>
                  <a:prstClr val="white"/>
                </a:solidFill>
              </a:rPr>
              <a:t>COMPETITIVIDAD ESTRATÉGICA E INFRAESTRUCTURA</a:t>
            </a:r>
          </a:p>
          <a:p>
            <a:r>
              <a:rPr lang="es-CO" b="1" dirty="0">
                <a:solidFill>
                  <a:prstClr val="black"/>
                </a:solidFill>
                <a:latin typeface="Arial Narrow" panose="020B0606020202030204" pitchFamily="34" charset="0"/>
              </a:rPr>
              <a:t>RED VIAL SECUNDARIA – CONTRATOS PLAN</a:t>
            </a:r>
          </a:p>
        </p:txBody>
      </p:sp>
    </p:spTree>
    <p:extLst>
      <p:ext uri="{BB962C8B-B14F-4D97-AF65-F5344CB8AC3E}">
        <p14:creationId xmlns:p14="http://schemas.microsoft.com/office/powerpoint/2010/main" val="2032649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3660649" y="0"/>
            <a:ext cx="8531351" cy="92584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10"/>
          <p:cNvSpPr/>
          <p:nvPr/>
        </p:nvSpPr>
        <p:spPr>
          <a:xfrm>
            <a:off x="5707380" y="548627"/>
            <a:ext cx="2453639" cy="588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object 13"/>
          <p:cNvSpPr txBox="1"/>
          <p:nvPr/>
        </p:nvSpPr>
        <p:spPr>
          <a:xfrm>
            <a:off x="4255407" y="592721"/>
            <a:ext cx="6107712" cy="2923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es-CO" sz="1900" dirty="0">
                <a:solidFill>
                  <a:schemeClr val="bg1"/>
                </a:solidFill>
                <a:latin typeface="Calibri"/>
                <a:cs typeface="Calibri"/>
              </a:rPr>
              <a:t>COMPETITIVIDAD ESTRATÉGÍCA E INFRAESTRUCTURA</a:t>
            </a:r>
            <a:endParaRPr sz="19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4901760" y="2790750"/>
            <a:ext cx="34370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dirty="0">
                <a:solidFill>
                  <a:srgbClr val="FFC000"/>
                </a:solidFill>
                <a:latin typeface="Impact" panose="020B0806030902050204" pitchFamily="34" charset="0"/>
              </a:rPr>
              <a:t>LOGROS VIGENCIA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2877424" y="3437081"/>
            <a:ext cx="74856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000" dirty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</a:rPr>
              <a:t>ENERO - JUNIO 2017</a:t>
            </a:r>
          </a:p>
        </p:txBody>
      </p:sp>
      <p:sp>
        <p:nvSpPr>
          <p:cNvPr id="9" name="object 18"/>
          <p:cNvSpPr>
            <a:spLocks/>
          </p:cNvSpPr>
          <p:nvPr/>
        </p:nvSpPr>
        <p:spPr bwMode="auto">
          <a:xfrm>
            <a:off x="3660776" y="0"/>
            <a:ext cx="8531224" cy="82550"/>
          </a:xfrm>
          <a:custGeom>
            <a:avLst/>
            <a:gdLst>
              <a:gd name="T0" fmla="*/ 0 w 7007859"/>
              <a:gd name="T1" fmla="*/ 82296 h 82550"/>
              <a:gd name="T2" fmla="*/ 7006718 w 7007859"/>
              <a:gd name="T3" fmla="*/ 82296 h 82550"/>
              <a:gd name="T4" fmla="*/ 7006718 w 7007859"/>
              <a:gd name="T5" fmla="*/ 0 h 82550"/>
              <a:gd name="T6" fmla="*/ 0 w 7007859"/>
              <a:gd name="T7" fmla="*/ 0 h 82550"/>
              <a:gd name="T8" fmla="*/ 0 w 7007859"/>
              <a:gd name="T9" fmla="*/ 82296 h 825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/>
          </a:p>
        </p:txBody>
      </p:sp>
      <p:sp>
        <p:nvSpPr>
          <p:cNvPr id="16" name="object 4"/>
          <p:cNvSpPr/>
          <p:nvPr/>
        </p:nvSpPr>
        <p:spPr>
          <a:xfrm>
            <a:off x="3660649" y="0"/>
            <a:ext cx="8531351" cy="92584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object 4"/>
          <p:cNvSpPr/>
          <p:nvPr/>
        </p:nvSpPr>
        <p:spPr>
          <a:xfrm>
            <a:off x="3660649" y="0"/>
            <a:ext cx="8531351" cy="67851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20" name="object 19"/>
          <p:cNvSpPr>
            <a:spLocks noChangeArrowheads="1"/>
          </p:cNvSpPr>
          <p:nvPr/>
        </p:nvSpPr>
        <p:spPr bwMode="auto">
          <a:xfrm>
            <a:off x="1635125" y="1589"/>
            <a:ext cx="1778000" cy="8096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es-CO" altLang="es-CO" dirty="0"/>
          </a:p>
        </p:txBody>
      </p:sp>
    </p:spTree>
    <p:extLst>
      <p:ext uri="{BB962C8B-B14F-4D97-AF65-F5344CB8AC3E}">
        <p14:creationId xmlns:p14="http://schemas.microsoft.com/office/powerpoint/2010/main" val="422676772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5166359" y="1274077"/>
            <a:ext cx="2194560" cy="4541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379791"/>
              </p:ext>
            </p:extLst>
          </p:nvPr>
        </p:nvGraphicFramePr>
        <p:xfrm>
          <a:off x="2132380" y="1603503"/>
          <a:ext cx="8103440" cy="397573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7411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4905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7775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1237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33032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5980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153288">
                <a:tc>
                  <a:txBody>
                    <a:bodyPr/>
                    <a:lstStyle/>
                    <a:p>
                      <a:pPr marL="32384">
                        <a:lnSpc>
                          <a:spcPts val="1110"/>
                        </a:lnSpc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VALOR</a:t>
                      </a:r>
                      <a:r>
                        <a:rPr sz="1200" spc="-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TOTAL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9143">
                      <a:solidFill>
                        <a:srgbClr val="97B853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1270" algn="ctr">
                        <a:lnSpc>
                          <a:spcPts val="1110"/>
                        </a:lnSpc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$611.070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9143">
                      <a:solidFill>
                        <a:srgbClr val="97B853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2879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APORTE</a:t>
                      </a:r>
                      <a:r>
                        <a:rPr sz="1200" spc="-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INVIAS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$564.570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3289">
                <a:tc>
                  <a:txBody>
                    <a:bodyPr/>
                    <a:lstStyle/>
                    <a:p>
                      <a:pPr marL="32384">
                        <a:lnSpc>
                          <a:spcPts val="1120"/>
                        </a:lnSpc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APORTE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DEPARTARTAMENTO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1905" algn="ctr">
                        <a:lnSpc>
                          <a:spcPts val="1120"/>
                        </a:lnSpc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$46.500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3162">
                <a:tc>
                  <a:txBody>
                    <a:bodyPr/>
                    <a:lstStyle/>
                    <a:p>
                      <a:pPr marL="32384">
                        <a:lnSpc>
                          <a:spcPts val="1120"/>
                        </a:lnSpc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FECHA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2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INICIO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635" algn="ctr">
                        <a:lnSpc>
                          <a:spcPts val="1120"/>
                        </a:lnSpc>
                      </a:pPr>
                      <a:r>
                        <a:rPr lang="es-CO" sz="1200" spc="-10" dirty="0">
                          <a:latin typeface="Calibri"/>
                          <a:cs typeface="Calibri"/>
                        </a:rPr>
                        <a:t>NOVIEMBRE DE 2013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53288">
                <a:tc>
                  <a:txBody>
                    <a:bodyPr/>
                    <a:lstStyle/>
                    <a:p>
                      <a:pPr marL="32384">
                        <a:lnSpc>
                          <a:spcPts val="1125"/>
                        </a:lnSpc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FECHA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2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TERMINACIÓN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1270" algn="ctr">
                        <a:lnSpc>
                          <a:spcPts val="1125"/>
                        </a:lnSpc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DICIEMBRE DE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201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7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295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VÍAS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VALOR</a:t>
                      </a:r>
                      <a:r>
                        <a:rPr sz="1200" spc="-7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OBRA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marL="152400" marR="144145" indent="24511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VALOR</a:t>
                      </a:r>
                      <a:r>
                        <a:rPr lang="es-CO"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ERVEN</a:t>
                      </a:r>
                      <a:r>
                        <a:rPr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ORÍA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FECHA</a:t>
                      </a:r>
                      <a:r>
                        <a:rPr sz="1200" spc="-4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INICIO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marL="165100" marR="156210" indent="20574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FECHA</a:t>
                      </a:r>
                      <a:r>
                        <a:rPr lang="es-CO"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ERMINA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2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IÓN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% AVANCE</a:t>
                      </a:r>
                      <a:r>
                        <a:rPr sz="1200" spc="-7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FÍSICO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86130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IPIALES -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GUACHUCAL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- EL</a:t>
                      </a:r>
                      <a:r>
                        <a:rPr sz="120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ESPINO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31115" algn="ctr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46.234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396240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3.525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03</a:t>
                      </a:r>
                      <a:r>
                        <a:rPr lang="es-CO" sz="1200" spc="-10" dirty="0">
                          <a:latin typeface="Calibri"/>
                          <a:cs typeface="Calibri"/>
                        </a:rPr>
                        <a:t>/02/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14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R="283845" algn="r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lang="es-CO" sz="1200" spc="-5" dirty="0">
                          <a:latin typeface="Calibri"/>
                          <a:cs typeface="Calibri"/>
                        </a:rPr>
                        <a:t>2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0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/12/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16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lang="es-CO" sz="1200" spc="-10" dirty="0">
                          <a:latin typeface="Calibri"/>
                          <a:cs typeface="Calibri"/>
                        </a:rPr>
                        <a:t>100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%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86131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CIRCUNVALAR</a:t>
                      </a:r>
                      <a:r>
                        <a:rPr sz="12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GALERAS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31115" algn="ctr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36.270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396240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2.830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31</a:t>
                      </a:r>
                      <a:r>
                        <a:rPr lang="es-CO" sz="1200" spc="-10" dirty="0">
                          <a:latin typeface="Calibri"/>
                          <a:cs typeface="Calibri"/>
                        </a:rPr>
                        <a:t>/12/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13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R="290195" algn="r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31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/12/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15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100%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86131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TÚQUERRES -</a:t>
                      </a:r>
                      <a:r>
                        <a:rPr sz="12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SAMANIEGO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31115" algn="ct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62.880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396240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4.614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07</a:t>
                      </a:r>
                      <a:r>
                        <a:rPr lang="es-CO" sz="1200" spc="-10" dirty="0">
                          <a:latin typeface="Calibri"/>
                          <a:cs typeface="Calibri"/>
                        </a:rPr>
                        <a:t>/01/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15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R="302260" algn="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30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/07/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16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100%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06577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PREINVERSIÓN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VARIANTE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EL ENCANO -</a:t>
                      </a:r>
                      <a:r>
                        <a:rPr sz="120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SANTIAGO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29209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676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29845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172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06</a:t>
                      </a:r>
                      <a:r>
                        <a:rPr lang="es-CO" sz="1200" spc="-10" dirty="0">
                          <a:latin typeface="Calibri"/>
                          <a:cs typeface="Calibri"/>
                        </a:rPr>
                        <a:t>/11/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13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R="290195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31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/12/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14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100%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86131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JUNÍN -</a:t>
                      </a:r>
                      <a:r>
                        <a:rPr sz="1200" spc="-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BARBACOAS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31115" algn="ct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99.600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396240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8.330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11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/10/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13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R="290195" algn="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31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/12/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1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7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lang="es-CO" sz="1200" spc="-10" dirty="0">
                          <a:latin typeface="Calibri"/>
                          <a:cs typeface="Calibri"/>
                        </a:rPr>
                        <a:t>47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%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06577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EL EMPATE - LA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CRUZ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-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SAN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PABLO -</a:t>
                      </a:r>
                      <a:r>
                        <a:rPr sz="1200" spc="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HIGUERONES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31115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101.488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396240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7.185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10</a:t>
                      </a:r>
                      <a:r>
                        <a:rPr lang="es-CO" sz="1200" spc="-10" dirty="0">
                          <a:latin typeface="Calibri"/>
                          <a:cs typeface="Calibri"/>
                        </a:rPr>
                        <a:t>/12/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14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R="290195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lang="es-CO" sz="1200" spc="-5" dirty="0">
                          <a:latin typeface="Calibri"/>
                          <a:cs typeface="Calibri"/>
                        </a:rPr>
                        <a:t>30/11/17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lang="es-CO" sz="1200" spc="-10" dirty="0">
                          <a:latin typeface="Calibri"/>
                          <a:cs typeface="Calibri"/>
                        </a:rPr>
                        <a:t>86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%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306451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FINALIZACIÓN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VÍAS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DE ACCESO A LA RED</a:t>
                      </a:r>
                      <a:r>
                        <a:rPr sz="1200" spc="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PRIMARIA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31115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55.426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396240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3.473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06</a:t>
                      </a:r>
                      <a:r>
                        <a:rPr lang="es-CO" sz="1200" spc="-10" dirty="0">
                          <a:latin typeface="Calibri"/>
                          <a:cs typeface="Calibri"/>
                        </a:rPr>
                        <a:t>/11/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13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R="290195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30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/10/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1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7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lang="es-CO" sz="1200" spc="-10" dirty="0">
                          <a:latin typeface="Calibri"/>
                          <a:cs typeface="Calibri"/>
                        </a:rPr>
                        <a:t>96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%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86130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LA ESPRIELLA - RÍO</a:t>
                      </a:r>
                      <a:r>
                        <a:rPr sz="1200" spc="-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MATAJE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31115" algn="ct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117.895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396240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9.721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04</a:t>
                      </a:r>
                      <a:r>
                        <a:rPr lang="es-CO" sz="1200" spc="-10" dirty="0">
                          <a:latin typeface="Calibri"/>
                          <a:cs typeface="Calibri"/>
                        </a:rPr>
                        <a:t>/12/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14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R="290195" algn="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31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/12/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1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7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lang="es-CO" sz="1200" spc="-10" dirty="0">
                          <a:latin typeface="Calibri"/>
                          <a:cs typeface="Calibri"/>
                        </a:rPr>
                        <a:t>30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%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86131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PREINVERSIÓN</a:t>
                      </a:r>
                      <a:r>
                        <a:rPr sz="1200" spc="-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ACUAPISTA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30480" algn="ct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3.387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429895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857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07</a:t>
                      </a:r>
                      <a:r>
                        <a:rPr lang="es-CO" sz="1200" spc="-10" dirty="0">
                          <a:latin typeface="Calibri"/>
                          <a:cs typeface="Calibri"/>
                        </a:rPr>
                        <a:t>/05/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14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R="262890" algn="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0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1</a:t>
                      </a:r>
                      <a:r>
                        <a:rPr lang="es-CO" sz="1200" spc="-5" dirty="0">
                          <a:latin typeface="Calibri"/>
                          <a:cs typeface="Calibri"/>
                        </a:rPr>
                        <a:t>/03/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15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100%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29" name="object 3"/>
          <p:cNvSpPr/>
          <p:nvPr/>
        </p:nvSpPr>
        <p:spPr>
          <a:xfrm>
            <a:off x="4680205" y="1301535"/>
            <a:ext cx="3165347" cy="3459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30" name="object 4"/>
          <p:cNvSpPr/>
          <p:nvPr/>
        </p:nvSpPr>
        <p:spPr>
          <a:xfrm>
            <a:off x="5017008" y="1274077"/>
            <a:ext cx="2491740" cy="45413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31" name="object 5"/>
          <p:cNvSpPr/>
          <p:nvPr/>
        </p:nvSpPr>
        <p:spPr>
          <a:xfrm>
            <a:off x="4727449" y="1325880"/>
            <a:ext cx="3075431" cy="25603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3534133" y="612134"/>
            <a:ext cx="6430807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900" dirty="0">
                <a:solidFill>
                  <a:prstClr val="white"/>
                </a:solidFill>
              </a:rPr>
              <a:t>COMPETITIVIDAD ESTRATÉGICA E INFRAESTRUCTURA</a:t>
            </a:r>
          </a:p>
          <a:p>
            <a:r>
              <a:rPr lang="es-CO" b="1" dirty="0">
                <a:solidFill>
                  <a:prstClr val="black"/>
                </a:solidFill>
                <a:latin typeface="Arial Narrow" panose="020B0606020202030204" pitchFamily="34" charset="0"/>
              </a:rPr>
              <a:t>RED VIAL SECUNDARIA – CONTRATOS PLAN</a:t>
            </a:r>
          </a:p>
          <a:p>
            <a:endParaRPr lang="es-CO" sz="1400" b="1" dirty="0">
              <a:solidFill>
                <a:prstClr val="white"/>
              </a:solidFill>
              <a:latin typeface="Arial Narrow" panose="020B0606020202030204" pitchFamily="34" charset="0"/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4920539" y="1278775"/>
            <a:ext cx="21041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1400" b="1" dirty="0">
                <a:solidFill>
                  <a:prstClr val="white"/>
                </a:solidFill>
              </a:rPr>
              <a:t>CONTRATO PLAN NARIÑO</a:t>
            </a:r>
          </a:p>
        </p:txBody>
      </p:sp>
    </p:spTree>
    <p:extLst>
      <p:ext uri="{BB962C8B-B14F-4D97-AF65-F5344CB8AC3E}">
        <p14:creationId xmlns:p14="http://schemas.microsoft.com/office/powerpoint/2010/main" val="270350731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4680205" y="1301535"/>
            <a:ext cx="3165347" cy="3459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4" name="object 4"/>
          <p:cNvSpPr/>
          <p:nvPr/>
        </p:nvSpPr>
        <p:spPr>
          <a:xfrm>
            <a:off x="5017008" y="1274077"/>
            <a:ext cx="2491740" cy="4541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4727449" y="1325880"/>
            <a:ext cx="3075431" cy="25603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9498355"/>
              </p:ext>
            </p:extLst>
          </p:nvPr>
        </p:nvGraphicFramePr>
        <p:xfrm>
          <a:off x="1988376" y="1321308"/>
          <a:ext cx="8670525" cy="4162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5992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597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3979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1936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1626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9537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335775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928047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258191">
                <a:tc gridSpan="2">
                  <a:txBody>
                    <a:bodyPr/>
                    <a:lstStyle/>
                    <a:p>
                      <a:endParaRPr sz="19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9143">
                      <a:solidFill>
                        <a:srgbClr val="97B853"/>
                      </a:solidFill>
                      <a:prstDash val="solid"/>
                    </a:lnR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43370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4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CONTRATO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PLAN</a:t>
                      </a:r>
                      <a:r>
                        <a:rPr sz="1400" b="1" spc="-7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SANTANDER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143">
                      <a:solidFill>
                        <a:srgbClr val="97B853"/>
                      </a:solidFill>
                      <a:prstDash val="solid"/>
                    </a:lnL>
                    <a:lnR w="9143">
                      <a:solidFill>
                        <a:srgbClr val="97B853"/>
                      </a:solidFill>
                      <a:prstDash val="solid"/>
                    </a:lnR>
                    <a:lnT w="9143">
                      <a:solidFill>
                        <a:srgbClr val="97B853"/>
                      </a:solidFill>
                      <a:prstDash val="solid"/>
                    </a:lnT>
                    <a:lnB w="9143">
                      <a:solidFill>
                        <a:srgbClr val="97B85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143">
                      <a:solidFill>
                        <a:srgbClr val="97B853"/>
                      </a:solidFill>
                      <a:prstDash val="solid"/>
                    </a:lnL>
                    <a:lnB w="6350">
                      <a:solidFill>
                        <a:srgbClr val="A6A6A6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0848">
                <a:tc>
                  <a:txBody>
                    <a:bodyPr/>
                    <a:lstStyle/>
                    <a:p>
                      <a:pPr marL="32384">
                        <a:lnSpc>
                          <a:spcPts val="1280"/>
                        </a:lnSpc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VALOR</a:t>
                      </a:r>
                      <a:r>
                        <a:rPr sz="1200" spc="-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TOTAL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635" algn="ctr">
                        <a:lnSpc>
                          <a:spcPts val="1270"/>
                        </a:lnSpc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lang="es-CO" sz="1200" dirty="0">
                          <a:latin typeface="Calibri"/>
                          <a:cs typeface="Calibri"/>
                        </a:rPr>
                        <a:t>580.125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9143">
                      <a:solidFill>
                        <a:srgbClr val="97B853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23900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APORTE</a:t>
                      </a:r>
                      <a:r>
                        <a:rPr sz="1200" spc="-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INVIAS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$45</a:t>
                      </a:r>
                      <a:r>
                        <a:rPr lang="es-CO" sz="1200" b="1" dirty="0">
                          <a:latin typeface="Calibri"/>
                          <a:cs typeface="Calibri"/>
                        </a:rPr>
                        <a:t>9.209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32384">
                        <a:lnSpc>
                          <a:spcPts val="1280"/>
                        </a:lnSpc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APORTE</a:t>
                      </a:r>
                      <a:r>
                        <a:rPr sz="1200" spc="-10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DEPARTARTAMENTO</a:t>
                      </a: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ts val="1280"/>
                        </a:lnSpc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lang="es-CO" sz="1200" dirty="0">
                          <a:latin typeface="Calibri"/>
                          <a:cs typeface="Calibri"/>
                        </a:rPr>
                        <a:t>120.916</a:t>
                      </a: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80847">
                <a:tc>
                  <a:txBody>
                    <a:bodyPr/>
                    <a:lstStyle/>
                    <a:p>
                      <a:pPr marL="32384">
                        <a:lnSpc>
                          <a:spcPts val="1285"/>
                        </a:lnSpc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FECHA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2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INICIO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635" algn="ctr">
                        <a:lnSpc>
                          <a:spcPts val="1285"/>
                        </a:lnSpc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ENERO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2014</a:t>
                      </a: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32384">
                        <a:lnSpc>
                          <a:spcPts val="1285"/>
                        </a:lnSpc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FECHA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TERMINACIÓN</a:t>
                      </a: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ts val="1285"/>
                        </a:lnSpc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DICIEMBRE DE</a:t>
                      </a:r>
                      <a:r>
                        <a:rPr sz="1200" spc="-1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201</a:t>
                      </a:r>
                      <a:r>
                        <a:rPr lang="es-CO" sz="1200" dirty="0">
                          <a:latin typeface="Calibri"/>
                          <a:cs typeface="Calibri"/>
                        </a:rPr>
                        <a:t>7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89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VÍAS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3972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VALOR</a:t>
                      </a:r>
                      <a:r>
                        <a:rPr sz="1200" spc="-8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OBRA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10185" marR="201930" indent="27114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VALOR</a:t>
                      </a:r>
                      <a:r>
                        <a:rPr lang="es-CO"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ERVE</a:t>
                      </a:r>
                      <a:r>
                        <a:rPr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ORÍA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19240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FECHA</a:t>
                      </a:r>
                      <a:r>
                        <a:rPr sz="1200" spc="-6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INICIO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0020" marR="151130" indent="22860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FECHA</a:t>
                      </a:r>
                      <a:r>
                        <a:rPr lang="es-CO"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ERMI</a:t>
                      </a:r>
                      <a:r>
                        <a:rPr sz="12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2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2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IÓN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marL="172720" marR="43815" indent="-12065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2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%</a:t>
                      </a:r>
                      <a:r>
                        <a:rPr sz="1200" spc="-8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AVANCE</a:t>
                      </a:r>
                      <a:r>
                        <a:rPr lang="es-CO"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FÍSICO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61823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San</a:t>
                      </a:r>
                      <a:r>
                        <a:rPr sz="12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Gil-Charalá-Límites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823913" indent="-823913"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s-CO" sz="1200" spc="-85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185.</a:t>
                      </a:r>
                      <a:r>
                        <a:rPr lang="es-CO" sz="1200" dirty="0">
                          <a:latin typeface="Calibri"/>
                          <a:cs typeface="Calibri"/>
                        </a:rPr>
                        <a:t>046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13.017</a:t>
                      </a: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4950"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26/11/2014</a:t>
                      </a: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25/03/2018</a:t>
                      </a: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R="223520"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lang="es-CO" sz="1200" dirty="0">
                          <a:latin typeface="Calibri"/>
                          <a:cs typeface="Calibri"/>
                        </a:rPr>
                        <a:t>84.35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%</a:t>
                      </a: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61822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Corredor</a:t>
                      </a:r>
                      <a:r>
                        <a:rPr sz="1200" spc="-114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Estratégico</a:t>
                      </a: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895350" indent="-895350"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6</a:t>
                      </a:r>
                      <a:r>
                        <a:rPr lang="es-CO" sz="1200" dirty="0">
                          <a:latin typeface="Calibri"/>
                          <a:cs typeface="Calibri"/>
                        </a:rPr>
                        <a:t>6.768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4765"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4.691</a:t>
                      </a: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4950"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19/12/2014</a:t>
                      </a: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19/02/2018</a:t>
                      </a: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R="223520"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lang="es-CO" sz="1200" dirty="0">
                          <a:latin typeface="Calibri"/>
                          <a:cs typeface="Calibri"/>
                        </a:rPr>
                        <a:t>96.14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%</a:t>
                      </a: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61823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Corredor Agroforestal y</a:t>
                      </a:r>
                      <a:r>
                        <a:rPr sz="1200" spc="-1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Energético</a:t>
                      </a: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823913" indent="-823913"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lang="es-CO" sz="1200" spc="0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14</a:t>
                      </a:r>
                      <a:r>
                        <a:rPr lang="es-CO" sz="1200" dirty="0">
                          <a:latin typeface="Calibri"/>
                          <a:cs typeface="Calibri"/>
                        </a:rPr>
                        <a:t>6.507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1</a:t>
                      </a:r>
                      <a:r>
                        <a:rPr lang="es-CO" sz="1200" dirty="0">
                          <a:latin typeface="Calibri"/>
                          <a:cs typeface="Calibri"/>
                        </a:rPr>
                        <a:t>2.489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4950"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30/12/2014</a:t>
                      </a: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29/12/2017</a:t>
                      </a: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R="223520"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lang="es-CO" sz="1200" dirty="0">
                          <a:latin typeface="Calibri"/>
                          <a:cs typeface="Calibri"/>
                        </a:rPr>
                        <a:t>54.43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%</a:t>
                      </a: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61822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Corredor del Folclor y el Bocadillo</a:t>
                      </a:r>
                      <a:r>
                        <a:rPr sz="1200" spc="-1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1</a:t>
                      </a: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895350" indent="-895350" algn="ctr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5</a:t>
                      </a:r>
                      <a:r>
                        <a:rPr lang="es-CO" sz="1200" dirty="0">
                          <a:latin typeface="Calibri"/>
                          <a:cs typeface="Calibri"/>
                        </a:rPr>
                        <a:t>4.219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4765" algn="ctr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3.335</a:t>
                      </a: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4950" algn="ctr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27/10/2014</a:t>
                      </a: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26/04/2018</a:t>
                      </a: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R="223520" algn="ctr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lang="es-CO" sz="1200" dirty="0">
                          <a:latin typeface="Calibri"/>
                          <a:cs typeface="Calibri"/>
                        </a:rPr>
                        <a:t>77.36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%</a:t>
                      </a: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61823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Corredor del Folclor y el Bocadillo</a:t>
                      </a:r>
                      <a:r>
                        <a:rPr sz="1200" spc="-1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2</a:t>
                      </a: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895350" indent="-895350" algn="ctr" defTabSz="179388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3</a:t>
                      </a:r>
                      <a:r>
                        <a:rPr lang="es-CO" sz="1200" dirty="0">
                          <a:latin typeface="Calibri"/>
                          <a:cs typeface="Calibri"/>
                        </a:rPr>
                        <a:t>6.364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4765" algn="ctr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2.564</a:t>
                      </a: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4950" algn="ctr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24/10/2014</a:t>
                      </a: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23/02/2018</a:t>
                      </a: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R="223520" algn="ctr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9</a:t>
                      </a:r>
                      <a:r>
                        <a:rPr lang="es-CO" sz="1200" dirty="0">
                          <a:latin typeface="Calibri"/>
                          <a:cs typeface="Calibri"/>
                        </a:rPr>
                        <a:t>5.69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%</a:t>
                      </a: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361822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Tramos</a:t>
                      </a:r>
                      <a:r>
                        <a:rPr sz="1200" spc="-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Complementarios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R="25400" algn="ctr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6.242</a:t>
                      </a: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4765" algn="ctr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530</a:t>
                      </a: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4950" algn="ctr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24/10/2014</a:t>
                      </a: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23/06/2016</a:t>
                      </a: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R="223520" algn="ctr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9</a:t>
                      </a:r>
                      <a:r>
                        <a:rPr lang="es-CO" sz="1200" dirty="0">
                          <a:latin typeface="Calibri"/>
                          <a:cs typeface="Calibri"/>
                        </a:rPr>
                        <a:t>6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%</a:t>
                      </a: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361848">
                <a:tc>
                  <a:txBody>
                    <a:bodyPr/>
                    <a:lstStyle/>
                    <a:p>
                      <a:pPr marL="32384" marR="18288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Tramos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Complemetarios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200" spc="-1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Gobernación</a:t>
                      </a:r>
                      <a:r>
                        <a:rPr lang="es-CO" sz="12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(Obra-Interventoría)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R="25400" algn="ctr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9.561</a:t>
                      </a: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4765" algn="ctr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2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669</a:t>
                      </a: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A6A6A6"/>
                      </a:solidFill>
                      <a:prstDash val="solid"/>
                    </a:lnL>
                    <a:lnR w="6350">
                      <a:solidFill>
                        <a:srgbClr val="A6A6A6"/>
                      </a:solidFill>
                      <a:prstDash val="solid"/>
                    </a:lnR>
                    <a:lnT w="6350">
                      <a:solidFill>
                        <a:srgbClr val="A6A6A6"/>
                      </a:solidFill>
                      <a:prstDash val="solid"/>
                    </a:lnT>
                    <a:lnB w="6350">
                      <a:solidFill>
                        <a:srgbClr val="A6A6A6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21" name="CuadroTexto 20"/>
          <p:cNvSpPr txBox="1"/>
          <p:nvPr/>
        </p:nvSpPr>
        <p:spPr>
          <a:xfrm>
            <a:off x="3556435" y="622098"/>
            <a:ext cx="6430807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900" dirty="0">
                <a:solidFill>
                  <a:prstClr val="white"/>
                </a:solidFill>
              </a:rPr>
              <a:t>COMPETITIVIDAD ESTRATÉGICA E INFRAESTRUCTURA</a:t>
            </a:r>
          </a:p>
          <a:p>
            <a:r>
              <a:rPr lang="es-CO" b="1" dirty="0">
                <a:solidFill>
                  <a:prstClr val="black"/>
                </a:solidFill>
                <a:latin typeface="Arial Narrow" panose="020B0606020202030204" pitchFamily="34" charset="0"/>
              </a:rPr>
              <a:t>RED VIAL SECUNDARIA – CONTRATOS PLAN</a:t>
            </a:r>
          </a:p>
        </p:txBody>
      </p:sp>
    </p:spTree>
    <p:extLst>
      <p:ext uri="{BB962C8B-B14F-4D97-AF65-F5344CB8AC3E}">
        <p14:creationId xmlns:p14="http://schemas.microsoft.com/office/powerpoint/2010/main" val="142436645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3660649" y="0"/>
            <a:ext cx="8531351" cy="92584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707380" y="548627"/>
            <a:ext cx="2453639" cy="588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255407" y="592721"/>
            <a:ext cx="6107712" cy="2923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es-CO" sz="1900" dirty="0">
                <a:solidFill>
                  <a:prstClr val="white"/>
                </a:solidFill>
                <a:cs typeface="Calibri"/>
              </a:rPr>
              <a:t>COMPETITIVIDAD ESTRATÉGÍCA E INFRAESTRUCTURA</a:t>
            </a:r>
            <a:endParaRPr sz="1900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2553515" y="2660122"/>
            <a:ext cx="67864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400" dirty="0" smtClean="0">
                <a:solidFill>
                  <a:prstClr val="black"/>
                </a:solidFill>
                <a:latin typeface="Impact" panose="020B0806030902050204" pitchFamily="34" charset="0"/>
              </a:rPr>
              <a:t>CRECIMIENTO VERDE Y </a:t>
            </a:r>
            <a:r>
              <a:rPr lang="es-CO" sz="4400" dirty="0" smtClean="0">
                <a:solidFill>
                  <a:srgbClr val="FFC000"/>
                </a:solidFill>
                <a:latin typeface="Impact" panose="020B0806030902050204" pitchFamily="34" charset="0"/>
              </a:rPr>
              <a:t>DERECHOS HUMANOS</a:t>
            </a:r>
            <a:endParaRPr lang="es-CO" sz="4400" dirty="0">
              <a:solidFill>
                <a:srgbClr val="FFC000"/>
              </a:solidFill>
              <a:latin typeface="Impact" panose="020B0806030902050204" pitchFamily="34" charset="0"/>
            </a:endParaRPr>
          </a:p>
        </p:txBody>
      </p:sp>
      <p:sp>
        <p:nvSpPr>
          <p:cNvPr id="9" name="object 18"/>
          <p:cNvSpPr>
            <a:spLocks/>
          </p:cNvSpPr>
          <p:nvPr/>
        </p:nvSpPr>
        <p:spPr bwMode="auto">
          <a:xfrm>
            <a:off x="3660776" y="0"/>
            <a:ext cx="8531224" cy="82550"/>
          </a:xfrm>
          <a:custGeom>
            <a:avLst/>
            <a:gdLst>
              <a:gd name="T0" fmla="*/ 0 w 7007859"/>
              <a:gd name="T1" fmla="*/ 82296 h 82550"/>
              <a:gd name="T2" fmla="*/ 7006718 w 7007859"/>
              <a:gd name="T3" fmla="*/ 82296 h 82550"/>
              <a:gd name="T4" fmla="*/ 7006718 w 7007859"/>
              <a:gd name="T5" fmla="*/ 0 h 82550"/>
              <a:gd name="T6" fmla="*/ 0 w 7007859"/>
              <a:gd name="T7" fmla="*/ 0 h 82550"/>
              <a:gd name="T8" fmla="*/ 0 w 7007859"/>
              <a:gd name="T9" fmla="*/ 82296 h 825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solidFill>
                <a:prstClr val="black"/>
              </a:solidFill>
            </a:endParaRPr>
          </a:p>
        </p:txBody>
      </p:sp>
      <p:sp>
        <p:nvSpPr>
          <p:cNvPr id="16" name="object 4"/>
          <p:cNvSpPr/>
          <p:nvPr/>
        </p:nvSpPr>
        <p:spPr>
          <a:xfrm>
            <a:off x="3660649" y="0"/>
            <a:ext cx="8531351" cy="92584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8" name="object 4"/>
          <p:cNvSpPr/>
          <p:nvPr/>
        </p:nvSpPr>
        <p:spPr>
          <a:xfrm>
            <a:off x="3660649" y="0"/>
            <a:ext cx="8531351" cy="67851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20" name="object 19"/>
          <p:cNvSpPr>
            <a:spLocks noChangeArrowheads="1"/>
          </p:cNvSpPr>
          <p:nvPr/>
        </p:nvSpPr>
        <p:spPr bwMode="auto">
          <a:xfrm>
            <a:off x="1635125" y="1589"/>
            <a:ext cx="1778000" cy="8096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s-CO" altLang="es-CO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216020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bject 19"/>
          <p:cNvSpPr txBox="1"/>
          <p:nvPr/>
        </p:nvSpPr>
        <p:spPr>
          <a:xfrm>
            <a:off x="2732568" y="1333688"/>
            <a:ext cx="6813139" cy="8002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/>
            <a:r>
              <a:rPr sz="2600" b="1" spc="-10" dirty="0">
                <a:solidFill>
                  <a:srgbClr val="4F81BC"/>
                </a:solidFill>
                <a:cs typeface="Calibri"/>
              </a:rPr>
              <a:t>¿Cómo </a:t>
            </a:r>
            <a:r>
              <a:rPr sz="2600" b="1" spc="-15" dirty="0">
                <a:solidFill>
                  <a:srgbClr val="4F81BC"/>
                </a:solidFill>
                <a:cs typeface="Calibri"/>
              </a:rPr>
              <a:t>integramos </a:t>
            </a:r>
            <a:r>
              <a:rPr sz="2600" b="1" spc="-5" dirty="0">
                <a:solidFill>
                  <a:srgbClr val="4F81BC"/>
                </a:solidFill>
                <a:cs typeface="Calibri"/>
              </a:rPr>
              <a:t>el </a:t>
            </a:r>
            <a:r>
              <a:rPr lang="es-CO" sz="2600" b="1" spc="-10" dirty="0">
                <a:solidFill>
                  <a:srgbClr val="4F81BC"/>
                </a:solidFill>
                <a:cs typeface="Calibri"/>
              </a:rPr>
              <a:t>enfoque</a:t>
            </a:r>
            <a:r>
              <a:rPr sz="2600" b="1" spc="-10" dirty="0">
                <a:solidFill>
                  <a:srgbClr val="4F81BC"/>
                </a:solidFill>
                <a:cs typeface="Calibri"/>
              </a:rPr>
              <a:t> </a:t>
            </a:r>
            <a:r>
              <a:rPr sz="2600" b="1" spc="-5" dirty="0">
                <a:solidFill>
                  <a:srgbClr val="4F81BC"/>
                </a:solidFill>
                <a:cs typeface="Calibri"/>
              </a:rPr>
              <a:t>de</a:t>
            </a:r>
            <a:r>
              <a:rPr lang="es-CO" sz="2600" b="1" spc="-5" dirty="0">
                <a:solidFill>
                  <a:srgbClr val="4F81BC"/>
                </a:solidFill>
                <a:cs typeface="Calibri"/>
              </a:rPr>
              <a:t> </a:t>
            </a:r>
            <a:r>
              <a:rPr sz="2600" b="1" spc="-10" dirty="0">
                <a:solidFill>
                  <a:srgbClr val="4F81BC"/>
                </a:solidFill>
                <a:cs typeface="Calibri"/>
              </a:rPr>
              <a:t>derechos </a:t>
            </a:r>
            <a:r>
              <a:rPr sz="2600" b="1" spc="-5" dirty="0">
                <a:solidFill>
                  <a:srgbClr val="4F81BC"/>
                </a:solidFill>
                <a:cs typeface="Calibri"/>
              </a:rPr>
              <a:t>humanos a </a:t>
            </a:r>
            <a:r>
              <a:rPr lang="es-CO" sz="2600" b="1" spc="-5" dirty="0">
                <a:solidFill>
                  <a:srgbClr val="4F81BC"/>
                </a:solidFill>
                <a:cs typeface="Calibri"/>
              </a:rPr>
              <a:t>los</a:t>
            </a:r>
            <a:r>
              <a:rPr sz="2600" b="1" spc="-5" dirty="0">
                <a:solidFill>
                  <a:srgbClr val="4F81BC"/>
                </a:solidFill>
                <a:cs typeface="Calibri"/>
              </a:rPr>
              <a:t> </a:t>
            </a:r>
            <a:r>
              <a:rPr lang="es-CO" sz="2600" b="1" spc="-15" dirty="0">
                <a:solidFill>
                  <a:srgbClr val="4F81BC"/>
                </a:solidFill>
                <a:cs typeface="Calibri"/>
              </a:rPr>
              <a:t>proyectos</a:t>
            </a:r>
            <a:r>
              <a:rPr sz="2600" b="1" spc="-15" dirty="0">
                <a:solidFill>
                  <a:srgbClr val="4F81BC"/>
                </a:solidFill>
                <a:cs typeface="Calibri"/>
              </a:rPr>
              <a:t> </a:t>
            </a:r>
            <a:r>
              <a:rPr sz="2600" b="1" spc="-5" dirty="0">
                <a:solidFill>
                  <a:srgbClr val="4F81BC"/>
                </a:solidFill>
                <a:cs typeface="Calibri"/>
              </a:rPr>
              <a:t>de</a:t>
            </a:r>
            <a:r>
              <a:rPr lang="es-CO" sz="2600" b="1" spc="-5" dirty="0">
                <a:solidFill>
                  <a:srgbClr val="4F81BC"/>
                </a:solidFill>
                <a:cs typeface="Calibri"/>
              </a:rPr>
              <a:t> </a:t>
            </a:r>
            <a:r>
              <a:rPr lang="es-CO" sz="2600" b="1" spc="-15" dirty="0">
                <a:solidFill>
                  <a:srgbClr val="4F81BC"/>
                </a:solidFill>
                <a:cs typeface="Calibri"/>
              </a:rPr>
              <a:t>Infraestructura</a:t>
            </a:r>
            <a:r>
              <a:rPr sz="2600" b="1" spc="-15" dirty="0">
                <a:solidFill>
                  <a:srgbClr val="4F81BC"/>
                </a:solidFill>
                <a:cs typeface="Calibri"/>
              </a:rPr>
              <a:t>?</a:t>
            </a:r>
            <a:endParaRPr sz="26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30" name="object 3"/>
          <p:cNvSpPr txBox="1"/>
          <p:nvPr/>
        </p:nvSpPr>
        <p:spPr>
          <a:xfrm>
            <a:off x="2866467" y="2263846"/>
            <a:ext cx="5791200" cy="2469265"/>
          </a:xfrm>
          <a:prstGeom prst="rect">
            <a:avLst/>
          </a:prstGeom>
          <a:solidFill>
            <a:srgbClr val="F1F1F1"/>
          </a:solidFill>
        </p:spPr>
        <p:txBody>
          <a:bodyPr vert="horz" wrap="square" lIns="0" tIns="29844" rIns="0" bIns="0" rtlCol="0">
            <a:spAutoFit/>
          </a:bodyPr>
          <a:lstStyle/>
          <a:p>
            <a:pPr marL="92075">
              <a:spcBef>
                <a:spcPts val="234"/>
              </a:spcBef>
            </a:pPr>
            <a:r>
              <a:rPr sz="2000" dirty="0">
                <a:solidFill>
                  <a:prstClr val="black"/>
                </a:solidFill>
                <a:cs typeface="Calibri"/>
              </a:rPr>
              <a:t>A </a:t>
            </a:r>
            <a:r>
              <a:rPr sz="2000" spc="-20" dirty="0">
                <a:solidFill>
                  <a:prstClr val="black"/>
                </a:solidFill>
                <a:cs typeface="Calibri"/>
              </a:rPr>
              <a:t>través</a:t>
            </a:r>
            <a:r>
              <a:rPr sz="2000" spc="-65" dirty="0">
                <a:solidFill>
                  <a:prstClr val="black"/>
                </a:solidFill>
                <a:cs typeface="Calibri"/>
              </a:rPr>
              <a:t> </a:t>
            </a:r>
            <a:r>
              <a:rPr sz="2000" spc="-5" dirty="0">
                <a:solidFill>
                  <a:prstClr val="black"/>
                </a:solidFill>
                <a:cs typeface="Calibri"/>
              </a:rPr>
              <a:t>de:</a:t>
            </a:r>
            <a:endParaRPr sz="2000" dirty="0">
              <a:solidFill>
                <a:prstClr val="black"/>
              </a:solidFill>
              <a:cs typeface="Calibri"/>
            </a:endParaRPr>
          </a:p>
          <a:p>
            <a:pPr>
              <a:spcBef>
                <a:spcPts val="35"/>
              </a:spcBef>
            </a:pPr>
            <a:endParaRPr sz="185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379095" indent="-287020">
              <a:buFontTx/>
              <a:buChar char="-"/>
              <a:tabLst>
                <a:tab pos="379095" algn="l"/>
                <a:tab pos="379730" algn="l"/>
              </a:tabLst>
            </a:pPr>
            <a:r>
              <a:rPr lang="es-ES_tradnl" sz="2000" dirty="0">
                <a:solidFill>
                  <a:prstClr val="black"/>
                </a:solidFill>
                <a:cs typeface="Calibri"/>
              </a:rPr>
              <a:t>Gestión Ambiental</a:t>
            </a:r>
          </a:p>
          <a:p>
            <a:pPr marL="379095" indent="-287020">
              <a:buFontTx/>
              <a:buChar char="-"/>
              <a:tabLst>
                <a:tab pos="379095" algn="l"/>
                <a:tab pos="379730" algn="l"/>
              </a:tabLst>
            </a:pPr>
            <a:r>
              <a:rPr lang="es-CO" sz="2000" spc="-5" dirty="0">
                <a:solidFill>
                  <a:prstClr val="black"/>
                </a:solidFill>
                <a:cs typeface="Calibri"/>
              </a:rPr>
              <a:t>Plan de Gestión Social</a:t>
            </a:r>
            <a:endParaRPr sz="2000" dirty="0">
              <a:solidFill>
                <a:prstClr val="black"/>
              </a:solidFill>
              <a:cs typeface="Calibri"/>
            </a:endParaRPr>
          </a:p>
          <a:p>
            <a:pPr marL="379095" indent="-287020">
              <a:buFontTx/>
              <a:buChar char="-"/>
              <a:tabLst>
                <a:tab pos="379095" algn="l"/>
                <a:tab pos="379730" algn="l"/>
              </a:tabLst>
            </a:pPr>
            <a:r>
              <a:rPr lang="es-CO" sz="2000" spc="-5" dirty="0">
                <a:solidFill>
                  <a:prstClr val="black"/>
                </a:solidFill>
                <a:cs typeface="Calibri"/>
              </a:rPr>
              <a:t>Concertación</a:t>
            </a:r>
            <a:r>
              <a:rPr sz="2000" spc="-5" dirty="0">
                <a:solidFill>
                  <a:prstClr val="black"/>
                </a:solidFill>
                <a:cs typeface="Calibri"/>
              </a:rPr>
              <a:t> -</a:t>
            </a:r>
            <a:r>
              <a:rPr lang="es-CO" sz="2000" spc="-5" dirty="0">
                <a:solidFill>
                  <a:prstClr val="black"/>
                </a:solidFill>
                <a:cs typeface="Calibri"/>
              </a:rPr>
              <a:t> Comunidades</a:t>
            </a:r>
            <a:r>
              <a:rPr sz="2000" spc="-5" dirty="0">
                <a:solidFill>
                  <a:prstClr val="black"/>
                </a:solidFill>
                <a:cs typeface="Calibri"/>
              </a:rPr>
              <a:t> </a:t>
            </a:r>
            <a:r>
              <a:rPr lang="es-CO" sz="2000" spc="-10" dirty="0">
                <a:solidFill>
                  <a:prstClr val="black"/>
                </a:solidFill>
                <a:cs typeface="Calibri"/>
              </a:rPr>
              <a:t>Consulta</a:t>
            </a:r>
            <a:r>
              <a:rPr sz="2000" spc="-10" dirty="0">
                <a:solidFill>
                  <a:prstClr val="black"/>
                </a:solidFill>
                <a:cs typeface="Calibri"/>
              </a:rPr>
              <a:t> Previa</a:t>
            </a:r>
            <a:endParaRPr lang="es-CO" sz="2000" spc="-10" dirty="0">
              <a:solidFill>
                <a:prstClr val="black"/>
              </a:solidFill>
              <a:cs typeface="Calibri"/>
            </a:endParaRPr>
          </a:p>
          <a:p>
            <a:pPr marL="379095" indent="-287020">
              <a:buFontTx/>
              <a:buChar char="-"/>
              <a:tabLst>
                <a:tab pos="379095" algn="l"/>
                <a:tab pos="379730" algn="l"/>
              </a:tabLst>
            </a:pPr>
            <a:r>
              <a:rPr lang="es-CO" sz="2000" spc="-10" dirty="0">
                <a:solidFill>
                  <a:prstClr val="black"/>
                </a:solidFill>
                <a:cs typeface="Calibri"/>
              </a:rPr>
              <a:t>Factores de Compensación Social</a:t>
            </a:r>
            <a:endParaRPr sz="2000" dirty="0">
              <a:solidFill>
                <a:prstClr val="black"/>
              </a:solidFill>
              <a:cs typeface="Calibri"/>
            </a:endParaRPr>
          </a:p>
          <a:p>
            <a:pPr marL="379095" indent="-287020">
              <a:buFontTx/>
              <a:buChar char="-"/>
              <a:tabLst>
                <a:tab pos="379095" algn="l"/>
                <a:tab pos="379730" algn="l"/>
              </a:tabLst>
            </a:pPr>
            <a:r>
              <a:rPr sz="2000" spc="-5" dirty="0">
                <a:solidFill>
                  <a:prstClr val="black"/>
                </a:solidFill>
                <a:cs typeface="Calibri"/>
              </a:rPr>
              <a:t>Participación</a:t>
            </a:r>
            <a:r>
              <a:rPr sz="2000" spc="-60" dirty="0">
                <a:solidFill>
                  <a:prstClr val="black"/>
                </a:solidFill>
                <a:cs typeface="Calibri"/>
              </a:rPr>
              <a:t> </a:t>
            </a:r>
            <a:r>
              <a:rPr sz="2000" spc="-5" dirty="0">
                <a:solidFill>
                  <a:prstClr val="black"/>
                </a:solidFill>
                <a:cs typeface="Calibri"/>
              </a:rPr>
              <a:t>Comunitaria</a:t>
            </a:r>
            <a:endParaRPr sz="2000" dirty="0">
              <a:solidFill>
                <a:prstClr val="black"/>
              </a:solidFill>
              <a:cs typeface="Calibri"/>
            </a:endParaRPr>
          </a:p>
          <a:p>
            <a:pPr marL="379095" indent="-287020">
              <a:buFontTx/>
              <a:buChar char="-"/>
              <a:tabLst>
                <a:tab pos="379095" algn="l"/>
                <a:tab pos="379730" algn="l"/>
              </a:tabLst>
            </a:pPr>
            <a:r>
              <a:rPr lang="es-CO" sz="2000" spc="-15" dirty="0">
                <a:solidFill>
                  <a:prstClr val="black"/>
                </a:solidFill>
                <a:cs typeface="Calibri"/>
              </a:rPr>
              <a:t>Proyectos</a:t>
            </a:r>
            <a:r>
              <a:rPr sz="2000" spc="-20" dirty="0">
                <a:solidFill>
                  <a:prstClr val="black"/>
                </a:solidFill>
                <a:cs typeface="Calibri"/>
              </a:rPr>
              <a:t> </a:t>
            </a:r>
            <a:r>
              <a:rPr lang="es-CO" sz="2000" spc="-10" dirty="0">
                <a:solidFill>
                  <a:prstClr val="black"/>
                </a:solidFill>
                <a:cs typeface="Calibri"/>
              </a:rPr>
              <a:t>Productivos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3563793" y="598276"/>
            <a:ext cx="6430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solidFill>
                  <a:schemeClr val="bg1"/>
                </a:solidFill>
                <a:latin typeface="Arial Narrow" panose="020B0606020202030204" pitchFamily="34" charset="0"/>
              </a:rPr>
              <a:t>CRECIMIENTO VERDE Y DERECHOS HUMANOS</a:t>
            </a:r>
          </a:p>
        </p:txBody>
      </p:sp>
    </p:spTree>
    <p:extLst>
      <p:ext uri="{BB962C8B-B14F-4D97-AF65-F5344CB8AC3E}">
        <p14:creationId xmlns:p14="http://schemas.microsoft.com/office/powerpoint/2010/main" val="2321350891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6" name="object 18"/>
          <p:cNvSpPr>
            <a:spLocks/>
          </p:cNvSpPr>
          <p:nvPr/>
        </p:nvSpPr>
        <p:spPr bwMode="auto">
          <a:xfrm>
            <a:off x="3660776" y="0"/>
            <a:ext cx="8531224" cy="69849"/>
          </a:xfrm>
          <a:custGeom>
            <a:avLst/>
            <a:gdLst>
              <a:gd name="T0" fmla="*/ 0 w 7007859"/>
              <a:gd name="T1" fmla="*/ 82296 h 82550"/>
              <a:gd name="T2" fmla="*/ 7006718 w 7007859"/>
              <a:gd name="T3" fmla="*/ 82296 h 82550"/>
              <a:gd name="T4" fmla="*/ 7006718 w 7007859"/>
              <a:gd name="T5" fmla="*/ 0 h 82550"/>
              <a:gd name="T6" fmla="*/ 0 w 7007859"/>
              <a:gd name="T7" fmla="*/ 0 h 82550"/>
              <a:gd name="T8" fmla="*/ 0 w 7007859"/>
              <a:gd name="T9" fmla="*/ 82296 h 825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solidFill>
                <a:prstClr val="black"/>
              </a:solidFill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3609796" y="935545"/>
            <a:ext cx="6430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solidFill>
                  <a:prstClr val="black"/>
                </a:solidFill>
                <a:latin typeface="Arial Narrow" panose="020B0606020202030204" pitchFamily="34" charset="0"/>
              </a:rPr>
              <a:t>GESTIÓN AMBIENTAL</a:t>
            </a: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06379"/>
              </p:ext>
            </p:extLst>
          </p:nvPr>
        </p:nvGraphicFramePr>
        <p:xfrm>
          <a:off x="1475408" y="1574431"/>
          <a:ext cx="6808621" cy="39395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349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10512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34708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latin typeface="+mn-lt"/>
                        </a:rPr>
                        <a:t>PROYECTO</a:t>
                      </a: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latin typeface="+mn-lt"/>
                        </a:rPr>
                        <a:t>ACTIVIDAD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86769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latin typeface="+mn-lt"/>
                        </a:rPr>
                        <a:t>Puente Boyacá - Samacá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CO" sz="1400" dirty="0">
                          <a:latin typeface="+mn-lt"/>
                        </a:rPr>
                        <a:t>Realización de Cartilla Ambiental</a:t>
                      </a:r>
                      <a:r>
                        <a:rPr lang="es-CO" sz="1400" baseline="0" dirty="0">
                          <a:latin typeface="+mn-lt"/>
                        </a:rPr>
                        <a:t> y Social del Proyecto en el que se describe </a:t>
                      </a:r>
                      <a:r>
                        <a:rPr lang="es-CO" sz="1400" dirty="0">
                          <a:latin typeface="+mn-lt"/>
                        </a:rPr>
                        <a:t>Plan de Adaptación de la Guía Ambiental implementado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10738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latin typeface="+mn-lt"/>
                        </a:rPr>
                        <a:t>Variante San Francisco - Mocoa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CO" sz="1400" dirty="0">
                          <a:latin typeface="+mn-lt"/>
                        </a:rPr>
                        <a:t>Manejo y recuperación</a:t>
                      </a:r>
                      <a:r>
                        <a:rPr lang="es-CO" sz="1400" baseline="0" dirty="0">
                          <a:latin typeface="+mn-lt"/>
                        </a:rPr>
                        <a:t> de taludes de corte y terraplén</a:t>
                      </a:r>
                      <a:endParaRPr lang="es-CO" sz="14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latin typeface="+mn-lt"/>
                        </a:rPr>
                        <a:t>Altos de Zaragoza - Cisneros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Courier New" panose="02070309020205020404" pitchFamily="49" charset="0"/>
                        <a:buChar char="o"/>
                      </a:pPr>
                      <a:r>
                        <a:rPr lang="es-CO" sz="1400" dirty="0">
                          <a:latin typeface="+mn-lt"/>
                        </a:rPr>
                        <a:t>Rescate,</a:t>
                      </a:r>
                      <a:r>
                        <a:rPr lang="es-CO" sz="1400" baseline="0" dirty="0">
                          <a:latin typeface="+mn-lt"/>
                        </a:rPr>
                        <a:t> traslado y reubicación de  epífitas vasculares</a:t>
                      </a:r>
                    </a:p>
                    <a:p>
                      <a:pPr marL="285750" indent="-285750" algn="just">
                        <a:buFont typeface="Courier New" panose="02070309020205020404" pitchFamily="49" charset="0"/>
                        <a:buChar char="o"/>
                      </a:pPr>
                      <a:r>
                        <a:rPr lang="es-CO" sz="1400" baseline="0" dirty="0">
                          <a:latin typeface="+mn-lt"/>
                        </a:rPr>
                        <a:t>Entrega de oso perezoso a la Fundación San Cipriano</a:t>
                      </a:r>
                    </a:p>
                    <a:p>
                      <a:pPr marL="285750" indent="-285750" algn="just">
                        <a:buFont typeface="Courier New" panose="02070309020205020404" pitchFamily="49" charset="0"/>
                        <a:buChar char="o"/>
                      </a:pPr>
                      <a:r>
                        <a:rPr lang="es-CO" sz="1400" baseline="0" dirty="0">
                          <a:latin typeface="+mn-lt"/>
                        </a:rPr>
                        <a:t>Salvamento Boa Constrictor entrega a la Fundación San Cipriano</a:t>
                      </a:r>
                    </a:p>
                    <a:p>
                      <a:pPr marL="285750" indent="-285750" algn="just">
                        <a:buFont typeface="Courier New" panose="02070309020205020404" pitchFamily="49" charset="0"/>
                        <a:buChar char="o"/>
                      </a:pPr>
                      <a:r>
                        <a:rPr kumimoji="0" lang="es-CO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Monitoreos Limnológicos e Hidrobiológicos en las Quebradas de Bendiciones y La Delfina. Esta caracterización se llevó a cabo mediante cuatro (4) monitoreos realizados en cinco (5) sitios de la Quebrada Bendiciones y diez (10) sitios de La Delfina</a:t>
                      </a:r>
                    </a:p>
                    <a:p>
                      <a:pPr marL="285750" indent="-285750" algn="just">
                        <a:buFont typeface="Courier New" panose="02070309020205020404" pitchFamily="49" charset="0"/>
                        <a:buChar char="o"/>
                      </a:pPr>
                      <a:r>
                        <a:rPr lang="es-CO" sz="1400" dirty="0">
                          <a:latin typeface="+mn-lt"/>
                        </a:rPr>
                        <a:t>Compensación forestal: </a:t>
                      </a:r>
                      <a:r>
                        <a:rPr kumimoji="0" lang="es-CO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Se sembraron 1.022 hectáreas con una inversión de 19.700 millones de pesos , 175 beneficiarios</a:t>
                      </a:r>
                      <a:r>
                        <a:rPr lang="es-CO" sz="1400" dirty="0">
                          <a:latin typeface="+mn-lt"/>
                        </a:rPr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10738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latin typeface="+mn-lt"/>
                        </a:rPr>
                        <a:t>Proyecto Honda –</a:t>
                      </a:r>
                      <a:r>
                        <a:rPr lang="es-CO" sz="1400" baseline="0" dirty="0">
                          <a:latin typeface="+mn-lt"/>
                        </a:rPr>
                        <a:t> Manizales Fase III</a:t>
                      </a:r>
                      <a:endParaRPr lang="es-CO" sz="1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Courier New" panose="02070309020205020404" pitchFamily="49" charset="0"/>
                        <a:buChar char="o"/>
                      </a:pPr>
                      <a:r>
                        <a:rPr lang="es-CO" sz="1400" dirty="0">
                          <a:latin typeface="+mn-lt"/>
                        </a:rPr>
                        <a:t>Traslados</a:t>
                      </a:r>
                      <a:r>
                        <a:rPr lang="es-CO" sz="1400" baseline="0" dirty="0">
                          <a:latin typeface="+mn-lt"/>
                        </a:rPr>
                        <a:t> de palma de cera</a:t>
                      </a:r>
                    </a:p>
                    <a:p>
                      <a:pPr marL="285750" indent="-285750" algn="just">
                        <a:buFont typeface="Courier New" panose="02070309020205020404" pitchFamily="49" charset="0"/>
                        <a:buChar char="o"/>
                      </a:pPr>
                      <a:r>
                        <a:rPr lang="es-CO" sz="1400" dirty="0">
                          <a:latin typeface="+mn-lt"/>
                        </a:rPr>
                        <a:t>Compensaciones Ambientales por aprovechamiento forestal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9" name="34 Imagen"/>
          <p:cNvPicPr/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552580" y="3848807"/>
            <a:ext cx="2808189" cy="1939025"/>
          </a:xfrm>
          <a:prstGeom prst="rect">
            <a:avLst/>
          </a:prstGeom>
          <a:ln w="635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4 Imagen" descr="G:\FEBRERO 2017\In Febrero 2017\Informe 130 has\REGISTRO FOTOGRAFICO 10°CICLO MTTO 19B HAS -FEBRERO 2017\ALBERTO CABRERA\ABONAMIENTO EDAFICO\20170210_083841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8086172" y="2096639"/>
            <a:ext cx="2132965" cy="120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3 Imagen" descr="G:\FEBRERO 2017\In Febrero 2017\Informe 130 has\REGISTRO FOTOGRAFICO 11°CICLO MTTO 32HAS -FEBRERO 2017\JOSE VICTORIO HURTADO\ARBOL EN FRUTIFICACION\20170203_094347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9604041" y="2036631"/>
            <a:ext cx="2193290" cy="132016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uadroTexto 11"/>
          <p:cNvSpPr txBox="1"/>
          <p:nvPr/>
        </p:nvSpPr>
        <p:spPr>
          <a:xfrm>
            <a:off x="3525867" y="610191"/>
            <a:ext cx="6430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solidFill>
                  <a:schemeClr val="bg1"/>
                </a:solidFill>
                <a:latin typeface="Arial Narrow" panose="020B0606020202030204" pitchFamily="34" charset="0"/>
              </a:rPr>
              <a:t>CRECIMIENTO VERDE Y DERECHOS HUMANOS</a:t>
            </a:r>
          </a:p>
        </p:txBody>
      </p:sp>
    </p:spTree>
    <p:extLst>
      <p:ext uri="{BB962C8B-B14F-4D97-AF65-F5344CB8AC3E}">
        <p14:creationId xmlns:p14="http://schemas.microsoft.com/office/powerpoint/2010/main" val="251533477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6" name="object 18"/>
          <p:cNvSpPr>
            <a:spLocks/>
          </p:cNvSpPr>
          <p:nvPr/>
        </p:nvSpPr>
        <p:spPr bwMode="auto">
          <a:xfrm>
            <a:off x="3660776" y="0"/>
            <a:ext cx="8531224" cy="69849"/>
          </a:xfrm>
          <a:custGeom>
            <a:avLst/>
            <a:gdLst>
              <a:gd name="T0" fmla="*/ 0 w 7007859"/>
              <a:gd name="T1" fmla="*/ 82296 h 82550"/>
              <a:gd name="T2" fmla="*/ 7006718 w 7007859"/>
              <a:gd name="T3" fmla="*/ 82296 h 82550"/>
              <a:gd name="T4" fmla="*/ 7006718 w 7007859"/>
              <a:gd name="T5" fmla="*/ 0 h 82550"/>
              <a:gd name="T6" fmla="*/ 0 w 7007859"/>
              <a:gd name="T7" fmla="*/ 0 h 82550"/>
              <a:gd name="T8" fmla="*/ 0 w 7007859"/>
              <a:gd name="T9" fmla="*/ 82296 h 825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solidFill>
                <a:prstClr val="black"/>
              </a:solidFill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3851616" y="938926"/>
            <a:ext cx="6430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solidFill>
                  <a:prstClr val="black"/>
                </a:solidFill>
                <a:latin typeface="Arial Narrow" panose="020B0606020202030204" pitchFamily="34" charset="0"/>
              </a:rPr>
              <a:t>GESTIÓN AMBIENTAL</a:t>
            </a:r>
          </a:p>
        </p:txBody>
      </p:sp>
      <p:sp>
        <p:nvSpPr>
          <p:cNvPr id="7" name="2 CuadroTexto"/>
          <p:cNvSpPr txBox="1">
            <a:spLocks noChangeArrowheads="1"/>
          </p:cNvSpPr>
          <p:nvPr/>
        </p:nvSpPr>
        <p:spPr bwMode="auto">
          <a:xfrm>
            <a:off x="896833" y="1412413"/>
            <a:ext cx="70743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s-ES" altLang="es-CO" sz="1600" b="1" dirty="0">
                <a:latin typeface="+mn-lt"/>
                <a:cs typeface="Arial" charset="0"/>
              </a:rPr>
              <a:t>RESCATE Y TRASPLANTE DE PLÁNTULAS, HELECHOS Y EPIFITAS</a:t>
            </a:r>
            <a:endParaRPr lang="es-ES" altLang="es-ES" sz="1600" b="1" dirty="0">
              <a:latin typeface="+mn-lt"/>
              <a:cs typeface="Arial" charset="0"/>
            </a:endParaRPr>
          </a:p>
        </p:txBody>
      </p:sp>
      <p:sp>
        <p:nvSpPr>
          <p:cNvPr id="8" name="12 CuadroTexto"/>
          <p:cNvSpPr txBox="1">
            <a:spLocks noChangeArrowheads="1"/>
          </p:cNvSpPr>
          <p:nvPr/>
        </p:nvSpPr>
        <p:spPr bwMode="auto">
          <a:xfrm>
            <a:off x="1184276" y="1922112"/>
            <a:ext cx="4361759" cy="2492990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just" eaLnBrk="1" hangingPunct="1"/>
            <a:r>
              <a:rPr lang="es-ES" altLang="es-CO" sz="1300" dirty="0">
                <a:latin typeface="+mn-lt"/>
                <a:cs typeface="Arial" panose="020B0604020202020204" pitchFamily="34" charset="0"/>
              </a:rPr>
              <a:t>Se refiere al rescate y/o transplante de individuos forestales ubicados sobre el derecho de vía, como Helecho, Morochillo, Encino, Cujaco, Cauchillo..</a:t>
            </a:r>
          </a:p>
          <a:p>
            <a:pPr algn="just" eaLnBrk="1" hangingPunct="1"/>
            <a:r>
              <a:rPr lang="es-CO" sz="1300" dirty="0">
                <a:latin typeface="+mn-lt"/>
                <a:cs typeface="Arial" panose="020B0604020202020204" pitchFamily="34" charset="0"/>
              </a:rPr>
              <a:t>En el frente de obra San Francisco se han rescatado un total de 1.399 plántulas en estado Brinzal en la franja del derecho de vía, corresponden a 18 especies forestales de tipo protector-productor.</a:t>
            </a:r>
          </a:p>
          <a:p>
            <a:pPr algn="just" eaLnBrk="1" hangingPunct="1"/>
            <a:r>
              <a:rPr lang="es-CO" sz="1300" dirty="0">
                <a:latin typeface="+mn-lt"/>
                <a:cs typeface="Arial" panose="020B0604020202020204" pitchFamily="34" charset="0"/>
              </a:rPr>
              <a:t>Las plántulas se encuentran sembradas dentro de la misma franja del derecho de vía y sobre franja rio Putumayo zona industrial San Carlos. Se tiene 139 individuos de helechos arborescentes rescatados y establecidos sobre la Zona Industrial San Carlos y en el derecho de vía</a:t>
            </a:r>
            <a:r>
              <a:rPr lang="es-CO" sz="1300" dirty="0">
                <a:latin typeface="+mn-lt"/>
              </a:rPr>
              <a:t>.</a:t>
            </a:r>
            <a:endParaRPr lang="es-ES" altLang="es-CO" sz="1300" dirty="0">
              <a:latin typeface="+mn-lt"/>
              <a:cs typeface="Arial" charset="0"/>
            </a:endParaRPr>
          </a:p>
        </p:txBody>
      </p:sp>
      <p:sp>
        <p:nvSpPr>
          <p:cNvPr id="9" name="18 CuadroTexto"/>
          <p:cNvSpPr txBox="1">
            <a:spLocks noChangeArrowheads="1"/>
          </p:cNvSpPr>
          <p:nvPr/>
        </p:nvSpPr>
        <p:spPr bwMode="auto">
          <a:xfrm>
            <a:off x="6137276" y="4155360"/>
            <a:ext cx="3042223" cy="430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s-CO" sz="1100" dirty="0"/>
              <a:t>Seguimiento fitosanitario a helechos sembrados sector 1 Variante San Francisco - Mocoa</a:t>
            </a:r>
            <a:endParaRPr lang="es-ES" altLang="es-CO" sz="1100" dirty="0">
              <a:latin typeface="Arial" charset="0"/>
              <a:cs typeface="Arial" charset="0"/>
            </a:endParaRPr>
          </a:p>
        </p:txBody>
      </p:sp>
      <p:pic>
        <p:nvPicPr>
          <p:cNvPr id="10" name="5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8387" y="2067527"/>
            <a:ext cx="2880000" cy="2052008"/>
          </a:xfrm>
          <a:prstGeom prst="rect">
            <a:avLst/>
          </a:prstGeom>
          <a:ln>
            <a:noFill/>
          </a:ln>
        </p:spPr>
      </p:pic>
      <p:sp>
        <p:nvSpPr>
          <p:cNvPr id="11" name="15 CuadroTexto"/>
          <p:cNvSpPr txBox="1">
            <a:spLocks noChangeArrowheads="1"/>
          </p:cNvSpPr>
          <p:nvPr/>
        </p:nvSpPr>
        <p:spPr bwMode="auto">
          <a:xfrm>
            <a:off x="9299346" y="4228529"/>
            <a:ext cx="2714625" cy="430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s-CO" sz="1100" dirty="0"/>
              <a:t>Seguimiento fenológico y fitosanitario a epifitas vasculares en Vivero San Carlos.</a:t>
            </a:r>
            <a:endParaRPr lang="es-ES" altLang="es-CO" sz="1100" dirty="0">
              <a:latin typeface="Arial" charset="0"/>
            </a:endParaRPr>
          </a:p>
        </p:txBody>
      </p:sp>
      <p:pic>
        <p:nvPicPr>
          <p:cNvPr id="12" name="Picture 2" descr="DSC0126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27427" y="2177335"/>
            <a:ext cx="2643188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uadroTexto 12"/>
          <p:cNvSpPr txBox="1"/>
          <p:nvPr/>
        </p:nvSpPr>
        <p:spPr>
          <a:xfrm>
            <a:off x="3595713" y="605807"/>
            <a:ext cx="6430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solidFill>
                  <a:schemeClr val="bg1"/>
                </a:solidFill>
                <a:latin typeface="Arial Narrow" panose="020B0606020202030204" pitchFamily="34" charset="0"/>
              </a:rPr>
              <a:t>CRECIMIENTO VERDE Y DERECHOS HUMANOS</a:t>
            </a:r>
          </a:p>
        </p:txBody>
      </p:sp>
    </p:spTree>
    <p:extLst>
      <p:ext uri="{BB962C8B-B14F-4D97-AF65-F5344CB8AC3E}">
        <p14:creationId xmlns:p14="http://schemas.microsoft.com/office/powerpoint/2010/main" val="191344458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uadroTexto 17"/>
          <p:cNvSpPr txBox="1"/>
          <p:nvPr/>
        </p:nvSpPr>
        <p:spPr>
          <a:xfrm>
            <a:off x="818322" y="1433804"/>
            <a:ext cx="10889974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ES" dirty="0">
                <a:solidFill>
                  <a:prstClr val="black"/>
                </a:solidFill>
              </a:rPr>
              <a:t>Las actividades realizadas por los Gestores Sociales de proyectos a cargo del Instituto Nacional de Vías están encaminadas a:</a:t>
            </a:r>
          </a:p>
          <a:p>
            <a:pPr algn="just">
              <a:defRPr/>
            </a:pPr>
            <a:endParaRPr lang="es-ES" dirty="0">
              <a:solidFill>
                <a:prstClr val="black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dirty="0">
                <a:solidFill>
                  <a:prstClr val="black"/>
                </a:solidFill>
              </a:rPr>
              <a:t>Realizar visitas de seguimiento, verificación y cumplimiento de los planes de manejo establecidos para los proyectos licenciados y con PAGA.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dirty="0">
                <a:solidFill>
                  <a:prstClr val="black"/>
                </a:solidFill>
              </a:rPr>
              <a:t>Supervisión, acompañamiento y asistencia a reuniones de inicio, avance y cierre de los proyectos.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dirty="0">
                <a:solidFill>
                  <a:prstClr val="black"/>
                </a:solidFill>
              </a:rPr>
              <a:t>Realizar el seguimiento a las Interventorías en el cumplimiento del programa Cívico Guardavías para la generación de conocimiento y formación a las Veedurías Ciudadanas.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dirty="0">
                <a:solidFill>
                  <a:prstClr val="black"/>
                </a:solidFill>
              </a:rPr>
              <a:t>Realización de 4 chats ciudadanos de los proyectos a nivel nacional en coordinación con la oficina de comunicaciones del Instituto, con el objetivo de dar a conocer los avances y trazabilidad de los proyectos a la ciudadanía.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dirty="0">
                <a:solidFill>
                  <a:prstClr val="black"/>
                </a:solidFill>
              </a:rPr>
              <a:t>Realizar seguimiento mediante comités técnicos, prediales, ambientales y sociales.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dirty="0">
                <a:solidFill>
                  <a:prstClr val="black"/>
                </a:solidFill>
              </a:rPr>
              <a:t>Acompañamiento, seguimiento y asesoría a Contratistas e Interventorías para lograr espacios Interinstitucionales requeridos en los proyectos con otras entidades (ICANH, ANLA, MININTERIOR).</a:t>
            </a:r>
            <a:endParaRPr lang="es-CO" dirty="0">
              <a:solidFill>
                <a:prstClr val="black"/>
              </a:solidFill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3799133" y="905953"/>
            <a:ext cx="6430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solidFill>
                  <a:prstClr val="black"/>
                </a:solidFill>
                <a:latin typeface="Arial Narrow" panose="020B0606020202030204" pitchFamily="34" charset="0"/>
              </a:rPr>
              <a:t>PLAN DE GESTIÓN SOCIAL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3618384" y="642028"/>
            <a:ext cx="6430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solidFill>
                  <a:schemeClr val="bg1"/>
                </a:solidFill>
                <a:latin typeface="Arial Narrow" panose="020B0606020202030204" pitchFamily="34" charset="0"/>
              </a:rPr>
              <a:t>CRECIMIENTO VERDE Y DERECHOS HUMANOS</a:t>
            </a:r>
          </a:p>
        </p:txBody>
      </p:sp>
    </p:spTree>
    <p:extLst>
      <p:ext uri="{BB962C8B-B14F-4D97-AF65-F5344CB8AC3E}">
        <p14:creationId xmlns:p14="http://schemas.microsoft.com/office/powerpoint/2010/main" val="1389937001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570230" y="1443544"/>
            <a:ext cx="113169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CO" spc="-5" dirty="0">
                <a:solidFill>
                  <a:prstClr val="black"/>
                </a:solidFill>
                <a:cs typeface="Arial"/>
              </a:rPr>
              <a:t>La consulta previa es </a:t>
            </a:r>
            <a:r>
              <a:rPr lang="es-CO" spc="5" dirty="0">
                <a:solidFill>
                  <a:prstClr val="black"/>
                </a:solidFill>
                <a:cs typeface="Arial"/>
              </a:rPr>
              <a:t>un </a:t>
            </a:r>
            <a:r>
              <a:rPr lang="es-CO" spc="-5" dirty="0">
                <a:solidFill>
                  <a:prstClr val="black"/>
                </a:solidFill>
                <a:cs typeface="Arial"/>
              </a:rPr>
              <a:t>mecanismo de participación intercultural y diferenciado, es un derecho constitucional colectivo y un </a:t>
            </a:r>
            <a:r>
              <a:rPr lang="es-CO" dirty="0">
                <a:solidFill>
                  <a:prstClr val="black"/>
                </a:solidFill>
                <a:cs typeface="Arial"/>
              </a:rPr>
              <a:t>proceso</a:t>
            </a:r>
            <a:r>
              <a:rPr lang="es-CO" spc="405" dirty="0">
                <a:solidFill>
                  <a:prstClr val="black"/>
                </a:solidFill>
                <a:cs typeface="Arial"/>
              </a:rPr>
              <a:t> </a:t>
            </a:r>
            <a:r>
              <a:rPr lang="es-CO" spc="-5" dirty="0">
                <a:solidFill>
                  <a:prstClr val="black"/>
                </a:solidFill>
                <a:cs typeface="Arial"/>
              </a:rPr>
              <a:t>de carácter publico, especial y obligatorio.</a:t>
            </a:r>
            <a:r>
              <a:rPr lang="es-CO" altLang="es-CO" dirty="0">
                <a:solidFill>
                  <a:prstClr val="black"/>
                </a:solidFill>
              </a:rPr>
              <a:t> </a:t>
            </a:r>
            <a:endParaRPr lang="es-CO" dirty="0">
              <a:solidFill>
                <a:prstClr val="black"/>
              </a:solidFill>
              <a:cs typeface="Arial"/>
            </a:endParaRPr>
          </a:p>
        </p:txBody>
      </p:sp>
      <p:graphicFrame>
        <p:nvGraphicFramePr>
          <p:cNvPr id="19" name="object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7577612"/>
              </p:ext>
            </p:extLst>
          </p:nvPr>
        </p:nvGraphicFramePr>
        <p:xfrm>
          <a:off x="683377" y="2122479"/>
          <a:ext cx="5067717" cy="333047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6727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90043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43220"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59"/>
                        </a:spcBef>
                      </a:pPr>
                      <a:r>
                        <a:rPr sz="18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Proyecto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7E7E7E"/>
                      </a:solidFill>
                      <a:prstDash val="solid"/>
                    </a:lnL>
                    <a:lnR w="6350">
                      <a:solidFill>
                        <a:srgbClr val="7E7E7E"/>
                      </a:solidFill>
                      <a:prstDash val="solid"/>
                    </a:lnR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9"/>
                        </a:spcBef>
                      </a:pPr>
                      <a:r>
                        <a:rPr sz="1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Acción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7E7E7E"/>
                      </a:solidFill>
                      <a:prstDash val="solid"/>
                    </a:lnL>
                    <a:lnR w="6350">
                      <a:solidFill>
                        <a:srgbClr val="7E7E7E"/>
                      </a:solidFill>
                      <a:prstDash val="solid"/>
                    </a:lnR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0564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s-ES" altLang="es-CO" sz="1400" b="1" spc="-15" dirty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Calibri"/>
                        </a:rPr>
                        <a:t>DOBLE CALZADA BUGA BUENAVENTURA</a:t>
                      </a:r>
                      <a:endParaRPr lang="es-ES" sz="1400" b="1" spc="-15" dirty="0">
                        <a:solidFill>
                          <a:schemeClr val="tx1"/>
                        </a:solidFill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7E7E7E"/>
                      </a:solidFill>
                      <a:prstDash val="solid"/>
                    </a:lnL>
                    <a:lnR w="6350">
                      <a:solidFill>
                        <a:srgbClr val="7E7E7E"/>
                      </a:solidFill>
                      <a:prstDash val="solid"/>
                    </a:lnR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9215" marR="59055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es-CO" sz="1200" dirty="0">
                          <a:latin typeface="Calibri"/>
                          <a:cs typeface="Calibri"/>
                        </a:rPr>
                        <a:t>En proceso de cierre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7E7E7E"/>
                      </a:solidFill>
                      <a:prstDash val="soli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7E7E7E"/>
                      </a:solidFill>
                      <a:prstDash val="soli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4194">
                <a:tc>
                  <a:txBody>
                    <a:bodyPr/>
                    <a:lstStyle/>
                    <a:p>
                      <a:pPr marL="0" marR="69215"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es-ES" altLang="es-CO" sz="1400" b="1" spc="-15" dirty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Calibri"/>
                        </a:rPr>
                        <a:t>ESPRIELLA RÍO MATAJE </a:t>
                      </a:r>
                      <a:endParaRPr lang="es-ES" sz="1400" b="1" spc="-15" dirty="0">
                        <a:solidFill>
                          <a:schemeClr val="tx1"/>
                        </a:solidFill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7E7E7E"/>
                      </a:solidFill>
                      <a:prstDash val="soli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9215" marR="60960" algn="ctr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lang="es-CO" sz="1200" dirty="0">
                          <a:latin typeface="Calibri"/>
                          <a:cs typeface="Calibri"/>
                        </a:rPr>
                        <a:t>En ejecución</a:t>
                      </a:r>
                      <a:r>
                        <a:rPr lang="es-CO" sz="1200" baseline="0" dirty="0">
                          <a:latin typeface="Calibri"/>
                          <a:cs typeface="Calibri"/>
                        </a:rPr>
                        <a:t> de cumplimiento de acuerdos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69592">
                <a:tc>
                  <a:txBody>
                    <a:bodyPr/>
                    <a:lstStyle/>
                    <a:p>
                      <a:pPr marL="0" marR="69215"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es-ES" altLang="es-CO" sz="1400" b="1" spc="-15" dirty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Calibri"/>
                        </a:rPr>
                        <a:t>MEDELLÍN QUIBDÓ</a:t>
                      </a:r>
                      <a:endParaRPr lang="es-ES" sz="1400" b="1" spc="-15" dirty="0">
                        <a:solidFill>
                          <a:schemeClr val="tx1"/>
                        </a:solidFill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7E7E7E"/>
                      </a:solidFill>
                      <a:prstDash val="soli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9215" marR="6096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dirty="0">
                          <a:latin typeface="+mn-lt"/>
                          <a:cs typeface="Calibri"/>
                        </a:rPr>
                        <a:t>En ejecución</a:t>
                      </a:r>
                      <a:r>
                        <a:rPr lang="es-CO" sz="1200" baseline="0" dirty="0">
                          <a:latin typeface="+mn-lt"/>
                          <a:cs typeface="Calibri"/>
                        </a:rPr>
                        <a:t> de cumplimiento de acuerdos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26720">
                <a:tc>
                  <a:txBody>
                    <a:bodyPr/>
                    <a:lstStyle/>
                    <a:p>
                      <a:pPr marL="0" marR="69215"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es-ES" altLang="es-CO" sz="1400" b="1" spc="-15" dirty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Calibri"/>
                        </a:rPr>
                        <a:t>TRANSVERSAL CENTRAL DEL PACÍFICO</a:t>
                      </a:r>
                      <a:endParaRPr lang="es-ES" sz="1400" b="1" spc="-15" dirty="0">
                        <a:solidFill>
                          <a:schemeClr val="tx1"/>
                        </a:solidFill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7E7E7E"/>
                      </a:solidFill>
                      <a:prstDash val="soli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7E7E7E"/>
                      </a:solidFill>
                      <a:prstDash val="soli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9215" marR="6096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dirty="0">
                          <a:latin typeface="+mn-lt"/>
                          <a:cs typeface="Calibri"/>
                        </a:rPr>
                        <a:t>En ejecución</a:t>
                      </a:r>
                      <a:r>
                        <a:rPr lang="es-CO" sz="1200" baseline="0" dirty="0">
                          <a:latin typeface="+mn-lt"/>
                          <a:cs typeface="Calibri"/>
                        </a:rPr>
                        <a:t> de cumplimiento de acuerdos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05646">
                <a:tc>
                  <a:txBody>
                    <a:bodyPr/>
                    <a:lstStyle/>
                    <a:p>
                      <a:pPr marL="0" marR="69215"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es-ES" altLang="es-CO" sz="1400" b="1" spc="-15" dirty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Calibri"/>
                        </a:rPr>
                        <a:t>TRANSVERSAL DEL PALETARÁ</a:t>
                      </a:r>
                      <a:endParaRPr lang="es-ES" sz="1400" b="1" spc="-15" dirty="0">
                        <a:solidFill>
                          <a:schemeClr val="tx1"/>
                        </a:solidFill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7E7E7E"/>
                      </a:solidFill>
                      <a:prstDash val="soli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9215" marR="60960" algn="ctr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lang="es-CO" sz="1200" dirty="0">
                          <a:latin typeface="Calibri"/>
                          <a:cs typeface="Calibri"/>
                        </a:rPr>
                        <a:t>En proceso</a:t>
                      </a:r>
                      <a:r>
                        <a:rPr lang="es-CO" sz="1200" baseline="0" dirty="0">
                          <a:latin typeface="Calibri"/>
                          <a:cs typeface="Calibri"/>
                        </a:rPr>
                        <a:t> de cierre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53336">
                <a:tc>
                  <a:txBody>
                    <a:bodyPr/>
                    <a:lstStyle/>
                    <a:p>
                      <a:pPr marL="0" marR="69215"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es-ES" altLang="es-CO" sz="1400" b="1" spc="-15" dirty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Calibri"/>
                        </a:rPr>
                        <a:t>JIGUAMIANDOÓ</a:t>
                      </a:r>
                      <a:endParaRPr lang="es-ES" sz="1400" b="1" spc="-15" dirty="0">
                        <a:solidFill>
                          <a:schemeClr val="tx1"/>
                        </a:solidFill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7E7E7E"/>
                      </a:solidFill>
                      <a:prstDash val="soli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9215" marR="60960" algn="ctr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lang="es-CO" sz="1200" dirty="0">
                          <a:latin typeface="Calibri"/>
                          <a:cs typeface="Calibri"/>
                        </a:rPr>
                        <a:t>En proceso</a:t>
                      </a:r>
                      <a:r>
                        <a:rPr lang="es-CO" sz="1200" baseline="0" dirty="0">
                          <a:latin typeface="Calibri"/>
                          <a:cs typeface="Calibri"/>
                        </a:rPr>
                        <a:t> de cierre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71635">
                <a:tc>
                  <a:txBody>
                    <a:bodyPr/>
                    <a:lstStyle/>
                    <a:p>
                      <a:pPr marL="0" marR="69215"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es-ES" altLang="es-CO" sz="1400" b="1" spc="-15" dirty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Calibri"/>
                        </a:rPr>
                        <a:t>TRANSVERSAL DEL LIBERTADOR FASE II</a:t>
                      </a:r>
                      <a:endParaRPr lang="es-ES" sz="1400" b="1" spc="-15" dirty="0">
                        <a:solidFill>
                          <a:schemeClr val="tx1"/>
                        </a:solidFill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7E7E7E"/>
                      </a:solidFill>
                      <a:prstDash val="soli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7E7E7E"/>
                      </a:solidFill>
                      <a:prstDash val="soli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9215" marR="60960" algn="ctr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lang="es-CO" sz="1200" dirty="0">
                          <a:latin typeface="Calibri"/>
                          <a:cs typeface="Calibri"/>
                        </a:rPr>
                        <a:t>En ejecución</a:t>
                      </a:r>
                      <a:r>
                        <a:rPr lang="es-CO" sz="1200" baseline="0" dirty="0">
                          <a:latin typeface="Calibri"/>
                          <a:cs typeface="Calibri"/>
                        </a:rPr>
                        <a:t> de cumplimiento de acuerdos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98520">
                <a:tc>
                  <a:txBody>
                    <a:bodyPr/>
                    <a:lstStyle/>
                    <a:p>
                      <a:pPr marL="0" marR="69215"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es-ES" sz="1400" b="1" spc="-15" dirty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Calibri"/>
                        </a:rPr>
                        <a:t>VARIANTE</a:t>
                      </a:r>
                      <a:r>
                        <a:rPr lang="es-ES" sz="1400" b="1" spc="-15" baseline="0" dirty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Calibri"/>
                        </a:rPr>
                        <a:t> DE TUTUNENDO</a:t>
                      </a:r>
                      <a:endParaRPr lang="es-ES" sz="1400" b="1" spc="-15" dirty="0">
                        <a:solidFill>
                          <a:schemeClr val="tx1"/>
                        </a:solidFill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7E7E7E"/>
                      </a:solidFill>
                      <a:prstDash val="soli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7E7E7E"/>
                      </a:solidFill>
                      <a:prstDash val="soli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9215" marR="60960" algn="ctr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lang="es-CO" sz="1200" dirty="0">
                          <a:latin typeface="Calibri"/>
                          <a:cs typeface="Calibri"/>
                        </a:rPr>
                        <a:t>En proceso de pre-consulta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40631">
                <a:tc>
                  <a:txBody>
                    <a:bodyPr/>
                    <a:lstStyle/>
                    <a:p>
                      <a:pPr marL="0" marR="69215"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es-ES" sz="1400" b="1" spc="-15" dirty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Calibri"/>
                        </a:rPr>
                        <a:t>JUNÍN- BARBACOAS FASE I</a:t>
                      </a:r>
                    </a:p>
                  </a:txBody>
                  <a:tcPr marL="0" marR="0" marT="0" marB="0" anchor="ctr">
                    <a:lnL w="6350">
                      <a:solidFill>
                        <a:srgbClr val="7E7E7E"/>
                      </a:solidFill>
                      <a:prstDash val="soli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9215" marR="60960" algn="ctr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lang="es-CO" sz="1200" dirty="0">
                          <a:latin typeface="Calibri"/>
                          <a:cs typeface="Calibri"/>
                        </a:rPr>
                        <a:t>En proceso</a:t>
                      </a:r>
                      <a:r>
                        <a:rPr lang="es-CO" sz="1200" baseline="0" dirty="0">
                          <a:latin typeface="Calibri"/>
                          <a:cs typeface="Calibri"/>
                        </a:rPr>
                        <a:t> de cierre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21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54" y="2510823"/>
            <a:ext cx="2830546" cy="1798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13 Imagen" descr="F:\DCIM\100OLYMP\P330016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615" y="3787718"/>
            <a:ext cx="3029585" cy="1927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CuadroTexto 23"/>
          <p:cNvSpPr txBox="1"/>
          <p:nvPr/>
        </p:nvSpPr>
        <p:spPr>
          <a:xfrm>
            <a:off x="3628048" y="920058"/>
            <a:ext cx="6430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solidFill>
                  <a:prstClr val="black"/>
                </a:solidFill>
                <a:latin typeface="Arial Narrow" panose="020B0606020202030204" pitchFamily="34" charset="0"/>
              </a:rPr>
              <a:t>CONCERTACIÓN CON COMUNIDADES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3522850" y="613065"/>
            <a:ext cx="6430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solidFill>
                  <a:schemeClr val="bg1"/>
                </a:solidFill>
                <a:latin typeface="Arial Narrow" panose="020B0606020202030204" pitchFamily="34" charset="0"/>
              </a:rPr>
              <a:t>CRECIMIENTO VERDE Y DERECHOS HUMANOS</a:t>
            </a:r>
          </a:p>
        </p:txBody>
      </p:sp>
    </p:spTree>
    <p:extLst>
      <p:ext uri="{BB962C8B-B14F-4D97-AF65-F5344CB8AC3E}">
        <p14:creationId xmlns:p14="http://schemas.microsoft.com/office/powerpoint/2010/main" val="2170912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6" name="object 18"/>
          <p:cNvSpPr>
            <a:spLocks/>
          </p:cNvSpPr>
          <p:nvPr/>
        </p:nvSpPr>
        <p:spPr bwMode="auto">
          <a:xfrm>
            <a:off x="3660776" y="0"/>
            <a:ext cx="8531224" cy="69849"/>
          </a:xfrm>
          <a:custGeom>
            <a:avLst/>
            <a:gdLst>
              <a:gd name="T0" fmla="*/ 0 w 7007859"/>
              <a:gd name="T1" fmla="*/ 82296 h 82550"/>
              <a:gd name="T2" fmla="*/ 7006718 w 7007859"/>
              <a:gd name="T3" fmla="*/ 82296 h 82550"/>
              <a:gd name="T4" fmla="*/ 7006718 w 7007859"/>
              <a:gd name="T5" fmla="*/ 0 h 82550"/>
              <a:gd name="T6" fmla="*/ 0 w 7007859"/>
              <a:gd name="T7" fmla="*/ 0 h 82550"/>
              <a:gd name="T8" fmla="*/ 0 w 7007859"/>
              <a:gd name="T9" fmla="*/ 82296 h 825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solidFill>
                <a:prstClr val="black"/>
              </a:solidFill>
            </a:endParaRPr>
          </a:p>
        </p:txBody>
      </p:sp>
      <p:sp>
        <p:nvSpPr>
          <p:cNvPr id="18" name="Rectángulo 2"/>
          <p:cNvSpPr>
            <a:spLocks noChangeArrowheads="1"/>
          </p:cNvSpPr>
          <p:nvPr/>
        </p:nvSpPr>
        <p:spPr bwMode="auto">
          <a:xfrm>
            <a:off x="450849" y="1372509"/>
            <a:ext cx="11356658" cy="2646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None/>
              <a:defRPr/>
            </a:pPr>
            <a:r>
              <a:rPr lang="es-ES" altLang="es-CO" sz="1600" dirty="0"/>
              <a:t>Factores de Compensaciones Sociales (FCS) a Población vulnerable:</a:t>
            </a:r>
            <a:r>
              <a:rPr lang="es-CO" sz="1600" dirty="0"/>
              <a:t> Fija métodos, parámetros, criterios y procedimientos para la implementación del plan de Gestión social, con miras a compensar los impactos sociales derivados del proceso de Adquisición predial por motivos de utilidad Publica. </a:t>
            </a:r>
          </a:p>
          <a:p>
            <a:pPr algn="just">
              <a:spcBef>
                <a:spcPct val="0"/>
              </a:spcBef>
              <a:buNone/>
              <a:defRPr/>
            </a:pPr>
            <a:endParaRPr lang="es-CO" sz="1600" dirty="0"/>
          </a:p>
          <a:p>
            <a:pPr algn="just">
              <a:spcBef>
                <a:spcPct val="0"/>
              </a:spcBef>
              <a:buNone/>
              <a:defRPr/>
            </a:pPr>
            <a:r>
              <a:rPr lang="es-CO" altLang="es-CO" sz="1600" dirty="0"/>
              <a:t>Se han reconocido 133 </a:t>
            </a:r>
            <a:r>
              <a:rPr lang="es-ES" altLang="es-CO" sz="1600" dirty="0"/>
              <a:t>Factores de Compensación Social con cargo a los contratos de obra y presupuesto del mismo, los cuales se encuentran en ejecución en el 2017:</a:t>
            </a:r>
          </a:p>
          <a:p>
            <a:pPr algn="just">
              <a:spcBef>
                <a:spcPct val="0"/>
              </a:spcBef>
              <a:buNone/>
              <a:defRPr/>
            </a:pPr>
            <a:endParaRPr lang="es-ES" altLang="es-CO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 algn="just">
              <a:spcBef>
                <a:spcPct val="0"/>
              </a:spcBef>
              <a:buFont typeface="Wingdings" panose="05000000000000000000" pitchFamily="2" charset="2"/>
              <a:buChar char="v"/>
              <a:defRPr/>
            </a:pPr>
            <a:r>
              <a:rPr lang="es-ES" altLang="es-CO" sz="1400" dirty="0">
                <a:solidFill>
                  <a:srgbClr val="000000"/>
                </a:solidFill>
                <a:latin typeface="Arial" panose="020B0604020202020204" pitchFamily="34" charset="0"/>
              </a:rPr>
              <a:t>Proyectos Espriella Río Mataje: 27. </a:t>
            </a:r>
          </a:p>
          <a:p>
            <a:pPr marL="285750" indent="-285750" algn="just">
              <a:spcBef>
                <a:spcPct val="0"/>
              </a:spcBef>
              <a:buFont typeface="Wingdings" panose="05000000000000000000" pitchFamily="2" charset="2"/>
              <a:buChar char="v"/>
              <a:defRPr/>
            </a:pPr>
            <a:r>
              <a:rPr lang="es-ES" altLang="es-CO" sz="1400" dirty="0">
                <a:solidFill>
                  <a:srgbClr val="000000"/>
                </a:solidFill>
                <a:latin typeface="Arial" panose="020B0604020202020204" pitchFamily="34" charset="0"/>
              </a:rPr>
              <a:t>Paso Nacional por Montenegro: 81. </a:t>
            </a:r>
          </a:p>
          <a:p>
            <a:pPr marL="285750" indent="-285750" algn="just">
              <a:spcBef>
                <a:spcPct val="0"/>
              </a:spcBef>
              <a:buFont typeface="Wingdings" panose="05000000000000000000" pitchFamily="2" charset="2"/>
              <a:buChar char="v"/>
              <a:defRPr/>
            </a:pPr>
            <a:r>
              <a:rPr lang="es-ES" altLang="es-CO" sz="1400" dirty="0">
                <a:solidFill>
                  <a:srgbClr val="000000"/>
                </a:solidFill>
                <a:latin typeface="Arial" panose="020B0604020202020204" pitchFamily="34" charset="0"/>
              </a:rPr>
              <a:t>Rumichaca Variante Sur de Ipiales: 12. </a:t>
            </a:r>
          </a:p>
          <a:p>
            <a:pPr marL="285750" indent="-285750" algn="just">
              <a:spcBef>
                <a:spcPct val="0"/>
              </a:spcBef>
              <a:buFont typeface="Wingdings" panose="05000000000000000000" pitchFamily="2" charset="2"/>
              <a:buChar char="v"/>
              <a:defRPr/>
            </a:pPr>
            <a:r>
              <a:rPr lang="es-ES" altLang="es-CO" sz="1400" dirty="0">
                <a:solidFill>
                  <a:srgbClr val="000000"/>
                </a:solidFill>
                <a:latin typeface="Arial" panose="020B0604020202020204" pitchFamily="34" charset="0"/>
              </a:rPr>
              <a:t>Libertador fase II 13.</a:t>
            </a:r>
          </a:p>
        </p:txBody>
      </p:sp>
      <p:pic>
        <p:nvPicPr>
          <p:cNvPr id="23" name="16 Imagen" descr="F:\DCIM\100OLYMP\P30500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04" y="4044685"/>
            <a:ext cx="3041229" cy="1818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5 Imagen" descr="C:\Users\USUARIO\Pictures\Recorrido placas\P61700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2528" y="3642617"/>
            <a:ext cx="3793527" cy="2220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CuadroTexto 18"/>
          <p:cNvSpPr txBox="1"/>
          <p:nvPr/>
        </p:nvSpPr>
        <p:spPr>
          <a:xfrm>
            <a:off x="3533185" y="898195"/>
            <a:ext cx="64308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>
                <a:solidFill>
                  <a:prstClr val="black"/>
                </a:solidFill>
                <a:latin typeface="Arial Narrow" panose="020B0606020202030204" pitchFamily="34" charset="0"/>
              </a:rPr>
              <a:t>FACTORES DE COMPENSACIONES SOCIALES (FCS) A POBLACIÓN VULNERABLE</a:t>
            </a:r>
          </a:p>
        </p:txBody>
      </p:sp>
      <p:pic>
        <p:nvPicPr>
          <p:cNvPr id="8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7572" y="3464221"/>
            <a:ext cx="3689494" cy="239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uadroTexto 8"/>
          <p:cNvSpPr txBox="1"/>
          <p:nvPr/>
        </p:nvSpPr>
        <p:spPr>
          <a:xfrm>
            <a:off x="3520340" y="619446"/>
            <a:ext cx="6430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solidFill>
                  <a:schemeClr val="bg1"/>
                </a:solidFill>
                <a:latin typeface="Arial Narrow" panose="020B0606020202030204" pitchFamily="34" charset="0"/>
              </a:rPr>
              <a:t>CRECIMIENTO VERDE Y DERECHOS HUMANOS</a:t>
            </a:r>
          </a:p>
        </p:txBody>
      </p:sp>
    </p:spTree>
    <p:extLst>
      <p:ext uri="{BB962C8B-B14F-4D97-AF65-F5344CB8AC3E}">
        <p14:creationId xmlns:p14="http://schemas.microsoft.com/office/powerpoint/2010/main" val="123512752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6" name="object 18"/>
          <p:cNvSpPr>
            <a:spLocks/>
          </p:cNvSpPr>
          <p:nvPr/>
        </p:nvSpPr>
        <p:spPr bwMode="auto">
          <a:xfrm>
            <a:off x="3660776" y="0"/>
            <a:ext cx="8531224" cy="69849"/>
          </a:xfrm>
          <a:custGeom>
            <a:avLst/>
            <a:gdLst>
              <a:gd name="T0" fmla="*/ 0 w 7007859"/>
              <a:gd name="T1" fmla="*/ 82296 h 82550"/>
              <a:gd name="T2" fmla="*/ 7006718 w 7007859"/>
              <a:gd name="T3" fmla="*/ 82296 h 82550"/>
              <a:gd name="T4" fmla="*/ 7006718 w 7007859"/>
              <a:gd name="T5" fmla="*/ 0 h 82550"/>
              <a:gd name="T6" fmla="*/ 0 w 7007859"/>
              <a:gd name="T7" fmla="*/ 0 h 82550"/>
              <a:gd name="T8" fmla="*/ 0 w 7007859"/>
              <a:gd name="T9" fmla="*/ 82296 h 825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solidFill>
                <a:prstClr val="black"/>
              </a:solidFill>
            </a:endParaRPr>
          </a:p>
        </p:txBody>
      </p:sp>
      <p:sp>
        <p:nvSpPr>
          <p:cNvPr id="19" name="CuadroTexto 2"/>
          <p:cNvSpPr txBox="1">
            <a:spLocks noChangeArrowheads="1"/>
          </p:cNvSpPr>
          <p:nvPr/>
        </p:nvSpPr>
        <p:spPr bwMode="auto">
          <a:xfrm>
            <a:off x="409257" y="1434852"/>
            <a:ext cx="1140174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CO" altLang="es-CO" sz="1800" dirty="0">
                <a:solidFill>
                  <a:prstClr val="black"/>
                </a:solidFill>
                <a:latin typeface="Calibri" panose="020F0502020204030204"/>
              </a:rPr>
              <a:t>Este programa tiene como objetivo, incentivar la participación y capacitar a las comunidades, buscando promover la apropiación de las obras y coadyuvar con el desarrollo armónico de las comunidades establecidas en el Área de Influencia Directa –AID- de los proyectos. </a:t>
            </a: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3577983"/>
              </p:ext>
            </p:extLst>
          </p:nvPr>
        </p:nvGraphicFramePr>
        <p:xfrm>
          <a:off x="3540751" y="2530108"/>
          <a:ext cx="5925820" cy="24406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3487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2885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621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21556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1200" b="1" dirty="0">
                          <a:solidFill>
                            <a:srgbClr val="FFFFFF"/>
                          </a:solidFill>
                          <a:latin typeface="Calibri"/>
                          <a:ea typeface="+mn-ea"/>
                          <a:cs typeface="Calibri"/>
                        </a:rPr>
                        <a:t>Proyecto</a:t>
                      </a:r>
                    </a:p>
                  </a:txBody>
                  <a:tcPr marL="0" marR="0" marT="0" marB="0">
                    <a:lnL w="6350">
                      <a:solidFill>
                        <a:srgbClr val="7E7E7E"/>
                      </a:solidFill>
                      <a:prstDash val="solid"/>
                    </a:lnL>
                    <a:lnR w="6350">
                      <a:solidFill>
                        <a:srgbClr val="7E7E7E"/>
                      </a:solidFill>
                      <a:prstDash val="solid"/>
                    </a:lnR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12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Acción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7E7E7E"/>
                      </a:solidFill>
                      <a:prstDash val="soli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lang="es-CO" sz="1200" b="1" dirty="0">
                          <a:solidFill>
                            <a:schemeClr val="bg1"/>
                          </a:solidFill>
                          <a:latin typeface="Calibri"/>
                          <a:cs typeface="Calibri"/>
                        </a:rPr>
                        <a:t>Estado</a:t>
                      </a:r>
                      <a:endParaRPr sz="1200" b="1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7E7E7E"/>
                      </a:solidFill>
                      <a:prstDash val="solid"/>
                    </a:lnL>
                    <a:lnR w="6350">
                      <a:solidFill>
                        <a:srgbClr val="7E7E7E"/>
                      </a:solidFill>
                      <a:prstDash val="solid"/>
                    </a:lnR>
                    <a:lnT w="6350">
                      <a:solidFill>
                        <a:srgbClr val="7E7E7E"/>
                      </a:solidFill>
                      <a:prstDash val="soli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87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4404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it-IT" altLang="es-CO" sz="1200" b="1" kern="1200" spc="-25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/>
                        </a:rPr>
                        <a:t>SAN JOSÉ DEL GUAVIARE- PUENTE NOWEN (2)</a:t>
                      </a:r>
                      <a:endParaRPr lang="it-IT" sz="1200" b="1" kern="1200" spc="-25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7E7E7E"/>
                      </a:solidFill>
                      <a:prstDash val="solid"/>
                    </a:lnL>
                    <a:lnR w="6350">
                      <a:solidFill>
                        <a:srgbClr val="7E7E7E"/>
                      </a:solidFill>
                      <a:prstDash val="solid"/>
                    </a:lnR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lang="es-CO" altLang="es-CO" sz="1200" dirty="0"/>
                        <a:t>Mejoramiento de infraestructuras en (1)Puerto Arturo y (1)El retorno.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7E7E7E"/>
                      </a:solidFill>
                      <a:prstDash val="soli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7E7E7E"/>
                      </a:solidFill>
                      <a:prstDash val="solid"/>
                    </a:lnT>
                    <a:lnB w="6350">
                      <a:solidFill>
                        <a:srgbClr val="7E7E7E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lang="es-CO" sz="1200" dirty="0">
                          <a:latin typeface="Calibri"/>
                          <a:cs typeface="Calibri"/>
                        </a:rPr>
                        <a:t>EJECUCIÓN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7E7E7E"/>
                      </a:solidFill>
                      <a:prstDash val="soli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73024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s-CO" altLang="es-CO" sz="1200" b="1" kern="1200" spc="-25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/>
                        </a:rPr>
                        <a:t>GRANADA SAN CARLOS(1)</a:t>
                      </a:r>
                      <a:endParaRPr lang="es-CO" sz="1200" b="1" kern="1200" spc="-25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7E7E7E"/>
                      </a:solidFill>
                      <a:prstDash val="solid"/>
                    </a:lnL>
                    <a:lnR w="6350">
                      <a:solidFill>
                        <a:srgbClr val="7E7E7E"/>
                      </a:solidFill>
                      <a:prstDash val="solid"/>
                    </a:lnR>
                    <a:lnT w="6350">
                      <a:solidFill>
                        <a:srgbClr val="7E7E7E"/>
                      </a:solidFill>
                      <a:prstDash val="soli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Bef>
                          <a:spcPts val="1019"/>
                        </a:spcBef>
                      </a:pPr>
                      <a:r>
                        <a:rPr lang="es-CO" altLang="es-CO" sz="1200" dirty="0"/>
                        <a:t>Realización de un muro de contención en la Vereda de Palmichal.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7E7E7E"/>
                      </a:solidFill>
                      <a:prstDash val="soli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7E7E7E"/>
                      </a:solidFill>
                      <a:prstDash val="soli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69215" algn="just">
                        <a:lnSpc>
                          <a:spcPct val="100000"/>
                        </a:lnSpc>
                        <a:spcBef>
                          <a:spcPts val="1019"/>
                        </a:spcBef>
                      </a:pP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>
                      <a:solidFill>
                        <a:srgbClr val="7E7E7E"/>
                      </a:solidFill>
                      <a:prstDash val="solid"/>
                    </a:lnL>
                    <a:lnR w="6350">
                      <a:solidFill>
                        <a:srgbClr val="7E7E7E"/>
                      </a:solidFill>
                      <a:prstDash val="soli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34215">
                <a:tc>
                  <a:txBody>
                    <a:bodyPr/>
                    <a:lstStyle/>
                    <a:p>
                      <a:pPr marL="0" marR="73025" indent="0" algn="l">
                        <a:lnSpc>
                          <a:spcPct val="100000"/>
                        </a:lnSpc>
                      </a:pPr>
                      <a:r>
                        <a:rPr lang="es-CO" altLang="es-CO" sz="1200" b="1" kern="1200" spc="-25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/>
                        </a:rPr>
                        <a:t>TRONCAL CENTRAL DEL NORTE(1)</a:t>
                      </a:r>
                      <a:endParaRPr lang="es-CO" sz="1200" b="1" kern="1200" spc="-25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7E7E7E"/>
                      </a:solidFill>
                      <a:prstDash val="soli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7E7E7E"/>
                      </a:solidFill>
                      <a:prstDash val="soli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0325" indent="0" algn="just">
                        <a:lnSpc>
                          <a:spcPct val="100000"/>
                        </a:lnSpc>
                      </a:pPr>
                      <a:r>
                        <a:rPr lang="es-CO" altLang="es-CO" sz="1200" dirty="0"/>
                        <a:t>Construcción de un paradero municipal en el Municipio de Concepción-Santander.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7E7E7E"/>
                      </a:solidFill>
                      <a:prstDash val="soli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69215" marR="60325" algn="just">
                        <a:lnSpc>
                          <a:spcPct val="100000"/>
                        </a:lnSpc>
                      </a:pP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7E7E7E"/>
                      </a:solidFill>
                      <a:prstDash val="soli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73025" indent="0" algn="l">
                        <a:lnSpc>
                          <a:spcPct val="100000"/>
                        </a:lnSpc>
                      </a:pPr>
                      <a:r>
                        <a:rPr lang="es-CO" altLang="es-CO" sz="1200" b="1" kern="1200" spc="-25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/>
                        </a:rPr>
                        <a:t>ESPINAL LA CHAMBA(1</a:t>
                      </a:r>
                      <a:endParaRPr lang="es-CO" sz="1200" b="1" kern="1200" spc="-25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7E7E7E"/>
                      </a:solidFill>
                      <a:prstDash val="soli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7E7E7E"/>
                      </a:solidFill>
                      <a:prstDash val="soli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0325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altLang="es-CO" sz="1200" dirty="0"/>
                        <a:t>Parque Biosaludable. 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7E7E7E"/>
                      </a:solidFill>
                      <a:prstDash val="soli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69215" marR="60325" algn="just">
                        <a:lnSpc>
                          <a:spcPct val="100000"/>
                        </a:lnSpc>
                      </a:pP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7E7E7E"/>
                      </a:solidFill>
                      <a:prstDash val="soli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73025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altLang="es-CO" sz="1200" b="1" kern="1200" spc="-25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/>
                        </a:rPr>
                        <a:t>IRRA- QUINCHÍA(1)</a:t>
                      </a:r>
                      <a:endParaRPr lang="es-CO" sz="1200" b="1" kern="1200" spc="-25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Calibri"/>
                      </a:endParaRPr>
                    </a:p>
                  </a:txBody>
                  <a:tcPr marL="0" marR="0" marT="0" marB="0" anchor="ctr">
                    <a:lnL w="6350">
                      <a:solidFill>
                        <a:srgbClr val="7E7E7E"/>
                      </a:solidFill>
                      <a:prstDash val="soli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7E7E7E"/>
                      </a:solidFill>
                      <a:prstDash val="soli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0325" indent="0" algn="just">
                        <a:lnSpc>
                          <a:spcPct val="100000"/>
                        </a:lnSpc>
                      </a:pPr>
                      <a:r>
                        <a:rPr lang="es-CO" altLang="es-CO" sz="1200" dirty="0"/>
                        <a:t>Mejoramiento Acueducto Veredal existente.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7E7E7E"/>
                      </a:solidFill>
                      <a:prstDash val="soli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9215" marR="60325" algn="ctr">
                        <a:lnSpc>
                          <a:spcPct val="100000"/>
                        </a:lnSpc>
                      </a:pPr>
                      <a:r>
                        <a:rPr lang="es-CO" sz="1200" dirty="0">
                          <a:latin typeface="Calibri"/>
                          <a:cs typeface="Calibri"/>
                        </a:rPr>
                        <a:t>EVALUACIÓN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7E7E7E"/>
                      </a:solidFill>
                      <a:prstDash val="soli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8" name="CuadroTexto 17"/>
          <p:cNvSpPr txBox="1"/>
          <p:nvPr/>
        </p:nvSpPr>
        <p:spPr>
          <a:xfrm>
            <a:off x="3540751" y="893594"/>
            <a:ext cx="6430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solidFill>
                  <a:prstClr val="black"/>
                </a:solidFill>
                <a:latin typeface="Arial Narrow" panose="020B0606020202030204" pitchFamily="34" charset="0"/>
              </a:rPr>
              <a:t>PARTICIPACIÓN COMUNITARIA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3540750" y="618133"/>
            <a:ext cx="6430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solidFill>
                  <a:schemeClr val="bg1"/>
                </a:solidFill>
                <a:latin typeface="Arial Narrow" panose="020B0606020202030204" pitchFamily="34" charset="0"/>
              </a:rPr>
              <a:t>CRECIMIENTO VERDE Y DERECHOS HUMANOS</a:t>
            </a:r>
          </a:p>
        </p:txBody>
      </p:sp>
    </p:spTree>
    <p:extLst>
      <p:ext uri="{BB962C8B-B14F-4D97-AF65-F5344CB8AC3E}">
        <p14:creationId xmlns:p14="http://schemas.microsoft.com/office/powerpoint/2010/main" val="23136952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3660649" y="0"/>
            <a:ext cx="8531351" cy="92584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10"/>
          <p:cNvSpPr/>
          <p:nvPr/>
        </p:nvSpPr>
        <p:spPr>
          <a:xfrm>
            <a:off x="5707380" y="548627"/>
            <a:ext cx="2453639" cy="588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object 13"/>
          <p:cNvSpPr txBox="1"/>
          <p:nvPr/>
        </p:nvSpPr>
        <p:spPr>
          <a:xfrm>
            <a:off x="4255407" y="592721"/>
            <a:ext cx="6107712" cy="2923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es-CO" sz="1900" dirty="0">
                <a:solidFill>
                  <a:schemeClr val="bg1"/>
                </a:solidFill>
                <a:latin typeface="Calibri"/>
                <a:cs typeface="Calibri"/>
              </a:rPr>
              <a:t>COMPETITIVIDAD ESTRATÉGÍCA E INFRAESTRUCTURA</a:t>
            </a:r>
            <a:endParaRPr sz="19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3413126" y="2790750"/>
            <a:ext cx="54587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400" dirty="0" smtClean="0">
                <a:latin typeface="Impact" panose="020B0806030902050204" pitchFamily="34" charset="0"/>
              </a:rPr>
              <a:t>INVERSIONES</a:t>
            </a:r>
            <a:r>
              <a:rPr lang="es-CO" sz="4400" dirty="0" smtClean="0">
                <a:solidFill>
                  <a:srgbClr val="FFC000"/>
                </a:solidFill>
                <a:latin typeface="Impact" panose="020B0806030902050204" pitchFamily="34" charset="0"/>
              </a:rPr>
              <a:t> CHOCÓ</a:t>
            </a:r>
            <a:endParaRPr lang="es-CO" sz="4400" dirty="0">
              <a:solidFill>
                <a:srgbClr val="FFC000"/>
              </a:solidFill>
              <a:latin typeface="Impact" panose="020B0806030902050204" pitchFamily="34" charset="0"/>
            </a:endParaRPr>
          </a:p>
        </p:txBody>
      </p:sp>
      <p:sp>
        <p:nvSpPr>
          <p:cNvPr id="9" name="object 18"/>
          <p:cNvSpPr>
            <a:spLocks/>
          </p:cNvSpPr>
          <p:nvPr/>
        </p:nvSpPr>
        <p:spPr bwMode="auto">
          <a:xfrm>
            <a:off x="3660776" y="0"/>
            <a:ext cx="8531224" cy="82550"/>
          </a:xfrm>
          <a:custGeom>
            <a:avLst/>
            <a:gdLst>
              <a:gd name="T0" fmla="*/ 0 w 7007859"/>
              <a:gd name="T1" fmla="*/ 82296 h 82550"/>
              <a:gd name="T2" fmla="*/ 7006718 w 7007859"/>
              <a:gd name="T3" fmla="*/ 82296 h 82550"/>
              <a:gd name="T4" fmla="*/ 7006718 w 7007859"/>
              <a:gd name="T5" fmla="*/ 0 h 82550"/>
              <a:gd name="T6" fmla="*/ 0 w 7007859"/>
              <a:gd name="T7" fmla="*/ 0 h 82550"/>
              <a:gd name="T8" fmla="*/ 0 w 7007859"/>
              <a:gd name="T9" fmla="*/ 82296 h 825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/>
          </a:p>
        </p:txBody>
      </p:sp>
      <p:sp>
        <p:nvSpPr>
          <p:cNvPr id="16" name="object 4"/>
          <p:cNvSpPr/>
          <p:nvPr/>
        </p:nvSpPr>
        <p:spPr>
          <a:xfrm>
            <a:off x="3660649" y="0"/>
            <a:ext cx="8531351" cy="92584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object 4"/>
          <p:cNvSpPr/>
          <p:nvPr/>
        </p:nvSpPr>
        <p:spPr>
          <a:xfrm>
            <a:off x="3660649" y="0"/>
            <a:ext cx="8531351" cy="67851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20" name="object 19"/>
          <p:cNvSpPr>
            <a:spLocks noChangeArrowheads="1"/>
          </p:cNvSpPr>
          <p:nvPr/>
        </p:nvSpPr>
        <p:spPr bwMode="auto">
          <a:xfrm>
            <a:off x="1635125" y="1589"/>
            <a:ext cx="1778000" cy="8096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es-CO" altLang="es-CO" dirty="0"/>
          </a:p>
        </p:txBody>
      </p:sp>
    </p:spTree>
    <p:extLst>
      <p:ext uri="{BB962C8B-B14F-4D97-AF65-F5344CB8AC3E}">
        <p14:creationId xmlns:p14="http://schemas.microsoft.com/office/powerpoint/2010/main" val="2886552451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6" name="object 18"/>
          <p:cNvSpPr>
            <a:spLocks/>
          </p:cNvSpPr>
          <p:nvPr/>
        </p:nvSpPr>
        <p:spPr bwMode="auto">
          <a:xfrm>
            <a:off x="3660776" y="0"/>
            <a:ext cx="8531224" cy="69849"/>
          </a:xfrm>
          <a:custGeom>
            <a:avLst/>
            <a:gdLst>
              <a:gd name="T0" fmla="*/ 0 w 7007859"/>
              <a:gd name="T1" fmla="*/ 82296 h 82550"/>
              <a:gd name="T2" fmla="*/ 7006718 w 7007859"/>
              <a:gd name="T3" fmla="*/ 82296 h 82550"/>
              <a:gd name="T4" fmla="*/ 7006718 w 7007859"/>
              <a:gd name="T5" fmla="*/ 0 h 82550"/>
              <a:gd name="T6" fmla="*/ 0 w 7007859"/>
              <a:gd name="T7" fmla="*/ 0 h 82550"/>
              <a:gd name="T8" fmla="*/ 0 w 7007859"/>
              <a:gd name="T9" fmla="*/ 82296 h 825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solidFill>
                <a:prstClr val="black"/>
              </a:solidFill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3794226" y="890004"/>
            <a:ext cx="6430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solidFill>
                  <a:prstClr val="black"/>
                </a:solidFill>
                <a:latin typeface="Arial Narrow" panose="020B0606020202030204" pitchFamily="34" charset="0"/>
              </a:rPr>
              <a:t>PROYECTOS PRODUCTIVOS</a:t>
            </a:r>
          </a:p>
        </p:txBody>
      </p:sp>
      <p:sp>
        <p:nvSpPr>
          <p:cNvPr id="5" name="object 14"/>
          <p:cNvSpPr/>
          <p:nvPr/>
        </p:nvSpPr>
        <p:spPr>
          <a:xfrm>
            <a:off x="353568" y="1824240"/>
            <a:ext cx="5480304" cy="86561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15"/>
          <p:cNvSpPr/>
          <p:nvPr/>
        </p:nvSpPr>
        <p:spPr>
          <a:xfrm>
            <a:off x="413004" y="1812048"/>
            <a:ext cx="5443728" cy="93877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16"/>
          <p:cNvSpPr/>
          <p:nvPr/>
        </p:nvSpPr>
        <p:spPr>
          <a:xfrm>
            <a:off x="396240" y="1844039"/>
            <a:ext cx="5400040" cy="784860"/>
          </a:xfrm>
          <a:custGeom>
            <a:avLst/>
            <a:gdLst/>
            <a:ahLst/>
            <a:cxnLst/>
            <a:rect l="l" t="t" r="r" b="b"/>
            <a:pathLst>
              <a:path w="5400040" h="784860">
                <a:moveTo>
                  <a:pt x="0" y="784860"/>
                </a:moveTo>
                <a:lnTo>
                  <a:pt x="5399532" y="784860"/>
                </a:lnTo>
                <a:lnTo>
                  <a:pt x="5399532" y="0"/>
                </a:lnTo>
                <a:lnTo>
                  <a:pt x="0" y="0"/>
                </a:lnTo>
                <a:lnTo>
                  <a:pt x="0" y="784860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17"/>
          <p:cNvSpPr txBox="1"/>
          <p:nvPr/>
        </p:nvSpPr>
        <p:spPr>
          <a:xfrm>
            <a:off x="396240" y="1844039"/>
            <a:ext cx="5400040" cy="725840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172720" marR="83185" algn="just">
              <a:lnSpc>
                <a:spcPct val="100000"/>
              </a:lnSpc>
              <a:spcBef>
                <a:spcPts val="260"/>
              </a:spcBef>
            </a:pPr>
            <a:r>
              <a:rPr lang="es-CO" sz="1500" spc="-5" dirty="0">
                <a:latin typeface="Calibri"/>
                <a:cs typeface="Calibri"/>
              </a:rPr>
              <a:t>Contribuir </a:t>
            </a:r>
            <a:r>
              <a:rPr lang="es-CO" sz="1500" spc="-10" dirty="0">
                <a:latin typeface="Calibri"/>
                <a:cs typeface="Calibri"/>
              </a:rPr>
              <a:t>con </a:t>
            </a:r>
            <a:r>
              <a:rPr lang="es-CO" sz="1500" spc="-5" dirty="0">
                <a:latin typeface="Calibri"/>
                <a:cs typeface="Calibri"/>
              </a:rPr>
              <a:t>el </a:t>
            </a:r>
            <a:r>
              <a:rPr lang="es-CO" sz="1500" dirty="0">
                <a:latin typeface="Calibri"/>
                <a:cs typeface="Calibri"/>
              </a:rPr>
              <a:t>mejoramiento y calidad de </a:t>
            </a:r>
            <a:r>
              <a:rPr lang="es-CO" sz="1500" spc="-5" dirty="0">
                <a:latin typeface="Calibri"/>
                <a:cs typeface="Calibri"/>
              </a:rPr>
              <a:t>vida </a:t>
            </a:r>
            <a:r>
              <a:rPr lang="es-CO" sz="1500" dirty="0">
                <a:latin typeface="Calibri"/>
                <a:cs typeface="Calibri"/>
              </a:rPr>
              <a:t>de las </a:t>
            </a:r>
            <a:r>
              <a:rPr lang="es-CO" sz="1500" spc="-5" dirty="0">
                <a:latin typeface="Calibri"/>
                <a:cs typeface="Calibri"/>
              </a:rPr>
              <a:t>Unidades Sociales ubicadas </a:t>
            </a:r>
            <a:r>
              <a:rPr lang="es-CO" sz="1500" spc="-10" dirty="0">
                <a:latin typeface="Calibri"/>
                <a:cs typeface="Calibri"/>
              </a:rPr>
              <a:t>en </a:t>
            </a:r>
            <a:r>
              <a:rPr lang="es-CO" sz="1500" spc="-5" dirty="0">
                <a:latin typeface="Calibri"/>
                <a:cs typeface="Calibri"/>
              </a:rPr>
              <a:t>el Área </a:t>
            </a:r>
            <a:r>
              <a:rPr lang="es-CO" sz="1500" dirty="0">
                <a:latin typeface="Calibri"/>
                <a:cs typeface="Calibri"/>
              </a:rPr>
              <a:t>de </a:t>
            </a:r>
            <a:r>
              <a:rPr lang="es-CO" sz="1500" spc="-5" dirty="0">
                <a:latin typeface="Calibri"/>
                <a:cs typeface="Calibri"/>
              </a:rPr>
              <a:t>Influencia Directa (AID) </a:t>
            </a:r>
            <a:r>
              <a:rPr lang="es-CO" sz="1500" dirty="0">
                <a:latin typeface="Calibri"/>
                <a:cs typeface="Calibri"/>
              </a:rPr>
              <a:t>de los proyectos de </a:t>
            </a:r>
            <a:r>
              <a:rPr lang="es-CO" sz="1500" spc="-5" dirty="0">
                <a:latin typeface="Calibri"/>
                <a:cs typeface="Calibri"/>
              </a:rPr>
              <a:t>infraestructuras </a:t>
            </a:r>
            <a:r>
              <a:rPr lang="es-CO" sz="1500" dirty="0">
                <a:latin typeface="Calibri"/>
                <a:cs typeface="Calibri"/>
              </a:rPr>
              <a:t>adelantados </a:t>
            </a:r>
            <a:r>
              <a:rPr lang="es-CO" sz="1500" spc="-5" dirty="0">
                <a:latin typeface="Calibri"/>
                <a:cs typeface="Calibri"/>
              </a:rPr>
              <a:t>por </a:t>
            </a:r>
            <a:r>
              <a:rPr lang="es-CO" sz="1500" dirty="0">
                <a:latin typeface="Calibri"/>
                <a:cs typeface="Calibri"/>
              </a:rPr>
              <a:t>la</a:t>
            </a:r>
            <a:r>
              <a:rPr lang="es-CO" sz="1500" spc="-100" dirty="0">
                <a:latin typeface="Calibri"/>
                <a:cs typeface="Calibri"/>
              </a:rPr>
              <a:t> </a:t>
            </a:r>
            <a:r>
              <a:rPr lang="es-CO" sz="1500" dirty="0">
                <a:latin typeface="Calibri"/>
                <a:cs typeface="Calibri"/>
              </a:rPr>
              <a:t>Entidad.</a:t>
            </a:r>
          </a:p>
        </p:txBody>
      </p:sp>
      <p:sp>
        <p:nvSpPr>
          <p:cNvPr id="12" name="object 22"/>
          <p:cNvSpPr/>
          <p:nvPr/>
        </p:nvSpPr>
        <p:spPr>
          <a:xfrm>
            <a:off x="353568" y="3736847"/>
            <a:ext cx="5480304" cy="15590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object 23"/>
          <p:cNvSpPr/>
          <p:nvPr/>
        </p:nvSpPr>
        <p:spPr>
          <a:xfrm>
            <a:off x="413004" y="3726179"/>
            <a:ext cx="5443728" cy="16230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24"/>
          <p:cNvSpPr/>
          <p:nvPr/>
        </p:nvSpPr>
        <p:spPr>
          <a:xfrm>
            <a:off x="396240" y="3756659"/>
            <a:ext cx="5400040" cy="1478280"/>
          </a:xfrm>
          <a:custGeom>
            <a:avLst/>
            <a:gdLst/>
            <a:ahLst/>
            <a:cxnLst/>
            <a:rect l="l" t="t" r="r" b="b"/>
            <a:pathLst>
              <a:path w="5400040" h="1478279">
                <a:moveTo>
                  <a:pt x="0" y="1478280"/>
                </a:moveTo>
                <a:lnTo>
                  <a:pt x="5399532" y="1478280"/>
                </a:lnTo>
                <a:lnTo>
                  <a:pt x="5399532" y="0"/>
                </a:lnTo>
                <a:lnTo>
                  <a:pt x="0" y="0"/>
                </a:lnTo>
                <a:lnTo>
                  <a:pt x="0" y="1478280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object 25"/>
          <p:cNvSpPr/>
          <p:nvPr/>
        </p:nvSpPr>
        <p:spPr>
          <a:xfrm>
            <a:off x="353568" y="3433584"/>
            <a:ext cx="5480304" cy="38098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6" name="object 26"/>
          <p:cNvSpPr/>
          <p:nvPr/>
        </p:nvSpPr>
        <p:spPr>
          <a:xfrm>
            <a:off x="341375" y="3425952"/>
            <a:ext cx="5471160" cy="44348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9" name="object 27"/>
          <p:cNvSpPr/>
          <p:nvPr/>
        </p:nvSpPr>
        <p:spPr>
          <a:xfrm>
            <a:off x="396240" y="3456432"/>
            <a:ext cx="5400040" cy="300355"/>
          </a:xfrm>
          <a:custGeom>
            <a:avLst/>
            <a:gdLst/>
            <a:ahLst/>
            <a:cxnLst/>
            <a:rect l="l" t="t" r="r" b="b"/>
            <a:pathLst>
              <a:path w="5400040" h="300354">
                <a:moveTo>
                  <a:pt x="0" y="300227"/>
                </a:moveTo>
                <a:lnTo>
                  <a:pt x="5399532" y="300227"/>
                </a:lnTo>
                <a:lnTo>
                  <a:pt x="5399532" y="0"/>
                </a:lnTo>
                <a:lnTo>
                  <a:pt x="0" y="0"/>
                </a:lnTo>
                <a:lnTo>
                  <a:pt x="0" y="300227"/>
                </a:lnTo>
                <a:close/>
              </a:path>
            </a:pathLst>
          </a:custGeom>
          <a:solidFill>
            <a:srgbClr val="1F487C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object 28"/>
          <p:cNvSpPr txBox="1"/>
          <p:nvPr/>
        </p:nvSpPr>
        <p:spPr>
          <a:xfrm>
            <a:off x="474370" y="3491992"/>
            <a:ext cx="5243830" cy="1451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50" dirty="0">
                <a:solidFill>
                  <a:srgbClr val="FFFFFF"/>
                </a:solidFill>
                <a:latin typeface="Calibri"/>
                <a:cs typeface="Calibri"/>
              </a:rPr>
              <a:t>¿CÓMO SE ADELANTA </a:t>
            </a:r>
            <a:r>
              <a:rPr sz="1350" spc="5" dirty="0">
                <a:solidFill>
                  <a:srgbClr val="FFFFFF"/>
                </a:solidFill>
                <a:latin typeface="Calibri"/>
                <a:cs typeface="Calibri"/>
              </a:rPr>
              <a:t>LA </a:t>
            </a:r>
            <a:r>
              <a:rPr sz="1350" spc="-5" dirty="0">
                <a:solidFill>
                  <a:srgbClr val="FFFFFF"/>
                </a:solidFill>
                <a:latin typeface="Calibri"/>
                <a:cs typeface="Calibri"/>
              </a:rPr>
              <a:t>GESTIÓN SOCIAL </a:t>
            </a:r>
            <a:r>
              <a:rPr sz="1350" spc="5" dirty="0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sz="1350" spc="-5" dirty="0">
                <a:solidFill>
                  <a:srgbClr val="FFFFFF"/>
                </a:solidFill>
                <a:latin typeface="Calibri"/>
                <a:cs typeface="Calibri"/>
              </a:rPr>
              <a:t>PROYECTOS</a:t>
            </a:r>
            <a:r>
              <a:rPr sz="135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350" spc="-5" dirty="0">
                <a:solidFill>
                  <a:srgbClr val="FFFFFF"/>
                </a:solidFill>
                <a:latin typeface="Calibri"/>
                <a:cs typeface="Calibri"/>
              </a:rPr>
              <a:t>PRODUCTIVOS?</a:t>
            </a:r>
            <a:endParaRPr sz="1350" dirty="0">
              <a:latin typeface="Calibri"/>
              <a:cs typeface="Calibri"/>
            </a:endParaRPr>
          </a:p>
          <a:p>
            <a:pPr marL="94615" marR="5080" algn="just">
              <a:lnSpc>
                <a:spcPct val="100000"/>
              </a:lnSpc>
              <a:spcBef>
                <a:spcPts val="735"/>
              </a:spcBef>
              <a:tabLst>
                <a:tab pos="4722495" algn="l"/>
              </a:tabLst>
            </a:pPr>
            <a:r>
              <a:rPr lang="es-CO" sz="1500" dirty="0">
                <a:latin typeface="Calibri"/>
                <a:cs typeface="Calibri"/>
              </a:rPr>
              <a:t>De acuerdo a la Línea Base </a:t>
            </a:r>
            <a:r>
              <a:rPr lang="es-CO" sz="1500" spc="-5" dirty="0">
                <a:latin typeface="Calibri"/>
                <a:cs typeface="Calibri"/>
              </a:rPr>
              <a:t>Social </a:t>
            </a:r>
            <a:r>
              <a:rPr lang="es-CO" sz="1500" dirty="0">
                <a:latin typeface="Calibri"/>
                <a:cs typeface="Calibri"/>
              </a:rPr>
              <a:t>y al </a:t>
            </a:r>
            <a:r>
              <a:rPr lang="es-CO" sz="1500" spc="-5" dirty="0">
                <a:latin typeface="Calibri"/>
                <a:cs typeface="Calibri"/>
              </a:rPr>
              <a:t>diagnostico socioeconómico, </a:t>
            </a:r>
            <a:r>
              <a:rPr lang="es-CO" sz="1500" dirty="0">
                <a:latin typeface="Calibri"/>
                <a:cs typeface="Calibri"/>
              </a:rPr>
              <a:t>se </a:t>
            </a:r>
            <a:r>
              <a:rPr lang="es-CO" sz="1500" spc="-5" dirty="0">
                <a:latin typeface="Calibri"/>
                <a:cs typeface="Calibri"/>
              </a:rPr>
              <a:t>identifican </a:t>
            </a:r>
            <a:r>
              <a:rPr lang="es-CO" sz="1500" dirty="0">
                <a:latin typeface="Calibri"/>
                <a:cs typeface="Calibri"/>
              </a:rPr>
              <a:t>las </a:t>
            </a:r>
            <a:r>
              <a:rPr lang="es-CO" sz="1500" spc="-5" dirty="0">
                <a:latin typeface="Calibri"/>
                <a:cs typeface="Calibri"/>
              </a:rPr>
              <a:t>actividades desarrolladas </a:t>
            </a:r>
            <a:r>
              <a:rPr lang="es-CO" sz="1500" dirty="0">
                <a:latin typeface="Calibri"/>
                <a:cs typeface="Calibri"/>
              </a:rPr>
              <a:t>de </a:t>
            </a:r>
            <a:r>
              <a:rPr lang="es-CO" sz="1500" spc="-5" dirty="0">
                <a:latin typeface="Calibri"/>
                <a:cs typeface="Calibri"/>
              </a:rPr>
              <a:t>manera artesanal por </a:t>
            </a:r>
            <a:r>
              <a:rPr lang="es-CO" sz="1500" dirty="0">
                <a:latin typeface="Calibri"/>
                <a:cs typeface="Calibri"/>
              </a:rPr>
              <a:t>las </a:t>
            </a:r>
            <a:r>
              <a:rPr lang="es-CO" sz="1500" spc="-5" dirty="0">
                <a:latin typeface="Calibri"/>
                <a:cs typeface="Calibri"/>
              </a:rPr>
              <a:t>comunidades ubicadas en </a:t>
            </a:r>
            <a:r>
              <a:rPr lang="es-CO" sz="1500" dirty="0">
                <a:latin typeface="Calibri"/>
                <a:cs typeface="Calibri"/>
              </a:rPr>
              <a:t>los </a:t>
            </a:r>
            <a:r>
              <a:rPr lang="es-CO" sz="1500" spc="-5" dirty="0">
                <a:latin typeface="Calibri"/>
                <a:cs typeface="Calibri"/>
              </a:rPr>
              <a:t>corredores </a:t>
            </a:r>
            <a:r>
              <a:rPr lang="es-CO" sz="1500" dirty="0">
                <a:latin typeface="Calibri"/>
                <a:cs typeface="Calibri"/>
              </a:rPr>
              <a:t>a intervenir, </a:t>
            </a:r>
            <a:r>
              <a:rPr lang="es-CO" sz="1500" spc="-5" dirty="0">
                <a:latin typeface="Calibri"/>
                <a:cs typeface="Calibri"/>
              </a:rPr>
              <a:t>para apoyar, capacitar, </a:t>
            </a:r>
            <a:r>
              <a:rPr lang="es-CO" sz="1500" dirty="0">
                <a:latin typeface="Calibri"/>
                <a:cs typeface="Calibri"/>
              </a:rPr>
              <a:t>tecnificar y mejorar </a:t>
            </a:r>
            <a:r>
              <a:rPr lang="es-CO" sz="1500" spc="-5" dirty="0">
                <a:latin typeface="Calibri"/>
                <a:cs typeface="Calibri"/>
              </a:rPr>
              <a:t>el desarrollo </a:t>
            </a:r>
            <a:r>
              <a:rPr lang="es-CO" sz="1500" dirty="0">
                <a:latin typeface="Calibri"/>
                <a:cs typeface="Calibri"/>
              </a:rPr>
              <a:t>de las </a:t>
            </a:r>
            <a:r>
              <a:rPr lang="es-CO" sz="1500" spc="-5" dirty="0">
                <a:latin typeface="Calibri"/>
                <a:cs typeface="Calibri"/>
              </a:rPr>
              <a:t>mismas, durante </a:t>
            </a:r>
            <a:r>
              <a:rPr lang="es-CO" sz="1500" dirty="0">
                <a:latin typeface="Calibri"/>
                <a:cs typeface="Calibri"/>
              </a:rPr>
              <a:t>la </a:t>
            </a:r>
            <a:r>
              <a:rPr lang="es-CO" sz="1500" spc="-5" dirty="0">
                <a:latin typeface="Calibri"/>
                <a:cs typeface="Calibri"/>
              </a:rPr>
              <a:t>ejecución </a:t>
            </a:r>
            <a:r>
              <a:rPr lang="es-CO" sz="1500" dirty="0">
                <a:latin typeface="Calibri"/>
                <a:cs typeface="Calibri"/>
              </a:rPr>
              <a:t>y desarrollo de </a:t>
            </a:r>
            <a:r>
              <a:rPr lang="es-CO" sz="1500" spc="-5" dirty="0">
                <a:latin typeface="Calibri"/>
                <a:cs typeface="Calibri"/>
              </a:rPr>
              <a:t>nuestros</a:t>
            </a:r>
            <a:r>
              <a:rPr lang="es-CO" sz="1500" spc="240" dirty="0">
                <a:latin typeface="Calibri"/>
                <a:cs typeface="Calibri"/>
              </a:rPr>
              <a:t> </a:t>
            </a:r>
            <a:r>
              <a:rPr lang="es-CO" sz="1500" dirty="0">
                <a:latin typeface="Calibri"/>
                <a:cs typeface="Calibri"/>
              </a:rPr>
              <a:t>proyectos.</a:t>
            </a:r>
          </a:p>
        </p:txBody>
      </p:sp>
      <p:sp>
        <p:nvSpPr>
          <p:cNvPr id="2" name="Rectángulo 1"/>
          <p:cNvSpPr/>
          <p:nvPr/>
        </p:nvSpPr>
        <p:spPr>
          <a:xfrm>
            <a:off x="396240" y="1605894"/>
            <a:ext cx="5321960" cy="24725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300" dirty="0"/>
              <a:t>OBJETIVO DEL PROYECTO</a:t>
            </a:r>
          </a:p>
        </p:txBody>
      </p:sp>
      <p:pic>
        <p:nvPicPr>
          <p:cNvPr id="22" name="Imagen 21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19668" y="1333499"/>
            <a:ext cx="3992846" cy="2590800"/>
          </a:xfrm>
          <a:prstGeom prst="rect">
            <a:avLst/>
          </a:prstGeom>
          <a:noFill/>
          <a:ln w="19050">
            <a:noFill/>
          </a:ln>
        </p:spPr>
      </p:pic>
      <p:pic>
        <p:nvPicPr>
          <p:cNvPr id="23" name="Imagen 22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19666" y="3971924"/>
            <a:ext cx="3992847" cy="2009775"/>
          </a:xfrm>
          <a:prstGeom prst="rect">
            <a:avLst/>
          </a:prstGeom>
          <a:noFill/>
          <a:ln w="19050">
            <a:noFill/>
          </a:ln>
        </p:spPr>
      </p:pic>
      <p:sp>
        <p:nvSpPr>
          <p:cNvPr id="21" name="CuadroTexto 20"/>
          <p:cNvSpPr txBox="1"/>
          <p:nvPr/>
        </p:nvSpPr>
        <p:spPr>
          <a:xfrm>
            <a:off x="3536498" y="627870"/>
            <a:ext cx="6430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solidFill>
                  <a:schemeClr val="bg1"/>
                </a:solidFill>
                <a:latin typeface="Arial Narrow" panose="020B0606020202030204" pitchFamily="34" charset="0"/>
              </a:rPr>
              <a:t>CRECIMIENTO VERDE Y DERECHOS HUMANOS</a:t>
            </a:r>
          </a:p>
        </p:txBody>
      </p:sp>
    </p:spTree>
    <p:extLst>
      <p:ext uri="{BB962C8B-B14F-4D97-AF65-F5344CB8AC3E}">
        <p14:creationId xmlns:p14="http://schemas.microsoft.com/office/powerpoint/2010/main" val="236100537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6" name="object 18"/>
          <p:cNvSpPr>
            <a:spLocks/>
          </p:cNvSpPr>
          <p:nvPr/>
        </p:nvSpPr>
        <p:spPr bwMode="auto">
          <a:xfrm>
            <a:off x="3660776" y="0"/>
            <a:ext cx="8531224" cy="69849"/>
          </a:xfrm>
          <a:custGeom>
            <a:avLst/>
            <a:gdLst>
              <a:gd name="T0" fmla="*/ 0 w 7007859"/>
              <a:gd name="T1" fmla="*/ 82296 h 82550"/>
              <a:gd name="T2" fmla="*/ 7006718 w 7007859"/>
              <a:gd name="T3" fmla="*/ 82296 h 82550"/>
              <a:gd name="T4" fmla="*/ 7006718 w 7007859"/>
              <a:gd name="T5" fmla="*/ 0 h 82550"/>
              <a:gd name="T6" fmla="*/ 0 w 7007859"/>
              <a:gd name="T7" fmla="*/ 0 h 82550"/>
              <a:gd name="T8" fmla="*/ 0 w 7007859"/>
              <a:gd name="T9" fmla="*/ 82296 h 825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solidFill>
                <a:prstClr val="black"/>
              </a:solidFill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3660776" y="883460"/>
            <a:ext cx="6430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solidFill>
                  <a:prstClr val="black"/>
                </a:solidFill>
                <a:latin typeface="Arial Narrow" panose="020B0606020202030204" pitchFamily="34" charset="0"/>
              </a:rPr>
              <a:t>PROYECTOS PRODUCTIVOS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460564" y="1386527"/>
            <a:ext cx="7359604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600" u="sng" dirty="0"/>
              <a:t>15 propuestas en proceso de Evaluación:</a:t>
            </a:r>
            <a:endParaRPr lang="es-CO" sz="1600" dirty="0"/>
          </a:p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es-CO" sz="1600" dirty="0"/>
              <a:t>Montes de María: (1) Crianza de gallinas ponedoras. </a:t>
            </a:r>
          </a:p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es-CO" sz="1600" dirty="0"/>
              <a:t>Circunvalar Galeras: (1) Fortalecimiento en la producción y desarrollo agro comercial del cuy.</a:t>
            </a:r>
          </a:p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es-CO" sz="1600" dirty="0"/>
              <a:t>Circuito Turístico: (1) Crianza de gallinas ponedoras. </a:t>
            </a:r>
          </a:p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es-CO" sz="1600" dirty="0"/>
              <a:t>Vía Popayán Totoró - Inzá: (1) Construcción de Planta de Abono Orgánico, (1) Huertas Casera.</a:t>
            </a:r>
          </a:p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es-CO" sz="1600" dirty="0"/>
              <a:t>Pauna - Otanche: Municipio de San Pablo de Borbur (1) caña, Municipio de Otanche (1) Cacao, Municipio de Pauna (1) Frutales. </a:t>
            </a:r>
          </a:p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es-CO" sz="1600" dirty="0"/>
              <a:t>Viajano – San Marcos: Fortalecimiento a la economía campesina en proyectos de (1) Yuca y (1) Ñame.</a:t>
            </a:r>
          </a:p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es-CO" sz="1600" dirty="0"/>
              <a:t>Guática - Puente umbría: (1) Aprovechamiento y reutilización de llantas.</a:t>
            </a:r>
          </a:p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es-CO" sz="1600" dirty="0"/>
              <a:t>Circunvalar de San Andres: (1) Crianza de gallinas ponedoras. </a:t>
            </a:r>
          </a:p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es-CO" sz="1600" dirty="0"/>
              <a:t>Montenegro - Pueblo Tapao: (1) Piscicultura, (1) Crianza de gallinas ponedoras, (1) Producción de leche.</a:t>
            </a:r>
          </a:p>
        </p:txBody>
      </p:sp>
      <p:pic>
        <p:nvPicPr>
          <p:cNvPr id="6" name="Imagen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34066" y="1386527"/>
            <a:ext cx="3613315" cy="3403837"/>
          </a:xfrm>
          <a:prstGeom prst="rect">
            <a:avLst/>
          </a:prstGeom>
          <a:noFill/>
          <a:ln w="19050">
            <a:noFill/>
          </a:ln>
        </p:spPr>
      </p:pic>
      <p:sp>
        <p:nvSpPr>
          <p:cNvPr id="7" name="CuadroTexto 6"/>
          <p:cNvSpPr txBox="1"/>
          <p:nvPr/>
        </p:nvSpPr>
        <p:spPr>
          <a:xfrm>
            <a:off x="3660775" y="622409"/>
            <a:ext cx="6430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solidFill>
                  <a:schemeClr val="bg1"/>
                </a:solidFill>
                <a:latin typeface="Arial Narrow" panose="020B0606020202030204" pitchFamily="34" charset="0"/>
              </a:rPr>
              <a:t>CRECIMIENTO VERDE Y DERECHOS HUMANOS</a:t>
            </a:r>
          </a:p>
        </p:txBody>
      </p:sp>
    </p:spTree>
    <p:extLst>
      <p:ext uri="{BB962C8B-B14F-4D97-AF65-F5344CB8AC3E}">
        <p14:creationId xmlns:p14="http://schemas.microsoft.com/office/powerpoint/2010/main" val="2655707093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6" name="object 18"/>
          <p:cNvSpPr>
            <a:spLocks/>
          </p:cNvSpPr>
          <p:nvPr/>
        </p:nvSpPr>
        <p:spPr bwMode="auto">
          <a:xfrm>
            <a:off x="3660776" y="0"/>
            <a:ext cx="8531224" cy="69849"/>
          </a:xfrm>
          <a:custGeom>
            <a:avLst/>
            <a:gdLst>
              <a:gd name="T0" fmla="*/ 0 w 7007859"/>
              <a:gd name="T1" fmla="*/ 82296 h 82550"/>
              <a:gd name="T2" fmla="*/ 7006718 w 7007859"/>
              <a:gd name="T3" fmla="*/ 82296 h 82550"/>
              <a:gd name="T4" fmla="*/ 7006718 w 7007859"/>
              <a:gd name="T5" fmla="*/ 0 h 82550"/>
              <a:gd name="T6" fmla="*/ 0 w 7007859"/>
              <a:gd name="T7" fmla="*/ 0 h 82550"/>
              <a:gd name="T8" fmla="*/ 0 w 7007859"/>
              <a:gd name="T9" fmla="*/ 82296 h 825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solidFill>
                <a:prstClr val="black"/>
              </a:solidFill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3848817" y="920884"/>
            <a:ext cx="6430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solidFill>
                  <a:prstClr val="black"/>
                </a:solidFill>
                <a:latin typeface="Arial Narrow" panose="020B0606020202030204" pitchFamily="34" charset="0"/>
              </a:rPr>
              <a:t>PROYECTOS PRODUCTIVOS</a:t>
            </a:r>
          </a:p>
        </p:txBody>
      </p:sp>
      <p:pic>
        <p:nvPicPr>
          <p:cNvPr id="7" name="Imagen 6" descr="F:\f6t6s\IMG_010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393" y="1677228"/>
            <a:ext cx="4401655" cy="376822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ángulo 1"/>
          <p:cNvSpPr/>
          <p:nvPr/>
        </p:nvSpPr>
        <p:spPr>
          <a:xfrm>
            <a:off x="5795750" y="2141252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es-CO" altLang="es-CO" sz="2000" u="sng" dirty="0"/>
              <a:t>4 propuesta en Ejecución:</a:t>
            </a:r>
          </a:p>
          <a:p>
            <a:pPr algn="just">
              <a:defRPr/>
            </a:pPr>
            <a:endParaRPr lang="es-CO" altLang="es-CO" sz="2000" u="sng" dirty="0"/>
          </a:p>
          <a:p>
            <a:pPr marL="342900" indent="-342900" algn="just">
              <a:buFont typeface="Courier New" panose="02070309020205020404" pitchFamily="49" charset="0"/>
              <a:buChar char="o"/>
              <a:defRPr/>
            </a:pPr>
            <a:r>
              <a:rPr lang="es-CO" altLang="es-CO" sz="2000" dirty="0"/>
              <a:t>Astilleros Tibú: (1) Fabricación de baldosas.</a:t>
            </a:r>
          </a:p>
          <a:p>
            <a:pPr algn="just">
              <a:defRPr/>
            </a:pPr>
            <a:r>
              <a:rPr lang="es-CO" altLang="es-CO" sz="2000" dirty="0"/>
              <a:t> Villa Garzón- San José del Fragua: (1) </a:t>
            </a:r>
            <a:r>
              <a:rPr lang="es-CO" sz="2000" dirty="0"/>
              <a:t>Crianza de gallinas ponedoras.</a:t>
            </a:r>
            <a:r>
              <a:rPr lang="es-CO" altLang="es-CO" sz="2000" dirty="0"/>
              <a:t> </a:t>
            </a:r>
          </a:p>
          <a:p>
            <a:pPr marL="342900" indent="-342900" algn="just">
              <a:buFont typeface="Courier New" panose="02070309020205020404" pitchFamily="49" charset="0"/>
              <a:buChar char="o"/>
              <a:defRPr/>
            </a:pPr>
            <a:r>
              <a:rPr lang="es-CO" altLang="es-CO" sz="2000" dirty="0"/>
              <a:t>Ansermanuevo la Virginia</a:t>
            </a:r>
            <a:r>
              <a:rPr lang="es-CO" altLang="es-CO" sz="2000" dirty="0">
                <a:sym typeface="Wingdings" panose="05000000000000000000" pitchFamily="2" charset="2"/>
              </a:rPr>
              <a:t>: (2) Producción de leche</a:t>
            </a:r>
            <a:endParaRPr lang="es-CO" sz="2000" dirty="0"/>
          </a:p>
        </p:txBody>
      </p:sp>
      <p:sp>
        <p:nvSpPr>
          <p:cNvPr id="6" name="CuadroTexto 5"/>
          <p:cNvSpPr txBox="1"/>
          <p:nvPr/>
        </p:nvSpPr>
        <p:spPr>
          <a:xfrm>
            <a:off x="3660776" y="613470"/>
            <a:ext cx="6430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solidFill>
                  <a:schemeClr val="bg1"/>
                </a:solidFill>
                <a:latin typeface="Arial Narrow" panose="020B0606020202030204" pitchFamily="34" charset="0"/>
              </a:rPr>
              <a:t>CRECIMIENTO VERDE Y DERECHOS HUMANOS</a:t>
            </a:r>
          </a:p>
        </p:txBody>
      </p:sp>
    </p:spTree>
    <p:extLst>
      <p:ext uri="{BB962C8B-B14F-4D97-AF65-F5344CB8AC3E}">
        <p14:creationId xmlns:p14="http://schemas.microsoft.com/office/powerpoint/2010/main" val="204681279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3660649" y="-1"/>
            <a:ext cx="8531351" cy="118841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3684523" y="2469261"/>
            <a:ext cx="4597018" cy="5430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5615941" y="755879"/>
            <a:ext cx="2636519" cy="6141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9"/>
          <p:cNvSpPr txBox="1"/>
          <p:nvPr/>
        </p:nvSpPr>
        <p:spPr>
          <a:xfrm>
            <a:off x="3539871" y="605780"/>
            <a:ext cx="6527800" cy="327654"/>
          </a:xfrm>
          <a:prstGeom prst="rect">
            <a:avLst/>
          </a:prstGeom>
          <a:ln w="9143">
            <a:noFill/>
          </a:ln>
        </p:spPr>
        <p:txBody>
          <a:bodyPr vert="horz" wrap="square" lIns="0" tIns="19685" rIns="0" bIns="0" rtlCol="0">
            <a:spAutoFit/>
          </a:bodyPr>
          <a:lstStyle/>
          <a:p>
            <a:pPr marL="2134235">
              <a:spcBef>
                <a:spcPts val="155"/>
              </a:spcBef>
            </a:pP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EJES</a:t>
            </a:r>
            <a:r>
              <a:rPr sz="2000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TRANSVERSALES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690239" y="3189478"/>
            <a:ext cx="4699888" cy="59105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object 13"/>
          <p:cNvSpPr/>
          <p:nvPr/>
        </p:nvSpPr>
        <p:spPr>
          <a:xfrm>
            <a:off x="8512810" y="3190494"/>
            <a:ext cx="1554861" cy="58902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11973754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3660649" y="0"/>
            <a:ext cx="8531351" cy="92584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707380" y="548627"/>
            <a:ext cx="2453639" cy="588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2553515" y="2660122"/>
            <a:ext cx="80165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400" dirty="0" smtClean="0">
                <a:solidFill>
                  <a:prstClr val="black"/>
                </a:solidFill>
                <a:latin typeface="Impact" panose="020B0806030902050204" pitchFamily="34" charset="0"/>
              </a:rPr>
              <a:t>EJES </a:t>
            </a:r>
            <a:r>
              <a:rPr lang="es-CO" sz="4400" dirty="0" smtClean="0">
                <a:solidFill>
                  <a:srgbClr val="FFC000"/>
                </a:solidFill>
                <a:latin typeface="Impact" panose="020B0806030902050204" pitchFamily="34" charset="0"/>
              </a:rPr>
              <a:t>TRANSVERSALES</a:t>
            </a:r>
            <a:endParaRPr lang="es-CO" sz="4400" dirty="0">
              <a:solidFill>
                <a:srgbClr val="FFC000"/>
              </a:solidFill>
              <a:latin typeface="Impact" panose="020B0806030902050204" pitchFamily="34" charset="0"/>
            </a:endParaRPr>
          </a:p>
        </p:txBody>
      </p:sp>
      <p:sp>
        <p:nvSpPr>
          <p:cNvPr id="9" name="object 18"/>
          <p:cNvSpPr>
            <a:spLocks/>
          </p:cNvSpPr>
          <p:nvPr/>
        </p:nvSpPr>
        <p:spPr bwMode="auto">
          <a:xfrm>
            <a:off x="3660776" y="0"/>
            <a:ext cx="8531224" cy="82550"/>
          </a:xfrm>
          <a:custGeom>
            <a:avLst/>
            <a:gdLst>
              <a:gd name="T0" fmla="*/ 0 w 7007859"/>
              <a:gd name="T1" fmla="*/ 82296 h 82550"/>
              <a:gd name="T2" fmla="*/ 7006718 w 7007859"/>
              <a:gd name="T3" fmla="*/ 82296 h 82550"/>
              <a:gd name="T4" fmla="*/ 7006718 w 7007859"/>
              <a:gd name="T5" fmla="*/ 0 h 82550"/>
              <a:gd name="T6" fmla="*/ 0 w 7007859"/>
              <a:gd name="T7" fmla="*/ 0 h 82550"/>
              <a:gd name="T8" fmla="*/ 0 w 7007859"/>
              <a:gd name="T9" fmla="*/ 82296 h 825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solidFill>
                <a:prstClr val="black"/>
              </a:solidFill>
            </a:endParaRPr>
          </a:p>
        </p:txBody>
      </p:sp>
      <p:sp>
        <p:nvSpPr>
          <p:cNvPr id="16" name="object 4"/>
          <p:cNvSpPr/>
          <p:nvPr/>
        </p:nvSpPr>
        <p:spPr>
          <a:xfrm>
            <a:off x="3660649" y="0"/>
            <a:ext cx="8531351" cy="92584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8" name="object 4"/>
          <p:cNvSpPr/>
          <p:nvPr/>
        </p:nvSpPr>
        <p:spPr>
          <a:xfrm>
            <a:off x="3660649" y="0"/>
            <a:ext cx="8531351" cy="67851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20" name="object 19"/>
          <p:cNvSpPr>
            <a:spLocks noChangeArrowheads="1"/>
          </p:cNvSpPr>
          <p:nvPr/>
        </p:nvSpPr>
        <p:spPr bwMode="auto">
          <a:xfrm>
            <a:off x="1635125" y="1589"/>
            <a:ext cx="1778000" cy="8096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s-CO" altLang="es-CO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096623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4419218" y="1745741"/>
            <a:ext cx="4296156" cy="3733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4712207" y="903733"/>
            <a:ext cx="4201668" cy="5074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4320209" y="981456"/>
            <a:ext cx="4593666" cy="254635"/>
          </a:xfrm>
          <a:custGeom>
            <a:avLst/>
            <a:gdLst/>
            <a:ahLst/>
            <a:cxnLst/>
            <a:rect l="l" t="t" r="r" b="b"/>
            <a:pathLst>
              <a:path w="4177665" h="254634">
                <a:moveTo>
                  <a:pt x="0" y="254508"/>
                </a:moveTo>
                <a:lnTo>
                  <a:pt x="4177284" y="254508"/>
                </a:lnTo>
                <a:lnTo>
                  <a:pt x="4177284" y="0"/>
                </a:lnTo>
                <a:lnTo>
                  <a:pt x="0" y="0"/>
                </a:lnTo>
                <a:lnTo>
                  <a:pt x="0" y="254508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r>
              <a:rPr lang="es-ES_tradnl" b="1" spc="-10" dirty="0">
                <a:cs typeface="Calibri"/>
              </a:rPr>
              <a:t>Metas </a:t>
            </a:r>
            <a:r>
              <a:rPr lang="es-ES_tradnl" b="1" spc="-5" dirty="0">
                <a:cs typeface="Calibri"/>
              </a:rPr>
              <a:t>Plan Nacional de </a:t>
            </a:r>
            <a:r>
              <a:rPr lang="es-ES_tradnl" b="1" spc="-10" dirty="0">
                <a:cs typeface="Calibri"/>
              </a:rPr>
              <a:t>Desarrollo</a:t>
            </a:r>
            <a:r>
              <a:rPr lang="es-ES_tradnl" b="1" spc="15" dirty="0">
                <a:cs typeface="Calibri"/>
              </a:rPr>
              <a:t> </a:t>
            </a:r>
            <a:r>
              <a:rPr lang="es-ES_tradnl" b="1" spc="-5" dirty="0">
                <a:cs typeface="Calibri"/>
              </a:rPr>
              <a:t>2014-2018</a:t>
            </a:r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1775459" y="1437132"/>
            <a:ext cx="8819388" cy="334670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graphicFrame>
        <p:nvGraphicFramePr>
          <p:cNvPr id="8" name="objec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743309"/>
              </p:ext>
            </p:extLst>
          </p:nvPr>
        </p:nvGraphicFramePr>
        <p:xfrm>
          <a:off x="1801228" y="1463485"/>
          <a:ext cx="8712908" cy="310671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0451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2008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9209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2008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2009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5603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71365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50" dirty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5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Producto</a:t>
                      </a:r>
                      <a:endParaRPr sz="15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BEBEBE"/>
                      </a:solidFill>
                      <a:prstDash val="solid"/>
                    </a:lnL>
                    <a:lnR w="3175">
                      <a:solidFill>
                        <a:srgbClr val="BEBEBE"/>
                      </a:solidFill>
                      <a:prstDash val="solid"/>
                    </a:lnR>
                    <a:lnT w="3175">
                      <a:solidFill>
                        <a:srgbClr val="BEBEBE"/>
                      </a:solidFill>
                      <a:prstDash val="solid"/>
                    </a:lnT>
                    <a:lnB w="3175">
                      <a:solidFill>
                        <a:srgbClr val="BEBEBE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250" dirty="0">
                        <a:latin typeface="Times New Roman"/>
                        <a:cs typeface="Times New Roman"/>
                      </a:endParaRPr>
                    </a:p>
                    <a:p>
                      <a:pPr marL="166370" marR="71755" indent="-8572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5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Meta</a:t>
                      </a:r>
                      <a:r>
                        <a:rPr sz="1500" b="1" spc="-9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5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lang="es-CO" sz="15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5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2015</a:t>
                      </a:r>
                      <a:endParaRPr sz="15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BEBEBE"/>
                      </a:solidFill>
                      <a:prstDash val="solid"/>
                    </a:lnL>
                    <a:lnR w="3175">
                      <a:solidFill>
                        <a:srgbClr val="BEBEBE"/>
                      </a:solidFill>
                      <a:prstDash val="solid"/>
                    </a:lnR>
                    <a:lnT w="3175">
                      <a:solidFill>
                        <a:srgbClr val="BEBEBE"/>
                      </a:solidFill>
                      <a:prstDash val="solid"/>
                    </a:lnT>
                    <a:lnB w="3175">
                      <a:solidFill>
                        <a:srgbClr val="BEBEBE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250" dirty="0">
                        <a:latin typeface="Times New Roman"/>
                        <a:cs typeface="Times New Roman"/>
                      </a:endParaRPr>
                    </a:p>
                    <a:p>
                      <a:pPr marL="203200" marR="108585" indent="-8699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5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Meta</a:t>
                      </a:r>
                      <a:r>
                        <a:rPr sz="1500" b="1" spc="-9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5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lang="es-CO" sz="15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5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2016</a:t>
                      </a:r>
                      <a:endParaRPr sz="15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BEBEBE"/>
                      </a:solidFill>
                      <a:prstDash val="solid"/>
                    </a:lnL>
                    <a:lnR w="3175">
                      <a:solidFill>
                        <a:srgbClr val="BEBEBE"/>
                      </a:solidFill>
                      <a:prstDash val="solid"/>
                    </a:lnR>
                    <a:lnT w="3175">
                      <a:solidFill>
                        <a:srgbClr val="BEBEBE"/>
                      </a:solidFill>
                      <a:prstDash val="solid"/>
                    </a:lnT>
                    <a:lnB w="3175">
                      <a:solidFill>
                        <a:srgbClr val="BEBEBE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250" dirty="0">
                        <a:latin typeface="Times New Roman"/>
                        <a:cs typeface="Times New Roman"/>
                      </a:endParaRPr>
                    </a:p>
                    <a:p>
                      <a:pPr marL="166370" marR="71755" indent="-8572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5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Meta</a:t>
                      </a:r>
                      <a:r>
                        <a:rPr sz="1500" b="1" spc="-9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5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lang="es-CO" sz="15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5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2017</a:t>
                      </a:r>
                      <a:endParaRPr sz="15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BEBEBE"/>
                      </a:solidFill>
                      <a:prstDash val="solid"/>
                    </a:lnL>
                    <a:lnR w="3175">
                      <a:solidFill>
                        <a:srgbClr val="BEBEBE"/>
                      </a:solidFill>
                      <a:prstDash val="solid"/>
                    </a:lnR>
                    <a:lnT w="3175">
                      <a:solidFill>
                        <a:srgbClr val="BEBEBE"/>
                      </a:solidFill>
                      <a:prstDash val="solid"/>
                    </a:lnT>
                    <a:lnB w="3175">
                      <a:solidFill>
                        <a:srgbClr val="BEBEBE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250" dirty="0">
                        <a:latin typeface="Times New Roman"/>
                        <a:cs typeface="Times New Roman"/>
                      </a:endParaRPr>
                    </a:p>
                    <a:p>
                      <a:pPr marL="167005" marR="71120" indent="-8572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5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Meta</a:t>
                      </a:r>
                      <a:r>
                        <a:rPr sz="1500" b="1" spc="-9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5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lang="es-CO" sz="15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5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2018</a:t>
                      </a:r>
                      <a:endParaRPr sz="15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BEBEBE"/>
                      </a:solidFill>
                      <a:prstDash val="solid"/>
                    </a:lnL>
                    <a:lnR w="3175">
                      <a:solidFill>
                        <a:srgbClr val="BEBEBE"/>
                      </a:solidFill>
                      <a:prstDash val="solid"/>
                    </a:lnR>
                    <a:lnT w="3175">
                      <a:solidFill>
                        <a:srgbClr val="BEBEBE"/>
                      </a:solidFill>
                      <a:prstDash val="solid"/>
                    </a:lnT>
                    <a:lnB w="3175">
                      <a:solidFill>
                        <a:srgbClr val="BEBEBE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marL="115570" marR="106680" indent="51435" algn="just">
                        <a:lnSpc>
                          <a:spcPct val="100000"/>
                        </a:lnSpc>
                        <a:spcBef>
                          <a:spcPts val="560"/>
                        </a:spcBef>
                      </a:pPr>
                      <a:r>
                        <a:rPr sz="15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Meta</a:t>
                      </a:r>
                      <a:r>
                        <a:rPr lang="es-CO" sz="15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5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Total</a:t>
                      </a:r>
                      <a:r>
                        <a:rPr sz="1500" b="1" spc="-7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5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lang="es-CO" sz="15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5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2018</a:t>
                      </a:r>
                      <a:endParaRPr sz="15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BEBEBE"/>
                      </a:solidFill>
                      <a:prstDash val="solid"/>
                    </a:lnL>
                    <a:lnR w="3175">
                      <a:solidFill>
                        <a:srgbClr val="BEBEBE"/>
                      </a:solidFill>
                      <a:prstDash val="solid"/>
                    </a:lnR>
                    <a:lnT w="3175">
                      <a:solidFill>
                        <a:srgbClr val="BEBEBE"/>
                      </a:solidFill>
                      <a:prstDash val="solid"/>
                    </a:lnT>
                    <a:lnB w="3175">
                      <a:solidFill>
                        <a:srgbClr val="BEBEBE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67030">
                <a:tc>
                  <a:txBody>
                    <a:bodyPr/>
                    <a:lstStyle/>
                    <a:p>
                      <a:pPr marL="34290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sz="1500" spc="-5" dirty="0">
                          <a:latin typeface="Calibri"/>
                          <a:cs typeface="Calibri"/>
                        </a:rPr>
                        <a:t>1. Kilómetros </a:t>
                      </a:r>
                      <a:r>
                        <a:rPr sz="1500" dirty="0">
                          <a:latin typeface="Calibri"/>
                          <a:cs typeface="Calibri"/>
                        </a:rPr>
                        <a:t>de </a:t>
                      </a:r>
                      <a:r>
                        <a:rPr sz="1500" spc="-10" dirty="0">
                          <a:latin typeface="Calibri"/>
                          <a:cs typeface="Calibri"/>
                        </a:rPr>
                        <a:t>calzadas </a:t>
                      </a:r>
                      <a:r>
                        <a:rPr sz="1500" spc="-5" dirty="0">
                          <a:latin typeface="Calibri"/>
                          <a:cs typeface="Calibri"/>
                        </a:rPr>
                        <a:t>construidas </a:t>
                      </a:r>
                      <a:r>
                        <a:rPr sz="1500" dirty="0">
                          <a:latin typeface="Calibri"/>
                          <a:cs typeface="Calibri"/>
                        </a:rPr>
                        <a:t>no </a:t>
                      </a:r>
                      <a:r>
                        <a:rPr sz="1500" spc="-5" dirty="0">
                          <a:latin typeface="Calibri"/>
                          <a:cs typeface="Calibri"/>
                        </a:rPr>
                        <a:t>concesionadas </a:t>
                      </a:r>
                      <a:r>
                        <a:rPr sz="1500" spc="-10" dirty="0">
                          <a:latin typeface="Calibri"/>
                          <a:cs typeface="Calibri"/>
                        </a:rPr>
                        <a:t>(Km)</a:t>
                      </a:r>
                      <a:r>
                        <a:rPr sz="15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5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*</a:t>
                      </a:r>
                      <a:endParaRPr sz="15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BEBEBE"/>
                      </a:solidFill>
                      <a:prstDash val="solid"/>
                    </a:lnL>
                    <a:lnR w="3175">
                      <a:solidFill>
                        <a:srgbClr val="BEBEBE"/>
                      </a:solidFill>
                      <a:prstDash val="solid"/>
                    </a:lnR>
                    <a:lnT w="3175">
                      <a:solidFill>
                        <a:srgbClr val="BEBEBE"/>
                      </a:solidFill>
                      <a:prstDash val="solid"/>
                    </a:lnT>
                    <a:lnB w="3175">
                      <a:solidFill>
                        <a:srgbClr val="BEBEBE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sz="1500" spc="-5" dirty="0">
                          <a:latin typeface="Calibri"/>
                          <a:cs typeface="Calibri"/>
                        </a:rPr>
                        <a:t>9,87</a:t>
                      </a:r>
                      <a:endParaRPr sz="15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BEBEBE"/>
                      </a:solidFill>
                      <a:prstDash val="solid"/>
                    </a:lnL>
                    <a:lnR w="3175">
                      <a:solidFill>
                        <a:srgbClr val="BEBEBE"/>
                      </a:solidFill>
                      <a:prstDash val="solid"/>
                    </a:lnR>
                    <a:lnT w="3175">
                      <a:solidFill>
                        <a:srgbClr val="BEBEBE"/>
                      </a:solidFill>
                      <a:prstDash val="solid"/>
                    </a:lnT>
                    <a:lnB w="3175">
                      <a:solidFill>
                        <a:srgbClr val="BEBEBE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sz="1500" spc="-5" dirty="0">
                          <a:latin typeface="Calibri"/>
                          <a:cs typeface="Calibri"/>
                        </a:rPr>
                        <a:t>0,5</a:t>
                      </a:r>
                      <a:endParaRPr sz="15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BEBEBE"/>
                      </a:solidFill>
                      <a:prstDash val="solid"/>
                    </a:lnL>
                    <a:lnR w="3175">
                      <a:solidFill>
                        <a:srgbClr val="BEBEBE"/>
                      </a:solidFill>
                      <a:prstDash val="solid"/>
                    </a:lnR>
                    <a:lnT w="3175">
                      <a:solidFill>
                        <a:srgbClr val="BEBEBE"/>
                      </a:solidFill>
                      <a:prstDash val="solid"/>
                    </a:lnT>
                    <a:lnB w="3175">
                      <a:solidFill>
                        <a:srgbClr val="BEBEBE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sz="1500" spc="-5" dirty="0">
                          <a:latin typeface="Calibri"/>
                          <a:cs typeface="Calibri"/>
                        </a:rPr>
                        <a:t>0,57</a:t>
                      </a:r>
                      <a:endParaRPr sz="15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BEBEBE"/>
                      </a:solidFill>
                      <a:prstDash val="solid"/>
                    </a:lnL>
                    <a:lnR w="3175">
                      <a:solidFill>
                        <a:srgbClr val="BEBEBE"/>
                      </a:solidFill>
                      <a:prstDash val="solid"/>
                    </a:lnR>
                    <a:lnT w="3175">
                      <a:solidFill>
                        <a:srgbClr val="BEBEBE"/>
                      </a:solidFill>
                      <a:prstDash val="solid"/>
                    </a:lnT>
                    <a:lnB w="3175">
                      <a:solidFill>
                        <a:srgbClr val="BEBEBE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sz="1500" spc="-5" dirty="0">
                          <a:latin typeface="Calibri"/>
                          <a:cs typeface="Calibri"/>
                        </a:rPr>
                        <a:t>3,06</a:t>
                      </a:r>
                      <a:endParaRPr sz="15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BEBEBE"/>
                      </a:solidFill>
                      <a:prstDash val="solid"/>
                    </a:lnL>
                    <a:lnR w="3175">
                      <a:solidFill>
                        <a:srgbClr val="BEBEBE"/>
                      </a:solidFill>
                      <a:prstDash val="solid"/>
                    </a:lnR>
                    <a:lnT w="3175">
                      <a:solidFill>
                        <a:srgbClr val="BEBEBE"/>
                      </a:solidFill>
                      <a:prstDash val="solid"/>
                    </a:lnT>
                    <a:lnB w="3175">
                      <a:solidFill>
                        <a:srgbClr val="BEBEBE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sz="1500" spc="-5" dirty="0">
                          <a:latin typeface="Calibri"/>
                          <a:cs typeface="Calibri"/>
                        </a:rPr>
                        <a:t>14,00</a:t>
                      </a:r>
                      <a:endParaRPr sz="15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BEBEBE"/>
                      </a:solidFill>
                      <a:prstDash val="solid"/>
                    </a:lnL>
                    <a:lnR w="3175">
                      <a:solidFill>
                        <a:srgbClr val="BEBEBE"/>
                      </a:solidFill>
                      <a:prstDash val="solid"/>
                    </a:lnR>
                    <a:lnT w="3175">
                      <a:solidFill>
                        <a:srgbClr val="BEBEBE"/>
                      </a:solidFill>
                      <a:prstDash val="solid"/>
                    </a:lnT>
                    <a:lnB w="3175">
                      <a:solidFill>
                        <a:srgbClr val="BEBEBE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46048">
                <a:tc>
                  <a:txBody>
                    <a:bodyPr/>
                    <a:lstStyle/>
                    <a:p>
                      <a:pPr marL="34290">
                        <a:lnSpc>
                          <a:spcPct val="100000"/>
                        </a:lnSpc>
                        <a:spcBef>
                          <a:spcPts val="640"/>
                        </a:spcBef>
                        <a:tabLst>
                          <a:tab pos="382905" algn="l"/>
                          <a:tab pos="1163955" algn="l"/>
                          <a:tab pos="2193925" algn="l"/>
                          <a:tab pos="2593340" algn="l"/>
                          <a:tab pos="3094990" algn="l"/>
                          <a:tab pos="3579495" algn="l"/>
                          <a:tab pos="4844415" algn="l"/>
                        </a:tabLst>
                      </a:pPr>
                      <a:r>
                        <a:rPr sz="1500" spc="-5" dirty="0">
                          <a:latin typeface="Calibri"/>
                          <a:cs typeface="Calibri"/>
                        </a:rPr>
                        <a:t>2.	</a:t>
                      </a:r>
                      <a:r>
                        <a:rPr sz="1500" spc="-10" dirty="0">
                          <a:latin typeface="Calibri"/>
                          <a:cs typeface="Calibri"/>
                        </a:rPr>
                        <a:t>Nuevos	</a:t>
                      </a:r>
                      <a:r>
                        <a:rPr sz="1500" spc="-5" dirty="0">
                          <a:latin typeface="Calibri"/>
                          <a:cs typeface="Calibri"/>
                        </a:rPr>
                        <a:t>kilómetros	</a:t>
                      </a:r>
                      <a:r>
                        <a:rPr sz="1500" dirty="0">
                          <a:latin typeface="Calibri"/>
                          <a:cs typeface="Calibri"/>
                        </a:rPr>
                        <a:t>de	vías	</a:t>
                      </a:r>
                      <a:r>
                        <a:rPr sz="1500" spc="-10" dirty="0">
                          <a:latin typeface="Calibri"/>
                          <a:cs typeface="Calibri"/>
                        </a:rPr>
                        <a:t>con	</a:t>
                      </a:r>
                      <a:r>
                        <a:rPr sz="1500" spc="-5" dirty="0">
                          <a:latin typeface="Calibri"/>
                          <a:cs typeface="Calibri"/>
                        </a:rPr>
                        <a:t>rehabilitación	</a:t>
                      </a:r>
                      <a:r>
                        <a:rPr sz="1500" dirty="0">
                          <a:latin typeface="Calibri"/>
                          <a:cs typeface="Calibri"/>
                        </a:rPr>
                        <a:t>y</a:t>
                      </a:r>
                    </a:p>
                    <a:p>
                      <a:pPr marL="34290">
                        <a:lnSpc>
                          <a:spcPct val="100000"/>
                        </a:lnSpc>
                      </a:pPr>
                      <a:r>
                        <a:rPr sz="1500" spc="-5" dirty="0">
                          <a:latin typeface="Calibri"/>
                          <a:cs typeface="Calibri"/>
                        </a:rPr>
                        <a:t>mantenimiento</a:t>
                      </a:r>
                      <a:r>
                        <a:rPr sz="1500" spc="-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500" spc="-10" dirty="0">
                          <a:latin typeface="Calibri"/>
                          <a:cs typeface="Calibri"/>
                        </a:rPr>
                        <a:t>(Km)</a:t>
                      </a:r>
                      <a:endParaRPr sz="15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BEBEBE"/>
                      </a:solidFill>
                      <a:prstDash val="solid"/>
                    </a:lnL>
                    <a:lnR w="3175">
                      <a:solidFill>
                        <a:srgbClr val="BEBEBE"/>
                      </a:solidFill>
                      <a:prstDash val="solid"/>
                    </a:lnR>
                    <a:lnT w="3175">
                      <a:solidFill>
                        <a:srgbClr val="BEBEBE"/>
                      </a:solidFill>
                      <a:prstDash val="solid"/>
                    </a:lnT>
                    <a:lnB w="3175">
                      <a:solidFill>
                        <a:srgbClr val="BEBEBE"/>
                      </a:solidFill>
                      <a:prstDash val="soli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500" spc="-5" dirty="0">
                          <a:latin typeface="Calibri"/>
                          <a:cs typeface="Calibri"/>
                        </a:rPr>
                        <a:t>106</a:t>
                      </a:r>
                      <a:endParaRPr sz="15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BEBEBE"/>
                      </a:solidFill>
                      <a:prstDash val="solid"/>
                    </a:lnL>
                    <a:lnR w="3175">
                      <a:solidFill>
                        <a:srgbClr val="BEBEBE"/>
                      </a:solidFill>
                      <a:prstDash val="solid"/>
                    </a:lnR>
                    <a:lnT w="3175">
                      <a:solidFill>
                        <a:srgbClr val="BEBEBE"/>
                      </a:solidFill>
                      <a:prstDash val="solid"/>
                    </a:lnT>
                    <a:lnB w="3175">
                      <a:solidFill>
                        <a:srgbClr val="BEBEBE"/>
                      </a:solidFill>
                      <a:prstDash val="soli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  <a:p>
                      <a:pPr marL="254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500" spc="-5" dirty="0">
                          <a:latin typeface="Calibri"/>
                          <a:cs typeface="Calibri"/>
                        </a:rPr>
                        <a:t>40</a:t>
                      </a:r>
                      <a:endParaRPr sz="15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BEBEBE"/>
                      </a:solidFill>
                      <a:prstDash val="solid"/>
                    </a:lnL>
                    <a:lnR w="3175">
                      <a:solidFill>
                        <a:srgbClr val="BEBEBE"/>
                      </a:solidFill>
                      <a:prstDash val="solid"/>
                    </a:lnR>
                    <a:lnT w="3175">
                      <a:solidFill>
                        <a:srgbClr val="BEBEBE"/>
                      </a:solidFill>
                      <a:prstDash val="solid"/>
                    </a:lnT>
                    <a:lnB w="3175">
                      <a:solidFill>
                        <a:srgbClr val="BEBEBE"/>
                      </a:solidFill>
                      <a:prstDash val="soli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  <a:p>
                      <a:pPr marL="254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500" spc="-5" dirty="0">
                          <a:latin typeface="Calibri"/>
                          <a:cs typeface="Calibri"/>
                        </a:rPr>
                        <a:t>133</a:t>
                      </a:r>
                      <a:endParaRPr sz="15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BEBEBE"/>
                      </a:solidFill>
                      <a:prstDash val="solid"/>
                    </a:lnL>
                    <a:lnR w="3175">
                      <a:solidFill>
                        <a:srgbClr val="BEBEBE"/>
                      </a:solidFill>
                      <a:prstDash val="solid"/>
                    </a:lnR>
                    <a:lnT w="3175">
                      <a:solidFill>
                        <a:srgbClr val="BEBEBE"/>
                      </a:solidFill>
                      <a:prstDash val="solid"/>
                    </a:lnT>
                    <a:lnB w="3175">
                      <a:solidFill>
                        <a:srgbClr val="BEBEBE"/>
                      </a:solidFill>
                      <a:prstDash val="soli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  <a:p>
                      <a:pPr marL="254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500" spc="-5" dirty="0">
                          <a:latin typeface="Calibri"/>
                          <a:cs typeface="Calibri"/>
                        </a:rPr>
                        <a:t>121</a:t>
                      </a:r>
                      <a:endParaRPr sz="15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BEBEBE"/>
                      </a:solidFill>
                      <a:prstDash val="solid"/>
                    </a:lnL>
                    <a:lnR w="3175">
                      <a:solidFill>
                        <a:srgbClr val="BEBEBE"/>
                      </a:solidFill>
                      <a:prstDash val="solid"/>
                    </a:lnR>
                    <a:lnT w="3175">
                      <a:solidFill>
                        <a:srgbClr val="BEBEBE"/>
                      </a:solidFill>
                      <a:prstDash val="solid"/>
                    </a:lnT>
                    <a:lnB w="3175">
                      <a:solidFill>
                        <a:srgbClr val="BEBEBE"/>
                      </a:solidFill>
                      <a:prstDash val="soli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500" spc="-5" dirty="0">
                          <a:latin typeface="Calibri"/>
                          <a:cs typeface="Calibri"/>
                        </a:rPr>
                        <a:t>400,00</a:t>
                      </a:r>
                      <a:endParaRPr sz="15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BEBEBE"/>
                      </a:solidFill>
                      <a:prstDash val="solid"/>
                    </a:lnL>
                    <a:lnR w="3175">
                      <a:solidFill>
                        <a:srgbClr val="BEBEBE"/>
                      </a:solidFill>
                      <a:prstDash val="solid"/>
                    </a:lnR>
                    <a:lnT w="3175">
                      <a:solidFill>
                        <a:srgbClr val="BEBEBE"/>
                      </a:solidFill>
                      <a:prstDash val="solid"/>
                    </a:lnT>
                    <a:lnB w="3175">
                      <a:solidFill>
                        <a:srgbClr val="BEBEBE"/>
                      </a:solidFill>
                      <a:prstDash val="soli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67030">
                <a:tc>
                  <a:txBody>
                    <a:bodyPr/>
                    <a:lstStyle/>
                    <a:p>
                      <a:pPr marL="34290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sz="1500" spc="-5" dirty="0">
                          <a:latin typeface="Calibri"/>
                          <a:cs typeface="Calibri"/>
                        </a:rPr>
                        <a:t>3. Kilómetros </a:t>
                      </a:r>
                      <a:r>
                        <a:rPr sz="1500" dirty="0">
                          <a:latin typeface="Calibri"/>
                          <a:cs typeface="Calibri"/>
                        </a:rPr>
                        <a:t>de </a:t>
                      </a:r>
                      <a:r>
                        <a:rPr sz="1500" spc="-5" dirty="0">
                          <a:latin typeface="Calibri"/>
                          <a:cs typeface="Calibri"/>
                        </a:rPr>
                        <a:t>vías </a:t>
                      </a:r>
                      <a:r>
                        <a:rPr sz="1500" spc="-10" dirty="0">
                          <a:latin typeface="Calibri"/>
                          <a:cs typeface="Calibri"/>
                        </a:rPr>
                        <a:t>con pavimento</a:t>
                      </a:r>
                      <a:r>
                        <a:rPr sz="15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500" spc="-10" dirty="0">
                          <a:latin typeface="Calibri"/>
                          <a:cs typeface="Calibri"/>
                        </a:rPr>
                        <a:t>(Km)</a:t>
                      </a:r>
                      <a:endParaRPr sz="15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BEBEBE"/>
                      </a:solidFill>
                      <a:prstDash val="solid"/>
                    </a:lnL>
                    <a:lnR w="3175">
                      <a:solidFill>
                        <a:srgbClr val="BEBEBE"/>
                      </a:solidFill>
                      <a:prstDash val="solid"/>
                    </a:lnR>
                    <a:lnT w="3175">
                      <a:solidFill>
                        <a:srgbClr val="BEBEBE"/>
                      </a:solidFill>
                      <a:prstDash val="solid"/>
                    </a:lnT>
                    <a:lnB w="3175">
                      <a:solidFill>
                        <a:srgbClr val="BEBEBE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sz="1500" spc="-5" dirty="0">
                          <a:latin typeface="Calibri"/>
                          <a:cs typeface="Calibri"/>
                        </a:rPr>
                        <a:t>115,00</a:t>
                      </a:r>
                      <a:endParaRPr sz="15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BEBEBE"/>
                      </a:solidFill>
                      <a:prstDash val="solid"/>
                    </a:lnL>
                    <a:lnR w="3175">
                      <a:solidFill>
                        <a:srgbClr val="BEBEBE"/>
                      </a:solidFill>
                      <a:prstDash val="solid"/>
                    </a:lnR>
                    <a:lnT w="3175">
                      <a:solidFill>
                        <a:srgbClr val="BEBEBE"/>
                      </a:solidFill>
                      <a:prstDash val="solid"/>
                    </a:lnT>
                    <a:lnB w="3175">
                      <a:solidFill>
                        <a:srgbClr val="BEBEBE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sz="1500" spc="-5" dirty="0">
                          <a:latin typeface="Calibri"/>
                          <a:cs typeface="Calibri"/>
                        </a:rPr>
                        <a:t>107,00</a:t>
                      </a:r>
                      <a:endParaRPr sz="15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BEBEBE"/>
                      </a:solidFill>
                      <a:prstDash val="solid"/>
                    </a:lnL>
                    <a:lnR w="3175">
                      <a:solidFill>
                        <a:srgbClr val="BEBEBE"/>
                      </a:solidFill>
                      <a:prstDash val="solid"/>
                    </a:lnR>
                    <a:lnT w="3175">
                      <a:solidFill>
                        <a:srgbClr val="BEBEBE"/>
                      </a:solidFill>
                      <a:prstDash val="solid"/>
                    </a:lnT>
                    <a:lnB w="3175">
                      <a:solidFill>
                        <a:srgbClr val="BEBEBE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sz="1500" spc="-5" dirty="0">
                          <a:latin typeface="Calibri"/>
                          <a:cs typeface="Calibri"/>
                        </a:rPr>
                        <a:t>4,00</a:t>
                      </a:r>
                      <a:endParaRPr sz="15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BEBEBE"/>
                      </a:solidFill>
                      <a:prstDash val="solid"/>
                    </a:lnL>
                    <a:lnR w="3175">
                      <a:solidFill>
                        <a:srgbClr val="BEBEBE"/>
                      </a:solidFill>
                      <a:prstDash val="solid"/>
                    </a:lnR>
                    <a:lnT w="3175">
                      <a:solidFill>
                        <a:srgbClr val="BEBEBE"/>
                      </a:solidFill>
                      <a:prstDash val="solid"/>
                    </a:lnT>
                    <a:lnB w="3175">
                      <a:solidFill>
                        <a:srgbClr val="BEBEBE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sz="1500" spc="-5" dirty="0">
                          <a:latin typeface="Calibri"/>
                          <a:cs typeface="Calibri"/>
                        </a:rPr>
                        <a:t>0,00</a:t>
                      </a:r>
                      <a:endParaRPr sz="15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BEBEBE"/>
                      </a:solidFill>
                      <a:prstDash val="solid"/>
                    </a:lnL>
                    <a:lnR w="3175">
                      <a:solidFill>
                        <a:srgbClr val="BEBEBE"/>
                      </a:solidFill>
                      <a:prstDash val="solid"/>
                    </a:lnR>
                    <a:lnT w="3175">
                      <a:solidFill>
                        <a:srgbClr val="BEBEBE"/>
                      </a:solidFill>
                      <a:prstDash val="solid"/>
                    </a:lnT>
                    <a:lnB w="3175">
                      <a:solidFill>
                        <a:srgbClr val="BEBEBE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sz="1500" spc="-5" dirty="0">
                          <a:latin typeface="Calibri"/>
                          <a:cs typeface="Calibri"/>
                        </a:rPr>
                        <a:t>226,00</a:t>
                      </a:r>
                      <a:endParaRPr sz="15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BEBEBE"/>
                      </a:solidFill>
                      <a:prstDash val="solid"/>
                    </a:lnL>
                    <a:lnR w="3175">
                      <a:solidFill>
                        <a:srgbClr val="BEBEBE"/>
                      </a:solidFill>
                      <a:prstDash val="solid"/>
                    </a:lnR>
                    <a:lnT w="3175">
                      <a:solidFill>
                        <a:srgbClr val="BEBEBE"/>
                      </a:solidFill>
                      <a:prstDash val="solid"/>
                    </a:lnT>
                    <a:lnB w="3175">
                      <a:solidFill>
                        <a:srgbClr val="BEBEBE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46049">
                <a:tc>
                  <a:txBody>
                    <a:bodyPr/>
                    <a:lstStyle/>
                    <a:p>
                      <a:pPr marL="34290" marR="60960"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r>
                        <a:rPr sz="1500" spc="-5" dirty="0">
                          <a:latin typeface="Calibri"/>
                          <a:cs typeface="Calibri"/>
                        </a:rPr>
                        <a:t>4. </a:t>
                      </a:r>
                      <a:r>
                        <a:rPr sz="1500" spc="-10" dirty="0">
                          <a:latin typeface="Calibri"/>
                          <a:cs typeface="Calibri"/>
                        </a:rPr>
                        <a:t>Obras </a:t>
                      </a:r>
                      <a:r>
                        <a:rPr sz="1500" dirty="0">
                          <a:latin typeface="Calibri"/>
                          <a:cs typeface="Calibri"/>
                        </a:rPr>
                        <a:t>de </a:t>
                      </a:r>
                      <a:r>
                        <a:rPr sz="1500" spc="-10" dirty="0">
                          <a:latin typeface="Calibri"/>
                          <a:cs typeface="Calibri"/>
                        </a:rPr>
                        <a:t>mantenimiento </a:t>
                      </a:r>
                      <a:r>
                        <a:rPr sz="1500" dirty="0">
                          <a:latin typeface="Calibri"/>
                          <a:cs typeface="Calibri"/>
                        </a:rPr>
                        <a:t>y </a:t>
                      </a:r>
                      <a:r>
                        <a:rPr sz="1500" spc="-10" dirty="0">
                          <a:latin typeface="Calibri"/>
                          <a:cs typeface="Calibri"/>
                        </a:rPr>
                        <a:t>profundización </a:t>
                      </a:r>
                      <a:r>
                        <a:rPr sz="1500" dirty="0">
                          <a:latin typeface="Calibri"/>
                          <a:cs typeface="Calibri"/>
                        </a:rPr>
                        <a:t>a </a:t>
                      </a:r>
                      <a:r>
                        <a:rPr lang="es-CO" sz="1500" spc="-10" noProof="0" dirty="0">
                          <a:latin typeface="Calibri"/>
                          <a:cs typeface="Calibri"/>
                        </a:rPr>
                        <a:t>canales</a:t>
                      </a:r>
                      <a:r>
                        <a:rPr sz="15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500" spc="15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lang="es-CO" sz="150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s-CO" sz="1500" spc="-5" noProof="0" dirty="0">
                          <a:latin typeface="Calibri"/>
                          <a:cs typeface="Calibri"/>
                        </a:rPr>
                        <a:t>acceso</a:t>
                      </a:r>
                      <a:r>
                        <a:rPr sz="1500" spc="-5" dirty="0">
                          <a:latin typeface="Calibri"/>
                          <a:cs typeface="Calibri"/>
                        </a:rPr>
                        <a:t>, Invías</a:t>
                      </a:r>
                      <a:r>
                        <a:rPr sz="1500" spc="-1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500" spc="-5" dirty="0">
                          <a:latin typeface="Calibri"/>
                          <a:cs typeface="Calibri"/>
                        </a:rPr>
                        <a:t>(UND)</a:t>
                      </a:r>
                      <a:endParaRPr sz="15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BEBEBE"/>
                      </a:solidFill>
                      <a:prstDash val="solid"/>
                    </a:lnL>
                    <a:lnR w="3175">
                      <a:solidFill>
                        <a:srgbClr val="BEBEBE"/>
                      </a:solidFill>
                      <a:prstDash val="solid"/>
                    </a:lnR>
                    <a:lnT w="3175">
                      <a:solidFill>
                        <a:srgbClr val="BEBEBE"/>
                      </a:solidFill>
                      <a:prstDash val="solid"/>
                    </a:lnT>
                    <a:lnB w="3175">
                      <a:solidFill>
                        <a:srgbClr val="BEBEBE"/>
                      </a:solidFill>
                      <a:prstDash val="soli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500" dirty="0">
                          <a:latin typeface="Calibri"/>
                          <a:cs typeface="Calibri"/>
                        </a:rPr>
                        <a:t>3</a:t>
                      </a:r>
                    </a:p>
                  </a:txBody>
                  <a:tcPr marL="0" marR="0" marT="0" marB="0">
                    <a:lnL w="3175">
                      <a:solidFill>
                        <a:srgbClr val="BEBEBE"/>
                      </a:solidFill>
                      <a:prstDash val="solid"/>
                    </a:lnL>
                    <a:lnR w="3175">
                      <a:solidFill>
                        <a:srgbClr val="BEBEBE"/>
                      </a:solidFill>
                      <a:prstDash val="solid"/>
                    </a:lnR>
                    <a:lnT w="3175">
                      <a:solidFill>
                        <a:srgbClr val="BEBEBE"/>
                      </a:solidFill>
                      <a:prstDash val="solid"/>
                    </a:lnT>
                    <a:lnB w="3175">
                      <a:solidFill>
                        <a:srgbClr val="BEBEBE"/>
                      </a:solidFill>
                      <a:prstDash val="soli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500" dirty="0">
                          <a:latin typeface="Calibri"/>
                          <a:cs typeface="Calibri"/>
                        </a:rPr>
                        <a:t>1</a:t>
                      </a:r>
                    </a:p>
                  </a:txBody>
                  <a:tcPr marL="0" marR="0" marT="0" marB="0">
                    <a:lnL w="3175">
                      <a:solidFill>
                        <a:srgbClr val="BEBEBE"/>
                      </a:solidFill>
                      <a:prstDash val="solid"/>
                    </a:lnL>
                    <a:lnR w="3175">
                      <a:solidFill>
                        <a:srgbClr val="BEBEBE"/>
                      </a:solidFill>
                      <a:prstDash val="solid"/>
                    </a:lnR>
                    <a:lnT w="3175">
                      <a:solidFill>
                        <a:srgbClr val="BEBEBE"/>
                      </a:solidFill>
                      <a:prstDash val="solid"/>
                    </a:lnT>
                    <a:lnB w="3175">
                      <a:solidFill>
                        <a:srgbClr val="BEBEBE"/>
                      </a:solidFill>
                      <a:prstDash val="soli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500" dirty="0">
                          <a:latin typeface="Calibri"/>
                          <a:cs typeface="Calibri"/>
                        </a:rPr>
                        <a:t>1</a:t>
                      </a:r>
                    </a:p>
                  </a:txBody>
                  <a:tcPr marL="0" marR="0" marT="0" marB="0">
                    <a:lnL w="3175">
                      <a:solidFill>
                        <a:srgbClr val="BEBEBE"/>
                      </a:solidFill>
                      <a:prstDash val="solid"/>
                    </a:lnL>
                    <a:lnR w="3175">
                      <a:solidFill>
                        <a:srgbClr val="BEBEBE"/>
                      </a:solidFill>
                      <a:prstDash val="solid"/>
                    </a:lnR>
                    <a:lnT w="3175">
                      <a:solidFill>
                        <a:srgbClr val="BEBEBE"/>
                      </a:solidFill>
                      <a:prstDash val="solid"/>
                    </a:lnT>
                    <a:lnB w="3175">
                      <a:solidFill>
                        <a:srgbClr val="BEBEBE"/>
                      </a:solidFill>
                      <a:prstDash val="soli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500" dirty="0">
                          <a:latin typeface="Calibri"/>
                          <a:cs typeface="Calibri"/>
                        </a:rPr>
                        <a:t>1</a:t>
                      </a:r>
                    </a:p>
                  </a:txBody>
                  <a:tcPr marL="0" marR="0" marT="0" marB="0">
                    <a:lnL w="3175">
                      <a:solidFill>
                        <a:srgbClr val="BEBEBE"/>
                      </a:solidFill>
                      <a:prstDash val="solid"/>
                    </a:lnL>
                    <a:lnR w="3175">
                      <a:solidFill>
                        <a:srgbClr val="BEBEBE"/>
                      </a:solidFill>
                      <a:prstDash val="solid"/>
                    </a:lnR>
                    <a:lnT w="3175">
                      <a:solidFill>
                        <a:srgbClr val="BEBEBE"/>
                      </a:solidFill>
                      <a:prstDash val="solid"/>
                    </a:lnT>
                    <a:lnB w="3175">
                      <a:solidFill>
                        <a:srgbClr val="BEBEBE"/>
                      </a:solidFill>
                      <a:prstDash val="soli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500" spc="-5" dirty="0">
                          <a:latin typeface="Calibri"/>
                          <a:cs typeface="Calibri"/>
                        </a:rPr>
                        <a:t>6,00</a:t>
                      </a:r>
                      <a:endParaRPr sz="15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BEBEBE"/>
                      </a:solidFill>
                      <a:prstDash val="solid"/>
                    </a:lnL>
                    <a:lnR w="3175">
                      <a:solidFill>
                        <a:srgbClr val="BEBEBE"/>
                      </a:solidFill>
                      <a:prstDash val="solid"/>
                    </a:lnR>
                    <a:lnT w="3175">
                      <a:solidFill>
                        <a:srgbClr val="BEBEBE"/>
                      </a:solidFill>
                      <a:prstDash val="solid"/>
                    </a:lnT>
                    <a:lnB w="3175">
                      <a:solidFill>
                        <a:srgbClr val="BEBEBE"/>
                      </a:solidFill>
                      <a:prstDash val="soli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66902">
                <a:tc>
                  <a:txBody>
                    <a:bodyPr/>
                    <a:lstStyle/>
                    <a:p>
                      <a:pPr marL="34290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1500" spc="-5" dirty="0">
                          <a:latin typeface="Calibri"/>
                          <a:cs typeface="Calibri"/>
                        </a:rPr>
                        <a:t>5. Kilómetros </a:t>
                      </a:r>
                      <a:r>
                        <a:rPr sz="1500" dirty="0">
                          <a:latin typeface="Calibri"/>
                          <a:cs typeface="Calibri"/>
                        </a:rPr>
                        <a:t>de </a:t>
                      </a:r>
                      <a:r>
                        <a:rPr sz="1500" spc="-5" dirty="0">
                          <a:latin typeface="Calibri"/>
                          <a:cs typeface="Calibri"/>
                        </a:rPr>
                        <a:t>placa </a:t>
                      </a:r>
                      <a:r>
                        <a:rPr sz="1500" dirty="0">
                          <a:latin typeface="Calibri"/>
                          <a:cs typeface="Calibri"/>
                        </a:rPr>
                        <a:t>huella </a:t>
                      </a:r>
                      <a:r>
                        <a:rPr sz="1500" spc="-5" dirty="0">
                          <a:latin typeface="Calibri"/>
                          <a:cs typeface="Calibri"/>
                        </a:rPr>
                        <a:t>construida </a:t>
                      </a:r>
                      <a:r>
                        <a:rPr sz="1500" spc="-10" dirty="0">
                          <a:latin typeface="Calibri"/>
                          <a:cs typeface="Calibri"/>
                        </a:rPr>
                        <a:t>(Km)</a:t>
                      </a:r>
                      <a:r>
                        <a:rPr sz="1500" spc="-1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500" spc="-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**</a:t>
                      </a:r>
                      <a:endParaRPr sz="15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BEBEBE"/>
                      </a:solidFill>
                      <a:prstDash val="solid"/>
                    </a:lnL>
                    <a:lnR w="3175">
                      <a:solidFill>
                        <a:srgbClr val="BEBEBE"/>
                      </a:solidFill>
                      <a:prstDash val="solid"/>
                    </a:lnR>
                    <a:lnT w="3175">
                      <a:solidFill>
                        <a:srgbClr val="BEBEBE"/>
                      </a:solidFill>
                      <a:prstDash val="solid"/>
                    </a:lnT>
                    <a:lnB w="3175">
                      <a:solidFill>
                        <a:srgbClr val="BEBEBE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1500" spc="-5" dirty="0">
                          <a:latin typeface="Calibri"/>
                          <a:cs typeface="Calibri"/>
                        </a:rPr>
                        <a:t>161</a:t>
                      </a:r>
                      <a:endParaRPr sz="15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BEBEBE"/>
                      </a:solidFill>
                      <a:prstDash val="solid"/>
                    </a:lnL>
                    <a:lnR w="3175">
                      <a:solidFill>
                        <a:srgbClr val="BEBEBE"/>
                      </a:solidFill>
                      <a:prstDash val="solid"/>
                    </a:lnR>
                    <a:lnT w="3175">
                      <a:solidFill>
                        <a:srgbClr val="BEBEBE"/>
                      </a:solidFill>
                      <a:prstDash val="solid"/>
                    </a:lnT>
                    <a:lnB w="3175">
                      <a:solidFill>
                        <a:srgbClr val="BEBEBE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1500" spc="-5" dirty="0">
                          <a:latin typeface="Calibri"/>
                          <a:cs typeface="Calibri"/>
                        </a:rPr>
                        <a:t>136</a:t>
                      </a:r>
                      <a:endParaRPr sz="15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BEBEBE"/>
                      </a:solidFill>
                      <a:prstDash val="solid"/>
                    </a:lnL>
                    <a:lnR w="3175">
                      <a:solidFill>
                        <a:srgbClr val="BEBEBE"/>
                      </a:solidFill>
                      <a:prstDash val="solid"/>
                    </a:lnR>
                    <a:lnT w="3175">
                      <a:solidFill>
                        <a:srgbClr val="BEBEBE"/>
                      </a:solidFill>
                      <a:prstDash val="solid"/>
                    </a:lnT>
                    <a:lnB w="3175">
                      <a:solidFill>
                        <a:srgbClr val="BEBEBE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1500" spc="-5" dirty="0">
                          <a:latin typeface="Calibri"/>
                          <a:cs typeface="Calibri"/>
                        </a:rPr>
                        <a:t>75</a:t>
                      </a:r>
                      <a:endParaRPr sz="15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BEBEBE"/>
                      </a:solidFill>
                      <a:prstDash val="solid"/>
                    </a:lnL>
                    <a:lnR w="3175">
                      <a:solidFill>
                        <a:srgbClr val="BEBEBE"/>
                      </a:solidFill>
                      <a:prstDash val="solid"/>
                    </a:lnR>
                    <a:lnT w="3175">
                      <a:solidFill>
                        <a:srgbClr val="BEBEBE"/>
                      </a:solidFill>
                      <a:prstDash val="solid"/>
                    </a:lnT>
                    <a:lnB w="3175">
                      <a:solidFill>
                        <a:srgbClr val="BEBEBE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1500" spc="-5" dirty="0">
                          <a:latin typeface="Calibri"/>
                          <a:cs typeface="Calibri"/>
                        </a:rPr>
                        <a:t>128</a:t>
                      </a:r>
                      <a:endParaRPr sz="15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BEBEBE"/>
                      </a:solidFill>
                      <a:prstDash val="solid"/>
                    </a:lnL>
                    <a:lnR w="3175">
                      <a:solidFill>
                        <a:srgbClr val="BEBEBE"/>
                      </a:solidFill>
                      <a:prstDash val="solid"/>
                    </a:lnR>
                    <a:lnT w="3175">
                      <a:solidFill>
                        <a:srgbClr val="BEBEBE"/>
                      </a:solidFill>
                      <a:prstDash val="solid"/>
                    </a:lnT>
                    <a:lnB w="3175">
                      <a:solidFill>
                        <a:srgbClr val="BEBEBE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1500" spc="-5" dirty="0">
                          <a:latin typeface="Calibri"/>
                          <a:cs typeface="Calibri"/>
                        </a:rPr>
                        <a:t>500,00</a:t>
                      </a:r>
                      <a:endParaRPr sz="15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BEBEBE"/>
                      </a:solidFill>
                      <a:prstDash val="solid"/>
                    </a:lnL>
                    <a:lnR w="3175">
                      <a:solidFill>
                        <a:srgbClr val="BEBEBE"/>
                      </a:solidFill>
                      <a:prstDash val="solid"/>
                    </a:lnR>
                    <a:lnT w="3175">
                      <a:solidFill>
                        <a:srgbClr val="BEBEBE"/>
                      </a:solidFill>
                      <a:prstDash val="solid"/>
                    </a:lnT>
                    <a:lnB w="3175">
                      <a:solidFill>
                        <a:srgbClr val="BEBEBE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9" name="object 9"/>
          <p:cNvSpPr txBox="1"/>
          <p:nvPr/>
        </p:nvSpPr>
        <p:spPr>
          <a:xfrm>
            <a:off x="1775459" y="5066092"/>
            <a:ext cx="10282022" cy="6052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200" spc="-5" dirty="0">
                <a:solidFill>
                  <a:srgbClr val="FF0000"/>
                </a:solidFill>
                <a:latin typeface="Calibri"/>
                <a:cs typeface="Calibri"/>
              </a:rPr>
              <a:t>*</a:t>
            </a:r>
            <a:r>
              <a:rPr lang="es-CO" sz="1200" spc="-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Meta incluida en el Tablero Presidencia en el indicador de “Kilómetros de </a:t>
            </a:r>
            <a:r>
              <a:rPr lang="es-CO" sz="1200" spc="-5" dirty="0">
                <a:latin typeface="Calibri"/>
                <a:cs typeface="Calibri"/>
              </a:rPr>
              <a:t>nuevas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lang="es-CO" sz="1200" spc="-5" dirty="0">
                <a:latin typeface="Calibri"/>
                <a:cs typeface="Calibri"/>
              </a:rPr>
              <a:t>calzadas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lang="es-CO" sz="1200" spc="-5" dirty="0">
                <a:latin typeface="Calibri"/>
                <a:cs typeface="Calibri"/>
              </a:rPr>
              <a:t>construidas</a:t>
            </a:r>
            <a:r>
              <a:rPr sz="1200" spc="-5" dirty="0">
                <a:latin typeface="Calibri"/>
                <a:cs typeface="Calibri"/>
              </a:rPr>
              <a:t>”</a:t>
            </a:r>
            <a:r>
              <a:rPr lang="es-CO" sz="1200" spc="-5" dirty="0">
                <a:latin typeface="Calibri"/>
                <a:cs typeface="Calibri"/>
              </a:rPr>
              <a:t> compartida</a:t>
            </a:r>
            <a:r>
              <a:rPr sz="1200" spc="-5" dirty="0">
                <a:latin typeface="Calibri"/>
                <a:cs typeface="Calibri"/>
              </a:rPr>
              <a:t> con la ANI. Reporte de </a:t>
            </a:r>
            <a:r>
              <a:rPr lang="es-CO" sz="1200" spc="-5" dirty="0">
                <a:latin typeface="Calibri"/>
                <a:cs typeface="Calibri"/>
              </a:rPr>
              <a:t>avance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lang="es-CO" sz="1200" spc="-5" dirty="0">
                <a:latin typeface="Calibri"/>
                <a:cs typeface="Calibri"/>
              </a:rPr>
              <a:t>físico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lang="es-CO" sz="1200" spc="-5" dirty="0">
                <a:latin typeface="Calibri"/>
                <a:cs typeface="Calibri"/>
              </a:rPr>
              <a:t>unificado por</a:t>
            </a:r>
            <a:r>
              <a:rPr sz="1200" spc="-5" dirty="0">
                <a:latin typeface="Calibri"/>
                <a:cs typeface="Calibri"/>
              </a:rPr>
              <a:t> parte del</a:t>
            </a:r>
            <a:r>
              <a:rPr sz="1200" spc="-75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MT.</a:t>
            </a:r>
            <a:endParaRPr sz="1200" dirty="0">
              <a:latin typeface="Calibri"/>
              <a:cs typeface="Calibri"/>
            </a:endParaRPr>
          </a:p>
          <a:p>
            <a:pPr marL="12700">
              <a:spcBef>
                <a:spcPts val="355"/>
              </a:spcBef>
            </a:pPr>
            <a:r>
              <a:rPr sz="1200" spc="-5" dirty="0">
                <a:solidFill>
                  <a:srgbClr val="FF0000"/>
                </a:solidFill>
                <a:latin typeface="Calibri"/>
                <a:cs typeface="Calibri"/>
              </a:rPr>
              <a:t>**</a:t>
            </a:r>
            <a:r>
              <a:rPr lang="es-CO" sz="1200" spc="-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Meta incluida en el Tablero Presidencia. Responsable Invías, reporte en SINERGIA</a:t>
            </a:r>
            <a:r>
              <a:rPr sz="1200" spc="10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(SISMEG)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660649" y="0"/>
            <a:ext cx="8531351" cy="81534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object 15"/>
          <p:cNvSpPr/>
          <p:nvPr/>
        </p:nvSpPr>
        <p:spPr>
          <a:xfrm>
            <a:off x="5743956" y="597395"/>
            <a:ext cx="2971418" cy="27460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b="1" dirty="0"/>
          </a:p>
        </p:txBody>
      </p:sp>
      <p:sp>
        <p:nvSpPr>
          <p:cNvPr id="17" name="object 17"/>
          <p:cNvSpPr/>
          <p:nvPr/>
        </p:nvSpPr>
        <p:spPr>
          <a:xfrm>
            <a:off x="3672839" y="669036"/>
            <a:ext cx="6527800" cy="312420"/>
          </a:xfrm>
          <a:custGeom>
            <a:avLst/>
            <a:gdLst/>
            <a:ahLst/>
            <a:cxnLst/>
            <a:rect l="l" t="t" r="r" b="b"/>
            <a:pathLst>
              <a:path w="6527800" h="312419">
                <a:moveTo>
                  <a:pt x="0" y="312420"/>
                </a:moveTo>
                <a:lnTo>
                  <a:pt x="6527292" y="312420"/>
                </a:lnTo>
                <a:lnTo>
                  <a:pt x="6527292" y="0"/>
                </a:lnTo>
                <a:lnTo>
                  <a:pt x="0" y="0"/>
                </a:lnTo>
                <a:lnTo>
                  <a:pt x="0" y="312420"/>
                </a:lnTo>
                <a:close/>
              </a:path>
            </a:pathLst>
          </a:custGeom>
          <a:ln w="9144">
            <a:noFill/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object 18"/>
          <p:cNvSpPr txBox="1"/>
          <p:nvPr/>
        </p:nvSpPr>
        <p:spPr>
          <a:xfrm>
            <a:off x="4865370" y="672720"/>
            <a:ext cx="3850004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59180"/>
            <a:r>
              <a:rPr spc="-5" dirty="0">
                <a:solidFill>
                  <a:srgbClr val="FFFFFF"/>
                </a:solidFill>
                <a:latin typeface="Calibri"/>
                <a:cs typeface="Calibri"/>
              </a:rPr>
              <a:t>EJES</a:t>
            </a:r>
            <a:r>
              <a:rPr spc="-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pc="-10" dirty="0">
                <a:solidFill>
                  <a:srgbClr val="FFFFFF"/>
                </a:solidFill>
                <a:latin typeface="Calibri"/>
                <a:cs typeface="Calibri"/>
              </a:rPr>
              <a:t>TRANSVERSALES</a:t>
            </a:r>
            <a:endParaRPr sz="16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70249122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7153759"/>
              </p:ext>
            </p:extLst>
          </p:nvPr>
        </p:nvGraphicFramePr>
        <p:xfrm>
          <a:off x="1102724" y="1479941"/>
          <a:ext cx="9982200" cy="3684270"/>
        </p:xfrm>
        <a:graphic>
          <a:graphicData uri="http://schemas.openxmlformats.org/drawingml/2006/table">
            <a:tbl>
              <a:tblPr/>
              <a:tblGrid>
                <a:gridCol w="139839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4540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2298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3272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52003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6126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73716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23209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532722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865674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913238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331806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761032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</a:tblGrid>
              <a:tr h="72390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Producto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Línea base 2014</a:t>
                      </a:r>
                      <a:br>
                        <a:rPr lang="es-CO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CO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(1)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Meta Cuatrienio (2)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Meta 2015</a:t>
                      </a:r>
                      <a:br>
                        <a:rPr lang="es-CO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CO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(3)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Meta 2016</a:t>
                      </a:r>
                      <a:br>
                        <a:rPr lang="es-CO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CO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(4)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Meta 2017</a:t>
                      </a:r>
                      <a:br>
                        <a:rPr lang="es-CO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CO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(5)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Meta Acumulado 2015 - 2016</a:t>
                      </a:r>
                      <a:br>
                        <a:rPr lang="es-CO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CO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(6=3+4+5)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Avance 2015</a:t>
                      </a:r>
                      <a:br>
                        <a:rPr lang="es-CO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CO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(7)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Avance 2016</a:t>
                      </a:r>
                      <a:br>
                        <a:rPr lang="es-CO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CO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(8)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Avance 2017</a:t>
                      </a:r>
                      <a:br>
                        <a:rPr lang="es-CO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CO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 Junio</a:t>
                      </a:r>
                      <a:br>
                        <a:rPr lang="es-CO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CO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(9)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Avance Acumulado a Junio 2017</a:t>
                      </a:r>
                      <a:br>
                        <a:rPr lang="es-CO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CO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(10=7+8+9)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Avance Acumulado a Junio 2017</a:t>
                      </a:r>
                      <a:br>
                        <a:rPr lang="es-CO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CO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(11=10/6)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Semáforo 83%=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87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36783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Kilómetros de calzadas construidas no concesionadas (Km) </a:t>
                      </a:r>
                      <a:r>
                        <a:rPr lang="es-CO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15,94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29,99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274,13%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57349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Kilómetros de placa huella construida (Km)</a:t>
                      </a:r>
                      <a:r>
                        <a:rPr lang="es-CO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159,27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184,2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345,01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92,74%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37513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Nuevos kilómetros de vías con rehabilitación y mantenimiento (Km)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457,42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210,41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101,77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769,6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275,84%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Kilómetros de vías con pavimento (Km)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8.454,00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64,98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30,59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173,87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76,93%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83820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Obras de mantenimiento y profundización a canales de acceso, Invías (UND)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8" name="object 28"/>
          <p:cNvSpPr/>
          <p:nvPr/>
        </p:nvSpPr>
        <p:spPr>
          <a:xfrm>
            <a:off x="5683250" y="479758"/>
            <a:ext cx="2453639" cy="588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b="1" i="1" dirty="0">
              <a:solidFill>
                <a:prstClr val="black"/>
              </a:solidFill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972050" y="625855"/>
            <a:ext cx="3876040" cy="5981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3340" algn="ctr"/>
            <a:r>
              <a:rPr sz="1900" spc="-15" dirty="0">
                <a:solidFill>
                  <a:srgbClr val="FFFFFF"/>
                </a:solidFill>
                <a:cs typeface="Calibri"/>
              </a:rPr>
              <a:t>EJES</a:t>
            </a:r>
            <a:r>
              <a:rPr sz="1900" spc="-30" dirty="0">
                <a:solidFill>
                  <a:srgbClr val="FFFFFF"/>
                </a:solidFill>
                <a:cs typeface="Calibri"/>
              </a:rPr>
              <a:t> </a:t>
            </a:r>
            <a:r>
              <a:rPr sz="1900" spc="-15" dirty="0">
                <a:solidFill>
                  <a:srgbClr val="FFFFFF"/>
                </a:solidFill>
                <a:cs typeface="Calibri"/>
              </a:rPr>
              <a:t>TRANSVERSALES</a:t>
            </a:r>
            <a:endParaRPr sz="1900" dirty="0">
              <a:solidFill>
                <a:prstClr val="black"/>
              </a:solidFill>
              <a:cs typeface="Calibri"/>
            </a:endParaRPr>
          </a:p>
          <a:p>
            <a:pPr algn="ctr">
              <a:spcBef>
                <a:spcPts val="325"/>
              </a:spcBef>
            </a:pPr>
            <a:r>
              <a:rPr sz="1600" b="1" spc="-10" dirty="0">
                <a:solidFill>
                  <a:prstClr val="black"/>
                </a:solidFill>
                <a:cs typeface="Calibri"/>
              </a:rPr>
              <a:t>Logros </a:t>
            </a:r>
            <a:r>
              <a:rPr sz="1600" b="1" spc="-5" dirty="0">
                <a:solidFill>
                  <a:prstClr val="black"/>
                </a:solidFill>
                <a:cs typeface="Calibri"/>
              </a:rPr>
              <a:t>Plan Nacional </a:t>
            </a:r>
            <a:r>
              <a:rPr sz="1600" b="1" spc="-10" dirty="0">
                <a:solidFill>
                  <a:prstClr val="black"/>
                </a:solidFill>
                <a:cs typeface="Calibri"/>
              </a:rPr>
              <a:t>de Desarrollo</a:t>
            </a:r>
            <a:r>
              <a:rPr sz="1600" b="1" spc="80" dirty="0">
                <a:solidFill>
                  <a:prstClr val="black"/>
                </a:solidFill>
                <a:cs typeface="Calibri"/>
              </a:rPr>
              <a:t> </a:t>
            </a:r>
            <a:r>
              <a:rPr sz="1600" b="1" spc="-10" dirty="0">
                <a:solidFill>
                  <a:prstClr val="black"/>
                </a:solidFill>
                <a:cs typeface="Calibri"/>
              </a:rPr>
              <a:t>2014-2018</a:t>
            </a:r>
            <a:endParaRPr sz="16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34" name="object 13"/>
          <p:cNvSpPr/>
          <p:nvPr/>
        </p:nvSpPr>
        <p:spPr>
          <a:xfrm>
            <a:off x="10535395" y="2319874"/>
            <a:ext cx="288035" cy="3108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35" name="object 13"/>
          <p:cNvSpPr/>
          <p:nvPr/>
        </p:nvSpPr>
        <p:spPr>
          <a:xfrm>
            <a:off x="10535391" y="2894249"/>
            <a:ext cx="288035" cy="3108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36" name="object 13"/>
          <p:cNvSpPr/>
          <p:nvPr/>
        </p:nvSpPr>
        <p:spPr>
          <a:xfrm>
            <a:off x="10535390" y="3468624"/>
            <a:ext cx="288035" cy="3108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37" name="object 13"/>
          <p:cNvSpPr/>
          <p:nvPr/>
        </p:nvSpPr>
        <p:spPr>
          <a:xfrm>
            <a:off x="10535389" y="4580856"/>
            <a:ext cx="288035" cy="3108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39" name="Elipse 38"/>
          <p:cNvSpPr/>
          <p:nvPr/>
        </p:nvSpPr>
        <p:spPr>
          <a:xfrm>
            <a:off x="10535389" y="4007422"/>
            <a:ext cx="288035" cy="30092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32" name="object 4"/>
          <p:cNvSpPr/>
          <p:nvPr/>
        </p:nvSpPr>
        <p:spPr>
          <a:xfrm>
            <a:off x="3660649" y="0"/>
            <a:ext cx="8531351" cy="67851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501505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3660649" y="0"/>
            <a:ext cx="8531351" cy="82296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9"/>
          <p:cNvSpPr txBox="1"/>
          <p:nvPr/>
        </p:nvSpPr>
        <p:spPr>
          <a:xfrm>
            <a:off x="3660649" y="613190"/>
            <a:ext cx="6527800" cy="327654"/>
          </a:xfrm>
          <a:prstGeom prst="rect">
            <a:avLst/>
          </a:prstGeom>
          <a:ln w="9143">
            <a:noFill/>
          </a:ln>
        </p:spPr>
        <p:txBody>
          <a:bodyPr vert="horz" wrap="square" lIns="0" tIns="19685" rIns="0" bIns="0" rtlCol="0">
            <a:spAutoFit/>
          </a:bodyPr>
          <a:lstStyle/>
          <a:p>
            <a:pPr marL="2134235">
              <a:spcBef>
                <a:spcPts val="155"/>
              </a:spcBef>
            </a:pP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EJES</a:t>
            </a:r>
            <a:r>
              <a:rPr sz="2000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TRANSVERSALES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2725996" y="2686437"/>
            <a:ext cx="46169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4400" dirty="0">
                <a:solidFill>
                  <a:srgbClr val="FFC000"/>
                </a:solidFill>
                <a:latin typeface="Impact" panose="020B0806030902050204" pitchFamily="34" charset="0"/>
              </a:rPr>
              <a:t>CON QUÉ RECURSOS 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4001634" y="3322015"/>
            <a:ext cx="668266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8000" dirty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</a:rPr>
              <a:t>LO LOGRAREMOS</a:t>
            </a:r>
          </a:p>
        </p:txBody>
      </p:sp>
    </p:spTree>
    <p:extLst>
      <p:ext uri="{BB962C8B-B14F-4D97-AF65-F5344CB8AC3E}">
        <p14:creationId xmlns:p14="http://schemas.microsoft.com/office/powerpoint/2010/main" val="666572858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3660649" y="0"/>
            <a:ext cx="8531351" cy="82296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9"/>
          <p:cNvSpPr txBox="1"/>
          <p:nvPr/>
        </p:nvSpPr>
        <p:spPr>
          <a:xfrm>
            <a:off x="3660649" y="649220"/>
            <a:ext cx="6527800" cy="327654"/>
          </a:xfrm>
          <a:prstGeom prst="rect">
            <a:avLst/>
          </a:prstGeom>
          <a:ln w="9143">
            <a:noFill/>
          </a:ln>
        </p:spPr>
        <p:txBody>
          <a:bodyPr vert="horz" wrap="square" lIns="0" tIns="19685" rIns="0" bIns="0" rtlCol="0">
            <a:spAutoFit/>
          </a:bodyPr>
          <a:lstStyle/>
          <a:p>
            <a:pPr marL="2134235">
              <a:spcBef>
                <a:spcPts val="155"/>
              </a:spcBef>
            </a:pP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EJES</a:t>
            </a:r>
            <a:r>
              <a:rPr sz="2000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TRANSVERSALES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4191001" y="936368"/>
            <a:ext cx="39749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O" b="1" dirty="0"/>
              <a:t>Asignaciones Presupuestales 2015-2018</a:t>
            </a:r>
          </a:p>
        </p:txBody>
      </p:sp>
      <p:graphicFrame>
        <p:nvGraphicFramePr>
          <p:cNvPr id="13" name="Grá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6310873"/>
              </p:ext>
            </p:extLst>
          </p:nvPr>
        </p:nvGraphicFramePr>
        <p:xfrm>
          <a:off x="3252121" y="1305701"/>
          <a:ext cx="6159522" cy="36720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4" name="Conector recto 13"/>
          <p:cNvCxnSpPr/>
          <p:nvPr/>
        </p:nvCxnSpPr>
        <p:spPr>
          <a:xfrm>
            <a:off x="5826358" y="3093223"/>
            <a:ext cx="30" cy="1593077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>
            <a:off x="7225623" y="3270051"/>
            <a:ext cx="0" cy="1416249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 flipH="1">
            <a:off x="8624859" y="3459310"/>
            <a:ext cx="19" cy="1223405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adroTexto 16"/>
          <p:cNvSpPr txBox="1"/>
          <p:nvPr/>
        </p:nvSpPr>
        <p:spPr>
          <a:xfrm>
            <a:off x="7318923" y="290855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>
                <a:solidFill>
                  <a:schemeClr val="accent5"/>
                </a:solidFill>
              </a:rPr>
              <a:t>*</a:t>
            </a:r>
            <a:endParaRPr lang="es-CO" sz="1200" dirty="0">
              <a:solidFill>
                <a:schemeClr val="accent5"/>
              </a:solidFill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8624878" y="3357663"/>
            <a:ext cx="419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solidFill>
                  <a:schemeClr val="accent5"/>
                </a:solidFill>
              </a:rPr>
              <a:t>**</a:t>
            </a:r>
            <a:endParaRPr lang="es-CO" sz="1200" dirty="0">
              <a:solidFill>
                <a:schemeClr val="accent5"/>
              </a:solidFill>
            </a:endParaRPr>
          </a:p>
        </p:txBody>
      </p:sp>
      <p:sp>
        <p:nvSpPr>
          <p:cNvPr id="20" name="object 11"/>
          <p:cNvSpPr txBox="1">
            <a:spLocks/>
          </p:cNvSpPr>
          <p:nvPr/>
        </p:nvSpPr>
        <p:spPr>
          <a:xfrm>
            <a:off x="7619005" y="1551509"/>
            <a:ext cx="4017740" cy="166199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39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623695">
              <a:lnSpc>
                <a:spcPct val="100000"/>
              </a:lnSpc>
            </a:pPr>
            <a:r>
              <a:rPr lang="es-CO" sz="3600" dirty="0">
                <a:solidFill>
                  <a:srgbClr val="FFC000"/>
                </a:solidFill>
                <a:latin typeface="Impact" panose="020B0806030902050204" pitchFamily="34" charset="0"/>
              </a:rPr>
              <a:t>Total Apropiado: 9,91 Billones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6582984" y="5385306"/>
            <a:ext cx="56573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600" dirty="0">
                <a:solidFill>
                  <a:schemeClr val="accent5"/>
                </a:solidFill>
              </a:rPr>
              <a:t>** </a:t>
            </a:r>
            <a:r>
              <a:rPr lang="es-CO" sz="1150" dirty="0">
                <a:solidFill>
                  <a:schemeClr val="accent5"/>
                </a:solidFill>
              </a:rPr>
              <a:t>Proyección de la apropiación presupuestal según el Marco de Gastos de Mediano Plazo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6626695" y="5177853"/>
            <a:ext cx="39810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600" dirty="0">
                <a:solidFill>
                  <a:schemeClr val="accent5"/>
                </a:solidFill>
              </a:rPr>
              <a:t>* </a:t>
            </a:r>
            <a:r>
              <a:rPr lang="es-CO" sz="1200" dirty="0">
                <a:solidFill>
                  <a:schemeClr val="accent5"/>
                </a:solidFill>
              </a:rPr>
              <a:t>Apropiación presupuestal con corte a 30 de junio de 2017</a:t>
            </a:r>
            <a:r>
              <a:rPr lang="es-CO" sz="1600" dirty="0">
                <a:solidFill>
                  <a:schemeClr val="accent5"/>
                </a:solidFill>
              </a:rPr>
              <a:t> </a:t>
            </a:r>
            <a:endParaRPr lang="es-CO" sz="11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847571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3660649" y="0"/>
            <a:ext cx="8531351" cy="67851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7" name="object 7"/>
          <p:cNvSpPr/>
          <p:nvPr/>
        </p:nvSpPr>
        <p:spPr>
          <a:xfrm>
            <a:off x="4076700" y="2993136"/>
            <a:ext cx="4053204" cy="7492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9" name="object 9"/>
          <p:cNvSpPr/>
          <p:nvPr/>
        </p:nvSpPr>
        <p:spPr>
          <a:xfrm>
            <a:off x="5676264" y="445896"/>
            <a:ext cx="2453639" cy="5882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778180" y="558130"/>
            <a:ext cx="2249805" cy="2923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/>
            <a:r>
              <a:rPr sz="1900" spc="-15" dirty="0">
                <a:solidFill>
                  <a:srgbClr val="FFFFFF"/>
                </a:solidFill>
                <a:cs typeface="Calibri"/>
              </a:rPr>
              <a:t>EJES</a:t>
            </a:r>
            <a:r>
              <a:rPr sz="1900" spc="-30" dirty="0">
                <a:solidFill>
                  <a:srgbClr val="FFFFFF"/>
                </a:solidFill>
                <a:cs typeface="Calibri"/>
              </a:rPr>
              <a:t> </a:t>
            </a:r>
            <a:r>
              <a:rPr sz="1900" spc="-15" dirty="0">
                <a:solidFill>
                  <a:srgbClr val="FFFFFF"/>
                </a:solidFill>
                <a:cs typeface="Calibri"/>
              </a:rPr>
              <a:t>TRANSVERSALES</a:t>
            </a:r>
            <a:endParaRPr sz="1900" dirty="0">
              <a:solidFill>
                <a:prstClr val="black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941065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215052"/>
              </p:ext>
            </p:extLst>
          </p:nvPr>
        </p:nvGraphicFramePr>
        <p:xfrm>
          <a:off x="7094642" y="1549242"/>
          <a:ext cx="4598550" cy="84562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77881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1973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9256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ACTA DE INICIO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6999" marR="26999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u="none" strike="noStrike" dirty="0">
                          <a:effectLst/>
                        </a:rPr>
                        <a:t>08/08/2012</a:t>
                      </a:r>
                      <a:endParaRPr lang="es-MX" sz="1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6999" marR="26999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1768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PLAZO</a:t>
                      </a:r>
                      <a:endParaRPr lang="es-CO" sz="1000" b="0" kern="1200" dirty="0">
                        <a:solidFill>
                          <a:srgbClr val="08275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6999" marR="26999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kern="1200" dirty="0">
                          <a:effectLst/>
                        </a:rPr>
                        <a:t>4</a:t>
                      </a:r>
                      <a:r>
                        <a:rPr lang="es-MX" sz="1000" u="none" strike="noStrike" kern="1200" baseline="0" dirty="0">
                          <a:effectLst/>
                        </a:rPr>
                        <a:t> AÑOS 3 MESES</a:t>
                      </a:r>
                      <a:endParaRPr lang="es-MX" sz="1000" b="0" i="0" u="none" strike="noStrike" kern="1200" dirty="0">
                        <a:solidFill>
                          <a:srgbClr val="082754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999" marR="26999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1768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FECHA FINALIZACIÓN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6999" marR="26999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u="none" strike="noStrike" kern="1200" baseline="0" dirty="0">
                          <a:effectLst/>
                        </a:rPr>
                        <a:t>30/06/2017</a:t>
                      </a:r>
                      <a:endParaRPr lang="es-MX" sz="10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999" marR="26999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1768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CO" sz="1000" kern="1200" dirty="0"/>
                        <a:t>FASE DEL PROYECTO (AVANCE)</a:t>
                      </a:r>
                      <a:endParaRPr lang="es-CO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6999" marR="26999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TERMINADO</a:t>
                      </a:r>
                      <a:endParaRPr lang="es-MX" sz="1000" b="1" i="0" u="none" strike="noStrike" kern="1200" baseline="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999" marR="26999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5" name="30 CuadroTexto"/>
          <p:cNvSpPr txBox="1">
            <a:spLocks noChangeArrowheads="1"/>
          </p:cNvSpPr>
          <p:nvPr/>
        </p:nvSpPr>
        <p:spPr bwMode="auto">
          <a:xfrm flipH="1">
            <a:off x="7094640" y="3430827"/>
            <a:ext cx="4598549" cy="150169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109" tIns="0" rIns="91109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343263" indent="-343263" defTabSz="686526">
              <a:spcBef>
                <a:spcPts val="450"/>
              </a:spcBef>
              <a:defRPr/>
            </a:pPr>
            <a:r>
              <a:rPr lang="es-CO" sz="976" dirty="0"/>
              <a:t>CONTRATO OBRA 544 DE /2012</a:t>
            </a:r>
          </a:p>
        </p:txBody>
      </p:sp>
      <p:sp>
        <p:nvSpPr>
          <p:cNvPr id="26" name="30 CuadroTexto"/>
          <p:cNvSpPr txBox="1">
            <a:spLocks noChangeArrowheads="1"/>
          </p:cNvSpPr>
          <p:nvPr/>
        </p:nvSpPr>
        <p:spPr bwMode="auto">
          <a:xfrm flipH="1">
            <a:off x="7072465" y="4659593"/>
            <a:ext cx="4598550" cy="150169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109" tIns="0" rIns="91109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343263" indent="-343263" defTabSz="686526">
              <a:spcBef>
                <a:spcPts val="450"/>
              </a:spcBef>
              <a:defRPr/>
            </a:pPr>
            <a:r>
              <a:rPr lang="es-CO" sz="976" dirty="0"/>
              <a:t>INTERVENTORÍA 601 DE 2012</a:t>
            </a:r>
          </a:p>
        </p:txBody>
      </p:sp>
      <p:graphicFrame>
        <p:nvGraphicFramePr>
          <p:cNvPr id="27" name="Tabla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8485642"/>
              </p:ext>
            </p:extLst>
          </p:nvPr>
        </p:nvGraphicFramePr>
        <p:xfrm>
          <a:off x="7072465" y="3605281"/>
          <a:ext cx="4603543" cy="98808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32263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1047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6668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97616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</a:rPr>
                        <a:t>CONSORCIO CORREDORES LAX</a:t>
                      </a:r>
                    </a:p>
                  </a:txBody>
                  <a:tcPr marL="27027" marR="27027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761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INTEGRANTES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%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ORIGEN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7" marR="27027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761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TRADECO INFRAESTRUCTURA SUCURSAL COLOMBIA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40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COLOMBIA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027" marR="27027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97616"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u="none" strike="noStrike" dirty="0">
                          <a:effectLst/>
                          <a:latin typeface="+mn-lt"/>
                        </a:rPr>
                        <a:t>CONINSA RAMÓN H S.A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30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COLOMBIA</a:t>
                      </a:r>
                    </a:p>
                  </a:txBody>
                  <a:tcPr marL="27027" marR="27027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97616">
                <a:tc>
                  <a:txBody>
                    <a:bodyPr/>
                    <a:lstStyle/>
                    <a:p>
                      <a:pPr marL="0" algn="l" defTabSz="1213209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S.P INGENIEROS S.A.S</a:t>
                      </a: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marL="0" algn="ctr" defTabSz="1213209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marL="0" algn="ctr" defTabSz="1213209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7" marR="27027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28" name="Tab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339052"/>
              </p:ext>
            </p:extLst>
          </p:nvPr>
        </p:nvGraphicFramePr>
        <p:xfrm>
          <a:off x="7072465" y="4831724"/>
          <a:ext cx="4603542" cy="76922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321811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8475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0067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9230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</a:rPr>
                        <a:t>CONSORCIO INTERVAL 2012</a:t>
                      </a:r>
                    </a:p>
                  </a:txBody>
                  <a:tcPr marL="27027" marR="27027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8792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230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INTEGRANTES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%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ORIGEN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027" marR="27027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230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JOYCO S.A.S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60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dirty="0">
                          <a:effectLst/>
                          <a:latin typeface="+mn-lt"/>
                        </a:rPr>
                        <a:t>COLOMBIA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027" marR="27027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9230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CONSULTORES E INTERVENTORES TÉCNICOS S.A.S</a:t>
                      </a: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27027" marR="27027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COLOMBIA</a:t>
                      </a:r>
                    </a:p>
                  </a:txBody>
                  <a:tcPr marL="27027" marR="27027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9" name="30 CuadroTexto"/>
          <p:cNvSpPr txBox="1">
            <a:spLocks noChangeArrowheads="1"/>
          </p:cNvSpPr>
          <p:nvPr/>
        </p:nvSpPr>
        <p:spPr bwMode="auto">
          <a:xfrm flipH="1">
            <a:off x="7094641" y="2511851"/>
            <a:ext cx="4603542" cy="150169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109" tIns="0" rIns="91109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343263" indent="-343263" defTabSz="686526">
              <a:spcBef>
                <a:spcPts val="450"/>
              </a:spcBef>
              <a:defRPr/>
            </a:pPr>
            <a:r>
              <a:rPr lang="es-CO" sz="976" dirty="0"/>
              <a:t>ALCANCE</a:t>
            </a:r>
          </a:p>
        </p:txBody>
      </p:sp>
      <p:graphicFrame>
        <p:nvGraphicFramePr>
          <p:cNvPr id="30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0339695"/>
              </p:ext>
            </p:extLst>
          </p:nvPr>
        </p:nvGraphicFramePr>
        <p:xfrm>
          <a:off x="7094641" y="2705552"/>
          <a:ext cx="4603544" cy="606651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152059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3239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7105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7949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022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SECTOR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7027" marR="27027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CANTIDAD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7027" marR="27027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0" dirty="0">
                          <a:effectLst/>
                          <a:latin typeface="+mn-lt"/>
                        </a:rPr>
                        <a:t>INTERVENCIÓN PREVISTA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7027" marR="27027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+mn-lt"/>
                          <a:ea typeface="Times New Roman"/>
                        </a:rPr>
                        <a:t>AVANCE</a:t>
                      </a:r>
                      <a:endParaRPr lang="es-CO" sz="1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7027" marR="27027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02217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EL DIECIOCHO – CIUDAD BOLÍVAR</a:t>
                      </a:r>
                    </a:p>
                  </a:txBody>
                  <a:tcPr marL="27027" marR="27027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24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027" marR="27027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Pavimentación</a:t>
                      </a:r>
                    </a:p>
                  </a:txBody>
                  <a:tcPr marL="27027" marR="27027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Terminado</a:t>
                      </a:r>
                    </a:p>
                  </a:txBody>
                  <a:tcPr marL="27027" marR="27027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02217">
                <a:tc vMerge="1">
                  <a:txBody>
                    <a:bodyPr/>
                    <a:lstStyle/>
                    <a:p>
                      <a:pPr algn="ctr" fontAlgn="b"/>
                      <a:endParaRPr lang="es-MX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213209" rtl="0" eaLnBrk="1" fontAlgn="b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Un</a:t>
                      </a:r>
                    </a:p>
                  </a:txBody>
                  <a:tcPr marL="27027" marR="27027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Puentes</a:t>
                      </a:r>
                    </a:p>
                  </a:txBody>
                  <a:tcPr marL="27027" marR="27027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s-MX" sz="1000" b="0" i="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Terminados</a:t>
                      </a:r>
                      <a:endParaRPr lang="es-MX" sz="10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027" marR="27027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2" name="30 CuadroTexto"/>
          <p:cNvSpPr txBox="1">
            <a:spLocks noChangeArrowheads="1"/>
          </p:cNvSpPr>
          <p:nvPr/>
        </p:nvSpPr>
        <p:spPr bwMode="auto">
          <a:xfrm flipH="1">
            <a:off x="337112" y="3742321"/>
            <a:ext cx="3006231" cy="150169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109" tIns="0" rIns="91109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343263" indent="-343263" defTabSz="686526">
              <a:spcBef>
                <a:spcPts val="450"/>
              </a:spcBef>
              <a:defRPr/>
            </a:pPr>
            <a:r>
              <a:rPr lang="es-CO" sz="976" dirty="0"/>
              <a:t>INVERSIONES (Millones)</a:t>
            </a:r>
          </a:p>
        </p:txBody>
      </p:sp>
      <p:graphicFrame>
        <p:nvGraphicFramePr>
          <p:cNvPr id="33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4481161"/>
              </p:ext>
            </p:extLst>
          </p:nvPr>
        </p:nvGraphicFramePr>
        <p:xfrm>
          <a:off x="337110" y="3942541"/>
          <a:ext cx="3006232" cy="13744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96177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4445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3730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900" kern="1200" dirty="0"/>
                        <a:t>Total Contrato Obra</a:t>
                      </a:r>
                      <a:endParaRPr lang="es-CO" sz="9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6999" marR="26999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900" u="none" strike="noStrike" dirty="0">
                          <a:effectLst/>
                        </a:rPr>
                        <a:t>$ 259.440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6999" marR="26999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3730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900" kern="1200" dirty="0"/>
                        <a:t>Total Contrato </a:t>
                      </a:r>
                      <a:r>
                        <a:rPr lang="es-ES" sz="900" kern="1200" dirty="0">
                          <a:solidFill>
                            <a:schemeClr val="tx1"/>
                          </a:solidFill>
                        </a:rPr>
                        <a:t>Interventoría</a:t>
                      </a:r>
                      <a:endParaRPr lang="es-CO" sz="9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6999" marR="26999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900" u="none" strike="noStrike" baseline="0" dirty="0">
                          <a:effectLst/>
                        </a:rPr>
                        <a:t> </a:t>
                      </a:r>
                      <a:r>
                        <a:rPr lang="es-CO" sz="900" u="none" strike="noStrike" dirty="0">
                          <a:effectLst/>
                        </a:rPr>
                        <a:t>$ 11.480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6999" marR="26999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9611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900" kern="1200" dirty="0"/>
                        <a:t>Total Vigencias de obra</a:t>
                      </a:r>
                      <a:endParaRPr lang="es-CO" sz="900" kern="1200" baseline="0" dirty="0"/>
                    </a:p>
                    <a:p>
                      <a:pPr marL="173038" indent="0" algn="l" defTabSz="914400" rtl="0" eaLnBrk="1" latinLnBrk="0" hangingPunct="1"/>
                      <a:r>
                        <a:rPr lang="es-CO" sz="9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2012= </a:t>
                      </a:r>
                      <a:r>
                        <a:rPr lang="es-CO" sz="9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$7.249</a:t>
                      </a:r>
                      <a:r>
                        <a:rPr lang="es-CO" sz="9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/>
                      </a:r>
                      <a:br>
                        <a:rPr lang="es-CO" sz="9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lang="es-CO" sz="9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2013= </a:t>
                      </a:r>
                      <a:r>
                        <a:rPr lang="es-CO" sz="9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$32.416</a:t>
                      </a:r>
                      <a:br>
                        <a:rPr lang="es-CO" sz="9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lang="es-CO" sz="9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2014</a:t>
                      </a:r>
                      <a:r>
                        <a:rPr lang="es-CO" sz="9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= $69.916</a:t>
                      </a:r>
                    </a:p>
                    <a:p>
                      <a:pPr marL="173038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900" b="0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2015</a:t>
                      </a:r>
                      <a:r>
                        <a:rPr lang="es-CO" sz="9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= $72.616</a:t>
                      </a:r>
                    </a:p>
                    <a:p>
                      <a:pPr marL="173038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9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2016= $72.062</a:t>
                      </a:r>
                    </a:p>
                    <a:p>
                      <a:pPr marL="173038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900" b="1" i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Vigencia 2017= $4.880</a:t>
                      </a:r>
                      <a:endParaRPr lang="es-CO" sz="900" b="1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6999" marR="26999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900" u="none" strike="noStrike" baseline="0" dirty="0">
                          <a:effectLst/>
                        </a:rPr>
                        <a:t> </a:t>
                      </a:r>
                      <a:r>
                        <a:rPr lang="es-CO" sz="900" u="none" strike="noStrike" dirty="0">
                          <a:effectLst/>
                        </a:rPr>
                        <a:t>$ 259.440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6999" marR="26999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3869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900" kern="1200" dirty="0"/>
                        <a:t>Total</a:t>
                      </a:r>
                      <a:r>
                        <a:rPr lang="es-ES" sz="900" kern="1200" baseline="0" dirty="0"/>
                        <a:t> Inversión</a:t>
                      </a:r>
                      <a:endParaRPr lang="es-CO" sz="9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6999" marR="26999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900" u="none" strike="noStrike" dirty="0">
                          <a:effectLst/>
                        </a:rPr>
                        <a:t> $ 270.920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6999" marR="26999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95370" name="CuadroTexto 26"/>
          <p:cNvSpPr txBox="1">
            <a:spLocks noChangeArrowheads="1"/>
          </p:cNvSpPr>
          <p:nvPr/>
        </p:nvSpPr>
        <p:spPr bwMode="auto">
          <a:xfrm>
            <a:off x="337111" y="5609923"/>
            <a:ext cx="2366886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defTabSz="685839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altLang="es-CO" sz="750" kern="0" dirty="0">
                <a:solidFill>
                  <a:srgbClr val="386295"/>
                </a:solidFill>
              </a:rPr>
              <a:t>* Cifras en millones a diciembre de 2015</a:t>
            </a:r>
          </a:p>
        </p:txBody>
      </p:sp>
      <p:pic>
        <p:nvPicPr>
          <p:cNvPr id="58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12" y="1390930"/>
            <a:ext cx="4595687" cy="225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orma libre 6"/>
          <p:cNvSpPr/>
          <p:nvPr/>
        </p:nvSpPr>
        <p:spPr>
          <a:xfrm>
            <a:off x="4397862" y="4266520"/>
            <a:ext cx="45766" cy="50062"/>
          </a:xfrm>
          <a:custGeom>
            <a:avLst/>
            <a:gdLst>
              <a:gd name="connsiteX0" fmla="*/ 60960 w 60960"/>
              <a:gd name="connsiteY0" fmla="*/ 66682 h 66682"/>
              <a:gd name="connsiteX1" fmla="*/ 53340 w 60960"/>
              <a:gd name="connsiteY1" fmla="*/ 57157 h 66682"/>
              <a:gd name="connsiteX2" fmla="*/ 45720 w 60960"/>
              <a:gd name="connsiteY2" fmla="*/ 45727 h 66682"/>
              <a:gd name="connsiteX3" fmla="*/ 38100 w 60960"/>
              <a:gd name="connsiteY3" fmla="*/ 34297 h 66682"/>
              <a:gd name="connsiteX4" fmla="*/ 19050 w 60960"/>
              <a:gd name="connsiteY4" fmla="*/ 11437 h 66682"/>
              <a:gd name="connsiteX5" fmla="*/ 13335 w 60960"/>
              <a:gd name="connsiteY5" fmla="*/ 7627 h 66682"/>
              <a:gd name="connsiteX6" fmla="*/ 7620 w 60960"/>
              <a:gd name="connsiteY6" fmla="*/ 5722 h 66682"/>
              <a:gd name="connsiteX7" fmla="*/ 0 w 60960"/>
              <a:gd name="connsiteY7" fmla="*/ 7 h 66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960" h="66682">
                <a:moveTo>
                  <a:pt x="60960" y="66682"/>
                </a:moveTo>
                <a:cubicBezTo>
                  <a:pt x="58420" y="63507"/>
                  <a:pt x="55731" y="60445"/>
                  <a:pt x="53340" y="57157"/>
                </a:cubicBezTo>
                <a:cubicBezTo>
                  <a:pt x="50647" y="53454"/>
                  <a:pt x="48260" y="49537"/>
                  <a:pt x="45720" y="45727"/>
                </a:cubicBezTo>
                <a:lnTo>
                  <a:pt x="38100" y="34297"/>
                </a:lnTo>
                <a:cubicBezTo>
                  <a:pt x="32556" y="25980"/>
                  <a:pt x="27718" y="17215"/>
                  <a:pt x="19050" y="11437"/>
                </a:cubicBezTo>
                <a:cubicBezTo>
                  <a:pt x="17145" y="10167"/>
                  <a:pt x="15383" y="8651"/>
                  <a:pt x="13335" y="7627"/>
                </a:cubicBezTo>
                <a:cubicBezTo>
                  <a:pt x="11539" y="6729"/>
                  <a:pt x="9525" y="6357"/>
                  <a:pt x="7620" y="5722"/>
                </a:cubicBezTo>
                <a:cubicBezTo>
                  <a:pt x="1456" y="-442"/>
                  <a:pt x="4599" y="7"/>
                  <a:pt x="0" y="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6526">
              <a:defRPr/>
            </a:pPr>
            <a:endParaRPr lang="es-CO" sz="1351" kern="0" dirty="0">
              <a:solidFill>
                <a:prstClr val="white"/>
              </a:solidFill>
            </a:endParaRPr>
          </a:p>
        </p:txBody>
      </p:sp>
      <p:sp>
        <p:nvSpPr>
          <p:cNvPr id="8" name="Forma libre 7"/>
          <p:cNvSpPr/>
          <p:nvPr/>
        </p:nvSpPr>
        <p:spPr>
          <a:xfrm>
            <a:off x="4406444" y="4275108"/>
            <a:ext cx="31464" cy="41475"/>
          </a:xfrm>
          <a:custGeom>
            <a:avLst/>
            <a:gdLst>
              <a:gd name="connsiteX0" fmla="*/ 41910 w 41910"/>
              <a:gd name="connsiteY0" fmla="*/ 55245 h 55245"/>
              <a:gd name="connsiteX1" fmla="*/ 22860 w 41910"/>
              <a:gd name="connsiteY1" fmla="*/ 26670 h 55245"/>
              <a:gd name="connsiteX2" fmla="*/ 13335 w 41910"/>
              <a:gd name="connsiteY2" fmla="*/ 17145 h 55245"/>
              <a:gd name="connsiteX3" fmla="*/ 9525 w 41910"/>
              <a:gd name="connsiteY3" fmla="*/ 11430 h 55245"/>
              <a:gd name="connsiteX4" fmla="*/ 3810 w 41910"/>
              <a:gd name="connsiteY4" fmla="*/ 7620 h 55245"/>
              <a:gd name="connsiteX5" fmla="*/ 1905 w 41910"/>
              <a:gd name="connsiteY5" fmla="*/ 1905 h 55245"/>
              <a:gd name="connsiteX6" fmla="*/ 0 w 41910"/>
              <a:gd name="connsiteY6" fmla="*/ 0 h 55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910" h="55245">
                <a:moveTo>
                  <a:pt x="41910" y="55245"/>
                </a:moveTo>
                <a:cubicBezTo>
                  <a:pt x="21425" y="17689"/>
                  <a:pt x="39418" y="45987"/>
                  <a:pt x="22860" y="26670"/>
                </a:cubicBezTo>
                <a:cubicBezTo>
                  <a:pt x="14393" y="16792"/>
                  <a:pt x="24342" y="24483"/>
                  <a:pt x="13335" y="17145"/>
                </a:cubicBezTo>
                <a:cubicBezTo>
                  <a:pt x="12065" y="15240"/>
                  <a:pt x="11144" y="13049"/>
                  <a:pt x="9525" y="11430"/>
                </a:cubicBezTo>
                <a:cubicBezTo>
                  <a:pt x="7906" y="9811"/>
                  <a:pt x="5240" y="9408"/>
                  <a:pt x="3810" y="7620"/>
                </a:cubicBezTo>
                <a:cubicBezTo>
                  <a:pt x="2556" y="6052"/>
                  <a:pt x="2803" y="3701"/>
                  <a:pt x="1905" y="1905"/>
                </a:cubicBezTo>
                <a:cubicBezTo>
                  <a:pt x="1503" y="1102"/>
                  <a:pt x="635" y="635"/>
                  <a:pt x="0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6526">
              <a:defRPr/>
            </a:pPr>
            <a:endParaRPr lang="es-CO" sz="1351" kern="0" dirty="0">
              <a:solidFill>
                <a:prstClr val="white"/>
              </a:solidFill>
            </a:endParaRPr>
          </a:p>
        </p:txBody>
      </p:sp>
      <p:pic>
        <p:nvPicPr>
          <p:cNvPr id="42" name="Imagen 4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2204" y="1605795"/>
            <a:ext cx="1394630" cy="1719642"/>
          </a:xfrm>
          <a:prstGeom prst="rect">
            <a:avLst/>
          </a:prstGeom>
        </p:spPr>
      </p:pic>
      <p:sp>
        <p:nvSpPr>
          <p:cNvPr id="43" name="30 CuadroTexto"/>
          <p:cNvSpPr txBox="1">
            <a:spLocks noChangeArrowheads="1"/>
          </p:cNvSpPr>
          <p:nvPr/>
        </p:nvSpPr>
        <p:spPr bwMode="auto">
          <a:xfrm flipH="1">
            <a:off x="7094641" y="1366779"/>
            <a:ext cx="4598549" cy="173253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91109" tIns="0" rIns="91109" bIns="0" anchor="ctr" anchorCtr="1">
            <a:spAutoFit/>
          </a:bodyPr>
          <a:lstStyle>
            <a:defPPr>
              <a:defRPr lang="es-CO"/>
            </a:defPPr>
            <a:lvl1pPr marL="457200" marR="0" lvl="0" indent="-457200" algn="ctr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30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343263" indent="-343263" defTabSz="686526">
              <a:spcBef>
                <a:spcPts val="450"/>
              </a:spcBef>
              <a:defRPr/>
            </a:pPr>
            <a:r>
              <a:rPr lang="es-CO" sz="1126" dirty="0"/>
              <a:t>INFORMACIÓN GENERAL</a:t>
            </a:r>
          </a:p>
        </p:txBody>
      </p:sp>
      <p:graphicFrame>
        <p:nvGraphicFramePr>
          <p:cNvPr id="45" name="Tabla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0814045"/>
              </p:ext>
            </p:extLst>
          </p:nvPr>
        </p:nvGraphicFramePr>
        <p:xfrm>
          <a:off x="3425348" y="4196238"/>
          <a:ext cx="3035444" cy="183071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03544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83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Longitud</a:t>
                      </a:r>
                      <a:r>
                        <a:rPr lang="es-ES" sz="1200" u="none" strike="noStrike" baseline="0" dirty="0">
                          <a:solidFill>
                            <a:schemeClr val="bg1"/>
                          </a:solidFill>
                          <a:effectLst/>
                        </a:rPr>
                        <a:t> de Proyecto 205 Km</a:t>
                      </a:r>
                      <a:endParaRPr lang="es-CO" sz="1200" b="0" i="0" u="none" strike="noStrike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27002" marR="27002" marT="0" marB="0"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7" name="30 CuadroTexto"/>
          <p:cNvSpPr txBox="1">
            <a:spLocks noChangeArrowheads="1"/>
          </p:cNvSpPr>
          <p:nvPr/>
        </p:nvSpPr>
        <p:spPr bwMode="auto">
          <a:xfrm flipH="1">
            <a:off x="3446325" y="4400395"/>
            <a:ext cx="3014467" cy="150169"/>
          </a:xfrm>
          <a:prstGeom prst="rect">
            <a:avLst/>
          </a:prstGeom>
          <a:solidFill>
            <a:srgbClr val="366092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109" tIns="0" rIns="91109" bIns="0" anchor="ctr" anchorCtr="1">
            <a:spAutoFit/>
          </a:bodyPr>
          <a:lstStyle>
            <a:defPPr>
              <a:defRPr lang="es-ES"/>
            </a:defPPr>
            <a:lvl1pPr marL="457200" indent="-457200" algn="ctr" defTabSz="914400" eaLnBrk="1" fontAlgn="auto" hangingPunct="1">
              <a:spcBef>
                <a:spcPts val="600"/>
              </a:spcBef>
              <a:spcAft>
                <a:spcPts val="0"/>
              </a:spcAft>
              <a:defRPr sz="1292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Arial" pitchFamily="34" charset="0"/>
              </a:defRPr>
            </a:lvl1pPr>
            <a:lvl2pPr marL="37931725" indent="-37474525"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marL="343263" indent="-343263" defTabSz="686526">
              <a:spcBef>
                <a:spcPts val="450"/>
              </a:spcBef>
              <a:defRPr/>
            </a:pPr>
            <a:r>
              <a:rPr lang="es-CO" sz="976" kern="0" dirty="0"/>
              <a:t>ESTADO DEL CORREDOR</a:t>
            </a:r>
          </a:p>
        </p:txBody>
      </p:sp>
      <p:graphicFrame>
        <p:nvGraphicFramePr>
          <p:cNvPr id="34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0968286"/>
              </p:ext>
            </p:extLst>
          </p:nvPr>
        </p:nvGraphicFramePr>
        <p:xfrm>
          <a:off x="3460226" y="4615074"/>
          <a:ext cx="3000566" cy="887937"/>
        </p:xfrm>
        <a:graphic>
          <a:graphicData uri="http://schemas.openxmlformats.org/drawingml/2006/table">
            <a:tbl>
              <a:tblPr bandRow="1"/>
              <a:tblGrid>
                <a:gridCol w="224967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5089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605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effectLst/>
                          <a:latin typeface="+mn-lt"/>
                        </a:rPr>
                        <a:t>ESTADO</a:t>
                      </a:r>
                      <a:endParaRPr lang="es-CO" sz="1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3894" marR="43894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effectLst/>
                          <a:latin typeface="+mn-lt"/>
                          <a:ea typeface="+mn-ea"/>
                        </a:rPr>
                        <a:t>CANTIDAD</a:t>
                      </a:r>
                      <a:endParaRPr lang="es-CO" sz="1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3894" marR="43894" marT="0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98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EJECUTADO – VÍAS PARA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LA EQUIDAD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096" marR="6096" marT="6612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24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096" marR="6096" marT="6614" marB="0" anchor="ctr">
                    <a:lnL w="12700" cmpd="sng">
                      <a:solidFill>
                        <a:srgbClr val="D9D9D9"/>
                      </a:solidFill>
                    </a:lnL>
                    <a:lnR w="12700" cmpd="sng">
                      <a:solidFill>
                        <a:srgbClr val="D9D9D9"/>
                      </a:solidFill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3891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EJECUTADOS POR OTROS PROGRAMAS</a:t>
                      </a:r>
                      <a:endParaRPr lang="es-MX" sz="100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096" marR="6096" marT="6612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608939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1217877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826817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2435756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3044694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3653633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4262573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4871511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124 KM</a:t>
                      </a:r>
                    </a:p>
                  </a:txBody>
                  <a:tcPr marL="6096" marR="6096" marT="6614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46497866"/>
                  </a:ext>
                </a:extLst>
              </a:tr>
              <a:tr h="193886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SIN INTERVENIR – SIN FINANCIACIÓN</a:t>
                      </a:r>
                    </a:p>
                  </a:txBody>
                  <a:tcPr marL="6096" marR="6096" marT="6612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608939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1217877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826817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2435756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3044694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3653633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4262573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4871511" algn="l" defTabSz="1217877" rtl="0" eaLnBrk="1" latinLnBrk="0" hangingPunct="1">
                        <a:defRPr sz="2397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 KM</a:t>
                      </a:r>
                    </a:p>
                  </a:txBody>
                  <a:tcPr marL="6096" marR="6096" marT="6614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698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"/>
                          <a:cs typeface=""/>
                        </a:rPr>
                        <a:t>EN EJECUCIÓN </a:t>
                      </a:r>
                      <a:r>
                        <a:rPr lang="es-MX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VÍAS</a:t>
                      </a:r>
                      <a:r>
                        <a:rPr lang="es-MX" sz="10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PARA LA EQUIDAD</a:t>
                      </a:r>
                      <a:endParaRPr lang="es-MX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096" marR="6096" marT="6614" marB="0" anchor="ctr">
                    <a:lnL w="12700" cmpd="sng">
                      <a:solidFill>
                        <a:srgbClr val="D9D9D9"/>
                      </a:solidFill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D9D9D9"/>
                      </a:solidFill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11 KM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096" marR="6096" marT="6614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D9D9D9"/>
                      </a:solidFill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Rectángulo 2"/>
          <p:cNvSpPr/>
          <p:nvPr/>
        </p:nvSpPr>
        <p:spPr>
          <a:xfrm>
            <a:off x="1761459" y="602853"/>
            <a:ext cx="82751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7260"/>
            <a:r>
              <a:rPr lang="es-CO" spc="-5" dirty="0">
                <a:solidFill>
                  <a:srgbClr val="FFFFFF"/>
                </a:solidFill>
                <a:cs typeface="Calibri"/>
              </a:rPr>
              <a:t>COMPETITIVIDAD </a:t>
            </a:r>
            <a:r>
              <a:rPr lang="es-CO" spc="-25" dirty="0">
                <a:solidFill>
                  <a:srgbClr val="FFFFFF"/>
                </a:solidFill>
                <a:cs typeface="Calibri"/>
              </a:rPr>
              <a:t>ESTRATÉGICA </a:t>
            </a:r>
            <a:r>
              <a:rPr lang="es-CO" spc="-5" dirty="0">
                <a:solidFill>
                  <a:srgbClr val="FFFFFF"/>
                </a:solidFill>
                <a:cs typeface="Calibri"/>
              </a:rPr>
              <a:t>E</a:t>
            </a:r>
            <a:r>
              <a:rPr lang="es-CO" spc="65" dirty="0">
                <a:solidFill>
                  <a:srgbClr val="FFFFFF"/>
                </a:solidFill>
                <a:cs typeface="Calibri"/>
              </a:rPr>
              <a:t> </a:t>
            </a:r>
            <a:r>
              <a:rPr lang="es-CO" spc="-10" dirty="0">
                <a:solidFill>
                  <a:srgbClr val="FFFFFF"/>
                </a:solidFill>
                <a:cs typeface="Calibri"/>
              </a:rPr>
              <a:t>INFRAESTRUCTURA</a:t>
            </a:r>
            <a:endParaRPr lang="es-CO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38" name="object 11"/>
          <p:cNvSpPr/>
          <p:nvPr/>
        </p:nvSpPr>
        <p:spPr>
          <a:xfrm>
            <a:off x="337110" y="981485"/>
            <a:ext cx="4100798" cy="624310"/>
          </a:xfrm>
          <a:custGeom>
            <a:avLst/>
            <a:gdLst/>
            <a:ahLst/>
            <a:cxnLst/>
            <a:rect l="l" t="t" r="r" b="b"/>
            <a:pathLst>
              <a:path w="3855720" h="326390">
                <a:moveTo>
                  <a:pt x="0" y="326136"/>
                </a:moveTo>
                <a:lnTo>
                  <a:pt x="3855719" y="326136"/>
                </a:lnTo>
                <a:lnTo>
                  <a:pt x="3855719" y="0"/>
                </a:lnTo>
                <a:lnTo>
                  <a:pt x="0" y="0"/>
                </a:lnTo>
                <a:lnTo>
                  <a:pt x="0" y="326136"/>
                </a:lnTo>
                <a:close/>
              </a:path>
            </a:pathLst>
          </a:custGeom>
          <a:noFill/>
        </p:spPr>
        <p:txBody>
          <a:bodyPr wrap="square" lIns="0" tIns="0" rIns="0" bIns="0" rtlCol="0"/>
          <a:lstStyle/>
          <a:p>
            <a:r>
              <a:rPr lang="es-CO" sz="1400" b="1" dirty="0">
                <a:solidFill>
                  <a:prstClr val="black"/>
                </a:solidFill>
              </a:rPr>
              <a:t>TRANSVERSAL MEDELLÍN – QUIBDO F2 (EL DIECIOCHO – CIUDAD BOLÍVAR (Chocó – Antioquia)</a:t>
            </a:r>
            <a:endParaRPr sz="1400" b="1" dirty="0">
              <a:solidFill>
                <a:prstClr val="black"/>
              </a:solidFill>
            </a:endParaRPr>
          </a:p>
        </p:txBody>
      </p:sp>
      <p:sp>
        <p:nvSpPr>
          <p:cNvPr id="39" name="CuadroTexto 38"/>
          <p:cNvSpPr txBox="1"/>
          <p:nvPr/>
        </p:nvSpPr>
        <p:spPr>
          <a:xfrm>
            <a:off x="5470901" y="952478"/>
            <a:ext cx="1908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/>
              <a:t>Inversiones Chocó</a:t>
            </a:r>
          </a:p>
        </p:txBody>
      </p:sp>
    </p:spTree>
    <p:extLst>
      <p:ext uri="{BB962C8B-B14F-4D97-AF65-F5344CB8AC3E}">
        <p14:creationId xmlns:p14="http://schemas.microsoft.com/office/powerpoint/2010/main" val="2388716220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3660649" y="-1"/>
            <a:ext cx="8531351" cy="89685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10" name="object 110"/>
          <p:cNvSpPr/>
          <p:nvPr/>
        </p:nvSpPr>
        <p:spPr>
          <a:xfrm>
            <a:off x="3201920" y="2143687"/>
            <a:ext cx="6955790" cy="3374390"/>
          </a:xfrm>
          <a:custGeom>
            <a:avLst/>
            <a:gdLst/>
            <a:ahLst/>
            <a:cxnLst/>
            <a:rect l="l" t="t" r="r" b="b"/>
            <a:pathLst>
              <a:path w="6955790" h="3374390">
                <a:moveTo>
                  <a:pt x="0" y="3374359"/>
                </a:moveTo>
                <a:lnTo>
                  <a:pt x="6955287" y="3374359"/>
                </a:lnTo>
                <a:lnTo>
                  <a:pt x="6955287" y="0"/>
                </a:lnTo>
                <a:lnTo>
                  <a:pt x="0" y="0"/>
                </a:lnTo>
                <a:lnTo>
                  <a:pt x="0" y="3374359"/>
                </a:lnTo>
                <a:close/>
              </a:path>
            </a:pathLst>
          </a:custGeom>
          <a:ln w="923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graphicFrame>
        <p:nvGraphicFramePr>
          <p:cNvPr id="121" name="Objeto 1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9388623"/>
              </p:ext>
            </p:extLst>
          </p:nvPr>
        </p:nvGraphicFramePr>
        <p:xfrm>
          <a:off x="3030681" y="1189220"/>
          <a:ext cx="7298267" cy="44171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3" name="Hoja de cálculo habilitada para macros" r:id="rId4" imgW="6810243" imgH="4791196" progId="Excel.SheetMacroEnabled.12">
                  <p:embed/>
                </p:oleObj>
              </mc:Choice>
              <mc:Fallback>
                <p:oleObj name="Hoja de cálculo habilitada para macros" r:id="rId4" imgW="6810243" imgH="4791196" progId="Excel.SheetMacroEnabled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30681" y="1189220"/>
                        <a:ext cx="7298267" cy="44171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ángulo 1"/>
          <p:cNvSpPr/>
          <p:nvPr/>
        </p:nvSpPr>
        <p:spPr>
          <a:xfrm>
            <a:off x="3492388" y="54288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b="1" dirty="0"/>
              <a:t>EJECUCIÓN PRESUPUESTAL DE GASTOS DE INVERSIÓN VIGENCIA 2017 CORTE 30 DE JUNIO </a:t>
            </a:r>
            <a:r>
              <a:rPr lang="es-CO" sz="1400" b="1" dirty="0"/>
              <a:t>(CIFRAS EN MILLONES DE $)</a:t>
            </a:r>
          </a:p>
        </p:txBody>
      </p:sp>
    </p:spTree>
    <p:extLst>
      <p:ext uri="{BB962C8B-B14F-4D97-AF65-F5344CB8AC3E}">
        <p14:creationId xmlns:p14="http://schemas.microsoft.com/office/powerpoint/2010/main" val="917517031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3660649" y="0"/>
            <a:ext cx="8531351" cy="92584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3687192" y="2469260"/>
            <a:ext cx="2503297" cy="50368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/>
          <p:nvPr/>
        </p:nvSpPr>
        <p:spPr>
          <a:xfrm>
            <a:off x="4535423" y="3200020"/>
            <a:ext cx="4037076" cy="64401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object 13"/>
          <p:cNvSpPr txBox="1"/>
          <p:nvPr/>
        </p:nvSpPr>
        <p:spPr>
          <a:xfrm>
            <a:off x="5818124" y="623154"/>
            <a:ext cx="2274998" cy="2923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900" spc="-15" dirty="0">
                <a:solidFill>
                  <a:srgbClr val="FFFFFF"/>
                </a:solidFill>
                <a:latin typeface="Calibri"/>
                <a:cs typeface="Calibri"/>
              </a:rPr>
              <a:t>EJES</a:t>
            </a:r>
            <a:r>
              <a:rPr sz="1900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-15" dirty="0">
                <a:solidFill>
                  <a:srgbClr val="FFFFFF"/>
                </a:solidFill>
                <a:latin typeface="Calibri"/>
                <a:cs typeface="Calibri"/>
              </a:rPr>
              <a:t>TRANSVERSALES</a:t>
            </a:r>
            <a:endParaRPr sz="1900" dirty="0">
              <a:latin typeface="Calibri"/>
              <a:cs typeface="Calibri"/>
            </a:endParaRPr>
          </a:p>
        </p:txBody>
      </p:sp>
      <p:sp>
        <p:nvSpPr>
          <p:cNvPr id="15" name="object 4"/>
          <p:cNvSpPr/>
          <p:nvPr/>
        </p:nvSpPr>
        <p:spPr>
          <a:xfrm>
            <a:off x="3660649" y="0"/>
            <a:ext cx="8531351" cy="67851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288579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object 112"/>
          <p:cNvSpPr/>
          <p:nvPr/>
        </p:nvSpPr>
        <p:spPr>
          <a:xfrm>
            <a:off x="3660649" y="0"/>
            <a:ext cx="8531351" cy="71500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8" name="object 4"/>
          <p:cNvSpPr/>
          <p:nvPr/>
        </p:nvSpPr>
        <p:spPr>
          <a:xfrm>
            <a:off x="3660649" y="0"/>
            <a:ext cx="8531351" cy="92584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0" name="object 4"/>
          <p:cNvSpPr/>
          <p:nvPr/>
        </p:nvSpPr>
        <p:spPr>
          <a:xfrm>
            <a:off x="3660649" y="0"/>
            <a:ext cx="8531351" cy="67851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graphicFrame>
        <p:nvGraphicFramePr>
          <p:cNvPr id="122" name="Gráfico 1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5706088"/>
              </p:ext>
            </p:extLst>
          </p:nvPr>
        </p:nvGraphicFramePr>
        <p:xfrm>
          <a:off x="2488829" y="508000"/>
          <a:ext cx="7843234" cy="49552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79962373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object 101"/>
          <p:cNvSpPr/>
          <p:nvPr/>
        </p:nvSpPr>
        <p:spPr>
          <a:xfrm>
            <a:off x="3660649" y="0"/>
            <a:ext cx="8531351" cy="106732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6" name="object 4"/>
          <p:cNvSpPr/>
          <p:nvPr/>
        </p:nvSpPr>
        <p:spPr>
          <a:xfrm>
            <a:off x="3660649" y="0"/>
            <a:ext cx="8531351" cy="92584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8" name="object 4"/>
          <p:cNvSpPr/>
          <p:nvPr/>
        </p:nvSpPr>
        <p:spPr>
          <a:xfrm>
            <a:off x="3660649" y="0"/>
            <a:ext cx="8531351" cy="67851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graphicFrame>
        <p:nvGraphicFramePr>
          <p:cNvPr id="110" name="Gráfico 10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8779685"/>
              </p:ext>
            </p:extLst>
          </p:nvPr>
        </p:nvGraphicFramePr>
        <p:xfrm>
          <a:off x="2750710" y="541867"/>
          <a:ext cx="7359205" cy="46723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3" name="CuadroTexto 112"/>
          <p:cNvSpPr txBox="1"/>
          <p:nvPr/>
        </p:nvSpPr>
        <p:spPr>
          <a:xfrm>
            <a:off x="1172852" y="5424273"/>
            <a:ext cx="39810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600" dirty="0">
                <a:solidFill>
                  <a:schemeClr val="accent1"/>
                </a:solidFill>
              </a:rPr>
              <a:t>* </a:t>
            </a:r>
            <a:r>
              <a:rPr lang="es-CO" sz="1200" dirty="0">
                <a:solidFill>
                  <a:schemeClr val="accent1"/>
                </a:solidFill>
              </a:rPr>
              <a:t>Apropiación presupuestal con corte a 30 de junio de 2017</a:t>
            </a:r>
            <a:r>
              <a:rPr lang="es-CO" sz="1600" dirty="0">
                <a:solidFill>
                  <a:schemeClr val="accent1"/>
                </a:solidFill>
              </a:rPr>
              <a:t> </a:t>
            </a:r>
            <a:endParaRPr lang="es-CO" sz="1100" dirty="0">
              <a:solidFill>
                <a:schemeClr val="accent1"/>
              </a:solidFill>
            </a:endParaRPr>
          </a:p>
        </p:txBody>
      </p:sp>
      <p:sp>
        <p:nvSpPr>
          <p:cNvPr id="114" name="CuadroTexto 113"/>
          <p:cNvSpPr txBox="1"/>
          <p:nvPr/>
        </p:nvSpPr>
        <p:spPr>
          <a:xfrm>
            <a:off x="5355857" y="5426540"/>
            <a:ext cx="67992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600" dirty="0">
                <a:solidFill>
                  <a:srgbClr val="B00000"/>
                </a:solidFill>
              </a:rPr>
              <a:t>** </a:t>
            </a:r>
            <a:r>
              <a:rPr lang="es-CO" sz="1200" dirty="0">
                <a:solidFill>
                  <a:srgbClr val="B00000"/>
                </a:solidFill>
              </a:rPr>
              <a:t>Proyección de la apropiación presupuestal del 2018-2020 según el Marco de Gastos de Mediano Plazo</a:t>
            </a:r>
            <a:endParaRPr lang="es-CO" sz="1100" dirty="0">
              <a:solidFill>
                <a:srgbClr val="B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266675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object 5"/>
          <p:cNvSpPr>
            <a:spLocks noChangeArrowheads="1"/>
          </p:cNvSpPr>
          <p:nvPr/>
        </p:nvSpPr>
        <p:spPr bwMode="auto">
          <a:xfrm>
            <a:off x="5392739" y="857250"/>
            <a:ext cx="3081337" cy="508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es-CO" altLang="es-CO" dirty="0"/>
          </a:p>
        </p:txBody>
      </p:sp>
      <p:sp>
        <p:nvSpPr>
          <p:cNvPr id="3111" name="object 13"/>
          <p:cNvSpPr>
            <a:spLocks noChangeArrowheads="1"/>
          </p:cNvSpPr>
          <p:nvPr/>
        </p:nvSpPr>
        <p:spPr bwMode="auto">
          <a:xfrm>
            <a:off x="5707064" y="549276"/>
            <a:ext cx="2454275" cy="58737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es-CO" altLang="es-CO" dirty="0"/>
          </a:p>
        </p:txBody>
      </p:sp>
      <p:sp>
        <p:nvSpPr>
          <p:cNvPr id="3116" name="object 18"/>
          <p:cNvSpPr>
            <a:spLocks/>
          </p:cNvSpPr>
          <p:nvPr/>
        </p:nvSpPr>
        <p:spPr bwMode="auto">
          <a:xfrm>
            <a:off x="3660776" y="0"/>
            <a:ext cx="8531224" cy="82550"/>
          </a:xfrm>
          <a:custGeom>
            <a:avLst/>
            <a:gdLst>
              <a:gd name="T0" fmla="*/ 0 w 7007859"/>
              <a:gd name="T1" fmla="*/ 82296 h 82550"/>
              <a:gd name="T2" fmla="*/ 7006718 w 7007859"/>
              <a:gd name="T3" fmla="*/ 82296 h 82550"/>
              <a:gd name="T4" fmla="*/ 7006718 w 7007859"/>
              <a:gd name="T5" fmla="*/ 0 h 82550"/>
              <a:gd name="T6" fmla="*/ 0 w 7007859"/>
              <a:gd name="T7" fmla="*/ 0 h 82550"/>
              <a:gd name="T8" fmla="*/ 0 w 7007859"/>
              <a:gd name="T9" fmla="*/ 82296 h 825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/>
          </a:p>
        </p:txBody>
      </p:sp>
      <p:sp>
        <p:nvSpPr>
          <p:cNvPr id="3117" name="object 19"/>
          <p:cNvSpPr>
            <a:spLocks noChangeArrowheads="1"/>
          </p:cNvSpPr>
          <p:nvPr/>
        </p:nvSpPr>
        <p:spPr bwMode="auto">
          <a:xfrm>
            <a:off x="1635125" y="1589"/>
            <a:ext cx="1778000" cy="80962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es-CO" altLang="es-CO" dirty="0"/>
          </a:p>
        </p:txBody>
      </p:sp>
      <p:sp>
        <p:nvSpPr>
          <p:cNvPr id="2" name="CuadroTexto 1"/>
          <p:cNvSpPr txBox="1"/>
          <p:nvPr/>
        </p:nvSpPr>
        <p:spPr>
          <a:xfrm>
            <a:off x="1533526" y="1191243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spc="-15" dirty="0">
                <a:latin typeface="Calibri"/>
                <a:cs typeface="Calibri"/>
              </a:rPr>
              <a:t>Urna de Cristal</a:t>
            </a:r>
          </a:p>
        </p:txBody>
      </p:sp>
      <p:sp>
        <p:nvSpPr>
          <p:cNvPr id="4" name="Rectángulo 3"/>
          <p:cNvSpPr/>
          <p:nvPr/>
        </p:nvSpPr>
        <p:spPr>
          <a:xfrm>
            <a:off x="1562101" y="1724644"/>
            <a:ext cx="96974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600" spc="-15" dirty="0">
                <a:latin typeface="Calibri"/>
                <a:cs typeface="Calibri"/>
              </a:rPr>
              <a:t>A través de la Urna de Cristal, en la página web del INVIAS, los ciudadanos se pueden informar sobre:</a:t>
            </a: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116083949"/>
              </p:ext>
            </p:extLst>
          </p:nvPr>
        </p:nvGraphicFramePr>
        <p:xfrm>
          <a:off x="5213350" y="2194932"/>
          <a:ext cx="6226176" cy="24797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3" name="object 30"/>
          <p:cNvSpPr/>
          <p:nvPr/>
        </p:nvSpPr>
        <p:spPr>
          <a:xfrm>
            <a:off x="574040" y="2091476"/>
            <a:ext cx="3223896" cy="166478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12700">
              <a:lnSpc>
                <a:spcPct val="100000"/>
              </a:lnSpc>
            </a:pPr>
            <a:endParaRPr dirty="0"/>
          </a:p>
        </p:txBody>
      </p:sp>
      <p:sp>
        <p:nvSpPr>
          <p:cNvPr id="24" name="object 2"/>
          <p:cNvSpPr txBox="1"/>
          <p:nvPr/>
        </p:nvSpPr>
        <p:spPr>
          <a:xfrm>
            <a:off x="4977765" y="4806420"/>
            <a:ext cx="5786120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just">
              <a:lnSpc>
                <a:spcPct val="100000"/>
              </a:lnSpc>
            </a:pPr>
            <a:r>
              <a:rPr lang="es-CO" sz="1600" spc="-15" dirty="0">
                <a:latin typeface="Calibri"/>
                <a:cs typeface="Calibri"/>
              </a:rPr>
              <a:t>La ciudadanía puede visualizar lo que ocurre en ella durante las 24 horas del día. Brindando transparencia en los procesos de selección que adelanta el INVIAS.</a:t>
            </a:r>
          </a:p>
        </p:txBody>
      </p:sp>
      <p:sp>
        <p:nvSpPr>
          <p:cNvPr id="25" name="object 3"/>
          <p:cNvSpPr/>
          <p:nvPr/>
        </p:nvSpPr>
        <p:spPr>
          <a:xfrm>
            <a:off x="574039" y="3756256"/>
            <a:ext cx="3223897" cy="2111144"/>
          </a:xfrm>
          <a:prstGeom prst="rect">
            <a:avLst/>
          </a:prstGeom>
          <a:blipFill>
            <a:blip r:embed="rId11" cstate="print"/>
            <a:srcRect/>
            <a:stretch>
              <a:fillRect t="-4688"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object 4"/>
          <p:cNvSpPr/>
          <p:nvPr/>
        </p:nvSpPr>
        <p:spPr>
          <a:xfrm>
            <a:off x="3660649" y="0"/>
            <a:ext cx="8531351" cy="92584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Rectángulo 2"/>
          <p:cNvSpPr/>
          <p:nvPr/>
        </p:nvSpPr>
        <p:spPr>
          <a:xfrm>
            <a:off x="5931693" y="600293"/>
            <a:ext cx="22024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/>
            <a:r>
              <a:rPr lang="es-CO" spc="-15" dirty="0">
                <a:solidFill>
                  <a:srgbClr val="FFFFFF"/>
                </a:solidFill>
                <a:cs typeface="Calibri"/>
              </a:rPr>
              <a:t>EJES</a:t>
            </a:r>
            <a:r>
              <a:rPr lang="es-CO" spc="-30" dirty="0">
                <a:solidFill>
                  <a:srgbClr val="FFFFFF"/>
                </a:solidFill>
                <a:cs typeface="Calibri"/>
              </a:rPr>
              <a:t> </a:t>
            </a:r>
            <a:r>
              <a:rPr lang="es-CO" spc="-15" dirty="0">
                <a:solidFill>
                  <a:srgbClr val="FFFFFF"/>
                </a:solidFill>
                <a:cs typeface="Calibri"/>
              </a:rPr>
              <a:t>TRANSVERSALES</a:t>
            </a:r>
            <a:endParaRPr lang="es-CO" dirty="0">
              <a:cs typeface="Calibri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533526" y="874843"/>
            <a:ext cx="74295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72485">
              <a:spcBef>
                <a:spcPts val="114"/>
              </a:spcBef>
              <a:defRPr/>
            </a:pPr>
            <a:r>
              <a:rPr lang="es-CO" b="1" spc="-15" dirty="0">
                <a:cs typeface="Calibri"/>
              </a:rPr>
              <a:t>TRANSPARENCIA </a:t>
            </a:r>
            <a:r>
              <a:rPr lang="es-CO" b="1" spc="-5" dirty="0">
                <a:cs typeface="Calibri"/>
              </a:rPr>
              <a:t>EN LA</a:t>
            </a:r>
            <a:r>
              <a:rPr lang="es-CO" b="1" spc="-35" dirty="0">
                <a:cs typeface="Calibri"/>
              </a:rPr>
              <a:t> </a:t>
            </a:r>
            <a:r>
              <a:rPr lang="es-CO" b="1" spc="-10" dirty="0">
                <a:cs typeface="Calibri"/>
              </a:rPr>
              <a:t>CONTRATACIÓN</a:t>
            </a:r>
            <a:endParaRPr lang="es-CO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80513850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object 5"/>
          <p:cNvSpPr>
            <a:spLocks noChangeArrowheads="1"/>
          </p:cNvSpPr>
          <p:nvPr/>
        </p:nvSpPr>
        <p:spPr bwMode="auto">
          <a:xfrm>
            <a:off x="5392739" y="857250"/>
            <a:ext cx="3081337" cy="508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es-CO" altLang="es-CO" dirty="0"/>
          </a:p>
        </p:txBody>
      </p:sp>
      <p:graphicFrame>
        <p:nvGraphicFramePr>
          <p:cNvPr id="8" name="objec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6352272"/>
              </p:ext>
            </p:extLst>
          </p:nvPr>
        </p:nvGraphicFramePr>
        <p:xfrm>
          <a:off x="1711326" y="2666996"/>
          <a:ext cx="8715374" cy="2173291"/>
        </p:xfrm>
        <a:graphic>
          <a:graphicData uri="http://schemas.openxmlformats.org/drawingml/2006/table">
            <a:tbl>
              <a:tblPr/>
              <a:tblGrid>
                <a:gridCol w="250203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0837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8075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90500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861115">
                <a:tc>
                  <a:txBody>
                    <a:bodyPr/>
                    <a:lstStyle>
                      <a:lvl1pPr marL="9652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MODALIDAD DE CONTRATACIÓN</a:t>
                      </a:r>
                      <a:endParaRPr kumimoji="0" lang="es-CO" altLang="es-CO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>
                      <a:lvl1pPr marL="635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63500" marR="0" lvl="0" indent="0" algn="ctr" defTabSz="914400" rtl="0" eaLnBrk="1" fontAlgn="base" latinLnBrk="0" hangingPunct="1">
                        <a:lnSpc>
                          <a:spcPts val="16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 DE PROCESOS CONVOCADOS</a:t>
                      </a:r>
                      <a:endParaRPr kumimoji="0" lang="es-CO" altLang="es-CO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>
                      <a:lvl1pPr marL="635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85090" marR="76835" indent="-1905" algn="ctr">
                        <a:lnSpc>
                          <a:spcPct val="100000"/>
                        </a:lnSpc>
                      </a:pPr>
                      <a:r>
                        <a:rPr kumimoji="0" lang="es-C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No. DE PROCESOS ADJUDICADOS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No. DE OFERENTES EN LOS PROCESOS</a:t>
                      </a:r>
                      <a:endParaRPr kumimoji="0" lang="es-CO" altLang="es-CO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>
                      <a:lvl1pPr marL="635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635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VALOR ADJUDICADO</a:t>
                      </a:r>
                      <a:endParaRPr kumimoji="0" lang="es-CO" altLang="es-CO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87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280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4"/>
                        </a:spcBef>
                      </a:pPr>
                      <a:r>
                        <a:rPr lang="es-CO" sz="1600" b="1" spc="-10" dirty="0">
                          <a:latin typeface="Calibri"/>
                          <a:cs typeface="Calibri"/>
                        </a:rPr>
                        <a:t>LICITACIÓN</a:t>
                      </a:r>
                      <a:r>
                        <a:rPr sz="16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0" dirty="0">
                          <a:latin typeface="Calibri"/>
                          <a:cs typeface="Calibri"/>
                        </a:rPr>
                        <a:t>P</a:t>
                      </a:r>
                      <a:r>
                        <a:rPr lang="es-CO" sz="1600" b="1" spc="-10" dirty="0">
                          <a:latin typeface="Calibri"/>
                          <a:cs typeface="Calibri"/>
                        </a:rPr>
                        <a:t>Ú</a:t>
                      </a:r>
                      <a:r>
                        <a:rPr sz="1600" b="1" spc="-10" dirty="0">
                          <a:latin typeface="Calibri"/>
                          <a:cs typeface="Calibri"/>
                        </a:rPr>
                        <a:t>BLICA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34"/>
                        </a:spcBef>
                      </a:pPr>
                      <a:r>
                        <a:rPr sz="1600" b="1" spc="-10" dirty="0">
                          <a:latin typeface="Calibri"/>
                          <a:cs typeface="Calibri"/>
                        </a:rPr>
                        <a:t>39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4"/>
                        </a:spcBef>
                      </a:pPr>
                      <a:r>
                        <a:rPr sz="1600" b="1" spc="-10" dirty="0">
                          <a:latin typeface="Calibri"/>
                          <a:cs typeface="Calibri"/>
                        </a:rPr>
                        <a:t>32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34"/>
                        </a:spcBef>
                      </a:pPr>
                      <a:r>
                        <a:rPr sz="1600" b="1" spc="-10" dirty="0">
                          <a:latin typeface="Calibri"/>
                          <a:cs typeface="Calibri"/>
                        </a:rPr>
                        <a:t>3704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4"/>
                        </a:spcBef>
                      </a:pPr>
                      <a:r>
                        <a:rPr sz="1600" b="1" spc="-5" dirty="0">
                          <a:latin typeface="Calibri"/>
                          <a:cs typeface="Calibri"/>
                        </a:rPr>
                        <a:t>50</a:t>
                      </a:r>
                      <a:r>
                        <a:rPr sz="1600" b="1" dirty="0">
                          <a:latin typeface="Calibri"/>
                          <a:cs typeface="Calibri"/>
                        </a:rPr>
                        <a:t>.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690</a:t>
                      </a:r>
                      <a:r>
                        <a:rPr sz="1600" b="1" dirty="0">
                          <a:latin typeface="Calibri"/>
                          <a:cs typeface="Calibri"/>
                        </a:rPr>
                        <a:t>.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7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280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1600" b="1" spc="-10" dirty="0">
                          <a:latin typeface="Calibri"/>
                          <a:cs typeface="Calibri"/>
                        </a:rPr>
                        <a:t>CONCURSO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DE MERITO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1600" b="1" spc="-10" dirty="0">
                          <a:latin typeface="Calibri"/>
                          <a:cs typeface="Calibri"/>
                        </a:rPr>
                        <a:t>56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1600" b="1" spc="-10" dirty="0">
                          <a:latin typeface="Calibri"/>
                          <a:cs typeface="Calibri"/>
                        </a:rPr>
                        <a:t>16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1600" b="1" spc="-10" dirty="0">
                          <a:latin typeface="Calibri"/>
                          <a:cs typeface="Calibri"/>
                        </a:rPr>
                        <a:t>760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b="1" spc="-5" dirty="0">
                          <a:latin typeface="Calibri"/>
                          <a:cs typeface="Calibri"/>
                        </a:rPr>
                        <a:t>3</a:t>
                      </a:r>
                      <a:r>
                        <a:rPr sz="1600" b="1" dirty="0">
                          <a:latin typeface="Calibri"/>
                          <a:cs typeface="Calibri"/>
                        </a:rPr>
                        <a:t>.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524</a:t>
                      </a:r>
                      <a:r>
                        <a:rPr sz="1600" b="1" dirty="0">
                          <a:latin typeface="Calibri"/>
                          <a:cs typeface="Calibri"/>
                        </a:rPr>
                        <a:t>.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4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28044">
                <a:tc>
                  <a:txBody>
                    <a:bodyPr/>
                    <a:lstStyle/>
                    <a:p>
                      <a:pPr marL="45085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600" b="1" spc="-10" dirty="0">
                          <a:latin typeface="Calibri"/>
                          <a:cs typeface="Calibri"/>
                        </a:rPr>
                        <a:t>SELECCIÓN</a:t>
                      </a:r>
                      <a:r>
                        <a:rPr sz="1600" b="1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ABREVIADA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600" b="1" spc="-15" dirty="0">
                          <a:latin typeface="Calibri"/>
                          <a:cs typeface="Calibri"/>
                        </a:rPr>
                        <a:t>19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600" b="1" spc="-15" dirty="0">
                          <a:latin typeface="Calibri"/>
                          <a:cs typeface="Calibri"/>
                        </a:rPr>
                        <a:t>11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600" b="1" spc="-15" dirty="0">
                          <a:latin typeface="Calibri"/>
                          <a:cs typeface="Calibri"/>
                        </a:rPr>
                        <a:t>67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600" b="1" spc="-10" dirty="0">
                          <a:latin typeface="Calibri"/>
                          <a:cs typeface="Calibri"/>
                        </a:rPr>
                        <a:t>1</a:t>
                      </a:r>
                      <a:r>
                        <a:rPr sz="1600" b="1" dirty="0">
                          <a:latin typeface="Calibri"/>
                          <a:cs typeface="Calibri"/>
                        </a:rPr>
                        <a:t>.</a:t>
                      </a:r>
                      <a:r>
                        <a:rPr sz="1600" b="1" spc="-10" dirty="0">
                          <a:latin typeface="Calibri"/>
                          <a:cs typeface="Calibri"/>
                        </a:rPr>
                        <a:t>871</a:t>
                      </a:r>
                      <a:r>
                        <a:rPr sz="1600" b="1" dirty="0">
                          <a:latin typeface="Calibri"/>
                          <a:cs typeface="Calibri"/>
                        </a:rPr>
                        <a:t>.</a:t>
                      </a:r>
                      <a:r>
                        <a:rPr sz="1600" b="1" spc="-10" dirty="0">
                          <a:latin typeface="Calibri"/>
                          <a:cs typeface="Calibri"/>
                        </a:rPr>
                        <a:t>6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28044">
                <a:tc>
                  <a:txBody>
                    <a:bodyPr/>
                    <a:lstStyle/>
                    <a:p>
                      <a:pPr marL="635" algn="ctr">
                        <a:lnSpc>
                          <a:spcPts val="1825"/>
                        </a:lnSpc>
                      </a:pPr>
                      <a:r>
                        <a:rPr sz="1600" b="1" spc="-5" dirty="0">
                          <a:latin typeface="Calibri"/>
                          <a:cs typeface="Calibri"/>
                        </a:rPr>
                        <a:t>TOTAL PLANTA</a:t>
                      </a:r>
                      <a:r>
                        <a:rPr sz="1600" b="1" spc="-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CENTRAL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60"/>
                        </a:spcBef>
                      </a:pPr>
                      <a:r>
                        <a:rPr sz="1600" b="1" spc="-10" dirty="0">
                          <a:latin typeface="Calibri"/>
                          <a:cs typeface="Calibri"/>
                        </a:rPr>
                        <a:t>1</a:t>
                      </a:r>
                      <a:r>
                        <a:rPr lang="es-CO" sz="1600" b="1" spc="-10" dirty="0">
                          <a:latin typeface="Calibri"/>
                          <a:cs typeface="Calibri"/>
                        </a:rPr>
                        <a:t>14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60"/>
                        </a:spcBef>
                      </a:pPr>
                      <a:r>
                        <a:rPr sz="1600" b="1" spc="-10" dirty="0">
                          <a:latin typeface="Calibri"/>
                          <a:cs typeface="Calibri"/>
                        </a:rPr>
                        <a:t>59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860"/>
                        </a:spcBef>
                      </a:pPr>
                      <a:r>
                        <a:rPr sz="1600" b="1" spc="-10" dirty="0">
                          <a:latin typeface="Calibri"/>
                          <a:cs typeface="Calibri"/>
                        </a:rPr>
                        <a:t>4531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60"/>
                        </a:spcBef>
                      </a:pPr>
                      <a:r>
                        <a:rPr sz="1600" b="1" spc="-5" dirty="0">
                          <a:latin typeface="Calibri"/>
                          <a:cs typeface="Calibri"/>
                        </a:rPr>
                        <a:t>56</a:t>
                      </a:r>
                      <a:r>
                        <a:rPr sz="1600" b="1" dirty="0">
                          <a:latin typeface="Calibri"/>
                          <a:cs typeface="Calibri"/>
                        </a:rPr>
                        <a:t>.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086</a:t>
                      </a:r>
                      <a:r>
                        <a:rPr sz="1600" b="1" dirty="0">
                          <a:latin typeface="Calibri"/>
                          <a:cs typeface="Calibri"/>
                        </a:rPr>
                        <a:t>.</a:t>
                      </a:r>
                      <a:r>
                        <a:rPr lang="es-CO" sz="1600" b="1" spc="-5" dirty="0">
                          <a:latin typeface="Calibri"/>
                          <a:cs typeface="Calibri"/>
                        </a:rPr>
                        <a:t>7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E7E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11" name="object 13"/>
          <p:cNvSpPr>
            <a:spLocks noChangeArrowheads="1"/>
          </p:cNvSpPr>
          <p:nvPr/>
        </p:nvSpPr>
        <p:spPr bwMode="auto">
          <a:xfrm>
            <a:off x="5707064" y="549276"/>
            <a:ext cx="2454275" cy="58737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es-CO" altLang="es-CO" dirty="0"/>
          </a:p>
        </p:txBody>
      </p:sp>
      <p:sp>
        <p:nvSpPr>
          <p:cNvPr id="16" name="object 16"/>
          <p:cNvSpPr txBox="1"/>
          <p:nvPr/>
        </p:nvSpPr>
        <p:spPr>
          <a:xfrm>
            <a:off x="1826965" y="959132"/>
            <a:ext cx="713154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3372485">
              <a:spcBef>
                <a:spcPts val="114"/>
              </a:spcBef>
              <a:defRPr/>
            </a:pPr>
            <a:r>
              <a:rPr lang="es-CO" b="1" spc="-15" dirty="0">
                <a:latin typeface="Calibri"/>
                <a:cs typeface="Calibri"/>
              </a:rPr>
              <a:t>TRANSPARENCIA </a:t>
            </a:r>
            <a:r>
              <a:rPr lang="es-CO" b="1" spc="-5" dirty="0">
                <a:latin typeface="Calibri"/>
                <a:cs typeface="Calibri"/>
              </a:rPr>
              <a:t>EN LA</a:t>
            </a:r>
            <a:r>
              <a:rPr lang="es-CO" b="1" spc="-35" dirty="0">
                <a:latin typeface="Calibri"/>
                <a:cs typeface="Calibri"/>
              </a:rPr>
              <a:t> </a:t>
            </a:r>
            <a:r>
              <a:rPr lang="es-CO" b="1" spc="-10" dirty="0">
                <a:latin typeface="Calibri"/>
                <a:cs typeface="Calibri"/>
              </a:rPr>
              <a:t>CONTRATACIÓN</a:t>
            </a:r>
            <a:endParaRPr lang="es-CO" dirty="0">
              <a:latin typeface="Calibri"/>
              <a:cs typeface="Calibri"/>
            </a:endParaRPr>
          </a:p>
        </p:txBody>
      </p:sp>
      <p:sp>
        <p:nvSpPr>
          <p:cNvPr id="3116" name="object 18"/>
          <p:cNvSpPr>
            <a:spLocks/>
          </p:cNvSpPr>
          <p:nvPr/>
        </p:nvSpPr>
        <p:spPr bwMode="auto">
          <a:xfrm>
            <a:off x="3660776" y="0"/>
            <a:ext cx="8531224" cy="63086"/>
          </a:xfrm>
          <a:custGeom>
            <a:avLst/>
            <a:gdLst>
              <a:gd name="T0" fmla="*/ 0 w 7007859"/>
              <a:gd name="T1" fmla="*/ 82296 h 82550"/>
              <a:gd name="T2" fmla="*/ 7006718 w 7007859"/>
              <a:gd name="T3" fmla="*/ 82296 h 82550"/>
              <a:gd name="T4" fmla="*/ 7006718 w 7007859"/>
              <a:gd name="T5" fmla="*/ 0 h 82550"/>
              <a:gd name="T6" fmla="*/ 0 w 7007859"/>
              <a:gd name="T7" fmla="*/ 0 h 82550"/>
              <a:gd name="T8" fmla="*/ 0 w 7007859"/>
              <a:gd name="T9" fmla="*/ 82296 h 825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/>
          </a:p>
        </p:txBody>
      </p:sp>
      <p:sp>
        <p:nvSpPr>
          <p:cNvPr id="3117" name="object 19"/>
          <p:cNvSpPr>
            <a:spLocks noChangeArrowheads="1"/>
          </p:cNvSpPr>
          <p:nvPr/>
        </p:nvSpPr>
        <p:spPr bwMode="auto">
          <a:xfrm>
            <a:off x="1635125" y="1589"/>
            <a:ext cx="1778000" cy="80962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es-CO" altLang="es-CO" dirty="0"/>
          </a:p>
        </p:txBody>
      </p:sp>
      <p:sp>
        <p:nvSpPr>
          <p:cNvPr id="2" name="CuadroTexto 1"/>
          <p:cNvSpPr txBox="1"/>
          <p:nvPr/>
        </p:nvSpPr>
        <p:spPr>
          <a:xfrm>
            <a:off x="1828800" y="2209800"/>
            <a:ext cx="441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spc="-10" dirty="0">
                <a:latin typeface="Calibri"/>
                <a:cs typeface="Calibri"/>
              </a:rPr>
              <a:t>Procesos Contractuales 2017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5931693" y="600293"/>
            <a:ext cx="22024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/>
            <a:r>
              <a:rPr lang="es-CO" spc="-15" dirty="0">
                <a:solidFill>
                  <a:srgbClr val="FFFFFF"/>
                </a:solidFill>
                <a:cs typeface="Calibri"/>
              </a:rPr>
              <a:t>EJES</a:t>
            </a:r>
            <a:r>
              <a:rPr lang="es-CO" spc="-30" dirty="0">
                <a:solidFill>
                  <a:srgbClr val="FFFFFF"/>
                </a:solidFill>
                <a:cs typeface="Calibri"/>
              </a:rPr>
              <a:t> </a:t>
            </a:r>
            <a:r>
              <a:rPr lang="es-CO" spc="-15" dirty="0">
                <a:solidFill>
                  <a:srgbClr val="FFFFFF"/>
                </a:solidFill>
                <a:cs typeface="Calibri"/>
              </a:rPr>
              <a:t>TRANSVERSALES</a:t>
            </a:r>
            <a:endParaRPr lang="es-CO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41304684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16"/>
          <p:cNvSpPr txBox="1"/>
          <p:nvPr/>
        </p:nvSpPr>
        <p:spPr>
          <a:xfrm>
            <a:off x="1828800" y="923764"/>
            <a:ext cx="74676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3372485">
              <a:spcBef>
                <a:spcPts val="114"/>
              </a:spcBef>
              <a:defRPr/>
            </a:pPr>
            <a:r>
              <a:rPr lang="es-CO" b="1" spc="-15" dirty="0">
                <a:latin typeface="Calibri"/>
                <a:cs typeface="Calibri"/>
              </a:rPr>
              <a:t>TRANSPARENCIA </a:t>
            </a:r>
            <a:r>
              <a:rPr lang="es-CO" b="1" spc="-5" dirty="0">
                <a:latin typeface="Calibri"/>
                <a:cs typeface="Calibri"/>
              </a:rPr>
              <a:t>EN LA</a:t>
            </a:r>
            <a:r>
              <a:rPr lang="es-CO" b="1" spc="-35" dirty="0">
                <a:latin typeface="Calibri"/>
                <a:cs typeface="Calibri"/>
              </a:rPr>
              <a:t> </a:t>
            </a:r>
            <a:r>
              <a:rPr lang="es-CO" b="1" spc="-10" dirty="0">
                <a:latin typeface="Calibri"/>
                <a:cs typeface="Calibri"/>
              </a:rPr>
              <a:t>CONTRATACIÓN</a:t>
            </a:r>
            <a:endParaRPr lang="es-CO" dirty="0">
              <a:latin typeface="Calibri"/>
              <a:cs typeface="Calibri"/>
            </a:endParaRPr>
          </a:p>
        </p:txBody>
      </p:sp>
      <p:sp>
        <p:nvSpPr>
          <p:cNvPr id="3116" name="object 18"/>
          <p:cNvSpPr>
            <a:spLocks/>
          </p:cNvSpPr>
          <p:nvPr/>
        </p:nvSpPr>
        <p:spPr bwMode="auto">
          <a:xfrm>
            <a:off x="3660776" y="0"/>
            <a:ext cx="8531224" cy="69849"/>
          </a:xfrm>
          <a:custGeom>
            <a:avLst/>
            <a:gdLst>
              <a:gd name="T0" fmla="*/ 0 w 7007859"/>
              <a:gd name="T1" fmla="*/ 82296 h 82550"/>
              <a:gd name="T2" fmla="*/ 7006718 w 7007859"/>
              <a:gd name="T3" fmla="*/ 82296 h 82550"/>
              <a:gd name="T4" fmla="*/ 7006718 w 7007859"/>
              <a:gd name="T5" fmla="*/ 0 h 82550"/>
              <a:gd name="T6" fmla="*/ 0 w 7007859"/>
              <a:gd name="T7" fmla="*/ 0 h 82550"/>
              <a:gd name="T8" fmla="*/ 0 w 7007859"/>
              <a:gd name="T9" fmla="*/ 82296 h 825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/>
          </a:p>
        </p:txBody>
      </p:sp>
      <p:sp>
        <p:nvSpPr>
          <p:cNvPr id="2" name="CuadroTexto 1"/>
          <p:cNvSpPr txBox="1"/>
          <p:nvPr/>
        </p:nvSpPr>
        <p:spPr>
          <a:xfrm>
            <a:off x="1190623" y="1492083"/>
            <a:ext cx="38703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spc="-10" dirty="0">
                <a:latin typeface="Calibri"/>
                <a:cs typeface="Calibri"/>
              </a:rPr>
              <a:t>PACTO DE TRANSPARENCIA</a:t>
            </a:r>
          </a:p>
        </p:txBody>
      </p:sp>
      <p:sp>
        <p:nvSpPr>
          <p:cNvPr id="18" name="object 3"/>
          <p:cNvSpPr txBox="1"/>
          <p:nvPr/>
        </p:nvSpPr>
        <p:spPr>
          <a:xfrm>
            <a:off x="846773" y="2204798"/>
            <a:ext cx="10323830" cy="29546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715" algn="just">
              <a:lnSpc>
                <a:spcPct val="100000"/>
              </a:lnSpc>
            </a:pPr>
            <a:r>
              <a:rPr lang="es-CO" sz="1600" spc="-15" dirty="0">
                <a:latin typeface="Calibri"/>
                <a:cs typeface="Calibri"/>
              </a:rPr>
              <a:t>Con el objetivo de promover medidas que contribuyan a disminuir los riesgos de corrupción en las regiones y a garantizar la inversión transparente de recursos, se hizo necesario definir con precisión compromisos que permitan llevar a buen término la implementación de las medidas lideradas por el Gobierno Nacional y definidas por el documento CONPES 167 de 2013.</a:t>
            </a:r>
          </a:p>
          <a:p>
            <a:pPr algn="just">
              <a:lnSpc>
                <a:spcPct val="100000"/>
              </a:lnSpc>
              <a:spcBef>
                <a:spcPts val="40"/>
              </a:spcBef>
            </a:pPr>
            <a:endParaRPr lang="es-CO" sz="1600" spc="-15" dirty="0">
              <a:latin typeface="Calibri"/>
              <a:cs typeface="Calibri"/>
            </a:endParaRPr>
          </a:p>
          <a:p>
            <a:pPr marL="12700" marR="5080" algn="just">
              <a:lnSpc>
                <a:spcPct val="100000"/>
              </a:lnSpc>
            </a:pPr>
            <a:r>
              <a:rPr lang="es-CO" sz="1600" spc="-15" dirty="0">
                <a:latin typeface="Calibri"/>
                <a:cs typeface="Calibri"/>
              </a:rPr>
              <a:t>Para ello, en aras de promover la implementación de la Ley 1712 de 2014 - Ley de Transparencia y Acceso a la Información Pública Nacional, el Instituto Nacional de Vías INVIAS suscribió 307 Pactos de Transparencia en el año 2016, así: 252 Municipios, 24 Gobernaciones, 27 Ciudades Capitales y 4 Entidades del Orden Nacional.</a:t>
            </a:r>
          </a:p>
          <a:p>
            <a:pPr algn="just">
              <a:lnSpc>
                <a:spcPct val="100000"/>
              </a:lnSpc>
              <a:spcBef>
                <a:spcPts val="45"/>
              </a:spcBef>
            </a:pPr>
            <a:endParaRPr lang="es-CO" sz="1600" spc="-15" dirty="0">
              <a:latin typeface="Calibri"/>
              <a:cs typeface="Calibri"/>
            </a:endParaRPr>
          </a:p>
          <a:p>
            <a:pPr marL="12700" algn="just">
              <a:lnSpc>
                <a:spcPct val="100000"/>
              </a:lnSpc>
            </a:pPr>
            <a:r>
              <a:rPr lang="es-CO" sz="1600" spc="-15" dirty="0">
                <a:latin typeface="Calibri"/>
                <a:cs typeface="Calibri"/>
              </a:rPr>
              <a:t>En el año 2017, se han firmado adicionalmente, pactos de transparencia con 42 municipios, los cuales están vigentes hasta el 31 de diciembre de 2019.</a:t>
            </a:r>
          </a:p>
          <a:p>
            <a:pPr algn="just">
              <a:lnSpc>
                <a:spcPct val="100000"/>
              </a:lnSpc>
              <a:spcBef>
                <a:spcPts val="40"/>
              </a:spcBef>
            </a:pPr>
            <a:endParaRPr lang="es-CO" sz="1600" spc="-15" dirty="0">
              <a:latin typeface="Calibri"/>
              <a:cs typeface="Calibri"/>
            </a:endParaRPr>
          </a:p>
          <a:p>
            <a:pPr marL="12700" algn="just">
              <a:lnSpc>
                <a:spcPct val="100000"/>
              </a:lnSpc>
            </a:pPr>
            <a:r>
              <a:rPr lang="es-CO" sz="1600" spc="-15" dirty="0">
                <a:latin typeface="Calibri"/>
                <a:cs typeface="Calibri"/>
              </a:rPr>
              <a:t>Total: 294 Municipios, 24 Gobernaciones, 27 Ciudades Capitales y 4 Entidades del Orden Nacional</a:t>
            </a:r>
          </a:p>
        </p:txBody>
      </p:sp>
      <p:sp>
        <p:nvSpPr>
          <p:cNvPr id="4" name="Rectángulo 3"/>
          <p:cNvSpPr/>
          <p:nvPr/>
        </p:nvSpPr>
        <p:spPr>
          <a:xfrm>
            <a:off x="1233238" y="5526654"/>
            <a:ext cx="2101850" cy="398463"/>
          </a:xfrm>
          <a:prstGeom prst="rect">
            <a:avLst/>
          </a:prstGeom>
          <a:solidFill>
            <a:srgbClr val="1F487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1" name="Rectángulo 20"/>
          <p:cNvSpPr/>
          <p:nvPr/>
        </p:nvSpPr>
        <p:spPr>
          <a:xfrm>
            <a:off x="3967163" y="5526654"/>
            <a:ext cx="2101850" cy="398463"/>
          </a:xfrm>
          <a:prstGeom prst="rect">
            <a:avLst/>
          </a:prstGeom>
          <a:solidFill>
            <a:srgbClr val="1F487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2" name="Rectángulo 21"/>
          <p:cNvSpPr/>
          <p:nvPr/>
        </p:nvSpPr>
        <p:spPr>
          <a:xfrm>
            <a:off x="6477000" y="5515768"/>
            <a:ext cx="2101850" cy="398463"/>
          </a:xfrm>
          <a:prstGeom prst="rect">
            <a:avLst/>
          </a:prstGeom>
          <a:solidFill>
            <a:srgbClr val="1F487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3" name="Rectángulo 22"/>
          <p:cNvSpPr/>
          <p:nvPr/>
        </p:nvSpPr>
        <p:spPr>
          <a:xfrm>
            <a:off x="9296400" y="5515768"/>
            <a:ext cx="2101850" cy="398463"/>
          </a:xfrm>
          <a:prstGeom prst="rect">
            <a:avLst/>
          </a:prstGeom>
          <a:solidFill>
            <a:srgbClr val="1F487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5" name="CuadroTexto 4"/>
          <p:cNvSpPr txBox="1"/>
          <p:nvPr/>
        </p:nvSpPr>
        <p:spPr>
          <a:xfrm>
            <a:off x="1440532" y="5551848"/>
            <a:ext cx="1663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spc="-10" dirty="0">
                <a:solidFill>
                  <a:schemeClr val="bg1"/>
                </a:solidFill>
                <a:latin typeface="Calibri"/>
                <a:cs typeface="Calibri"/>
              </a:rPr>
              <a:t>PARTICIPACIÓN</a:t>
            </a:r>
          </a:p>
        </p:txBody>
      </p:sp>
      <p:sp>
        <p:nvSpPr>
          <p:cNvPr id="25" name="CuadroTexto 24"/>
          <p:cNvSpPr txBox="1"/>
          <p:nvPr/>
        </p:nvSpPr>
        <p:spPr>
          <a:xfrm>
            <a:off x="4344988" y="5541219"/>
            <a:ext cx="1663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spc="-10" dirty="0">
                <a:solidFill>
                  <a:schemeClr val="bg1"/>
                </a:solidFill>
                <a:latin typeface="Calibri"/>
                <a:cs typeface="Calibri"/>
              </a:rPr>
              <a:t>PLURALIDAD</a:t>
            </a:r>
          </a:p>
        </p:txBody>
      </p:sp>
      <p:sp>
        <p:nvSpPr>
          <p:cNvPr id="26" name="CuadroTexto 25"/>
          <p:cNvSpPr txBox="1"/>
          <p:nvPr/>
        </p:nvSpPr>
        <p:spPr>
          <a:xfrm>
            <a:off x="6593887" y="5515768"/>
            <a:ext cx="1914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spc="-10" dirty="0">
                <a:solidFill>
                  <a:schemeClr val="bg1"/>
                </a:solidFill>
                <a:latin typeface="Calibri"/>
                <a:cs typeface="Calibri"/>
              </a:rPr>
              <a:t>COMPETITIVIDAD</a:t>
            </a:r>
          </a:p>
        </p:txBody>
      </p:sp>
      <p:sp>
        <p:nvSpPr>
          <p:cNvPr id="27" name="CuadroTexto 26"/>
          <p:cNvSpPr txBox="1"/>
          <p:nvPr/>
        </p:nvSpPr>
        <p:spPr>
          <a:xfrm>
            <a:off x="9515475" y="5508029"/>
            <a:ext cx="1663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spc="-10" dirty="0">
                <a:solidFill>
                  <a:schemeClr val="bg1"/>
                </a:solidFill>
                <a:latin typeface="Calibri"/>
                <a:cs typeface="Calibri"/>
              </a:rPr>
              <a:t>VISIBILIDAD</a:t>
            </a:r>
          </a:p>
        </p:txBody>
      </p:sp>
      <p:sp>
        <p:nvSpPr>
          <p:cNvPr id="19" name="Rectángulo 18"/>
          <p:cNvSpPr/>
          <p:nvPr/>
        </p:nvSpPr>
        <p:spPr>
          <a:xfrm>
            <a:off x="5931693" y="600292"/>
            <a:ext cx="24720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/>
            <a:r>
              <a:rPr lang="es-CO" spc="-15" dirty="0">
                <a:solidFill>
                  <a:srgbClr val="FFFFFF"/>
                </a:solidFill>
                <a:cs typeface="Calibri"/>
              </a:rPr>
              <a:t>EJES</a:t>
            </a:r>
            <a:r>
              <a:rPr lang="es-CO" spc="-30" dirty="0">
                <a:solidFill>
                  <a:srgbClr val="FFFFFF"/>
                </a:solidFill>
                <a:cs typeface="Calibri"/>
              </a:rPr>
              <a:t> </a:t>
            </a:r>
            <a:r>
              <a:rPr lang="es-CO" spc="-15" dirty="0">
                <a:solidFill>
                  <a:srgbClr val="FFFFFF"/>
                </a:solidFill>
                <a:cs typeface="Calibri"/>
              </a:rPr>
              <a:t>TRANSVERSALES</a:t>
            </a:r>
            <a:endParaRPr lang="es-CO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11315478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3660649" y="0"/>
            <a:ext cx="7007859" cy="82550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4495800" y="2667000"/>
            <a:ext cx="51821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800" dirty="0">
                <a:solidFill>
                  <a:srgbClr val="FFC000"/>
                </a:solidFill>
                <a:latin typeface="Impact"/>
                <a:cs typeface="Impact"/>
              </a:rPr>
              <a:t>LOGROS VIGENCIA</a:t>
            </a:r>
          </a:p>
          <a:p>
            <a:r>
              <a:rPr lang="es-CO" sz="4800" dirty="0">
                <a:solidFill>
                  <a:srgbClr val="4472C4">
                    <a:lumMod val="75000"/>
                  </a:srgbClr>
                </a:solidFill>
                <a:latin typeface="Impact"/>
                <a:cs typeface="Impact"/>
              </a:rPr>
              <a:t>ENERO – JUNIO 2017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3660649" y="586682"/>
            <a:ext cx="471696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900" dirty="0">
                <a:solidFill>
                  <a:prstClr val="white"/>
                </a:solidFill>
              </a:rPr>
              <a:t>BUEN GOBIERNO</a:t>
            </a:r>
          </a:p>
        </p:txBody>
      </p:sp>
    </p:spTree>
    <p:extLst>
      <p:ext uri="{BB962C8B-B14F-4D97-AF65-F5344CB8AC3E}">
        <p14:creationId xmlns:p14="http://schemas.microsoft.com/office/powerpoint/2010/main" val="4238095044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3660649" y="0"/>
            <a:ext cx="8531351" cy="92584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707380" y="548627"/>
            <a:ext cx="2453639" cy="588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255407" y="592721"/>
            <a:ext cx="6107712" cy="2923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es-CO" sz="1900" dirty="0">
                <a:solidFill>
                  <a:prstClr val="white"/>
                </a:solidFill>
                <a:cs typeface="Calibri"/>
              </a:rPr>
              <a:t>COMPETITIVIDAD ESTRATÉGÍCA E INFRAESTRUCTURA</a:t>
            </a:r>
            <a:endParaRPr sz="1900" dirty="0">
              <a:solidFill>
                <a:prstClr val="white"/>
              </a:solidFill>
              <a:cs typeface="Calibri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2553515" y="2660122"/>
            <a:ext cx="80165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400" dirty="0" smtClean="0">
                <a:solidFill>
                  <a:prstClr val="black"/>
                </a:solidFill>
                <a:latin typeface="Impact" panose="020B0806030902050204" pitchFamily="34" charset="0"/>
              </a:rPr>
              <a:t>BUEN  </a:t>
            </a:r>
            <a:r>
              <a:rPr lang="es-CO" sz="4400" dirty="0" smtClean="0">
                <a:solidFill>
                  <a:srgbClr val="FFC000"/>
                </a:solidFill>
                <a:latin typeface="Impact" panose="020B0806030902050204" pitchFamily="34" charset="0"/>
              </a:rPr>
              <a:t>GOBIERNO</a:t>
            </a:r>
            <a:endParaRPr lang="es-CO" sz="4400" dirty="0">
              <a:solidFill>
                <a:srgbClr val="FFC000"/>
              </a:solidFill>
              <a:latin typeface="Impact" panose="020B0806030902050204" pitchFamily="34" charset="0"/>
            </a:endParaRPr>
          </a:p>
        </p:txBody>
      </p:sp>
      <p:sp>
        <p:nvSpPr>
          <p:cNvPr id="9" name="object 18"/>
          <p:cNvSpPr>
            <a:spLocks/>
          </p:cNvSpPr>
          <p:nvPr/>
        </p:nvSpPr>
        <p:spPr bwMode="auto">
          <a:xfrm>
            <a:off x="3660776" y="0"/>
            <a:ext cx="8531224" cy="82550"/>
          </a:xfrm>
          <a:custGeom>
            <a:avLst/>
            <a:gdLst>
              <a:gd name="T0" fmla="*/ 0 w 7007859"/>
              <a:gd name="T1" fmla="*/ 82296 h 82550"/>
              <a:gd name="T2" fmla="*/ 7006718 w 7007859"/>
              <a:gd name="T3" fmla="*/ 82296 h 82550"/>
              <a:gd name="T4" fmla="*/ 7006718 w 7007859"/>
              <a:gd name="T5" fmla="*/ 0 h 82550"/>
              <a:gd name="T6" fmla="*/ 0 w 7007859"/>
              <a:gd name="T7" fmla="*/ 0 h 82550"/>
              <a:gd name="T8" fmla="*/ 0 w 7007859"/>
              <a:gd name="T9" fmla="*/ 82296 h 825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solidFill>
                <a:prstClr val="black"/>
              </a:solidFill>
            </a:endParaRPr>
          </a:p>
        </p:txBody>
      </p:sp>
      <p:sp>
        <p:nvSpPr>
          <p:cNvPr id="16" name="object 4"/>
          <p:cNvSpPr/>
          <p:nvPr/>
        </p:nvSpPr>
        <p:spPr>
          <a:xfrm>
            <a:off x="3660649" y="0"/>
            <a:ext cx="8531351" cy="92584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8" name="object 4"/>
          <p:cNvSpPr/>
          <p:nvPr/>
        </p:nvSpPr>
        <p:spPr>
          <a:xfrm>
            <a:off x="3660649" y="0"/>
            <a:ext cx="8531351" cy="67851"/>
          </a:xfrm>
          <a:custGeom>
            <a:avLst/>
            <a:gdLst/>
            <a:ahLst/>
            <a:cxnLst/>
            <a:rect l="l" t="t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20" name="object 19"/>
          <p:cNvSpPr>
            <a:spLocks noChangeArrowheads="1"/>
          </p:cNvSpPr>
          <p:nvPr/>
        </p:nvSpPr>
        <p:spPr bwMode="auto">
          <a:xfrm>
            <a:off x="1635125" y="1589"/>
            <a:ext cx="1778000" cy="8096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s-CO" altLang="es-CO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080400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1" name="object 21"/>
          <p:cNvSpPr>
            <a:spLocks/>
          </p:cNvSpPr>
          <p:nvPr/>
        </p:nvSpPr>
        <p:spPr bwMode="auto">
          <a:xfrm>
            <a:off x="3660776" y="0"/>
            <a:ext cx="8378824" cy="45719"/>
          </a:xfrm>
          <a:custGeom>
            <a:avLst/>
            <a:gdLst>
              <a:gd name="T0" fmla="*/ 0 w 7007859"/>
              <a:gd name="T1" fmla="*/ 82296 h 82550"/>
              <a:gd name="T2" fmla="*/ 7005450 w 7007859"/>
              <a:gd name="T3" fmla="*/ 82296 h 82550"/>
              <a:gd name="T4" fmla="*/ 7005450 w 7007859"/>
              <a:gd name="T5" fmla="*/ 0 h 82550"/>
              <a:gd name="T6" fmla="*/ 0 w 7007859"/>
              <a:gd name="T7" fmla="*/ 0 h 82550"/>
              <a:gd name="T8" fmla="*/ 0 w 7007859"/>
              <a:gd name="T9" fmla="*/ 82296 h 825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07859" h="82550">
                <a:moveTo>
                  <a:pt x="0" y="82296"/>
                </a:moveTo>
                <a:lnTo>
                  <a:pt x="7007352" y="82296"/>
                </a:lnTo>
                <a:lnTo>
                  <a:pt x="7007352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solidFill>
                <a:prstClr val="black"/>
              </a:solidFill>
            </a:endParaRPr>
          </a:p>
        </p:txBody>
      </p:sp>
      <p:sp>
        <p:nvSpPr>
          <p:cNvPr id="3105" name="Rectángulo 3"/>
          <p:cNvSpPr>
            <a:spLocks noChangeArrowheads="1"/>
          </p:cNvSpPr>
          <p:nvPr/>
        </p:nvSpPr>
        <p:spPr bwMode="auto">
          <a:xfrm>
            <a:off x="1535113" y="3330576"/>
            <a:ext cx="8534400" cy="322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7000"/>
              </a:lnSpc>
            </a:pPr>
            <a:r>
              <a:rPr lang="es-CO" altLang="es-CO" sz="1400" dirty="0">
                <a:solidFill>
                  <a:prstClr val="black"/>
                </a:solidFill>
                <a:cs typeface="Arial" panose="020B0604020202020204" pitchFamily="34" charset="0"/>
              </a:rPr>
              <a:t>El Sistema Unificado de Información de Trámites -SUIT- se encuentra actualizado: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3612899" y="619100"/>
            <a:ext cx="4716966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900" dirty="0">
                <a:solidFill>
                  <a:prstClr val="white"/>
                </a:solidFill>
              </a:rPr>
              <a:t>BUEN GOBIERNO</a:t>
            </a:r>
          </a:p>
          <a:p>
            <a:r>
              <a:rPr lang="es-CO" b="1" dirty="0">
                <a:solidFill>
                  <a:prstClr val="black"/>
                </a:solidFill>
                <a:latin typeface="Arial Narrow" panose="020B0606020202030204" pitchFamily="34" charset="0"/>
              </a:rPr>
              <a:t>TRÁMITES INSCRITOS EN SUIT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/>
          <a:srcRect l="34768" t="25875" r="43534" b="44977"/>
          <a:stretch/>
        </p:blipFill>
        <p:spPr>
          <a:xfrm>
            <a:off x="1098755" y="1221570"/>
            <a:ext cx="2869479" cy="2168256"/>
          </a:xfrm>
          <a:prstGeom prst="rect">
            <a:avLst/>
          </a:prstGeom>
        </p:spPr>
      </p:pic>
      <p:sp>
        <p:nvSpPr>
          <p:cNvPr id="11" name="Rectángulo 22"/>
          <p:cNvSpPr>
            <a:spLocks noChangeArrowheads="1"/>
          </p:cNvSpPr>
          <p:nvPr/>
        </p:nvSpPr>
        <p:spPr bwMode="auto">
          <a:xfrm>
            <a:off x="4223084" y="1310195"/>
            <a:ext cx="6584830" cy="187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07000"/>
              </a:lnSpc>
            </a:pPr>
            <a:r>
              <a:rPr lang="es-CO" altLang="es-CO" dirty="0">
                <a:cs typeface="Arial" panose="020B0604020202020204" pitchFamily="34" charset="0"/>
              </a:rPr>
              <a:t>La Estrategia de racionalización teniente a la automatización total de los trámites, en una ventanilla única a través de INVITRAMITES, fue cargada en el modulo de SUIT y cuenta con monitoreo del Jefe de la Oficina Asesora de Planeación y seguimiento trimestral a través del aplicativo SIPLAN (actividades incorporadas en el Plan de Acción Anual).</a:t>
            </a:r>
            <a:endParaRPr lang="es-CO" altLang="es-CO" sz="2400" dirty="0"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13" name="object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3366801"/>
              </p:ext>
            </p:extLst>
          </p:nvPr>
        </p:nvGraphicFramePr>
        <p:xfrm>
          <a:off x="343333" y="3717488"/>
          <a:ext cx="11421037" cy="1729980"/>
        </p:xfrm>
        <a:graphic>
          <a:graphicData uri="http://schemas.openxmlformats.org/drawingml/2006/table">
            <a:tbl>
              <a:tblPr/>
              <a:tblGrid>
                <a:gridCol w="3388292">
                  <a:extLst>
                    <a:ext uri="{9D8B030D-6E8A-4147-A177-3AD203B41FA5}">
                      <a16:colId xmlns="" xmlns:a16="http://schemas.microsoft.com/office/drawing/2014/main" val="3308913008"/>
                    </a:ext>
                  </a:extLst>
                </a:gridCol>
                <a:gridCol w="8032745">
                  <a:extLst>
                    <a:ext uri="{9D8B030D-6E8A-4147-A177-3AD203B41FA5}">
                      <a16:colId xmlns="" xmlns:a16="http://schemas.microsoft.com/office/drawing/2014/main" val="2475618568"/>
                    </a:ext>
                  </a:extLst>
                </a:gridCol>
              </a:tblGrid>
              <a:tr h="2364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INCRITO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C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DENOMINACIÓN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87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22298480"/>
                  </a:ext>
                </a:extLst>
              </a:tr>
              <a:tr h="112758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O" altLang="es-CO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altLang="es-C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Trámites (5)</a:t>
                      </a:r>
                      <a:endParaRPr kumimoji="0" lang="es-CO" altLang="es-CO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 marL="241300" indent="-177800">
                        <a:spcBef>
                          <a:spcPct val="20000"/>
                        </a:spcBef>
                        <a:tabLst>
                          <a:tab pos="241300" algn="l"/>
                        </a:tabLs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41300" algn="l"/>
                        </a:tabLs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41300" algn="l"/>
                        </a:tabLs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41300" algn="l"/>
                        </a:tabLs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41300" algn="l"/>
                        </a:tabLs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41300" algn="l"/>
                        </a:tabLs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41300" algn="l"/>
                        </a:tabLs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41300" algn="l"/>
                        </a:tabLs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41300" algn="l"/>
                        </a:tabLs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241300" marR="0" lvl="0" indent="-1778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241300" algn="l"/>
                        </a:tabLst>
                        <a:defRPr/>
                      </a:pPr>
                      <a:r>
                        <a:rPr kumimoji="0" lang="es-CO" altLang="es-CO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Permiso para movilización de carga extradimensionada por las vías nacionales </a:t>
                      </a:r>
                      <a:r>
                        <a:rPr kumimoji="0" lang="es-CO" altLang="es-CO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* </a:t>
                      </a:r>
                      <a:r>
                        <a:rPr kumimoji="0" lang="es-CO" altLang="es-CO" sz="1400" b="0" i="1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(permiso de carga ordinario)</a:t>
                      </a:r>
                      <a:endParaRPr kumimoji="0" lang="es-CO" altLang="es-CO" sz="1200" b="0" i="1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41300" marR="0" lvl="0" indent="-1778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241300" algn="l"/>
                        </a:tabLst>
                        <a:defRPr/>
                      </a:pPr>
                      <a:r>
                        <a:rPr kumimoji="0" lang="es-CO" altLang="es-CO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Permiso de uso de zona de carreteras </a:t>
                      </a:r>
                      <a:r>
                        <a:rPr kumimoji="0" lang="es-CO" altLang="es-CO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**</a:t>
                      </a:r>
                      <a:endParaRPr kumimoji="0" lang="es-CO" altLang="es-CO" sz="14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41300" marR="0" lvl="0" indent="-1778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241300" algn="l"/>
                        </a:tabLst>
                      </a:pPr>
                      <a:r>
                        <a:rPr kumimoji="0" lang="es-CO" altLang="es-CO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Permiso de cierre de vías por eventos deportivos y/o culturales</a:t>
                      </a:r>
                    </a:p>
                    <a:p>
                      <a:pPr marL="241300" marR="0" lvl="0" indent="-1778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241300" algn="l"/>
                        </a:tabLst>
                      </a:pPr>
                      <a:r>
                        <a:rPr kumimoji="0" lang="es-CO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Permiso de circulación para carga extrapesada y/o extradimensionada </a:t>
                      </a:r>
                      <a:r>
                        <a:rPr kumimoji="0" lang="es-CO" altLang="es-CO" sz="1400" b="0" i="1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(permiso de carga especial)</a:t>
                      </a:r>
                      <a:endParaRPr kumimoji="0" lang="es-CO" sz="1400" b="0" i="1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41300" marR="0" lvl="0" indent="-1778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241300" algn="l"/>
                        </a:tabLst>
                        <a:defRPr/>
                      </a:pPr>
                      <a:r>
                        <a:rPr kumimoji="0" lang="es-CO" altLang="es-CO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Concepto técnico de ubicación de estaciones de servicios. </a:t>
                      </a:r>
                      <a:r>
                        <a:rPr kumimoji="0" lang="es-CO" altLang="es-CO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***</a:t>
                      </a:r>
                      <a:endParaRPr kumimoji="0" lang="es-CO" altLang="es-CO" sz="14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44796680"/>
                  </a:ext>
                </a:extLst>
              </a:tr>
              <a:tr h="443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CO" sz="1400" b="1" dirty="0">
                          <a:cs typeface="Arial" panose="020B0604020202020204" pitchFamily="34" charset="0"/>
                        </a:rPr>
                        <a:t>Otro Procedimiento Administrativo (1)</a:t>
                      </a:r>
                      <a:endParaRPr kumimoji="0" lang="es-CO" altLang="es-CO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241300" marR="0" lvl="0" indent="-1778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241300" algn="l"/>
                        </a:tabLst>
                        <a:defRPr/>
                      </a:pPr>
                      <a:r>
                        <a:rPr lang="es-CO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Viajero seguro</a:t>
                      </a:r>
                      <a:endParaRPr kumimoji="0" lang="es-CO" altLang="es-CO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60855882"/>
                  </a:ext>
                </a:extLst>
              </a:tr>
            </a:tbl>
          </a:graphicData>
        </a:graphic>
      </p:graphicFrame>
      <p:sp>
        <p:nvSpPr>
          <p:cNvPr id="14" name="Rectángulo 23"/>
          <p:cNvSpPr>
            <a:spLocks noChangeArrowheads="1"/>
          </p:cNvSpPr>
          <p:nvPr/>
        </p:nvSpPr>
        <p:spPr bwMode="auto">
          <a:xfrm>
            <a:off x="365558" y="5439582"/>
            <a:ext cx="1182644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CO" altLang="es-CO" sz="1000" dirty="0"/>
              <a:t>* Se actualizó la tarifa anual </a:t>
            </a:r>
          </a:p>
          <a:p>
            <a:r>
              <a:rPr lang="es-CO" altLang="es-CO" sz="1000" dirty="0"/>
              <a:t>** En revisión para incorporar dentro del alcance corredores férreos </a:t>
            </a:r>
          </a:p>
          <a:p>
            <a:r>
              <a:rPr lang="es-CO" altLang="es-CO" sz="1000" dirty="0"/>
              <a:t>*** Se actualizó una verificación institucional y se incluyó un formulario diligenciable</a:t>
            </a:r>
          </a:p>
          <a:p>
            <a:endParaRPr lang="es-CO" altLang="es-CO" sz="1000" dirty="0"/>
          </a:p>
        </p:txBody>
      </p:sp>
    </p:spTree>
    <p:extLst>
      <p:ext uri="{BB962C8B-B14F-4D97-AF65-F5344CB8AC3E}">
        <p14:creationId xmlns:p14="http://schemas.microsoft.com/office/powerpoint/2010/main" val="339198335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9BheZNjg022f.xW_Zqxv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FfuEWCH0E29iZh5ToItrA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9BheZNjg022f.xW_Zqxv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FfuEWCH0E29iZh5ToItr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9BheZNjg022f.xW_Zqxv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FfuEWCH0E29iZh5ToItr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9BheZNjg022f.xW_Zqxv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FfuEWCH0E29iZh5ToItr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2043</TotalTime>
  <Words>14456</Words>
  <Application>Microsoft Office PowerPoint</Application>
  <PresentationFormat>Panorámica</PresentationFormat>
  <Paragraphs>4162</Paragraphs>
  <Slides>112</Slides>
  <Notes>1</Notes>
  <HiddenSlides>0</HiddenSlides>
  <MMClips>0</MMClips>
  <ScaleCrop>false</ScaleCrop>
  <HeadingPairs>
    <vt:vector size="8" baseType="variant">
      <vt:variant>
        <vt:lpstr>Fuentes usadas</vt:lpstr>
      </vt:variant>
      <vt:variant>
        <vt:i4>12</vt:i4>
      </vt:variant>
      <vt:variant>
        <vt:lpstr>Tema</vt:lpstr>
      </vt:variant>
      <vt:variant>
        <vt:i4>2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112</vt:i4>
      </vt:variant>
    </vt:vector>
  </HeadingPairs>
  <TitlesOfParts>
    <vt:vector size="128" baseType="lpstr">
      <vt:lpstr>MS PGothic</vt:lpstr>
      <vt:lpstr>Arial</vt:lpstr>
      <vt:lpstr>Arial Narrow</vt:lpstr>
      <vt:lpstr>Calibri</vt:lpstr>
      <vt:lpstr>Calibri Light</vt:lpstr>
      <vt:lpstr>Candara</vt:lpstr>
      <vt:lpstr>Courier New</vt:lpstr>
      <vt:lpstr>Helvetica Neue Bold Condensed</vt:lpstr>
      <vt:lpstr>Impact</vt:lpstr>
      <vt:lpstr>Mangal</vt:lpstr>
      <vt:lpstr>Times New Roman</vt:lpstr>
      <vt:lpstr>Wingdings</vt:lpstr>
      <vt:lpstr>Tema de Office</vt:lpstr>
      <vt:lpstr>1_Tema de Office</vt:lpstr>
      <vt:lpstr>think-cell Slide</vt:lpstr>
      <vt:lpstr>Hoja de cálculo habilitada para macros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Instituto Nacional de Vias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Adriana Varela Montenegro</dc:creator>
  <cp:lastModifiedBy>Adriana Varela Montenegro</cp:lastModifiedBy>
  <cp:revision>164</cp:revision>
  <dcterms:created xsi:type="dcterms:W3CDTF">2017-07-17T22:11:31Z</dcterms:created>
  <dcterms:modified xsi:type="dcterms:W3CDTF">2017-08-02T18:34:04Z</dcterms:modified>
</cp:coreProperties>
</file>