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66" r:id="rId2"/>
    <p:sldId id="261" r:id="rId3"/>
    <p:sldId id="267" r:id="rId4"/>
    <p:sldId id="268" r:id="rId5"/>
    <p:sldId id="269" r:id="rId6"/>
    <p:sldId id="270" r:id="rId7"/>
    <p:sldId id="271" r:id="rId8"/>
    <p:sldId id="272" r:id="rId9"/>
    <p:sldId id="273" r:id="rId10"/>
    <p:sldId id="1168" r:id="rId11"/>
    <p:sldId id="1169" r:id="rId12"/>
    <p:sldId id="1183" r:id="rId13"/>
    <p:sldId id="1171" r:id="rId14"/>
    <p:sldId id="1184" r:id="rId15"/>
    <p:sldId id="1185" r:id="rId16"/>
    <p:sldId id="1186" r:id="rId17"/>
    <p:sldId id="1187" r:id="rId18"/>
  </p:sldIdLst>
  <p:sldSz cx="12192000" cy="6858000"/>
  <p:notesSz cx="7010400" cy="92964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C4232"/>
    <a:srgbClr val="3D8E6C"/>
    <a:srgbClr val="2F66AE"/>
    <a:srgbClr val="80A7D5"/>
    <a:srgbClr val="E3ECFE"/>
    <a:srgbClr val="54A392"/>
    <a:srgbClr val="A7CBF8"/>
    <a:srgbClr val="84FFE5"/>
    <a:srgbClr val="71DBC5"/>
    <a:srgbClr val="FCC4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Estilo medio 2 - Énfasis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540" autoAdjust="0"/>
    <p:restoredTop sz="94660"/>
  </p:normalViewPr>
  <p:slideViewPr>
    <p:cSldViewPr snapToGrid="0">
      <p:cViewPr varScale="1">
        <p:scale>
          <a:sx n="106" d="100"/>
          <a:sy n="106" d="100"/>
        </p:scale>
        <p:origin x="664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ACE514F-0C00-0246-9B09-59CA5F6DE66C}" type="doc">
      <dgm:prSet loTypeId="urn:microsoft.com/office/officeart/2008/layout/PictureAccentList" loCatId="process" qsTypeId="urn:microsoft.com/office/officeart/2005/8/quickstyle/simple1" qsCatId="simple" csTypeId="urn:microsoft.com/office/officeart/2005/8/colors/accent3_1" csCatId="accent3" phldr="1"/>
      <dgm:spPr/>
      <dgm:t>
        <a:bodyPr/>
        <a:lstStyle/>
        <a:p>
          <a:endParaRPr lang="es-ES"/>
        </a:p>
      </dgm:t>
    </dgm:pt>
    <dgm:pt modelId="{0BD9A9AF-50A3-2D47-B04C-B813AEDD9C31}">
      <dgm:prSet custT="1"/>
      <dgm:spPr/>
      <dgm:t>
        <a:bodyPr/>
        <a:lstStyle/>
        <a:p>
          <a:r>
            <a:rPr lang="es-MX" sz="1800" b="1" kern="1200" dirty="0">
              <a:solidFill>
                <a:srgbClr val="1C4232"/>
              </a:solidFill>
              <a:latin typeface="Thonburi" pitchFamily="2" charset="-34"/>
              <a:ea typeface="+mn-ea"/>
              <a:cs typeface="Thonburi" pitchFamily="2" charset="-34"/>
            </a:rPr>
            <a:t>Objetivo</a:t>
          </a:r>
          <a:r>
            <a:rPr lang="es-MX" sz="1800" kern="1200" dirty="0">
              <a:solidFill>
                <a:srgbClr val="1C4232"/>
              </a:solidFill>
              <a:latin typeface="Thonburi" pitchFamily="2" charset="-34"/>
              <a:ea typeface="+mn-ea"/>
              <a:cs typeface="Thonburi" pitchFamily="2" charset="-34"/>
            </a:rPr>
            <a:t>: Dar a conocer los logros y desafios del Invías a los grupos de valor y de interés de octubre de 2020 a octubre de 2021.</a:t>
          </a:r>
          <a:endParaRPr lang="es-CO" sz="1800" kern="1200" dirty="0">
            <a:solidFill>
              <a:srgbClr val="1C4232"/>
            </a:solidFill>
            <a:latin typeface="Thonburi" pitchFamily="2" charset="-34"/>
            <a:ea typeface="+mn-ea"/>
            <a:cs typeface="Thonburi" pitchFamily="2" charset="-34"/>
          </a:endParaRPr>
        </a:p>
      </dgm:t>
    </dgm:pt>
    <dgm:pt modelId="{D3DDBAA5-A0DA-7D46-A70A-DF3351B814C8}" type="parTrans" cxnId="{1219D3D6-F51E-214A-B57E-5B9B26797EAB}">
      <dgm:prSet/>
      <dgm:spPr/>
      <dgm:t>
        <a:bodyPr/>
        <a:lstStyle/>
        <a:p>
          <a:endParaRPr lang="es-ES"/>
        </a:p>
      </dgm:t>
    </dgm:pt>
    <dgm:pt modelId="{C1330CA4-AEA2-F84D-837A-309B4656B254}" type="sibTrans" cxnId="{1219D3D6-F51E-214A-B57E-5B9B26797EAB}">
      <dgm:prSet/>
      <dgm:spPr/>
      <dgm:t>
        <a:bodyPr/>
        <a:lstStyle/>
        <a:p>
          <a:endParaRPr lang="es-ES"/>
        </a:p>
      </dgm:t>
    </dgm:pt>
    <dgm:pt modelId="{21788BFF-E65E-C540-B4F1-D3A635343E05}">
      <dgm:prSet custT="1"/>
      <dgm:spPr/>
      <dgm:t>
        <a:bodyPr/>
        <a:lstStyle/>
        <a:p>
          <a:r>
            <a:rPr lang="es-MX" sz="1800" kern="1200" dirty="0">
              <a:solidFill>
                <a:srgbClr val="1C4232"/>
              </a:solidFill>
              <a:latin typeface="Thonburi" pitchFamily="2" charset="-34"/>
              <a:ea typeface="+mn-ea"/>
              <a:cs typeface="Thonburi" pitchFamily="2" charset="-34"/>
            </a:rPr>
            <a:t>Periodo: Octubre de 2020 a octubre de 2021</a:t>
          </a:r>
          <a:endParaRPr lang="es-CO" sz="1800" kern="1200" dirty="0">
            <a:solidFill>
              <a:srgbClr val="1C4232"/>
            </a:solidFill>
            <a:latin typeface="Thonburi" pitchFamily="2" charset="-34"/>
            <a:ea typeface="+mn-ea"/>
            <a:cs typeface="Thonburi" pitchFamily="2" charset="-34"/>
          </a:endParaRPr>
        </a:p>
      </dgm:t>
    </dgm:pt>
    <dgm:pt modelId="{E6E08190-A8E5-1245-B30D-60B6CBCABB13}" type="parTrans" cxnId="{4C9D4E33-C0C4-D64B-BFEF-20BCBF61A749}">
      <dgm:prSet/>
      <dgm:spPr/>
      <dgm:t>
        <a:bodyPr/>
        <a:lstStyle/>
        <a:p>
          <a:endParaRPr lang="es-ES"/>
        </a:p>
      </dgm:t>
    </dgm:pt>
    <dgm:pt modelId="{9152F20E-FB38-BB4B-A305-5590527570D7}" type="sibTrans" cxnId="{4C9D4E33-C0C4-D64B-BFEF-20BCBF61A749}">
      <dgm:prSet/>
      <dgm:spPr/>
      <dgm:t>
        <a:bodyPr/>
        <a:lstStyle/>
        <a:p>
          <a:endParaRPr lang="es-ES"/>
        </a:p>
      </dgm:t>
    </dgm:pt>
    <dgm:pt modelId="{AC4145E3-3F5E-8846-AC02-1903590484CD}">
      <dgm:prSet custT="1"/>
      <dgm:spPr>
        <a:solidFill>
          <a:prstClr val="white">
            <a:hueOff val="0"/>
            <a:satOff val="0"/>
            <a:lumOff val="0"/>
            <a:alphaOff val="0"/>
          </a:prstClr>
        </a:solidFill>
        <a:ln w="12700" cap="flat" cmpd="sng" algn="ctr">
          <a:solidFill>
            <a:srgbClr val="A5A5A5">
              <a:shade val="8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 spcFirstLastPara="0" vert="horz" wrap="square" lIns="184912" tIns="184912" rIns="184912" bIns="184912" numCol="1" spcCol="1270" anchor="ctr" anchorCtr="0"/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800" kern="1200" dirty="0">
              <a:solidFill>
                <a:srgbClr val="FF0000"/>
              </a:solidFill>
              <a:latin typeface="Thonburi" pitchFamily="2" charset="-34"/>
              <a:ea typeface="+mn-ea"/>
              <a:cs typeface="Thonburi" pitchFamily="2" charset="-34"/>
            </a:rPr>
            <a:t>A través de Facebook live – YouTube – Twitter </a:t>
          </a:r>
          <a:endParaRPr lang="es-CO" sz="1800" kern="1200" dirty="0">
            <a:solidFill>
              <a:srgbClr val="FF0000"/>
            </a:solidFill>
            <a:latin typeface="Thonburi" pitchFamily="2" charset="-34"/>
            <a:ea typeface="+mn-ea"/>
            <a:cs typeface="Thonburi" pitchFamily="2" charset="-34"/>
          </a:endParaRPr>
        </a:p>
      </dgm:t>
    </dgm:pt>
    <dgm:pt modelId="{65B19C07-0687-9341-8581-C03095CF36FD}" type="parTrans" cxnId="{775A4832-2B35-E744-BD1B-ABD5C28FB8A5}">
      <dgm:prSet/>
      <dgm:spPr/>
      <dgm:t>
        <a:bodyPr/>
        <a:lstStyle/>
        <a:p>
          <a:endParaRPr lang="es-ES"/>
        </a:p>
      </dgm:t>
    </dgm:pt>
    <dgm:pt modelId="{9C96456C-E3C2-024B-B79B-BBCA5227DDC4}" type="sibTrans" cxnId="{775A4832-2B35-E744-BD1B-ABD5C28FB8A5}">
      <dgm:prSet/>
      <dgm:spPr/>
      <dgm:t>
        <a:bodyPr/>
        <a:lstStyle/>
        <a:p>
          <a:endParaRPr lang="es-ES"/>
        </a:p>
      </dgm:t>
    </dgm:pt>
    <dgm:pt modelId="{4A59D006-CF0A-FA43-B604-BA4EE1F6CBAD}">
      <dgm:prSet custT="1"/>
      <dgm:spPr/>
      <dgm:t>
        <a:bodyPr/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800" kern="1200" dirty="0">
              <a:solidFill>
                <a:srgbClr val="FF0000"/>
              </a:solidFill>
              <a:latin typeface="Thonburi" pitchFamily="2" charset="-34"/>
              <a:ea typeface="+mn-ea"/>
              <a:cs typeface="Thonburi" pitchFamily="2" charset="-34"/>
            </a:rPr>
            <a:t>El día 3 de diciembre de 2021, hora</a:t>
          </a:r>
          <a:endParaRPr lang="es-CO" sz="1800" kern="1200" dirty="0">
            <a:solidFill>
              <a:srgbClr val="FF0000"/>
            </a:solidFill>
            <a:latin typeface="Thonburi" pitchFamily="2" charset="-34"/>
            <a:ea typeface="+mn-ea"/>
            <a:cs typeface="Thonburi" pitchFamily="2" charset="-34"/>
          </a:endParaRPr>
        </a:p>
      </dgm:t>
    </dgm:pt>
    <dgm:pt modelId="{E3864BCA-1DE1-5D4D-AB1C-E1B2559B5689}" type="parTrans" cxnId="{C0CA46E2-70F5-9A4D-AF4E-252B3F6374DD}">
      <dgm:prSet/>
      <dgm:spPr/>
      <dgm:t>
        <a:bodyPr/>
        <a:lstStyle/>
        <a:p>
          <a:endParaRPr lang="es-ES"/>
        </a:p>
      </dgm:t>
    </dgm:pt>
    <dgm:pt modelId="{09D766EB-0671-6B42-9B41-88E36E6A85BD}" type="sibTrans" cxnId="{C0CA46E2-70F5-9A4D-AF4E-252B3F6374DD}">
      <dgm:prSet/>
      <dgm:spPr/>
      <dgm:t>
        <a:bodyPr/>
        <a:lstStyle/>
        <a:p>
          <a:endParaRPr lang="es-ES"/>
        </a:p>
      </dgm:t>
    </dgm:pt>
    <dgm:pt modelId="{597A1CFF-7147-1C4A-8755-5C6ED8FD7050}" type="pres">
      <dgm:prSet presAssocID="{BACE514F-0C00-0246-9B09-59CA5F6DE66C}" presName="layout" presStyleCnt="0">
        <dgm:presLayoutVars>
          <dgm:chMax/>
          <dgm:chPref/>
          <dgm:dir/>
          <dgm:animOne val="branch"/>
          <dgm:animLvl val="lvl"/>
          <dgm:resizeHandles/>
        </dgm:presLayoutVars>
      </dgm:prSet>
      <dgm:spPr/>
    </dgm:pt>
    <dgm:pt modelId="{2F694072-4DD2-1F4C-946D-531100C6E072}" type="pres">
      <dgm:prSet presAssocID="{0BD9A9AF-50A3-2D47-B04C-B813AEDD9C31}" presName="root" presStyleCnt="0">
        <dgm:presLayoutVars>
          <dgm:chMax/>
          <dgm:chPref val="4"/>
        </dgm:presLayoutVars>
      </dgm:prSet>
      <dgm:spPr/>
    </dgm:pt>
    <dgm:pt modelId="{C63EF239-E13A-0F46-B807-CC25F2D31EB3}" type="pres">
      <dgm:prSet presAssocID="{0BD9A9AF-50A3-2D47-B04C-B813AEDD9C31}" presName="rootComposite" presStyleCnt="0">
        <dgm:presLayoutVars/>
      </dgm:prSet>
      <dgm:spPr/>
    </dgm:pt>
    <dgm:pt modelId="{056532DD-DE77-1745-BA91-4CED3DCAAC54}" type="pres">
      <dgm:prSet presAssocID="{0BD9A9AF-50A3-2D47-B04C-B813AEDD9C31}" presName="rootText" presStyleLbl="node0" presStyleIdx="0" presStyleCnt="1">
        <dgm:presLayoutVars>
          <dgm:chMax/>
          <dgm:chPref val="4"/>
        </dgm:presLayoutVars>
      </dgm:prSet>
      <dgm:spPr/>
    </dgm:pt>
    <dgm:pt modelId="{4CC8745D-7C5B-5844-999F-B5538D173CB6}" type="pres">
      <dgm:prSet presAssocID="{0BD9A9AF-50A3-2D47-B04C-B813AEDD9C31}" presName="childShape" presStyleCnt="0">
        <dgm:presLayoutVars>
          <dgm:chMax val="0"/>
          <dgm:chPref val="0"/>
        </dgm:presLayoutVars>
      </dgm:prSet>
      <dgm:spPr/>
    </dgm:pt>
    <dgm:pt modelId="{1B4E6EF6-84DE-6045-958E-6D79CF2FFB22}" type="pres">
      <dgm:prSet presAssocID="{AC4145E3-3F5E-8846-AC02-1903590484CD}" presName="childComposite" presStyleCnt="0">
        <dgm:presLayoutVars>
          <dgm:chMax val="0"/>
          <dgm:chPref val="0"/>
        </dgm:presLayoutVars>
      </dgm:prSet>
      <dgm:spPr/>
    </dgm:pt>
    <dgm:pt modelId="{F8CEB708-55CD-C64D-8FB2-6C8EAF1AA2B4}" type="pres">
      <dgm:prSet presAssocID="{AC4145E3-3F5E-8846-AC02-1903590484CD}" presName="Image" presStyleLbl="node1" presStyleIdx="0" presStyleCnt="3"/>
      <dgm:spPr/>
    </dgm:pt>
    <dgm:pt modelId="{2178E136-1C05-2B48-B6B1-A018458F4D06}" type="pres">
      <dgm:prSet presAssocID="{AC4145E3-3F5E-8846-AC02-1903590484CD}" presName="childText" presStyleLbl="lnNode1" presStyleIdx="0" presStyleCnt="3" custLinFactNeighborX="-1185" custLinFactNeighborY="1435">
        <dgm:presLayoutVars>
          <dgm:chMax val="0"/>
          <dgm:chPref val="0"/>
          <dgm:bulletEnabled val="1"/>
        </dgm:presLayoutVars>
      </dgm:prSet>
      <dgm:spPr>
        <a:xfrm>
          <a:off x="1192049" y="989463"/>
          <a:ext cx="6543301" cy="827301"/>
        </a:xfrm>
        <a:prstGeom prst="roundRect">
          <a:avLst>
            <a:gd name="adj" fmla="val 16670"/>
          </a:avLst>
        </a:prstGeom>
      </dgm:spPr>
    </dgm:pt>
    <dgm:pt modelId="{C2B4D590-2BF3-E242-BB31-4A58EBA46550}" type="pres">
      <dgm:prSet presAssocID="{21788BFF-E65E-C540-B4F1-D3A635343E05}" presName="childComposite" presStyleCnt="0">
        <dgm:presLayoutVars>
          <dgm:chMax val="0"/>
          <dgm:chPref val="0"/>
        </dgm:presLayoutVars>
      </dgm:prSet>
      <dgm:spPr/>
    </dgm:pt>
    <dgm:pt modelId="{A505BD5D-C6B7-9C49-B32F-0FDDB62C1AB7}" type="pres">
      <dgm:prSet presAssocID="{21788BFF-E65E-C540-B4F1-D3A635343E05}" presName="Image" presStyleLbl="node1" presStyleIdx="1" presStyleCnt="3"/>
      <dgm:spPr/>
    </dgm:pt>
    <dgm:pt modelId="{48D09E72-2D08-1C4C-9FF8-1375A03D65DC}" type="pres">
      <dgm:prSet presAssocID="{21788BFF-E65E-C540-B4F1-D3A635343E05}" presName="childText" presStyleLbl="lnNode1" presStyleIdx="1" presStyleCnt="3">
        <dgm:presLayoutVars>
          <dgm:chMax val="0"/>
          <dgm:chPref val="0"/>
          <dgm:bulletEnabled val="1"/>
        </dgm:presLayoutVars>
      </dgm:prSet>
      <dgm:spPr/>
    </dgm:pt>
    <dgm:pt modelId="{3B97DC6C-F0CA-B648-9D54-D225B6EBADE3}" type="pres">
      <dgm:prSet presAssocID="{4A59D006-CF0A-FA43-B604-BA4EE1F6CBAD}" presName="childComposite" presStyleCnt="0">
        <dgm:presLayoutVars>
          <dgm:chMax val="0"/>
          <dgm:chPref val="0"/>
        </dgm:presLayoutVars>
      </dgm:prSet>
      <dgm:spPr/>
    </dgm:pt>
    <dgm:pt modelId="{DCE58CC4-FC65-AE48-AF56-2FE641BBD40F}" type="pres">
      <dgm:prSet presAssocID="{4A59D006-CF0A-FA43-B604-BA4EE1F6CBAD}" presName="Image" presStyleLbl="node1" presStyleIdx="2" presStyleCnt="3"/>
      <dgm:spPr/>
    </dgm:pt>
    <dgm:pt modelId="{ADB2A218-6289-4544-BE74-F6B85C99CC23}" type="pres">
      <dgm:prSet presAssocID="{4A59D006-CF0A-FA43-B604-BA4EE1F6CBAD}" presName="childText" presStyleLbl="lnNode1" presStyleIdx="2" presStyleCnt="3">
        <dgm:presLayoutVars>
          <dgm:chMax val="0"/>
          <dgm:chPref val="0"/>
          <dgm:bulletEnabled val="1"/>
        </dgm:presLayoutVars>
      </dgm:prSet>
      <dgm:spPr/>
    </dgm:pt>
  </dgm:ptLst>
  <dgm:cxnLst>
    <dgm:cxn modelId="{C17D7811-9109-E448-97FA-47C24FCB33CB}" type="presOf" srcId="{4A59D006-CF0A-FA43-B604-BA4EE1F6CBAD}" destId="{ADB2A218-6289-4544-BE74-F6B85C99CC23}" srcOrd="0" destOrd="0" presId="urn:microsoft.com/office/officeart/2008/layout/PictureAccentList"/>
    <dgm:cxn modelId="{775A4832-2B35-E744-BD1B-ABD5C28FB8A5}" srcId="{0BD9A9AF-50A3-2D47-B04C-B813AEDD9C31}" destId="{AC4145E3-3F5E-8846-AC02-1903590484CD}" srcOrd="0" destOrd="0" parTransId="{65B19C07-0687-9341-8581-C03095CF36FD}" sibTransId="{9C96456C-E3C2-024B-B79B-BBCA5227DDC4}"/>
    <dgm:cxn modelId="{4C9D4E33-C0C4-D64B-BFEF-20BCBF61A749}" srcId="{0BD9A9AF-50A3-2D47-B04C-B813AEDD9C31}" destId="{21788BFF-E65E-C540-B4F1-D3A635343E05}" srcOrd="1" destOrd="0" parTransId="{E6E08190-A8E5-1245-B30D-60B6CBCABB13}" sibTransId="{9152F20E-FB38-BB4B-A305-5590527570D7}"/>
    <dgm:cxn modelId="{4C5A6581-F56A-3245-8C2D-DCCE45242063}" type="presOf" srcId="{0BD9A9AF-50A3-2D47-B04C-B813AEDD9C31}" destId="{056532DD-DE77-1745-BA91-4CED3DCAAC54}" srcOrd="0" destOrd="0" presId="urn:microsoft.com/office/officeart/2008/layout/PictureAccentList"/>
    <dgm:cxn modelId="{2F8286A3-591A-FA44-967C-3914166B40D3}" type="presOf" srcId="{21788BFF-E65E-C540-B4F1-D3A635343E05}" destId="{48D09E72-2D08-1C4C-9FF8-1375A03D65DC}" srcOrd="0" destOrd="0" presId="urn:microsoft.com/office/officeart/2008/layout/PictureAccentList"/>
    <dgm:cxn modelId="{5DCE65C6-1A4D-394C-889B-5C37F7F174BD}" type="presOf" srcId="{AC4145E3-3F5E-8846-AC02-1903590484CD}" destId="{2178E136-1C05-2B48-B6B1-A018458F4D06}" srcOrd="0" destOrd="0" presId="urn:microsoft.com/office/officeart/2008/layout/PictureAccentList"/>
    <dgm:cxn modelId="{1FB9D9CC-BD0E-7E4A-A7AC-83DB28005D8F}" type="presOf" srcId="{BACE514F-0C00-0246-9B09-59CA5F6DE66C}" destId="{597A1CFF-7147-1C4A-8755-5C6ED8FD7050}" srcOrd="0" destOrd="0" presId="urn:microsoft.com/office/officeart/2008/layout/PictureAccentList"/>
    <dgm:cxn modelId="{1219D3D6-F51E-214A-B57E-5B9B26797EAB}" srcId="{BACE514F-0C00-0246-9B09-59CA5F6DE66C}" destId="{0BD9A9AF-50A3-2D47-B04C-B813AEDD9C31}" srcOrd="0" destOrd="0" parTransId="{D3DDBAA5-A0DA-7D46-A70A-DF3351B814C8}" sibTransId="{C1330CA4-AEA2-F84D-837A-309B4656B254}"/>
    <dgm:cxn modelId="{C0CA46E2-70F5-9A4D-AF4E-252B3F6374DD}" srcId="{0BD9A9AF-50A3-2D47-B04C-B813AEDD9C31}" destId="{4A59D006-CF0A-FA43-B604-BA4EE1F6CBAD}" srcOrd="2" destOrd="0" parTransId="{E3864BCA-1DE1-5D4D-AB1C-E1B2559B5689}" sibTransId="{09D766EB-0671-6B42-9B41-88E36E6A85BD}"/>
    <dgm:cxn modelId="{F88ECA2B-1F29-A34D-BA33-69B3057CB748}" type="presParOf" srcId="{597A1CFF-7147-1C4A-8755-5C6ED8FD7050}" destId="{2F694072-4DD2-1F4C-946D-531100C6E072}" srcOrd="0" destOrd="0" presId="urn:microsoft.com/office/officeart/2008/layout/PictureAccentList"/>
    <dgm:cxn modelId="{19E3FDA6-C4AB-A947-B4B5-616017E1FAC5}" type="presParOf" srcId="{2F694072-4DD2-1F4C-946D-531100C6E072}" destId="{C63EF239-E13A-0F46-B807-CC25F2D31EB3}" srcOrd="0" destOrd="0" presId="urn:microsoft.com/office/officeart/2008/layout/PictureAccentList"/>
    <dgm:cxn modelId="{40D1CD46-BDC0-8641-8BC7-89AF085E5E67}" type="presParOf" srcId="{C63EF239-E13A-0F46-B807-CC25F2D31EB3}" destId="{056532DD-DE77-1745-BA91-4CED3DCAAC54}" srcOrd="0" destOrd="0" presId="urn:microsoft.com/office/officeart/2008/layout/PictureAccentList"/>
    <dgm:cxn modelId="{3AC9FD43-09D8-4C4C-9BAE-1265207A3E08}" type="presParOf" srcId="{2F694072-4DD2-1F4C-946D-531100C6E072}" destId="{4CC8745D-7C5B-5844-999F-B5538D173CB6}" srcOrd="1" destOrd="0" presId="urn:microsoft.com/office/officeart/2008/layout/PictureAccentList"/>
    <dgm:cxn modelId="{7C57C56D-7922-E84B-8EAF-384C6EEDDD99}" type="presParOf" srcId="{4CC8745D-7C5B-5844-999F-B5538D173CB6}" destId="{1B4E6EF6-84DE-6045-958E-6D79CF2FFB22}" srcOrd="0" destOrd="0" presId="urn:microsoft.com/office/officeart/2008/layout/PictureAccentList"/>
    <dgm:cxn modelId="{2487B180-A673-544B-9C2E-241249F6E6D5}" type="presParOf" srcId="{1B4E6EF6-84DE-6045-958E-6D79CF2FFB22}" destId="{F8CEB708-55CD-C64D-8FB2-6C8EAF1AA2B4}" srcOrd="0" destOrd="0" presId="urn:microsoft.com/office/officeart/2008/layout/PictureAccentList"/>
    <dgm:cxn modelId="{C16F55FA-A86D-BB4A-8207-1211AD3FE82B}" type="presParOf" srcId="{1B4E6EF6-84DE-6045-958E-6D79CF2FFB22}" destId="{2178E136-1C05-2B48-B6B1-A018458F4D06}" srcOrd="1" destOrd="0" presId="urn:microsoft.com/office/officeart/2008/layout/PictureAccentList"/>
    <dgm:cxn modelId="{145D9497-3A97-8C41-AA2B-6FA0FBDD0C1E}" type="presParOf" srcId="{4CC8745D-7C5B-5844-999F-B5538D173CB6}" destId="{C2B4D590-2BF3-E242-BB31-4A58EBA46550}" srcOrd="1" destOrd="0" presId="urn:microsoft.com/office/officeart/2008/layout/PictureAccentList"/>
    <dgm:cxn modelId="{97A42188-4AC5-2948-997A-6A82F08FD107}" type="presParOf" srcId="{C2B4D590-2BF3-E242-BB31-4A58EBA46550}" destId="{A505BD5D-C6B7-9C49-B32F-0FDDB62C1AB7}" srcOrd="0" destOrd="0" presId="urn:microsoft.com/office/officeart/2008/layout/PictureAccentList"/>
    <dgm:cxn modelId="{28312B64-978B-9841-A3BC-CFDB372E0042}" type="presParOf" srcId="{C2B4D590-2BF3-E242-BB31-4A58EBA46550}" destId="{48D09E72-2D08-1C4C-9FF8-1375A03D65DC}" srcOrd="1" destOrd="0" presId="urn:microsoft.com/office/officeart/2008/layout/PictureAccentList"/>
    <dgm:cxn modelId="{BD759432-2D63-9D4F-A11B-F8F96D31588A}" type="presParOf" srcId="{4CC8745D-7C5B-5844-999F-B5538D173CB6}" destId="{3B97DC6C-F0CA-B648-9D54-D225B6EBADE3}" srcOrd="2" destOrd="0" presId="urn:microsoft.com/office/officeart/2008/layout/PictureAccentList"/>
    <dgm:cxn modelId="{191511D1-8E61-3545-937E-8CD5FDBC74FA}" type="presParOf" srcId="{3B97DC6C-F0CA-B648-9D54-D225B6EBADE3}" destId="{DCE58CC4-FC65-AE48-AF56-2FE641BBD40F}" srcOrd="0" destOrd="0" presId="urn:microsoft.com/office/officeart/2008/layout/PictureAccentList"/>
    <dgm:cxn modelId="{69604E09-2063-7F42-A61B-9A0CDEEC9B09}" type="presParOf" srcId="{3B97DC6C-F0CA-B648-9D54-D225B6EBADE3}" destId="{ADB2A218-6289-4544-BE74-F6B85C99CC23}" srcOrd="1" destOrd="0" presId="urn:microsoft.com/office/officeart/2008/layout/PictureAccent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56532DD-DE77-1745-BA91-4CED3DCAAC54}">
      <dsp:nvSpPr>
        <dsp:cNvPr id="0" name=""/>
        <dsp:cNvSpPr/>
      </dsp:nvSpPr>
      <dsp:spPr>
        <a:xfrm>
          <a:off x="419225" y="1495"/>
          <a:ext cx="7922508" cy="899294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800" b="1" kern="1200" dirty="0">
              <a:solidFill>
                <a:srgbClr val="1C4232"/>
              </a:solidFill>
              <a:latin typeface="Thonburi" pitchFamily="2" charset="-34"/>
              <a:ea typeface="+mn-ea"/>
              <a:cs typeface="Thonburi" pitchFamily="2" charset="-34"/>
            </a:rPr>
            <a:t>Objetivo</a:t>
          </a:r>
          <a:r>
            <a:rPr lang="es-MX" sz="1800" kern="1200" dirty="0">
              <a:solidFill>
                <a:srgbClr val="1C4232"/>
              </a:solidFill>
              <a:latin typeface="Thonburi" pitchFamily="2" charset="-34"/>
              <a:ea typeface="+mn-ea"/>
              <a:cs typeface="Thonburi" pitchFamily="2" charset="-34"/>
            </a:rPr>
            <a:t>: Dar a conocer los logros y desafios del Invías a los grupos de valor y de interés de octubre de 2020 a octubre de 2021.</a:t>
          </a:r>
          <a:endParaRPr lang="es-CO" sz="1800" kern="1200" dirty="0">
            <a:solidFill>
              <a:srgbClr val="1C4232"/>
            </a:solidFill>
            <a:latin typeface="Thonburi" pitchFamily="2" charset="-34"/>
            <a:ea typeface="+mn-ea"/>
            <a:cs typeface="Thonburi" pitchFamily="2" charset="-34"/>
          </a:endParaRPr>
        </a:p>
      </dsp:txBody>
      <dsp:txXfrm>
        <a:off x="445564" y="27834"/>
        <a:ext cx="7869830" cy="846616"/>
      </dsp:txXfrm>
    </dsp:sp>
    <dsp:sp modelId="{F8CEB708-55CD-C64D-8FB2-6C8EAF1AA2B4}">
      <dsp:nvSpPr>
        <dsp:cNvPr id="0" name=""/>
        <dsp:cNvSpPr/>
      </dsp:nvSpPr>
      <dsp:spPr>
        <a:xfrm>
          <a:off x="419225" y="1062662"/>
          <a:ext cx="899294" cy="899294"/>
        </a:xfrm>
        <a:prstGeom prst="roundRect">
          <a:avLst>
            <a:gd name="adj" fmla="val 166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178E136-1C05-2B48-B6B1-A018458F4D06}">
      <dsp:nvSpPr>
        <dsp:cNvPr id="0" name=""/>
        <dsp:cNvSpPr/>
      </dsp:nvSpPr>
      <dsp:spPr>
        <a:xfrm>
          <a:off x="1289891" y="1075567"/>
          <a:ext cx="6969257" cy="899294"/>
        </a:xfrm>
        <a:prstGeom prst="roundRect">
          <a:avLst>
            <a:gd name="adj" fmla="val 16670"/>
          </a:avLst>
        </a:prstGeom>
        <a:solidFill>
          <a:prstClr val="white">
            <a:hueOff val="0"/>
            <a:satOff val="0"/>
            <a:lumOff val="0"/>
            <a:alphaOff val="0"/>
          </a:prstClr>
        </a:solidFill>
        <a:ln w="12700" cap="flat" cmpd="sng" algn="ctr">
          <a:solidFill>
            <a:srgbClr val="A5A5A5">
              <a:shade val="8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912" tIns="184912" rIns="184912" bIns="184912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800" kern="1200" dirty="0">
              <a:solidFill>
                <a:srgbClr val="FF0000"/>
              </a:solidFill>
              <a:latin typeface="Thonburi" pitchFamily="2" charset="-34"/>
              <a:ea typeface="+mn-ea"/>
              <a:cs typeface="Thonburi" pitchFamily="2" charset="-34"/>
            </a:rPr>
            <a:t>A través de Facebook live – YouTube – Twitter </a:t>
          </a:r>
          <a:endParaRPr lang="es-CO" sz="1800" kern="1200" dirty="0">
            <a:solidFill>
              <a:srgbClr val="FF0000"/>
            </a:solidFill>
            <a:latin typeface="Thonburi" pitchFamily="2" charset="-34"/>
            <a:ea typeface="+mn-ea"/>
            <a:cs typeface="Thonburi" pitchFamily="2" charset="-34"/>
          </a:endParaRPr>
        </a:p>
      </dsp:txBody>
      <dsp:txXfrm>
        <a:off x="1333799" y="1119475"/>
        <a:ext cx="6881441" cy="811478"/>
      </dsp:txXfrm>
    </dsp:sp>
    <dsp:sp modelId="{A505BD5D-C6B7-9C49-B32F-0FDDB62C1AB7}">
      <dsp:nvSpPr>
        <dsp:cNvPr id="0" name=""/>
        <dsp:cNvSpPr/>
      </dsp:nvSpPr>
      <dsp:spPr>
        <a:xfrm>
          <a:off x="419225" y="2069871"/>
          <a:ext cx="899294" cy="899294"/>
        </a:xfrm>
        <a:prstGeom prst="roundRect">
          <a:avLst>
            <a:gd name="adj" fmla="val 166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8D09E72-2D08-1C4C-9FF8-1375A03D65DC}">
      <dsp:nvSpPr>
        <dsp:cNvPr id="0" name=""/>
        <dsp:cNvSpPr/>
      </dsp:nvSpPr>
      <dsp:spPr>
        <a:xfrm>
          <a:off x="1372477" y="2069871"/>
          <a:ext cx="6969257" cy="899294"/>
        </a:xfrm>
        <a:prstGeom prst="roundRect">
          <a:avLst>
            <a:gd name="adj" fmla="val 166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800" kern="1200" dirty="0">
              <a:solidFill>
                <a:srgbClr val="1C4232"/>
              </a:solidFill>
              <a:latin typeface="Thonburi" pitchFamily="2" charset="-34"/>
              <a:ea typeface="+mn-ea"/>
              <a:cs typeface="Thonburi" pitchFamily="2" charset="-34"/>
            </a:rPr>
            <a:t>Periodo: Octubre de 2020 a octubre de 2021</a:t>
          </a:r>
          <a:endParaRPr lang="es-CO" sz="1800" kern="1200" dirty="0">
            <a:solidFill>
              <a:srgbClr val="1C4232"/>
            </a:solidFill>
            <a:latin typeface="Thonburi" pitchFamily="2" charset="-34"/>
            <a:ea typeface="+mn-ea"/>
            <a:cs typeface="Thonburi" pitchFamily="2" charset="-34"/>
          </a:endParaRPr>
        </a:p>
      </dsp:txBody>
      <dsp:txXfrm>
        <a:off x="1416385" y="2113779"/>
        <a:ext cx="6881441" cy="811478"/>
      </dsp:txXfrm>
    </dsp:sp>
    <dsp:sp modelId="{DCE58CC4-FC65-AE48-AF56-2FE641BBD40F}">
      <dsp:nvSpPr>
        <dsp:cNvPr id="0" name=""/>
        <dsp:cNvSpPr/>
      </dsp:nvSpPr>
      <dsp:spPr>
        <a:xfrm>
          <a:off x="419225" y="3077081"/>
          <a:ext cx="899294" cy="899294"/>
        </a:xfrm>
        <a:prstGeom prst="roundRect">
          <a:avLst>
            <a:gd name="adj" fmla="val 166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DB2A218-6289-4544-BE74-F6B85C99CC23}">
      <dsp:nvSpPr>
        <dsp:cNvPr id="0" name=""/>
        <dsp:cNvSpPr/>
      </dsp:nvSpPr>
      <dsp:spPr>
        <a:xfrm>
          <a:off x="1372477" y="3077081"/>
          <a:ext cx="6969257" cy="899294"/>
        </a:xfrm>
        <a:prstGeom prst="roundRect">
          <a:avLst>
            <a:gd name="adj" fmla="val 166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800" kern="1200" dirty="0">
              <a:solidFill>
                <a:srgbClr val="FF0000"/>
              </a:solidFill>
              <a:latin typeface="Thonburi" pitchFamily="2" charset="-34"/>
              <a:ea typeface="+mn-ea"/>
              <a:cs typeface="Thonburi" pitchFamily="2" charset="-34"/>
            </a:rPr>
            <a:t>El día 3 de diciembre de 2021, hora</a:t>
          </a:r>
          <a:endParaRPr lang="es-CO" sz="1800" kern="1200" dirty="0">
            <a:solidFill>
              <a:srgbClr val="FF0000"/>
            </a:solidFill>
            <a:latin typeface="Thonburi" pitchFamily="2" charset="-34"/>
            <a:ea typeface="+mn-ea"/>
            <a:cs typeface="Thonburi" pitchFamily="2" charset="-34"/>
          </a:endParaRPr>
        </a:p>
      </dsp:txBody>
      <dsp:txXfrm>
        <a:off x="1416385" y="3120989"/>
        <a:ext cx="6881441" cy="81147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PictureAccentList">
  <dgm:title val=""/>
  <dgm:desc val=""/>
  <dgm:catLst>
    <dgm:cat type="picture" pri="14000"/>
    <dgm:cat type="list" pri="14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4" srcId="0" destId="1" srcOrd="0" destOrd="0"/>
        <dgm:cxn modelId="5" srcId="1" destId="11" srcOrd="0" destOrd="0"/>
        <dgm:cxn modelId="6" srcId="1" destId="12" srcOrd="0" destOrd="0"/>
        <dgm:cxn modelId="14" srcId="1" destId="13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</dgm:ptLst>
      <dgm:cxnLst>
        <dgm:cxn modelId="4" srcId="0" destId="1" srcOrd="0" destOrd="0"/>
        <dgm:cxn modelId="5" srcId="1" destId="11" srcOrd="0" destOrd="0"/>
        <dgm:cxn modelId="6" srcId="1" destId="12" srcOrd="0" destOrd="0"/>
        <dgm:cxn modelId="14" srcId="1" destId="13" srcOrd="0" destOrd="0"/>
      </dgm:cxnLst>
      <dgm:bg/>
      <dgm:whole/>
    </dgm:dataModel>
  </dgm:clrData>
  <dgm:layoutNode name="layout">
    <dgm:varLst>
      <dgm:chMax/>
      <dgm:chPref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L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primFontSz" for="des" forName="childText" refType="primFontSz" refFor="des" refForName="rootText" op="lte"/>
      <dgm:constr type="w" for="des" forName="rootComposite" refType="w" fact="4"/>
      <dgm:constr type="h" for="des" forName="rootComposite" refType="h"/>
      <dgm:constr type="w" for="des" forName="childComposite" refType="w" refFor="des" refForName="rootComposite"/>
      <dgm:constr type="h" for="des" forName="childComposite" refType="h" refFor="des" refForName="rootComposite"/>
      <dgm:constr type="sibSp" refType="w" refFor="des" refForName="rootComposite" fact="0.1"/>
      <dgm:constr type="sibSp" for="des" forName="childShape" refType="h" refFor="des" refForName="rootComposite" fact="0.12"/>
      <dgm:constr type="sp" for="des" forName="root" refType="h" refFor="des" refForName="rootComposite" fact="0.18"/>
    </dgm:constrLst>
    <dgm:ruleLst/>
    <dgm:forEach name="Name3" axis="ch">
      <dgm:forEach name="Name4" axis="self" ptType="node" cnt="1">
        <dgm:layoutNode name="root">
          <dgm:varLst>
            <dgm:chMax/>
            <dgm:chPref val="4"/>
          </dgm:varLst>
          <dgm:alg type="hierRoot"/>
          <dgm:shape xmlns:r="http://schemas.openxmlformats.org/officeDocument/2006/relationships" r:blip="">
            <dgm:adjLst/>
          </dgm:shape>
          <dgm:presOf/>
          <dgm:constrLst/>
          <dgm:ruleLst/>
          <dgm:layoutNode name="rootComposite">
            <dgm:varLst/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onstrLst>
              <dgm:constr type="l" for="ch" forName="rootText"/>
              <dgm:constr type="t" for="ch" forName="rootText"/>
              <dgm:constr type="w" for="ch" forName="rootText" refType="w"/>
              <dgm:constr type="h" for="ch" forName="rootText" refType="h"/>
            </dgm:constrLst>
            <dgm:ruleLst/>
            <dgm:layoutNode name="rootText" styleLbl="node0">
              <dgm:varLst>
                <dgm:chMax/>
                <dgm:chPref val="4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  <dgm:rule type="primFontSz" val="65" fact="NaN" max="NaN"/>
              </dgm:ruleLst>
            </dgm:layoutNode>
          </dgm:layoutNode>
          <dgm:layoutNode name="childShape">
            <dgm:varLst>
              <dgm:chMax val="0"/>
              <dgm:chPref val="0"/>
            </dgm:varLst>
            <dgm:alg type="hierChild">
              <dgm:param type="chAlign" val="r"/>
              <dgm:param type="linDir" val="fromT"/>
              <dgm:param type="fallback" val="2D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5" axis="ch">
              <dgm:forEach name="Name6" axis="self" ptType="node">
                <dgm:layoutNode name="childComposite">
                  <dgm:varLst>
                    <dgm:chMax val="0"/>
                    <dgm:chPref val="0"/>
                  </dgm:varLst>
                  <dgm:alg type="composite"/>
                  <dgm:shape xmlns:r="http://schemas.openxmlformats.org/officeDocument/2006/relationships" r:blip="">
                    <dgm:adjLst/>
                  </dgm:shape>
                  <dgm:presOf/>
                  <dgm:choose name="Name7">
                    <dgm:if name="Name8" func="var" arg="dir" op="equ" val="norm">
                      <dgm:constrLst>
                        <dgm:constr type="w" for="ch" forName="Image" refType="h"/>
                        <dgm:constr type="h" for="ch" forName="Image" refType="h"/>
                        <dgm:constr type="l" for="ch" forName="Image"/>
                        <dgm:constr type="t" for="ch" forName="Image"/>
                        <dgm:constr type="h" for="ch" forName="childText" refType="h"/>
                        <dgm:constr type="l" for="ch" forName="childText" refType="w" refFor="ch" refForName="Image" fact="1.06"/>
                        <dgm:constr type="t" for="ch" forName="childText"/>
                      </dgm:constrLst>
                    </dgm:if>
                    <dgm:else name="Name9">
                      <dgm:constrLst>
                        <dgm:constr type="w" for="ch" forName="Image" refType="h"/>
                        <dgm:constr type="h" for="ch" forName="Image" refType="h"/>
                        <dgm:constr type="r" for="ch" forName="Image" refType="w"/>
                        <dgm:constr type="t" for="ch" forName="Image"/>
                        <dgm:constr type="h" for="ch" forName="childText" refType="h"/>
                        <dgm:constr type="t" for="ch" forName="childText"/>
                        <dgm:constr type="wOff" for="ch" forName="childText" refType="w" refFor="ch" refForName="Image" fact="-1.06"/>
                      </dgm:constrLst>
                    </dgm:else>
                  </dgm:choose>
                  <dgm:ruleLst/>
                  <dgm:layoutNode name="Image" styleLbl="node1">
                    <dgm:alg type="sp"/>
                    <dgm:shape xmlns:r="http://schemas.openxmlformats.org/officeDocument/2006/relationships" type="roundRect" r:blip="" blipPhldr="1">
                      <dgm:adjLst>
                        <dgm:adj idx="1" val="0.1667"/>
                      </dgm:adjLst>
                    </dgm:shape>
                    <dgm:presOf/>
                  </dgm:layoutNode>
                  <dgm:layoutNode name="childText" styleLbl="lnNode1">
                    <dgm:varLst>
                      <dgm:chMax val="0"/>
                      <dgm:chPref val="0"/>
                      <dgm:bulletEnabled val="1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667"/>
                      </dgm:adjLst>
                    </dgm:shape>
                    <dgm:presOf axis="self desOrSelf" ptType="node node" st="1 1" cnt="1 0"/>
                    <dgm:ruleLst>
                      <dgm:rule type="primFontSz" val="5" fact="NaN" max="NaN"/>
                    </dgm:ruleLst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 dirty="0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F145B0-74FC-4BD9-9B7E-3789D29CE0CD}" type="datetimeFigureOut">
              <a:rPr lang="es-CO" smtClean="0"/>
              <a:t>5/11/21</a:t>
            </a:fld>
            <a:endParaRPr lang="es-CO" dirty="0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O" dirty="0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701675" y="4473575"/>
            <a:ext cx="5607050" cy="36607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090E4C-AA53-4B2D-8A27-1845B199F207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3977757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E4024-67FF-48FC-9A7E-9FC686D07AA7}" type="datetimeFigureOut">
              <a:rPr lang="es-CO" smtClean="0"/>
              <a:t>5/11/21</a:t>
            </a:fld>
            <a:endParaRPr lang="es-CO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901C0-2586-44BD-BCDE-6F6997B4D43D}" type="slidenum">
              <a:rPr lang="es-CO" smtClean="0"/>
              <a:t>‹Nº›</a:t>
            </a:fld>
            <a:endParaRPr lang="es-CO" dirty="0"/>
          </a:p>
        </p:txBody>
      </p:sp>
      <p:sp>
        <p:nvSpPr>
          <p:cNvPr id="7" name="Rectangle 3"/>
          <p:cNvSpPr/>
          <p:nvPr userDrawn="1"/>
        </p:nvSpPr>
        <p:spPr>
          <a:xfrm>
            <a:off x="0" y="-26317"/>
            <a:ext cx="12221794" cy="5899216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0"/>
                  <a:lumOff val="100000"/>
                </a:schemeClr>
              </a:gs>
              <a:gs pos="43000">
                <a:schemeClr val="accent3">
                  <a:lumMod val="0"/>
                  <a:lumOff val="100000"/>
                </a:schemeClr>
              </a:gs>
              <a:gs pos="100000">
                <a:srgbClr val="E2ECFD"/>
              </a:gs>
            </a:gsLst>
            <a:path path="circle">
              <a:fillToRect l="50000" t="-80000" r="50000" b="18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ángulo 7"/>
          <p:cNvSpPr/>
          <p:nvPr userDrawn="1"/>
        </p:nvSpPr>
        <p:spPr>
          <a:xfrm>
            <a:off x="-13996" y="5878286"/>
            <a:ext cx="6697830" cy="979714"/>
          </a:xfrm>
          <a:prstGeom prst="rect">
            <a:avLst/>
          </a:prstGeom>
          <a:solidFill>
            <a:srgbClr val="018E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9" name="Rectángulo 8"/>
          <p:cNvSpPr/>
          <p:nvPr userDrawn="1"/>
        </p:nvSpPr>
        <p:spPr>
          <a:xfrm>
            <a:off x="6683834" y="5878286"/>
            <a:ext cx="5508165" cy="979714"/>
          </a:xfrm>
          <a:prstGeom prst="rect">
            <a:avLst/>
          </a:prstGeom>
          <a:solidFill>
            <a:srgbClr val="E2EC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pic>
        <p:nvPicPr>
          <p:cNvPr id="10" name="Imagen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18920" y="5936343"/>
            <a:ext cx="1980000" cy="858213"/>
          </a:xfrm>
          <a:prstGeom prst="rect">
            <a:avLst/>
          </a:prstGeom>
        </p:spPr>
      </p:pic>
      <p:sp>
        <p:nvSpPr>
          <p:cNvPr id="11" name="Rectángulo 10">
            <a:extLst>
              <a:ext uri="{FF2B5EF4-FFF2-40B4-BE49-F238E27FC236}">
                <a16:creationId xmlns:a16="http://schemas.microsoft.com/office/drawing/2014/main" id="{0824C4D3-EFEA-3C4E-A018-4FC7308D414A}"/>
              </a:ext>
            </a:extLst>
          </p:cNvPr>
          <p:cNvSpPr/>
          <p:nvPr userDrawn="1"/>
        </p:nvSpPr>
        <p:spPr>
          <a:xfrm>
            <a:off x="0" y="1"/>
            <a:ext cx="12192000" cy="6858000"/>
          </a:xfrm>
          <a:prstGeom prst="rect">
            <a:avLst/>
          </a:prstGeom>
          <a:solidFill>
            <a:srgbClr val="54A392">
              <a:alpha val="1568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1039202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E4024-67FF-48FC-9A7E-9FC686D07AA7}" type="datetimeFigureOut">
              <a:rPr lang="es-CO" smtClean="0"/>
              <a:t>5/11/21</a:t>
            </a:fld>
            <a:endParaRPr lang="es-CO" dirty="0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901C0-2586-44BD-BCDE-6F6997B4D43D}" type="slidenum">
              <a:rPr lang="es-CO" smtClean="0"/>
              <a:t>‹Nº›</a:t>
            </a:fld>
            <a:endParaRPr lang="es-CO" dirty="0"/>
          </a:p>
        </p:txBody>
      </p:sp>
      <p:sp>
        <p:nvSpPr>
          <p:cNvPr id="5" name="Título 1">
            <a:extLst>
              <a:ext uri="{FF2B5EF4-FFF2-40B4-BE49-F238E27FC236}">
                <a16:creationId xmlns:a16="http://schemas.microsoft.com/office/drawing/2014/main" id="{D559DB2F-1A3B-4F5C-A0CB-55F68DB382A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6" name="Subtítulo 2">
            <a:extLst>
              <a:ext uri="{FF2B5EF4-FFF2-40B4-BE49-F238E27FC236}">
                <a16:creationId xmlns:a16="http://schemas.microsoft.com/office/drawing/2014/main" id="{0432CB84-C211-4B00-A442-8C0E8922F7F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O"/>
          </a:p>
        </p:txBody>
      </p:sp>
      <p:sp>
        <p:nvSpPr>
          <p:cNvPr id="7" name="Marcador de fecha 3">
            <a:extLst>
              <a:ext uri="{FF2B5EF4-FFF2-40B4-BE49-F238E27FC236}">
                <a16:creationId xmlns:a16="http://schemas.microsoft.com/office/drawing/2014/main" id="{8E13D75C-1402-4FB1-A541-D8036A56B286}"/>
              </a:ext>
            </a:extLst>
          </p:cNvPr>
          <p:cNvSpPr txBox="1">
            <a:spLocks/>
          </p:cNvSpPr>
          <p:nvPr userDrawn="1"/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CO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DAE4024-67FF-48FC-9A7E-9FC686D07AA7}" type="datetimeFigureOut">
              <a:rPr lang="es-CO" smtClean="0"/>
              <a:pPr/>
              <a:t>5/11/21</a:t>
            </a:fld>
            <a:endParaRPr lang="es-CO" dirty="0"/>
          </a:p>
        </p:txBody>
      </p:sp>
      <p:sp>
        <p:nvSpPr>
          <p:cNvPr id="8" name="Marcador de número de diapositiva 5">
            <a:extLst>
              <a:ext uri="{FF2B5EF4-FFF2-40B4-BE49-F238E27FC236}">
                <a16:creationId xmlns:a16="http://schemas.microsoft.com/office/drawing/2014/main" id="{F1AC329D-0E14-46BC-9BF7-16652B6CF4AB}"/>
              </a:ext>
            </a:extLst>
          </p:cNvPr>
          <p:cNvSpPr txBox="1">
            <a:spLocks/>
          </p:cNvSpPr>
          <p:nvPr userDrawn="1"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CO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8D901C0-2586-44BD-BCDE-6F6997B4D43D}" type="slidenum">
              <a:rPr lang="es-CO" smtClean="0"/>
              <a:pPr/>
              <a:t>‹Nº›</a:t>
            </a:fld>
            <a:endParaRPr lang="es-CO" dirty="0"/>
          </a:p>
        </p:txBody>
      </p:sp>
      <p:sp>
        <p:nvSpPr>
          <p:cNvPr id="9" name="Rectangle 3">
            <a:extLst>
              <a:ext uri="{FF2B5EF4-FFF2-40B4-BE49-F238E27FC236}">
                <a16:creationId xmlns:a16="http://schemas.microsoft.com/office/drawing/2014/main" id="{146DCBA7-EEBF-4E29-9109-AADDC673FDB5}"/>
              </a:ext>
            </a:extLst>
          </p:cNvPr>
          <p:cNvSpPr/>
          <p:nvPr userDrawn="1"/>
        </p:nvSpPr>
        <p:spPr>
          <a:xfrm>
            <a:off x="0" y="-26317"/>
            <a:ext cx="12221794" cy="5899216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0"/>
                  <a:lumOff val="100000"/>
                </a:schemeClr>
              </a:gs>
              <a:gs pos="43000">
                <a:schemeClr val="accent3">
                  <a:lumMod val="0"/>
                  <a:lumOff val="100000"/>
                </a:schemeClr>
              </a:gs>
              <a:gs pos="100000">
                <a:srgbClr val="E2ECFD"/>
              </a:gs>
            </a:gsLst>
            <a:path path="circle">
              <a:fillToRect l="50000" t="-80000" r="50000" b="18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3BC17705-C7B6-4D4E-AA06-B6D7269D47EE}"/>
              </a:ext>
            </a:extLst>
          </p:cNvPr>
          <p:cNvSpPr/>
          <p:nvPr userDrawn="1"/>
        </p:nvSpPr>
        <p:spPr>
          <a:xfrm>
            <a:off x="-13996" y="5878286"/>
            <a:ext cx="6697830" cy="979714"/>
          </a:xfrm>
          <a:prstGeom prst="rect">
            <a:avLst/>
          </a:prstGeom>
          <a:solidFill>
            <a:srgbClr val="018E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0CDD590C-827B-4C8A-AE5A-078C19B7F68E}"/>
              </a:ext>
            </a:extLst>
          </p:cNvPr>
          <p:cNvSpPr/>
          <p:nvPr userDrawn="1"/>
        </p:nvSpPr>
        <p:spPr>
          <a:xfrm>
            <a:off x="6683834" y="5878286"/>
            <a:ext cx="5508165" cy="979714"/>
          </a:xfrm>
          <a:prstGeom prst="rect">
            <a:avLst/>
          </a:prstGeom>
          <a:solidFill>
            <a:srgbClr val="E2EC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8C888592-37A0-4954-8B21-EDFAF453368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18920" y="5936343"/>
            <a:ext cx="1980000" cy="858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50481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1_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19B46469-7653-F946-BDAD-32C95274246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0"/>
            <a:ext cx="0" cy="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1F3165-CCB8-AF4A-A65D-339660FA52F5}" type="datetimeFigureOut">
              <a:rPr lang="es-CO"/>
              <a:pPr>
                <a:defRPr/>
              </a:pPr>
              <a:t>5/11/21</a:t>
            </a:fld>
            <a:endParaRPr lang="es-CO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0CA59694-5C31-5540-938B-B266B89622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0"/>
            <a:ext cx="0" cy="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O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F83B71D6-3F13-4C49-951F-ABD0D6AD37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0" y="0"/>
            <a:ext cx="0" cy="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6752CE-0CE2-3341-BFFE-A5470A74A216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4860266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AE4024-67FF-48FC-9A7E-9FC686D07AA7}" type="datetimeFigureOut">
              <a:rPr lang="es-CO" smtClean="0"/>
              <a:t>5/11/21</a:t>
            </a:fld>
            <a:endParaRPr lang="es-CO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D901C0-2586-44BD-BCDE-6F6997B4D43D}" type="slidenum">
              <a:rPr lang="es-CO" smtClean="0"/>
              <a:t>‹Nº›</a:t>
            </a:fld>
            <a:endParaRPr lang="es-CO" dirty="0"/>
          </a:p>
        </p:txBody>
      </p:sp>
      <p:sp>
        <p:nvSpPr>
          <p:cNvPr id="7" name="Título 1"/>
          <p:cNvSpPr txBox="1">
            <a:spLocks/>
          </p:cNvSpPr>
          <p:nvPr userDrawn="1"/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CO" dirty="0"/>
          </a:p>
        </p:txBody>
      </p:sp>
      <p:sp>
        <p:nvSpPr>
          <p:cNvPr id="8" name="Subtítulo 2"/>
          <p:cNvSpPr txBox="1">
            <a:spLocks/>
          </p:cNvSpPr>
          <p:nvPr userDrawn="1"/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dirty="0"/>
              <a:t>Haga clic para modificar el estilo de subtítulo del patrón</a:t>
            </a:r>
            <a:endParaRPr lang="es-CO" dirty="0"/>
          </a:p>
        </p:txBody>
      </p:sp>
      <p:sp>
        <p:nvSpPr>
          <p:cNvPr id="9" name="Marcador de fecha 3"/>
          <p:cNvSpPr txBox="1">
            <a:spLocks/>
          </p:cNvSpPr>
          <p:nvPr userDrawn="1"/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s-CO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DAE4024-67FF-48FC-9A7E-9FC686D07AA7}" type="datetimeFigureOut">
              <a:rPr lang="es-CO" smtClean="0"/>
              <a:pPr/>
              <a:t>5/11/21</a:t>
            </a:fld>
            <a:endParaRPr lang="es-CO" dirty="0"/>
          </a:p>
        </p:txBody>
      </p:sp>
      <p:sp>
        <p:nvSpPr>
          <p:cNvPr id="10" name="Marcador de número de diapositiva 5"/>
          <p:cNvSpPr txBox="1">
            <a:spLocks/>
          </p:cNvSpPr>
          <p:nvPr userDrawn="1"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s-CO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8D901C0-2586-44BD-BCDE-6F6997B4D43D}" type="slidenum">
              <a:rPr lang="es-CO" smtClean="0"/>
              <a:pPr/>
              <a:t>‹Nº›</a:t>
            </a:fld>
            <a:endParaRPr lang="es-CO" dirty="0"/>
          </a:p>
        </p:txBody>
      </p:sp>
      <p:sp>
        <p:nvSpPr>
          <p:cNvPr id="11" name="Rectangle 3"/>
          <p:cNvSpPr/>
          <p:nvPr userDrawn="1"/>
        </p:nvSpPr>
        <p:spPr>
          <a:xfrm>
            <a:off x="0" y="-26317"/>
            <a:ext cx="12221794" cy="5899216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0"/>
                  <a:lumOff val="100000"/>
                </a:schemeClr>
              </a:gs>
              <a:gs pos="43000">
                <a:schemeClr val="accent3">
                  <a:lumMod val="0"/>
                  <a:lumOff val="100000"/>
                </a:schemeClr>
              </a:gs>
              <a:gs pos="100000">
                <a:srgbClr val="E2ECFD"/>
              </a:gs>
            </a:gsLst>
            <a:path path="circle">
              <a:fillToRect l="50000" t="-80000" r="50000" b="18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ángulo 11"/>
          <p:cNvSpPr/>
          <p:nvPr userDrawn="1"/>
        </p:nvSpPr>
        <p:spPr>
          <a:xfrm>
            <a:off x="-13996" y="5878286"/>
            <a:ext cx="6697830" cy="979714"/>
          </a:xfrm>
          <a:prstGeom prst="rect">
            <a:avLst/>
          </a:prstGeom>
          <a:solidFill>
            <a:srgbClr val="018E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13" name="Rectángulo 12"/>
          <p:cNvSpPr/>
          <p:nvPr userDrawn="1"/>
        </p:nvSpPr>
        <p:spPr>
          <a:xfrm>
            <a:off x="6683834" y="5878286"/>
            <a:ext cx="5508165" cy="979714"/>
          </a:xfrm>
          <a:prstGeom prst="rect">
            <a:avLst/>
          </a:prstGeom>
          <a:solidFill>
            <a:srgbClr val="E2EC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pic>
        <p:nvPicPr>
          <p:cNvPr id="14" name="Imagen 13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18920" y="5936343"/>
            <a:ext cx="1980000" cy="858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63231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5" r:id="rId2"/>
    <p:sldLayoutId id="2147483656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2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s://pixabay.com/es/illustrations/facebook-logo-red-social-red-770688/" TargetMode="External"/><Relationship Id="rId13" Type="http://schemas.openxmlformats.org/officeDocument/2006/relationships/image" Target="../media/image26.svg"/><Relationship Id="rId3" Type="http://schemas.openxmlformats.org/officeDocument/2006/relationships/diagramLayout" Target="../diagrams/layout1.xml"/><Relationship Id="rId7" Type="http://schemas.openxmlformats.org/officeDocument/2006/relationships/image" Target="../media/image23.png"/><Relationship Id="rId12" Type="http://schemas.openxmlformats.org/officeDocument/2006/relationships/image" Target="../media/image25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.xml"/><Relationship Id="rId11" Type="http://schemas.openxmlformats.org/officeDocument/2006/relationships/hyperlink" Target="https://en.wiktionary.org/wiki/File:Emoji_u1f3af.svg" TargetMode="External"/><Relationship Id="rId5" Type="http://schemas.openxmlformats.org/officeDocument/2006/relationships/diagramColors" Target="../diagrams/colors1.xml"/><Relationship Id="rId10" Type="http://schemas.openxmlformats.org/officeDocument/2006/relationships/image" Target="../media/image24.png"/><Relationship Id="rId4" Type="http://schemas.openxmlformats.org/officeDocument/2006/relationships/diagramQuickStyle" Target="../diagrams/quickStyle1.xml"/><Relationship Id="rId9" Type="http://schemas.openxmlformats.org/officeDocument/2006/relationships/slide" Target="slide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tontunasdefritovariado.blogspot.com/2011/09/de-un-regalo-socorridosale-un-hobby.html" TargetMode="Externa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pixabay.com/es/lupa-usuario-icono-iconos-www-1787362/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svg"/><Relationship Id="rId7" Type="http://schemas.openxmlformats.org/officeDocument/2006/relationships/image" Target="../media/image11.sv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svg"/><Relationship Id="rId4" Type="http://schemas.openxmlformats.org/officeDocument/2006/relationships/image" Target="../media/image8.png"/><Relationship Id="rId9" Type="http://schemas.openxmlformats.org/officeDocument/2006/relationships/image" Target="../media/image13.sv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/>
          <p:cNvSpPr/>
          <p:nvPr/>
        </p:nvSpPr>
        <p:spPr>
          <a:xfrm>
            <a:off x="-13997" y="0"/>
            <a:ext cx="12205995" cy="6858000"/>
          </a:xfrm>
          <a:prstGeom prst="rect">
            <a:avLst/>
          </a:prstGeom>
          <a:solidFill>
            <a:srgbClr val="018E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5" name="Rectángulo 4"/>
          <p:cNvSpPr/>
          <p:nvPr/>
        </p:nvSpPr>
        <p:spPr>
          <a:xfrm flipH="1">
            <a:off x="12191999" y="0"/>
            <a:ext cx="45719" cy="6858000"/>
          </a:xfrm>
          <a:prstGeom prst="rect">
            <a:avLst/>
          </a:prstGeom>
          <a:solidFill>
            <a:srgbClr val="E2EC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8" name="Rectángulo 7"/>
          <p:cNvSpPr/>
          <p:nvPr/>
        </p:nvSpPr>
        <p:spPr>
          <a:xfrm>
            <a:off x="-13996" y="5878286"/>
            <a:ext cx="11812916" cy="979714"/>
          </a:xfrm>
          <a:prstGeom prst="rect">
            <a:avLst/>
          </a:prstGeom>
          <a:solidFill>
            <a:srgbClr val="018E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pic>
        <p:nvPicPr>
          <p:cNvPr id="17" name="Imagen 1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23018" y="5642811"/>
            <a:ext cx="2375902" cy="1029813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2EC61167-A8D5-B844-976F-BC4DC32EFB1D}"/>
              </a:ext>
            </a:extLst>
          </p:cNvPr>
          <p:cNvSpPr txBox="1"/>
          <p:nvPr/>
        </p:nvSpPr>
        <p:spPr>
          <a:xfrm>
            <a:off x="2464112" y="2017869"/>
            <a:ext cx="745492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5400" dirty="0">
                <a:solidFill>
                  <a:schemeClr val="bg1"/>
                </a:solidFill>
                <a:latin typeface="Thonburi" pitchFamily="2" charset="-34"/>
                <a:cs typeface="Thonburi" pitchFamily="2" charset="-34"/>
              </a:rPr>
              <a:t>Principal Espacio de Rendición de Cuentas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0489B234-DDAE-5A47-81E9-53F20F61CF98}"/>
              </a:ext>
            </a:extLst>
          </p:cNvPr>
          <p:cNvSpPr txBox="1"/>
          <p:nvPr/>
        </p:nvSpPr>
        <p:spPr>
          <a:xfrm>
            <a:off x="7738293" y="4811814"/>
            <a:ext cx="411485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400" dirty="0">
                <a:solidFill>
                  <a:schemeClr val="bg1"/>
                </a:solidFill>
                <a:latin typeface="Cambria" panose="02040503050406030204" pitchFamily="18" charset="0"/>
              </a:rPr>
              <a:t>Oficina Asesora de Planeación</a:t>
            </a:r>
          </a:p>
          <a:p>
            <a:r>
              <a:rPr lang="es-CO" dirty="0">
                <a:solidFill>
                  <a:schemeClr val="bg1"/>
                </a:solidFill>
                <a:latin typeface="Cambria" panose="02040503050406030204" pitchFamily="18" charset="0"/>
              </a:rPr>
              <a:t>Noviembre, 2021</a:t>
            </a:r>
          </a:p>
        </p:txBody>
      </p:sp>
    </p:spTree>
    <p:extLst>
      <p:ext uri="{BB962C8B-B14F-4D97-AF65-F5344CB8AC3E}">
        <p14:creationId xmlns:p14="http://schemas.microsoft.com/office/powerpoint/2010/main" val="30636463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uadroTexto 6">
            <a:extLst>
              <a:ext uri="{FF2B5EF4-FFF2-40B4-BE49-F238E27FC236}">
                <a16:creationId xmlns:a16="http://schemas.microsoft.com/office/drawing/2014/main" id="{22726A4D-020E-3941-8A35-976CD9F0D24E}"/>
              </a:ext>
            </a:extLst>
          </p:cNvPr>
          <p:cNvSpPr txBox="1"/>
          <p:nvPr/>
        </p:nvSpPr>
        <p:spPr>
          <a:xfrm>
            <a:off x="295275" y="4075113"/>
            <a:ext cx="11601450" cy="15700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s-ES" sz="1600" b="1" dirty="0"/>
              <a:t>Cumplimiento Meta Plan Nacional de Desarrollo (Nación):</a:t>
            </a:r>
          </a:p>
          <a:p>
            <a:pPr algn="ctr">
              <a:defRPr/>
            </a:pPr>
            <a:endParaRPr lang="es-ES" sz="1600" b="1" dirty="0">
              <a:solidFill>
                <a:srgbClr val="000000"/>
              </a:solidFill>
            </a:endParaRPr>
          </a:p>
          <a:p>
            <a:pPr marL="285750" indent="-285750" algn="ctr">
              <a:buFont typeface="Arial" panose="020B0604020202020204" pitchFamily="34" charset="0"/>
              <a:buChar char="•"/>
              <a:defRPr/>
            </a:pPr>
            <a:r>
              <a:rPr lang="es-ES" sz="1600" b="1" dirty="0">
                <a:solidFill>
                  <a:srgbClr val="000000"/>
                </a:solidFill>
              </a:rPr>
              <a:t>Línea base (2018)</a:t>
            </a:r>
            <a:r>
              <a:rPr lang="es-ES" sz="1600" dirty="0">
                <a:solidFill>
                  <a:srgbClr val="000000"/>
                </a:solidFill>
              </a:rPr>
              <a:t>: </a:t>
            </a:r>
            <a:r>
              <a:rPr lang="es-ES" sz="1600" dirty="0"/>
              <a:t>IDI 74,2 puntos</a:t>
            </a:r>
          </a:p>
          <a:p>
            <a:pPr marL="285750" indent="-285750" algn="ctr">
              <a:buFont typeface="Arial" panose="020B0604020202020204" pitchFamily="34" charset="0"/>
              <a:buChar char="•"/>
              <a:defRPr/>
            </a:pPr>
            <a:r>
              <a:rPr lang="es-ES" sz="1600" b="1" dirty="0">
                <a:solidFill>
                  <a:srgbClr val="000000"/>
                </a:solidFill>
              </a:rPr>
              <a:t>Meta 2019 (4 Puntos)</a:t>
            </a:r>
            <a:r>
              <a:rPr lang="es-ES" sz="1600" dirty="0">
                <a:solidFill>
                  <a:srgbClr val="000000"/>
                </a:solidFill>
              </a:rPr>
              <a:t>: Incremento de 4.8* puntos alcanzando IDI de 79,1 </a:t>
            </a:r>
            <a:r>
              <a:rPr lang="es-ES" sz="1600" dirty="0"/>
              <a:t>puntos</a:t>
            </a:r>
            <a:endParaRPr lang="es-CO" sz="1600" dirty="0"/>
          </a:p>
          <a:p>
            <a:pPr marL="285750" indent="-285750" algn="ctr">
              <a:buFont typeface="Arial" panose="020B0604020202020204" pitchFamily="34" charset="0"/>
              <a:buChar char="•"/>
              <a:defRPr/>
            </a:pPr>
            <a:r>
              <a:rPr lang="es-ES" sz="1600" b="1" dirty="0">
                <a:solidFill>
                  <a:srgbClr val="000000"/>
                </a:solidFill>
              </a:rPr>
              <a:t>Meta 2020 (4 Puntos)</a:t>
            </a:r>
            <a:r>
              <a:rPr lang="es-ES" sz="1600" dirty="0">
                <a:solidFill>
                  <a:srgbClr val="000000"/>
                </a:solidFill>
              </a:rPr>
              <a:t>: Incremento de 3.8 puntos alcanzando IDI de 82,9 </a:t>
            </a:r>
            <a:r>
              <a:rPr lang="es-ES" sz="1600" dirty="0"/>
              <a:t>puntos</a:t>
            </a:r>
          </a:p>
          <a:p>
            <a:pPr marL="285750" indent="-285750" algn="ctr">
              <a:buFont typeface="Arial" panose="020B0604020202020204" pitchFamily="34" charset="0"/>
              <a:buChar char="•"/>
              <a:defRPr/>
            </a:pPr>
            <a:r>
              <a:rPr lang="es-ES" sz="1600" b="1" dirty="0">
                <a:solidFill>
                  <a:srgbClr val="000000"/>
                </a:solidFill>
              </a:rPr>
              <a:t>Meta 2021 (2 Puntos)</a:t>
            </a:r>
            <a:r>
              <a:rPr lang="es-ES" sz="1600" dirty="0">
                <a:solidFill>
                  <a:srgbClr val="000000"/>
                </a:solidFill>
              </a:rPr>
              <a:t>: IDI esperado de 84,3 </a:t>
            </a:r>
            <a:r>
              <a:rPr lang="es-ES" sz="1600" dirty="0"/>
              <a:t>puntos (puntos requeridos 1.4)</a:t>
            </a:r>
            <a:endParaRPr lang="es-CO" sz="1600" b="1" dirty="0">
              <a:solidFill>
                <a:srgbClr val="000000"/>
              </a:solidFill>
            </a:endParaRPr>
          </a:p>
        </p:txBody>
      </p:sp>
      <p:sp>
        <p:nvSpPr>
          <p:cNvPr id="14339" name="CuadroTexto 3">
            <a:extLst>
              <a:ext uri="{FF2B5EF4-FFF2-40B4-BE49-F238E27FC236}">
                <a16:creationId xmlns:a16="http://schemas.microsoft.com/office/drawing/2014/main" id="{DFEE1B1A-7AEA-E345-B03E-41F7653432D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41388" y="173038"/>
            <a:ext cx="103092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s-ES" altLang="es-CO" sz="2400" b="1" dirty="0">
                <a:solidFill>
                  <a:srgbClr val="0070C0"/>
                </a:solidFill>
              </a:rPr>
              <a:t> RESULTADOS IDI 2020 - Información general (Nación)</a:t>
            </a:r>
            <a:endParaRPr lang="es-CO" altLang="es-CO" dirty="0"/>
          </a:p>
        </p:txBody>
      </p:sp>
      <p:pic>
        <p:nvPicPr>
          <p:cNvPr id="14340" name="Imagen 11">
            <a:extLst>
              <a:ext uri="{FF2B5EF4-FFF2-40B4-BE49-F238E27FC236}">
                <a16:creationId xmlns:a16="http://schemas.microsoft.com/office/drawing/2014/main" id="{C99362F2-708B-944D-AC19-51912B1C2D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299" r="1213" b="13742"/>
          <a:stretch>
            <a:fillRect/>
          </a:stretch>
        </p:blipFill>
        <p:spPr bwMode="auto">
          <a:xfrm>
            <a:off x="593725" y="773113"/>
            <a:ext cx="10004425" cy="330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1" name="Imagen 7" descr="Interfaz de usuario gráfica, Aplicación, Word&#10;&#10;Descripción generada automáticamente">
            <a:extLst>
              <a:ext uri="{FF2B5EF4-FFF2-40B4-BE49-F238E27FC236}">
                <a16:creationId xmlns:a16="http://schemas.microsoft.com/office/drawing/2014/main" id="{0B0FBDD5-69B4-2A41-AB7A-203AE111AA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61" t="29420" r="76114" b="66103"/>
          <a:stretch>
            <a:fillRect/>
          </a:stretch>
        </p:blipFill>
        <p:spPr bwMode="auto">
          <a:xfrm>
            <a:off x="7739063" y="1387475"/>
            <a:ext cx="2087562" cy="34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uadroTexto 6">
            <a:extLst>
              <a:ext uri="{FF2B5EF4-FFF2-40B4-BE49-F238E27FC236}">
                <a16:creationId xmlns:a16="http://schemas.microsoft.com/office/drawing/2014/main" id="{50493E60-814B-1F4D-901C-1A0033F1F5EA}"/>
              </a:ext>
            </a:extLst>
          </p:cNvPr>
          <p:cNvSpPr txBox="1"/>
          <p:nvPr/>
        </p:nvSpPr>
        <p:spPr>
          <a:xfrm>
            <a:off x="277813" y="4822825"/>
            <a:ext cx="11914187" cy="8302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s-ES" sz="1600" b="1" dirty="0"/>
              <a:t>Sector Transporte (Nación)</a:t>
            </a:r>
            <a:endParaRPr lang="es-ES" sz="1600" b="1" dirty="0">
              <a:solidFill>
                <a:srgbClr val="000000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  <a:defRPr/>
            </a:pPr>
            <a:r>
              <a:rPr lang="es-ES" sz="1600" dirty="0">
                <a:solidFill>
                  <a:srgbClr val="000000"/>
                </a:solidFill>
              </a:rPr>
              <a:t>11º lugar </a:t>
            </a:r>
            <a:r>
              <a:rPr lang="es-ES" sz="1600" dirty="0"/>
              <a:t>(de 23) </a:t>
            </a:r>
            <a:r>
              <a:rPr lang="es-ES" sz="1600" dirty="0">
                <a:solidFill>
                  <a:srgbClr val="000000"/>
                </a:solidFill>
              </a:rPr>
              <a:t>: </a:t>
            </a:r>
            <a:r>
              <a:rPr lang="es-ES" sz="1600" dirty="0"/>
              <a:t>IDI 84 puntos (de 23)</a:t>
            </a:r>
          </a:p>
          <a:p>
            <a:pPr marL="285750" indent="-285750" algn="just">
              <a:buFont typeface="Arial" panose="020B0604020202020204" pitchFamily="34" charset="0"/>
              <a:buChar char="•"/>
              <a:defRPr/>
            </a:pPr>
            <a:r>
              <a:rPr lang="es-ES" sz="1600" dirty="0">
                <a:solidFill>
                  <a:srgbClr val="000000"/>
                </a:solidFill>
              </a:rPr>
              <a:t>Supera promedio rama ejecutiva en 1,1 puntos (Máximo puntaje 93 en el sector Educación y menor puntaje 68 puntos en sector Cultura) </a:t>
            </a:r>
            <a:endParaRPr lang="es-CO" sz="1600" dirty="0">
              <a:solidFill>
                <a:srgbClr val="000000"/>
              </a:solidFill>
            </a:endParaRPr>
          </a:p>
        </p:txBody>
      </p:sp>
      <p:pic>
        <p:nvPicPr>
          <p:cNvPr id="15363" name="Imagen 3">
            <a:extLst>
              <a:ext uri="{FF2B5EF4-FFF2-40B4-BE49-F238E27FC236}">
                <a16:creationId xmlns:a16="http://schemas.microsoft.com/office/drawing/2014/main" id="{D20A3673-E168-A044-A73B-3906E020BD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2" t="10254" r="3592" b="29582"/>
          <a:stretch>
            <a:fillRect/>
          </a:stretch>
        </p:blipFill>
        <p:spPr bwMode="auto">
          <a:xfrm>
            <a:off x="730250" y="804863"/>
            <a:ext cx="11018838" cy="4017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4" name="CuadroTexto 3">
            <a:extLst>
              <a:ext uri="{FF2B5EF4-FFF2-40B4-BE49-F238E27FC236}">
                <a16:creationId xmlns:a16="http://schemas.microsoft.com/office/drawing/2014/main" id="{939581C0-55AA-D446-A164-EDCE308355D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41388" y="173038"/>
            <a:ext cx="103092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s-ES" altLang="es-CO" sz="2400" b="1" dirty="0">
                <a:solidFill>
                  <a:srgbClr val="0070C0"/>
                </a:solidFill>
              </a:rPr>
              <a:t> RESULTADOS IDI 2020 - Información general (Nación)</a:t>
            </a:r>
            <a:endParaRPr lang="es-CO" altLang="es-CO" dirty="0"/>
          </a:p>
        </p:txBody>
      </p:sp>
      <p:sp>
        <p:nvSpPr>
          <p:cNvPr id="15365" name="CuadroTexto 11">
            <a:extLst>
              <a:ext uri="{FF2B5EF4-FFF2-40B4-BE49-F238E27FC236}">
                <a16:creationId xmlns:a16="http://schemas.microsoft.com/office/drawing/2014/main" id="{FF4FEB13-4FC9-6F44-A7B1-39D7EF07B0E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6600" y="3814763"/>
            <a:ext cx="7697788" cy="231775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endParaRPr lang="es-CO" altLang="es-CO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CuadroTexto 3">
            <a:extLst>
              <a:ext uri="{FF2B5EF4-FFF2-40B4-BE49-F238E27FC236}">
                <a16:creationId xmlns:a16="http://schemas.microsoft.com/office/drawing/2014/main" id="{38B8D3FD-BF9E-C14B-A361-A7E6BFA4329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41388" y="173038"/>
            <a:ext cx="103092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s-ES" altLang="es-CO" sz="2400" b="1" dirty="0">
                <a:solidFill>
                  <a:srgbClr val="0070C0"/>
                </a:solidFill>
              </a:rPr>
              <a:t>RESULTADOS IDI 2020 - Información Sector Transporte</a:t>
            </a:r>
            <a:endParaRPr lang="es-CO" altLang="es-CO" dirty="0"/>
          </a:p>
        </p:txBody>
      </p:sp>
      <p:graphicFrame>
        <p:nvGraphicFramePr>
          <p:cNvPr id="16" name="Tabla 15">
            <a:extLst>
              <a:ext uri="{FF2B5EF4-FFF2-40B4-BE49-F238E27FC236}">
                <a16:creationId xmlns:a16="http://schemas.microsoft.com/office/drawing/2014/main" id="{F0C7478A-9C72-8747-B7C1-B94C5BADC45D}"/>
              </a:ext>
            </a:extLst>
          </p:cNvPr>
          <p:cNvGraphicFramePr>
            <a:graphicFrameLocks noGrp="1"/>
          </p:cNvGraphicFramePr>
          <p:nvPr/>
        </p:nvGraphicFramePr>
        <p:xfrm>
          <a:off x="231775" y="1555750"/>
          <a:ext cx="11728450" cy="2481367"/>
        </p:xfrm>
        <a:graphic>
          <a:graphicData uri="http://schemas.openxmlformats.org/drawingml/2006/table">
            <a:tbl>
              <a:tblPr/>
              <a:tblGrid>
                <a:gridCol w="44737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0683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0683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0683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0683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0683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0683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906839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906839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717409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1" i="0" u="none" strike="noStrike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</a:rPr>
                        <a:t>Entidad</a:t>
                      </a:r>
                    </a:p>
                  </a:txBody>
                  <a:tcPr marL="9525" marR="9525" marT="9513" marB="0" anchor="ctr">
                    <a:lnL w="12700" cap="flat" cmpd="sng" algn="ctr">
                      <a:solidFill>
                        <a:schemeClr val="accent3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Índice de Desempeño Institucional</a:t>
                      </a:r>
                    </a:p>
                  </a:txBody>
                  <a:tcPr marL="9525" marR="9525" marT="9513" marB="0" anchor="ctr">
                    <a:lnL w="12700" cap="flat" cmpd="sng" algn="ctr">
                      <a:solidFill>
                        <a:schemeClr val="accent3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D1 Talento Humano</a:t>
                      </a:r>
                    </a:p>
                  </a:txBody>
                  <a:tcPr marL="9525" marR="9525" marT="9513" marB="0">
                    <a:lnL w="12700" cap="flat" cmpd="sng" algn="ctr">
                      <a:solidFill>
                        <a:schemeClr val="accent3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D2Direccionamiento Estratégico y Planeación</a:t>
                      </a:r>
                    </a:p>
                  </a:txBody>
                  <a:tcPr marL="9525" marR="9525" marT="9513" marB="0">
                    <a:lnL w="12700" cap="flat" cmpd="sng" algn="ctr">
                      <a:solidFill>
                        <a:schemeClr val="accent3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D3 Gestión para Resultados con Valores</a:t>
                      </a:r>
                    </a:p>
                  </a:txBody>
                  <a:tcPr marL="9525" marR="9525" marT="9513" marB="0">
                    <a:lnL w="12700" cap="flat" cmpd="sng" algn="ctr">
                      <a:solidFill>
                        <a:schemeClr val="accent3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D4 Evaluación de Resultados</a:t>
                      </a:r>
                    </a:p>
                  </a:txBody>
                  <a:tcPr marL="9525" marR="9525" marT="9513" marB="0">
                    <a:lnL w="12700" cap="flat" cmpd="sng" algn="ctr">
                      <a:solidFill>
                        <a:schemeClr val="accent3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D5 Información y Comunicación</a:t>
                      </a:r>
                    </a:p>
                  </a:txBody>
                  <a:tcPr marL="9525" marR="9525" marT="9513" marB="0">
                    <a:lnL w="12700" cap="flat" cmpd="sng" algn="ctr">
                      <a:solidFill>
                        <a:schemeClr val="accent3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D6 Gestión del Conocimiento</a:t>
                      </a:r>
                    </a:p>
                  </a:txBody>
                  <a:tcPr marL="9525" marR="9525" marT="9513" marB="0">
                    <a:lnL w="12700" cap="flat" cmpd="sng" algn="ctr">
                      <a:solidFill>
                        <a:schemeClr val="accent3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D7 Control Interno</a:t>
                      </a:r>
                    </a:p>
                  </a:txBody>
                  <a:tcPr marL="9525" marR="9525" marT="9513" marB="0">
                    <a:lnL w="12700" cap="flat" cmpd="sng" algn="ctr">
                      <a:solidFill>
                        <a:schemeClr val="accent3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97163">
                <a:tc>
                  <a:txBody>
                    <a:bodyPr/>
                    <a:lstStyle/>
                    <a:p>
                      <a:pPr algn="ctr" fontAlgn="b"/>
                      <a:r>
                        <a:rPr lang="es-CO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UNIDAD ADMINISTRATIVA ESPECIAL DE AERONÁUTICA CIVIL</a:t>
                      </a:r>
                    </a:p>
                  </a:txBody>
                  <a:tcPr marL="9525" marR="9525" marT="9513" marB="0" anchor="b">
                    <a:lnL w="12700" cap="flat" cmpd="sng" algn="ctr">
                      <a:solidFill>
                        <a:schemeClr val="accent3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93,9</a:t>
                      </a:r>
                    </a:p>
                  </a:txBody>
                  <a:tcPr marL="9525" marR="9525" marT="9513" marB="0" anchor="ctr">
                    <a:lnL w="12700" cap="flat" cmpd="sng" algn="ctr">
                      <a:solidFill>
                        <a:schemeClr val="accent3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accent3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DCF7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96,8</a:t>
                      </a:r>
                    </a:p>
                  </a:txBody>
                  <a:tcPr marL="9525" marR="9525" marT="951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3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C77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98,1</a:t>
                      </a:r>
                    </a:p>
                  </a:txBody>
                  <a:tcPr marL="9525" marR="9525" marT="951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3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73C37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93,4</a:t>
                      </a:r>
                    </a:p>
                  </a:txBody>
                  <a:tcPr marL="9525" marR="9525" marT="951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3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A2D17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94,9</a:t>
                      </a:r>
                    </a:p>
                  </a:txBody>
                  <a:tcPr marL="9525" marR="9525" marT="951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3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3CC7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93,1</a:t>
                      </a:r>
                    </a:p>
                  </a:txBody>
                  <a:tcPr marL="9525" marR="9525" marT="951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3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A6D27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98,8</a:t>
                      </a:r>
                    </a:p>
                  </a:txBody>
                  <a:tcPr marL="9525" marR="9525" marT="951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3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6DC17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93,0</a:t>
                      </a:r>
                    </a:p>
                  </a:txBody>
                  <a:tcPr marL="9525" marR="9525" marT="951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3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A6D27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3338">
                <a:tc>
                  <a:txBody>
                    <a:bodyPr/>
                    <a:lstStyle/>
                    <a:p>
                      <a:pPr algn="ctr" fontAlgn="b"/>
                      <a:r>
                        <a:rPr lang="es-CO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MINISTERIO DE TRANSPORTE</a:t>
                      </a:r>
                    </a:p>
                  </a:txBody>
                  <a:tcPr marL="9525" marR="9525" marT="9513" marB="0" anchor="b">
                    <a:lnL w="12700" cap="flat" cmpd="sng" algn="ctr">
                      <a:solidFill>
                        <a:schemeClr val="accent3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86,9</a:t>
                      </a:r>
                    </a:p>
                  </a:txBody>
                  <a:tcPr marL="9525" marR="9525" marT="9513" marB="0" anchor="ctr">
                    <a:lnL w="12700" cap="flat" cmpd="sng" algn="ctr">
                      <a:solidFill>
                        <a:schemeClr val="accent3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38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79,7</a:t>
                      </a:r>
                    </a:p>
                  </a:txBody>
                  <a:tcPr marL="9525" marR="9525" marT="951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DA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90,2</a:t>
                      </a:r>
                    </a:p>
                  </a:txBody>
                  <a:tcPr marL="9525" marR="9525" marT="951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A8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90,8</a:t>
                      </a:r>
                    </a:p>
                  </a:txBody>
                  <a:tcPr marL="9525" marR="9525" marT="951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CD88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86,0</a:t>
                      </a:r>
                    </a:p>
                  </a:txBody>
                  <a:tcPr marL="9525" marR="9525" marT="951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CE68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84,4</a:t>
                      </a:r>
                    </a:p>
                  </a:txBody>
                  <a:tcPr marL="9525" marR="9525" marT="951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A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88,9</a:t>
                      </a:r>
                    </a:p>
                  </a:txBody>
                  <a:tcPr marL="9525" marR="9525" marT="951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FDE8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84,5</a:t>
                      </a:r>
                    </a:p>
                  </a:txBody>
                  <a:tcPr marL="9525" marR="9525" marT="951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A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3338">
                <a:tc>
                  <a:txBody>
                    <a:bodyPr/>
                    <a:lstStyle/>
                    <a:p>
                      <a:pPr algn="ctr" fontAlgn="b"/>
                      <a:r>
                        <a:rPr lang="es-CO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AGENCIA NACIONAL DE INFRAESTRUCTURA.</a:t>
                      </a:r>
                    </a:p>
                  </a:txBody>
                  <a:tcPr marL="9525" marR="9525" marT="9513" marB="0" anchor="b">
                    <a:lnL w="12700" cap="flat" cmpd="sng" algn="ctr">
                      <a:solidFill>
                        <a:schemeClr val="accent3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85,7</a:t>
                      </a:r>
                    </a:p>
                  </a:txBody>
                  <a:tcPr marL="9525" marR="9525" marT="9513" marB="0" anchor="ctr">
                    <a:lnL w="12700" cap="flat" cmpd="sng" algn="ctr">
                      <a:solidFill>
                        <a:schemeClr val="accent3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FE7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79,6</a:t>
                      </a:r>
                    </a:p>
                  </a:txBody>
                  <a:tcPr marL="9525" marR="9525" marT="951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DA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78,0</a:t>
                      </a:r>
                    </a:p>
                  </a:txBody>
                  <a:tcPr marL="9525" marR="9525" marT="951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D47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83,8</a:t>
                      </a:r>
                    </a:p>
                  </a:txBody>
                  <a:tcPr marL="9525" marR="9525" marT="951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EA8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80,6</a:t>
                      </a:r>
                    </a:p>
                  </a:txBody>
                  <a:tcPr marL="9525" marR="9525" marT="951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DD8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82,9</a:t>
                      </a:r>
                    </a:p>
                  </a:txBody>
                  <a:tcPr marL="9525" marR="9525" marT="951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E68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98,2</a:t>
                      </a:r>
                    </a:p>
                  </a:txBody>
                  <a:tcPr marL="9525" marR="9525" marT="951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3C37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83,3</a:t>
                      </a:r>
                    </a:p>
                  </a:txBody>
                  <a:tcPr marL="9525" marR="9525" marT="951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E88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3338">
                <a:tc>
                  <a:txBody>
                    <a:bodyPr/>
                    <a:lstStyle/>
                    <a:p>
                      <a:pPr algn="ctr" fontAlgn="b"/>
                      <a:r>
                        <a:rPr lang="es-CO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INSTITUTO NACIONAL DE VÍAS</a:t>
                      </a:r>
                    </a:p>
                  </a:txBody>
                  <a:tcPr marL="9525" marR="9525" marT="9513" marB="0" anchor="b">
                    <a:lnL w="12700" cap="flat" cmpd="sng" algn="ctr">
                      <a:solidFill>
                        <a:schemeClr val="accent3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82,4</a:t>
                      </a:r>
                    </a:p>
                  </a:txBody>
                  <a:tcPr marL="9525" marR="9525" marT="9513" marB="0" anchor="ctr">
                    <a:lnL w="12700" cap="flat" cmpd="sng" algn="ctr">
                      <a:solidFill>
                        <a:schemeClr val="accent3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E48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80,0</a:t>
                      </a:r>
                    </a:p>
                  </a:txBody>
                  <a:tcPr marL="9525" marR="9525" marT="951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DB8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86,3</a:t>
                      </a:r>
                    </a:p>
                  </a:txBody>
                  <a:tcPr marL="9525" marR="9525" marT="951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E58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85,0</a:t>
                      </a:r>
                    </a:p>
                  </a:txBody>
                  <a:tcPr marL="9525" marR="9525" marT="951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6E9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79,7</a:t>
                      </a:r>
                    </a:p>
                  </a:txBody>
                  <a:tcPr marL="9525" marR="9525" marT="951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DA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77,4</a:t>
                      </a:r>
                    </a:p>
                  </a:txBody>
                  <a:tcPr marL="9525" marR="9525" marT="951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D17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84,7</a:t>
                      </a:r>
                    </a:p>
                  </a:txBody>
                  <a:tcPr marL="9525" marR="9525" marT="951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E9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78,9</a:t>
                      </a:r>
                    </a:p>
                  </a:txBody>
                  <a:tcPr marL="9525" marR="9525" marT="951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D78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3338">
                <a:tc>
                  <a:txBody>
                    <a:bodyPr/>
                    <a:lstStyle/>
                    <a:p>
                      <a:pPr algn="ctr" fontAlgn="b"/>
                      <a:r>
                        <a:rPr lang="es-CO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SUPERINTENDENCIA DE TRANSPORTE</a:t>
                      </a:r>
                    </a:p>
                  </a:txBody>
                  <a:tcPr marL="9525" marR="9525" marT="9513" marB="0" anchor="b">
                    <a:lnL w="12700" cap="flat" cmpd="sng" algn="ctr">
                      <a:solidFill>
                        <a:schemeClr val="accent3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79,7</a:t>
                      </a:r>
                    </a:p>
                  </a:txBody>
                  <a:tcPr marL="9525" marR="9525" marT="9513" marB="0" anchor="ctr">
                    <a:lnL w="12700" cap="flat" cmpd="sng" algn="ctr">
                      <a:solidFill>
                        <a:schemeClr val="accent3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DA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82,2</a:t>
                      </a:r>
                    </a:p>
                  </a:txBody>
                  <a:tcPr marL="9525" marR="9525" marT="951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E48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76,6</a:t>
                      </a:r>
                    </a:p>
                  </a:txBody>
                  <a:tcPr marL="9525" marR="9525" marT="951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CE7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80,2</a:t>
                      </a:r>
                    </a:p>
                  </a:txBody>
                  <a:tcPr marL="9525" marR="9525" marT="951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DC8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64,0</a:t>
                      </a:r>
                    </a:p>
                  </a:txBody>
                  <a:tcPr marL="9525" marR="9525" marT="951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9F7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78,8</a:t>
                      </a:r>
                    </a:p>
                  </a:txBody>
                  <a:tcPr marL="9525" marR="9525" marT="951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D7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80,0</a:t>
                      </a:r>
                    </a:p>
                  </a:txBody>
                  <a:tcPr marL="9525" marR="9525" marT="951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DB8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77,0</a:t>
                      </a:r>
                    </a:p>
                  </a:txBody>
                  <a:tcPr marL="9525" marR="9525" marT="951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D07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3338"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AGENCIA NACIONAL DE SEGURIDAD VIAL</a:t>
                      </a:r>
                    </a:p>
                  </a:txBody>
                  <a:tcPr marL="9525" marR="9525" marT="9513" marB="0" anchor="b">
                    <a:lnL w="12700" cap="flat" cmpd="sng" algn="ctr">
                      <a:solidFill>
                        <a:schemeClr val="accent3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74,5</a:t>
                      </a:r>
                    </a:p>
                  </a:txBody>
                  <a:tcPr marL="9525" marR="9525" marT="9513" marB="0" anchor="ctr">
                    <a:lnL w="12700" cap="flat" cmpd="sng" algn="ctr">
                      <a:solidFill>
                        <a:schemeClr val="accent3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C67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69,6</a:t>
                      </a:r>
                    </a:p>
                  </a:txBody>
                  <a:tcPr marL="9525" marR="9525" marT="951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B47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70,9</a:t>
                      </a:r>
                    </a:p>
                  </a:txBody>
                  <a:tcPr marL="9525" marR="9525" marT="951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B97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77,9</a:t>
                      </a:r>
                    </a:p>
                  </a:txBody>
                  <a:tcPr marL="9525" marR="9525" marT="951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D37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74,6</a:t>
                      </a:r>
                    </a:p>
                  </a:txBody>
                  <a:tcPr marL="9525" marR="9525" marT="951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C77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75,5</a:t>
                      </a:r>
                    </a:p>
                  </a:txBody>
                  <a:tcPr marL="9525" marR="9525" marT="951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CA7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72,0</a:t>
                      </a:r>
                    </a:p>
                  </a:txBody>
                  <a:tcPr marL="9525" marR="9525" marT="951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BD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71,0</a:t>
                      </a:r>
                    </a:p>
                  </a:txBody>
                  <a:tcPr marL="9525" marR="9525" marT="951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B97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6469" name="CuadroTexto 14">
            <a:extLst>
              <a:ext uri="{FF2B5EF4-FFF2-40B4-BE49-F238E27FC236}">
                <a16:creationId xmlns:a16="http://schemas.microsoft.com/office/drawing/2014/main" id="{D9CA7304-6EE4-2445-94CC-6C9288F8E7D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4050" y="3241675"/>
            <a:ext cx="11166475" cy="309563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endParaRPr lang="es-CO" altLang="es-CO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Imagen 8">
            <a:extLst>
              <a:ext uri="{FF2B5EF4-FFF2-40B4-BE49-F238E27FC236}">
                <a16:creationId xmlns:a16="http://schemas.microsoft.com/office/drawing/2014/main" id="{DB4BA36C-3CDA-E44C-BCDD-78A0938FAF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558" r="2847" b="25986"/>
          <a:stretch>
            <a:fillRect/>
          </a:stretch>
        </p:blipFill>
        <p:spPr bwMode="auto">
          <a:xfrm>
            <a:off x="0" y="98425"/>
            <a:ext cx="11844338" cy="4078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7" name="Imagen 9">
            <a:extLst>
              <a:ext uri="{FF2B5EF4-FFF2-40B4-BE49-F238E27FC236}">
                <a16:creationId xmlns:a16="http://schemas.microsoft.com/office/drawing/2014/main" id="{4A4E5696-F8DB-864C-910D-5724DD2E1B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1087" b="36053"/>
          <a:stretch>
            <a:fillRect/>
          </a:stretch>
        </p:blipFill>
        <p:spPr bwMode="auto">
          <a:xfrm>
            <a:off x="0" y="4362450"/>
            <a:ext cx="12192000" cy="156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Estrella: 5 puntas 19">
            <a:extLst>
              <a:ext uri="{FF2B5EF4-FFF2-40B4-BE49-F238E27FC236}">
                <a16:creationId xmlns:a16="http://schemas.microsoft.com/office/drawing/2014/main" id="{58865FCB-6A6E-2240-8CAA-5D84A49CD282}"/>
              </a:ext>
            </a:extLst>
          </p:cNvPr>
          <p:cNvSpPr/>
          <p:nvPr/>
        </p:nvSpPr>
        <p:spPr>
          <a:xfrm>
            <a:off x="8186738" y="5054600"/>
            <a:ext cx="188912" cy="184150"/>
          </a:xfrm>
          <a:prstGeom prst="star5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CO"/>
          </a:p>
        </p:txBody>
      </p:sp>
      <p:sp>
        <p:nvSpPr>
          <p:cNvPr id="21" name="Estrella: 5 puntas 20">
            <a:extLst>
              <a:ext uri="{FF2B5EF4-FFF2-40B4-BE49-F238E27FC236}">
                <a16:creationId xmlns:a16="http://schemas.microsoft.com/office/drawing/2014/main" id="{BAC36F97-196B-1041-9087-0E55853EAD21}"/>
              </a:ext>
            </a:extLst>
          </p:cNvPr>
          <p:cNvSpPr/>
          <p:nvPr/>
        </p:nvSpPr>
        <p:spPr>
          <a:xfrm>
            <a:off x="1914525" y="3678238"/>
            <a:ext cx="187325" cy="18415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CO"/>
          </a:p>
        </p:txBody>
      </p:sp>
      <p:sp>
        <p:nvSpPr>
          <p:cNvPr id="22" name="Estrella: 5 puntas 21">
            <a:extLst>
              <a:ext uri="{FF2B5EF4-FFF2-40B4-BE49-F238E27FC236}">
                <a16:creationId xmlns:a16="http://schemas.microsoft.com/office/drawing/2014/main" id="{95783F65-AC41-B544-A6D4-5FE4405B252C}"/>
              </a:ext>
            </a:extLst>
          </p:cNvPr>
          <p:cNvSpPr/>
          <p:nvPr/>
        </p:nvSpPr>
        <p:spPr>
          <a:xfrm>
            <a:off x="3209925" y="3678238"/>
            <a:ext cx="187325" cy="184150"/>
          </a:xfrm>
          <a:prstGeom prst="star5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CO"/>
          </a:p>
        </p:txBody>
      </p:sp>
      <p:sp>
        <p:nvSpPr>
          <p:cNvPr id="23" name="Estrella: 5 puntas 22">
            <a:extLst>
              <a:ext uri="{FF2B5EF4-FFF2-40B4-BE49-F238E27FC236}">
                <a16:creationId xmlns:a16="http://schemas.microsoft.com/office/drawing/2014/main" id="{C825440D-A0D8-3549-9D5E-5E41B9042586}"/>
              </a:ext>
            </a:extLst>
          </p:cNvPr>
          <p:cNvSpPr/>
          <p:nvPr/>
        </p:nvSpPr>
        <p:spPr>
          <a:xfrm>
            <a:off x="2532063" y="3678238"/>
            <a:ext cx="187325" cy="184150"/>
          </a:xfrm>
          <a:prstGeom prst="star5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CO"/>
          </a:p>
        </p:txBody>
      </p:sp>
      <p:sp>
        <p:nvSpPr>
          <p:cNvPr id="24" name="Estrella: 5 puntas 23">
            <a:extLst>
              <a:ext uri="{FF2B5EF4-FFF2-40B4-BE49-F238E27FC236}">
                <a16:creationId xmlns:a16="http://schemas.microsoft.com/office/drawing/2014/main" id="{9F034D44-44C3-CE42-943A-4413D693284D}"/>
              </a:ext>
            </a:extLst>
          </p:cNvPr>
          <p:cNvSpPr/>
          <p:nvPr/>
        </p:nvSpPr>
        <p:spPr>
          <a:xfrm>
            <a:off x="1214438" y="3678238"/>
            <a:ext cx="188912" cy="184150"/>
          </a:xfrm>
          <a:prstGeom prst="star5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CO"/>
          </a:p>
        </p:txBody>
      </p:sp>
      <p:sp>
        <p:nvSpPr>
          <p:cNvPr id="25" name="Estrella: 5 puntas 24">
            <a:extLst>
              <a:ext uri="{FF2B5EF4-FFF2-40B4-BE49-F238E27FC236}">
                <a16:creationId xmlns:a16="http://schemas.microsoft.com/office/drawing/2014/main" id="{C6DF767B-43A9-4648-A01F-8E73E8667408}"/>
              </a:ext>
            </a:extLst>
          </p:cNvPr>
          <p:cNvSpPr/>
          <p:nvPr/>
        </p:nvSpPr>
        <p:spPr>
          <a:xfrm>
            <a:off x="2528888" y="5116513"/>
            <a:ext cx="187325" cy="18415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CO"/>
          </a:p>
        </p:txBody>
      </p:sp>
      <p:sp>
        <p:nvSpPr>
          <p:cNvPr id="26" name="Estrella: 5 puntas 25">
            <a:extLst>
              <a:ext uri="{FF2B5EF4-FFF2-40B4-BE49-F238E27FC236}">
                <a16:creationId xmlns:a16="http://schemas.microsoft.com/office/drawing/2014/main" id="{152B2A11-BA93-9C42-87EA-1CB180EE3240}"/>
              </a:ext>
            </a:extLst>
          </p:cNvPr>
          <p:cNvSpPr/>
          <p:nvPr/>
        </p:nvSpPr>
        <p:spPr>
          <a:xfrm>
            <a:off x="11477625" y="5146675"/>
            <a:ext cx="187325" cy="182563"/>
          </a:xfrm>
          <a:prstGeom prst="star5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CO"/>
          </a:p>
        </p:txBody>
      </p:sp>
      <p:sp>
        <p:nvSpPr>
          <p:cNvPr id="27" name="Estrella: 5 puntas 26">
            <a:extLst>
              <a:ext uri="{FF2B5EF4-FFF2-40B4-BE49-F238E27FC236}">
                <a16:creationId xmlns:a16="http://schemas.microsoft.com/office/drawing/2014/main" id="{1433DE04-5797-2342-8698-06BB75CA7E58}"/>
              </a:ext>
            </a:extLst>
          </p:cNvPr>
          <p:cNvSpPr/>
          <p:nvPr/>
        </p:nvSpPr>
        <p:spPr>
          <a:xfrm>
            <a:off x="8880475" y="5564188"/>
            <a:ext cx="187325" cy="184150"/>
          </a:xfrm>
          <a:prstGeom prst="star5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CO"/>
          </a:p>
        </p:txBody>
      </p:sp>
      <p:sp>
        <p:nvSpPr>
          <p:cNvPr id="21516" name="CuadroTexto 3">
            <a:extLst>
              <a:ext uri="{FF2B5EF4-FFF2-40B4-BE49-F238E27FC236}">
                <a16:creationId xmlns:a16="http://schemas.microsoft.com/office/drawing/2014/main" id="{0083F2D0-1C3A-8E4D-B945-8DB7C75200C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41388" y="-60325"/>
            <a:ext cx="103092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s-ES" altLang="es-CO" sz="2400" b="1">
                <a:solidFill>
                  <a:srgbClr val="0070C0"/>
                </a:solidFill>
              </a:rPr>
              <a:t>D) Puntaje por Política 2020</a:t>
            </a:r>
            <a:endParaRPr lang="es-CO" altLang="es-CO"/>
          </a:p>
        </p:txBody>
      </p:sp>
      <p:pic>
        <p:nvPicPr>
          <p:cNvPr id="21517" name="Picture 4" descr="Ilustración de Ilustración De Símbolo De Atención y más Vectores Libres de  Derechos de Alarma - iStock">
            <a:extLst>
              <a:ext uri="{FF2B5EF4-FFF2-40B4-BE49-F238E27FC236}">
                <a16:creationId xmlns:a16="http://schemas.microsoft.com/office/drawing/2014/main" id="{397D31BD-817B-6F47-867C-DE98C63E13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41" t="9348" r="4204" b="8005"/>
          <a:stretch>
            <a:fillRect/>
          </a:stretch>
        </p:blipFill>
        <p:spPr bwMode="auto">
          <a:xfrm>
            <a:off x="9877425" y="3489325"/>
            <a:ext cx="403225" cy="373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8" name="Picture 4" descr="Ilustración de Ilustración De Símbolo De Atención y más Vectores Libres de  Derechos de Alarma - iStock">
            <a:extLst>
              <a:ext uri="{FF2B5EF4-FFF2-40B4-BE49-F238E27FC236}">
                <a16:creationId xmlns:a16="http://schemas.microsoft.com/office/drawing/2014/main" id="{A72BE93F-19FB-CF40-BB7B-B99D7A0D9B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41" t="9348" r="4204" b="8005"/>
          <a:stretch>
            <a:fillRect/>
          </a:stretch>
        </p:blipFill>
        <p:spPr bwMode="auto">
          <a:xfrm>
            <a:off x="10555288" y="3489325"/>
            <a:ext cx="401637" cy="373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9" name="Picture 4" descr="Ilustración de Ilustración De Símbolo De Atención y más Vectores Libres de  Derechos de Alarma - iStock">
            <a:extLst>
              <a:ext uri="{FF2B5EF4-FFF2-40B4-BE49-F238E27FC236}">
                <a16:creationId xmlns:a16="http://schemas.microsoft.com/office/drawing/2014/main" id="{CD3735E6-8E87-B048-BEAD-E1F9F18D23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41" t="9348" r="4204" b="8005"/>
          <a:stretch>
            <a:fillRect/>
          </a:stretch>
        </p:blipFill>
        <p:spPr bwMode="auto">
          <a:xfrm>
            <a:off x="11169650" y="3460750"/>
            <a:ext cx="401638" cy="373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20" name="Picture 4" descr="Ilustración de Ilustración De Símbolo De Atención y más Vectores Libres de  Derechos de Alarma - iStock">
            <a:extLst>
              <a:ext uri="{FF2B5EF4-FFF2-40B4-BE49-F238E27FC236}">
                <a16:creationId xmlns:a16="http://schemas.microsoft.com/office/drawing/2014/main" id="{A6707846-4C7C-9E44-BA72-EF6D856FE0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41" t="9348" r="4204" b="8005"/>
          <a:stretch>
            <a:fillRect/>
          </a:stretch>
        </p:blipFill>
        <p:spPr bwMode="auto">
          <a:xfrm>
            <a:off x="9209088" y="3489325"/>
            <a:ext cx="401637" cy="373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21" name="Picture 4" descr="Ilustración de Ilustración De Símbolo De Atención y más Vectores Libres de  Derechos de Alarma - iStock">
            <a:extLst>
              <a:ext uri="{FF2B5EF4-FFF2-40B4-BE49-F238E27FC236}">
                <a16:creationId xmlns:a16="http://schemas.microsoft.com/office/drawing/2014/main" id="{2934EB6E-BA6B-3A4C-AF67-7AF3309878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41" t="9348" r="4204" b="8005"/>
          <a:stretch>
            <a:fillRect/>
          </a:stretch>
        </p:blipFill>
        <p:spPr bwMode="auto">
          <a:xfrm>
            <a:off x="11228388" y="4822825"/>
            <a:ext cx="249237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22" name="Picture 4" descr="Ilustración de Ilustración De Símbolo De Atención y más Vectores Libres de  Derechos de Alarma - iStock">
            <a:extLst>
              <a:ext uri="{FF2B5EF4-FFF2-40B4-BE49-F238E27FC236}">
                <a16:creationId xmlns:a16="http://schemas.microsoft.com/office/drawing/2014/main" id="{F32284E3-3043-E244-8348-EC824F0EB4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41" t="9348" r="4204" b="8005"/>
          <a:stretch>
            <a:fillRect/>
          </a:stretch>
        </p:blipFill>
        <p:spPr bwMode="auto">
          <a:xfrm>
            <a:off x="2528888" y="5499100"/>
            <a:ext cx="249237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23" name="Picture 4" descr="Ilustración de Ilustración De Símbolo De Atención y más Vectores Libres de  Derechos de Alarma - iStock">
            <a:extLst>
              <a:ext uri="{FF2B5EF4-FFF2-40B4-BE49-F238E27FC236}">
                <a16:creationId xmlns:a16="http://schemas.microsoft.com/office/drawing/2014/main" id="{15CB25B5-3421-A249-B160-EF3AA6BBA2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41" t="9348" r="4204" b="8005"/>
          <a:stretch>
            <a:fillRect/>
          </a:stretch>
        </p:blipFill>
        <p:spPr bwMode="auto">
          <a:xfrm>
            <a:off x="4946650" y="5614988"/>
            <a:ext cx="249238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24" name="Picture 4" descr="Ilustración de Ilustración De Símbolo De Atención y más Vectores Libres de  Derechos de Alarma - iStock">
            <a:extLst>
              <a:ext uri="{FF2B5EF4-FFF2-40B4-BE49-F238E27FC236}">
                <a16:creationId xmlns:a16="http://schemas.microsoft.com/office/drawing/2014/main" id="{242F130B-AFAC-AE48-863D-130AC324DC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41" t="9348" r="4204" b="8005"/>
          <a:stretch>
            <a:fillRect/>
          </a:stretch>
        </p:blipFill>
        <p:spPr bwMode="auto">
          <a:xfrm>
            <a:off x="5003800" y="5313363"/>
            <a:ext cx="249238" cy="23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25" name="Picture 4" descr="Ilustración de Ilustración De Símbolo De Atención y más Vectores Libres de  Derechos de Alarma - iStock">
            <a:extLst>
              <a:ext uri="{FF2B5EF4-FFF2-40B4-BE49-F238E27FC236}">
                <a16:creationId xmlns:a16="http://schemas.microsoft.com/office/drawing/2014/main" id="{CE07A84B-58ED-CC42-9E8B-AA50B1805F3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41" t="9348" r="4204" b="8005"/>
          <a:stretch>
            <a:fillRect/>
          </a:stretch>
        </p:blipFill>
        <p:spPr bwMode="auto">
          <a:xfrm>
            <a:off x="1663700" y="4816475"/>
            <a:ext cx="250825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26" name="Picture 4" descr="Ilustración de Ilustración De Símbolo De Atención y más Vectores Libres de  Derechos de Alarma - iStock">
            <a:extLst>
              <a:ext uri="{FF2B5EF4-FFF2-40B4-BE49-F238E27FC236}">
                <a16:creationId xmlns:a16="http://schemas.microsoft.com/office/drawing/2014/main" id="{EFB146CB-74C3-8D45-BBF1-0584724A63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41" t="9348" r="4204" b="8005"/>
          <a:stretch>
            <a:fillRect/>
          </a:stretch>
        </p:blipFill>
        <p:spPr bwMode="auto">
          <a:xfrm>
            <a:off x="8540750" y="3489325"/>
            <a:ext cx="401638" cy="373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F72BE401-BB97-0D47-8F20-06F22B89BFA9}"/>
              </a:ext>
            </a:extLst>
          </p:cNvPr>
          <p:cNvSpPr/>
          <p:nvPr/>
        </p:nvSpPr>
        <p:spPr>
          <a:xfrm>
            <a:off x="0" y="0"/>
            <a:ext cx="12320337" cy="7218204"/>
          </a:xfrm>
          <a:prstGeom prst="rect">
            <a:avLst/>
          </a:prstGeom>
          <a:solidFill>
            <a:srgbClr val="54A392">
              <a:alpha val="1568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Font typeface="Arial" panose="020B0604020202020204" pitchFamily="34" charset="0"/>
              <a:buNone/>
            </a:pPr>
            <a:endParaRPr lang="es-ES" altLang="es-CO" dirty="0"/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BB3477FE-090C-BD44-A1B8-07523FEDCEB7}"/>
              </a:ext>
            </a:extLst>
          </p:cNvPr>
          <p:cNvSpPr txBox="1"/>
          <p:nvPr/>
        </p:nvSpPr>
        <p:spPr>
          <a:xfrm>
            <a:off x="1732546" y="830776"/>
            <a:ext cx="8205537" cy="390876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CO" sz="3200" b="1" dirty="0">
                <a:solidFill>
                  <a:srgbClr val="1C4232"/>
                </a:solidFill>
                <a:latin typeface="Thonburi" pitchFamily="2" charset="-34"/>
                <a:cs typeface="Thonburi" pitchFamily="2" charset="-34"/>
              </a:rPr>
              <a:t>Audiencia pública modalidad virtual</a:t>
            </a:r>
          </a:p>
          <a:p>
            <a:r>
              <a:rPr lang="es-CO" sz="1800" b="1" dirty="0">
                <a:solidFill>
                  <a:srgbClr val="0070C0"/>
                </a:solidFill>
                <a:latin typeface="Hiragino Kaku Gothic StdN W8" panose="020B0800000000000000" pitchFamily="34" charset="-128"/>
                <a:ea typeface="Hiragino Kaku Gothic StdN W8" panose="020B0800000000000000" pitchFamily="34" charset="-128"/>
              </a:rPr>
              <a:t> </a:t>
            </a:r>
          </a:p>
          <a:p>
            <a:endParaRPr lang="es-CO" sz="1800" dirty="0">
              <a:solidFill>
                <a:schemeClr val="accent5">
                  <a:lumMod val="75000"/>
                </a:schemeClr>
              </a:solidFill>
              <a:latin typeface="Hiragino Kaku Gothic StdN W8" panose="020B0800000000000000" pitchFamily="34" charset="-128"/>
              <a:ea typeface="Hiragino Kaku Gothic StdN W8" panose="020B0800000000000000" pitchFamily="34" charset="-128"/>
            </a:endParaRPr>
          </a:p>
          <a:p>
            <a:pPr algn="just"/>
            <a:r>
              <a:rPr lang="es-CO" dirty="0">
                <a:solidFill>
                  <a:srgbClr val="1C4232"/>
                </a:solidFill>
                <a:latin typeface="Thonburi" pitchFamily="2" charset="-34"/>
                <a:cs typeface="Thonburi" pitchFamily="2" charset="-34"/>
              </a:rPr>
              <a:t>Es un acto público de diálogo entre las organizaciones sociales, ciudadanos y servidores públicos para evaluar la gestión gubernamental en el cumplimiento de las responsabilidades, políticas y planes ejecutados en un periodo para garantizar los derechos de los ciudadanos.</a:t>
            </a:r>
          </a:p>
          <a:p>
            <a:endParaRPr lang="es-CO" dirty="0">
              <a:solidFill>
                <a:srgbClr val="1C4232"/>
              </a:solidFill>
              <a:latin typeface="Thonburi" pitchFamily="2" charset="-34"/>
              <a:cs typeface="Thonburi" pitchFamily="2" charset="-34"/>
            </a:endParaRPr>
          </a:p>
          <a:p>
            <a:pPr algn="just"/>
            <a:r>
              <a:rPr lang="es-CO" dirty="0">
                <a:solidFill>
                  <a:srgbClr val="1C4232"/>
                </a:solidFill>
                <a:latin typeface="Thonburi" pitchFamily="2" charset="-34"/>
                <a:cs typeface="Thonburi" pitchFamily="2" charset="-34"/>
              </a:rPr>
              <a:t>Como se realizará de manera virtual, el diálogo se realizará en tiempo real.</a:t>
            </a:r>
          </a:p>
          <a:p>
            <a:pPr algn="just"/>
            <a:endParaRPr lang="es-CO" dirty="0">
              <a:solidFill>
                <a:srgbClr val="1C4232"/>
              </a:solidFill>
              <a:latin typeface="Thonburi" pitchFamily="2" charset="-34"/>
              <a:cs typeface="Thonburi" pitchFamily="2" charset="-34"/>
            </a:endParaRPr>
          </a:p>
          <a:p>
            <a:pPr algn="just"/>
            <a:r>
              <a:rPr lang="es-CO" dirty="0">
                <a:solidFill>
                  <a:srgbClr val="1C4232"/>
                </a:solidFill>
                <a:latin typeface="Thonburi" pitchFamily="2" charset="-34"/>
                <a:cs typeface="Thonburi" pitchFamily="2" charset="-34"/>
              </a:rPr>
              <a:t>Fuente DAFP</a:t>
            </a:r>
          </a:p>
        </p:txBody>
      </p:sp>
    </p:spTree>
    <p:extLst>
      <p:ext uri="{BB962C8B-B14F-4D97-AF65-F5344CB8AC3E}">
        <p14:creationId xmlns:p14="http://schemas.microsoft.com/office/powerpoint/2010/main" val="242055677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F72BE401-BB97-0D47-8F20-06F22B89BFA9}"/>
              </a:ext>
            </a:extLst>
          </p:cNvPr>
          <p:cNvSpPr/>
          <p:nvPr/>
        </p:nvSpPr>
        <p:spPr>
          <a:xfrm>
            <a:off x="0" y="0"/>
            <a:ext cx="12320337" cy="7218204"/>
          </a:xfrm>
          <a:prstGeom prst="rect">
            <a:avLst/>
          </a:prstGeom>
          <a:solidFill>
            <a:srgbClr val="54A392">
              <a:alpha val="1568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CO" dirty="0">
              <a:solidFill>
                <a:srgbClr val="00B050"/>
              </a:solidFill>
            </a:endParaRPr>
          </a:p>
        </p:txBody>
      </p:sp>
      <p:graphicFrame>
        <p:nvGraphicFramePr>
          <p:cNvPr id="5" name="Diagrama 4">
            <a:extLst>
              <a:ext uri="{FF2B5EF4-FFF2-40B4-BE49-F238E27FC236}">
                <a16:creationId xmlns:a16="http://schemas.microsoft.com/office/drawing/2014/main" id="{6855CFB1-23F5-4742-B6E8-9FBDCE8D459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555277090"/>
              </p:ext>
            </p:extLst>
          </p:nvPr>
        </p:nvGraphicFramePr>
        <p:xfrm>
          <a:off x="1696451" y="1293788"/>
          <a:ext cx="8760960" cy="39778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CuadroTexto 1">
            <a:extLst>
              <a:ext uri="{FF2B5EF4-FFF2-40B4-BE49-F238E27FC236}">
                <a16:creationId xmlns:a16="http://schemas.microsoft.com/office/drawing/2014/main" id="{A45592AD-89B0-A749-B575-D3F76126023A}"/>
              </a:ext>
            </a:extLst>
          </p:cNvPr>
          <p:cNvSpPr txBox="1"/>
          <p:nvPr/>
        </p:nvSpPr>
        <p:spPr>
          <a:xfrm>
            <a:off x="3860167" y="216570"/>
            <a:ext cx="87609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3200" b="1" dirty="0">
                <a:solidFill>
                  <a:srgbClr val="1C4232"/>
                </a:solidFill>
                <a:latin typeface="Thonburi" pitchFamily="2" charset="-34"/>
                <a:cs typeface="Thonburi" pitchFamily="2" charset="-34"/>
              </a:rPr>
              <a:t>Desarrollo de la Audiencia pública virtual</a:t>
            </a:r>
          </a:p>
        </p:txBody>
      </p:sp>
      <p:pic>
        <p:nvPicPr>
          <p:cNvPr id="7" name="Imagen 6" descr="Imagen que contiene dibujo&#10;&#10;Descripción generada automáticamente">
            <a:extLst>
              <a:ext uri="{FF2B5EF4-FFF2-40B4-BE49-F238E27FC236}">
                <a16:creationId xmlns:a16="http://schemas.microsoft.com/office/drawing/2014/main" id="{5D170D58-C3B2-1646-96F3-2BEB2AD0C7E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8"/>
              </a:ext>
            </a:extLst>
          </a:blip>
          <a:stretch>
            <a:fillRect/>
          </a:stretch>
        </p:blipFill>
        <p:spPr>
          <a:xfrm>
            <a:off x="2169325" y="2381122"/>
            <a:ext cx="798022" cy="840972"/>
          </a:xfrm>
          <a:prstGeom prst="rect">
            <a:avLst/>
          </a:prstGeom>
        </p:spPr>
      </p:pic>
      <p:pic>
        <p:nvPicPr>
          <p:cNvPr id="8" name="Imagen 7" descr="Imagen que contiene señal, firmar&#10;&#10;Descripción generada automáticamente">
            <a:hlinkClick r:id="rId9" action="ppaction://hlinksldjump"/>
            <a:extLst>
              <a:ext uri="{FF2B5EF4-FFF2-40B4-BE49-F238E27FC236}">
                <a16:creationId xmlns:a16="http://schemas.microsoft.com/office/drawing/2014/main" id="{F80089D2-A30D-6849-A248-2786CA8257B4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11"/>
              </a:ext>
            </a:extLst>
          </a:blip>
          <a:stretch>
            <a:fillRect/>
          </a:stretch>
        </p:blipFill>
        <p:spPr>
          <a:xfrm>
            <a:off x="2169325" y="4445320"/>
            <a:ext cx="723643" cy="723643"/>
          </a:xfrm>
          <a:prstGeom prst="rect">
            <a:avLst/>
          </a:prstGeom>
        </p:spPr>
      </p:pic>
      <p:pic>
        <p:nvPicPr>
          <p:cNvPr id="14" name="Gráfico 13" descr="Calendario mensual con relleno sólido">
            <a:extLst>
              <a:ext uri="{FF2B5EF4-FFF2-40B4-BE49-F238E27FC236}">
                <a16:creationId xmlns:a16="http://schemas.microsoft.com/office/drawing/2014/main" id="{E4A0D13D-F534-0349-8B43-95288F3377B3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2111136" y="3376507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828494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F72BE401-BB97-0D47-8F20-06F22B89BFA9}"/>
              </a:ext>
            </a:extLst>
          </p:cNvPr>
          <p:cNvSpPr/>
          <p:nvPr/>
        </p:nvSpPr>
        <p:spPr>
          <a:xfrm>
            <a:off x="0" y="-108284"/>
            <a:ext cx="12320337" cy="7326488"/>
          </a:xfrm>
          <a:prstGeom prst="rect">
            <a:avLst/>
          </a:prstGeom>
          <a:solidFill>
            <a:srgbClr val="54A392">
              <a:alpha val="1568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CO" dirty="0">
              <a:solidFill>
                <a:srgbClr val="00B050"/>
              </a:solidFill>
            </a:endParaRP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A45592AD-89B0-A749-B575-D3F76126023A}"/>
              </a:ext>
            </a:extLst>
          </p:cNvPr>
          <p:cNvSpPr txBox="1"/>
          <p:nvPr/>
        </p:nvSpPr>
        <p:spPr>
          <a:xfrm>
            <a:off x="791021" y="240633"/>
            <a:ext cx="1110821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3200" b="1" dirty="0">
                <a:solidFill>
                  <a:srgbClr val="1C4232"/>
                </a:solidFill>
                <a:latin typeface="Thonburi" pitchFamily="2" charset="-34"/>
                <a:cs typeface="Thonburi" pitchFamily="2" charset="-34"/>
              </a:rPr>
              <a:t>Hoja de ruta para el desarrollo de la Audiencia Pública Virtual</a:t>
            </a:r>
          </a:p>
        </p:txBody>
      </p:sp>
      <p:graphicFrame>
        <p:nvGraphicFramePr>
          <p:cNvPr id="3" name="Tabla 5">
            <a:extLst>
              <a:ext uri="{FF2B5EF4-FFF2-40B4-BE49-F238E27FC236}">
                <a16:creationId xmlns:a16="http://schemas.microsoft.com/office/drawing/2014/main" id="{347092A9-825F-AD40-978F-38727EFC7CE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3187555"/>
              </p:ext>
            </p:extLst>
          </p:nvPr>
        </p:nvGraphicFramePr>
        <p:xfrm>
          <a:off x="660399" y="1317851"/>
          <a:ext cx="10613190" cy="4394200"/>
        </p:xfrm>
        <a:graphic>
          <a:graphicData uri="http://schemas.openxmlformats.org/drawingml/2006/table">
            <a:tbl>
              <a:tblPr firstRow="1" bandRow="1">
                <a:solidFill>
                  <a:srgbClr val="1C4232"/>
                </a:solidFill>
                <a:tableStyleId>{93296810-A885-4BE3-A3E7-6D5BEEA58F35}</a:tableStyleId>
              </a:tblPr>
              <a:tblGrid>
                <a:gridCol w="2299369">
                  <a:extLst>
                    <a:ext uri="{9D8B030D-6E8A-4147-A177-3AD203B41FA5}">
                      <a16:colId xmlns:a16="http://schemas.microsoft.com/office/drawing/2014/main" val="1796374515"/>
                    </a:ext>
                  </a:extLst>
                </a:gridCol>
                <a:gridCol w="4559968">
                  <a:extLst>
                    <a:ext uri="{9D8B030D-6E8A-4147-A177-3AD203B41FA5}">
                      <a16:colId xmlns:a16="http://schemas.microsoft.com/office/drawing/2014/main" val="979389949"/>
                    </a:ext>
                  </a:extLst>
                </a:gridCol>
                <a:gridCol w="3753853">
                  <a:extLst>
                    <a:ext uri="{9D8B030D-6E8A-4147-A177-3AD203B41FA5}">
                      <a16:colId xmlns:a16="http://schemas.microsoft.com/office/drawing/2014/main" val="32140568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CO" sz="1600" dirty="0"/>
                        <a:t>Etapa de la Rendición de Cuentas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600" dirty="0"/>
                        <a:t>Actividad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600" dirty="0"/>
                        <a:t>Responsable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7524916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s-CO" sz="1400" kern="1200" dirty="0">
                          <a:solidFill>
                            <a:srgbClr val="1C4232"/>
                          </a:solidFill>
                          <a:latin typeface="Thonburi" pitchFamily="2" charset="-34"/>
                          <a:ea typeface="+mn-ea"/>
                          <a:cs typeface="Thonburi" pitchFamily="2" charset="-34"/>
                        </a:rPr>
                        <a:t>Diseño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sz="1400" kern="1200" dirty="0">
                          <a:solidFill>
                            <a:srgbClr val="1C4232"/>
                          </a:solidFill>
                          <a:latin typeface="Thonburi" pitchFamily="2" charset="-34"/>
                          <a:ea typeface="+mn-ea"/>
                          <a:cs typeface="Thonburi" pitchFamily="2" charset="-34"/>
                        </a:rPr>
                        <a:t>Definir el concepto (estilo, colores, slogan, hashtag)</a:t>
                      </a:r>
                      <a:endParaRPr lang="es-CO" sz="1400" kern="1200" dirty="0">
                        <a:solidFill>
                          <a:srgbClr val="1C4232"/>
                        </a:solidFill>
                        <a:latin typeface="Thonburi" pitchFamily="2" charset="-34"/>
                        <a:ea typeface="+mn-ea"/>
                        <a:cs typeface="Thonburi" pitchFamily="2" charset="-34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s-CO" sz="1400" kern="1200" dirty="0">
                          <a:solidFill>
                            <a:srgbClr val="1C4232"/>
                          </a:solidFill>
                          <a:latin typeface="Thonburi" pitchFamily="2" charset="-34"/>
                          <a:ea typeface="+mn-ea"/>
                          <a:cs typeface="Thonburi" pitchFamily="2" charset="-34"/>
                        </a:rPr>
                        <a:t>Gerencia de comunicaciones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3960527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400" kern="1200" dirty="0">
                          <a:solidFill>
                            <a:srgbClr val="1C4232"/>
                          </a:solidFill>
                          <a:latin typeface="Thonburi" pitchFamily="2" charset="-34"/>
                          <a:ea typeface="+mn-ea"/>
                          <a:cs typeface="Thonburi" pitchFamily="2" charset="-34"/>
                        </a:rPr>
                        <a:t>Diseño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400" kern="1200" dirty="0">
                          <a:solidFill>
                            <a:srgbClr val="1C4232"/>
                          </a:solidFill>
                          <a:latin typeface="Thonburi" pitchFamily="2" charset="-34"/>
                          <a:ea typeface="+mn-ea"/>
                          <a:cs typeface="Thonburi" pitchFamily="2" charset="-34"/>
                        </a:rPr>
                        <a:t>Elaborar encuesta con temas de intéres ciudadanos y publicarlo en la página web. </a:t>
                      </a:r>
                      <a:endParaRPr lang="es-CO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s-CO" sz="1400" kern="1200" dirty="0">
                          <a:solidFill>
                            <a:srgbClr val="1C4232"/>
                          </a:solidFill>
                          <a:latin typeface="Thonburi" pitchFamily="2" charset="-34"/>
                          <a:ea typeface="+mn-ea"/>
                          <a:cs typeface="Thonburi" pitchFamily="2" charset="-34"/>
                        </a:rPr>
                        <a:t>Oficina Asesora de Planeación -OAP- y Gerencia de Comunicaciones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609626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CO" sz="1400" kern="1200" dirty="0">
                          <a:solidFill>
                            <a:srgbClr val="1C4232"/>
                          </a:solidFill>
                          <a:latin typeface="Thonburi" pitchFamily="2" charset="-34"/>
                          <a:ea typeface="+mn-ea"/>
                          <a:cs typeface="Thonburi" pitchFamily="2" charset="-34"/>
                        </a:rPr>
                        <a:t>Diseño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1400" kern="1200" dirty="0">
                          <a:solidFill>
                            <a:srgbClr val="1C4232"/>
                          </a:solidFill>
                          <a:latin typeface="Thonburi" pitchFamily="2" charset="-34"/>
                          <a:ea typeface="+mn-ea"/>
                          <a:cs typeface="Thonburi" pitchFamily="2" charset="-34"/>
                        </a:rPr>
                        <a:t>Definir si se transmitirá por algún medio de comunicación  (</a:t>
                      </a:r>
                      <a:r>
                        <a:rPr lang="es-CO" sz="1400" kern="1200" dirty="0" err="1">
                          <a:solidFill>
                            <a:srgbClr val="1C4232"/>
                          </a:solidFill>
                          <a:latin typeface="Thonburi" pitchFamily="2" charset="-34"/>
                          <a:ea typeface="+mn-ea"/>
                          <a:cs typeface="Thonburi" pitchFamily="2" charset="-34"/>
                        </a:rPr>
                        <a:t>Telecafé</a:t>
                      </a:r>
                      <a:r>
                        <a:rPr lang="es-CO" sz="1400" kern="1200" dirty="0">
                          <a:solidFill>
                            <a:srgbClr val="1C4232"/>
                          </a:solidFill>
                          <a:latin typeface="Thonburi" pitchFamily="2" charset="-34"/>
                          <a:ea typeface="+mn-ea"/>
                          <a:cs typeface="Thonburi" pitchFamily="2" charset="-34"/>
                        </a:rPr>
                        <a:t>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s-CO" sz="1400" kern="1200" dirty="0">
                          <a:solidFill>
                            <a:srgbClr val="1C4232"/>
                          </a:solidFill>
                          <a:latin typeface="Thonburi" pitchFamily="2" charset="-34"/>
                          <a:ea typeface="+mn-ea"/>
                          <a:cs typeface="Thonburi" pitchFamily="2" charset="-34"/>
                        </a:rPr>
                        <a:t>Gerencia Comunicaciones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0028832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CO" sz="1400" kern="1200" dirty="0">
                          <a:solidFill>
                            <a:srgbClr val="1C4232"/>
                          </a:solidFill>
                          <a:latin typeface="Thonburi" pitchFamily="2" charset="-34"/>
                          <a:ea typeface="+mn-ea"/>
                          <a:cs typeface="Thonburi" pitchFamily="2" charset="-34"/>
                        </a:rPr>
                        <a:t>Preparación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1400" kern="1200" dirty="0">
                          <a:solidFill>
                            <a:srgbClr val="1C4232"/>
                          </a:solidFill>
                          <a:latin typeface="Thonburi" pitchFamily="2" charset="-34"/>
                          <a:ea typeface="+mn-ea"/>
                          <a:cs typeface="Thonburi" pitchFamily="2" charset="-34"/>
                        </a:rPr>
                        <a:t>Definir proyectos sobre los cuales se va a rendir cuentas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s-CO" sz="1400" kern="1200" dirty="0">
                          <a:solidFill>
                            <a:srgbClr val="1C4232"/>
                          </a:solidFill>
                          <a:latin typeface="Thonburi" pitchFamily="2" charset="-34"/>
                          <a:ea typeface="+mn-ea"/>
                          <a:cs typeface="Thonburi" pitchFamily="2" charset="-34"/>
                        </a:rPr>
                        <a:t>Subdirección General</a:t>
                      </a:r>
                    </a:p>
                    <a:p>
                      <a:pPr marL="0" algn="ctr" defTabSz="914400" rtl="0" eaLnBrk="1" latinLnBrk="0" hangingPunct="1"/>
                      <a:r>
                        <a:rPr lang="es-CO" sz="1400" kern="1200" dirty="0">
                          <a:solidFill>
                            <a:srgbClr val="1C4232"/>
                          </a:solidFill>
                          <a:latin typeface="Thonburi" pitchFamily="2" charset="-34"/>
                          <a:ea typeface="+mn-ea"/>
                          <a:cs typeface="Thonburi" pitchFamily="2" charset="-34"/>
                        </a:rPr>
                        <a:t>Dirección Técnica y de Estructuración –DTE-, Dirección y Ejecución y Operación -DEO-</a:t>
                      </a:r>
                      <a:endParaRPr lang="es-CO" sz="1400" kern="1200" dirty="0">
                        <a:solidFill>
                          <a:srgbClr val="FF0000"/>
                        </a:solidFill>
                        <a:latin typeface="Thonburi" pitchFamily="2" charset="-34"/>
                        <a:ea typeface="+mn-ea"/>
                        <a:cs typeface="Thonburi" pitchFamily="2" charset="-34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80920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CO" sz="1400" kern="1200" dirty="0">
                          <a:solidFill>
                            <a:srgbClr val="1C4232"/>
                          </a:solidFill>
                          <a:latin typeface="Thonburi" pitchFamily="2" charset="-34"/>
                          <a:ea typeface="+mn-ea"/>
                          <a:cs typeface="Thonburi" pitchFamily="2" charset="-34"/>
                        </a:rPr>
                        <a:t>Preparación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1400" kern="1200" dirty="0">
                          <a:solidFill>
                            <a:srgbClr val="1C4232"/>
                          </a:solidFill>
                          <a:latin typeface="Thonburi" pitchFamily="2" charset="-34"/>
                          <a:ea typeface="+mn-ea"/>
                          <a:cs typeface="Thonburi" pitchFamily="2" charset="-34"/>
                        </a:rPr>
                        <a:t>Elaborar y publicar informe del principal espacio de rendición de cuentas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s-CO" sz="1400" kern="1200" dirty="0">
                          <a:solidFill>
                            <a:srgbClr val="1C4232"/>
                          </a:solidFill>
                          <a:latin typeface="Thonburi" pitchFamily="2" charset="-34"/>
                          <a:ea typeface="+mn-ea"/>
                          <a:cs typeface="Thonburi" pitchFamily="2" charset="-34"/>
                        </a:rPr>
                        <a:t>Subdirección General, DTE, DEO, Dirección Jurídica, Secretaría General –SG-, OAP y Gerencia de Comunicaciones </a:t>
                      </a:r>
                      <a:r>
                        <a:rPr lang="es-CO" sz="1400" kern="1200" dirty="0">
                          <a:solidFill>
                            <a:srgbClr val="FF0000"/>
                          </a:solidFill>
                          <a:latin typeface="Thonburi" pitchFamily="2" charset="-34"/>
                          <a:ea typeface="+mn-ea"/>
                          <a:cs typeface="Thonburi" pitchFamily="2" charset="-34"/>
                        </a:rPr>
                        <a:t>16 de noviembre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706246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CO" sz="1400" kern="1200" dirty="0">
                          <a:solidFill>
                            <a:srgbClr val="1C4232"/>
                          </a:solidFill>
                          <a:latin typeface="Thonburi" pitchFamily="2" charset="-34"/>
                          <a:ea typeface="+mn-ea"/>
                          <a:cs typeface="Thonburi" pitchFamily="2" charset="-34"/>
                        </a:rPr>
                        <a:t>Preparación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1400" kern="1200" dirty="0">
                          <a:solidFill>
                            <a:srgbClr val="1C4232"/>
                          </a:solidFill>
                          <a:latin typeface="Thonburi" pitchFamily="2" charset="-34"/>
                          <a:ea typeface="+mn-ea"/>
                          <a:cs typeface="Thonburi" pitchFamily="2" charset="-34"/>
                        </a:rPr>
                        <a:t>Realizar convocatoria a grupos de valor e interés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kern="1200" dirty="0">
                          <a:solidFill>
                            <a:srgbClr val="1C4232"/>
                          </a:solidFill>
                          <a:latin typeface="Thonburi" pitchFamily="2" charset="-34"/>
                          <a:ea typeface="+mn-ea"/>
                          <a:cs typeface="Thonburi" pitchFamily="2" charset="-34"/>
                        </a:rPr>
                        <a:t>Gerencia de Comunicaciones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402237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231616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F72BE401-BB97-0D47-8F20-06F22B89BFA9}"/>
              </a:ext>
            </a:extLst>
          </p:cNvPr>
          <p:cNvSpPr/>
          <p:nvPr/>
        </p:nvSpPr>
        <p:spPr>
          <a:xfrm>
            <a:off x="0" y="-108284"/>
            <a:ext cx="12320337" cy="7326488"/>
          </a:xfrm>
          <a:prstGeom prst="rect">
            <a:avLst/>
          </a:prstGeom>
          <a:solidFill>
            <a:srgbClr val="54A392">
              <a:alpha val="1568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CO" dirty="0">
              <a:solidFill>
                <a:srgbClr val="00B050"/>
              </a:solidFill>
            </a:endParaRP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A45592AD-89B0-A749-B575-D3F76126023A}"/>
              </a:ext>
            </a:extLst>
          </p:cNvPr>
          <p:cNvSpPr txBox="1"/>
          <p:nvPr/>
        </p:nvSpPr>
        <p:spPr>
          <a:xfrm>
            <a:off x="791021" y="240633"/>
            <a:ext cx="1110821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3200" b="1" dirty="0">
                <a:solidFill>
                  <a:srgbClr val="1C4232"/>
                </a:solidFill>
                <a:latin typeface="Thonburi" pitchFamily="2" charset="-34"/>
                <a:cs typeface="Thonburi" pitchFamily="2" charset="-34"/>
              </a:rPr>
              <a:t>Ruta para el desarrollo de la Audiencia Pública Virtual</a:t>
            </a:r>
          </a:p>
        </p:txBody>
      </p:sp>
      <p:graphicFrame>
        <p:nvGraphicFramePr>
          <p:cNvPr id="3" name="Tabla 5">
            <a:extLst>
              <a:ext uri="{FF2B5EF4-FFF2-40B4-BE49-F238E27FC236}">
                <a16:creationId xmlns:a16="http://schemas.microsoft.com/office/drawing/2014/main" id="{347092A9-825F-AD40-978F-38727EFC7CE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2827177"/>
              </p:ext>
            </p:extLst>
          </p:nvPr>
        </p:nvGraphicFramePr>
        <p:xfrm>
          <a:off x="636336" y="1174325"/>
          <a:ext cx="10613190" cy="4765040"/>
        </p:xfrm>
        <a:graphic>
          <a:graphicData uri="http://schemas.openxmlformats.org/drawingml/2006/table">
            <a:tbl>
              <a:tblPr firstRow="1" bandRow="1">
                <a:solidFill>
                  <a:srgbClr val="1C4232"/>
                </a:solidFill>
                <a:tableStyleId>{93296810-A885-4BE3-A3E7-6D5BEEA58F35}</a:tableStyleId>
              </a:tblPr>
              <a:tblGrid>
                <a:gridCol w="2612190">
                  <a:extLst>
                    <a:ext uri="{9D8B030D-6E8A-4147-A177-3AD203B41FA5}">
                      <a16:colId xmlns:a16="http://schemas.microsoft.com/office/drawing/2014/main" val="1796374515"/>
                    </a:ext>
                  </a:extLst>
                </a:gridCol>
                <a:gridCol w="5194088">
                  <a:extLst>
                    <a:ext uri="{9D8B030D-6E8A-4147-A177-3AD203B41FA5}">
                      <a16:colId xmlns:a16="http://schemas.microsoft.com/office/drawing/2014/main" val="979389949"/>
                    </a:ext>
                  </a:extLst>
                </a:gridCol>
                <a:gridCol w="2806912">
                  <a:extLst>
                    <a:ext uri="{9D8B030D-6E8A-4147-A177-3AD203B41FA5}">
                      <a16:colId xmlns:a16="http://schemas.microsoft.com/office/drawing/2014/main" val="32140568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CO" dirty="0"/>
                        <a:t>Etapa de la Rendición de Cuentas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/>
                        <a:t>Actividad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/>
                        <a:t>Responsable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7524916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s-CO" sz="1600" kern="1200" dirty="0">
                          <a:solidFill>
                            <a:srgbClr val="1C4232"/>
                          </a:solidFill>
                          <a:latin typeface="Thonburi" pitchFamily="2" charset="-34"/>
                          <a:ea typeface="+mn-ea"/>
                          <a:cs typeface="Thonburi" pitchFamily="2" charset="-34"/>
                        </a:rPr>
                        <a:t>Ejecución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sz="1600" kern="1200" dirty="0">
                          <a:solidFill>
                            <a:srgbClr val="1C4232"/>
                          </a:solidFill>
                          <a:latin typeface="Thonburi" pitchFamily="2" charset="-34"/>
                          <a:ea typeface="+mn-ea"/>
                          <a:cs typeface="Thonburi" pitchFamily="2" charset="-34"/>
                        </a:rPr>
                        <a:t>Realización del Principal Espacio de Rendición de Cuentas</a:t>
                      </a:r>
                      <a:endParaRPr lang="es-CO" sz="1600" kern="1200" dirty="0">
                        <a:solidFill>
                          <a:srgbClr val="1C4232"/>
                        </a:solidFill>
                        <a:latin typeface="Thonburi" pitchFamily="2" charset="-34"/>
                        <a:ea typeface="+mn-ea"/>
                        <a:cs typeface="Thonburi" pitchFamily="2" charset="-34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s-CO" sz="1600" kern="1200" dirty="0">
                          <a:solidFill>
                            <a:srgbClr val="1C4232"/>
                          </a:solidFill>
                          <a:latin typeface="Thonburi" pitchFamily="2" charset="-34"/>
                          <a:ea typeface="+mn-ea"/>
                          <a:cs typeface="Thonburi" pitchFamily="2" charset="-34"/>
                        </a:rPr>
                        <a:t>Todos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3960527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600" kern="1200" dirty="0">
                          <a:solidFill>
                            <a:srgbClr val="1C4232"/>
                          </a:solidFill>
                          <a:latin typeface="Thonburi" pitchFamily="2" charset="-34"/>
                          <a:ea typeface="+mn-ea"/>
                          <a:cs typeface="Thonburi" pitchFamily="2" charset="-34"/>
                        </a:rPr>
                        <a:t>Ejecución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kern="1200" dirty="0">
                          <a:solidFill>
                            <a:srgbClr val="1C4232"/>
                          </a:solidFill>
                          <a:latin typeface="Thonburi" pitchFamily="2" charset="-34"/>
                          <a:ea typeface="+mn-ea"/>
                          <a:cs typeface="Thonburi" pitchFamily="2" charset="-34"/>
                        </a:rPr>
                        <a:t>Habilitar canales con los grupos de valor e interés</a:t>
                      </a:r>
                      <a:endParaRPr lang="es-CO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s-CO" sz="1600" kern="1200" dirty="0">
                          <a:solidFill>
                            <a:srgbClr val="1C4232"/>
                          </a:solidFill>
                          <a:latin typeface="Thonburi" pitchFamily="2" charset="-34"/>
                          <a:ea typeface="+mn-ea"/>
                          <a:cs typeface="Thonburi" pitchFamily="2" charset="-34"/>
                        </a:rPr>
                        <a:t>Gerencia de comunicaciones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609626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CO" sz="1600" kern="1200" dirty="0">
                          <a:solidFill>
                            <a:srgbClr val="1C4232"/>
                          </a:solidFill>
                          <a:latin typeface="Thonburi" pitchFamily="2" charset="-34"/>
                          <a:ea typeface="+mn-ea"/>
                          <a:cs typeface="Thonburi" pitchFamily="2" charset="-34"/>
                        </a:rPr>
                        <a:t>Ejecución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1600" kern="1200" dirty="0">
                          <a:solidFill>
                            <a:srgbClr val="1C4232"/>
                          </a:solidFill>
                          <a:latin typeface="Thonburi" pitchFamily="2" charset="-34"/>
                          <a:ea typeface="+mn-ea"/>
                          <a:cs typeface="Thonburi" pitchFamily="2" charset="-34"/>
                        </a:rPr>
                        <a:t>Sistematizar compromisos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s-CO" sz="1600" kern="1200" dirty="0">
                          <a:solidFill>
                            <a:srgbClr val="1C4232"/>
                          </a:solidFill>
                          <a:latin typeface="Thonburi" pitchFamily="2" charset="-34"/>
                          <a:ea typeface="+mn-ea"/>
                          <a:cs typeface="Thonburi" pitchFamily="2" charset="-34"/>
                        </a:rPr>
                        <a:t>SG y OAP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0028832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CO" sz="1600" kern="1200" dirty="0">
                          <a:solidFill>
                            <a:srgbClr val="1C4232"/>
                          </a:solidFill>
                          <a:latin typeface="Thonburi" pitchFamily="2" charset="-34"/>
                          <a:ea typeface="+mn-ea"/>
                          <a:cs typeface="Thonburi" pitchFamily="2" charset="-34"/>
                        </a:rPr>
                        <a:t>Ejecución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1600" kern="1200" dirty="0">
                          <a:solidFill>
                            <a:srgbClr val="1C4232"/>
                          </a:solidFill>
                          <a:latin typeface="Thonburi" pitchFamily="2" charset="-34"/>
                          <a:ea typeface="+mn-ea"/>
                          <a:cs typeface="Thonburi" pitchFamily="2" charset="-34"/>
                        </a:rPr>
                        <a:t>Sistematizar evaluación del espacio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s-CO" sz="1600" kern="1200" dirty="0">
                          <a:solidFill>
                            <a:srgbClr val="1C4232"/>
                          </a:solidFill>
                          <a:latin typeface="Thonburi" pitchFamily="2" charset="-34"/>
                          <a:ea typeface="+mn-ea"/>
                          <a:cs typeface="Thonburi" pitchFamily="2" charset="-34"/>
                        </a:rPr>
                        <a:t>OAP</a:t>
                      </a:r>
                      <a:endParaRPr lang="es-CO" sz="1600" kern="1200" dirty="0">
                        <a:solidFill>
                          <a:srgbClr val="FF0000"/>
                        </a:solidFill>
                        <a:latin typeface="Thonburi" pitchFamily="2" charset="-34"/>
                        <a:ea typeface="+mn-ea"/>
                        <a:cs typeface="Thonburi" pitchFamily="2" charset="-34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80920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CO" sz="1600" kern="1200" dirty="0">
                          <a:solidFill>
                            <a:srgbClr val="1C4232"/>
                          </a:solidFill>
                          <a:latin typeface="Thonburi" pitchFamily="2" charset="-34"/>
                          <a:ea typeface="+mn-ea"/>
                          <a:cs typeface="Thonburi" pitchFamily="2" charset="-34"/>
                        </a:rPr>
                        <a:t>Seguimiento y evaluación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1600" kern="1200" dirty="0">
                          <a:solidFill>
                            <a:srgbClr val="1C4232"/>
                          </a:solidFill>
                          <a:latin typeface="Thonburi" pitchFamily="2" charset="-34"/>
                          <a:ea typeface="+mn-ea"/>
                          <a:cs typeface="Thonburi" pitchFamily="2" charset="-34"/>
                        </a:rPr>
                        <a:t>Seguimiento y respuesta a los compromisos del espacio y publicación en la página web.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s-CO" sz="1600" kern="1200" dirty="0">
                          <a:solidFill>
                            <a:srgbClr val="1C4232"/>
                          </a:solidFill>
                          <a:latin typeface="Thonburi" pitchFamily="2" charset="-34"/>
                          <a:ea typeface="+mn-ea"/>
                          <a:cs typeface="Thonburi" pitchFamily="2" charset="-34"/>
                        </a:rPr>
                        <a:t>DTE, DEO, Secretaría General, OAP y Gerencia de comunicaciones</a:t>
                      </a:r>
                      <a:endParaRPr lang="es-CO" sz="1600" kern="1200" dirty="0">
                        <a:solidFill>
                          <a:srgbClr val="FF0000"/>
                        </a:solidFill>
                        <a:latin typeface="Thonburi" pitchFamily="2" charset="-34"/>
                        <a:ea typeface="+mn-ea"/>
                        <a:cs typeface="Thonburi" pitchFamily="2" charset="-34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706246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CO" sz="1600" kern="1200" dirty="0">
                          <a:solidFill>
                            <a:srgbClr val="1C4232"/>
                          </a:solidFill>
                          <a:latin typeface="Thonburi" pitchFamily="2" charset="-34"/>
                          <a:ea typeface="+mn-ea"/>
                          <a:cs typeface="Thonburi" pitchFamily="2" charset="-34"/>
                        </a:rPr>
                        <a:t>Seguimiento y evaluación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1600" kern="1200" dirty="0">
                          <a:solidFill>
                            <a:srgbClr val="1C4232"/>
                          </a:solidFill>
                          <a:latin typeface="Thonburi" pitchFamily="2" charset="-34"/>
                          <a:ea typeface="+mn-ea"/>
                          <a:cs typeface="Thonburi" pitchFamily="2" charset="-34"/>
                        </a:rPr>
                        <a:t>Socializar el informe del Principal Espacio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600" kern="1200" dirty="0">
                          <a:solidFill>
                            <a:srgbClr val="1C4232"/>
                          </a:solidFill>
                          <a:latin typeface="Thonburi" pitchFamily="2" charset="-34"/>
                          <a:ea typeface="+mn-ea"/>
                          <a:cs typeface="Thonburi" pitchFamily="2" charset="-34"/>
                        </a:rPr>
                        <a:t>OAP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402237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600" kern="1200" dirty="0">
                          <a:solidFill>
                            <a:srgbClr val="1C4232"/>
                          </a:solidFill>
                          <a:latin typeface="Thonburi" pitchFamily="2" charset="-34"/>
                          <a:ea typeface="+mn-ea"/>
                          <a:cs typeface="Thonburi" pitchFamily="2" charset="-34"/>
                        </a:rPr>
                        <a:t>Seguimiento y evaluación</a:t>
                      </a:r>
                    </a:p>
                    <a:p>
                      <a:pPr algn="ctr"/>
                      <a:endParaRPr lang="es-CO" sz="1600" kern="1200" dirty="0">
                        <a:solidFill>
                          <a:srgbClr val="1C4232"/>
                        </a:solidFill>
                        <a:latin typeface="Thonburi" pitchFamily="2" charset="-34"/>
                        <a:ea typeface="+mn-ea"/>
                        <a:cs typeface="Thonburi" pitchFamily="2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1600" kern="1200" dirty="0">
                          <a:solidFill>
                            <a:srgbClr val="1C4232"/>
                          </a:solidFill>
                          <a:latin typeface="Thonburi" pitchFamily="2" charset="-34"/>
                          <a:ea typeface="+mn-ea"/>
                          <a:cs typeface="Thonburi" pitchFamily="2" charset="-34"/>
                        </a:rPr>
                        <a:t>Evaluar el principal espacio de rendición de Cuentas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600" kern="1200" dirty="0">
                          <a:solidFill>
                            <a:srgbClr val="1C4232"/>
                          </a:solidFill>
                          <a:latin typeface="Thonburi" pitchFamily="2" charset="-34"/>
                          <a:ea typeface="+mn-ea"/>
                          <a:cs typeface="Thonburi" pitchFamily="2" charset="-34"/>
                        </a:rPr>
                        <a:t>Oficina de Control Interno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91435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395657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>
            <a:extLst>
              <a:ext uri="{FF2B5EF4-FFF2-40B4-BE49-F238E27FC236}">
                <a16:creationId xmlns:a16="http://schemas.microsoft.com/office/drawing/2014/main" id="{7A068A32-3462-6E44-9CE2-8D1A5A335B35}"/>
              </a:ext>
            </a:extLst>
          </p:cNvPr>
          <p:cNvSpPr txBox="1"/>
          <p:nvPr/>
        </p:nvSpPr>
        <p:spPr>
          <a:xfrm>
            <a:off x="1163781" y="2351782"/>
            <a:ext cx="267194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800" b="1" dirty="0">
                <a:solidFill>
                  <a:srgbClr val="3D8E6C"/>
                </a:solidFill>
                <a:latin typeface="Cambria" panose="02040503050406030204" pitchFamily="18" charset="0"/>
              </a:rPr>
              <a:t>Marco Normativo</a:t>
            </a:r>
          </a:p>
        </p:txBody>
      </p:sp>
      <p:sp>
        <p:nvSpPr>
          <p:cNvPr id="6" name="Rectángulo redondeado 5">
            <a:extLst>
              <a:ext uri="{FF2B5EF4-FFF2-40B4-BE49-F238E27FC236}">
                <a16:creationId xmlns:a16="http://schemas.microsoft.com/office/drawing/2014/main" id="{0726542D-0BD8-5341-923A-6400F2D7170B}"/>
              </a:ext>
            </a:extLst>
          </p:cNvPr>
          <p:cNvSpPr/>
          <p:nvPr/>
        </p:nvSpPr>
        <p:spPr>
          <a:xfrm>
            <a:off x="3835729" y="246660"/>
            <a:ext cx="8075222" cy="475013"/>
          </a:xfrm>
          <a:prstGeom prst="roundRect">
            <a:avLst/>
          </a:prstGeom>
          <a:solidFill>
            <a:srgbClr val="3D8E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CO" dirty="0">
                <a:solidFill>
                  <a:schemeClr val="bg1"/>
                </a:solidFill>
                <a:latin typeface="Thonburi Light" pitchFamily="2" charset="-34"/>
                <a:cs typeface="Thonburi Light" pitchFamily="2" charset="-34"/>
              </a:rPr>
              <a:t>Constitución Política de Colombia</a:t>
            </a:r>
          </a:p>
        </p:txBody>
      </p:sp>
      <p:sp>
        <p:nvSpPr>
          <p:cNvPr id="7" name="Rectángulo redondeado 6">
            <a:extLst>
              <a:ext uri="{FF2B5EF4-FFF2-40B4-BE49-F238E27FC236}">
                <a16:creationId xmlns:a16="http://schemas.microsoft.com/office/drawing/2014/main" id="{D283017B-1D38-5440-8D80-7692F8C35B17}"/>
              </a:ext>
            </a:extLst>
          </p:cNvPr>
          <p:cNvSpPr/>
          <p:nvPr/>
        </p:nvSpPr>
        <p:spPr>
          <a:xfrm>
            <a:off x="3835726" y="1771450"/>
            <a:ext cx="8075222" cy="475013"/>
          </a:xfrm>
          <a:prstGeom prst="roundRect">
            <a:avLst/>
          </a:prstGeom>
          <a:solidFill>
            <a:srgbClr val="3D8E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CO" dirty="0">
                <a:solidFill>
                  <a:schemeClr val="bg1"/>
                </a:solidFill>
                <a:latin typeface="Thonburi Light" pitchFamily="2" charset="-34"/>
                <a:cs typeface="Thonburi Light" pitchFamily="2" charset="-34"/>
              </a:rPr>
              <a:t>CONPES 3654 DE 2010 – Política rendición de cuentas Rama Ejecutiva</a:t>
            </a:r>
          </a:p>
        </p:txBody>
      </p:sp>
      <p:sp>
        <p:nvSpPr>
          <p:cNvPr id="8" name="Rectángulo redondeado 7">
            <a:extLst>
              <a:ext uri="{FF2B5EF4-FFF2-40B4-BE49-F238E27FC236}">
                <a16:creationId xmlns:a16="http://schemas.microsoft.com/office/drawing/2014/main" id="{91AA0EE6-06EB-434D-B155-8BD02B01B386}"/>
              </a:ext>
            </a:extLst>
          </p:cNvPr>
          <p:cNvSpPr/>
          <p:nvPr/>
        </p:nvSpPr>
        <p:spPr>
          <a:xfrm>
            <a:off x="3835725" y="2326326"/>
            <a:ext cx="8075222" cy="475013"/>
          </a:xfrm>
          <a:prstGeom prst="roundRect">
            <a:avLst/>
          </a:prstGeom>
          <a:solidFill>
            <a:srgbClr val="3D8E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CO" dirty="0">
                <a:solidFill>
                  <a:schemeClr val="bg1"/>
                </a:solidFill>
                <a:latin typeface="Thonburi Light" pitchFamily="2" charset="-34"/>
                <a:cs typeface="Thonburi Light" pitchFamily="2" charset="-34"/>
              </a:rPr>
              <a:t>Ley 2474 de 2011 – Estatuto Anticorrupción</a:t>
            </a:r>
          </a:p>
        </p:txBody>
      </p:sp>
      <p:sp>
        <p:nvSpPr>
          <p:cNvPr id="9" name="Rectángulo redondeado 8">
            <a:extLst>
              <a:ext uri="{FF2B5EF4-FFF2-40B4-BE49-F238E27FC236}">
                <a16:creationId xmlns:a16="http://schemas.microsoft.com/office/drawing/2014/main" id="{6F771EB7-5762-0B48-93DE-E6F2DBA50D40}"/>
              </a:ext>
            </a:extLst>
          </p:cNvPr>
          <p:cNvSpPr/>
          <p:nvPr/>
        </p:nvSpPr>
        <p:spPr>
          <a:xfrm>
            <a:off x="3835725" y="3578988"/>
            <a:ext cx="8075222" cy="475013"/>
          </a:xfrm>
          <a:prstGeom prst="roundRect">
            <a:avLst/>
          </a:prstGeom>
          <a:solidFill>
            <a:srgbClr val="3D8E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CO" dirty="0">
                <a:solidFill>
                  <a:schemeClr val="bg1"/>
                </a:solidFill>
                <a:latin typeface="Thonburi Light" pitchFamily="2" charset="-34"/>
                <a:cs typeface="Thonburi Light" pitchFamily="2" charset="-34"/>
              </a:rPr>
              <a:t>Ley  1712 de 2014 – Transparencia </a:t>
            </a:r>
          </a:p>
        </p:txBody>
      </p:sp>
      <p:sp>
        <p:nvSpPr>
          <p:cNvPr id="10" name="Rectángulo redondeado 9">
            <a:extLst>
              <a:ext uri="{FF2B5EF4-FFF2-40B4-BE49-F238E27FC236}">
                <a16:creationId xmlns:a16="http://schemas.microsoft.com/office/drawing/2014/main" id="{3C7079C9-4E7E-5A49-96E0-4FEAE6117E26}"/>
              </a:ext>
            </a:extLst>
          </p:cNvPr>
          <p:cNvSpPr/>
          <p:nvPr/>
        </p:nvSpPr>
        <p:spPr>
          <a:xfrm>
            <a:off x="3835725" y="4346743"/>
            <a:ext cx="8075222" cy="475013"/>
          </a:xfrm>
          <a:prstGeom prst="roundRect">
            <a:avLst/>
          </a:prstGeom>
          <a:solidFill>
            <a:srgbClr val="3D8E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CO" dirty="0">
                <a:solidFill>
                  <a:schemeClr val="bg1"/>
                </a:solidFill>
                <a:latin typeface="Thonburi Light" pitchFamily="2" charset="-34"/>
                <a:cs typeface="Thonburi Light" pitchFamily="2" charset="-34"/>
              </a:rPr>
              <a:t>Ley 1757 de 2015 -  Estatuto de la Participación Democrática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19964D05-5EE3-134F-9ED1-7A11F0D3360E}"/>
              </a:ext>
            </a:extLst>
          </p:cNvPr>
          <p:cNvSpPr txBox="1"/>
          <p:nvPr/>
        </p:nvSpPr>
        <p:spPr>
          <a:xfrm>
            <a:off x="4116951" y="721741"/>
            <a:ext cx="725589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sz="1600" dirty="0">
                <a:solidFill>
                  <a:srgbClr val="1C4232"/>
                </a:solidFill>
              </a:rPr>
              <a:t>Participación democrática (Arts.2, 3 y 103)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sz="1600" dirty="0">
                <a:solidFill>
                  <a:srgbClr val="1C4232"/>
                </a:solidFill>
              </a:rPr>
              <a:t>Solicitar y recibir información (Arts. 20,23 y 74)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sz="1600" dirty="0">
                <a:solidFill>
                  <a:srgbClr val="1C4232"/>
                </a:solidFill>
              </a:rPr>
              <a:t>Participación control poder político (Art.40)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sz="1600" dirty="0">
                <a:solidFill>
                  <a:srgbClr val="1C4232"/>
                </a:solidFill>
              </a:rPr>
              <a:t>Vigilar gestión pública (Art. 270)</a:t>
            </a: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8D3354C7-72E2-DD42-BE54-7E8AB59D8291}"/>
              </a:ext>
            </a:extLst>
          </p:cNvPr>
          <p:cNvSpPr txBox="1"/>
          <p:nvPr/>
        </p:nvSpPr>
        <p:spPr>
          <a:xfrm>
            <a:off x="4116951" y="2747940"/>
            <a:ext cx="725589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sz="1600" dirty="0">
                <a:solidFill>
                  <a:srgbClr val="1C4232"/>
                </a:solidFill>
              </a:rPr>
              <a:t>Plan Anticorrupción y de Atención al Ciudadano (Art. 73)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sz="1600" dirty="0">
                <a:solidFill>
                  <a:srgbClr val="1C4232"/>
                </a:solidFill>
              </a:rPr>
              <a:t>Plan de Acción (Art. 74)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sz="1600" dirty="0">
                <a:solidFill>
                  <a:srgbClr val="1C4232"/>
                </a:solidFill>
              </a:rPr>
              <a:t>Democratización Administración Pública (Art. 78)</a:t>
            </a: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B8126D3A-943C-4846-8152-092D9F159CEE}"/>
              </a:ext>
            </a:extLst>
          </p:cNvPr>
          <p:cNvSpPr txBox="1"/>
          <p:nvPr/>
        </p:nvSpPr>
        <p:spPr>
          <a:xfrm>
            <a:off x="4116951" y="4048333"/>
            <a:ext cx="725589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sz="1600" dirty="0">
                <a:solidFill>
                  <a:srgbClr val="1C4232"/>
                </a:solidFill>
              </a:rPr>
              <a:t>Transparencia y acceso a la información pública</a:t>
            </a: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D5A597EB-B81A-444F-92AC-3B45832F285D}"/>
              </a:ext>
            </a:extLst>
          </p:cNvPr>
          <p:cNvSpPr txBox="1"/>
          <p:nvPr/>
        </p:nvSpPr>
        <p:spPr>
          <a:xfrm>
            <a:off x="4116951" y="4831650"/>
            <a:ext cx="779399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sz="1600" dirty="0">
                <a:solidFill>
                  <a:srgbClr val="1C4232"/>
                </a:solidFill>
              </a:rPr>
              <a:t>Rendición de Cuentas Rama Ejecutiva (Arts. 48-57)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sz="1600" dirty="0">
                <a:solidFill>
                  <a:srgbClr val="1C4232"/>
                </a:solidFill>
              </a:rPr>
              <a:t>Manual Único de Rendición de Cuentas (Art. 51)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sz="1600" dirty="0">
                <a:solidFill>
                  <a:srgbClr val="1C4232"/>
                </a:solidFill>
              </a:rPr>
              <a:t>Rendición de cuentas juntas administradoras locales, concejos municipales y departamentales /Art. 58-59)</a:t>
            </a:r>
          </a:p>
        </p:txBody>
      </p:sp>
    </p:spTree>
    <p:extLst>
      <p:ext uri="{BB962C8B-B14F-4D97-AF65-F5344CB8AC3E}">
        <p14:creationId xmlns:p14="http://schemas.microsoft.com/office/powerpoint/2010/main" val="18580975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>
            <a:extLst>
              <a:ext uri="{FF2B5EF4-FFF2-40B4-BE49-F238E27FC236}">
                <a16:creationId xmlns:a16="http://schemas.microsoft.com/office/drawing/2014/main" id="{7A068A32-3462-6E44-9CE2-8D1A5A335B35}"/>
              </a:ext>
            </a:extLst>
          </p:cNvPr>
          <p:cNvSpPr txBox="1"/>
          <p:nvPr/>
        </p:nvSpPr>
        <p:spPr>
          <a:xfrm>
            <a:off x="1163781" y="2351782"/>
            <a:ext cx="267194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800" b="1" dirty="0">
                <a:solidFill>
                  <a:srgbClr val="3D8E6C"/>
                </a:solidFill>
                <a:latin typeface="Thonburi" pitchFamily="2" charset="-34"/>
                <a:cs typeface="Thonburi" pitchFamily="2" charset="-34"/>
              </a:rPr>
              <a:t>Marco Normativo</a:t>
            </a:r>
          </a:p>
        </p:txBody>
      </p:sp>
      <p:sp>
        <p:nvSpPr>
          <p:cNvPr id="6" name="Rectángulo redondeado 5">
            <a:extLst>
              <a:ext uri="{FF2B5EF4-FFF2-40B4-BE49-F238E27FC236}">
                <a16:creationId xmlns:a16="http://schemas.microsoft.com/office/drawing/2014/main" id="{0726542D-0BD8-5341-923A-6400F2D7170B}"/>
              </a:ext>
            </a:extLst>
          </p:cNvPr>
          <p:cNvSpPr/>
          <p:nvPr/>
        </p:nvSpPr>
        <p:spPr>
          <a:xfrm>
            <a:off x="3835729" y="918838"/>
            <a:ext cx="8075222" cy="475013"/>
          </a:xfrm>
          <a:prstGeom prst="roundRect">
            <a:avLst/>
          </a:prstGeom>
          <a:solidFill>
            <a:srgbClr val="3D8E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CO" dirty="0">
                <a:solidFill>
                  <a:schemeClr val="bg1"/>
                </a:solidFill>
                <a:latin typeface="Thonburi Light" pitchFamily="2" charset="-34"/>
                <a:cs typeface="Thonburi Light" pitchFamily="2" charset="-34"/>
              </a:rPr>
              <a:t>Decreto 1499 de 2017 Sistema de Gestión</a:t>
            </a:r>
          </a:p>
        </p:txBody>
      </p:sp>
      <p:sp>
        <p:nvSpPr>
          <p:cNvPr id="7" name="Rectángulo redondeado 6">
            <a:extLst>
              <a:ext uri="{FF2B5EF4-FFF2-40B4-BE49-F238E27FC236}">
                <a16:creationId xmlns:a16="http://schemas.microsoft.com/office/drawing/2014/main" id="{D283017B-1D38-5440-8D80-7692F8C35B17}"/>
              </a:ext>
            </a:extLst>
          </p:cNvPr>
          <p:cNvSpPr/>
          <p:nvPr/>
        </p:nvSpPr>
        <p:spPr>
          <a:xfrm>
            <a:off x="3835728" y="1697578"/>
            <a:ext cx="8075222" cy="475013"/>
          </a:xfrm>
          <a:prstGeom prst="roundRect">
            <a:avLst/>
          </a:prstGeom>
          <a:solidFill>
            <a:srgbClr val="3D8E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CO" dirty="0">
                <a:solidFill>
                  <a:schemeClr val="bg1"/>
                </a:solidFill>
                <a:latin typeface="Thonburi Light" pitchFamily="2" charset="-34"/>
                <a:cs typeface="Thonburi Light" pitchFamily="2" charset="-34"/>
              </a:rPr>
              <a:t>Ley 1909 de 2018 – Estatuto de la Oposición</a:t>
            </a:r>
          </a:p>
        </p:txBody>
      </p:sp>
      <p:sp>
        <p:nvSpPr>
          <p:cNvPr id="8" name="Rectángulo redondeado 7">
            <a:extLst>
              <a:ext uri="{FF2B5EF4-FFF2-40B4-BE49-F238E27FC236}">
                <a16:creationId xmlns:a16="http://schemas.microsoft.com/office/drawing/2014/main" id="{91AA0EE6-06EB-434D-B155-8BD02B01B386}"/>
              </a:ext>
            </a:extLst>
          </p:cNvPr>
          <p:cNvSpPr/>
          <p:nvPr/>
        </p:nvSpPr>
        <p:spPr>
          <a:xfrm>
            <a:off x="3835728" y="2652480"/>
            <a:ext cx="8075222" cy="475013"/>
          </a:xfrm>
          <a:prstGeom prst="roundRect">
            <a:avLst/>
          </a:prstGeom>
          <a:solidFill>
            <a:srgbClr val="3D8E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CO" sz="1600" dirty="0">
                <a:solidFill>
                  <a:schemeClr val="bg1"/>
                </a:solidFill>
                <a:latin typeface="Thonburi Light" pitchFamily="2" charset="-34"/>
                <a:cs typeface="Thonburi Light" pitchFamily="2" charset="-34"/>
              </a:rPr>
              <a:t>Decreto 1081 de 2015– Decreto Reglamentario Único del Sector Presidencia</a:t>
            </a:r>
          </a:p>
        </p:txBody>
      </p:sp>
      <p:sp>
        <p:nvSpPr>
          <p:cNvPr id="9" name="Rectángulo redondeado 8">
            <a:extLst>
              <a:ext uri="{FF2B5EF4-FFF2-40B4-BE49-F238E27FC236}">
                <a16:creationId xmlns:a16="http://schemas.microsoft.com/office/drawing/2014/main" id="{6F771EB7-5762-0B48-93DE-E6F2DBA50D40}"/>
              </a:ext>
            </a:extLst>
          </p:cNvPr>
          <p:cNvSpPr/>
          <p:nvPr/>
        </p:nvSpPr>
        <p:spPr>
          <a:xfrm>
            <a:off x="3835728" y="3562244"/>
            <a:ext cx="8075222" cy="475013"/>
          </a:xfrm>
          <a:prstGeom prst="roundRect">
            <a:avLst/>
          </a:prstGeom>
          <a:solidFill>
            <a:srgbClr val="3D8E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CO" sz="1400" dirty="0">
                <a:solidFill>
                  <a:schemeClr val="bg1"/>
                </a:solidFill>
                <a:latin typeface="Thonburi Light" pitchFamily="2" charset="-34"/>
                <a:cs typeface="Thonburi Light" pitchFamily="2" charset="-34"/>
              </a:rPr>
              <a:t>Resolución 1519 de 2020 Min Tic – Estándares publicación información Ley 1712 de 2014</a:t>
            </a: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8D3354C7-72E2-DD42-BE54-7E8AB59D8291}"/>
              </a:ext>
            </a:extLst>
          </p:cNvPr>
          <p:cNvSpPr txBox="1"/>
          <p:nvPr/>
        </p:nvSpPr>
        <p:spPr>
          <a:xfrm>
            <a:off x="3835728" y="3133270"/>
            <a:ext cx="725589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sz="1600" dirty="0">
                <a:solidFill>
                  <a:srgbClr val="1C4232"/>
                </a:solidFill>
              </a:rPr>
              <a:t>Articulación SIRCAP</a:t>
            </a: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B8126D3A-943C-4846-8152-092D9F159CEE}"/>
              </a:ext>
            </a:extLst>
          </p:cNvPr>
          <p:cNvSpPr txBox="1"/>
          <p:nvPr/>
        </p:nvSpPr>
        <p:spPr>
          <a:xfrm>
            <a:off x="3835728" y="2236372"/>
            <a:ext cx="78800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sz="1600" dirty="0">
                <a:solidFill>
                  <a:srgbClr val="1C4232"/>
                </a:solidFill>
              </a:rPr>
              <a:t>Rendición de Cuentas Plan de Desarrollo y Planes Plurianuales de Inversión (Art. 22)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E9F4C6F0-1713-8342-A4DA-E195068E7298}"/>
              </a:ext>
            </a:extLst>
          </p:cNvPr>
          <p:cNvSpPr txBox="1"/>
          <p:nvPr/>
        </p:nvSpPr>
        <p:spPr>
          <a:xfrm>
            <a:off x="3835728" y="4101038"/>
            <a:ext cx="725589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sz="1600" dirty="0">
                <a:solidFill>
                  <a:srgbClr val="1C4232"/>
                </a:solidFill>
              </a:rPr>
              <a:t>Anexo 2 – Información mínima obligatoria a publicar (PAAC)</a:t>
            </a:r>
          </a:p>
        </p:txBody>
      </p:sp>
    </p:spTree>
    <p:extLst>
      <p:ext uri="{BB962C8B-B14F-4D97-AF65-F5344CB8AC3E}">
        <p14:creationId xmlns:p14="http://schemas.microsoft.com/office/powerpoint/2010/main" val="4018947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>
            <a:extLst>
              <a:ext uri="{FF2B5EF4-FFF2-40B4-BE49-F238E27FC236}">
                <a16:creationId xmlns:a16="http://schemas.microsoft.com/office/drawing/2014/main" id="{4697351A-7D08-264F-A4C2-C4B22942D7DB}"/>
              </a:ext>
            </a:extLst>
          </p:cNvPr>
          <p:cNvSpPr/>
          <p:nvPr/>
        </p:nvSpPr>
        <p:spPr>
          <a:xfrm>
            <a:off x="6686550" y="0"/>
            <a:ext cx="550545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pic>
        <p:nvPicPr>
          <p:cNvPr id="3" name="Imagen 2" descr="Imagen que contiene rueda, azul, tabla, grande&#10;&#10;Descripción generada automáticamente">
            <a:extLst>
              <a:ext uri="{FF2B5EF4-FFF2-40B4-BE49-F238E27FC236}">
                <a16:creationId xmlns:a16="http://schemas.microsoft.com/office/drawing/2014/main" id="{CFB95E69-39A2-194E-8694-72393E57009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6883555" y="1413164"/>
            <a:ext cx="5308445" cy="4195646"/>
          </a:xfrm>
          <a:prstGeom prst="rect">
            <a:avLst/>
          </a:prstGeom>
        </p:spPr>
      </p:pic>
      <p:sp>
        <p:nvSpPr>
          <p:cNvPr id="4" name="Rectángulo 3">
            <a:extLst>
              <a:ext uri="{FF2B5EF4-FFF2-40B4-BE49-F238E27FC236}">
                <a16:creationId xmlns:a16="http://schemas.microsoft.com/office/drawing/2014/main" id="{C20B441F-737D-9545-88A1-E06D4C1E40D9}"/>
              </a:ext>
            </a:extLst>
          </p:cNvPr>
          <p:cNvSpPr/>
          <p:nvPr/>
        </p:nvSpPr>
        <p:spPr>
          <a:xfrm>
            <a:off x="0" y="-170121"/>
            <a:ext cx="6686550" cy="7028119"/>
          </a:xfrm>
          <a:prstGeom prst="rect">
            <a:avLst/>
          </a:prstGeom>
          <a:solidFill>
            <a:srgbClr val="54A392">
              <a:alpha val="1568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B89BD977-CDD4-1B48-8E2C-DD30C446C876}"/>
              </a:ext>
            </a:extLst>
          </p:cNvPr>
          <p:cNvSpPr txBox="1"/>
          <p:nvPr/>
        </p:nvSpPr>
        <p:spPr>
          <a:xfrm>
            <a:off x="1033153" y="1413164"/>
            <a:ext cx="31707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3200" b="1" dirty="0">
                <a:solidFill>
                  <a:srgbClr val="1C4232"/>
                </a:solidFill>
                <a:latin typeface="Thonburi" pitchFamily="2" charset="-34"/>
                <a:cs typeface="Thonburi" pitchFamily="2" charset="-34"/>
              </a:rPr>
              <a:t>Estado Abierto</a:t>
            </a:r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02D75C5F-8AA7-FD4B-8026-66ECBC71435F}"/>
              </a:ext>
            </a:extLst>
          </p:cNvPr>
          <p:cNvSpPr/>
          <p:nvPr/>
        </p:nvSpPr>
        <p:spPr>
          <a:xfrm>
            <a:off x="0" y="2286000"/>
            <a:ext cx="7334250" cy="3600450"/>
          </a:xfrm>
          <a:prstGeom prst="rect">
            <a:avLst/>
          </a:prstGeom>
          <a:solidFill>
            <a:srgbClr val="A7CB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F46BB5E1-0088-7842-A184-27FD9DAB55CA}"/>
              </a:ext>
            </a:extLst>
          </p:cNvPr>
          <p:cNvSpPr txBox="1"/>
          <p:nvPr/>
        </p:nvSpPr>
        <p:spPr>
          <a:xfrm>
            <a:off x="895350" y="3301395"/>
            <a:ext cx="550545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400" b="1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honburi" pitchFamily="2" charset="-34"/>
                <a:cs typeface="Thonburi" pitchFamily="2" charset="-34"/>
              </a:rPr>
              <a:t>Una cultura de lo público más dialogante, con mayor equilibrio entre el poder público y la ciudadanía</a:t>
            </a:r>
            <a:endParaRPr lang="es-CO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85420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C20B441F-737D-9545-88A1-E06D4C1E40D9}"/>
              </a:ext>
            </a:extLst>
          </p:cNvPr>
          <p:cNvSpPr/>
          <p:nvPr/>
        </p:nvSpPr>
        <p:spPr>
          <a:xfrm>
            <a:off x="0" y="0"/>
            <a:ext cx="12192000" cy="6857998"/>
          </a:xfrm>
          <a:prstGeom prst="rect">
            <a:avLst/>
          </a:prstGeom>
          <a:solidFill>
            <a:srgbClr val="54A392">
              <a:alpha val="1568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DA354D46-0EFE-1347-A786-F97EC94EA87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456"/>
          <a:stretch/>
        </p:blipFill>
        <p:spPr>
          <a:xfrm>
            <a:off x="-1" y="0"/>
            <a:ext cx="12326587" cy="6857998"/>
          </a:xfrm>
          <a:prstGeom prst="rect">
            <a:avLst/>
          </a:prstGeom>
        </p:spPr>
      </p:pic>
      <p:sp>
        <p:nvSpPr>
          <p:cNvPr id="10" name="Rectángulo 9">
            <a:extLst>
              <a:ext uri="{FF2B5EF4-FFF2-40B4-BE49-F238E27FC236}">
                <a16:creationId xmlns:a16="http://schemas.microsoft.com/office/drawing/2014/main" id="{516AB937-41B2-1C46-9A9C-8041C0540E2A}"/>
              </a:ext>
            </a:extLst>
          </p:cNvPr>
          <p:cNvSpPr/>
          <p:nvPr/>
        </p:nvSpPr>
        <p:spPr>
          <a:xfrm>
            <a:off x="-1" y="6341423"/>
            <a:ext cx="2755075" cy="563720"/>
          </a:xfrm>
          <a:prstGeom prst="rect">
            <a:avLst/>
          </a:prstGeom>
          <a:solidFill>
            <a:srgbClr val="E3ECFE"/>
          </a:solidFill>
          <a:ln>
            <a:solidFill>
              <a:srgbClr val="E3ECF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>
                <a:ln>
                  <a:solidFill>
                    <a:srgbClr val="2F66AE"/>
                  </a:solidFill>
                </a:ln>
                <a:solidFill>
                  <a:srgbClr val="2F66AE"/>
                </a:solidFill>
              </a:rPr>
              <a:t>Accede a la información pública</a:t>
            </a:r>
          </a:p>
        </p:txBody>
      </p:sp>
    </p:spTree>
    <p:extLst>
      <p:ext uri="{BB962C8B-B14F-4D97-AF65-F5344CB8AC3E}">
        <p14:creationId xmlns:p14="http://schemas.microsoft.com/office/powerpoint/2010/main" val="21841274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F3060C83-F051-4F0E-ABAD-AA0DFC48B2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83C98ABE-055B-441F-B07E-44F97F083C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-376156" y="-253670"/>
            <a:ext cx="1827638" cy="1376989"/>
          </a:xfrm>
          <a:custGeom>
            <a:avLst/>
            <a:gdLst>
              <a:gd name="connsiteX0" fmla="*/ 0 w 1827638"/>
              <a:gd name="connsiteY0" fmla="*/ 987379 h 1376989"/>
              <a:gd name="connsiteX1" fmla="*/ 987379 w 1827638"/>
              <a:gd name="connsiteY1" fmla="*/ 0 h 1376989"/>
              <a:gd name="connsiteX2" fmla="*/ 1827638 w 1827638"/>
              <a:gd name="connsiteY2" fmla="*/ 840260 h 1376989"/>
              <a:gd name="connsiteX3" fmla="*/ 1827638 w 1827638"/>
              <a:gd name="connsiteY3" fmla="*/ 1376989 h 1376989"/>
              <a:gd name="connsiteX4" fmla="*/ 0 w 1827638"/>
              <a:gd name="connsiteY4" fmla="*/ 1376989 h 1376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7638" h="1376989">
                <a:moveTo>
                  <a:pt x="0" y="987379"/>
                </a:moveTo>
                <a:lnTo>
                  <a:pt x="987379" y="0"/>
                </a:lnTo>
                <a:lnTo>
                  <a:pt x="1827638" y="840260"/>
                </a:lnTo>
                <a:lnTo>
                  <a:pt x="1827638" y="1376989"/>
                </a:lnTo>
                <a:lnTo>
                  <a:pt x="0" y="1376989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9FDB030-9B49-4CED-8CCD-4D99382388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891641" y="422146"/>
            <a:ext cx="645368" cy="64536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783CA14-24A1-485C-8B30-D6A5D87987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10043482" y="655140"/>
            <a:ext cx="687472" cy="687472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9A97C86A-04D6-40F7-AE84-31AB43E6A8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9356643" y="0"/>
            <a:ext cx="2835357" cy="1480837"/>
          </a:xfrm>
          <a:custGeom>
            <a:avLst/>
            <a:gdLst>
              <a:gd name="connsiteX0" fmla="*/ 2835357 w 2835357"/>
              <a:gd name="connsiteY0" fmla="*/ 1480837 h 1480837"/>
              <a:gd name="connsiteX1" fmla="*/ 0 w 2835357"/>
              <a:gd name="connsiteY1" fmla="*/ 1480837 h 1480837"/>
              <a:gd name="connsiteX2" fmla="*/ 1552727 w 2835357"/>
              <a:gd name="connsiteY2" fmla="*/ 0 h 1480837"/>
              <a:gd name="connsiteX3" fmla="*/ 2835357 w 2835357"/>
              <a:gd name="connsiteY3" fmla="*/ 1223245 h 1480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5357" h="1480837">
                <a:moveTo>
                  <a:pt x="2835357" y="1480837"/>
                </a:moveTo>
                <a:lnTo>
                  <a:pt x="0" y="1480837"/>
                </a:lnTo>
                <a:lnTo>
                  <a:pt x="1552727" y="0"/>
                </a:lnTo>
                <a:lnTo>
                  <a:pt x="2835357" y="1223245"/>
                </a:lnTo>
                <a:close/>
              </a:path>
            </a:pathLst>
          </a:cu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9" name="Isosceles Triangle 18">
            <a:extLst>
              <a:ext uri="{FF2B5EF4-FFF2-40B4-BE49-F238E27FC236}">
                <a16:creationId xmlns:a16="http://schemas.microsoft.com/office/drawing/2014/main" id="{FF9F2414-84E8-453E-B1F3-389FDE8192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976344" y="6115501"/>
            <a:ext cx="1494513" cy="742499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AFBC0B91-9D4F-9940-BEDB-A936FB6143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0278" y="643467"/>
            <a:ext cx="10511443" cy="5571065"/>
          </a:xfrm>
          <a:prstGeom prst="rect">
            <a:avLst/>
          </a:prstGeom>
          <a:ln>
            <a:noFill/>
          </a:ln>
        </p:spPr>
      </p:pic>
      <p:sp>
        <p:nvSpPr>
          <p:cNvPr id="21" name="Isosceles Triangle 20">
            <a:extLst>
              <a:ext uri="{FF2B5EF4-FFF2-40B4-BE49-F238E27FC236}">
                <a16:creationId xmlns:a16="http://schemas.microsoft.com/office/drawing/2014/main" id="{3ECA69A1-7536-43AC-85EF-C7106179F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604080" y="6453143"/>
            <a:ext cx="814903" cy="404857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73932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C20B441F-737D-9545-88A1-E06D4C1E40D9}"/>
              </a:ext>
            </a:extLst>
          </p:cNvPr>
          <p:cNvSpPr/>
          <p:nvPr/>
        </p:nvSpPr>
        <p:spPr>
          <a:xfrm>
            <a:off x="0" y="0"/>
            <a:ext cx="12192000" cy="7028119"/>
          </a:xfrm>
          <a:prstGeom prst="rect">
            <a:avLst/>
          </a:prstGeom>
          <a:solidFill>
            <a:srgbClr val="54A392">
              <a:alpha val="1568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B89BD977-CDD4-1B48-8E2C-DD30C446C876}"/>
              </a:ext>
            </a:extLst>
          </p:cNvPr>
          <p:cNvSpPr txBox="1"/>
          <p:nvPr/>
        </p:nvSpPr>
        <p:spPr>
          <a:xfrm>
            <a:off x="926275" y="546266"/>
            <a:ext cx="705394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3200" b="1" dirty="0">
                <a:solidFill>
                  <a:srgbClr val="1C4232"/>
                </a:solidFill>
                <a:latin typeface="Thonburi" pitchFamily="2" charset="-34"/>
                <a:cs typeface="Thonburi" pitchFamily="2" charset="-34"/>
              </a:rPr>
              <a:t>¿Qué es Rendición de Cuentas?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D12F5B67-5546-9242-94A3-AA22E1EED6A2}"/>
              </a:ext>
            </a:extLst>
          </p:cNvPr>
          <p:cNvSpPr txBox="1"/>
          <p:nvPr/>
        </p:nvSpPr>
        <p:spPr>
          <a:xfrm>
            <a:off x="534388" y="1528900"/>
            <a:ext cx="6840187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CO" b="1" dirty="0">
                <a:solidFill>
                  <a:srgbClr val="1C4232"/>
                </a:solidFill>
                <a:latin typeface="Thonburi" pitchFamily="2" charset="-34"/>
                <a:cs typeface="Thonburi" pitchFamily="2" charset="-34"/>
              </a:rPr>
              <a:t>“el proceso conformado por un conjunto de normas, procedimientos, metodologías, estructuras, prácticas y resultados mediante los cuales, las entidades de la administración pública del nivel nacional y territorial y los servidores públicos informan, explican y dan a conocer los resultados de su gestión a los ciudadanos, la sociedad civil, otras entidades públicas y a los organismos de control, a partir de la promoción del diálogo.</a:t>
            </a:r>
          </a:p>
          <a:p>
            <a:pPr algn="just"/>
            <a:endParaRPr lang="es-CO" b="1" dirty="0">
              <a:solidFill>
                <a:srgbClr val="1C4232"/>
              </a:solidFill>
              <a:latin typeface="Thonburi" pitchFamily="2" charset="-34"/>
              <a:cs typeface="Thonburi" pitchFamily="2" charset="-34"/>
            </a:endParaRPr>
          </a:p>
          <a:p>
            <a:pPr algn="just"/>
            <a:r>
              <a:rPr lang="es-CO" b="1" dirty="0">
                <a:solidFill>
                  <a:srgbClr val="1C4232"/>
                </a:solidFill>
                <a:latin typeface="Thonburi" pitchFamily="2" charset="-34"/>
                <a:cs typeface="Thonburi" pitchFamily="2" charset="-34"/>
              </a:rPr>
              <a:t>La rendición de cuentas es una expresión de control social que comprende acciones de petición de información y explicaciones, así como la evaluación de la gestión.” </a:t>
            </a:r>
          </a:p>
          <a:p>
            <a:pPr algn="just"/>
            <a:endParaRPr lang="es-CO" b="1" dirty="0">
              <a:solidFill>
                <a:srgbClr val="1C4232"/>
              </a:solidFill>
              <a:latin typeface="Thonburi" pitchFamily="2" charset="-34"/>
              <a:cs typeface="Thonburi" pitchFamily="2" charset="-34"/>
            </a:endParaRPr>
          </a:p>
          <a:p>
            <a:pPr algn="just"/>
            <a:r>
              <a:rPr lang="es-CO" dirty="0">
                <a:solidFill>
                  <a:srgbClr val="1C4232"/>
                </a:solidFill>
              </a:rPr>
              <a:t>(Ley 1757 de 2015- art 48)</a:t>
            </a:r>
          </a:p>
        </p:txBody>
      </p:sp>
      <p:pic>
        <p:nvPicPr>
          <p:cNvPr id="14" name="Imagen 13" descr="Forma, Icono&#10;&#10;Descripción generada automáticamente">
            <a:extLst>
              <a:ext uri="{FF2B5EF4-FFF2-40B4-BE49-F238E27FC236}">
                <a16:creationId xmlns:a16="http://schemas.microsoft.com/office/drawing/2014/main" id="{057C38C5-B93B-674F-910D-4276E5229EB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7794238" y="1836463"/>
            <a:ext cx="3700031" cy="3355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75149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C20B441F-737D-9545-88A1-E06D4C1E40D9}"/>
              </a:ext>
            </a:extLst>
          </p:cNvPr>
          <p:cNvSpPr/>
          <p:nvPr/>
        </p:nvSpPr>
        <p:spPr>
          <a:xfrm>
            <a:off x="0" y="1"/>
            <a:ext cx="12192000" cy="6858000"/>
          </a:xfrm>
          <a:prstGeom prst="rect">
            <a:avLst/>
          </a:prstGeom>
          <a:solidFill>
            <a:srgbClr val="54A392">
              <a:alpha val="1568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5" name="Elipse 14">
            <a:extLst>
              <a:ext uri="{FF2B5EF4-FFF2-40B4-BE49-F238E27FC236}">
                <a16:creationId xmlns:a16="http://schemas.microsoft.com/office/drawing/2014/main" id="{CE612C12-D879-414E-9AEE-682AFA4E313B}"/>
              </a:ext>
            </a:extLst>
          </p:cNvPr>
          <p:cNvSpPr/>
          <p:nvPr/>
        </p:nvSpPr>
        <p:spPr>
          <a:xfrm>
            <a:off x="3962077" y="2274921"/>
            <a:ext cx="1682858" cy="1751693"/>
          </a:xfrm>
          <a:prstGeom prst="ellipse">
            <a:avLst/>
          </a:prstGeom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6" name="Elipse 15">
            <a:extLst>
              <a:ext uri="{FF2B5EF4-FFF2-40B4-BE49-F238E27FC236}">
                <a16:creationId xmlns:a16="http://schemas.microsoft.com/office/drawing/2014/main" id="{1FB82A6C-2D8D-6348-A4F4-6F6034F89EC4}"/>
              </a:ext>
            </a:extLst>
          </p:cNvPr>
          <p:cNvSpPr/>
          <p:nvPr/>
        </p:nvSpPr>
        <p:spPr>
          <a:xfrm>
            <a:off x="6490238" y="2300946"/>
            <a:ext cx="1682858" cy="1751693"/>
          </a:xfrm>
          <a:prstGeom prst="ellipse">
            <a:avLst/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7" name="Elipse 16">
            <a:extLst>
              <a:ext uri="{FF2B5EF4-FFF2-40B4-BE49-F238E27FC236}">
                <a16:creationId xmlns:a16="http://schemas.microsoft.com/office/drawing/2014/main" id="{BA5ECBBF-ADA5-ED4D-A94C-3201A8F2212D}"/>
              </a:ext>
            </a:extLst>
          </p:cNvPr>
          <p:cNvSpPr/>
          <p:nvPr/>
        </p:nvSpPr>
        <p:spPr>
          <a:xfrm>
            <a:off x="8822410" y="2286906"/>
            <a:ext cx="1682858" cy="1751693"/>
          </a:xfrm>
          <a:prstGeom prst="ellipse">
            <a:avLst/>
          </a:pr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3" name="Elipse 12">
            <a:extLst>
              <a:ext uri="{FF2B5EF4-FFF2-40B4-BE49-F238E27FC236}">
                <a16:creationId xmlns:a16="http://schemas.microsoft.com/office/drawing/2014/main" id="{F689D625-11EA-A440-A621-74C09535AFE8}"/>
              </a:ext>
            </a:extLst>
          </p:cNvPr>
          <p:cNvSpPr/>
          <p:nvPr/>
        </p:nvSpPr>
        <p:spPr>
          <a:xfrm>
            <a:off x="1248142" y="2300946"/>
            <a:ext cx="1682858" cy="1751693"/>
          </a:xfrm>
          <a:prstGeom prst="ellipse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B89BD977-CDD4-1B48-8E2C-DD30C446C876}"/>
              </a:ext>
            </a:extLst>
          </p:cNvPr>
          <p:cNvSpPr txBox="1"/>
          <p:nvPr/>
        </p:nvSpPr>
        <p:spPr>
          <a:xfrm>
            <a:off x="926275" y="546266"/>
            <a:ext cx="705394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3200" b="1" dirty="0">
                <a:solidFill>
                  <a:srgbClr val="1C4232"/>
                </a:solidFill>
                <a:latin typeface="Thonburi" pitchFamily="2" charset="-34"/>
                <a:cs typeface="Thonburi" pitchFamily="2" charset="-34"/>
              </a:rPr>
              <a:t>¿Qué es Rendición de Cuentas?</a:t>
            </a:r>
          </a:p>
        </p:txBody>
      </p:sp>
      <p:pic>
        <p:nvPicPr>
          <p:cNvPr id="5" name="Gráfico 4" descr="Cuaderno de estrategias con relleno sólido">
            <a:extLst>
              <a:ext uri="{FF2B5EF4-FFF2-40B4-BE49-F238E27FC236}">
                <a16:creationId xmlns:a16="http://schemas.microsoft.com/office/drawing/2014/main" id="{1E44B7BF-3B4B-3446-991D-2E382DE0869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590456" y="2719592"/>
            <a:ext cx="914400" cy="914400"/>
          </a:xfrm>
          <a:prstGeom prst="rect">
            <a:avLst/>
          </a:prstGeom>
        </p:spPr>
      </p:pic>
      <p:pic>
        <p:nvPicPr>
          <p:cNvPr id="8" name="Gráfico 7" descr="Cronómetro con relleno sólido">
            <a:extLst>
              <a:ext uri="{FF2B5EF4-FFF2-40B4-BE49-F238E27FC236}">
                <a16:creationId xmlns:a16="http://schemas.microsoft.com/office/drawing/2014/main" id="{8C6C9104-042F-DC40-9198-09B49DAD9E6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874467" y="2687706"/>
            <a:ext cx="914400" cy="914400"/>
          </a:xfrm>
          <a:prstGeom prst="rect">
            <a:avLst/>
          </a:prstGeom>
        </p:spPr>
      </p:pic>
      <p:pic>
        <p:nvPicPr>
          <p:cNvPr id="10" name="Gráfico 9" descr="Chateo con relleno sólido">
            <a:extLst>
              <a:ext uri="{FF2B5EF4-FFF2-40B4-BE49-F238E27FC236}">
                <a16:creationId xmlns:a16="http://schemas.microsoft.com/office/drawing/2014/main" id="{88FBC913-AB4B-8744-9236-0CB436BBFA4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365356" y="2687706"/>
            <a:ext cx="914400" cy="914400"/>
          </a:xfrm>
          <a:prstGeom prst="rect">
            <a:avLst/>
          </a:prstGeom>
        </p:spPr>
      </p:pic>
      <p:pic>
        <p:nvPicPr>
          <p:cNvPr id="12" name="Gráfico 11" descr="Diseño web con relleno sólido">
            <a:extLst>
              <a:ext uri="{FF2B5EF4-FFF2-40B4-BE49-F238E27FC236}">
                <a16:creationId xmlns:a16="http://schemas.microsoft.com/office/drawing/2014/main" id="{3612170E-5052-C646-BC37-21EE8CF10A2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9206639" y="2661473"/>
            <a:ext cx="914400" cy="914400"/>
          </a:xfrm>
          <a:prstGeom prst="rect">
            <a:avLst/>
          </a:prstGeom>
        </p:spPr>
      </p:pic>
      <p:sp>
        <p:nvSpPr>
          <p:cNvPr id="18" name="CuadroTexto 17">
            <a:extLst>
              <a:ext uri="{FF2B5EF4-FFF2-40B4-BE49-F238E27FC236}">
                <a16:creationId xmlns:a16="http://schemas.microsoft.com/office/drawing/2014/main" id="{DCB7AEDB-6C6D-9644-BD7E-124A282EEF69}"/>
              </a:ext>
            </a:extLst>
          </p:cNvPr>
          <p:cNvSpPr txBox="1"/>
          <p:nvPr/>
        </p:nvSpPr>
        <p:spPr>
          <a:xfrm>
            <a:off x="1136425" y="4083728"/>
            <a:ext cx="19062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000" dirty="0">
                <a:solidFill>
                  <a:srgbClr val="1C4232"/>
                </a:solidFill>
                <a:latin typeface="Thonburi" pitchFamily="2" charset="-34"/>
                <a:cs typeface="Thonburi" pitchFamily="2" charset="-34"/>
              </a:rPr>
              <a:t>Obligatorio</a:t>
            </a:r>
            <a:endParaRPr lang="es-CO" dirty="0">
              <a:solidFill>
                <a:srgbClr val="1C4232"/>
              </a:solidFill>
              <a:latin typeface="Thonburi" pitchFamily="2" charset="-34"/>
              <a:cs typeface="Thonburi" pitchFamily="2" charset="-34"/>
            </a:endParaRPr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794F0018-AE3E-ED42-93EC-235F10A05025}"/>
              </a:ext>
            </a:extLst>
          </p:cNvPr>
          <p:cNvSpPr txBox="1"/>
          <p:nvPr/>
        </p:nvSpPr>
        <p:spPr>
          <a:xfrm>
            <a:off x="3850360" y="4101400"/>
            <a:ext cx="190629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000" dirty="0">
                <a:solidFill>
                  <a:srgbClr val="1C4232"/>
                </a:solidFill>
                <a:latin typeface="Thonburi" pitchFamily="2" charset="-34"/>
                <a:cs typeface="Thonburi" pitchFamily="2" charset="-34"/>
              </a:rPr>
              <a:t>Espacios de diálogo</a:t>
            </a:r>
            <a:endParaRPr lang="es-CO" dirty="0">
              <a:solidFill>
                <a:srgbClr val="1C4232"/>
              </a:solidFill>
              <a:latin typeface="Thonburi" pitchFamily="2" charset="-34"/>
              <a:cs typeface="Thonburi" pitchFamily="2" charset="-34"/>
            </a:endParaRPr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9A7F0C2C-4D6E-A14E-B73E-C7499245665E}"/>
              </a:ext>
            </a:extLst>
          </p:cNvPr>
          <p:cNvSpPr txBox="1"/>
          <p:nvPr/>
        </p:nvSpPr>
        <p:spPr>
          <a:xfrm>
            <a:off x="6564295" y="4103666"/>
            <a:ext cx="190629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000" dirty="0">
                <a:solidFill>
                  <a:srgbClr val="1C4232"/>
                </a:solidFill>
                <a:latin typeface="Thonburi" pitchFamily="2" charset="-34"/>
                <a:cs typeface="Thonburi" pitchFamily="2" charset="-34"/>
              </a:rPr>
              <a:t>Proceso permanente</a:t>
            </a:r>
            <a:endParaRPr lang="es-CO" dirty="0">
              <a:solidFill>
                <a:srgbClr val="1C4232"/>
              </a:solidFill>
              <a:latin typeface="Thonburi" pitchFamily="2" charset="-34"/>
              <a:cs typeface="Thonburi" pitchFamily="2" charset="-34"/>
            </a:endParaRPr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EFA36253-8588-4344-9E99-93C7264F21E1}"/>
              </a:ext>
            </a:extLst>
          </p:cNvPr>
          <p:cNvSpPr txBox="1"/>
          <p:nvPr/>
        </p:nvSpPr>
        <p:spPr>
          <a:xfrm>
            <a:off x="8822410" y="4213111"/>
            <a:ext cx="190629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000" dirty="0">
                <a:solidFill>
                  <a:srgbClr val="1C4232"/>
                </a:solidFill>
                <a:latin typeface="Thonburi" pitchFamily="2" charset="-34"/>
                <a:cs typeface="Thonburi" pitchFamily="2" charset="-34"/>
              </a:rPr>
              <a:t>Lenguaje Claro</a:t>
            </a:r>
            <a:endParaRPr lang="es-CO" dirty="0">
              <a:solidFill>
                <a:srgbClr val="1C4232"/>
              </a:solidFill>
              <a:latin typeface="Thonburi" pitchFamily="2" charset="-34"/>
              <a:cs typeface="Thonburi" pitchFamily="2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6090089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C20B441F-737D-9545-88A1-E06D4C1E40D9}"/>
              </a:ext>
            </a:extLst>
          </p:cNvPr>
          <p:cNvSpPr/>
          <p:nvPr/>
        </p:nvSpPr>
        <p:spPr>
          <a:xfrm>
            <a:off x="-1" y="0"/>
            <a:ext cx="12320337" cy="7218204"/>
          </a:xfrm>
          <a:prstGeom prst="rect">
            <a:avLst/>
          </a:prstGeom>
          <a:solidFill>
            <a:srgbClr val="54A392">
              <a:alpha val="1568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Font typeface="Arial" panose="020B0604020202020204" pitchFamily="34" charset="0"/>
              <a:buNone/>
            </a:pPr>
            <a:endParaRPr lang="es-ES" altLang="es-CO" dirty="0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B89BD977-CDD4-1B48-8E2C-DD30C446C876}"/>
              </a:ext>
            </a:extLst>
          </p:cNvPr>
          <p:cNvSpPr txBox="1"/>
          <p:nvPr/>
        </p:nvSpPr>
        <p:spPr>
          <a:xfrm>
            <a:off x="926275" y="546266"/>
            <a:ext cx="83727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3200" b="1" dirty="0">
                <a:solidFill>
                  <a:srgbClr val="1C4232"/>
                </a:solidFill>
                <a:latin typeface="Thonburi" pitchFamily="2" charset="-34"/>
                <a:cs typeface="Thonburi" pitchFamily="2" charset="-34"/>
              </a:rPr>
              <a:t>Elementos de la Rendición de Cuentas</a:t>
            </a:r>
          </a:p>
        </p:txBody>
      </p:sp>
      <p:pic>
        <p:nvPicPr>
          <p:cNvPr id="22" name="Picture 32">
            <a:extLst>
              <a:ext uri="{FF2B5EF4-FFF2-40B4-BE49-F238E27FC236}">
                <a16:creationId xmlns:a16="http://schemas.microsoft.com/office/drawing/2014/main" id="{C5379EAC-ACAD-474E-95D0-9B12117DDF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6293" y="1290702"/>
            <a:ext cx="1117423" cy="9794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B8954FC8-3036-CF48-8828-67FF036FDDB5}"/>
              </a:ext>
            </a:extLst>
          </p:cNvPr>
          <p:cNvSpPr txBox="1"/>
          <p:nvPr/>
        </p:nvSpPr>
        <p:spPr>
          <a:xfrm>
            <a:off x="3313016" y="1564150"/>
            <a:ext cx="73926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altLang="es-CO" dirty="0">
                <a:solidFill>
                  <a:srgbClr val="1C4232"/>
                </a:solidFill>
                <a:latin typeface="Thonburi" pitchFamily="2" charset="-34"/>
                <a:cs typeface="Thonburi" pitchFamily="2" charset="-34"/>
              </a:rPr>
              <a:t>Informar públicamente sobre las decisiones y explicar la gestión pública, sus resultados y los avances en la garantía de derechos</a:t>
            </a:r>
            <a:endParaRPr lang="es-ES" altLang="es-CO" dirty="0">
              <a:solidFill>
                <a:srgbClr val="1C4232"/>
              </a:solidFill>
              <a:latin typeface="Thonburi" pitchFamily="2" charset="-34"/>
              <a:cs typeface="Thonburi" pitchFamily="2" charset="-34"/>
            </a:endParaRPr>
          </a:p>
        </p:txBody>
      </p:sp>
      <p:pic>
        <p:nvPicPr>
          <p:cNvPr id="23" name="Picture 24">
            <a:extLst>
              <a:ext uri="{FF2B5EF4-FFF2-40B4-BE49-F238E27FC236}">
                <a16:creationId xmlns:a16="http://schemas.microsoft.com/office/drawing/2014/main" id="{51460F07-6B39-AF4E-90BF-75C7F746F0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2478" y="2967680"/>
            <a:ext cx="1117424" cy="8215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CuadroTexto 23">
            <a:extLst>
              <a:ext uri="{FF2B5EF4-FFF2-40B4-BE49-F238E27FC236}">
                <a16:creationId xmlns:a16="http://schemas.microsoft.com/office/drawing/2014/main" id="{E67CB6C4-6378-7C4C-8D44-9F3656E40742}"/>
              </a:ext>
            </a:extLst>
          </p:cNvPr>
          <p:cNvSpPr txBox="1"/>
          <p:nvPr/>
        </p:nvSpPr>
        <p:spPr>
          <a:xfrm>
            <a:off x="3313016" y="2794191"/>
            <a:ext cx="74765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altLang="es-CO" dirty="0">
                <a:solidFill>
                  <a:srgbClr val="1C4232"/>
                </a:solidFill>
                <a:latin typeface="Thonburi" pitchFamily="2" charset="-34"/>
                <a:cs typeface="Thonburi" pitchFamily="2" charset="-34"/>
              </a:rPr>
              <a:t>Con los grupos de valor y de interés al respecto, explicando y justificando la gestión, permitiendo preguntas y cuestionamientos, en escenarios presenciales de encuentro, complementados, si existen las condiciones, con medios virtuales.</a:t>
            </a:r>
            <a:endParaRPr lang="es-ES" altLang="es-CO" dirty="0">
              <a:solidFill>
                <a:srgbClr val="1C4232"/>
              </a:solidFill>
              <a:latin typeface="Thonburi" pitchFamily="2" charset="-34"/>
              <a:cs typeface="Thonburi" pitchFamily="2" charset="-34"/>
            </a:endParaRPr>
          </a:p>
        </p:txBody>
      </p:sp>
      <p:pic>
        <p:nvPicPr>
          <p:cNvPr id="26" name="Picture 31">
            <a:extLst>
              <a:ext uri="{FF2B5EF4-FFF2-40B4-BE49-F238E27FC236}">
                <a16:creationId xmlns:a16="http://schemas.microsoft.com/office/drawing/2014/main" id="{166A15AB-397D-0441-BB6E-7E1F188DCC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7015" y="4579308"/>
            <a:ext cx="768350" cy="969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" name="CuadroTexto 26">
            <a:extLst>
              <a:ext uri="{FF2B5EF4-FFF2-40B4-BE49-F238E27FC236}">
                <a16:creationId xmlns:a16="http://schemas.microsoft.com/office/drawing/2014/main" id="{E6178252-4F8C-A34B-B041-AFE628DBAD84}"/>
              </a:ext>
            </a:extLst>
          </p:cNvPr>
          <p:cNvSpPr txBox="1"/>
          <p:nvPr/>
        </p:nvSpPr>
        <p:spPr>
          <a:xfrm>
            <a:off x="3313016" y="4464124"/>
            <a:ext cx="74765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MX" altLang="es-CO" dirty="0">
                <a:solidFill>
                  <a:srgbClr val="1C4232"/>
                </a:solidFill>
                <a:latin typeface="Thonburi" pitchFamily="2" charset="-34"/>
                <a:cs typeface="Thonburi" pitchFamily="2" charset="-34"/>
              </a:rPr>
              <a:t>Responder por los resultados de la gestión definiendo o asumiendo mecanismos de corrección o mejora en sus planes institucionales para atender los compromisos y evaluaciones identificadas en los espacios de diálogo.</a:t>
            </a:r>
            <a:endParaRPr lang="es-ES" altLang="es-CO" dirty="0">
              <a:solidFill>
                <a:srgbClr val="1C4232"/>
              </a:solidFill>
              <a:latin typeface="Thonburi" pitchFamily="2" charset="-34"/>
              <a:cs typeface="Thonburi" pitchFamily="2" charset="-34"/>
            </a:endParaRPr>
          </a:p>
        </p:txBody>
      </p:sp>
      <p:sp>
        <p:nvSpPr>
          <p:cNvPr id="28" name="CuadroTexto 27">
            <a:extLst>
              <a:ext uri="{FF2B5EF4-FFF2-40B4-BE49-F238E27FC236}">
                <a16:creationId xmlns:a16="http://schemas.microsoft.com/office/drawing/2014/main" id="{BB29AA76-9E94-1643-908B-F642F4B08CD2}"/>
              </a:ext>
            </a:extLst>
          </p:cNvPr>
          <p:cNvSpPr txBox="1"/>
          <p:nvPr/>
        </p:nvSpPr>
        <p:spPr>
          <a:xfrm>
            <a:off x="737712" y="2177576"/>
            <a:ext cx="2575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b="1" dirty="0">
                <a:solidFill>
                  <a:srgbClr val="1C4232"/>
                </a:solidFill>
                <a:latin typeface="Thonburi" pitchFamily="2" charset="-34"/>
                <a:cs typeface="Thonburi" pitchFamily="2" charset="-34"/>
              </a:rPr>
              <a:t>Información</a:t>
            </a:r>
          </a:p>
        </p:txBody>
      </p:sp>
    </p:spTree>
    <p:extLst>
      <p:ext uri="{BB962C8B-B14F-4D97-AF65-F5344CB8AC3E}">
        <p14:creationId xmlns:p14="http://schemas.microsoft.com/office/powerpoint/2010/main" val="354024440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4468</TotalTime>
  <Words>1123</Words>
  <Application>Microsoft Macintosh PowerPoint</Application>
  <PresentationFormat>Panorámica</PresentationFormat>
  <Paragraphs>184</Paragraphs>
  <Slides>17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17</vt:i4>
      </vt:variant>
    </vt:vector>
  </HeadingPairs>
  <TitlesOfParts>
    <vt:vector size="25" baseType="lpstr">
      <vt:lpstr>Hiragino Kaku Gothic StdN W8</vt:lpstr>
      <vt:lpstr>Arial</vt:lpstr>
      <vt:lpstr>Calibri</vt:lpstr>
      <vt:lpstr>Calibri Light</vt:lpstr>
      <vt:lpstr>Cambria</vt:lpstr>
      <vt:lpstr>Thonburi</vt:lpstr>
      <vt:lpstr>Thonburi Light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Carlos Arturo Betancourt Gonzalez</dc:creator>
  <cp:lastModifiedBy>Adriana Varela Montenegro</cp:lastModifiedBy>
  <cp:revision>291</cp:revision>
  <cp:lastPrinted>2018-12-20T14:53:26Z</cp:lastPrinted>
  <dcterms:created xsi:type="dcterms:W3CDTF">2018-12-06T15:24:51Z</dcterms:created>
  <dcterms:modified xsi:type="dcterms:W3CDTF">2021-11-05T16:20:54Z</dcterms:modified>
</cp:coreProperties>
</file>