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6076"/>
  </p:normalViewPr>
  <p:slideViewPr>
    <p:cSldViewPr snapToGrid="0" snapToObjects="1">
      <p:cViewPr varScale="1">
        <p:scale>
          <a:sx n="88" d="100"/>
          <a:sy n="88" d="100"/>
        </p:scale>
        <p:origin x="13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10081-1849-7545-9153-6FE68ABEC7D3}" type="datetimeFigureOut">
              <a:rPr lang="es-CO" smtClean="0"/>
              <a:t>20/12/21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E19E17-5720-3449-B778-3BF6E9A508D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57341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CO" dirty="0"/>
              <a:t>Entidad del orden nacional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CO" dirty="0"/>
              <a:t>Usuarios de la infraestructura</a:t>
            </a:r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E19E17-5720-3449-B778-3BF6E9A508DF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03145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En cuanto a la participación ciudadana  se recomendó mayor interacción con la ciudadanía, habilitación de chat en </a:t>
            </a:r>
            <a:r>
              <a:rPr lang="es-CO" dirty="0" err="1"/>
              <a:t>Youtube</a:t>
            </a:r>
            <a:r>
              <a:rPr lang="es-CO" dirty="0"/>
              <a:t>, se sugirió utilizar otros mecanismos para que más personas pudieran participar.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E19E17-5720-3449-B778-3BF6E9A508DF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03034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s-CO" dirty="0"/>
              <a:t>Correo electrónico</a:t>
            </a:r>
          </a:p>
          <a:p>
            <a:pPr marL="228600" indent="-228600">
              <a:buAutoNum type="arabicPeriod"/>
            </a:pPr>
            <a:r>
              <a:rPr lang="es-CO" dirty="0"/>
              <a:t>Redes sociales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E19E17-5720-3449-B778-3BF6E9A508DF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29287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dirty="0"/>
              <a:t>Para el 99% de los participantes la información fue clara, se realizaron las siguientes observaciones: se utilizó lenguaje claro, se explicaron con claridad los proyectos, se utilizaron términos de fácil comprensión, mensajes claros, La explicación fue concisa y entendible</a:t>
            </a:r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E19E17-5720-3449-B778-3BF6E9A508DF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55555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39A6DA-3355-C142-AAC8-5F5F2CA8ED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98396F7-2A9C-CE4A-9861-ED43A52F57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76D0BC0-63A8-704D-9154-B231884FC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0DC6-61C0-6149-BEE0-4D5F98B0F4E8}" type="datetimeFigureOut">
              <a:rPr lang="es-CO" smtClean="0"/>
              <a:t>20/12/21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4807B96-7EDE-9249-ACF0-CD7598BEF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A9BF89-E2FD-2F47-939E-3E7A1B31C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FB1E7-AF7C-884A-BF87-7A5F7230F0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06474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083353-C224-3E45-9A4F-FD83C46FD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868FC9C-55A2-EC42-A4A5-B5D206812D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AD288C0-0515-5D43-A8BA-5B67B7876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0DC6-61C0-6149-BEE0-4D5F98B0F4E8}" type="datetimeFigureOut">
              <a:rPr lang="es-CO" smtClean="0"/>
              <a:t>20/12/21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7209CC2-17E9-4C4C-9D23-651085D00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D79B39-260E-B14E-A69D-A2C114D2B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FB1E7-AF7C-884A-BF87-7A5F7230F0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00647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93E3122-2D57-ED4A-BAFC-AE2C11C650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F0181B3-4C9E-604B-8E9E-EFE765C11F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E40263F-4DFD-E74C-8A21-6AE3B49F3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0DC6-61C0-6149-BEE0-4D5F98B0F4E8}" type="datetimeFigureOut">
              <a:rPr lang="es-CO" smtClean="0"/>
              <a:t>20/12/21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C660DBE-FCFE-2F42-A868-903429550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88D8966-F603-894B-93BA-18C5B1BA9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FB1E7-AF7C-884A-BF87-7A5F7230F0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7171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EDC307-3BBB-EF41-BC1F-2DC54AF1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E0A9E4F-8834-E947-B78F-C11AA66C0A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E4255F-D567-BA41-A82B-9E39598BE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0DC6-61C0-6149-BEE0-4D5F98B0F4E8}" type="datetimeFigureOut">
              <a:rPr lang="es-CO" smtClean="0"/>
              <a:t>20/12/21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C67810F-F807-6E45-A79D-8BA48198C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1A00BAD-8B67-E246-A908-244B9BCF7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FB1E7-AF7C-884A-BF87-7A5F7230F0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1720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51FB79-3C14-1A4B-9D44-B15E1DEE0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2DDECE1-45C8-244B-B093-1D9AAAB73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047E66-028B-2E4E-B694-8EF5001CC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0DC6-61C0-6149-BEE0-4D5F98B0F4E8}" type="datetimeFigureOut">
              <a:rPr lang="es-CO" smtClean="0"/>
              <a:t>20/12/21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0CEAA5-AE4B-C44E-883E-2FB9DF399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FDA6273-2F3D-5646-A5FC-EA586908F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FB1E7-AF7C-884A-BF87-7A5F7230F0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0722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6777D9-FFC5-3145-B6BC-853429277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E8B5288-E1FE-2641-BD97-E9F1F15A59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55B27A5-EA6B-DE4F-99ED-B6FB340EBC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EA3F0FA-20A9-1E41-AFB6-44150B0EB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0DC6-61C0-6149-BEE0-4D5F98B0F4E8}" type="datetimeFigureOut">
              <a:rPr lang="es-CO" smtClean="0"/>
              <a:t>20/12/21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445887C-61EE-6248-8688-235D96D63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C39DBCE-976C-E84E-8356-1BF9F028B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FB1E7-AF7C-884A-BF87-7A5F7230F0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2256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5732F3-6BAD-F448-A957-1EC65B441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DD430A9-5651-4046-9E29-B85D143465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47FAF32-9186-824C-A4F5-BF8B4DAEB0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591AE3A-EE8B-1040-9C88-A9B0846D97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D3BBACE-A375-304A-88D7-7E3FD8CBC1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B4F982D-ADE1-BE49-9B91-6E66B35AA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0DC6-61C0-6149-BEE0-4D5F98B0F4E8}" type="datetimeFigureOut">
              <a:rPr lang="es-CO" smtClean="0"/>
              <a:t>20/12/21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CBC5927-CF85-8746-A131-D533DAB25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72BCC42-0FFC-AE4A-BC5F-26337B8CF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FB1E7-AF7C-884A-BF87-7A5F7230F0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57513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237E92-3EAD-9C4B-9ABD-5DBED5A09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4F2BC4B-48A2-284A-8E66-F387CFDD4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0DC6-61C0-6149-BEE0-4D5F98B0F4E8}" type="datetimeFigureOut">
              <a:rPr lang="es-CO" smtClean="0"/>
              <a:t>20/12/21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446A4E0-CCFB-704B-9765-027802DC1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0721AC6-0998-6C41-987C-4930B78F2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FB1E7-AF7C-884A-BF87-7A5F7230F0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38395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83EFF0D-DC4E-EA40-9168-1CACAA14C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0DC6-61C0-6149-BEE0-4D5F98B0F4E8}" type="datetimeFigureOut">
              <a:rPr lang="es-CO" smtClean="0"/>
              <a:t>20/12/21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45F8B9D-B3BF-EC48-9250-DACD98CD5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4FD9D32-0A9F-3141-B4E3-208F88272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FB1E7-AF7C-884A-BF87-7A5F7230F0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8640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A108AB-82DF-3A4E-8986-6EE21C199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DECEC0-C0A0-2449-ACA6-0EAA8A341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3B68E07-C5B7-374E-BFD1-2F2958AEAA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113F012-346A-714F-BF44-DCB1B7FEF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0DC6-61C0-6149-BEE0-4D5F98B0F4E8}" type="datetimeFigureOut">
              <a:rPr lang="es-CO" smtClean="0"/>
              <a:t>20/12/21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9C80893-30E4-3B45-8715-2A62DF843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B431EC7-0F37-A045-97E0-F0381074C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FB1E7-AF7C-884A-BF87-7A5F7230F0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64330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C1C381-0273-ED4E-A3BF-ADBA93D50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5F9A7F7-8CDF-1048-98F3-015D2123E5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612867E-CC15-D54D-933D-AE7BBB5A42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885BC2C-A0ED-C74F-85CE-726708032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0DC6-61C0-6149-BEE0-4D5F98B0F4E8}" type="datetimeFigureOut">
              <a:rPr lang="es-CO" smtClean="0"/>
              <a:t>20/12/21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85133E7-181F-A941-B051-D5E1D9688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0A3A6B7-D4F1-0C4D-9862-26762F521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FB1E7-AF7C-884A-BF87-7A5F7230F0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01359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CB7FB53-EF39-EA4E-A300-259273512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9F4D3A6-76D0-1E4C-848E-E279A1902C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2F21477-1572-F544-8F1D-F4AA2EAEBB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90DC6-61C0-6149-BEE0-4D5F98B0F4E8}" type="datetimeFigureOut">
              <a:rPr lang="es-CO" smtClean="0"/>
              <a:t>20/12/21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D3C275F-AA43-D943-80C1-C168025B34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1297E46-49EF-6642-8245-2B304B4883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FB1E7-AF7C-884A-BF87-7A5F7230F0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136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E7131B-7908-D043-85E0-DDA855E601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CO" dirty="0"/>
              <a:t>Resultados encuesta principal espacio de rendición de cuentas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6310B73-A3EC-8546-9691-EB5BE0D092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O" dirty="0"/>
              <a:t>Realizada el 16 de diciembre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28585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>
            <a:extLst>
              <a:ext uri="{FF2B5EF4-FFF2-40B4-BE49-F238E27FC236}">
                <a16:creationId xmlns:a16="http://schemas.microsoft.com/office/drawing/2014/main" id="{0E7C1691-92FE-8A4E-8773-BAC895E12D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4F23AEC-F831-F243-828C-EDEFC1BE3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0" y="895350"/>
            <a:ext cx="10287000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120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>
            <a:extLst>
              <a:ext uri="{FF2B5EF4-FFF2-40B4-BE49-F238E27FC236}">
                <a16:creationId xmlns:a16="http://schemas.microsoft.com/office/drawing/2014/main" id="{0E7C1691-92FE-8A4E-8773-BAC895E12D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3500DD9-647D-F341-A27D-8DA46B6C87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050" y="946150"/>
            <a:ext cx="10121900" cy="496570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57AB4A75-0987-B74D-90AD-A7AE1CB74089}"/>
              </a:ext>
            </a:extLst>
          </p:cNvPr>
          <p:cNvSpPr txBox="1"/>
          <p:nvPr/>
        </p:nvSpPr>
        <p:spPr>
          <a:xfrm>
            <a:off x="6096000" y="2578656"/>
            <a:ext cx="111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80.5%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29C364F-A7BC-9549-AECA-807F8E200556}"/>
              </a:ext>
            </a:extLst>
          </p:cNvPr>
          <p:cNvSpPr txBox="1"/>
          <p:nvPr/>
        </p:nvSpPr>
        <p:spPr>
          <a:xfrm>
            <a:off x="7614103" y="2588283"/>
            <a:ext cx="892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18.9%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9B10CFD-0C93-5846-A847-1C83236C1257}"/>
              </a:ext>
            </a:extLst>
          </p:cNvPr>
          <p:cNvSpPr txBox="1"/>
          <p:nvPr/>
        </p:nvSpPr>
        <p:spPr>
          <a:xfrm>
            <a:off x="5981246" y="3232706"/>
            <a:ext cx="892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60,3%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F02F336-5A91-DC44-81CC-994AD5A0CA43}"/>
              </a:ext>
            </a:extLst>
          </p:cNvPr>
          <p:cNvSpPr txBox="1"/>
          <p:nvPr/>
        </p:nvSpPr>
        <p:spPr>
          <a:xfrm>
            <a:off x="7213600" y="3223079"/>
            <a:ext cx="892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35,1%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F053F27-14B1-7E46-BC97-971BCCD0EA67}"/>
              </a:ext>
            </a:extLst>
          </p:cNvPr>
          <p:cNvSpPr txBox="1"/>
          <p:nvPr/>
        </p:nvSpPr>
        <p:spPr>
          <a:xfrm>
            <a:off x="7999639" y="3213452"/>
            <a:ext cx="892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4,6%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B90CD3A-F98F-7C48-8E22-235A5B145C96}"/>
              </a:ext>
            </a:extLst>
          </p:cNvPr>
          <p:cNvSpPr txBox="1"/>
          <p:nvPr/>
        </p:nvSpPr>
        <p:spPr>
          <a:xfrm>
            <a:off x="5981245" y="4452776"/>
            <a:ext cx="892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52%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293F5BC-138B-0B4D-B476-1D9934EECD60}"/>
              </a:ext>
            </a:extLst>
          </p:cNvPr>
          <p:cNvSpPr txBox="1"/>
          <p:nvPr/>
        </p:nvSpPr>
        <p:spPr>
          <a:xfrm>
            <a:off x="7416799" y="3857875"/>
            <a:ext cx="892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25,8%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AF7E9EB-A007-2F44-AC75-7283BD4CCE7E}"/>
              </a:ext>
            </a:extLst>
          </p:cNvPr>
          <p:cNvSpPr txBox="1"/>
          <p:nvPr/>
        </p:nvSpPr>
        <p:spPr>
          <a:xfrm>
            <a:off x="8060417" y="3877129"/>
            <a:ext cx="892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1,3%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4D012B8E-7F7C-8848-A3AD-DFBFB843B8A2}"/>
              </a:ext>
            </a:extLst>
          </p:cNvPr>
          <p:cNvSpPr txBox="1"/>
          <p:nvPr/>
        </p:nvSpPr>
        <p:spPr>
          <a:xfrm>
            <a:off x="5880552" y="3842741"/>
            <a:ext cx="892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72,8%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2852C52-1BAB-D14F-AD9A-D2CC56951C70}"/>
              </a:ext>
            </a:extLst>
          </p:cNvPr>
          <p:cNvSpPr txBox="1"/>
          <p:nvPr/>
        </p:nvSpPr>
        <p:spPr>
          <a:xfrm>
            <a:off x="7237638" y="4452776"/>
            <a:ext cx="892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37,7%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8BBB2E45-3550-0F44-BDC6-6F6324C5883B}"/>
              </a:ext>
            </a:extLst>
          </p:cNvPr>
          <p:cNvSpPr txBox="1"/>
          <p:nvPr/>
        </p:nvSpPr>
        <p:spPr>
          <a:xfrm>
            <a:off x="8634865" y="4460385"/>
            <a:ext cx="892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1,7%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49715DA3-9935-CE44-855F-5E7CFC758974}"/>
              </a:ext>
            </a:extLst>
          </p:cNvPr>
          <p:cNvSpPr txBox="1"/>
          <p:nvPr/>
        </p:nvSpPr>
        <p:spPr>
          <a:xfrm>
            <a:off x="7999638" y="4462403"/>
            <a:ext cx="892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8,6%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1DBD85E7-123D-D94D-A0BF-D6DAF8453ACB}"/>
              </a:ext>
            </a:extLst>
          </p:cNvPr>
          <p:cNvSpPr txBox="1"/>
          <p:nvPr/>
        </p:nvSpPr>
        <p:spPr>
          <a:xfrm>
            <a:off x="5972853" y="5062811"/>
            <a:ext cx="892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62,6%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D3A16404-1013-EF45-AD20-60A1BE26B5E9}"/>
              </a:ext>
            </a:extLst>
          </p:cNvPr>
          <p:cNvSpPr txBox="1"/>
          <p:nvPr/>
        </p:nvSpPr>
        <p:spPr>
          <a:xfrm>
            <a:off x="7237638" y="5082761"/>
            <a:ext cx="892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31,5%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F25E3DAC-DD94-484E-9AFE-412224F322AE}"/>
              </a:ext>
            </a:extLst>
          </p:cNvPr>
          <p:cNvSpPr txBox="1"/>
          <p:nvPr/>
        </p:nvSpPr>
        <p:spPr>
          <a:xfrm>
            <a:off x="8056108" y="5075630"/>
            <a:ext cx="892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5,6%</a:t>
            </a:r>
          </a:p>
        </p:txBody>
      </p:sp>
    </p:spTree>
    <p:extLst>
      <p:ext uri="{BB962C8B-B14F-4D97-AF65-F5344CB8AC3E}">
        <p14:creationId xmlns:p14="http://schemas.microsoft.com/office/powerpoint/2010/main" val="2994688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>
            <a:extLst>
              <a:ext uri="{FF2B5EF4-FFF2-40B4-BE49-F238E27FC236}">
                <a16:creationId xmlns:a16="http://schemas.microsoft.com/office/drawing/2014/main" id="{0E7C1691-92FE-8A4E-8773-BAC895E12D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A9D4155-7745-0047-9009-54FAD801B2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050" y="38100"/>
            <a:ext cx="10883900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635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>
            <a:extLst>
              <a:ext uri="{FF2B5EF4-FFF2-40B4-BE49-F238E27FC236}">
                <a16:creationId xmlns:a16="http://schemas.microsoft.com/office/drawing/2014/main" id="{0E7C1691-92FE-8A4E-8773-BAC895E12D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C6A8FC2-E022-554B-9C86-ADD6D5FE8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9896"/>
            <a:ext cx="6096000" cy="558492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E6C8CACA-F7C1-8E4B-A0C0-F74BD125C8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99896"/>
            <a:ext cx="6096000" cy="6100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988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>
            <a:extLst>
              <a:ext uri="{FF2B5EF4-FFF2-40B4-BE49-F238E27FC236}">
                <a16:creationId xmlns:a16="http://schemas.microsoft.com/office/drawing/2014/main" id="{0E7C1691-92FE-8A4E-8773-BAC895E12D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B60B141-0F73-9149-B41D-AC1DC2763C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577" y="0"/>
            <a:ext cx="104628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609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adroTexto 14">
            <a:extLst>
              <a:ext uri="{FF2B5EF4-FFF2-40B4-BE49-F238E27FC236}">
                <a16:creationId xmlns:a16="http://schemas.microsoft.com/office/drawing/2014/main" id="{43100B9E-FD8A-F645-A6A9-90DFE2E5A043}"/>
              </a:ext>
            </a:extLst>
          </p:cNvPr>
          <p:cNvSpPr txBox="1"/>
          <p:nvPr/>
        </p:nvSpPr>
        <p:spPr>
          <a:xfrm>
            <a:off x="3958046" y="666206"/>
            <a:ext cx="4193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OPORTUNIDADES DE MEJORA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C69DEBB-7350-A84A-9878-2F6C50A1B6D5}"/>
              </a:ext>
            </a:extLst>
          </p:cNvPr>
          <p:cNvSpPr txBox="1"/>
          <p:nvPr/>
        </p:nvSpPr>
        <p:spPr>
          <a:xfrm>
            <a:off x="927463" y="1449977"/>
            <a:ext cx="78115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CO" dirty="0"/>
              <a:t>Mayor difusión del evento</a:t>
            </a:r>
          </a:p>
          <a:p>
            <a:pPr marL="342900" indent="-342900">
              <a:buAutoNum type="arabicPeriod"/>
            </a:pPr>
            <a:r>
              <a:rPr lang="es-CO" dirty="0"/>
              <a:t>Involucrar más a la ciudadanía</a:t>
            </a:r>
          </a:p>
          <a:p>
            <a:pPr marL="342900" indent="-342900">
              <a:buAutoNum type="arabicPeriod"/>
            </a:pPr>
            <a:r>
              <a:rPr lang="es-CO" dirty="0"/>
              <a:t>Mayor interacción en vivo</a:t>
            </a:r>
          </a:p>
          <a:p>
            <a:pPr marL="342900" indent="-342900">
              <a:buAutoNum type="arabicPeriod"/>
            </a:pPr>
            <a:r>
              <a:rPr lang="es-CO" dirty="0"/>
              <a:t>Utilizar otros mecanismos que amplíen la participación</a:t>
            </a:r>
          </a:p>
          <a:p>
            <a:pPr marL="342900" indent="-342900">
              <a:buAutoNum type="arabicPeriod"/>
            </a:pPr>
            <a:r>
              <a:rPr lang="es-CO" dirty="0"/>
              <a:t>Habilitar el chat para la ciudadanía en general</a:t>
            </a:r>
          </a:p>
          <a:p>
            <a:pPr marL="342900" indent="-342900">
              <a:buAutoNum type="arabicPeriod"/>
            </a:pPr>
            <a:r>
              <a:rPr lang="es-CO" dirty="0"/>
              <a:t>Mostrar cifras e indicadores</a:t>
            </a:r>
          </a:p>
        </p:txBody>
      </p:sp>
    </p:spTree>
    <p:extLst>
      <p:ext uri="{BB962C8B-B14F-4D97-AF65-F5344CB8AC3E}">
        <p14:creationId xmlns:p14="http://schemas.microsoft.com/office/powerpoint/2010/main" val="5107670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172</Words>
  <Application>Microsoft Macintosh PowerPoint</Application>
  <PresentationFormat>Panorámica</PresentationFormat>
  <Paragraphs>34</Paragraphs>
  <Slides>7</Slides>
  <Notes>4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Tema de Office</vt:lpstr>
      <vt:lpstr>Hoja de cálculo de Microsoft Excel</vt:lpstr>
      <vt:lpstr>Resultados encuesta principal espacio de rendición de cuentas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Resultados encuesta principal espacio de rendición de cuentas</dc:title>
  <dc:creator>Adriana Varela Montenegro</dc:creator>
  <cp:lastModifiedBy>Adriana Varela Montenegro</cp:lastModifiedBy>
  <cp:revision>2</cp:revision>
  <dcterms:created xsi:type="dcterms:W3CDTF">2021-12-20T19:24:48Z</dcterms:created>
  <dcterms:modified xsi:type="dcterms:W3CDTF">2021-12-20T21:01:37Z</dcterms:modified>
</cp:coreProperties>
</file>