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27"/>
  </p:notes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7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5" r:id="rId21"/>
    <p:sldId id="298" r:id="rId22"/>
    <p:sldId id="297" r:id="rId23"/>
    <p:sldId id="296" r:id="rId24"/>
    <p:sldId id="294" r:id="rId25"/>
    <p:sldId id="266" r:id="rId2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DAE4"/>
    <a:srgbClr val="ADB9CA"/>
    <a:srgbClr val="6B86F7"/>
    <a:srgbClr val="000000"/>
    <a:srgbClr val="FFAB00"/>
    <a:srgbClr val="F9D6BF"/>
    <a:srgbClr val="ED7D31"/>
    <a:srgbClr val="FFEECD"/>
    <a:srgbClr val="A8D4D3"/>
    <a:srgbClr val="36D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4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12FBFB-E9C9-4A94-904F-D9FF981F0D17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A444839-6D22-4A52-82C4-64D27075A4EC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9277D9A-0F4B-4334-8450-000C68BFA92C}" type="parTrans" cxnId="{85A9941E-DE60-4F1B-83C0-8D07953A97B0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44C2F5-2D01-49AA-BF77-E98C8023D8E7}" type="sibTrans" cxnId="{85A9941E-DE60-4F1B-83C0-8D07953A97B0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E87DD9-C396-4CD7-8955-2C09ED59D961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Oportunidades</a:t>
          </a:r>
          <a:endParaRPr lang="es-CO" sz="1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5AE7AA9-6044-493B-A318-26060C87EE7F}" type="parTrans" cxnId="{E697E731-C6C0-4D52-AB75-1B9C7D2C5D05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61372A8-71BC-4EF4-9988-48A367AC45A7}" type="sibTrans" cxnId="{E697E731-C6C0-4D52-AB75-1B9C7D2C5D05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AB996F-148A-4190-BC86-5ECAA2124A3A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Fortalezas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8314E33A-796A-41F8-803A-DF428F6D78B0}" type="parTrans" cxnId="{AB562685-48D9-4B5B-84DD-2CC1ECF0D146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AF9DEF-48C9-4FD7-8B7E-9BCF7640AA0E}" type="sibTrans" cxnId="{AB562685-48D9-4B5B-84DD-2CC1ECF0D146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1FD411-F1A5-4205-BAD9-91D2B9C662F9}">
      <dgm:prSet phldrT="[Texto]"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Amenazas</a:t>
          </a:r>
          <a:endParaRPr lang="es-C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A0CC973-03EC-495C-85BE-FD36FCB8867D}" type="parTrans" cxnId="{A947450C-8AFF-4B3A-BDB6-0A9B44F59962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1B8205-2A4D-4474-8DE8-10A54AF4F882}" type="sibTrans" cxnId="{A947450C-8AFF-4B3A-BDB6-0A9B44F59962}">
      <dgm:prSet/>
      <dgm:spPr/>
      <dgm:t>
        <a:bodyPr/>
        <a:lstStyle/>
        <a:p>
          <a:endParaRPr lang="es-CO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D97984-90DB-4FDA-847B-4D597D539481}" type="pres">
      <dgm:prSet presAssocID="{5812FBFB-E9C9-4A94-904F-D9FF981F0D1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30CB831-CF2B-43E3-8C95-2328D97B9503}" type="pres">
      <dgm:prSet presAssocID="{5812FBFB-E9C9-4A94-904F-D9FF981F0D17}" presName="diamond" presStyleLbl="bgShp" presStyleIdx="0" presStyleCnt="1"/>
      <dgm:spPr/>
    </dgm:pt>
    <dgm:pt modelId="{2B9B5CE1-DB58-41A8-BE75-AE3ED43664ED}" type="pres">
      <dgm:prSet presAssocID="{5812FBFB-E9C9-4A94-904F-D9FF981F0D1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3C7126-BD35-4EA2-B8BE-625AA820F3B1}" type="pres">
      <dgm:prSet presAssocID="{5812FBFB-E9C9-4A94-904F-D9FF981F0D1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306688-1978-4B55-83FE-36486ECF20F7}" type="pres">
      <dgm:prSet presAssocID="{5812FBFB-E9C9-4A94-904F-D9FF981F0D1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8ED86C3-6DF6-4439-AF83-979E06296D56}" type="pres">
      <dgm:prSet presAssocID="{5812FBFB-E9C9-4A94-904F-D9FF981F0D1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FF689CE-4F81-4022-80FC-144E7F7D492D}" type="presOf" srcId="{8C1FD411-F1A5-4205-BAD9-91D2B9C662F9}" destId="{58ED86C3-6DF6-4439-AF83-979E06296D56}" srcOrd="0" destOrd="0" presId="urn:microsoft.com/office/officeart/2005/8/layout/matrix3"/>
    <dgm:cxn modelId="{AB562685-48D9-4B5B-84DD-2CC1ECF0D146}" srcId="{5812FBFB-E9C9-4A94-904F-D9FF981F0D17}" destId="{66AB996F-148A-4190-BC86-5ECAA2124A3A}" srcOrd="2" destOrd="0" parTransId="{8314E33A-796A-41F8-803A-DF428F6D78B0}" sibTransId="{65AF9DEF-48C9-4FD7-8B7E-9BCF7640AA0E}"/>
    <dgm:cxn modelId="{9CC2B49D-F396-4B5A-B437-906DB0B482F6}" type="presOf" srcId="{5812FBFB-E9C9-4A94-904F-D9FF981F0D17}" destId="{DED97984-90DB-4FDA-847B-4D597D539481}" srcOrd="0" destOrd="0" presId="urn:microsoft.com/office/officeart/2005/8/layout/matrix3"/>
    <dgm:cxn modelId="{A947450C-8AFF-4B3A-BDB6-0A9B44F59962}" srcId="{5812FBFB-E9C9-4A94-904F-D9FF981F0D17}" destId="{8C1FD411-F1A5-4205-BAD9-91D2B9C662F9}" srcOrd="3" destOrd="0" parTransId="{CA0CC973-03EC-495C-85BE-FD36FCB8867D}" sibTransId="{361B8205-2A4D-4474-8DE8-10A54AF4F882}"/>
    <dgm:cxn modelId="{099B638B-4791-4EBA-90F1-7B1C8FFD2932}" type="presOf" srcId="{9A444839-6D22-4A52-82C4-64D27075A4EC}" destId="{2B9B5CE1-DB58-41A8-BE75-AE3ED43664ED}" srcOrd="0" destOrd="0" presId="urn:microsoft.com/office/officeart/2005/8/layout/matrix3"/>
    <dgm:cxn modelId="{582E501F-1A3C-4594-B934-6E85C17030E6}" type="presOf" srcId="{55E87DD9-C396-4CD7-8955-2C09ED59D961}" destId="{4C3C7126-BD35-4EA2-B8BE-625AA820F3B1}" srcOrd="0" destOrd="0" presId="urn:microsoft.com/office/officeart/2005/8/layout/matrix3"/>
    <dgm:cxn modelId="{E697E731-C6C0-4D52-AB75-1B9C7D2C5D05}" srcId="{5812FBFB-E9C9-4A94-904F-D9FF981F0D17}" destId="{55E87DD9-C396-4CD7-8955-2C09ED59D961}" srcOrd="1" destOrd="0" parTransId="{C5AE7AA9-6044-493B-A318-26060C87EE7F}" sibTransId="{561372A8-71BC-4EF4-9988-48A367AC45A7}"/>
    <dgm:cxn modelId="{C22FD4D0-C72E-4E1C-A7ED-7668DB741131}" type="presOf" srcId="{66AB996F-148A-4190-BC86-5ECAA2124A3A}" destId="{5B306688-1978-4B55-83FE-36486ECF20F7}" srcOrd="0" destOrd="0" presId="urn:microsoft.com/office/officeart/2005/8/layout/matrix3"/>
    <dgm:cxn modelId="{85A9941E-DE60-4F1B-83C0-8D07953A97B0}" srcId="{5812FBFB-E9C9-4A94-904F-D9FF981F0D17}" destId="{9A444839-6D22-4A52-82C4-64D27075A4EC}" srcOrd="0" destOrd="0" parTransId="{49277D9A-0F4B-4334-8450-000C68BFA92C}" sibTransId="{4B44C2F5-2D01-49AA-BF77-E98C8023D8E7}"/>
    <dgm:cxn modelId="{3DB549D0-FB36-45A7-B1E7-5B30E763ADCC}" type="presParOf" srcId="{DED97984-90DB-4FDA-847B-4D597D539481}" destId="{430CB831-CF2B-43E3-8C95-2328D97B9503}" srcOrd="0" destOrd="0" presId="urn:microsoft.com/office/officeart/2005/8/layout/matrix3"/>
    <dgm:cxn modelId="{C4AB2069-1008-43B1-A2DD-A81FC94FD66B}" type="presParOf" srcId="{DED97984-90DB-4FDA-847B-4D597D539481}" destId="{2B9B5CE1-DB58-41A8-BE75-AE3ED43664ED}" srcOrd="1" destOrd="0" presId="urn:microsoft.com/office/officeart/2005/8/layout/matrix3"/>
    <dgm:cxn modelId="{AF2D099E-F913-4294-8214-55F4B7ACDA49}" type="presParOf" srcId="{DED97984-90DB-4FDA-847B-4D597D539481}" destId="{4C3C7126-BD35-4EA2-B8BE-625AA820F3B1}" srcOrd="2" destOrd="0" presId="urn:microsoft.com/office/officeart/2005/8/layout/matrix3"/>
    <dgm:cxn modelId="{94E948E0-690E-4E45-8392-0E150DACC802}" type="presParOf" srcId="{DED97984-90DB-4FDA-847B-4D597D539481}" destId="{5B306688-1978-4B55-83FE-36486ECF20F7}" srcOrd="3" destOrd="0" presId="urn:microsoft.com/office/officeart/2005/8/layout/matrix3"/>
    <dgm:cxn modelId="{EFB4A8B4-0470-422D-B854-1F1DFB9AE313}" type="presParOf" srcId="{DED97984-90DB-4FDA-847B-4D597D539481}" destId="{58ED86C3-6DF6-4439-AF83-979E06296D5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pPr algn="just"/>
          <a:r>
            <a:rPr lang="es-CO" sz="13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300" b="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 la </a:t>
          </a:r>
          <a:r>
            <a:rPr lang="es-ES" sz="13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estructura del Invías, de acuerdo a las necesidades actuales que demanda la Entidad para satisfacer a los Grupos de Valor</a:t>
          </a:r>
          <a:endParaRPr lang="es-CO" sz="13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algn="ctr"/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  <a:r>
            <a:rPr lang="es-MX" sz="10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Estructura de la Entidad con dificultades para satisfacer las necesidades y expectativas de los Grupos de valor</a:t>
          </a:r>
          <a:endParaRPr lang="es-CO" sz="10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ctr"/>
          <a:r>
            <a:rPr lang="es-CO" sz="10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ES" sz="1000" b="1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D7,O5 </a:t>
          </a:r>
          <a:r>
            <a:rPr lang="es-ES" sz="10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Surtir todas las etapas y gestiones ante las instancias competentes para lograr la modernización de la estructura del Invías. </a:t>
          </a:r>
          <a:endParaRPr lang="es-ES" sz="1000" b="0" i="0" u="none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/>
          <a:r>
            <a:rPr lang="es-CO" sz="10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 </a:t>
          </a:r>
          <a:r>
            <a:rPr lang="es-ES" sz="10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D71832C9-8D9A-46EF-A683-CE55B6D256B3}">
      <dgm:prSet phldrT="[Texto]"/>
      <dgm:spPr/>
      <dgm:t>
        <a:bodyPr/>
        <a:lstStyle/>
        <a:p>
          <a:endParaRPr lang="es-CO"/>
        </a:p>
      </dgm:t>
    </dgm:pt>
    <dgm:pt modelId="{D365362C-E36A-4A58-907A-7CAC3C13367B}" type="parTrans" cxnId="{BDF45365-EA47-49A0-ACD7-54F50429CB4C}">
      <dgm:prSet/>
      <dgm:spPr/>
      <dgm:t>
        <a:bodyPr/>
        <a:lstStyle/>
        <a:p>
          <a:endParaRPr lang="es-CO"/>
        </a:p>
      </dgm:t>
    </dgm:pt>
    <dgm:pt modelId="{E804153A-9D1A-4CA9-8035-1E74661CDA9D}" type="sibTrans" cxnId="{BDF45365-EA47-49A0-ACD7-54F50429CB4C}">
      <dgm:prSet/>
      <dgm:spPr/>
      <dgm:t>
        <a:bodyPr/>
        <a:lstStyle/>
        <a:p>
          <a:endParaRPr lang="es-CO"/>
        </a:p>
      </dgm:t>
    </dgm:pt>
    <dgm:pt modelId="{029019B2-D25B-4E3E-90BF-958A955FC845}">
      <dgm:prSet custT="1"/>
      <dgm:spPr/>
      <dgm:t>
        <a:bodyPr/>
        <a:lstStyle/>
        <a:p>
          <a:pPr algn="just"/>
          <a:r>
            <a:rPr lang="es-CO" sz="9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9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 Secretaría General anualmente actualizará la Caracterización de usuarios y en función de las necesidades, problemas y expectativas de los grupos de valor,  de ser necesario adelantará las acciones de mejora que sean </a:t>
          </a:r>
          <a:r>
            <a:rPr lang="es-MX" sz="9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requeridas.</a:t>
          </a:r>
          <a:endParaRPr lang="es-CO" sz="9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8CECDF03-D80B-46AD-AFDE-48414F248CF7}" type="parTrans" cxnId="{0E724324-6D08-4B2C-B4B0-314DA106D522}">
      <dgm:prSet/>
      <dgm:spPr/>
      <dgm:t>
        <a:bodyPr/>
        <a:lstStyle/>
        <a:p>
          <a:endParaRPr lang="es-CO"/>
        </a:p>
      </dgm:t>
    </dgm:pt>
    <dgm:pt modelId="{7C0A2B3A-ED5C-4410-8D95-03E52E9A34AA}" type="sibTrans" cxnId="{0E724324-6D08-4B2C-B4B0-314DA106D522}">
      <dgm:prSet/>
      <dgm:spPr/>
      <dgm:t>
        <a:bodyPr/>
        <a:lstStyle/>
        <a:p>
          <a:endParaRPr lang="es-CO"/>
        </a:p>
      </dgm:t>
    </dgm:pt>
    <dgm:pt modelId="{0C7FD394-D3B7-4B18-8056-419AA0F2A6DD}">
      <dgm:prSet custT="1"/>
      <dgm:spPr/>
      <dgm:t>
        <a:bodyPr/>
        <a:lstStyle/>
        <a:p>
          <a:r>
            <a:rPr lang="es-CO" sz="10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 *</a:t>
          </a:r>
          <a:r>
            <a:rPr lang="es-MX" sz="10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Insatisfacción de los Grupos de valor</a:t>
          </a:r>
        </a:p>
        <a:p>
          <a:r>
            <a:rPr lang="es-MX" sz="10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*Instancias competentes no aprueben el documento de modernización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E7FEE83-6E97-4D42-82CF-98352F16909D}" type="parTrans" cxnId="{2D979661-CDF7-453E-B896-2E1CA0C53485}">
      <dgm:prSet/>
      <dgm:spPr/>
      <dgm:t>
        <a:bodyPr/>
        <a:lstStyle/>
        <a:p>
          <a:endParaRPr lang="es-CO"/>
        </a:p>
      </dgm:t>
    </dgm:pt>
    <dgm:pt modelId="{A941ECAB-6D24-4DBA-8F5A-3DB91597C839}" type="sibTrans" cxnId="{2D979661-CDF7-453E-B896-2E1CA0C53485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ScaleX="98960" custLinFactNeighborX="1207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58077" custLinFactNeighborX="40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59968" custLinFactNeighborX="40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5D4B776-14AC-455E-AA13-AF48322941A1}" type="pres">
      <dgm:prSet presAssocID="{0C7FD394-D3B7-4B18-8056-419AA0F2A6DD}" presName="pillarX" presStyleLbl="node1" presStyleIdx="2" presStyleCnt="5" custScaleX="47920" custLinFactNeighborX="40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9D63286-4654-49CD-909C-21EB291A50FD}" type="pres">
      <dgm:prSet presAssocID="{EFF1A11C-DF17-439C-900E-0BF6842B3212}" presName="pillarX" presStyleLbl="node1" presStyleIdx="3" presStyleCnt="5" custScaleX="60414" custLinFactNeighborX="40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EF51DC-F5DF-4F5E-82FB-18B749B1C4AC}" type="pres">
      <dgm:prSet presAssocID="{029019B2-D25B-4E3E-90BF-958A955FC845}" presName="pillarX" presStyleLbl="node1" presStyleIdx="4" presStyleCnt="5" custScaleX="76036" custLinFactNeighborX="40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 custLinFactNeighborX="1289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BDF45365-EA47-49A0-ACD7-54F50429CB4C}" srcId="{BAE3808B-EFFB-4EAA-AEE5-B99261116592}" destId="{D71832C9-8D9A-46EF-A683-CE55B6D256B3}" srcOrd="1" destOrd="0" parTransId="{D365362C-E36A-4A58-907A-7CAC3C13367B}" sibTransId="{E804153A-9D1A-4CA9-8035-1E74661CDA9D}"/>
    <dgm:cxn modelId="{6C84AEDB-6488-4D42-8AFD-D743D60C220D}" type="presOf" srcId="{284CE95A-45CB-4AA0-BEE6-9DA84C2BA8D3}" destId="{C66AAD68-780D-4327-9B40-0B7FA1E515C9}" srcOrd="0" destOrd="0" presId="urn:microsoft.com/office/officeart/2005/8/layout/hList3"/>
    <dgm:cxn modelId="{E445BD08-9190-4A95-8997-3663F5C22F4D}" type="presOf" srcId="{5241717E-C4F4-43C8-BD95-3588D025D08A}" destId="{A34C8B4A-FCA7-4812-A44C-15326D361DDC}" srcOrd="0" destOrd="0" presId="urn:microsoft.com/office/officeart/2005/8/layout/hList3"/>
    <dgm:cxn modelId="{39813948-619F-44DD-B8D1-E0E221F9D28B}" type="presOf" srcId="{029019B2-D25B-4E3E-90BF-958A955FC845}" destId="{29EF51DC-F5DF-4F5E-82FB-18B749B1C4AC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FDAB6EFB-FED0-4595-A89D-A5E21604343D}" type="presOf" srcId="{BAE3808B-EFFB-4EAA-AEE5-B99261116592}" destId="{6D7F6242-D2FC-4F5B-A725-27C59DB8CA9E}" srcOrd="0" destOrd="0" presId="urn:microsoft.com/office/officeart/2005/8/layout/hList3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38861EA9-46BC-4D24-BE27-2789DC56F602}" type="presOf" srcId="{F5AC65DB-CB81-4C65-B2F7-72F4915213F7}" destId="{30DD8B19-075D-4183-A5BD-9128D1002845}" srcOrd="0" destOrd="0" presId="urn:microsoft.com/office/officeart/2005/8/layout/hList3"/>
    <dgm:cxn modelId="{0E724324-6D08-4B2C-B4B0-314DA106D522}" srcId="{284CE95A-45CB-4AA0-BEE6-9DA84C2BA8D3}" destId="{029019B2-D25B-4E3E-90BF-958A955FC845}" srcOrd="4" destOrd="0" parTransId="{8CECDF03-D80B-46AD-AFDE-48414F248CF7}" sibTransId="{7C0A2B3A-ED5C-4410-8D95-03E52E9A34AA}"/>
    <dgm:cxn modelId="{B071B134-7281-4E11-BDD6-D2CD03405CFE}" type="presOf" srcId="{0C7FD394-D3B7-4B18-8056-419AA0F2A6DD}" destId="{75D4B776-14AC-455E-AA13-AF48322941A1}" srcOrd="0" destOrd="0" presId="urn:microsoft.com/office/officeart/2005/8/layout/hList3"/>
    <dgm:cxn modelId="{236AE706-D86B-4BF5-B691-7244760D5104}" type="presOf" srcId="{EFF1A11C-DF17-439C-900E-0BF6842B3212}" destId="{19D63286-4654-49CD-909C-21EB291A50FD}" srcOrd="0" destOrd="0" presId="urn:microsoft.com/office/officeart/2005/8/layout/hList3"/>
    <dgm:cxn modelId="{EB243BD5-BC76-4504-B47A-FD893F64346B}" srcId="{284CE95A-45CB-4AA0-BEE6-9DA84C2BA8D3}" destId="{EFF1A11C-DF17-439C-900E-0BF6842B3212}" srcOrd="3" destOrd="0" parTransId="{668CEF09-EC76-4345-9D9E-5A62DA41CEBD}" sibTransId="{89B8DB67-2F90-49B9-87EC-BCE019AF036E}"/>
    <dgm:cxn modelId="{2D979661-CDF7-453E-B896-2E1CA0C53485}" srcId="{284CE95A-45CB-4AA0-BEE6-9DA84C2BA8D3}" destId="{0C7FD394-D3B7-4B18-8056-419AA0F2A6DD}" srcOrd="2" destOrd="0" parTransId="{DE7FEE83-6E97-4D42-82CF-98352F16909D}" sibTransId="{A941ECAB-6D24-4DBA-8F5A-3DB91597C839}"/>
    <dgm:cxn modelId="{C96451FB-BFCC-4F87-9115-D9F0CA6F9BC8}" type="presParOf" srcId="{6D7F6242-D2FC-4F5B-A725-27C59DB8CA9E}" destId="{C66AAD68-780D-4327-9B40-0B7FA1E515C9}" srcOrd="0" destOrd="0" presId="urn:microsoft.com/office/officeart/2005/8/layout/hList3"/>
    <dgm:cxn modelId="{5DD3BE80-EA99-4D5F-A0DB-7A3802A274D7}" type="presParOf" srcId="{6D7F6242-D2FC-4F5B-A725-27C59DB8CA9E}" destId="{D2C566C1-47FC-48EC-AD3B-AF7C2744E50A}" srcOrd="1" destOrd="0" presId="urn:microsoft.com/office/officeart/2005/8/layout/hList3"/>
    <dgm:cxn modelId="{E53185A9-7C49-431F-8F1B-F2C0845D4E30}" type="presParOf" srcId="{D2C566C1-47FC-48EC-AD3B-AF7C2744E50A}" destId="{30DD8B19-075D-4183-A5BD-9128D1002845}" srcOrd="0" destOrd="0" presId="urn:microsoft.com/office/officeart/2005/8/layout/hList3"/>
    <dgm:cxn modelId="{0FAE1EDD-71DF-446B-97F9-141C550CA4C6}" type="presParOf" srcId="{D2C566C1-47FC-48EC-AD3B-AF7C2744E50A}" destId="{A34C8B4A-FCA7-4812-A44C-15326D361DDC}" srcOrd="1" destOrd="0" presId="urn:microsoft.com/office/officeart/2005/8/layout/hList3"/>
    <dgm:cxn modelId="{C72AF229-5165-47B3-8913-AF28D2301AAF}" type="presParOf" srcId="{D2C566C1-47FC-48EC-AD3B-AF7C2744E50A}" destId="{75D4B776-14AC-455E-AA13-AF48322941A1}" srcOrd="2" destOrd="0" presId="urn:microsoft.com/office/officeart/2005/8/layout/hList3"/>
    <dgm:cxn modelId="{EBB48C9B-4483-4C46-A728-F165AEFC1907}" type="presParOf" srcId="{D2C566C1-47FC-48EC-AD3B-AF7C2744E50A}" destId="{19D63286-4654-49CD-909C-21EB291A50FD}" srcOrd="3" destOrd="0" presId="urn:microsoft.com/office/officeart/2005/8/layout/hList3"/>
    <dgm:cxn modelId="{698AFEB2-3E21-484F-98BF-33F81236EE71}" type="presParOf" srcId="{D2C566C1-47FC-48EC-AD3B-AF7C2744E50A}" destId="{29EF51DC-F5DF-4F5E-82FB-18B749B1C4AC}" srcOrd="4" destOrd="0" presId="urn:microsoft.com/office/officeart/2005/8/layout/hList3"/>
    <dgm:cxn modelId="{C9698D6A-F804-4EE2-9BF5-ED89B0B7D085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A. Gobernanza e institucionalidad moderna para el transporte y la logística eficientes y seguros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Modernizar, simplificar y hacer más eficiente el marco institucional del sector transporte y logística para alcanzar mayores niveles de eficacia, especialización y articulación entre las entidades nacionales y territoriales.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17B3E64C-1E6C-41A5-A0D0-9DCCAB038FA1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>
            <a:buFont typeface="Arial" panose="020B0604020202020204" pitchFamily="34" charset="0"/>
            <a:buNone/>
          </a:pPr>
          <a:r>
            <a:rPr lang="es-ES" sz="11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las condiciones de seguridad de la infraestructura de transporte y de los vehículos y construir una cultura ciudadana de corresponsabilidad </a:t>
          </a: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autorregulación para una movilidad segura.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CC422F6-8B08-4A89-AF4E-9BA4F08293EE}" type="parTrans" cxnId="{DE5223D0-EB77-41F9-98B1-A75188F973E8}">
      <dgm:prSet/>
      <dgm:spPr/>
      <dgm:t>
        <a:bodyPr/>
        <a:lstStyle/>
        <a:p>
          <a:endParaRPr lang="es-CO"/>
        </a:p>
      </dgm:t>
    </dgm:pt>
    <dgm:pt modelId="{DEF7D904-9A46-46CD-8A60-84E393BEA788}" type="sibTrans" cxnId="{DE5223D0-EB77-41F9-98B1-A75188F973E8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AC28A896-9AAF-442C-A564-2E1F04754772}" type="pres">
      <dgm:prSet presAssocID="{1B2DFA76-3801-4FCB-A2D2-02B84419B4F2}" presName="entireBox" presStyleLbl="node1" presStyleIdx="0" presStyleCnt="2" custScaleY="21419" custLinFactNeighborY="-1662"/>
      <dgm:spPr/>
      <dgm:t>
        <a:bodyPr/>
        <a:lstStyle/>
        <a:p>
          <a:endParaRPr lang="es-CO"/>
        </a:p>
      </dgm:t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2" custScaleY="78723" custLinFactNeighborY="98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3697B1-49B0-4D01-B22C-D18437B5092C}" type="pres">
      <dgm:prSet presAssocID="{17B3E64C-1E6C-41A5-A0D0-9DCCAB038FA1}" presName="childTextBox" presStyleLbl="fgAccFollowNode1" presStyleIdx="1" presStyleCnt="2" custScaleX="100764" custScaleY="79421" custLinFactNeighborX="10" custLinFactNeighborY="44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7298" custLinFactNeighborY="-1475"/>
      <dgm:spPr/>
      <dgm:t>
        <a:bodyPr/>
        <a:lstStyle/>
        <a:p>
          <a:endParaRPr lang="es-CO"/>
        </a:p>
      </dgm:t>
    </dgm:pt>
  </dgm:ptLst>
  <dgm:cxnLst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76FABB4D-5467-4A2E-9656-9752C24A61D4}" type="presOf" srcId="{1B2DFA76-3801-4FCB-A2D2-02B84419B4F2}" destId="{AC28A896-9AAF-442C-A564-2E1F04754772}" srcOrd="1" destOrd="0" presId="urn:microsoft.com/office/officeart/2005/8/layout/process4"/>
    <dgm:cxn modelId="{DE5223D0-EB77-41F9-98B1-A75188F973E8}" srcId="{1B2DFA76-3801-4FCB-A2D2-02B84419B4F2}" destId="{17B3E64C-1E6C-41A5-A0D0-9DCCAB038FA1}" srcOrd="1" destOrd="0" parTransId="{1CC422F6-8B08-4A89-AF4E-9BA4F08293EE}" sibTransId="{DEF7D904-9A46-46CD-8A60-84E393BEA788}"/>
    <dgm:cxn modelId="{E673C2CD-FFBC-4B24-90CF-A95571101503}" type="presOf" srcId="{B235B79B-4E13-409A-9448-3DF29FBBE66A}" destId="{DAD58FD7-EC1F-4920-A262-9CC0C524D013}" srcOrd="0" destOrd="0" presId="urn:microsoft.com/office/officeart/2005/8/layout/process4"/>
    <dgm:cxn modelId="{1396193F-A4B2-4864-86D2-D2C9D21EB6F9}" type="presOf" srcId="{159A5DC1-2DD5-47CE-8809-6BC3082E5A53}" destId="{F4355A8F-2A10-49AC-94BD-CC023D3C108D}" srcOrd="0" destOrd="0" presId="urn:microsoft.com/office/officeart/2005/8/layout/process4"/>
    <dgm:cxn modelId="{76DE0D49-AF75-465B-951B-C5985E6BF195}" type="presOf" srcId="{08E25402-274F-4E09-8CC9-0DFD8D4F9020}" destId="{2033AA1F-BE90-4E0E-B63C-2E7B46D5474A}" srcOrd="0" destOrd="0" presId="urn:microsoft.com/office/officeart/2005/8/layout/process4"/>
    <dgm:cxn modelId="{CB2E6178-2BF6-4276-922D-EDA7C4B82DA2}" type="presOf" srcId="{17B3E64C-1E6C-41A5-A0D0-9DCCAB038FA1}" destId="{263697B1-49B0-4D01-B22C-D18437B5092C}" srcOrd="0" destOrd="0" presId="urn:microsoft.com/office/officeart/2005/8/layout/process4"/>
    <dgm:cxn modelId="{8981E280-A1B0-409A-BF51-0B64592F5D2D}" type="presOf" srcId="{1B2DFA76-3801-4FCB-A2D2-02B84419B4F2}" destId="{74DC53D5-6A9D-4011-91CC-0ABEE77B6EF7}" srcOrd="0" destOrd="0" presId="urn:microsoft.com/office/officeart/2005/8/layout/process4"/>
    <dgm:cxn modelId="{496F2F17-D9C7-41D7-9126-036DDEE53028}" type="presParOf" srcId="{F4355A8F-2A10-49AC-94BD-CC023D3C108D}" destId="{97663E29-7A3D-4556-AED9-CE887199D82C}" srcOrd="0" destOrd="0" presId="urn:microsoft.com/office/officeart/2005/8/layout/process4"/>
    <dgm:cxn modelId="{07026C48-63B0-4AC8-B4B0-A5EBD0DE2477}" type="presParOf" srcId="{97663E29-7A3D-4556-AED9-CE887199D82C}" destId="{74DC53D5-6A9D-4011-91CC-0ABEE77B6EF7}" srcOrd="0" destOrd="0" presId="urn:microsoft.com/office/officeart/2005/8/layout/process4"/>
    <dgm:cxn modelId="{9D884745-C36F-472A-BBEC-BC91AD2421C4}" type="presParOf" srcId="{97663E29-7A3D-4556-AED9-CE887199D82C}" destId="{AC28A896-9AAF-442C-A564-2E1F04754772}" srcOrd="1" destOrd="0" presId="urn:microsoft.com/office/officeart/2005/8/layout/process4"/>
    <dgm:cxn modelId="{1646BA17-3750-4342-8801-60A527E1C50F}" type="presParOf" srcId="{97663E29-7A3D-4556-AED9-CE887199D82C}" destId="{09FA0A38-A649-4BFE-ABF0-876CAD6AD0DC}" srcOrd="2" destOrd="0" presId="urn:microsoft.com/office/officeart/2005/8/layout/process4"/>
    <dgm:cxn modelId="{CC7A4B61-000C-4569-A5E1-B4BADBC29271}" type="presParOf" srcId="{09FA0A38-A649-4BFE-ABF0-876CAD6AD0DC}" destId="{2033AA1F-BE90-4E0E-B63C-2E7B46D5474A}" srcOrd="0" destOrd="0" presId="urn:microsoft.com/office/officeart/2005/8/layout/process4"/>
    <dgm:cxn modelId="{DA913828-65FA-48CC-97A3-14D8997FEC3D}" type="presParOf" srcId="{09FA0A38-A649-4BFE-ABF0-876CAD6AD0DC}" destId="{263697B1-49B0-4D01-B22C-D18437B5092C}" srcOrd="1" destOrd="0" presId="urn:microsoft.com/office/officeart/2005/8/layout/process4"/>
    <dgm:cxn modelId="{B63A1225-240F-4E04-9E88-1F3C0F953489}" type="presParOf" srcId="{F4355A8F-2A10-49AC-94BD-CC023D3C108D}" destId="{4AD837A1-ACD0-4E6B-B98C-3C5C14EC7948}" srcOrd="1" destOrd="0" presId="urn:microsoft.com/office/officeart/2005/8/layout/process4"/>
    <dgm:cxn modelId="{CD44EE33-C078-4108-A964-34A8A1A235D4}" type="presParOf" srcId="{F4355A8F-2A10-49AC-94BD-CC023D3C108D}" destId="{5C5A1DA7-1EF2-412F-85AF-7A4A55406C27}" srcOrd="2" destOrd="0" presId="urn:microsoft.com/office/officeart/2005/8/layout/process4"/>
    <dgm:cxn modelId="{8CD98905-2A17-4850-9308-FD597A747C31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pPr algn="just"/>
          <a:r>
            <a:rPr lang="es-CO" sz="13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3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la articulación interinstitucional, mediante el suministro de equipos y tecnologías inteligentes de comunicación para el fortalecimiento del Programa de Seguridad en las Carreteras Nacionales. </a:t>
          </a:r>
          <a:endParaRPr lang="es-CO" sz="13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 sz="1600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 sz="1600"/>
        </a:p>
      </dgm:t>
    </dgm:pt>
    <dgm:pt modelId="{EFF1A11C-DF17-439C-900E-0BF6842B3212}">
      <dgm:prSet phldrT="[Texto]" custT="1"/>
      <dgm:spPr/>
      <dgm:t>
        <a:bodyPr/>
        <a:lstStyle/>
        <a:p>
          <a:pPr algn="ctr"/>
          <a:r>
            <a:rPr lang="es-CO" sz="9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</a:p>
        <a:p>
          <a:pPr algn="just"/>
          <a:r>
            <a:rPr lang="es-CO" sz="9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9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Disminución en la capacidad operativa del Programa de Seguridad en las Carreteras Nacionales.</a:t>
          </a:r>
        </a:p>
        <a:p>
          <a:pPr algn="just"/>
          <a:r>
            <a:rPr lang="es-MX" sz="9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*Disminución de recursos asignados para el sostenimiento del </a:t>
          </a:r>
          <a:r>
            <a:rPr lang="es-MX" sz="900" b="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PSCN</a:t>
          </a:r>
          <a:endParaRPr lang="es-CO" sz="9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 sz="1600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 sz="1600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0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</a:p>
        <a:p>
          <a:pPr algn="just"/>
          <a:r>
            <a:rPr lang="es-ES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F2,A3. Adelantar gestiones de coordinación interinstitucional para fortalecer el Programa de seguridad en carreteras Nacionales</a:t>
          </a: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 sz="1600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 sz="1600"/>
        </a:p>
      </dgm:t>
    </dgm:pt>
    <dgm:pt modelId="{5241717E-C4F4-43C8-BD95-3588D025D08A}">
      <dgm:prSet phldrT="[Texto]" custT="1"/>
      <dgm:spPr/>
      <dgm:t>
        <a:bodyPr/>
        <a:lstStyle/>
        <a:p>
          <a:pPr rtl="0"/>
          <a:r>
            <a:rPr lang="es-CO" sz="900" b="1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</a:t>
          </a:r>
          <a:r>
            <a:rPr lang="es-CO" sz="9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  <a:r>
            <a:rPr lang="es-ES" sz="9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de Seguridad en Carreteras Nacionales –PSCN-</a:t>
          </a:r>
          <a:endParaRPr lang="es-CO" sz="9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 sz="1600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 sz="1600"/>
        </a:p>
      </dgm:t>
    </dgm:pt>
    <dgm:pt modelId="{D71832C9-8D9A-46EF-A683-CE55B6D256B3}">
      <dgm:prSet phldrT="[Texto]"/>
      <dgm:spPr/>
      <dgm:t>
        <a:bodyPr/>
        <a:lstStyle/>
        <a:p>
          <a:endParaRPr lang="es-CO"/>
        </a:p>
      </dgm:t>
    </dgm:pt>
    <dgm:pt modelId="{D365362C-E36A-4A58-907A-7CAC3C13367B}" type="parTrans" cxnId="{BDF45365-EA47-49A0-ACD7-54F50429CB4C}">
      <dgm:prSet/>
      <dgm:spPr/>
      <dgm:t>
        <a:bodyPr/>
        <a:lstStyle/>
        <a:p>
          <a:endParaRPr lang="es-CO" sz="1600"/>
        </a:p>
      </dgm:t>
    </dgm:pt>
    <dgm:pt modelId="{E804153A-9D1A-4CA9-8035-1E74661CDA9D}" type="sibTrans" cxnId="{BDF45365-EA47-49A0-ACD7-54F50429CB4C}">
      <dgm:prSet/>
      <dgm:spPr/>
      <dgm:t>
        <a:bodyPr/>
        <a:lstStyle/>
        <a:p>
          <a:endParaRPr lang="es-CO" sz="1600"/>
        </a:p>
      </dgm:t>
    </dgm:pt>
    <dgm:pt modelId="{40B29A87-CA31-4D69-A3C6-AF5D7C9422E4}">
      <dgm:prSet custT="1"/>
      <dgm:spPr/>
      <dgm:t>
        <a:bodyPr/>
        <a:lstStyle/>
        <a:p>
          <a:pPr algn="just"/>
          <a:r>
            <a:rPr lang="es-CO" sz="800" b="1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  <a:r>
            <a:rPr lang="es-MX" sz="8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Desarticulación entre el Plan Estratégico para la Seguridad en las Carreteras y para la Atención de Impactos Negativos en Situaciones de Orden Público y la ejecución del Programa de Seguridad de Carreteras Nacionales</a:t>
          </a:r>
          <a:endParaRPr lang="es-CO" sz="8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F69CA330-7320-4E73-8DFC-046DF14D692C}" type="parTrans" cxnId="{A1DBED77-0658-45BE-8D81-F3E0AB29E5DB}">
      <dgm:prSet/>
      <dgm:spPr/>
      <dgm:t>
        <a:bodyPr/>
        <a:lstStyle/>
        <a:p>
          <a:endParaRPr lang="es-CO"/>
        </a:p>
      </dgm:t>
    </dgm:pt>
    <dgm:pt modelId="{1A43F112-3D38-4D56-B97D-487D84D6ECB8}" type="sibTrans" cxnId="{A1DBED77-0658-45BE-8D81-F3E0AB29E5DB}">
      <dgm:prSet/>
      <dgm:spPr/>
      <dgm:t>
        <a:bodyPr/>
        <a:lstStyle/>
        <a:p>
          <a:endParaRPr lang="es-CO"/>
        </a:p>
      </dgm:t>
    </dgm:pt>
    <dgm:pt modelId="{1BB4B0D4-0CA2-4E75-93B8-32D71D55A13F}">
      <dgm:prSet custT="1"/>
      <dgm:spPr/>
      <dgm:t>
        <a:bodyPr/>
        <a:lstStyle/>
        <a:p>
          <a:pPr algn="just"/>
          <a:r>
            <a:rPr lang="es-CO" sz="9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9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 Secretaría General anualmente apoyará en la ejecución del Plan Estratégico para la seguridad en carreteras de conformidad a los lineamientos dados por la Comisión Intersectorial de las Carreteras Nacionales.</a:t>
          </a:r>
          <a:endParaRPr lang="es-CO" sz="9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FD1A4494-65D9-4D71-B8AA-45983739F30E}" type="parTrans" cxnId="{3D99B711-1E9F-40AB-BF1C-C8F79769D318}">
      <dgm:prSet/>
      <dgm:spPr/>
      <dgm:t>
        <a:bodyPr/>
        <a:lstStyle/>
        <a:p>
          <a:endParaRPr lang="es-CO"/>
        </a:p>
      </dgm:t>
    </dgm:pt>
    <dgm:pt modelId="{2FB2B7C4-FB10-4080-A401-76A9EB2E8EC0}" type="sibTrans" cxnId="{3D99B711-1E9F-40AB-BF1C-C8F79769D318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LinFactNeighborX="143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8026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7414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5CB3A15-E0D2-4ECF-948C-9B61B03340A1}" type="pres">
      <dgm:prSet presAssocID="{EFF1A11C-DF17-439C-900E-0BF6842B3212}" presName="pillarX" presStyleLbl="node1" presStyleIdx="2" presStyleCnt="5" custScaleX="8967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28F97B5-01E3-4538-9270-F76F8ED8EAB1}" type="pres">
      <dgm:prSet presAssocID="{40B29A87-CA31-4D69-A3C6-AF5D7C9422E4}" presName="pillarX" presStyleLbl="node1" presStyleIdx="3" presStyleCnt="5" custScaleX="8465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D1D3558-0E27-4EB1-87CF-C46B53CA1D23}" type="pres">
      <dgm:prSet presAssocID="{1BB4B0D4-0CA2-4E75-93B8-32D71D55A13F}" presName="pillarX" presStyleLbl="node1" presStyleIdx="4" presStyleCnt="5" custScaleX="11775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35435F03-88A3-4743-9BAD-D2E0DD1538A3}" type="presOf" srcId="{F5AC65DB-CB81-4C65-B2F7-72F4915213F7}" destId="{30DD8B19-075D-4183-A5BD-9128D1002845}" srcOrd="0" destOrd="0" presId="urn:microsoft.com/office/officeart/2005/8/layout/hList3"/>
    <dgm:cxn modelId="{BDF45365-EA47-49A0-ACD7-54F50429CB4C}" srcId="{BAE3808B-EFFB-4EAA-AEE5-B99261116592}" destId="{D71832C9-8D9A-46EF-A683-CE55B6D256B3}" srcOrd="1" destOrd="0" parTransId="{D365362C-E36A-4A58-907A-7CAC3C13367B}" sibTransId="{E804153A-9D1A-4CA9-8035-1E74661CDA9D}"/>
    <dgm:cxn modelId="{45A7538A-6B34-49EE-81C1-DBB89D48284D}" type="presOf" srcId="{EFF1A11C-DF17-439C-900E-0BF6842B3212}" destId="{25CB3A15-E0D2-4ECF-948C-9B61B03340A1}" srcOrd="0" destOrd="0" presId="urn:microsoft.com/office/officeart/2005/8/layout/hList3"/>
    <dgm:cxn modelId="{A1DBED77-0658-45BE-8D81-F3E0AB29E5DB}" srcId="{284CE95A-45CB-4AA0-BEE6-9DA84C2BA8D3}" destId="{40B29A87-CA31-4D69-A3C6-AF5D7C9422E4}" srcOrd="3" destOrd="0" parTransId="{F69CA330-7320-4E73-8DFC-046DF14D692C}" sibTransId="{1A43F112-3D38-4D56-B97D-487D84D6ECB8}"/>
    <dgm:cxn modelId="{631BF69C-2A02-4ABF-8E89-12BF0C917F60}" type="presOf" srcId="{284CE95A-45CB-4AA0-BEE6-9DA84C2BA8D3}" destId="{C66AAD68-780D-4327-9B40-0B7FA1E515C9}" srcOrd="0" destOrd="0" presId="urn:microsoft.com/office/officeart/2005/8/layout/hList3"/>
    <dgm:cxn modelId="{8F4169CC-5FC7-41EA-BEE8-DA41C477A80E}" type="presOf" srcId="{BAE3808B-EFFB-4EAA-AEE5-B99261116592}" destId="{6D7F6242-D2FC-4F5B-A725-27C59DB8CA9E}" srcOrd="0" destOrd="0" presId="urn:microsoft.com/office/officeart/2005/8/layout/hList3"/>
    <dgm:cxn modelId="{2BD812DB-C8F4-4BFE-8C28-D9D2C8776308}" type="presOf" srcId="{1BB4B0D4-0CA2-4E75-93B8-32D71D55A13F}" destId="{7D1D3558-0E27-4EB1-87CF-C46B53CA1D23}" srcOrd="0" destOrd="0" presId="urn:microsoft.com/office/officeart/2005/8/layout/hList3"/>
    <dgm:cxn modelId="{EBD0DAFC-D255-42FD-9D75-301EC7B8F522}" type="presOf" srcId="{5241717E-C4F4-43C8-BD95-3588D025D08A}" destId="{A34C8B4A-FCA7-4812-A44C-15326D361DDC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3D99B711-1E9F-40AB-BF1C-C8F79769D318}" srcId="{284CE95A-45CB-4AA0-BEE6-9DA84C2BA8D3}" destId="{1BB4B0D4-0CA2-4E75-93B8-32D71D55A13F}" srcOrd="4" destOrd="0" parTransId="{FD1A4494-65D9-4D71-B8AA-45983739F30E}" sibTransId="{2FB2B7C4-FB10-4080-A401-76A9EB2E8EC0}"/>
    <dgm:cxn modelId="{95013BDE-0CC9-446E-AAD6-12FDB734D175}" type="presOf" srcId="{40B29A87-CA31-4D69-A3C6-AF5D7C9422E4}" destId="{128F97B5-01E3-4538-9270-F76F8ED8EAB1}" srcOrd="0" destOrd="0" presId="urn:microsoft.com/office/officeart/2005/8/layout/hList3"/>
    <dgm:cxn modelId="{EB243BD5-BC76-4504-B47A-FD893F64346B}" srcId="{284CE95A-45CB-4AA0-BEE6-9DA84C2BA8D3}" destId="{EFF1A11C-DF17-439C-900E-0BF6842B3212}" srcOrd="2" destOrd="0" parTransId="{668CEF09-EC76-4345-9D9E-5A62DA41CEBD}" sibTransId="{89B8DB67-2F90-49B9-87EC-BCE019AF036E}"/>
    <dgm:cxn modelId="{37610162-D122-4FF8-B4F5-83FE41054E90}" type="presParOf" srcId="{6D7F6242-D2FC-4F5B-A725-27C59DB8CA9E}" destId="{C66AAD68-780D-4327-9B40-0B7FA1E515C9}" srcOrd="0" destOrd="0" presId="urn:microsoft.com/office/officeart/2005/8/layout/hList3"/>
    <dgm:cxn modelId="{BBCC5908-6D8B-44F6-8773-755AED62E46C}" type="presParOf" srcId="{6D7F6242-D2FC-4F5B-A725-27C59DB8CA9E}" destId="{D2C566C1-47FC-48EC-AD3B-AF7C2744E50A}" srcOrd="1" destOrd="0" presId="urn:microsoft.com/office/officeart/2005/8/layout/hList3"/>
    <dgm:cxn modelId="{E3C20682-BAEC-4A44-AAD9-8714EBA5C5AF}" type="presParOf" srcId="{D2C566C1-47FC-48EC-AD3B-AF7C2744E50A}" destId="{30DD8B19-075D-4183-A5BD-9128D1002845}" srcOrd="0" destOrd="0" presId="urn:microsoft.com/office/officeart/2005/8/layout/hList3"/>
    <dgm:cxn modelId="{EDC03A41-2CF3-4118-B938-28B8B3C42C07}" type="presParOf" srcId="{D2C566C1-47FC-48EC-AD3B-AF7C2744E50A}" destId="{A34C8B4A-FCA7-4812-A44C-15326D361DDC}" srcOrd="1" destOrd="0" presId="urn:microsoft.com/office/officeart/2005/8/layout/hList3"/>
    <dgm:cxn modelId="{5762B9F7-2A83-44C9-9ACA-0E6F32F77AAD}" type="presParOf" srcId="{D2C566C1-47FC-48EC-AD3B-AF7C2744E50A}" destId="{25CB3A15-E0D2-4ECF-948C-9B61B03340A1}" srcOrd="2" destOrd="0" presId="urn:microsoft.com/office/officeart/2005/8/layout/hList3"/>
    <dgm:cxn modelId="{C92BCA19-B79D-432B-B79B-7C188F3FD068}" type="presParOf" srcId="{D2C566C1-47FC-48EC-AD3B-AF7C2744E50A}" destId="{128F97B5-01E3-4538-9270-F76F8ED8EAB1}" srcOrd="3" destOrd="0" presId="urn:microsoft.com/office/officeart/2005/8/layout/hList3"/>
    <dgm:cxn modelId="{63E73151-9B6B-4228-B954-0F756A7E00A8}" type="presParOf" srcId="{D2C566C1-47FC-48EC-AD3B-AF7C2744E50A}" destId="{7D1D3558-0E27-4EB1-87CF-C46B53CA1D23}" srcOrd="4" destOrd="0" presId="urn:microsoft.com/office/officeart/2005/8/layout/hList3"/>
    <dgm:cxn modelId="{10C80383-102C-4FF3-8390-F5D83DE66537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4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  <a:r>
            <a:rPr lang="es-CO" sz="140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  <a:endParaRPr lang="es-CO" sz="14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0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Maestro Fluvial, con el fin de desarrollar y promocionar las ventajas del modo en un esquema de transporte intermodal.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17B3E64C-1E6C-41A5-A0D0-9DCCAB038FA1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Establecer e implementar la política nacional de reactivación y consolidación del transporte ferroviario de carga.</a:t>
          </a:r>
          <a:endParaRPr lang="es-CO" sz="11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CC422F6-8B08-4A89-AF4E-9BA4F08293EE}" type="parTrans" cxnId="{DE5223D0-EB77-41F9-98B1-A75188F973E8}">
      <dgm:prSet/>
      <dgm:spPr/>
      <dgm:t>
        <a:bodyPr/>
        <a:lstStyle/>
        <a:p>
          <a:endParaRPr lang="es-CO"/>
        </a:p>
      </dgm:t>
    </dgm:pt>
    <dgm:pt modelId="{DEF7D904-9A46-46CD-8A60-84E393BEA788}" type="sibTrans" cxnId="{DE5223D0-EB77-41F9-98B1-A75188F973E8}">
      <dgm:prSet/>
      <dgm:spPr/>
      <dgm:t>
        <a:bodyPr/>
        <a:lstStyle/>
        <a:p>
          <a:endParaRPr lang="es-CO"/>
        </a:p>
      </dgm:t>
    </dgm:pt>
    <dgm:pt modelId="{0D396E51-F91F-4CBD-83A1-B1EA048EA37E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el sistema portuario colombiano y sus accesos marítimos.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A14E25A-76A5-4C22-9D2B-20184B306003}" type="parTrans" cxnId="{3E83142F-A266-4FF3-807F-60D21934A746}">
      <dgm:prSet/>
      <dgm:spPr/>
      <dgm:t>
        <a:bodyPr/>
        <a:lstStyle/>
        <a:p>
          <a:endParaRPr lang="es-CO"/>
        </a:p>
      </dgm:t>
    </dgm:pt>
    <dgm:pt modelId="{C5897B6A-6F2E-4B95-98E7-075875AFB16C}" type="sibTrans" cxnId="{3E83142F-A266-4FF3-807F-60D21934A746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AC28A896-9AAF-442C-A564-2E1F04754772}" type="pres">
      <dgm:prSet presAssocID="{1B2DFA76-3801-4FCB-A2D2-02B84419B4F2}" presName="entireBox" presStyleLbl="node1" presStyleIdx="0" presStyleCnt="2" custScaleY="18211" custLinFactNeighborX="-32" custLinFactNeighborY="-11604"/>
      <dgm:spPr/>
      <dgm:t>
        <a:bodyPr/>
        <a:lstStyle/>
        <a:p>
          <a:endParaRPr lang="es-CO"/>
        </a:p>
      </dgm:t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3" custScaleY="70471" custLinFactNeighborX="-244" custLinFactNeighborY="-2649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CF1475-CE65-4F56-9753-6C48EE63F045}" type="pres">
      <dgm:prSet presAssocID="{0D396E51-F91F-4CBD-83A1-B1EA048EA37E}" presName="childTextBox" presStyleLbl="fgAccFollowNode1" presStyleIdx="1" presStyleCnt="3" custScaleY="66472" custLinFactNeighborX="-97" custLinFactNeighborY="-2891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3697B1-49B0-4D01-B22C-D18437B5092C}" type="pres">
      <dgm:prSet presAssocID="{17B3E64C-1E6C-41A5-A0D0-9DCCAB038FA1}" presName="childTextBox" presStyleLbl="fgAccFollowNode1" presStyleIdx="2" presStyleCnt="3" custScaleY="63301" custLinFactNeighborX="49" custLinFactNeighborY="-3018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9019" custLinFactNeighborX="-32" custLinFactNeighborY="-8257"/>
      <dgm:spPr/>
      <dgm:t>
        <a:bodyPr/>
        <a:lstStyle/>
        <a:p>
          <a:endParaRPr lang="es-CO"/>
        </a:p>
      </dgm:t>
    </dgm:pt>
  </dgm:ptLst>
  <dgm:cxnLst>
    <dgm:cxn modelId="{F4B26CFC-51B4-4E8D-BA8E-064E75FBD837}" type="presOf" srcId="{17B3E64C-1E6C-41A5-A0D0-9DCCAB038FA1}" destId="{263697B1-49B0-4D01-B22C-D18437B5092C}" srcOrd="0" destOrd="0" presId="urn:microsoft.com/office/officeart/2005/8/layout/process4"/>
    <dgm:cxn modelId="{3A42E50D-04CC-49FB-A648-2E07924967F4}" type="presOf" srcId="{B235B79B-4E13-409A-9448-3DF29FBBE66A}" destId="{DAD58FD7-EC1F-4920-A262-9CC0C524D013}" srcOrd="0" destOrd="0" presId="urn:microsoft.com/office/officeart/2005/8/layout/process4"/>
    <dgm:cxn modelId="{98980BF7-AB09-457C-8372-9EF713063301}" type="presOf" srcId="{08E25402-274F-4E09-8CC9-0DFD8D4F9020}" destId="{2033AA1F-BE90-4E0E-B63C-2E7B46D5474A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32924C1F-51F8-47BA-BA67-DD5A18A2406E}" type="presOf" srcId="{1B2DFA76-3801-4FCB-A2D2-02B84419B4F2}" destId="{AC28A896-9AAF-442C-A564-2E1F04754772}" srcOrd="1" destOrd="0" presId="urn:microsoft.com/office/officeart/2005/8/layout/process4"/>
    <dgm:cxn modelId="{CEE3472D-9A93-4ABD-9618-3FB94ACE312F}" type="presOf" srcId="{159A5DC1-2DD5-47CE-8809-6BC3082E5A53}" destId="{F4355A8F-2A10-49AC-94BD-CC023D3C108D}" srcOrd="0" destOrd="0" presId="urn:microsoft.com/office/officeart/2005/8/layout/process4"/>
    <dgm:cxn modelId="{DE5223D0-EB77-41F9-98B1-A75188F973E8}" srcId="{1B2DFA76-3801-4FCB-A2D2-02B84419B4F2}" destId="{17B3E64C-1E6C-41A5-A0D0-9DCCAB038FA1}" srcOrd="2" destOrd="0" parTransId="{1CC422F6-8B08-4A89-AF4E-9BA4F08293EE}" sibTransId="{DEF7D904-9A46-46CD-8A60-84E393BEA788}"/>
    <dgm:cxn modelId="{B40BF4C3-B478-4FD6-A724-EDEA84ACB26F}" type="presOf" srcId="{0D396E51-F91F-4CBD-83A1-B1EA048EA37E}" destId="{41CF1475-CE65-4F56-9753-6C48EE63F045}" srcOrd="0" destOrd="0" presId="urn:microsoft.com/office/officeart/2005/8/layout/process4"/>
    <dgm:cxn modelId="{26B0207F-DD2C-4E53-8EE3-D6C82E00EF50}" type="presOf" srcId="{1B2DFA76-3801-4FCB-A2D2-02B84419B4F2}" destId="{74DC53D5-6A9D-4011-91CC-0ABEE77B6EF7}" srcOrd="0" destOrd="0" presId="urn:microsoft.com/office/officeart/2005/8/layout/process4"/>
    <dgm:cxn modelId="{3E83142F-A266-4FF3-807F-60D21934A746}" srcId="{1B2DFA76-3801-4FCB-A2D2-02B84419B4F2}" destId="{0D396E51-F91F-4CBD-83A1-B1EA048EA37E}" srcOrd="1" destOrd="0" parTransId="{0A14E25A-76A5-4C22-9D2B-20184B306003}" sibTransId="{C5897B6A-6F2E-4B95-98E7-075875AFB16C}"/>
    <dgm:cxn modelId="{80EFFDD1-1DD0-4C21-972A-5F5677904ADC}" type="presParOf" srcId="{F4355A8F-2A10-49AC-94BD-CC023D3C108D}" destId="{97663E29-7A3D-4556-AED9-CE887199D82C}" srcOrd="0" destOrd="0" presId="urn:microsoft.com/office/officeart/2005/8/layout/process4"/>
    <dgm:cxn modelId="{F7259A61-A709-43CF-86B2-A35205505DCD}" type="presParOf" srcId="{97663E29-7A3D-4556-AED9-CE887199D82C}" destId="{74DC53D5-6A9D-4011-91CC-0ABEE77B6EF7}" srcOrd="0" destOrd="0" presId="urn:microsoft.com/office/officeart/2005/8/layout/process4"/>
    <dgm:cxn modelId="{E5180BD9-2FCA-4CD4-B5E9-79EB2A219BEA}" type="presParOf" srcId="{97663E29-7A3D-4556-AED9-CE887199D82C}" destId="{AC28A896-9AAF-442C-A564-2E1F04754772}" srcOrd="1" destOrd="0" presId="urn:microsoft.com/office/officeart/2005/8/layout/process4"/>
    <dgm:cxn modelId="{9AAC613C-E29B-4ACC-BA37-92CC15078671}" type="presParOf" srcId="{97663E29-7A3D-4556-AED9-CE887199D82C}" destId="{09FA0A38-A649-4BFE-ABF0-876CAD6AD0DC}" srcOrd="2" destOrd="0" presId="urn:microsoft.com/office/officeart/2005/8/layout/process4"/>
    <dgm:cxn modelId="{4D49E767-5F74-4940-91B0-B3C79654BD26}" type="presParOf" srcId="{09FA0A38-A649-4BFE-ABF0-876CAD6AD0DC}" destId="{2033AA1F-BE90-4E0E-B63C-2E7B46D5474A}" srcOrd="0" destOrd="0" presId="urn:microsoft.com/office/officeart/2005/8/layout/process4"/>
    <dgm:cxn modelId="{F2BCB7CB-7245-4F39-B20B-4BDC32690C14}" type="presParOf" srcId="{09FA0A38-A649-4BFE-ABF0-876CAD6AD0DC}" destId="{41CF1475-CE65-4F56-9753-6C48EE63F045}" srcOrd="1" destOrd="0" presId="urn:microsoft.com/office/officeart/2005/8/layout/process4"/>
    <dgm:cxn modelId="{BF603F08-6CFB-4E1D-B17D-98F5702BDEA1}" type="presParOf" srcId="{09FA0A38-A649-4BFE-ABF0-876CAD6AD0DC}" destId="{263697B1-49B0-4D01-B22C-D18437B5092C}" srcOrd="2" destOrd="0" presId="urn:microsoft.com/office/officeart/2005/8/layout/process4"/>
    <dgm:cxn modelId="{37F77842-50C6-4B0D-BBDD-9C336593C0EB}" type="presParOf" srcId="{F4355A8F-2A10-49AC-94BD-CC023D3C108D}" destId="{4AD837A1-ACD0-4E6B-B98C-3C5C14EC7948}" srcOrd="1" destOrd="0" presId="urn:microsoft.com/office/officeart/2005/8/layout/process4"/>
    <dgm:cxn modelId="{701C3CD0-CF46-46E4-891C-8E3E8C4656ED}" type="presParOf" srcId="{F4355A8F-2A10-49AC-94BD-CC023D3C108D}" destId="{5C5A1DA7-1EF2-412F-85AF-7A4A55406C27}" srcOrd="2" destOrd="0" presId="urn:microsoft.com/office/officeart/2005/8/layout/process4"/>
    <dgm:cxn modelId="{7DDED075-72C7-4F74-90B5-9F7E57C6CF53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pPr algn="just"/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Realizar las acciones señaladas en el Plan Maestro de Transporte Intermodal - PMTI, mediante la gestión de recursos presupuestales que permitan fortalecer la intermodalidad de la infraestructura vial.</a:t>
          </a:r>
          <a:endParaRPr lang="es-CO" sz="15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1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Desmejoramiento de la infraestructura vial intermodal</a:t>
          </a:r>
          <a:endParaRPr lang="es-CO" sz="11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1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ES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D4,O4 y D5,O4</a:t>
          </a:r>
          <a:r>
            <a:rPr lang="es-MX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Realizar mantenimiento adecuado y rehabilitación a la infraestructura fluvial existente. </a:t>
          </a:r>
          <a:endParaRPr lang="es-MX" sz="1100" b="1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algn="just"/>
          <a:r>
            <a:rPr lang="es-MX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F5,O4</a:t>
          </a:r>
          <a:r>
            <a:rPr lang="es-MX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ES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Culminar estudios y realizar las obras de profundización y mantenimiento a canales de acceso. </a:t>
          </a:r>
        </a:p>
        <a:p>
          <a:pPr algn="just"/>
          <a:r>
            <a:rPr lang="es-ES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D6,A1 </a:t>
          </a:r>
          <a:r>
            <a:rPr lang="es-MX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Convertir sedes y estaciones férreas en “Lugares de activación de ECONOMÍA NARANJA” y monumentos turísticos en articulación de una Política </a:t>
          </a:r>
          <a:r>
            <a:rPr lang="es-MX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Férrea.</a:t>
          </a:r>
          <a:endParaRPr lang="es-ES" sz="110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*</a:t>
          </a:r>
          <a:r>
            <a:rPr lang="es-CO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Obras fluviales.</a:t>
          </a:r>
        </a:p>
        <a:p>
          <a:pPr algn="just"/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CO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canales de accesos marítimos.</a:t>
          </a:r>
        </a:p>
        <a:p>
          <a:pPr algn="just"/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CO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Redes férreas y estaciones.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91399F89-EC1E-4B3B-9AB1-A16AF4641823}">
      <dgm:prSet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/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Complejidad y contingencias en el desarrollo de los proyectos de la infraestructura vial intermodal</a:t>
          </a:r>
          <a:endParaRPr lang="es-CO" sz="11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9F9DC519-CE32-43E1-B0DB-E50C7C816F77}" type="parTrans" cxnId="{A919CF06-7E87-40C5-87CD-15F66F0E775D}">
      <dgm:prSet/>
      <dgm:spPr/>
      <dgm:t>
        <a:bodyPr/>
        <a:lstStyle/>
        <a:p>
          <a:endParaRPr lang="es-CO"/>
        </a:p>
      </dgm:t>
    </dgm:pt>
    <dgm:pt modelId="{D99D9901-5BB7-49C4-A09B-C1BF02EC8547}" type="sibTrans" cxnId="{A919CF06-7E87-40C5-87CD-15F66F0E775D}">
      <dgm:prSet/>
      <dgm:spPr/>
      <dgm:t>
        <a:bodyPr/>
        <a:lstStyle/>
        <a:p>
          <a:endParaRPr lang="es-CO"/>
        </a:p>
      </dgm:t>
    </dgm:pt>
    <dgm:pt modelId="{487387ED-8949-4B66-833B-4512276E1A78}">
      <dgm:prSet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Operativo trimestralmente monitoreará el cumplimiento de las metas de mejoramiento, mantenimiento y rehabilitación de la infraestructura vial intermodal, analizando el contexto externo e interno versus el grado de cumplimiento y posibles </a:t>
          </a:r>
          <a:r>
            <a:rPr lang="es-MX" sz="11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contingencias, </a:t>
          </a:r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determinado si es necesario iniciar procesos sancionatorios, realizar adiciones o </a:t>
          </a:r>
          <a:r>
            <a:rPr lang="es-MX" sz="11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prorrogas requeridas. </a:t>
          </a:r>
          <a:endParaRPr lang="es-CO" sz="1100" b="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C8309A9-B348-4173-8B7F-05E99B3DBF4C}" type="parTrans" cxnId="{ECDE6273-3AC8-4DAC-B437-248886A2A21C}">
      <dgm:prSet/>
      <dgm:spPr/>
      <dgm:t>
        <a:bodyPr/>
        <a:lstStyle/>
        <a:p>
          <a:endParaRPr lang="es-CO"/>
        </a:p>
      </dgm:t>
    </dgm:pt>
    <dgm:pt modelId="{86D27F14-8B8A-4CA3-AD74-72F1B5BB589A}" type="sibTrans" cxnId="{ECDE6273-3AC8-4DAC-B437-248886A2A21C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ScaleY="81152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68419" custScaleY="104141" custLinFactNeighborX="-133" custLinFactNeighborY="-50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30889" custScaleY="104093" custLinFactNeighborX="-9" custLinFactNeighborY="-51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7DE968-DA1D-4641-A0EE-12D6A3FBEA1C}" type="pres">
      <dgm:prSet presAssocID="{EFF1A11C-DF17-439C-900E-0BF6842B3212}" presName="pillarX" presStyleLbl="node1" presStyleIdx="2" presStyleCnt="5" custScaleX="26564" custScaleY="107012" custLinFactNeighborX="-9" custLinFactNeighborY="-363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C69055-D128-47F0-A791-F48EB75A3E51}" type="pres">
      <dgm:prSet presAssocID="{91399F89-EC1E-4B3B-9AB1-A16AF4641823}" presName="pillarX" presStyleLbl="node1" presStyleIdx="3" presStyleCnt="5" custScaleX="27909" custScaleY="108652" custLinFactNeighborX="295" custLinFactNeighborY="-282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0C64D5-5940-490D-BACC-CB4962CAB060}" type="pres">
      <dgm:prSet presAssocID="{487387ED-8949-4B66-833B-4512276E1A78}" presName="pillarX" presStyleLbl="node1" presStyleIdx="4" presStyleCnt="5" custScaleX="54644" custScaleY="110292" custLinFactNeighborX="-152" custLinFactNeighborY="-200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 custScaleY="179546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DE21FD62-DF05-4BA9-9178-BB82535B9F27}" type="presOf" srcId="{91399F89-EC1E-4B3B-9AB1-A16AF4641823}" destId="{5BC69055-D128-47F0-A791-F48EB75A3E51}" srcOrd="0" destOrd="0" presId="urn:microsoft.com/office/officeart/2005/8/layout/hList3"/>
    <dgm:cxn modelId="{18D0F2C9-94B3-464B-A0CD-7985F4187793}" type="presOf" srcId="{EFF1A11C-DF17-439C-900E-0BF6842B3212}" destId="{A37DE968-DA1D-4641-A0EE-12D6A3FBEA1C}" srcOrd="0" destOrd="0" presId="urn:microsoft.com/office/officeart/2005/8/layout/hList3"/>
    <dgm:cxn modelId="{C613C7C7-FBDC-4BDE-A018-F46A74C3CDD2}" type="presOf" srcId="{F5AC65DB-CB81-4C65-B2F7-72F4915213F7}" destId="{30DD8B19-075D-4183-A5BD-9128D1002845}" srcOrd="0" destOrd="0" presId="urn:microsoft.com/office/officeart/2005/8/layout/hList3"/>
    <dgm:cxn modelId="{9305BBA7-D775-434C-837C-EE6DA92609E5}" type="presOf" srcId="{5241717E-C4F4-43C8-BD95-3588D025D08A}" destId="{A34C8B4A-FCA7-4812-A44C-15326D361DDC}" srcOrd="0" destOrd="0" presId="urn:microsoft.com/office/officeart/2005/8/layout/hList3"/>
    <dgm:cxn modelId="{A919CF06-7E87-40C5-87CD-15F66F0E775D}" srcId="{284CE95A-45CB-4AA0-BEE6-9DA84C2BA8D3}" destId="{91399F89-EC1E-4B3B-9AB1-A16AF4641823}" srcOrd="3" destOrd="0" parTransId="{9F9DC519-CE32-43E1-B0DB-E50C7C816F77}" sibTransId="{D99D9901-5BB7-49C4-A09B-C1BF02EC8547}"/>
    <dgm:cxn modelId="{A4FDFD33-5842-4CF7-B6BD-F9B40E23EC17}" type="presOf" srcId="{487387ED-8949-4B66-833B-4512276E1A78}" destId="{0B0C64D5-5940-490D-BACC-CB4962CAB060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EB243BD5-BC76-4504-B47A-FD893F64346B}" srcId="{284CE95A-45CB-4AA0-BEE6-9DA84C2BA8D3}" destId="{EFF1A11C-DF17-439C-900E-0BF6842B3212}" srcOrd="2" destOrd="0" parTransId="{668CEF09-EC76-4345-9D9E-5A62DA41CEBD}" sibTransId="{89B8DB67-2F90-49B9-87EC-BCE019AF036E}"/>
    <dgm:cxn modelId="{ECDE6273-3AC8-4DAC-B437-248886A2A21C}" srcId="{284CE95A-45CB-4AA0-BEE6-9DA84C2BA8D3}" destId="{487387ED-8949-4B66-833B-4512276E1A78}" srcOrd="4" destOrd="0" parTransId="{1C8309A9-B348-4173-8B7F-05E99B3DBF4C}" sibTransId="{86D27F14-8B8A-4CA3-AD74-72F1B5BB589A}"/>
    <dgm:cxn modelId="{46F29711-4696-418B-9997-04AED0D1B5BA}" type="presOf" srcId="{284CE95A-45CB-4AA0-BEE6-9DA84C2BA8D3}" destId="{C66AAD68-780D-4327-9B40-0B7FA1E515C9}" srcOrd="0" destOrd="0" presId="urn:microsoft.com/office/officeart/2005/8/layout/hList3"/>
    <dgm:cxn modelId="{C546A4F6-97E9-4AD0-A243-B008E2E991DB}" type="presOf" srcId="{BAE3808B-EFFB-4EAA-AEE5-B99261116592}" destId="{6D7F6242-D2FC-4F5B-A725-27C59DB8CA9E}" srcOrd="0" destOrd="0" presId="urn:microsoft.com/office/officeart/2005/8/layout/hList3"/>
    <dgm:cxn modelId="{A22D96E6-BEA4-4B8B-81FB-0B5D46E308E3}" type="presParOf" srcId="{6D7F6242-D2FC-4F5B-A725-27C59DB8CA9E}" destId="{C66AAD68-780D-4327-9B40-0B7FA1E515C9}" srcOrd="0" destOrd="0" presId="urn:microsoft.com/office/officeart/2005/8/layout/hList3"/>
    <dgm:cxn modelId="{261F21AD-0235-4E6C-920B-9566D7116691}" type="presParOf" srcId="{6D7F6242-D2FC-4F5B-A725-27C59DB8CA9E}" destId="{D2C566C1-47FC-48EC-AD3B-AF7C2744E50A}" srcOrd="1" destOrd="0" presId="urn:microsoft.com/office/officeart/2005/8/layout/hList3"/>
    <dgm:cxn modelId="{2ED4D3A1-7A74-4ED3-8B74-A3979F29A498}" type="presParOf" srcId="{D2C566C1-47FC-48EC-AD3B-AF7C2744E50A}" destId="{30DD8B19-075D-4183-A5BD-9128D1002845}" srcOrd="0" destOrd="0" presId="urn:microsoft.com/office/officeart/2005/8/layout/hList3"/>
    <dgm:cxn modelId="{6382751E-D87B-437A-BCF3-C7C0680BFAA6}" type="presParOf" srcId="{D2C566C1-47FC-48EC-AD3B-AF7C2744E50A}" destId="{A34C8B4A-FCA7-4812-A44C-15326D361DDC}" srcOrd="1" destOrd="0" presId="urn:microsoft.com/office/officeart/2005/8/layout/hList3"/>
    <dgm:cxn modelId="{F953D218-451C-4CDC-84E8-5889C0BEB4CA}" type="presParOf" srcId="{D2C566C1-47FC-48EC-AD3B-AF7C2744E50A}" destId="{A37DE968-DA1D-4641-A0EE-12D6A3FBEA1C}" srcOrd="2" destOrd="0" presId="urn:microsoft.com/office/officeart/2005/8/layout/hList3"/>
    <dgm:cxn modelId="{5F020CDE-C233-46AA-A76B-4F8159862847}" type="presParOf" srcId="{D2C566C1-47FC-48EC-AD3B-AF7C2744E50A}" destId="{5BC69055-D128-47F0-A791-F48EB75A3E51}" srcOrd="3" destOrd="0" presId="urn:microsoft.com/office/officeart/2005/8/layout/hList3"/>
    <dgm:cxn modelId="{63D87AF2-C6E6-47A3-895D-305BBAB4273F}" type="presParOf" srcId="{D2C566C1-47FC-48EC-AD3B-AF7C2744E50A}" destId="{0B0C64D5-5940-490D-BACC-CB4962CAB060}" srcOrd="4" destOrd="0" presId="urn:microsoft.com/office/officeart/2005/8/layout/hList3"/>
    <dgm:cxn modelId="{BE4A01D0-FF55-4CF7-ABA9-6637A26BF5C8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pPr algn="just"/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 calidad del transporte carretero, en términos de capacidad/estado de la infraestructura y de la prestación de servicios para garantizar la conectividad entre centros de producción, distribución y consumo, así como la integración de los territorios.</a:t>
          </a: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AC28A896-9AAF-442C-A564-2E1F04754772}" type="pres">
      <dgm:prSet presAssocID="{1B2DFA76-3801-4FCB-A2D2-02B84419B4F2}" presName="entireBox" presStyleLbl="node1" presStyleIdx="0" presStyleCnt="2" custScaleY="36442" custLinFactNeighborX="43" custLinFactNeighborY="-3357"/>
      <dgm:spPr/>
      <dgm:t>
        <a:bodyPr/>
        <a:lstStyle/>
        <a:p>
          <a:endParaRPr lang="es-CO"/>
        </a:p>
      </dgm:t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1" custScaleY="66597" custLinFactNeighborY="-1280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17072" custLinFactNeighborX="0" custLinFactNeighborY="-6252"/>
      <dgm:spPr/>
      <dgm:t>
        <a:bodyPr/>
        <a:lstStyle/>
        <a:p>
          <a:endParaRPr lang="es-CO"/>
        </a:p>
      </dgm:t>
    </dgm:pt>
  </dgm:ptLst>
  <dgm:cxnLst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96D50B05-BFE5-49D0-A0CA-446E1C2D7602}" type="presOf" srcId="{1B2DFA76-3801-4FCB-A2D2-02B84419B4F2}" destId="{74DC53D5-6A9D-4011-91CC-0ABEE77B6EF7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0309DA22-98F9-4D02-83A6-52B9619C2C32}" type="presOf" srcId="{159A5DC1-2DD5-47CE-8809-6BC3082E5A53}" destId="{F4355A8F-2A10-49AC-94BD-CC023D3C108D}" srcOrd="0" destOrd="0" presId="urn:microsoft.com/office/officeart/2005/8/layout/process4"/>
    <dgm:cxn modelId="{380C4EE9-7F85-499C-8138-84A73F711B71}" type="presOf" srcId="{1B2DFA76-3801-4FCB-A2D2-02B84419B4F2}" destId="{AC28A896-9AAF-442C-A564-2E1F04754772}" srcOrd="1" destOrd="0" presId="urn:microsoft.com/office/officeart/2005/8/layout/process4"/>
    <dgm:cxn modelId="{4426CD60-841A-4DEA-B2B5-03B1E1C5288C}" type="presOf" srcId="{08E25402-274F-4E09-8CC9-0DFD8D4F9020}" destId="{2033AA1F-BE90-4E0E-B63C-2E7B46D5474A}" srcOrd="0" destOrd="0" presId="urn:microsoft.com/office/officeart/2005/8/layout/process4"/>
    <dgm:cxn modelId="{FC4BA658-5B0E-42DD-9033-BE66ECC88A67}" type="presOf" srcId="{B235B79B-4E13-409A-9448-3DF29FBBE66A}" destId="{DAD58FD7-EC1F-4920-A262-9CC0C524D013}" srcOrd="0" destOrd="0" presId="urn:microsoft.com/office/officeart/2005/8/layout/process4"/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E72A3CD5-E7D6-4F19-B67E-E085FB2296DE}" type="presParOf" srcId="{F4355A8F-2A10-49AC-94BD-CC023D3C108D}" destId="{97663E29-7A3D-4556-AED9-CE887199D82C}" srcOrd="0" destOrd="0" presId="urn:microsoft.com/office/officeart/2005/8/layout/process4"/>
    <dgm:cxn modelId="{C4A22DC7-8544-4068-94CB-A6DE9BBF1D95}" type="presParOf" srcId="{97663E29-7A3D-4556-AED9-CE887199D82C}" destId="{74DC53D5-6A9D-4011-91CC-0ABEE77B6EF7}" srcOrd="0" destOrd="0" presId="urn:microsoft.com/office/officeart/2005/8/layout/process4"/>
    <dgm:cxn modelId="{6B3BBF2B-3688-48D6-A1FD-CC4CCD9229A0}" type="presParOf" srcId="{97663E29-7A3D-4556-AED9-CE887199D82C}" destId="{AC28A896-9AAF-442C-A564-2E1F04754772}" srcOrd="1" destOrd="0" presId="urn:microsoft.com/office/officeart/2005/8/layout/process4"/>
    <dgm:cxn modelId="{34AA3B08-5960-48D4-8AF4-AC19CA8F4F53}" type="presParOf" srcId="{97663E29-7A3D-4556-AED9-CE887199D82C}" destId="{09FA0A38-A649-4BFE-ABF0-876CAD6AD0DC}" srcOrd="2" destOrd="0" presId="urn:microsoft.com/office/officeart/2005/8/layout/process4"/>
    <dgm:cxn modelId="{3EA15580-4F1E-44F3-985D-13EFF06283EB}" type="presParOf" srcId="{09FA0A38-A649-4BFE-ABF0-876CAD6AD0DC}" destId="{2033AA1F-BE90-4E0E-B63C-2E7B46D5474A}" srcOrd="0" destOrd="0" presId="urn:microsoft.com/office/officeart/2005/8/layout/process4"/>
    <dgm:cxn modelId="{57FE2977-DA13-4037-8A70-A4F12FDF6650}" type="presParOf" srcId="{F4355A8F-2A10-49AC-94BD-CC023D3C108D}" destId="{4AD837A1-ACD0-4E6B-B98C-3C5C14EC7948}" srcOrd="1" destOrd="0" presId="urn:microsoft.com/office/officeart/2005/8/layout/process4"/>
    <dgm:cxn modelId="{9D29B857-DB97-40E5-BEAC-D5BF2D996C05}" type="presParOf" srcId="{F4355A8F-2A10-49AC-94BD-CC023D3C108D}" destId="{5C5A1DA7-1EF2-412F-85AF-7A4A55406C27}" srcOrd="2" destOrd="0" presId="urn:microsoft.com/office/officeart/2005/8/layout/process4"/>
    <dgm:cxn modelId="{43FC904F-F403-49AB-99AC-06A720152089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  <a:ln>
          <a:solidFill>
            <a:srgbClr val="ADB9CA"/>
          </a:solidFill>
        </a:ln>
      </dgm:spPr>
      <dgm:t>
        <a:bodyPr/>
        <a:lstStyle/>
        <a:p>
          <a:pPr algn="just"/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Mejorar, mantener y rehabilitar la infraestructura vial intermodal, mediante el desarrollo de programas estratégicos para la conectividad del país.</a:t>
          </a:r>
          <a:endParaRPr lang="es-CO" sz="15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algn="just"/>
          <a:r>
            <a:rPr lang="es-CO" sz="105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05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Desmejoramiento de la infraestructura vial intermodal</a:t>
          </a:r>
          <a:r>
            <a:rPr lang="es-CO" sz="105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05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05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D1,O1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Rehabilitar y mantener en buen estado de transitabilidad y seguridad vial las carreteras nacionales a cargo </a:t>
          </a:r>
        </a:p>
        <a:p>
          <a:pPr algn="just"/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F2,A1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Priorizar la terminación de proyectos especiales y continuar con la pavimentación de corredores </a:t>
          </a:r>
        </a:p>
        <a:p>
          <a:pPr algn="just"/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F1,O1 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Priorizar, viabilizar y desarrollar proyectos de </a:t>
          </a:r>
          <a:r>
            <a:rPr lang="es-MX" sz="105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impacto </a:t>
          </a:r>
        </a:p>
        <a:p>
          <a:pPr algn="just"/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D3,O1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Renovar y reforzar la infraestructura de puentes </a:t>
          </a:r>
          <a:endParaRPr lang="es-MX" sz="1050" u="none" strike="noStrike" kern="1200" dirty="0" smtClean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algn="just"/>
          <a:r>
            <a:rPr lang="es-ES" sz="105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F3,A3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Integrar tecnologías innovadoras y sostenibles para el desarrollo de la </a:t>
          </a:r>
          <a:r>
            <a:rPr lang="es-MX" sz="105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infraestructura de transporte</a:t>
          </a:r>
          <a:r>
            <a:rPr lang="es-ES" sz="105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ES" sz="105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/>
          <a:r>
            <a:rPr lang="es-CO" sz="10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algn="just" rtl="0"/>
          <a:r>
            <a:rPr lang="es-ES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Corredores de mantenimiento y rehabilitación.</a:t>
          </a:r>
          <a:endParaRPr lang="es-CO" sz="1000" b="0" i="0" u="none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algn="just" rtl="0"/>
          <a:r>
            <a:rPr lang="es-CO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Terminación de Proyectos Especiales.</a:t>
          </a:r>
        </a:p>
        <a:p>
          <a:pPr algn="just"/>
          <a:r>
            <a:rPr lang="es-ES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Terminación de pavimentación de corredores.</a:t>
          </a:r>
          <a:endParaRPr lang="es-CO" sz="1000" b="0" i="0" u="none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algn="just"/>
          <a:r>
            <a:rPr lang="es-CO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Proyectos de largo plazo.</a:t>
          </a:r>
        </a:p>
        <a:p>
          <a:pPr algn="just"/>
          <a:r>
            <a:rPr lang="es-ES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Rehabilitación y construcción de puentes.</a:t>
          </a:r>
          <a:endParaRPr lang="es-CO" sz="1000" b="0" i="0" u="none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algn="just"/>
          <a:r>
            <a:rPr lang="es-CO" sz="10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Innovación, estudios y normalización. 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04A54C0A-9148-4A45-8773-2BC6FB9E8BA4}">
      <dgm:prSet custT="1"/>
      <dgm:spPr/>
      <dgm:t>
        <a:bodyPr/>
        <a:lstStyle/>
        <a:p>
          <a:pPr algn="just" defTabSz="488950"/>
          <a:r>
            <a:rPr lang="es-CO" sz="10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 defTabSz="1524000"/>
          <a:r>
            <a:rPr lang="es-MX" sz="10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Complejidad y contingencias en el desarrollo de los proyectos de la infraestructura vial intermodal</a:t>
          </a:r>
          <a:endParaRPr lang="es-CO" sz="10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9E22A1D4-E668-4499-B2E2-8752F7AA21BB}" type="parTrans" cxnId="{2ED5EBDD-1231-4336-B8E9-86385A52E26E}">
      <dgm:prSet/>
      <dgm:spPr/>
      <dgm:t>
        <a:bodyPr/>
        <a:lstStyle/>
        <a:p>
          <a:endParaRPr lang="es-CO"/>
        </a:p>
      </dgm:t>
    </dgm:pt>
    <dgm:pt modelId="{03DF48BD-F553-4D9A-B6EC-5A8B7814CA37}" type="sibTrans" cxnId="{2ED5EBDD-1231-4336-B8E9-86385A52E26E}">
      <dgm:prSet/>
      <dgm:spPr/>
      <dgm:t>
        <a:bodyPr/>
        <a:lstStyle/>
        <a:p>
          <a:endParaRPr lang="es-CO"/>
        </a:p>
      </dgm:t>
    </dgm:pt>
    <dgm:pt modelId="{648372CD-40C4-4A98-8E1C-2088DC228714}">
      <dgm:prSet custT="1"/>
      <dgm:spPr/>
      <dgm:t>
        <a:bodyPr/>
        <a:lstStyle/>
        <a:p>
          <a:pPr algn="just"/>
          <a:r>
            <a:rPr lang="es-CO" sz="10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0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Operativo trimestralmente monitoreará el cumplimiento de las metas de mejoramiento, mantenimiento y rehabilitación de la infraestructura vial intermodal, analizando el contexto externo e interno versus el grado de cumplimiento y posibles contingencias determinado si es necesario iniciar procesos sancionatorios, realizar adiciones o </a:t>
          </a:r>
          <a:r>
            <a:rPr lang="es-MX" sz="10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prorrogas requeridas</a:t>
          </a:r>
          <a:r>
            <a:rPr lang="es-MX" sz="9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</a:t>
          </a:r>
          <a:endParaRPr lang="es-CO" sz="9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91902E5A-6B8A-4C33-BAA0-71325B03D7A8}" type="parTrans" cxnId="{8488FF0E-80D9-406F-A1AC-5096FCC0F821}">
      <dgm:prSet/>
      <dgm:spPr/>
      <dgm:t>
        <a:bodyPr/>
        <a:lstStyle/>
        <a:p>
          <a:endParaRPr lang="es-CO"/>
        </a:p>
      </dgm:t>
    </dgm:pt>
    <dgm:pt modelId="{370A2CC9-E216-4774-B6F6-28610041C587}" type="sibTrans" cxnId="{8488FF0E-80D9-406F-A1AC-5096FCC0F821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ScaleY="58605" custLinFactNeighborY="7092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50474" custScaleY="105512" custLinFactNeighborX="-1" custLinFactNeighborY="-170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30510" custScaleY="105512" custLinFactNeighborX="147" custLinFactNeighborY="-170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1AC025D-D685-4E68-81DF-36C024F1781E}" type="pres">
      <dgm:prSet presAssocID="{EFF1A11C-DF17-439C-900E-0BF6842B3212}" presName="pillarX" presStyleLbl="node1" presStyleIdx="2" presStyleCnt="5" custScaleX="17141" custScaleY="104347" custLinFactNeighborX="172" custLinFactNeighborY="-25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E686DAC-D604-470F-B290-1E9A2B6798A3}" type="pres">
      <dgm:prSet presAssocID="{04A54C0A-9148-4A45-8773-2BC6FB9E8BA4}" presName="pillarX" presStyleLbl="node1" presStyleIdx="3" presStyleCnt="5" custScaleX="20883" custScaleY="106536" custLinFactNeighborX="27" custLinFactNeighborY="-11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72F6DC-C4BB-44D1-87E5-AE1C20BDDF12}" type="pres">
      <dgm:prSet presAssocID="{648372CD-40C4-4A98-8E1C-2088DC228714}" presName="pillarX" presStyleLbl="node1" presStyleIdx="4" presStyleCnt="5" custScaleX="31408" custScaleY="106534" custLinFactNeighborX="27" custLinFactNeighborY="-119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48E5D4AA-0A2F-450B-B0D8-FD5C2BD47DCF}" type="presOf" srcId="{284CE95A-45CB-4AA0-BEE6-9DA84C2BA8D3}" destId="{C66AAD68-780D-4327-9B40-0B7FA1E515C9}" srcOrd="0" destOrd="0" presId="urn:microsoft.com/office/officeart/2005/8/layout/hList3"/>
    <dgm:cxn modelId="{B8BF0448-180E-43E3-88B6-D2CF9103CBE8}" type="presOf" srcId="{BAE3808B-EFFB-4EAA-AEE5-B99261116592}" destId="{6D7F6242-D2FC-4F5B-A725-27C59DB8CA9E}" srcOrd="0" destOrd="0" presId="urn:microsoft.com/office/officeart/2005/8/layout/hList3"/>
    <dgm:cxn modelId="{A416722B-240D-4F51-B90F-78973D46D220}" type="presOf" srcId="{04A54C0A-9148-4A45-8773-2BC6FB9E8BA4}" destId="{7E686DAC-D604-470F-B290-1E9A2B6798A3}" srcOrd="0" destOrd="0" presId="urn:microsoft.com/office/officeart/2005/8/layout/hList3"/>
    <dgm:cxn modelId="{2ED5EBDD-1231-4336-B8E9-86385A52E26E}" srcId="{284CE95A-45CB-4AA0-BEE6-9DA84C2BA8D3}" destId="{04A54C0A-9148-4A45-8773-2BC6FB9E8BA4}" srcOrd="3" destOrd="0" parTransId="{9E22A1D4-E668-4499-B2E2-8752F7AA21BB}" sibTransId="{03DF48BD-F553-4D9A-B6EC-5A8B7814CA37}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8488FF0E-80D9-406F-A1AC-5096FCC0F821}" srcId="{284CE95A-45CB-4AA0-BEE6-9DA84C2BA8D3}" destId="{648372CD-40C4-4A98-8E1C-2088DC228714}" srcOrd="4" destOrd="0" parTransId="{91902E5A-6B8A-4C33-BAA0-71325B03D7A8}" sibTransId="{370A2CC9-E216-4774-B6F6-28610041C587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DDC9A92A-D69C-4A3A-91D6-D672F1D7398C}" type="presOf" srcId="{EFF1A11C-DF17-439C-900E-0BF6842B3212}" destId="{61AC025D-D685-4E68-81DF-36C024F1781E}" srcOrd="0" destOrd="0" presId="urn:microsoft.com/office/officeart/2005/8/layout/hList3"/>
    <dgm:cxn modelId="{AF4EC460-5617-4059-A5EA-78C5ED1CBB9F}" type="presOf" srcId="{F5AC65DB-CB81-4C65-B2F7-72F4915213F7}" destId="{30DD8B19-075D-4183-A5BD-9128D1002845}" srcOrd="0" destOrd="0" presId="urn:microsoft.com/office/officeart/2005/8/layout/hList3"/>
    <dgm:cxn modelId="{EB243BD5-BC76-4504-B47A-FD893F64346B}" srcId="{284CE95A-45CB-4AA0-BEE6-9DA84C2BA8D3}" destId="{EFF1A11C-DF17-439C-900E-0BF6842B3212}" srcOrd="2" destOrd="0" parTransId="{668CEF09-EC76-4345-9D9E-5A62DA41CEBD}" sibTransId="{89B8DB67-2F90-49B9-87EC-BCE019AF036E}"/>
    <dgm:cxn modelId="{D885E40B-C5F0-425F-A824-421A424CABCA}" type="presOf" srcId="{648372CD-40C4-4A98-8E1C-2088DC228714}" destId="{AD72F6DC-C4BB-44D1-87E5-AE1C20BDDF12}" srcOrd="0" destOrd="0" presId="urn:microsoft.com/office/officeart/2005/8/layout/hList3"/>
    <dgm:cxn modelId="{CA5AE29E-8908-454E-B79F-C52913D5466B}" type="presOf" srcId="{5241717E-C4F4-43C8-BD95-3588D025D08A}" destId="{A34C8B4A-FCA7-4812-A44C-15326D361DDC}" srcOrd="0" destOrd="0" presId="urn:microsoft.com/office/officeart/2005/8/layout/hList3"/>
    <dgm:cxn modelId="{8D4AF41F-182F-4257-920E-F715A574716E}" type="presParOf" srcId="{6D7F6242-D2FC-4F5B-A725-27C59DB8CA9E}" destId="{C66AAD68-780D-4327-9B40-0B7FA1E515C9}" srcOrd="0" destOrd="0" presId="urn:microsoft.com/office/officeart/2005/8/layout/hList3"/>
    <dgm:cxn modelId="{5B46D551-5631-49EA-849D-979A0625CCDB}" type="presParOf" srcId="{6D7F6242-D2FC-4F5B-A725-27C59DB8CA9E}" destId="{D2C566C1-47FC-48EC-AD3B-AF7C2744E50A}" srcOrd="1" destOrd="0" presId="urn:microsoft.com/office/officeart/2005/8/layout/hList3"/>
    <dgm:cxn modelId="{25E71C94-6926-4A85-8A45-9B87271FC1D9}" type="presParOf" srcId="{D2C566C1-47FC-48EC-AD3B-AF7C2744E50A}" destId="{30DD8B19-075D-4183-A5BD-9128D1002845}" srcOrd="0" destOrd="0" presId="urn:microsoft.com/office/officeart/2005/8/layout/hList3"/>
    <dgm:cxn modelId="{18BEA139-067B-4126-AA54-4BEB5B8423D4}" type="presParOf" srcId="{D2C566C1-47FC-48EC-AD3B-AF7C2744E50A}" destId="{A34C8B4A-FCA7-4812-A44C-15326D361DDC}" srcOrd="1" destOrd="0" presId="urn:microsoft.com/office/officeart/2005/8/layout/hList3"/>
    <dgm:cxn modelId="{8DAC8160-483B-46E7-930E-2F19085B5E53}" type="presParOf" srcId="{D2C566C1-47FC-48EC-AD3B-AF7C2744E50A}" destId="{61AC025D-D685-4E68-81DF-36C024F1781E}" srcOrd="2" destOrd="0" presId="urn:microsoft.com/office/officeart/2005/8/layout/hList3"/>
    <dgm:cxn modelId="{580F59B4-F47C-47FE-BF16-7A39E5191B0B}" type="presParOf" srcId="{D2C566C1-47FC-48EC-AD3B-AF7C2744E50A}" destId="{7E686DAC-D604-470F-B290-1E9A2B6798A3}" srcOrd="3" destOrd="0" presId="urn:microsoft.com/office/officeart/2005/8/layout/hList3"/>
    <dgm:cxn modelId="{C769FA8F-D4B4-4167-BF33-4BE64F8D5411}" type="presParOf" srcId="{D2C566C1-47FC-48EC-AD3B-AF7C2744E50A}" destId="{AD72F6DC-C4BB-44D1-87E5-AE1C20BDDF12}" srcOrd="4" destOrd="0" presId="urn:microsoft.com/office/officeart/2005/8/layout/hList3"/>
    <dgm:cxn modelId="{2D0DADBD-F2B2-4656-89B3-8B425C3B1EEE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9D6BF"/>
        </a:solidFill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Innovación financiera y movilización de nuevas fuentes de pago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ED7D31"/>
        </a:solidFill>
      </dgm:spPr>
      <dgm:t>
        <a:bodyPr/>
        <a:lstStyle/>
        <a:p>
          <a:r>
            <a:rPr lang="es-CO" sz="15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8E25402-274F-4E09-8CC9-0DFD8D4F9020}">
      <dgm:prSet custT="1"/>
      <dgm:spPr>
        <a:solidFill>
          <a:srgbClr val="F9D6BF">
            <a:alpha val="90000"/>
          </a:srgbClr>
        </a:solidFill>
        <a:ln>
          <a:noFill/>
        </a:ln>
      </dgm:spPr>
      <dgm:t>
        <a:bodyPr/>
        <a:lstStyle/>
        <a:p>
          <a:r>
            <a:rPr lang="es-ES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el desarrollo de fuentes de pago alternativas para fondear proyectos de transporte y, de esta manera, ayudar a viabilizar las diferentes iniciativas que requieren recursos adicionales para su implementación.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DF89C2A0-FEF4-4C65-A15A-58AE3B44AF98}" type="parTrans" cxnId="{3B4CAB07-8FCE-48C7-8276-4930AF8ED340}">
      <dgm:prSet/>
      <dgm:spPr/>
      <dgm:t>
        <a:bodyPr/>
        <a:lstStyle/>
        <a:p>
          <a:endParaRPr lang="es-CO"/>
        </a:p>
      </dgm:t>
    </dgm:pt>
    <dgm:pt modelId="{287C19F7-C2CF-4FE0-82D1-273995D6A0E8}" type="sibTrans" cxnId="{3B4CAB07-8FCE-48C7-8276-4930AF8ED340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AC28A896-9AAF-442C-A564-2E1F04754772}" type="pres">
      <dgm:prSet presAssocID="{1B2DFA76-3801-4FCB-A2D2-02B84419B4F2}" presName="entireBox" presStyleLbl="node1" presStyleIdx="0" presStyleCnt="2" custScaleY="19024" custLinFactNeighborY="-1662"/>
      <dgm:spPr/>
      <dgm:t>
        <a:bodyPr/>
        <a:lstStyle/>
        <a:p>
          <a:endParaRPr lang="es-CO"/>
        </a:p>
      </dgm:t>
    </dgm:pt>
    <dgm:pt modelId="{09FA0A38-A649-4BFE-ABF0-876CAD6AD0DC}" type="pres">
      <dgm:prSet presAssocID="{1B2DFA76-3801-4FCB-A2D2-02B84419B4F2}" presName="descendantBox" presStyleCnt="0"/>
      <dgm:spPr/>
    </dgm:pt>
    <dgm:pt modelId="{2033AA1F-BE90-4E0E-B63C-2E7B46D5474A}" type="pres">
      <dgm:prSet presAssocID="{08E25402-274F-4E09-8CC9-0DFD8D4F9020}" presName="childTextBox" presStyleLbl="fgAccFollowNode1" presStyleIdx="0" presStyleCnt="1" custScaleY="51658" custLinFactNeighborY="-1572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D837A1-ACD0-4E6B-B98C-3C5C14EC7948}" type="pres">
      <dgm:prSet presAssocID="{EFC454AD-A675-4E7F-9029-A869D9770FD4}" presName="sp" presStyleCnt="0"/>
      <dgm:spPr/>
    </dgm:pt>
    <dgm:pt modelId="{5C5A1DA7-1EF2-412F-85AF-7A4A55406C27}" type="pres">
      <dgm:prSet presAssocID="{B235B79B-4E13-409A-9448-3DF29FBBE66A}" presName="arrowAndChildren" presStyleCnt="0"/>
      <dgm:spPr/>
    </dgm:pt>
    <dgm:pt modelId="{DAD58FD7-EC1F-4920-A262-9CC0C524D013}" type="pres">
      <dgm:prSet presAssocID="{B235B79B-4E13-409A-9448-3DF29FBBE66A}" presName="parentTextArrow" presStyleLbl="node1" presStyleIdx="1" presStyleCnt="2" custScaleY="21128" custLinFactNeighborY="-1914"/>
      <dgm:spPr/>
      <dgm:t>
        <a:bodyPr/>
        <a:lstStyle/>
        <a:p>
          <a:endParaRPr lang="es-CO"/>
        </a:p>
      </dgm:t>
    </dgm:pt>
  </dgm:ptLst>
  <dgm:cxnLst>
    <dgm:cxn modelId="{AD546CCA-B5B9-4851-BEF4-071D18597BF8}" type="presOf" srcId="{1B2DFA76-3801-4FCB-A2D2-02B84419B4F2}" destId="{74DC53D5-6A9D-4011-91CC-0ABEE77B6EF7}" srcOrd="0" destOrd="0" presId="urn:microsoft.com/office/officeart/2005/8/layout/process4"/>
    <dgm:cxn modelId="{558DC431-E45A-4232-B99C-EEC086172D79}" srcId="{159A5DC1-2DD5-47CE-8809-6BC3082E5A53}" destId="{B235B79B-4E13-409A-9448-3DF29FBBE66A}" srcOrd="0" destOrd="0" parTransId="{E1CCD39C-F521-422B-B394-F3307051532E}" sibTransId="{EFC454AD-A675-4E7F-9029-A869D9770FD4}"/>
    <dgm:cxn modelId="{E90AA43C-A702-49D3-9484-1FEB8462A178}" type="presOf" srcId="{B235B79B-4E13-409A-9448-3DF29FBBE66A}" destId="{DAD58FD7-EC1F-4920-A262-9CC0C524D013}" srcOrd="0" destOrd="0" presId="urn:microsoft.com/office/officeart/2005/8/layout/process4"/>
    <dgm:cxn modelId="{3F310426-C34E-4A77-945D-809FF16CC6D5}" type="presOf" srcId="{159A5DC1-2DD5-47CE-8809-6BC3082E5A53}" destId="{F4355A8F-2A10-49AC-94BD-CC023D3C108D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CB7FB286-11C9-4520-B340-82BE8CD0683F}" type="presOf" srcId="{08E25402-274F-4E09-8CC9-0DFD8D4F9020}" destId="{2033AA1F-BE90-4E0E-B63C-2E7B46D5474A}" srcOrd="0" destOrd="0" presId="urn:microsoft.com/office/officeart/2005/8/layout/process4"/>
    <dgm:cxn modelId="{3CE76E1A-B026-4CBC-96C5-22B14A38DC4E}" type="presOf" srcId="{1B2DFA76-3801-4FCB-A2D2-02B84419B4F2}" destId="{AC28A896-9AAF-442C-A564-2E1F04754772}" srcOrd="1" destOrd="0" presId="urn:microsoft.com/office/officeart/2005/8/layout/process4"/>
    <dgm:cxn modelId="{3B4CAB07-8FCE-48C7-8276-4930AF8ED340}" srcId="{1B2DFA76-3801-4FCB-A2D2-02B84419B4F2}" destId="{08E25402-274F-4E09-8CC9-0DFD8D4F9020}" srcOrd="0" destOrd="0" parTransId="{DF89C2A0-FEF4-4C65-A15A-58AE3B44AF98}" sibTransId="{287C19F7-C2CF-4FE0-82D1-273995D6A0E8}"/>
    <dgm:cxn modelId="{6082DFCA-2173-467C-96E5-643A8F2DA0EA}" type="presParOf" srcId="{F4355A8F-2A10-49AC-94BD-CC023D3C108D}" destId="{97663E29-7A3D-4556-AED9-CE887199D82C}" srcOrd="0" destOrd="0" presId="urn:microsoft.com/office/officeart/2005/8/layout/process4"/>
    <dgm:cxn modelId="{BF0A55B2-8DB2-4204-9A73-C4C89374C94C}" type="presParOf" srcId="{97663E29-7A3D-4556-AED9-CE887199D82C}" destId="{74DC53D5-6A9D-4011-91CC-0ABEE77B6EF7}" srcOrd="0" destOrd="0" presId="urn:microsoft.com/office/officeart/2005/8/layout/process4"/>
    <dgm:cxn modelId="{F0184AD0-FCEC-43AC-BD79-97DABBC29751}" type="presParOf" srcId="{97663E29-7A3D-4556-AED9-CE887199D82C}" destId="{AC28A896-9AAF-442C-A564-2E1F04754772}" srcOrd="1" destOrd="0" presId="urn:microsoft.com/office/officeart/2005/8/layout/process4"/>
    <dgm:cxn modelId="{152CA713-31A2-4924-875B-2A689B60DA22}" type="presParOf" srcId="{97663E29-7A3D-4556-AED9-CE887199D82C}" destId="{09FA0A38-A649-4BFE-ABF0-876CAD6AD0DC}" srcOrd="2" destOrd="0" presId="urn:microsoft.com/office/officeart/2005/8/layout/process4"/>
    <dgm:cxn modelId="{E8BAA586-664C-4D7A-8E61-F940BDBA126C}" type="presParOf" srcId="{09FA0A38-A649-4BFE-ABF0-876CAD6AD0DC}" destId="{2033AA1F-BE90-4E0E-B63C-2E7B46D5474A}" srcOrd="0" destOrd="0" presId="urn:microsoft.com/office/officeart/2005/8/layout/process4"/>
    <dgm:cxn modelId="{7D85D992-3712-4ECA-A0FF-DBBBABA6BF6D}" type="presParOf" srcId="{F4355A8F-2A10-49AC-94BD-CC023D3C108D}" destId="{4AD837A1-ACD0-4E6B-B98C-3C5C14EC7948}" srcOrd="1" destOrd="0" presId="urn:microsoft.com/office/officeart/2005/8/layout/process4"/>
    <dgm:cxn modelId="{57002C6B-1CBB-4345-8DF2-2A911FA6EEB7}" type="presParOf" srcId="{F4355A8F-2A10-49AC-94BD-CC023D3C108D}" destId="{5C5A1DA7-1EF2-412F-85AF-7A4A55406C27}" srcOrd="2" destOrd="0" presId="urn:microsoft.com/office/officeart/2005/8/layout/process4"/>
    <dgm:cxn modelId="{3D93E633-C6F3-4BEC-BED7-9D95BE0791FE}" type="presParOf" srcId="{5C5A1DA7-1EF2-412F-85AF-7A4A55406C27}" destId="{DAD58FD7-EC1F-4920-A262-9CC0C524D0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</a:t>
          </a:r>
          <a:r>
            <a:rPr lang="es-CO" sz="1500" b="1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  <a:r>
            <a:rPr lang="es-ES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Generar ingresos adicionales, mediante la Identificación de nuevas fuentes de financiación de la infraestructura de transporte, para mejorar el estado de la red vial a cargo</a:t>
          </a:r>
          <a:endParaRPr lang="es-CO" sz="15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2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Deterioro del estado de la red vial a cargo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2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ES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F5,A1. Instalar nuevas casetas de peaje</a:t>
          </a:r>
        </a:p>
        <a:p>
          <a:pPr algn="just"/>
          <a:r>
            <a:rPr lang="es-ES" sz="1200" b="0" i="0" u="none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*D2,A1</a:t>
          </a:r>
          <a:r>
            <a:rPr lang="es-ES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Diseñar, estructurar e Implementar nuevas fuentes de financiación para mejorar el estado de la red vial a cargo </a:t>
          </a:r>
          <a:endParaRPr lang="es-ES" sz="120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rtl="0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rtl="0"/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Nuevos peajes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rtl="0"/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Mecanismos innovadores de financiamiento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67D22B94-37B5-42F6-A20B-5E481D974CC0}">
      <dgm:prSet custT="1"/>
      <dgm:spPr/>
      <dgm:t>
        <a:bodyPr/>
        <a:lstStyle/>
        <a:p>
          <a:pPr algn="l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l"/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Recaudo inferior al esperado con las nuevas Fuentes de financiación 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56D561B2-9829-4136-B29D-D2E9483B6CBC}" type="parTrans" cxnId="{B73DEE5D-B618-4E49-B4D6-2D77CA709F6E}">
      <dgm:prSet/>
      <dgm:spPr/>
      <dgm:t>
        <a:bodyPr/>
        <a:lstStyle/>
        <a:p>
          <a:endParaRPr lang="es-CO"/>
        </a:p>
      </dgm:t>
    </dgm:pt>
    <dgm:pt modelId="{AEB30A9C-8E4D-4625-BBBA-F53085A83F92}" type="sibTrans" cxnId="{B73DEE5D-B618-4E49-B4D6-2D77CA709F6E}">
      <dgm:prSet/>
      <dgm:spPr/>
      <dgm:t>
        <a:bodyPr/>
        <a:lstStyle/>
        <a:p>
          <a:endParaRPr lang="es-CO"/>
        </a:p>
      </dgm:t>
    </dgm:pt>
    <dgm:pt modelId="{AD763954-3A5D-4D78-A6F0-FE6D80470DDD}">
      <dgm:prSet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Directores Operativo y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Técnico y el Jefe de la Oficina Asesora de Planeación,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anualmente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revisarán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las actuales fuentes de ingresos y analizarán la pertinencia de incursionar en nuevas fuentes.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529ABD54-D1D0-47DF-A44A-C01A7E01553F}" type="parTrans" cxnId="{B9C18793-BF80-4A8E-8C6D-F51EB96883A9}">
      <dgm:prSet/>
      <dgm:spPr/>
      <dgm:t>
        <a:bodyPr/>
        <a:lstStyle/>
        <a:p>
          <a:endParaRPr lang="es-CO"/>
        </a:p>
      </dgm:t>
    </dgm:pt>
    <dgm:pt modelId="{C4A87B12-B12B-4D6E-B432-7BD95716EBC4}" type="sibTrans" cxnId="{B9C18793-BF80-4A8E-8C6D-F51EB96883A9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4462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2109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3975EB-7E8E-423B-BA7D-57CE8753C3F9}" type="pres">
      <dgm:prSet presAssocID="{EFF1A11C-DF17-439C-900E-0BF6842B3212}" presName="pillarX" presStyleLbl="node1" presStyleIdx="2" presStyleCnt="5" custScaleX="228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D69333-43AE-4B6E-A226-B1128CFE2BBF}" type="pres">
      <dgm:prSet presAssocID="{67D22B94-37B5-42F6-A20B-5E481D974CC0}" presName="pillarX" presStyleLbl="node1" presStyleIdx="3" presStyleCnt="5" custScaleX="2295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4530C50-D748-47CB-BAA9-B8C90FE04F8B}" type="pres">
      <dgm:prSet presAssocID="{AD763954-3A5D-4D78-A6F0-FE6D80470DDD}" presName="pillarX" presStyleLbl="node1" presStyleIdx="4" presStyleCnt="5" custScaleX="3272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BCCF564B-69A6-4591-AA3A-ACC77C50CCB7}" type="presOf" srcId="{5241717E-C4F4-43C8-BD95-3588D025D08A}" destId="{A34C8B4A-FCA7-4812-A44C-15326D361DDC}" srcOrd="0" destOrd="0" presId="urn:microsoft.com/office/officeart/2005/8/layout/hList3"/>
    <dgm:cxn modelId="{5067F479-3DA1-48FD-86D8-FD41430D8D6E}" type="presOf" srcId="{284CE95A-45CB-4AA0-BEE6-9DA84C2BA8D3}" destId="{C66AAD68-780D-4327-9B40-0B7FA1E515C9}" srcOrd="0" destOrd="0" presId="urn:microsoft.com/office/officeart/2005/8/layout/hList3"/>
    <dgm:cxn modelId="{43CAA56D-A60F-41F0-9237-89B10694F212}" type="presOf" srcId="{F5AC65DB-CB81-4C65-B2F7-72F4915213F7}" destId="{30DD8B19-075D-4183-A5BD-9128D1002845}" srcOrd="0" destOrd="0" presId="urn:microsoft.com/office/officeart/2005/8/layout/hList3"/>
    <dgm:cxn modelId="{1C0F458C-E702-4CA3-B13E-F80E5CB49F3E}" type="presOf" srcId="{BAE3808B-EFFB-4EAA-AEE5-B99261116592}" destId="{6D7F6242-D2FC-4F5B-A725-27C59DB8CA9E}" srcOrd="0" destOrd="0" presId="urn:microsoft.com/office/officeart/2005/8/layout/hList3"/>
    <dgm:cxn modelId="{2A416FE8-2C8B-4149-9299-3E79089E24EC}" type="presOf" srcId="{67D22B94-37B5-42F6-A20B-5E481D974CC0}" destId="{29D69333-43AE-4B6E-A226-B1128CFE2BBF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B9C18793-BF80-4A8E-8C6D-F51EB96883A9}" srcId="{284CE95A-45CB-4AA0-BEE6-9DA84C2BA8D3}" destId="{AD763954-3A5D-4D78-A6F0-FE6D80470DDD}" srcOrd="4" destOrd="0" parTransId="{529ABD54-D1D0-47DF-A44A-C01A7E01553F}" sibTransId="{C4A87B12-B12B-4D6E-B432-7BD95716EBC4}"/>
    <dgm:cxn modelId="{8969B071-081E-4CA7-B388-C3F2B17CF253}" type="presOf" srcId="{EFF1A11C-DF17-439C-900E-0BF6842B3212}" destId="{DF3975EB-7E8E-423B-BA7D-57CE8753C3F9}" srcOrd="0" destOrd="0" presId="urn:microsoft.com/office/officeart/2005/8/layout/hList3"/>
    <dgm:cxn modelId="{B73DEE5D-B618-4E49-B4D6-2D77CA709F6E}" srcId="{284CE95A-45CB-4AA0-BEE6-9DA84C2BA8D3}" destId="{67D22B94-37B5-42F6-A20B-5E481D974CC0}" srcOrd="3" destOrd="0" parTransId="{56D561B2-9829-4136-B29D-D2E9483B6CBC}" sibTransId="{AEB30A9C-8E4D-4625-BBBA-F53085A83F92}"/>
    <dgm:cxn modelId="{EB243BD5-BC76-4504-B47A-FD893F64346B}" srcId="{284CE95A-45CB-4AA0-BEE6-9DA84C2BA8D3}" destId="{EFF1A11C-DF17-439C-900E-0BF6842B3212}" srcOrd="2" destOrd="0" parTransId="{668CEF09-EC76-4345-9D9E-5A62DA41CEBD}" sibTransId="{89B8DB67-2F90-49B9-87EC-BCE019AF036E}"/>
    <dgm:cxn modelId="{0F1D6E85-C5D7-4F80-A187-7CA753A5E875}" type="presOf" srcId="{AD763954-3A5D-4D78-A6F0-FE6D80470DDD}" destId="{E4530C50-D748-47CB-BAA9-B8C90FE04F8B}" srcOrd="0" destOrd="0" presId="urn:microsoft.com/office/officeart/2005/8/layout/hList3"/>
    <dgm:cxn modelId="{5DD0D0F0-5AD8-4AC0-AAA9-EE256BB613A2}" type="presParOf" srcId="{6D7F6242-D2FC-4F5B-A725-27C59DB8CA9E}" destId="{C66AAD68-780D-4327-9B40-0B7FA1E515C9}" srcOrd="0" destOrd="0" presId="urn:microsoft.com/office/officeart/2005/8/layout/hList3"/>
    <dgm:cxn modelId="{971E17D6-DEEB-4619-9352-B884EE7FBD23}" type="presParOf" srcId="{6D7F6242-D2FC-4F5B-A725-27C59DB8CA9E}" destId="{D2C566C1-47FC-48EC-AD3B-AF7C2744E50A}" srcOrd="1" destOrd="0" presId="urn:microsoft.com/office/officeart/2005/8/layout/hList3"/>
    <dgm:cxn modelId="{0B599185-6799-419E-A557-0456AB3A628E}" type="presParOf" srcId="{D2C566C1-47FC-48EC-AD3B-AF7C2744E50A}" destId="{30DD8B19-075D-4183-A5BD-9128D1002845}" srcOrd="0" destOrd="0" presId="urn:microsoft.com/office/officeart/2005/8/layout/hList3"/>
    <dgm:cxn modelId="{5C36F312-5D56-4B68-BA15-322EAB746BB7}" type="presParOf" srcId="{D2C566C1-47FC-48EC-AD3B-AF7C2744E50A}" destId="{A34C8B4A-FCA7-4812-A44C-15326D361DDC}" srcOrd="1" destOrd="0" presId="urn:microsoft.com/office/officeart/2005/8/layout/hList3"/>
    <dgm:cxn modelId="{26172ED8-2C35-4FA0-802B-88C5D75E0717}" type="presParOf" srcId="{D2C566C1-47FC-48EC-AD3B-AF7C2744E50A}" destId="{DF3975EB-7E8E-423B-BA7D-57CE8753C3F9}" srcOrd="2" destOrd="0" presId="urn:microsoft.com/office/officeart/2005/8/layout/hList3"/>
    <dgm:cxn modelId="{A439E6FF-8868-46D7-A4C8-569FE2CC9D4E}" type="presParOf" srcId="{D2C566C1-47FC-48EC-AD3B-AF7C2744E50A}" destId="{29D69333-43AE-4B6E-A226-B1128CFE2BBF}" srcOrd="3" destOrd="0" presId="urn:microsoft.com/office/officeart/2005/8/layout/hList3"/>
    <dgm:cxn modelId="{DF8F9594-FA1A-438F-BFFD-2F35D76A6F9B}" type="presParOf" srcId="{D2C566C1-47FC-48EC-AD3B-AF7C2744E50A}" destId="{E4530C50-D748-47CB-BAA9-B8C90FE04F8B}" srcOrd="4" destOrd="0" presId="urn:microsoft.com/office/officeart/2005/8/layout/hList3"/>
    <dgm:cxn modelId="{9FE5F8CF-9E95-4CAE-AE03-446B7EB2E4F9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6B86F7"/>
        </a:solidFill>
      </dgm:spPr>
      <dgm:t>
        <a:bodyPr/>
        <a:lstStyle/>
        <a:p>
          <a:r>
            <a:rPr lang="es-CO" sz="1600" b="0" i="0" u="none" strike="noStrike" dirty="0">
              <a:solidFill>
                <a:srgbClr val="000000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VII. Pacto por la transformación digital de Colombia: Gobierno, empresas y hogares conectados con la era del conocimiento</a:t>
          </a:r>
          <a:endParaRPr lang="es-CO" sz="16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dirty="0">
              <a:solidFill>
                <a:schemeClr val="accent5">
                  <a:lumMod val="50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Hacia una sociedad digital e industria 4.0: por una relación más eficiente, efectiva y transparente entre mercados, ciudadanos y Estado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6B86F7"/>
        </a:solidFill>
      </dgm:spPr>
      <dgm:t>
        <a:bodyPr/>
        <a:lstStyle/>
        <a:p>
          <a:r>
            <a:rPr lang="es-CO" sz="1400" dirty="0"/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ES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5. Definir e implementar la infraestructura de datos para generar valor social y económico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B3298595-E1AF-46C6-BDB5-A122E936F84C}">
      <dgm:prSet custT="1"/>
      <dgm:spPr/>
      <dgm:t>
        <a:bodyPr/>
        <a:lstStyle/>
        <a:p>
          <a:r>
            <a:rPr lang="es-ES" sz="11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Promover la digitalización y automatización masiva de trámites.</a:t>
          </a:r>
          <a:endParaRPr lang="es-CO" sz="11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B35ED3E-622E-4074-9E69-900B567DCB69}" type="parTrans" cxnId="{445E23A2-C921-480A-87FF-397501F7FEA7}">
      <dgm:prSet/>
      <dgm:spPr/>
      <dgm:t>
        <a:bodyPr/>
        <a:lstStyle/>
        <a:p>
          <a:endParaRPr lang="es-CO"/>
        </a:p>
      </dgm:t>
    </dgm:pt>
    <dgm:pt modelId="{A83932E8-1A52-4A43-97BF-90239DEA6688}" type="sibTrans" cxnId="{445E23A2-C921-480A-87FF-397501F7FEA7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D090B30F-DBB6-4ACC-8424-EBF27FB21ADF}" type="pres">
      <dgm:prSet presAssocID="{1B2DFA76-3801-4FCB-A2D2-02B84419B4F2}" presName="entireBox" presStyleLbl="node1" presStyleIdx="0" presStyleCnt="2"/>
      <dgm:spPr/>
      <dgm:t>
        <a:bodyPr/>
        <a:lstStyle/>
        <a:p>
          <a:endParaRPr lang="es-CO"/>
        </a:p>
      </dgm:t>
    </dgm:pt>
    <dgm:pt modelId="{3CD33486-5CFC-4A8C-BA4B-945272697152}" type="pres">
      <dgm:prSet presAssocID="{1B2DFA76-3801-4FCB-A2D2-02B84419B4F2}" presName="descendantBox" presStyleCnt="0"/>
      <dgm:spPr/>
    </dgm:pt>
    <dgm:pt modelId="{19C90AA6-4201-4B22-BD34-6FB4C0598145}" type="pres">
      <dgm:prSet presAssocID="{B3298595-E1AF-46C6-BDB5-A122E936F84C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DE3CCE-7ED4-46BB-8A48-A76C1DB29021}" type="pres">
      <dgm:prSet presAssocID="{7C0EA601-726E-4EB8-89DE-0C47FBEAD075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  <dgm:t>
        <a:bodyPr/>
        <a:lstStyle/>
        <a:p>
          <a:endParaRPr lang="es-CO"/>
        </a:p>
      </dgm:t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F6D72850-70E3-4471-87B1-D827F276F3FF}" type="presOf" srcId="{B3298595-E1AF-46C6-BDB5-A122E936F84C}" destId="{19C90AA6-4201-4B22-BD34-6FB4C0598145}" srcOrd="0" destOrd="0" presId="urn:microsoft.com/office/officeart/2005/8/layout/process4"/>
    <dgm:cxn modelId="{445E23A2-C921-480A-87FF-397501F7FEA7}" srcId="{1B2DFA76-3801-4FCB-A2D2-02B84419B4F2}" destId="{B3298595-E1AF-46C6-BDB5-A122E936F84C}" srcOrd="0" destOrd="0" parTransId="{BB35ED3E-622E-4074-9E69-900B567DCB69}" sibTransId="{A83932E8-1A52-4A43-97BF-90239DEA6688}"/>
    <dgm:cxn modelId="{9D340CB6-E97B-4F01-BE01-56C6FCB53D35}" srcId="{1B2DFA76-3801-4FCB-A2D2-02B84419B4F2}" destId="{7C0EA601-726E-4EB8-89DE-0C47FBEAD075}" srcOrd="1" destOrd="0" parTransId="{0B59D49D-F0A1-4FAB-95F8-5FC54B44DAE1}" sibTransId="{0A5D7AEA-30AE-4AC2-850F-25A75D4620B7}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B619E440-FCE8-4B11-93A1-F992F3664141}" type="presOf" srcId="{9F47A2C1-1298-45F7-B522-FA32F140A43E}" destId="{69A4118E-6876-4C79-9A57-7A84C8D24692}" srcOrd="0" destOrd="0" presId="urn:microsoft.com/office/officeart/2005/8/layout/process4"/>
    <dgm:cxn modelId="{B8F4E874-0B78-4C9E-8071-91245A3E907E}" type="presOf" srcId="{B235B79B-4E13-409A-9448-3DF29FBBE66A}" destId="{82AB61B7-6044-4F4C-8A0D-E6AC53F1FE30}" srcOrd="0" destOrd="0" presId="urn:microsoft.com/office/officeart/2005/8/layout/process4"/>
    <dgm:cxn modelId="{3B820CA8-CDFC-4D6B-9AE6-CE70101FE0A1}" type="presOf" srcId="{7C0EA601-726E-4EB8-89DE-0C47FBEAD075}" destId="{ADDE3CCE-7ED4-46BB-8A48-A76C1DB29021}" srcOrd="0" destOrd="0" presId="urn:microsoft.com/office/officeart/2005/8/layout/process4"/>
    <dgm:cxn modelId="{B0F9FE02-B695-475E-9925-76C805BE706C}" type="presOf" srcId="{159A5DC1-2DD5-47CE-8809-6BC3082E5A53}" destId="{F4355A8F-2A10-49AC-94BD-CC023D3C108D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AFAEAB32-A0D2-438C-BBCD-B8976C97D1B9}" type="presOf" srcId="{1B2DFA76-3801-4FCB-A2D2-02B84419B4F2}" destId="{74DC53D5-6A9D-4011-91CC-0ABEE77B6EF7}" srcOrd="0" destOrd="0" presId="urn:microsoft.com/office/officeart/2005/8/layout/process4"/>
    <dgm:cxn modelId="{01A0FBFB-6236-4961-BD62-010AA9D125CE}" type="presOf" srcId="{9F47A2C1-1298-45F7-B522-FA32F140A43E}" destId="{1E39617C-DC3E-4DF5-9C8B-EB3CC0D6F8A8}" srcOrd="1" destOrd="0" presId="urn:microsoft.com/office/officeart/2005/8/layout/process4"/>
    <dgm:cxn modelId="{90775E29-274F-4348-8A8D-8E05015F3735}" type="presOf" srcId="{1B2DFA76-3801-4FCB-A2D2-02B84419B4F2}" destId="{D090B30F-DBB6-4ACC-8424-EBF27FB21ADF}" srcOrd="1" destOrd="0" presId="urn:microsoft.com/office/officeart/2005/8/layout/process4"/>
    <dgm:cxn modelId="{CCC8BC49-A65E-4871-8EA0-35EB9A87C172}" type="presParOf" srcId="{F4355A8F-2A10-49AC-94BD-CC023D3C108D}" destId="{97663E29-7A3D-4556-AED9-CE887199D82C}" srcOrd="0" destOrd="0" presId="urn:microsoft.com/office/officeart/2005/8/layout/process4"/>
    <dgm:cxn modelId="{0684AB2D-0445-4F9B-A0D9-AAF37C7EE06D}" type="presParOf" srcId="{97663E29-7A3D-4556-AED9-CE887199D82C}" destId="{74DC53D5-6A9D-4011-91CC-0ABEE77B6EF7}" srcOrd="0" destOrd="0" presId="urn:microsoft.com/office/officeart/2005/8/layout/process4"/>
    <dgm:cxn modelId="{A569F7AE-E812-44B3-9191-C3DBC87366DB}" type="presParOf" srcId="{97663E29-7A3D-4556-AED9-CE887199D82C}" destId="{D090B30F-DBB6-4ACC-8424-EBF27FB21ADF}" srcOrd="1" destOrd="0" presId="urn:microsoft.com/office/officeart/2005/8/layout/process4"/>
    <dgm:cxn modelId="{D08D2718-0E3F-41C3-BB30-A5224D4857B8}" type="presParOf" srcId="{97663E29-7A3D-4556-AED9-CE887199D82C}" destId="{3CD33486-5CFC-4A8C-BA4B-945272697152}" srcOrd="2" destOrd="0" presId="urn:microsoft.com/office/officeart/2005/8/layout/process4"/>
    <dgm:cxn modelId="{F13556B5-872D-4ECA-A7EB-84CC331726E0}" type="presParOf" srcId="{3CD33486-5CFC-4A8C-BA4B-945272697152}" destId="{19C90AA6-4201-4B22-BD34-6FB4C0598145}" srcOrd="0" destOrd="0" presId="urn:microsoft.com/office/officeart/2005/8/layout/process4"/>
    <dgm:cxn modelId="{CD32959D-51AE-415F-836D-F1971AE600B9}" type="presParOf" srcId="{3CD33486-5CFC-4A8C-BA4B-945272697152}" destId="{ADDE3CCE-7ED4-46BB-8A48-A76C1DB29021}" srcOrd="1" destOrd="0" presId="urn:microsoft.com/office/officeart/2005/8/layout/process4"/>
    <dgm:cxn modelId="{C05FA634-CF92-4492-BB05-43B881026F80}" type="presParOf" srcId="{F4355A8F-2A10-49AC-94BD-CC023D3C108D}" destId="{8A719307-E488-4776-9C51-9FDA9A7B1DCD}" srcOrd="1" destOrd="0" presId="urn:microsoft.com/office/officeart/2005/8/layout/process4"/>
    <dgm:cxn modelId="{C105F622-E381-4605-8DA9-5E4BC53041EA}" type="presParOf" srcId="{F4355A8F-2A10-49AC-94BD-CC023D3C108D}" destId="{C9ECB430-4AA0-46FD-ACCE-E6A909FA4366}" srcOrd="2" destOrd="0" presId="urn:microsoft.com/office/officeart/2005/8/layout/process4"/>
    <dgm:cxn modelId="{07E0B1E4-CC00-40FE-9E64-F820621063CF}" type="presParOf" srcId="{C9ECB430-4AA0-46FD-ACCE-E6A909FA4366}" destId="{69A4118E-6876-4C79-9A57-7A84C8D24692}" srcOrd="0" destOrd="0" presId="urn:microsoft.com/office/officeart/2005/8/layout/process4"/>
    <dgm:cxn modelId="{5F0D55C7-2C3F-408B-9987-11889A435862}" type="presParOf" srcId="{C9ECB430-4AA0-46FD-ACCE-E6A909FA4366}" destId="{1E39617C-DC3E-4DF5-9C8B-EB3CC0D6F8A8}" srcOrd="1" destOrd="0" presId="urn:microsoft.com/office/officeart/2005/8/layout/process4"/>
    <dgm:cxn modelId="{4EB4B5C6-61F6-48F8-927F-5409F45D4677}" type="presParOf" srcId="{C9ECB430-4AA0-46FD-ACCE-E6A909FA4366}" destId="{3276C4BE-6D17-443E-B3E2-C74D769CC0EF}" srcOrd="2" destOrd="0" presId="urn:microsoft.com/office/officeart/2005/8/layout/process4"/>
    <dgm:cxn modelId="{B63E0DC1-F2FE-422F-903F-60AE643268B6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7527D6-D46F-4EDE-BE0D-026DF009778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8DD7362-3ADA-46DC-9071-45DB613866E5}">
      <dgm:prSet phldrT="[Texto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 w="38100">
          <a:solidFill>
            <a:schemeClr val="accent2"/>
          </a:solidFill>
        </a:ln>
      </dgm:spPr>
      <dgm:t>
        <a:bodyPr/>
        <a:lstStyle/>
        <a:p>
          <a:pPr rtl="0"/>
          <a:r>
            <a:rPr lang="es-CO" b="1" i="0" u="none" strike="noStrike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Interno</a:t>
          </a:r>
          <a:endParaRPr lang="es-CO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A6BC5E7B-552B-4E77-8853-D139BF0F8F28}" type="parTrans" cxnId="{ACA6B6F9-6A66-453E-8E54-BA1F8F0AAA8B}">
      <dgm:prSet/>
      <dgm:spPr/>
      <dgm:t>
        <a:bodyPr/>
        <a:lstStyle/>
        <a:p>
          <a:endParaRPr lang="es-CO"/>
        </a:p>
      </dgm:t>
    </dgm:pt>
    <dgm:pt modelId="{3AA3F2F1-22E0-45C5-ADCA-B4A84A09DE8D}" type="sibTrans" cxnId="{ACA6B6F9-6A66-453E-8E54-BA1F8F0AAA8B}">
      <dgm:prSet/>
      <dgm:spPr/>
      <dgm:t>
        <a:bodyPr/>
        <a:lstStyle/>
        <a:p>
          <a:endParaRPr lang="es-CO"/>
        </a:p>
      </dgm:t>
    </dgm:pt>
    <dgm:pt modelId="{58C01A9F-3F06-44DB-AEC3-4A4397EDC0C4}">
      <dgm:prSet phldrT="[Texto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Financieros, Humano, Procesos, Tecnología, Infraestructura , Estratégicos y Comunicación Interna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F10120DB-2B35-45BE-A2F6-158C5C812FDE}" type="parTrans" cxnId="{7F8F73F8-CA5C-496B-BED3-8CC0D297781A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s-CO"/>
        </a:p>
      </dgm:t>
    </dgm:pt>
    <dgm:pt modelId="{35AE0D96-F884-49FC-B2F6-3FD3E5384E7F}" type="sibTrans" cxnId="{7F8F73F8-CA5C-496B-BED3-8CC0D297781A}">
      <dgm:prSet/>
      <dgm:spPr/>
      <dgm:t>
        <a:bodyPr/>
        <a:lstStyle/>
        <a:p>
          <a:endParaRPr lang="es-CO"/>
        </a:p>
      </dgm:t>
    </dgm:pt>
    <dgm:pt modelId="{2FAE664D-0E9F-4C7A-8E4D-2578327A44F0}" type="pres">
      <dgm:prSet presAssocID="{867527D6-D46F-4EDE-BE0D-026DF00977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DB2D0D37-8D7C-49F1-86BD-47128BAA9CA0}" type="pres">
      <dgm:prSet presAssocID="{68DD7362-3ADA-46DC-9071-45DB613866E5}" presName="root" presStyleCnt="0"/>
      <dgm:spPr/>
    </dgm:pt>
    <dgm:pt modelId="{773BC0F0-251E-40CE-A020-23CE3FE58DAC}" type="pres">
      <dgm:prSet presAssocID="{68DD7362-3ADA-46DC-9071-45DB613866E5}" presName="rootComposite" presStyleCnt="0"/>
      <dgm:spPr/>
    </dgm:pt>
    <dgm:pt modelId="{0F2636C0-C4A6-4781-97D2-84DB9A38D40F}" type="pres">
      <dgm:prSet presAssocID="{68DD7362-3ADA-46DC-9071-45DB613866E5}" presName="rootText" presStyleLbl="node1" presStyleIdx="0" presStyleCnt="1"/>
      <dgm:spPr/>
      <dgm:t>
        <a:bodyPr/>
        <a:lstStyle/>
        <a:p>
          <a:endParaRPr lang="es-CO"/>
        </a:p>
      </dgm:t>
    </dgm:pt>
    <dgm:pt modelId="{79F36FF9-9F50-4AA9-8EDC-327A4170E46D}" type="pres">
      <dgm:prSet presAssocID="{68DD7362-3ADA-46DC-9071-45DB613866E5}" presName="rootConnector" presStyleLbl="node1" presStyleIdx="0" presStyleCnt="1"/>
      <dgm:spPr/>
      <dgm:t>
        <a:bodyPr/>
        <a:lstStyle/>
        <a:p>
          <a:endParaRPr lang="es-CO"/>
        </a:p>
      </dgm:t>
    </dgm:pt>
    <dgm:pt modelId="{2F8E4A75-918D-493A-A2F2-35B4215358BC}" type="pres">
      <dgm:prSet presAssocID="{68DD7362-3ADA-46DC-9071-45DB613866E5}" presName="childShape" presStyleCnt="0"/>
      <dgm:spPr/>
    </dgm:pt>
    <dgm:pt modelId="{709DDEBE-9981-4970-BF25-EB5D60C0E3F6}" type="pres">
      <dgm:prSet presAssocID="{F10120DB-2B35-45BE-A2F6-158C5C812FDE}" presName="Name13" presStyleLbl="parChTrans1D2" presStyleIdx="0" presStyleCnt="1"/>
      <dgm:spPr/>
      <dgm:t>
        <a:bodyPr/>
        <a:lstStyle/>
        <a:p>
          <a:endParaRPr lang="es-CO"/>
        </a:p>
      </dgm:t>
    </dgm:pt>
    <dgm:pt modelId="{C252E1E2-C2BE-4CF3-BF88-1ED584584551}" type="pres">
      <dgm:prSet presAssocID="{58C01A9F-3F06-44DB-AEC3-4A4397EDC0C4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742A35B-AAA5-4965-BFD9-C3410F436787}" type="presOf" srcId="{58C01A9F-3F06-44DB-AEC3-4A4397EDC0C4}" destId="{C252E1E2-C2BE-4CF3-BF88-1ED584584551}" srcOrd="0" destOrd="0" presId="urn:microsoft.com/office/officeart/2005/8/layout/hierarchy3"/>
    <dgm:cxn modelId="{8A140A81-F029-4A30-BAEE-0DE6C904533A}" type="presOf" srcId="{68DD7362-3ADA-46DC-9071-45DB613866E5}" destId="{79F36FF9-9F50-4AA9-8EDC-327A4170E46D}" srcOrd="1" destOrd="0" presId="urn:microsoft.com/office/officeart/2005/8/layout/hierarchy3"/>
    <dgm:cxn modelId="{64860875-435E-4E83-82CF-E13975B62FD5}" type="presOf" srcId="{68DD7362-3ADA-46DC-9071-45DB613866E5}" destId="{0F2636C0-C4A6-4781-97D2-84DB9A38D40F}" srcOrd="0" destOrd="0" presId="urn:microsoft.com/office/officeart/2005/8/layout/hierarchy3"/>
    <dgm:cxn modelId="{A56260C1-531C-47BA-B874-F64A05FCBBD1}" type="presOf" srcId="{F10120DB-2B35-45BE-A2F6-158C5C812FDE}" destId="{709DDEBE-9981-4970-BF25-EB5D60C0E3F6}" srcOrd="0" destOrd="0" presId="urn:microsoft.com/office/officeart/2005/8/layout/hierarchy3"/>
    <dgm:cxn modelId="{7F8F73F8-CA5C-496B-BED3-8CC0D297781A}" srcId="{68DD7362-3ADA-46DC-9071-45DB613866E5}" destId="{58C01A9F-3F06-44DB-AEC3-4A4397EDC0C4}" srcOrd="0" destOrd="0" parTransId="{F10120DB-2B35-45BE-A2F6-158C5C812FDE}" sibTransId="{35AE0D96-F884-49FC-B2F6-3FD3E5384E7F}"/>
    <dgm:cxn modelId="{4DA13C23-BB28-4885-846B-095CA62F968E}" type="presOf" srcId="{867527D6-D46F-4EDE-BE0D-026DF009778D}" destId="{2FAE664D-0E9F-4C7A-8E4D-2578327A44F0}" srcOrd="0" destOrd="0" presId="urn:microsoft.com/office/officeart/2005/8/layout/hierarchy3"/>
    <dgm:cxn modelId="{ACA6B6F9-6A66-453E-8E54-BA1F8F0AAA8B}" srcId="{867527D6-D46F-4EDE-BE0D-026DF009778D}" destId="{68DD7362-3ADA-46DC-9071-45DB613866E5}" srcOrd="0" destOrd="0" parTransId="{A6BC5E7B-552B-4E77-8853-D139BF0F8F28}" sibTransId="{3AA3F2F1-22E0-45C5-ADCA-B4A84A09DE8D}"/>
    <dgm:cxn modelId="{1287C62D-66D7-4F36-93CF-32E5DB222A92}" type="presParOf" srcId="{2FAE664D-0E9F-4C7A-8E4D-2578327A44F0}" destId="{DB2D0D37-8D7C-49F1-86BD-47128BAA9CA0}" srcOrd="0" destOrd="0" presId="urn:microsoft.com/office/officeart/2005/8/layout/hierarchy3"/>
    <dgm:cxn modelId="{9FF21BCD-0CD9-40A4-A766-33481F7D3024}" type="presParOf" srcId="{DB2D0D37-8D7C-49F1-86BD-47128BAA9CA0}" destId="{773BC0F0-251E-40CE-A020-23CE3FE58DAC}" srcOrd="0" destOrd="0" presId="urn:microsoft.com/office/officeart/2005/8/layout/hierarchy3"/>
    <dgm:cxn modelId="{BDCE4009-7ECB-4B2F-80F6-C78620A12365}" type="presParOf" srcId="{773BC0F0-251E-40CE-A020-23CE3FE58DAC}" destId="{0F2636C0-C4A6-4781-97D2-84DB9A38D40F}" srcOrd="0" destOrd="0" presId="urn:microsoft.com/office/officeart/2005/8/layout/hierarchy3"/>
    <dgm:cxn modelId="{779AD0DC-E4A8-4154-B75E-5AED30DFCCC8}" type="presParOf" srcId="{773BC0F0-251E-40CE-A020-23CE3FE58DAC}" destId="{79F36FF9-9F50-4AA9-8EDC-327A4170E46D}" srcOrd="1" destOrd="0" presId="urn:microsoft.com/office/officeart/2005/8/layout/hierarchy3"/>
    <dgm:cxn modelId="{73BCF766-5256-4581-B5AF-67E6DF461769}" type="presParOf" srcId="{DB2D0D37-8D7C-49F1-86BD-47128BAA9CA0}" destId="{2F8E4A75-918D-493A-A2F2-35B4215358BC}" srcOrd="1" destOrd="0" presId="urn:microsoft.com/office/officeart/2005/8/layout/hierarchy3"/>
    <dgm:cxn modelId="{76E785E1-5E25-42FD-821C-3A4D01B064A8}" type="presParOf" srcId="{2F8E4A75-918D-493A-A2F2-35B4215358BC}" destId="{709DDEBE-9981-4970-BF25-EB5D60C0E3F6}" srcOrd="0" destOrd="0" presId="urn:microsoft.com/office/officeart/2005/8/layout/hierarchy3"/>
    <dgm:cxn modelId="{848037C9-81B1-41F2-86AD-52EEDBE61B0A}" type="presParOf" srcId="{2F8E4A75-918D-493A-A2F2-35B4215358BC}" destId="{C252E1E2-C2BE-4CF3-BF88-1ED584584551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D4DAE4"/>
        </a:solidFill>
      </dgm:spPr>
      <dgm:t>
        <a:bodyPr/>
        <a:lstStyle/>
        <a:p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Gestionar sistemas de información integrados, interoperando con otras </a:t>
          </a:r>
          <a:r>
            <a:rPr lang="es-CO" sz="1500" b="0" i="0" u="none" strike="noStrike" dirty="0" smtClean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entidades, </a:t>
          </a:r>
          <a:r>
            <a:rPr lang="es-CO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para una oportuna y eficiente gestión</a:t>
          </a:r>
          <a:endParaRPr lang="es-CO" sz="15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/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Existencia de múltiples aplicativos no integrados a nivel interno ni compatibles con aplicativos </a:t>
          </a:r>
          <a:r>
            <a:rPr lang="es-MX" sz="11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 otras entidades</a:t>
          </a:r>
          <a:endParaRPr lang="es-CO" sz="11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1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CO" sz="1100" b="1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D8,A3. </a:t>
          </a:r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Adelantar las acciones conducentes para modernizar e implementar plataformas de información robustas que integren aplicativos y sean </a:t>
          </a:r>
          <a:r>
            <a:rPr lang="es-CO" sz="11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interoperables. </a:t>
          </a:r>
          <a:endParaRPr lang="es-ES" sz="110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>
            <a:tabLst/>
          </a:pPr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4FCDDBE3-B2FF-45FB-A81B-6DABEE6503A1}">
      <dgm:prSet custT="1"/>
      <dgm:spPr/>
      <dgm:t>
        <a:bodyPr/>
        <a:lstStyle/>
        <a:p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Sistemas de información desintegrados</a:t>
          </a:r>
          <a:r>
            <a:rPr lang="es-MX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endParaRPr lang="es-CO" sz="11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9A54ECD-98E6-4EC2-8A83-40B1E1F481C8}" type="parTrans" cxnId="{BA75D22D-0650-4DE9-8E1E-465CADC541DC}">
      <dgm:prSet/>
      <dgm:spPr/>
      <dgm:t>
        <a:bodyPr/>
        <a:lstStyle/>
        <a:p>
          <a:endParaRPr lang="es-CO"/>
        </a:p>
      </dgm:t>
    </dgm:pt>
    <dgm:pt modelId="{553EFDC5-6A8B-44B0-9CF9-AB35FED0B9EA}" type="sibTrans" cxnId="{BA75D22D-0650-4DE9-8E1E-465CADC541DC}">
      <dgm:prSet/>
      <dgm:spPr/>
      <dgm:t>
        <a:bodyPr/>
        <a:lstStyle/>
        <a:p>
          <a:endParaRPr lang="es-CO"/>
        </a:p>
      </dgm:t>
    </dgm:pt>
    <dgm:pt modelId="{04A2E1C8-9E12-4F18-AE70-D21E19802A33}">
      <dgm:prSet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líderes de proceso en coordinación con la Oficina Asesora de Planeación, </a:t>
          </a:r>
          <a:r>
            <a:rPr lang="es-MX" sz="1100" b="0" i="0" u="none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participarán </a:t>
          </a:r>
          <a:r>
            <a:rPr lang="es-MX" sz="11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anualmente en el análisis de los requerimientos de información necesarios para interactuar adecuadamente con otras dependencias del Instituto y con instituciones externas, y si es el caso solicitarán el desarrollo de aplicativos que integren los actuales o nuevos desarrollos para satisfacer dichas necesidades.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2C48446A-7A85-47D4-B715-DF602E6D118C}" type="parTrans" cxnId="{BCCF7D1A-A7A4-40D1-A518-D10A195ADC4C}">
      <dgm:prSet/>
      <dgm:spPr/>
      <dgm:t>
        <a:bodyPr/>
        <a:lstStyle/>
        <a:p>
          <a:endParaRPr lang="es-CO"/>
        </a:p>
      </dgm:t>
    </dgm:pt>
    <dgm:pt modelId="{A6CD91FE-9C28-44B6-92BB-3F90CEA2A0E5}" type="sibTrans" cxnId="{BCCF7D1A-A7A4-40D1-A518-D10A195ADC4C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4116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30919" custScaleY="99289" custLinFactNeighborX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5E2587-556D-4CF6-B2A0-4D5476ED834D}" type="pres">
      <dgm:prSet presAssocID="{4FCDDBE3-B2FF-45FB-A81B-6DABEE6503A1}" presName="pillarX" presStyleLbl="node1" presStyleIdx="2" presStyleCnt="5" custScaleX="25605" custLinFactNeighborX="-145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3CB2173-101A-491C-ACC8-B100E407DBBA}" type="pres">
      <dgm:prSet presAssocID="{EFF1A11C-DF17-439C-900E-0BF6842B3212}" presName="pillarX" presStyleLbl="node1" presStyleIdx="3" presStyleCnt="5" custScaleX="49736" custLinFactNeighborX="-145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BAFC88F-C47A-4424-B967-B660683733A1}" type="pres">
      <dgm:prSet presAssocID="{04A2E1C8-9E12-4F18-AE70-D21E19802A33}" presName="pillarX" presStyleLbl="node1" presStyleIdx="4" presStyleCnt="5" custScaleX="76463" custLinFactNeighborX="-145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D4DAE4"/>
        </a:solidFill>
      </dgm:spPr>
      <dgm:t>
        <a:bodyPr/>
        <a:lstStyle/>
        <a:p>
          <a:endParaRPr lang="es-CO"/>
        </a:p>
      </dgm:t>
    </dgm:pt>
  </dgm:ptLst>
  <dgm:cxnLst>
    <dgm:cxn modelId="{BCCF7D1A-A7A4-40D1-A518-D10A195ADC4C}" srcId="{284CE95A-45CB-4AA0-BEE6-9DA84C2BA8D3}" destId="{04A2E1C8-9E12-4F18-AE70-D21E19802A33}" srcOrd="4" destOrd="0" parTransId="{2C48446A-7A85-47D4-B715-DF602E6D118C}" sibTransId="{A6CD91FE-9C28-44B6-92BB-3F90CEA2A0E5}"/>
    <dgm:cxn modelId="{307CDC4F-E0E2-4218-AB2C-709B750F94C0}" type="presOf" srcId="{284CE95A-45CB-4AA0-BEE6-9DA84C2BA8D3}" destId="{C66AAD68-780D-4327-9B40-0B7FA1E515C9}" srcOrd="0" destOrd="0" presId="urn:microsoft.com/office/officeart/2005/8/layout/hList3"/>
    <dgm:cxn modelId="{494F6A6A-E434-49DC-BD2F-4C4CAB6F2765}" type="presOf" srcId="{EFF1A11C-DF17-439C-900E-0BF6842B3212}" destId="{D3CB2173-101A-491C-ACC8-B100E407DBBA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BA75D22D-0650-4DE9-8E1E-465CADC541DC}" srcId="{284CE95A-45CB-4AA0-BEE6-9DA84C2BA8D3}" destId="{4FCDDBE3-B2FF-45FB-A81B-6DABEE6503A1}" srcOrd="2" destOrd="0" parTransId="{09A54ECD-98E6-4EC2-8A83-40B1E1F481C8}" sibTransId="{553EFDC5-6A8B-44B0-9CF9-AB35FED0B9EA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65CF3621-0C62-4408-826E-F508843ADC48}" type="presOf" srcId="{F5AC65DB-CB81-4C65-B2F7-72F4915213F7}" destId="{30DD8B19-075D-4183-A5BD-9128D1002845}" srcOrd="0" destOrd="0" presId="urn:microsoft.com/office/officeart/2005/8/layout/hList3"/>
    <dgm:cxn modelId="{D56FBB76-5366-4807-90F1-6AF5959AE64F}" type="presOf" srcId="{5241717E-C4F4-43C8-BD95-3588D025D08A}" destId="{A34C8B4A-FCA7-4812-A44C-15326D361DDC}" srcOrd="0" destOrd="0" presId="urn:microsoft.com/office/officeart/2005/8/layout/hList3"/>
    <dgm:cxn modelId="{6D10DC79-EEAF-4332-8B54-A1EE5157835C}" type="presOf" srcId="{04A2E1C8-9E12-4F18-AE70-D21E19802A33}" destId="{2BAFC88F-C47A-4424-B967-B660683733A1}" srcOrd="0" destOrd="0" presId="urn:microsoft.com/office/officeart/2005/8/layout/hList3"/>
    <dgm:cxn modelId="{EB243BD5-BC76-4504-B47A-FD893F64346B}" srcId="{284CE95A-45CB-4AA0-BEE6-9DA84C2BA8D3}" destId="{EFF1A11C-DF17-439C-900E-0BF6842B3212}" srcOrd="3" destOrd="0" parTransId="{668CEF09-EC76-4345-9D9E-5A62DA41CEBD}" sibTransId="{89B8DB67-2F90-49B9-87EC-BCE019AF036E}"/>
    <dgm:cxn modelId="{318BFC78-E638-40C0-84C3-164AA605DC0A}" type="presOf" srcId="{4FCDDBE3-B2FF-45FB-A81B-6DABEE6503A1}" destId="{C95E2587-556D-4CF6-B2A0-4D5476ED834D}" srcOrd="0" destOrd="0" presId="urn:microsoft.com/office/officeart/2005/8/layout/hList3"/>
    <dgm:cxn modelId="{3B3CCAF8-D01A-4C88-929C-493A49F2ACF1}" type="presOf" srcId="{BAE3808B-EFFB-4EAA-AEE5-B99261116592}" destId="{6D7F6242-D2FC-4F5B-A725-27C59DB8CA9E}" srcOrd="0" destOrd="0" presId="urn:microsoft.com/office/officeart/2005/8/layout/hList3"/>
    <dgm:cxn modelId="{7F357AE8-D850-4985-AA89-650D4F769EF0}" type="presParOf" srcId="{6D7F6242-D2FC-4F5B-A725-27C59DB8CA9E}" destId="{C66AAD68-780D-4327-9B40-0B7FA1E515C9}" srcOrd="0" destOrd="0" presId="urn:microsoft.com/office/officeart/2005/8/layout/hList3"/>
    <dgm:cxn modelId="{532D6A81-D460-4CA6-84A7-60779BF85D97}" type="presParOf" srcId="{6D7F6242-D2FC-4F5B-A725-27C59DB8CA9E}" destId="{D2C566C1-47FC-48EC-AD3B-AF7C2744E50A}" srcOrd="1" destOrd="0" presId="urn:microsoft.com/office/officeart/2005/8/layout/hList3"/>
    <dgm:cxn modelId="{C244E036-D962-40DD-87D5-9EDAE38C3FB6}" type="presParOf" srcId="{D2C566C1-47FC-48EC-AD3B-AF7C2744E50A}" destId="{30DD8B19-075D-4183-A5BD-9128D1002845}" srcOrd="0" destOrd="0" presId="urn:microsoft.com/office/officeart/2005/8/layout/hList3"/>
    <dgm:cxn modelId="{F826AA72-557F-4B79-B2FB-5868171D19B4}" type="presParOf" srcId="{D2C566C1-47FC-48EC-AD3B-AF7C2744E50A}" destId="{A34C8B4A-FCA7-4812-A44C-15326D361DDC}" srcOrd="1" destOrd="0" presId="urn:microsoft.com/office/officeart/2005/8/layout/hList3"/>
    <dgm:cxn modelId="{AF8B1652-A83D-4C27-B201-3F166CCC5C6B}" type="presParOf" srcId="{D2C566C1-47FC-48EC-AD3B-AF7C2744E50A}" destId="{C95E2587-556D-4CF6-B2A0-4D5476ED834D}" srcOrd="2" destOrd="0" presId="urn:microsoft.com/office/officeart/2005/8/layout/hList3"/>
    <dgm:cxn modelId="{95281827-3872-4431-8F01-A0D6007F2956}" type="presParOf" srcId="{D2C566C1-47FC-48EC-AD3B-AF7C2744E50A}" destId="{D3CB2173-101A-491C-ACC8-B100E407DBBA}" srcOrd="3" destOrd="0" presId="urn:microsoft.com/office/officeart/2005/8/layout/hList3"/>
    <dgm:cxn modelId="{CFAD200A-F0B8-423A-A963-739D23732126}" type="presParOf" srcId="{D2C566C1-47FC-48EC-AD3B-AF7C2744E50A}" destId="{2BAFC88F-C47A-4424-B967-B660683733A1}" srcOrd="4" destOrd="0" presId="urn:microsoft.com/office/officeart/2005/8/layout/hList3"/>
    <dgm:cxn modelId="{714D6BA7-27CD-40D7-8637-715FB9AB4077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/>
      <dgm:t>
        <a:bodyPr/>
        <a:lstStyle/>
        <a:p>
          <a:r>
            <a:rPr lang="es-CO" sz="1800" b="0" i="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XVI. Pacto por la descentralización: Conectar territorios, gobiernos y poblaciones</a:t>
          </a:r>
          <a:endParaRPr lang="es-CO" sz="18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Estimular tanto la productividad como la equidad, a través de la conectividad y los vínculos entre la ciudad y el campo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/>
      <dgm:t>
        <a:bodyPr/>
        <a:lstStyle/>
        <a:p>
          <a:r>
            <a:rPr lang="es-CO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CO" sz="11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Conectar territorios para estimular la productividad regional (estructura espacial)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D090B30F-DBB6-4ACC-8424-EBF27FB21ADF}" type="pres">
      <dgm:prSet presAssocID="{1B2DFA76-3801-4FCB-A2D2-02B84419B4F2}" presName="entireBox" presStyleLbl="node1" presStyleIdx="0" presStyleCnt="2"/>
      <dgm:spPr/>
      <dgm:t>
        <a:bodyPr/>
        <a:lstStyle/>
        <a:p>
          <a:endParaRPr lang="es-CO"/>
        </a:p>
      </dgm:t>
    </dgm:pt>
    <dgm:pt modelId="{3CD33486-5CFC-4A8C-BA4B-945272697152}" type="pres">
      <dgm:prSet presAssocID="{1B2DFA76-3801-4FCB-A2D2-02B84419B4F2}" presName="descendantBox" presStyleCnt="0"/>
      <dgm:spPr/>
    </dgm:pt>
    <dgm:pt modelId="{ADDE3CCE-7ED4-46BB-8A48-A76C1DB29021}" type="pres">
      <dgm:prSet presAssocID="{7C0EA601-726E-4EB8-89DE-0C47FBEAD075}" presName="childTextBox" presStyleLbl="fgAccFollowNode1" presStyleIdx="0" presStyleCnt="2" custLinFactNeighborX="150" custLinFactNeighborY="174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  <dgm:t>
        <a:bodyPr/>
        <a:lstStyle/>
        <a:p>
          <a:endParaRPr lang="es-CO"/>
        </a:p>
      </dgm:t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18445D8-E0F7-4A89-AE76-6E8E3D324691}" type="presOf" srcId="{9F47A2C1-1298-45F7-B522-FA32F140A43E}" destId="{1E39617C-DC3E-4DF5-9C8B-EB3CC0D6F8A8}" srcOrd="1" destOrd="0" presId="urn:microsoft.com/office/officeart/2005/8/layout/process4"/>
    <dgm:cxn modelId="{AF6A6F2B-A60F-4445-A263-BA936954EFE6}" type="presOf" srcId="{B235B79B-4E13-409A-9448-3DF29FBBE66A}" destId="{82AB61B7-6044-4F4C-8A0D-E6AC53F1FE30}" srcOrd="0" destOrd="0" presId="urn:microsoft.com/office/officeart/2005/8/layout/process4"/>
    <dgm:cxn modelId="{AFC84DA0-F425-4EF7-99EE-5F5B4953BF5C}" type="presOf" srcId="{1B2DFA76-3801-4FCB-A2D2-02B84419B4F2}" destId="{74DC53D5-6A9D-4011-91CC-0ABEE77B6EF7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9D340CB6-E97B-4F01-BE01-56C6FCB53D35}" srcId="{1B2DFA76-3801-4FCB-A2D2-02B84419B4F2}" destId="{7C0EA601-726E-4EB8-89DE-0C47FBEAD075}" srcOrd="0" destOrd="0" parTransId="{0B59D49D-F0A1-4FAB-95F8-5FC54B44DAE1}" sibTransId="{0A5D7AEA-30AE-4AC2-850F-25A75D4620B7}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EBE3E649-166B-4C6C-B3A9-3E198D5F697B}" type="presOf" srcId="{7C0EA601-726E-4EB8-89DE-0C47FBEAD075}" destId="{ADDE3CCE-7ED4-46BB-8A48-A76C1DB29021}" srcOrd="0" destOrd="0" presId="urn:microsoft.com/office/officeart/2005/8/layout/process4"/>
    <dgm:cxn modelId="{3C870CC6-2B5D-47FE-8150-66B55C62643E}" type="presOf" srcId="{159A5DC1-2DD5-47CE-8809-6BC3082E5A53}" destId="{F4355A8F-2A10-49AC-94BD-CC023D3C108D}" srcOrd="0" destOrd="0" presId="urn:microsoft.com/office/officeart/2005/8/layout/process4"/>
    <dgm:cxn modelId="{7E76C9E4-EE50-4A64-9841-0215F97AC30D}" type="presOf" srcId="{1B2DFA76-3801-4FCB-A2D2-02B84419B4F2}" destId="{D090B30F-DBB6-4ACC-8424-EBF27FB21ADF}" srcOrd="1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7F1AF5BC-3FC3-49DE-BE8A-DC74557690FE}" type="presOf" srcId="{9F47A2C1-1298-45F7-B522-FA32F140A43E}" destId="{69A4118E-6876-4C79-9A57-7A84C8D24692}" srcOrd="0" destOrd="0" presId="urn:microsoft.com/office/officeart/2005/8/layout/process4"/>
    <dgm:cxn modelId="{03AA78AF-5EBC-498C-BA1A-E2A2B0949DD8}" type="presParOf" srcId="{F4355A8F-2A10-49AC-94BD-CC023D3C108D}" destId="{97663E29-7A3D-4556-AED9-CE887199D82C}" srcOrd="0" destOrd="0" presId="urn:microsoft.com/office/officeart/2005/8/layout/process4"/>
    <dgm:cxn modelId="{17901DC6-8E62-4DAA-BC67-87520EE52ECB}" type="presParOf" srcId="{97663E29-7A3D-4556-AED9-CE887199D82C}" destId="{74DC53D5-6A9D-4011-91CC-0ABEE77B6EF7}" srcOrd="0" destOrd="0" presId="urn:microsoft.com/office/officeart/2005/8/layout/process4"/>
    <dgm:cxn modelId="{33A9D85B-1075-43F3-AEBE-5408288B8418}" type="presParOf" srcId="{97663E29-7A3D-4556-AED9-CE887199D82C}" destId="{D090B30F-DBB6-4ACC-8424-EBF27FB21ADF}" srcOrd="1" destOrd="0" presId="urn:microsoft.com/office/officeart/2005/8/layout/process4"/>
    <dgm:cxn modelId="{23055383-FEE9-4B42-9F75-4C36F746884A}" type="presParOf" srcId="{97663E29-7A3D-4556-AED9-CE887199D82C}" destId="{3CD33486-5CFC-4A8C-BA4B-945272697152}" srcOrd="2" destOrd="0" presId="urn:microsoft.com/office/officeart/2005/8/layout/process4"/>
    <dgm:cxn modelId="{1BA3C2CF-EA98-4AA3-8158-4461CC38B5CD}" type="presParOf" srcId="{3CD33486-5CFC-4A8C-BA4B-945272697152}" destId="{ADDE3CCE-7ED4-46BB-8A48-A76C1DB29021}" srcOrd="0" destOrd="0" presId="urn:microsoft.com/office/officeart/2005/8/layout/process4"/>
    <dgm:cxn modelId="{CBBD9883-1FA2-426F-B56D-B160728BCD8C}" type="presParOf" srcId="{F4355A8F-2A10-49AC-94BD-CC023D3C108D}" destId="{8A719307-E488-4776-9C51-9FDA9A7B1DCD}" srcOrd="1" destOrd="0" presId="urn:microsoft.com/office/officeart/2005/8/layout/process4"/>
    <dgm:cxn modelId="{33B6A82F-B417-4A3F-839E-F8FACA58D223}" type="presParOf" srcId="{F4355A8F-2A10-49AC-94BD-CC023D3C108D}" destId="{C9ECB430-4AA0-46FD-ACCE-E6A909FA4366}" srcOrd="2" destOrd="0" presId="urn:microsoft.com/office/officeart/2005/8/layout/process4"/>
    <dgm:cxn modelId="{456965AE-0903-424E-8B53-A9EEC22BEEB6}" type="presParOf" srcId="{C9ECB430-4AA0-46FD-ACCE-E6A909FA4366}" destId="{69A4118E-6876-4C79-9A57-7A84C8D24692}" srcOrd="0" destOrd="0" presId="urn:microsoft.com/office/officeart/2005/8/layout/process4"/>
    <dgm:cxn modelId="{C8915FB7-7584-4941-AD04-59FEA0AA2205}" type="presParOf" srcId="{C9ECB430-4AA0-46FD-ACCE-E6A909FA4366}" destId="{1E39617C-DC3E-4DF5-9C8B-EB3CC0D6F8A8}" srcOrd="1" destOrd="0" presId="urn:microsoft.com/office/officeart/2005/8/layout/process4"/>
    <dgm:cxn modelId="{2189073B-9CCC-41E0-8EEF-24220FD176B0}" type="presParOf" srcId="{C9ECB430-4AA0-46FD-ACCE-E6A909FA4366}" destId="{3276C4BE-6D17-443E-B3E2-C74D769CC0EF}" srcOrd="2" destOrd="0" presId="urn:microsoft.com/office/officeart/2005/8/layout/process4"/>
    <dgm:cxn modelId="{BB5A1B30-2CE6-4ACC-807B-C1A73FC14C16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D4DAE4"/>
        </a:solidFill>
      </dgm:spPr>
      <dgm:t>
        <a:bodyPr/>
        <a:lstStyle/>
        <a:p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500" b="0" i="0" u="none" strike="noStrike" dirty="0" smtClean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</a:t>
          </a:r>
          <a:r>
            <a:rPr lang="es-CO" sz="1500" b="0" i="0" u="none" strike="noStrike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Colombia Rural, mediante alianzas estratégicas y pruebas de nuevos materiales, para conectar las regiones. </a:t>
          </a:r>
          <a:endParaRPr lang="es-CO" sz="15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ctr"/>
          <a:r>
            <a:rPr lang="es-CO" sz="12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F4,O2 y F4,O3. Realizar alianzas estratégicas, pruebas de nuevos materiales en vías </a:t>
          </a:r>
          <a:r>
            <a:rPr lang="es-CO" sz="12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secundarias </a:t>
          </a:r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</a:t>
          </a:r>
          <a:r>
            <a:rPr lang="es-CO" sz="12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terciarias </a:t>
          </a:r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actualizar la normatividad técnica </a:t>
          </a:r>
          <a:endParaRPr lang="es-ES" sz="120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algn="just" rtl="0"/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Mantenimiento y mejoramiento de la red terciaria. </a:t>
          </a:r>
          <a:b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</a:br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Pavimentación de red secundaria</a:t>
          </a:r>
          <a:b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</a:br>
          <a:r>
            <a:rPr lang="es-CO" sz="1200" b="0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Innovación, estudios y normalización.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98A5ADD1-6F4F-4311-9ABE-F170268E15DC}">
      <dgm:prSet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/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Desconocimiento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 el establecimiento de alianzas estratégicas y nuevos materiales para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Colombia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Rural.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D2CAE25-1FAD-4530-A8B4-8AD92057975E}" type="parTrans" cxnId="{30304496-E246-4975-934A-EF09E12C7B04}">
      <dgm:prSet/>
      <dgm:spPr/>
      <dgm:t>
        <a:bodyPr/>
        <a:lstStyle/>
        <a:p>
          <a:endParaRPr lang="es-CO"/>
        </a:p>
      </dgm:t>
    </dgm:pt>
    <dgm:pt modelId="{0F29DA64-F98F-439C-A16B-0468AAFD8C9A}" type="sibTrans" cxnId="{30304496-E246-4975-934A-EF09E12C7B04}">
      <dgm:prSet/>
      <dgm:spPr/>
      <dgm:t>
        <a:bodyPr/>
        <a:lstStyle/>
        <a:p>
          <a:endParaRPr lang="es-CO"/>
        </a:p>
      </dgm:t>
    </dgm:pt>
    <dgm:pt modelId="{A64ECD0D-D923-4DDD-97C7-AD238668CC34}">
      <dgm:prSet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2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Desatención a la conectividad regional 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4FBE5B-30AF-4997-B0C6-51AC2DA36B6D}" type="parTrans" cxnId="{DEB74D81-F8BB-4935-94CA-0FD2502FB5D1}">
      <dgm:prSet/>
      <dgm:spPr/>
      <dgm:t>
        <a:bodyPr/>
        <a:lstStyle/>
        <a:p>
          <a:endParaRPr lang="es-CO"/>
        </a:p>
      </dgm:t>
    </dgm:pt>
    <dgm:pt modelId="{6C684798-09B4-486A-9FB2-EB618F918286}" type="sibTrans" cxnId="{DEB74D81-F8BB-4935-94CA-0FD2502FB5D1}">
      <dgm:prSet/>
      <dgm:spPr/>
      <dgm:t>
        <a:bodyPr/>
        <a:lstStyle/>
        <a:p>
          <a:endParaRPr lang="es-CO"/>
        </a:p>
      </dgm:t>
    </dgm:pt>
    <dgm:pt modelId="{ABE129B2-CCFD-4984-B17C-B374D67281B3}">
      <dgm:prSet custT="1"/>
      <dgm:spPr/>
      <dgm:t>
        <a:bodyPr/>
        <a:lstStyle/>
        <a:p>
          <a:pPr algn="just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Directores Operativo y Técnico anualmente revisarán las alianzas estratégicas y nuevos materiales y analizarán la pertinencia de incursionar en nuevas alianzas o fuentes para </a:t>
          </a:r>
          <a:r>
            <a:rPr lang="es-MX" sz="11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Colombia </a:t>
          </a:r>
          <a:r>
            <a:rPr lang="es-MX" sz="11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Rural.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56F732BF-365E-451B-8C61-371CF0980840}" type="parTrans" cxnId="{2BC6D037-EEEA-4436-A322-79724CCF47BD}">
      <dgm:prSet/>
      <dgm:spPr/>
      <dgm:t>
        <a:bodyPr/>
        <a:lstStyle/>
        <a:p>
          <a:endParaRPr lang="es-CO"/>
        </a:p>
      </dgm:t>
    </dgm:pt>
    <dgm:pt modelId="{5E9E4828-0045-45C6-9017-1B8291D4A7D5}" type="sibTrans" cxnId="{2BC6D037-EEEA-4436-A322-79724CCF47BD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LinFactNeighborX="1209" custLinFactNeighborY="3658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3412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398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40C33EB-D606-4471-A619-642987D1E11F}" type="pres">
      <dgm:prSet presAssocID="{A64ECD0D-D923-4DDD-97C7-AD238668CC34}" presName="pillarX" presStyleLbl="node1" presStyleIdx="2" presStyleCnt="5" custScaleX="28303" custLinFactNeighborX="12" custLinFactNeighborY="-4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00C5378-5301-4D96-9C9D-B267259D2D89}" type="pres">
      <dgm:prSet presAssocID="{98A5ADD1-6F4F-4311-9ABE-F170268E15DC}" presName="pillarX" presStyleLbl="node1" presStyleIdx="3" presStyleCnt="5" custScaleX="3342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161486E-2A64-49C0-AE76-2069A496FB66}" type="pres">
      <dgm:prSet presAssocID="{ABE129B2-CCFD-4984-B17C-B374D67281B3}" presName="pillarX" presStyleLbl="node1" presStyleIdx="4" presStyleCnt="5" custScaleX="395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D4DAE4"/>
        </a:solidFill>
      </dgm:spPr>
      <dgm:t>
        <a:bodyPr/>
        <a:lstStyle/>
        <a:p>
          <a:endParaRPr lang="es-CO"/>
        </a:p>
      </dgm:t>
    </dgm:pt>
  </dgm:ptLst>
  <dgm:cxnLst>
    <dgm:cxn modelId="{2BC6D037-EEEA-4436-A322-79724CCF47BD}" srcId="{284CE95A-45CB-4AA0-BEE6-9DA84C2BA8D3}" destId="{ABE129B2-CCFD-4984-B17C-B374D67281B3}" srcOrd="4" destOrd="0" parTransId="{56F732BF-365E-451B-8C61-371CF0980840}" sibTransId="{5E9E4828-0045-45C6-9017-1B8291D4A7D5}"/>
    <dgm:cxn modelId="{D5FD214A-E11D-45AB-B4E0-611ABA0EB9F5}" type="presOf" srcId="{F5AC65DB-CB81-4C65-B2F7-72F4915213F7}" destId="{30DD8B19-075D-4183-A5BD-9128D1002845}" srcOrd="0" destOrd="0" presId="urn:microsoft.com/office/officeart/2005/8/layout/hList3"/>
    <dgm:cxn modelId="{E7175047-12B9-4E53-87EF-0ED52F664471}" type="presOf" srcId="{98A5ADD1-6F4F-4311-9ABE-F170268E15DC}" destId="{400C5378-5301-4D96-9C9D-B267259D2D89}" srcOrd="0" destOrd="0" presId="urn:microsoft.com/office/officeart/2005/8/layout/hList3"/>
    <dgm:cxn modelId="{813FCB49-6A94-4D10-97D4-B4461CBD5C87}" type="presOf" srcId="{284CE95A-45CB-4AA0-BEE6-9DA84C2BA8D3}" destId="{C66AAD68-780D-4327-9B40-0B7FA1E515C9}" srcOrd="0" destOrd="0" presId="urn:microsoft.com/office/officeart/2005/8/layout/hList3"/>
    <dgm:cxn modelId="{DEB74D81-F8BB-4935-94CA-0FD2502FB5D1}" srcId="{284CE95A-45CB-4AA0-BEE6-9DA84C2BA8D3}" destId="{A64ECD0D-D923-4DDD-97C7-AD238668CC34}" srcOrd="2" destOrd="0" parTransId="{1B4FBE5B-30AF-4997-B0C6-51AC2DA36B6D}" sibTransId="{6C684798-09B4-486A-9FB2-EB618F918286}"/>
    <dgm:cxn modelId="{6752B50B-C255-43B2-9DA0-E5A5F06A8924}" type="presOf" srcId="{5241717E-C4F4-43C8-BD95-3588D025D08A}" destId="{A34C8B4A-FCA7-4812-A44C-15326D361DDC}" srcOrd="0" destOrd="0" presId="urn:microsoft.com/office/officeart/2005/8/layout/hList3"/>
    <dgm:cxn modelId="{80E277F3-41BC-4823-B67B-A1D009AD0133}" type="presOf" srcId="{A64ECD0D-D923-4DDD-97C7-AD238668CC34}" destId="{940C33EB-D606-4471-A619-642987D1E11F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C07B967E-94D1-4830-9398-DB7669CE1416}" type="presOf" srcId="{ABE129B2-CCFD-4984-B17C-B374D67281B3}" destId="{6161486E-2A64-49C0-AE76-2069A496FB66}" srcOrd="0" destOrd="0" presId="urn:microsoft.com/office/officeart/2005/8/layout/hList3"/>
    <dgm:cxn modelId="{30304496-E246-4975-934A-EF09E12C7B04}" srcId="{284CE95A-45CB-4AA0-BEE6-9DA84C2BA8D3}" destId="{98A5ADD1-6F4F-4311-9ABE-F170268E15DC}" srcOrd="3" destOrd="0" parTransId="{4D2CAE25-1FAD-4530-A8B4-8AD92057975E}" sibTransId="{0F29DA64-F98F-439C-A16B-0468AAFD8C9A}"/>
    <dgm:cxn modelId="{D056CF37-F1A5-46C7-9A2E-EA8359786283}" type="presOf" srcId="{BAE3808B-EFFB-4EAA-AEE5-B99261116592}" destId="{6D7F6242-D2FC-4F5B-A725-27C59DB8CA9E}" srcOrd="0" destOrd="0" presId="urn:microsoft.com/office/officeart/2005/8/layout/hList3"/>
    <dgm:cxn modelId="{5779B6EC-1AEA-48BB-9BC2-F3E4AF275CD5}" type="presParOf" srcId="{6D7F6242-D2FC-4F5B-A725-27C59DB8CA9E}" destId="{C66AAD68-780D-4327-9B40-0B7FA1E515C9}" srcOrd="0" destOrd="0" presId="urn:microsoft.com/office/officeart/2005/8/layout/hList3"/>
    <dgm:cxn modelId="{B1494B44-D6C5-429A-9806-98DDDE7AAC47}" type="presParOf" srcId="{6D7F6242-D2FC-4F5B-A725-27C59DB8CA9E}" destId="{D2C566C1-47FC-48EC-AD3B-AF7C2744E50A}" srcOrd="1" destOrd="0" presId="urn:microsoft.com/office/officeart/2005/8/layout/hList3"/>
    <dgm:cxn modelId="{D23AA0DE-1EC7-4A04-A345-205882F7487A}" type="presParOf" srcId="{D2C566C1-47FC-48EC-AD3B-AF7C2744E50A}" destId="{30DD8B19-075D-4183-A5BD-9128D1002845}" srcOrd="0" destOrd="0" presId="urn:microsoft.com/office/officeart/2005/8/layout/hList3"/>
    <dgm:cxn modelId="{94263D8F-3BC4-48F3-A1D3-A0040EFF2E2F}" type="presParOf" srcId="{D2C566C1-47FC-48EC-AD3B-AF7C2744E50A}" destId="{A34C8B4A-FCA7-4812-A44C-15326D361DDC}" srcOrd="1" destOrd="0" presId="urn:microsoft.com/office/officeart/2005/8/layout/hList3"/>
    <dgm:cxn modelId="{B9DF3E4B-B190-4EB0-AF82-0A7A40F79A68}" type="presParOf" srcId="{D2C566C1-47FC-48EC-AD3B-AF7C2744E50A}" destId="{940C33EB-D606-4471-A619-642987D1E11F}" srcOrd="2" destOrd="0" presId="urn:microsoft.com/office/officeart/2005/8/layout/hList3"/>
    <dgm:cxn modelId="{9F6ACF76-9C6E-4749-A197-7B17FABF80B1}" type="presParOf" srcId="{D2C566C1-47FC-48EC-AD3B-AF7C2744E50A}" destId="{400C5378-5301-4D96-9C9D-B267259D2D89}" srcOrd="3" destOrd="0" presId="urn:microsoft.com/office/officeart/2005/8/layout/hList3"/>
    <dgm:cxn modelId="{374E1A7A-0546-4087-8275-ADA36151B005}" type="presParOf" srcId="{D2C566C1-47FC-48EC-AD3B-AF7C2744E50A}" destId="{6161486E-2A64-49C0-AE76-2069A496FB66}" srcOrd="4" destOrd="0" presId="urn:microsoft.com/office/officeart/2005/8/layout/hList3"/>
    <dgm:cxn modelId="{364B7BAF-C6B3-48F4-BE46-C4FDF4D0EA4C}" type="presParOf" srcId="{6D7F6242-D2FC-4F5B-A725-27C59DB8CA9E}" destId="{7A8C5598-BF13-4D0A-9BC9-1713D2B6F6D9}" srcOrd="2" destOrd="0" presId="urn:microsoft.com/office/officeart/2005/8/layout/hList3"/>
  </dgm:cxnLst>
  <dgm:bg>
    <a:solidFill>
      <a:srgbClr val="D4DAE4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7527D6-D46F-4EDE-BE0D-026DF009778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8DD7362-3ADA-46DC-9071-45DB613866E5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 w="38100"/>
      </dgm:spPr>
      <dgm:t>
        <a:bodyPr/>
        <a:lstStyle/>
        <a:p>
          <a:pPr rtl="0"/>
          <a:r>
            <a:rPr lang="es-CO" b="1" i="0" u="none" strike="noStrike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Externo</a:t>
          </a:r>
          <a:endParaRPr lang="es-CO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A6BC5E7B-552B-4E77-8853-D139BF0F8F28}" type="parTrans" cxnId="{ACA6B6F9-6A66-453E-8E54-BA1F8F0AAA8B}">
      <dgm:prSet/>
      <dgm:spPr/>
      <dgm:t>
        <a:bodyPr/>
        <a:lstStyle/>
        <a:p>
          <a:endParaRPr lang="es-CO"/>
        </a:p>
      </dgm:t>
    </dgm:pt>
    <dgm:pt modelId="{3AA3F2F1-22E0-45C5-ADCA-B4A84A09DE8D}" type="sibTrans" cxnId="{ACA6B6F9-6A66-453E-8E54-BA1F8F0AAA8B}">
      <dgm:prSet/>
      <dgm:spPr/>
      <dgm:t>
        <a:bodyPr/>
        <a:lstStyle/>
        <a:p>
          <a:endParaRPr lang="es-CO"/>
        </a:p>
      </dgm:t>
    </dgm:pt>
    <dgm:pt modelId="{58C01A9F-3F06-44DB-AEC3-4A4397EDC0C4}">
      <dgm:prSet phldrT="[Texto]"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s-CO" sz="1200" b="0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Políticos, Económicos y Financieros, Sociales y Culturales, Tecnológicos, Ambientales, Físico y Legales y Reglamentarios 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F10120DB-2B35-45BE-A2F6-158C5C812FDE}" type="parTrans" cxnId="{7F8F73F8-CA5C-496B-BED3-8CC0D297781A}">
      <dgm:prSet/>
      <dgm:spPr>
        <a:ln>
          <a:solidFill>
            <a:schemeClr val="accent5"/>
          </a:solidFill>
        </a:ln>
      </dgm:spPr>
      <dgm:t>
        <a:bodyPr/>
        <a:lstStyle/>
        <a:p>
          <a:endParaRPr lang="es-CO"/>
        </a:p>
      </dgm:t>
    </dgm:pt>
    <dgm:pt modelId="{35AE0D96-F884-49FC-B2F6-3FD3E5384E7F}" type="sibTrans" cxnId="{7F8F73F8-CA5C-496B-BED3-8CC0D297781A}">
      <dgm:prSet/>
      <dgm:spPr/>
      <dgm:t>
        <a:bodyPr/>
        <a:lstStyle/>
        <a:p>
          <a:endParaRPr lang="es-CO"/>
        </a:p>
      </dgm:t>
    </dgm:pt>
    <dgm:pt modelId="{2FAE664D-0E9F-4C7A-8E4D-2578327A44F0}" type="pres">
      <dgm:prSet presAssocID="{867527D6-D46F-4EDE-BE0D-026DF00977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DB2D0D37-8D7C-49F1-86BD-47128BAA9CA0}" type="pres">
      <dgm:prSet presAssocID="{68DD7362-3ADA-46DC-9071-45DB613866E5}" presName="root" presStyleCnt="0"/>
      <dgm:spPr/>
    </dgm:pt>
    <dgm:pt modelId="{773BC0F0-251E-40CE-A020-23CE3FE58DAC}" type="pres">
      <dgm:prSet presAssocID="{68DD7362-3ADA-46DC-9071-45DB613866E5}" presName="rootComposite" presStyleCnt="0"/>
      <dgm:spPr/>
    </dgm:pt>
    <dgm:pt modelId="{0F2636C0-C4A6-4781-97D2-84DB9A38D40F}" type="pres">
      <dgm:prSet presAssocID="{68DD7362-3ADA-46DC-9071-45DB613866E5}" presName="rootText" presStyleLbl="node1" presStyleIdx="0" presStyleCnt="1"/>
      <dgm:spPr/>
      <dgm:t>
        <a:bodyPr/>
        <a:lstStyle/>
        <a:p>
          <a:endParaRPr lang="es-CO"/>
        </a:p>
      </dgm:t>
    </dgm:pt>
    <dgm:pt modelId="{79F36FF9-9F50-4AA9-8EDC-327A4170E46D}" type="pres">
      <dgm:prSet presAssocID="{68DD7362-3ADA-46DC-9071-45DB613866E5}" presName="rootConnector" presStyleLbl="node1" presStyleIdx="0" presStyleCnt="1"/>
      <dgm:spPr/>
      <dgm:t>
        <a:bodyPr/>
        <a:lstStyle/>
        <a:p>
          <a:endParaRPr lang="es-CO"/>
        </a:p>
      </dgm:t>
    </dgm:pt>
    <dgm:pt modelId="{2F8E4A75-918D-493A-A2F2-35B4215358BC}" type="pres">
      <dgm:prSet presAssocID="{68DD7362-3ADA-46DC-9071-45DB613866E5}" presName="childShape" presStyleCnt="0"/>
      <dgm:spPr/>
    </dgm:pt>
    <dgm:pt modelId="{709DDEBE-9981-4970-BF25-EB5D60C0E3F6}" type="pres">
      <dgm:prSet presAssocID="{F10120DB-2B35-45BE-A2F6-158C5C812FDE}" presName="Name13" presStyleLbl="parChTrans1D2" presStyleIdx="0" presStyleCnt="1"/>
      <dgm:spPr/>
      <dgm:t>
        <a:bodyPr/>
        <a:lstStyle/>
        <a:p>
          <a:endParaRPr lang="es-CO"/>
        </a:p>
      </dgm:t>
    </dgm:pt>
    <dgm:pt modelId="{C252E1E2-C2BE-4CF3-BF88-1ED584584551}" type="pres">
      <dgm:prSet presAssocID="{58C01A9F-3F06-44DB-AEC3-4A4397EDC0C4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66F62B1-6F2F-428C-82E1-A99631B49ADA}" type="presOf" srcId="{867527D6-D46F-4EDE-BE0D-026DF009778D}" destId="{2FAE664D-0E9F-4C7A-8E4D-2578327A44F0}" srcOrd="0" destOrd="0" presId="urn:microsoft.com/office/officeart/2005/8/layout/hierarchy3"/>
    <dgm:cxn modelId="{89F7C707-6A18-440F-A2FB-31B2D29470A7}" type="presOf" srcId="{68DD7362-3ADA-46DC-9071-45DB613866E5}" destId="{0F2636C0-C4A6-4781-97D2-84DB9A38D40F}" srcOrd="0" destOrd="0" presId="urn:microsoft.com/office/officeart/2005/8/layout/hierarchy3"/>
    <dgm:cxn modelId="{9E42E781-F315-42DE-A554-2BD119284E61}" type="presOf" srcId="{58C01A9F-3F06-44DB-AEC3-4A4397EDC0C4}" destId="{C252E1E2-C2BE-4CF3-BF88-1ED584584551}" srcOrd="0" destOrd="0" presId="urn:microsoft.com/office/officeart/2005/8/layout/hierarchy3"/>
    <dgm:cxn modelId="{7F8F73F8-CA5C-496B-BED3-8CC0D297781A}" srcId="{68DD7362-3ADA-46DC-9071-45DB613866E5}" destId="{58C01A9F-3F06-44DB-AEC3-4A4397EDC0C4}" srcOrd="0" destOrd="0" parTransId="{F10120DB-2B35-45BE-A2F6-158C5C812FDE}" sibTransId="{35AE0D96-F884-49FC-B2F6-3FD3E5384E7F}"/>
    <dgm:cxn modelId="{935574E9-2964-4378-88A0-0E9EFD756F6D}" type="presOf" srcId="{F10120DB-2B35-45BE-A2F6-158C5C812FDE}" destId="{709DDEBE-9981-4970-BF25-EB5D60C0E3F6}" srcOrd="0" destOrd="0" presId="urn:microsoft.com/office/officeart/2005/8/layout/hierarchy3"/>
    <dgm:cxn modelId="{ACA6B6F9-6A66-453E-8E54-BA1F8F0AAA8B}" srcId="{867527D6-D46F-4EDE-BE0D-026DF009778D}" destId="{68DD7362-3ADA-46DC-9071-45DB613866E5}" srcOrd="0" destOrd="0" parTransId="{A6BC5E7B-552B-4E77-8853-D139BF0F8F28}" sibTransId="{3AA3F2F1-22E0-45C5-ADCA-B4A84A09DE8D}"/>
    <dgm:cxn modelId="{7B4AC7C1-BB41-494A-AE0C-CBF76B18D97B}" type="presOf" srcId="{68DD7362-3ADA-46DC-9071-45DB613866E5}" destId="{79F36FF9-9F50-4AA9-8EDC-327A4170E46D}" srcOrd="1" destOrd="0" presId="urn:microsoft.com/office/officeart/2005/8/layout/hierarchy3"/>
    <dgm:cxn modelId="{F8EF42D0-43B9-49DE-8C2D-2A175F8404BA}" type="presParOf" srcId="{2FAE664D-0E9F-4C7A-8E4D-2578327A44F0}" destId="{DB2D0D37-8D7C-49F1-86BD-47128BAA9CA0}" srcOrd="0" destOrd="0" presId="urn:microsoft.com/office/officeart/2005/8/layout/hierarchy3"/>
    <dgm:cxn modelId="{17F0D163-13CA-4242-B813-89BFB631FBAD}" type="presParOf" srcId="{DB2D0D37-8D7C-49F1-86BD-47128BAA9CA0}" destId="{773BC0F0-251E-40CE-A020-23CE3FE58DAC}" srcOrd="0" destOrd="0" presId="urn:microsoft.com/office/officeart/2005/8/layout/hierarchy3"/>
    <dgm:cxn modelId="{9E95F523-D6B3-4AA9-8EDE-783FC8BBE438}" type="presParOf" srcId="{773BC0F0-251E-40CE-A020-23CE3FE58DAC}" destId="{0F2636C0-C4A6-4781-97D2-84DB9A38D40F}" srcOrd="0" destOrd="0" presId="urn:microsoft.com/office/officeart/2005/8/layout/hierarchy3"/>
    <dgm:cxn modelId="{E5642656-76A1-4530-B173-BBC824D2C4DF}" type="presParOf" srcId="{773BC0F0-251E-40CE-A020-23CE3FE58DAC}" destId="{79F36FF9-9F50-4AA9-8EDC-327A4170E46D}" srcOrd="1" destOrd="0" presId="urn:microsoft.com/office/officeart/2005/8/layout/hierarchy3"/>
    <dgm:cxn modelId="{26037EF9-A6AB-4EAC-8215-E040DD77211F}" type="presParOf" srcId="{DB2D0D37-8D7C-49F1-86BD-47128BAA9CA0}" destId="{2F8E4A75-918D-493A-A2F2-35B4215358BC}" srcOrd="1" destOrd="0" presId="urn:microsoft.com/office/officeart/2005/8/layout/hierarchy3"/>
    <dgm:cxn modelId="{C7B87187-A948-4367-862F-30BA0DA83203}" type="presParOf" srcId="{2F8E4A75-918D-493A-A2F2-35B4215358BC}" destId="{709DDEBE-9981-4970-BF25-EB5D60C0E3F6}" srcOrd="0" destOrd="0" presId="urn:microsoft.com/office/officeart/2005/8/layout/hierarchy3"/>
    <dgm:cxn modelId="{D3C232F5-BD26-4E52-B8C0-1B1697F5BF2D}" type="presParOf" srcId="{2F8E4A75-918D-493A-A2F2-35B4215358BC}" destId="{C252E1E2-C2BE-4CF3-BF88-1ED584584551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6F9887-0031-4589-965C-14EE177A6863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1"/>
      <dgm:spPr/>
    </dgm:pt>
    <dgm:pt modelId="{6F126B81-DB28-4DFC-8748-CB175EEDEB6C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COLOMBIA. PACTO POR LA EQUIDAD</a:t>
          </a:r>
        </a:p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PND</a:t>
          </a:r>
        </a:p>
      </dgm:t>
    </dgm:pt>
    <dgm:pt modelId="{4ECA6C55-9221-499F-97C9-B4EDC367CBD6}" type="parTrans" cxnId="{F8EF8E14-B163-4026-B356-53FB7B9FE6C9}">
      <dgm:prSet/>
      <dgm:spPr/>
      <dgm:t>
        <a:bodyPr/>
        <a:lstStyle/>
        <a:p>
          <a:endParaRPr lang="es-CO"/>
        </a:p>
      </dgm:t>
    </dgm:pt>
    <dgm:pt modelId="{51976DFE-BD20-47A0-B71D-5D34E7BEB358}" type="sibTrans" cxnId="{F8EF8E14-B163-4026-B356-53FB7B9FE6C9}">
      <dgm:prSet/>
      <dgm:spPr/>
      <dgm:t>
        <a:bodyPr/>
        <a:lstStyle/>
        <a:p>
          <a:endParaRPr lang="es-CO"/>
        </a:p>
      </dgm:t>
    </dgm:pt>
    <dgm:pt modelId="{3009AE6B-205E-45C3-93FC-D396E1253EEE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Sectorial</a:t>
          </a:r>
        </a:p>
      </dgm:t>
    </dgm:pt>
    <dgm:pt modelId="{89F22820-DA1F-4B0D-898A-78418B8323DF}" type="parTrans" cxnId="{6955404E-2C80-4152-9C63-536D2778D92C}">
      <dgm:prSet/>
      <dgm:spPr/>
      <dgm:t>
        <a:bodyPr/>
        <a:lstStyle/>
        <a:p>
          <a:endParaRPr lang="es-CO"/>
        </a:p>
      </dgm:t>
    </dgm:pt>
    <dgm:pt modelId="{AC987BE6-CAA7-41B7-81AF-0F505F7D1535}" type="sibTrans" cxnId="{6955404E-2C80-4152-9C63-536D2778D92C}">
      <dgm:prSet/>
      <dgm:spPr/>
      <dgm:t>
        <a:bodyPr/>
        <a:lstStyle/>
        <a:p>
          <a:endParaRPr lang="es-CO"/>
        </a:p>
      </dgm:t>
    </dgm:pt>
    <dgm:pt modelId="{BA796998-792E-4567-B542-A89EA5FE09DA}">
      <dgm:prSet phldrT="[Texto]"/>
      <dgm:spPr/>
      <dgm:t>
        <a:bodyPr/>
        <a:lstStyle/>
        <a:p>
          <a:r>
            <a: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Institucional </a:t>
          </a:r>
          <a:r>
            <a:rPr lang="es-ES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2019- 2022</a:t>
          </a:r>
          <a:endParaRPr lang="es-CO" b="1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9366EA83-C4FF-4719-B9C5-157FFF156C4E}" type="parTrans" cxnId="{C9503637-970B-4061-95CE-7698202EE2F6}">
      <dgm:prSet/>
      <dgm:spPr/>
      <dgm:t>
        <a:bodyPr/>
        <a:lstStyle/>
        <a:p>
          <a:endParaRPr lang="es-CO"/>
        </a:p>
      </dgm:t>
    </dgm:pt>
    <dgm:pt modelId="{A29D006E-9786-4D0C-BF35-D693CD9FDABC}" type="sibTrans" cxnId="{C9503637-970B-4061-95CE-7698202EE2F6}">
      <dgm:prSet/>
      <dgm:spPr/>
      <dgm:t>
        <a:bodyPr/>
        <a:lstStyle/>
        <a:p>
          <a:endParaRPr lang="es-CO"/>
        </a:p>
      </dgm:t>
    </dgm:pt>
    <dgm:pt modelId="{39B83EE0-C816-46DC-923F-E24E71DA839F}">
      <dgm:prSet phldrT="[Texto]" custLinFactNeighborX="-603" custLinFactNeighborY="1195"/>
      <dgm:spPr/>
      <dgm:t>
        <a:bodyPr/>
        <a:lstStyle/>
        <a:p>
          <a:endParaRPr lang="es-CO"/>
        </a:p>
      </dgm:t>
    </dgm:pt>
    <dgm:pt modelId="{E35B2F13-5433-4F45-AF10-2678A84978B5}" type="parTrans" cxnId="{1DC573D3-6DCD-4F3E-AE29-6AB8BDCAFD61}">
      <dgm:prSet/>
      <dgm:spPr/>
      <dgm:t>
        <a:bodyPr/>
        <a:lstStyle/>
        <a:p>
          <a:endParaRPr lang="es-CO"/>
        </a:p>
      </dgm:t>
    </dgm:pt>
    <dgm:pt modelId="{0C5B1620-EF3B-4FDA-8B82-889974298164}" type="sibTrans" cxnId="{1DC573D3-6DCD-4F3E-AE29-6AB8BDCAFD61}">
      <dgm:prSet/>
      <dgm:spPr/>
      <dgm:t>
        <a:bodyPr/>
        <a:lstStyle/>
        <a:p>
          <a:endParaRPr lang="es-CO"/>
        </a:p>
      </dgm:t>
    </dgm:pt>
    <dgm:pt modelId="{8D5CFF4B-23E1-4D9C-A998-67451E7730AA}" type="pres">
      <dgm:prSet presAssocID="{C56F9887-0031-4589-965C-14EE177A686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5E507A1-8206-4C2F-BCA9-1342B3E00F9E}" type="pres">
      <dgm:prSet presAssocID="{6F126B81-DB28-4DFC-8748-CB175EEDEB6C}" presName="gear1" presStyleLbl="node1" presStyleIdx="0" presStyleCnt="3" custScaleX="97119" custScaleY="83781" custLinFactX="-8835" custLinFactY="-1075" custLinFactNeighborX="-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B8DFF4-7A11-4982-AB82-26E6A73D59A4}" type="pres">
      <dgm:prSet presAssocID="{6F126B81-DB28-4DFC-8748-CB175EEDEB6C}" presName="gear1srcNode" presStyleLbl="node1" presStyleIdx="0" presStyleCnt="3"/>
      <dgm:spPr/>
      <dgm:t>
        <a:bodyPr/>
        <a:lstStyle/>
        <a:p>
          <a:endParaRPr lang="es-CO"/>
        </a:p>
      </dgm:t>
    </dgm:pt>
    <dgm:pt modelId="{689634D9-7CD7-457A-AAE0-E6958AEFAEA9}" type="pres">
      <dgm:prSet presAssocID="{6F126B81-DB28-4DFC-8748-CB175EEDEB6C}" presName="gear1dstNode" presStyleLbl="node1" presStyleIdx="0" presStyleCnt="3"/>
      <dgm:spPr/>
      <dgm:t>
        <a:bodyPr/>
        <a:lstStyle/>
        <a:p>
          <a:endParaRPr lang="es-CO"/>
        </a:p>
      </dgm:t>
    </dgm:pt>
    <dgm:pt modelId="{758EDF2E-C8F3-4B52-B39E-B4517C2A3370}" type="pres">
      <dgm:prSet presAssocID="{3009AE6B-205E-45C3-93FC-D396E1253EEE}" presName="gear2" presStyleLbl="node1" presStyleIdx="1" presStyleCnt="3" custLinFactNeighborX="-1860" custLinFactNeighborY="907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6C38A48-71BE-4A53-AA92-A5130B9E345E}" type="pres">
      <dgm:prSet presAssocID="{3009AE6B-205E-45C3-93FC-D396E1253EEE}" presName="gear2srcNode" presStyleLbl="node1" presStyleIdx="1" presStyleCnt="3"/>
      <dgm:spPr/>
      <dgm:t>
        <a:bodyPr/>
        <a:lstStyle/>
        <a:p>
          <a:endParaRPr lang="es-CO"/>
        </a:p>
      </dgm:t>
    </dgm:pt>
    <dgm:pt modelId="{B97AFC67-949A-4758-A481-FD4715A0FD48}" type="pres">
      <dgm:prSet presAssocID="{3009AE6B-205E-45C3-93FC-D396E1253EEE}" presName="gear2dstNode" presStyleLbl="node1" presStyleIdx="1" presStyleCnt="3"/>
      <dgm:spPr/>
      <dgm:t>
        <a:bodyPr/>
        <a:lstStyle/>
        <a:p>
          <a:endParaRPr lang="es-CO"/>
        </a:p>
      </dgm:t>
    </dgm:pt>
    <dgm:pt modelId="{AC875E7E-EF74-4CBE-9B19-D65734212FB6}" type="pres">
      <dgm:prSet presAssocID="{BA796998-792E-4567-B542-A89EA5FE09DA}" presName="gear3" presStyleLbl="node1" presStyleIdx="2" presStyleCnt="3" custLinFactY="4302" custLinFactNeighborX="12883" custLinFactNeighborY="100000"/>
      <dgm:spPr/>
      <dgm:t>
        <a:bodyPr/>
        <a:lstStyle/>
        <a:p>
          <a:endParaRPr lang="es-CO"/>
        </a:p>
      </dgm:t>
    </dgm:pt>
    <dgm:pt modelId="{F263FD4B-1D64-4A8C-84BB-0A1A7B97A62D}" type="pres">
      <dgm:prSet presAssocID="{BA796998-792E-4567-B542-A89EA5FE09D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188DC07-2891-4324-B3A2-9C5FE4E1706E}" type="pres">
      <dgm:prSet presAssocID="{BA796998-792E-4567-B542-A89EA5FE09DA}" presName="gear3srcNode" presStyleLbl="node1" presStyleIdx="2" presStyleCnt="3"/>
      <dgm:spPr/>
      <dgm:t>
        <a:bodyPr/>
        <a:lstStyle/>
        <a:p>
          <a:endParaRPr lang="es-CO"/>
        </a:p>
      </dgm:t>
    </dgm:pt>
    <dgm:pt modelId="{6FC5D44E-D03E-470A-B394-DBD75385CF5C}" type="pres">
      <dgm:prSet presAssocID="{BA796998-792E-4567-B542-A89EA5FE09DA}" presName="gear3dstNode" presStyleLbl="node1" presStyleIdx="2" presStyleCnt="3"/>
      <dgm:spPr/>
      <dgm:t>
        <a:bodyPr/>
        <a:lstStyle/>
        <a:p>
          <a:endParaRPr lang="es-CO"/>
        </a:p>
      </dgm:t>
    </dgm:pt>
    <dgm:pt modelId="{A34341CA-AE83-4F23-9543-82BCBE1445BA}" type="pres">
      <dgm:prSet presAssocID="{51976DFE-BD20-47A0-B71D-5D34E7BEB358}" presName="connector1" presStyleLbl="sibTrans2D1" presStyleIdx="0" presStyleCnt="3" custAng="1540729" custScaleX="47842" custScaleY="50753" custLinFactNeighborX="-57701" custLinFactNeighborY="-65326"/>
      <dgm:spPr/>
      <dgm:t>
        <a:bodyPr/>
        <a:lstStyle/>
        <a:p>
          <a:endParaRPr lang="es-CO"/>
        </a:p>
      </dgm:t>
    </dgm:pt>
    <dgm:pt modelId="{E0DFCCD5-1E43-4273-BB0B-80BEA6C2E0EF}" type="pres">
      <dgm:prSet presAssocID="{AC987BE6-CAA7-41B7-81AF-0F505F7D1535}" presName="connector2" presStyleLbl="sibTrans2D1" presStyleIdx="1" presStyleCnt="3" custAng="16627366" custLinFactNeighborX="18707" custLinFactNeighborY="26371"/>
      <dgm:spPr/>
      <dgm:t>
        <a:bodyPr/>
        <a:lstStyle/>
        <a:p>
          <a:endParaRPr lang="es-CO"/>
        </a:p>
      </dgm:t>
    </dgm:pt>
    <dgm:pt modelId="{F64404A1-9666-4A3C-ACE9-8AA85DF8A1FC}" type="pres">
      <dgm:prSet presAssocID="{A29D006E-9786-4D0C-BF35-D693CD9FDABC}" presName="connector3" presStyleLbl="sibTrans2D1" presStyleIdx="2" presStyleCnt="3" custAng="6766494" custLinFactY="4784" custLinFactNeighborX="24910" custLinFactNeighborY="100000"/>
      <dgm:spPr/>
      <dgm:t>
        <a:bodyPr/>
        <a:lstStyle/>
        <a:p>
          <a:endParaRPr lang="es-CO"/>
        </a:p>
      </dgm:t>
    </dgm:pt>
  </dgm:ptLst>
  <dgm:cxnLst>
    <dgm:cxn modelId="{C09AAA38-47F8-4699-B0E4-0FF8187F1701}" type="presOf" srcId="{6F126B81-DB28-4DFC-8748-CB175EEDEB6C}" destId="{689634D9-7CD7-457A-AAE0-E6958AEFAEA9}" srcOrd="2" destOrd="0" presId="urn:microsoft.com/office/officeart/2005/8/layout/gear1"/>
    <dgm:cxn modelId="{365553D8-70B9-4045-AF5C-A9396C7BA90A}" type="presOf" srcId="{BA796998-792E-4567-B542-A89EA5FE09DA}" destId="{6FC5D44E-D03E-470A-B394-DBD75385CF5C}" srcOrd="3" destOrd="0" presId="urn:microsoft.com/office/officeart/2005/8/layout/gear1"/>
    <dgm:cxn modelId="{2F9F7EFF-FE2D-4A55-8EC4-64C9D71B7103}" type="presOf" srcId="{BA796998-792E-4567-B542-A89EA5FE09DA}" destId="{F263FD4B-1D64-4A8C-84BB-0A1A7B97A62D}" srcOrd="1" destOrd="0" presId="urn:microsoft.com/office/officeart/2005/8/layout/gear1"/>
    <dgm:cxn modelId="{672A93B6-1262-48BF-8F26-FCA96EFB95C1}" type="presOf" srcId="{A29D006E-9786-4D0C-BF35-D693CD9FDABC}" destId="{F64404A1-9666-4A3C-ACE9-8AA85DF8A1FC}" srcOrd="0" destOrd="0" presId="urn:microsoft.com/office/officeart/2005/8/layout/gear1"/>
    <dgm:cxn modelId="{6955404E-2C80-4152-9C63-536D2778D92C}" srcId="{C56F9887-0031-4589-965C-14EE177A6863}" destId="{3009AE6B-205E-45C3-93FC-D396E1253EEE}" srcOrd="1" destOrd="0" parTransId="{89F22820-DA1F-4B0D-898A-78418B8323DF}" sibTransId="{AC987BE6-CAA7-41B7-81AF-0F505F7D1535}"/>
    <dgm:cxn modelId="{80B0A1B4-11E9-4636-9C38-BE2A31A294B6}" type="presOf" srcId="{6F126B81-DB28-4DFC-8748-CB175EEDEB6C}" destId="{55E507A1-8206-4C2F-BCA9-1342B3E00F9E}" srcOrd="0" destOrd="0" presId="urn:microsoft.com/office/officeart/2005/8/layout/gear1"/>
    <dgm:cxn modelId="{8CB95354-3B0C-47A0-A658-51C5BEFB56DF}" type="presOf" srcId="{3009AE6B-205E-45C3-93FC-D396E1253EEE}" destId="{758EDF2E-C8F3-4B52-B39E-B4517C2A3370}" srcOrd="0" destOrd="0" presId="urn:microsoft.com/office/officeart/2005/8/layout/gear1"/>
    <dgm:cxn modelId="{A0808712-43D9-4CD8-BE51-8D4D7CAC4FBC}" type="presOf" srcId="{AC987BE6-CAA7-41B7-81AF-0F505F7D1535}" destId="{E0DFCCD5-1E43-4273-BB0B-80BEA6C2E0EF}" srcOrd="0" destOrd="0" presId="urn:microsoft.com/office/officeart/2005/8/layout/gear1"/>
    <dgm:cxn modelId="{710F90F1-EEF3-45C6-8412-8507310BB4D4}" type="presOf" srcId="{C56F9887-0031-4589-965C-14EE177A6863}" destId="{8D5CFF4B-23E1-4D9C-A998-67451E7730AA}" srcOrd="0" destOrd="0" presId="urn:microsoft.com/office/officeart/2005/8/layout/gear1"/>
    <dgm:cxn modelId="{BE19563C-9903-47E1-A276-D67606743A5C}" type="presOf" srcId="{BA796998-792E-4567-B542-A89EA5FE09DA}" destId="{F188DC07-2891-4324-B3A2-9C5FE4E1706E}" srcOrd="2" destOrd="0" presId="urn:microsoft.com/office/officeart/2005/8/layout/gear1"/>
    <dgm:cxn modelId="{1DC573D3-6DCD-4F3E-AE29-6AB8BDCAFD61}" srcId="{C56F9887-0031-4589-965C-14EE177A6863}" destId="{39B83EE0-C816-46DC-923F-E24E71DA839F}" srcOrd="3" destOrd="0" parTransId="{E35B2F13-5433-4F45-AF10-2678A84978B5}" sibTransId="{0C5B1620-EF3B-4FDA-8B82-889974298164}"/>
    <dgm:cxn modelId="{B6520125-4364-4AE4-890C-79DE1BCC2CD2}" type="presOf" srcId="{BA796998-792E-4567-B542-A89EA5FE09DA}" destId="{AC875E7E-EF74-4CBE-9B19-D65734212FB6}" srcOrd="0" destOrd="0" presId="urn:microsoft.com/office/officeart/2005/8/layout/gear1"/>
    <dgm:cxn modelId="{D7F551C6-E869-4234-BC9C-DB32AC68E84E}" type="presOf" srcId="{3009AE6B-205E-45C3-93FC-D396E1253EEE}" destId="{B97AFC67-949A-4758-A481-FD4715A0FD48}" srcOrd="2" destOrd="0" presId="urn:microsoft.com/office/officeart/2005/8/layout/gear1"/>
    <dgm:cxn modelId="{15D11736-210E-4AC4-894D-3AF90817AA7F}" type="presOf" srcId="{3009AE6B-205E-45C3-93FC-D396E1253EEE}" destId="{36C38A48-71BE-4A53-AA92-A5130B9E345E}" srcOrd="1" destOrd="0" presId="urn:microsoft.com/office/officeart/2005/8/layout/gear1"/>
    <dgm:cxn modelId="{C9503637-970B-4061-95CE-7698202EE2F6}" srcId="{C56F9887-0031-4589-965C-14EE177A6863}" destId="{BA796998-792E-4567-B542-A89EA5FE09DA}" srcOrd="2" destOrd="0" parTransId="{9366EA83-C4FF-4719-B9C5-157FFF156C4E}" sibTransId="{A29D006E-9786-4D0C-BF35-D693CD9FDABC}"/>
    <dgm:cxn modelId="{EEA7E5B6-32F3-403E-A8FF-B6FE4C4E43EB}" type="presOf" srcId="{51976DFE-BD20-47A0-B71D-5D34E7BEB358}" destId="{A34341CA-AE83-4F23-9543-82BCBE1445BA}" srcOrd="0" destOrd="0" presId="urn:microsoft.com/office/officeart/2005/8/layout/gear1"/>
    <dgm:cxn modelId="{927DB3A4-8FF4-4553-A312-EDDD087FB2BA}" type="presOf" srcId="{6F126B81-DB28-4DFC-8748-CB175EEDEB6C}" destId="{43B8DFF4-7A11-4982-AB82-26E6A73D59A4}" srcOrd="1" destOrd="0" presId="urn:microsoft.com/office/officeart/2005/8/layout/gear1"/>
    <dgm:cxn modelId="{F8EF8E14-B163-4026-B356-53FB7B9FE6C9}" srcId="{C56F9887-0031-4589-965C-14EE177A6863}" destId="{6F126B81-DB28-4DFC-8748-CB175EEDEB6C}" srcOrd="0" destOrd="0" parTransId="{4ECA6C55-9221-499F-97C9-B4EDC367CBD6}" sibTransId="{51976DFE-BD20-47A0-B71D-5D34E7BEB358}"/>
    <dgm:cxn modelId="{40673671-A8A6-4AE9-8E44-47DA39738578}" type="presParOf" srcId="{8D5CFF4B-23E1-4D9C-A998-67451E7730AA}" destId="{55E507A1-8206-4C2F-BCA9-1342B3E00F9E}" srcOrd="0" destOrd="0" presId="urn:microsoft.com/office/officeart/2005/8/layout/gear1"/>
    <dgm:cxn modelId="{397D8A65-0843-4A4D-8941-F87263EF42D3}" type="presParOf" srcId="{8D5CFF4B-23E1-4D9C-A998-67451E7730AA}" destId="{43B8DFF4-7A11-4982-AB82-26E6A73D59A4}" srcOrd="1" destOrd="0" presId="urn:microsoft.com/office/officeart/2005/8/layout/gear1"/>
    <dgm:cxn modelId="{9840C77F-1BF1-4C29-AECF-BBE34027CA1E}" type="presParOf" srcId="{8D5CFF4B-23E1-4D9C-A998-67451E7730AA}" destId="{689634D9-7CD7-457A-AAE0-E6958AEFAEA9}" srcOrd="2" destOrd="0" presId="urn:microsoft.com/office/officeart/2005/8/layout/gear1"/>
    <dgm:cxn modelId="{9296E3B3-4B51-4CA2-AADF-382BA33FB633}" type="presParOf" srcId="{8D5CFF4B-23E1-4D9C-A998-67451E7730AA}" destId="{758EDF2E-C8F3-4B52-B39E-B4517C2A3370}" srcOrd="3" destOrd="0" presId="urn:microsoft.com/office/officeart/2005/8/layout/gear1"/>
    <dgm:cxn modelId="{9904DA2D-ECE3-4023-80A7-754431317876}" type="presParOf" srcId="{8D5CFF4B-23E1-4D9C-A998-67451E7730AA}" destId="{36C38A48-71BE-4A53-AA92-A5130B9E345E}" srcOrd="4" destOrd="0" presId="urn:microsoft.com/office/officeart/2005/8/layout/gear1"/>
    <dgm:cxn modelId="{1EDC51B7-7092-4DF9-B750-2A0F7D48010B}" type="presParOf" srcId="{8D5CFF4B-23E1-4D9C-A998-67451E7730AA}" destId="{B97AFC67-949A-4758-A481-FD4715A0FD48}" srcOrd="5" destOrd="0" presId="urn:microsoft.com/office/officeart/2005/8/layout/gear1"/>
    <dgm:cxn modelId="{895F5809-EBE4-4F82-9FCF-EE098ED72CAE}" type="presParOf" srcId="{8D5CFF4B-23E1-4D9C-A998-67451E7730AA}" destId="{AC875E7E-EF74-4CBE-9B19-D65734212FB6}" srcOrd="6" destOrd="0" presId="urn:microsoft.com/office/officeart/2005/8/layout/gear1"/>
    <dgm:cxn modelId="{8D7FEACA-2100-474E-9FF5-8CD45AB11948}" type="presParOf" srcId="{8D5CFF4B-23E1-4D9C-A998-67451E7730AA}" destId="{F263FD4B-1D64-4A8C-84BB-0A1A7B97A62D}" srcOrd="7" destOrd="0" presId="urn:microsoft.com/office/officeart/2005/8/layout/gear1"/>
    <dgm:cxn modelId="{7B1346AB-F2C9-4FE8-84E7-52CB13DC8F0B}" type="presParOf" srcId="{8D5CFF4B-23E1-4D9C-A998-67451E7730AA}" destId="{F188DC07-2891-4324-B3A2-9C5FE4E1706E}" srcOrd="8" destOrd="0" presId="urn:microsoft.com/office/officeart/2005/8/layout/gear1"/>
    <dgm:cxn modelId="{020C094C-8B42-4C63-BBCE-B9E8D5175EFF}" type="presParOf" srcId="{8D5CFF4B-23E1-4D9C-A998-67451E7730AA}" destId="{6FC5D44E-D03E-470A-B394-DBD75385CF5C}" srcOrd="9" destOrd="0" presId="urn:microsoft.com/office/officeart/2005/8/layout/gear1"/>
    <dgm:cxn modelId="{B98A0DC6-5085-46CD-A72B-9A3712E52051}" type="presParOf" srcId="{8D5CFF4B-23E1-4D9C-A998-67451E7730AA}" destId="{A34341CA-AE83-4F23-9543-82BCBE1445BA}" srcOrd="10" destOrd="0" presId="urn:microsoft.com/office/officeart/2005/8/layout/gear1"/>
    <dgm:cxn modelId="{CB5A14B4-1FA4-479A-A6CE-A71F6EEA2AFF}" type="presParOf" srcId="{8D5CFF4B-23E1-4D9C-A998-67451E7730AA}" destId="{E0DFCCD5-1E43-4273-BB0B-80BEA6C2E0EF}" srcOrd="11" destOrd="0" presId="urn:microsoft.com/office/officeart/2005/8/layout/gear1"/>
    <dgm:cxn modelId="{A40281A9-62A5-40C0-8F2C-F231A8F1F7DE}" type="presParOf" srcId="{8D5CFF4B-23E1-4D9C-A998-67451E7730AA}" destId="{F64404A1-9666-4A3C-ACE9-8AA85DF8A1F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FFAB00"/>
        </a:solidFill>
      </dgm:spPr>
      <dgm:t>
        <a:bodyPr/>
        <a:lstStyle/>
        <a:p>
          <a:r>
            <a:rPr lang="es-ES" sz="12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I. Pacto por la legalidad: seguridad efectiva y justicia transparente para que todos vivamos con libertad y en democracia</a:t>
          </a:r>
          <a:endParaRPr lang="es-CO" sz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FFEECD">
            <a:alpha val="89804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</a:t>
          </a:r>
          <a:r>
            <a:rPr lang="es-ES" sz="1100" u="none" strike="noStrike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Alianza contra la corrupción: tolerancia cero con los corruptos</a:t>
          </a:r>
          <a:endParaRPr lang="es-CO" sz="11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FFAB00"/>
        </a:solidFill>
      </dgm:spPr>
      <dgm:t>
        <a:bodyPr/>
        <a:lstStyle/>
        <a:p>
          <a:r>
            <a:rPr lang="es-CO" sz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02D3E4DA-6FD6-46F3-BE1F-C558F7D6AF96}">
      <dgm:prSet custT="1"/>
      <dgm:spPr>
        <a:solidFill>
          <a:srgbClr val="FFEECD">
            <a:alpha val="90000"/>
          </a:srgbClr>
        </a:solidFill>
        <a:ln>
          <a:noFill/>
        </a:ln>
      </dgm:spPr>
      <dgm:t>
        <a:bodyPr/>
        <a:lstStyle/>
        <a:p>
          <a:r>
            <a:rPr lang="es-ES" sz="1000" u="none" strike="noStrike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las capacidades institucionales para combatir la corrupción, afianzar la legalidad y el relacionamiento colaborativo con el ciudadano</a:t>
          </a:r>
          <a:endParaRPr lang="es-CO" sz="10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2F4BD0E8-97F5-4174-9034-D7DA0285BDF7}" type="parTrans" cxnId="{60AB64A9-CC14-42DD-B8FF-B098F63C4128}">
      <dgm:prSet/>
      <dgm:spPr/>
      <dgm:t>
        <a:bodyPr/>
        <a:lstStyle/>
        <a:p>
          <a:endParaRPr lang="es-CO"/>
        </a:p>
      </dgm:t>
    </dgm:pt>
    <dgm:pt modelId="{258D2244-9F77-457F-A5B7-2B7CA36A026A}" type="sibTrans" cxnId="{60AB64A9-CC14-42DD-B8FF-B098F63C4128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FF5538DF-CA13-49E4-B87B-1369B0474ECD}" type="pres">
      <dgm:prSet presAssocID="{1B2DFA76-3801-4FCB-A2D2-02B84419B4F2}" presName="entireBox" presStyleLbl="node1" presStyleIdx="0" presStyleCnt="2"/>
      <dgm:spPr/>
      <dgm:t>
        <a:bodyPr/>
        <a:lstStyle/>
        <a:p>
          <a:endParaRPr lang="es-CO"/>
        </a:p>
      </dgm:t>
    </dgm:pt>
    <dgm:pt modelId="{87D42F10-DE43-41EE-A704-1B9BF80B30EE}" type="pres">
      <dgm:prSet presAssocID="{1B2DFA76-3801-4FCB-A2D2-02B84419B4F2}" presName="descendantBox" presStyleCnt="0"/>
      <dgm:spPr/>
    </dgm:pt>
    <dgm:pt modelId="{13DD2793-C01E-4D1E-BC2B-529AFAEE3191}" type="pres">
      <dgm:prSet presAssocID="{02D3E4DA-6FD6-46F3-BE1F-C558F7D6AF96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  <dgm:t>
        <a:bodyPr/>
        <a:lstStyle/>
        <a:p>
          <a:endParaRPr lang="es-CO"/>
        </a:p>
      </dgm:t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 custScaleY="61588" custLinFactNeighborX="0" custLinFactNeighborY="1264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6B1C703-6187-40D1-B7B7-6A979C2EA7FF}" type="presOf" srcId="{B235B79B-4E13-409A-9448-3DF29FBBE66A}" destId="{82AB61B7-6044-4F4C-8A0D-E6AC53F1FE30}" srcOrd="0" destOrd="0" presId="urn:microsoft.com/office/officeart/2005/8/layout/process4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60AB64A9-CC14-42DD-B8FF-B098F63C4128}" srcId="{1B2DFA76-3801-4FCB-A2D2-02B84419B4F2}" destId="{02D3E4DA-6FD6-46F3-BE1F-C558F7D6AF96}" srcOrd="0" destOrd="0" parTransId="{2F4BD0E8-97F5-4174-9034-D7DA0285BDF7}" sibTransId="{258D2244-9F77-457F-A5B7-2B7CA36A026A}"/>
    <dgm:cxn modelId="{D926B7F6-4733-46DC-9DDE-F7A82325958A}" type="presOf" srcId="{02D3E4DA-6FD6-46F3-BE1F-C558F7D6AF96}" destId="{13DD2793-C01E-4D1E-BC2B-529AFAEE3191}" srcOrd="0" destOrd="0" presId="urn:microsoft.com/office/officeart/2005/8/layout/process4"/>
    <dgm:cxn modelId="{11E982A8-E2DA-42AE-89B2-A957EF4C1DAC}" type="presOf" srcId="{1B2DFA76-3801-4FCB-A2D2-02B84419B4F2}" destId="{FF5538DF-CA13-49E4-B87B-1369B0474ECD}" srcOrd="1" destOrd="0" presId="urn:microsoft.com/office/officeart/2005/8/layout/process4"/>
    <dgm:cxn modelId="{344D3B4D-4579-44DC-BFE4-CF0541D4C4BE}" type="presOf" srcId="{159A5DC1-2DD5-47CE-8809-6BC3082E5A53}" destId="{F4355A8F-2A10-49AC-94BD-CC023D3C108D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3CF5201E-40A4-4C4B-83C7-FC3A9E9B1B02}" type="presOf" srcId="{1B2DFA76-3801-4FCB-A2D2-02B84419B4F2}" destId="{74DC53D5-6A9D-4011-91CC-0ABEE77B6EF7}" srcOrd="0" destOrd="0" presId="urn:microsoft.com/office/officeart/2005/8/layout/process4"/>
    <dgm:cxn modelId="{D7266CE6-B4DE-4528-8FD3-F17ECF4B14F0}" type="presOf" srcId="{9F47A2C1-1298-45F7-B522-FA32F140A43E}" destId="{1E39617C-DC3E-4DF5-9C8B-EB3CC0D6F8A8}" srcOrd="1" destOrd="0" presId="urn:microsoft.com/office/officeart/2005/8/layout/process4"/>
    <dgm:cxn modelId="{FF4038D6-CAD3-4E9B-9BA3-55809D8E007E}" type="presOf" srcId="{9F47A2C1-1298-45F7-B522-FA32F140A43E}" destId="{69A4118E-6876-4C79-9A57-7A84C8D24692}" srcOrd="0" destOrd="0" presId="urn:microsoft.com/office/officeart/2005/8/layout/process4"/>
    <dgm:cxn modelId="{80A0BA7D-3E01-4515-A1C1-01AB89CB37A7}" type="presParOf" srcId="{F4355A8F-2A10-49AC-94BD-CC023D3C108D}" destId="{97663E29-7A3D-4556-AED9-CE887199D82C}" srcOrd="0" destOrd="0" presId="urn:microsoft.com/office/officeart/2005/8/layout/process4"/>
    <dgm:cxn modelId="{277A3FCF-F246-4B37-901A-680399A28F25}" type="presParOf" srcId="{97663E29-7A3D-4556-AED9-CE887199D82C}" destId="{74DC53D5-6A9D-4011-91CC-0ABEE77B6EF7}" srcOrd="0" destOrd="0" presId="urn:microsoft.com/office/officeart/2005/8/layout/process4"/>
    <dgm:cxn modelId="{489B5521-D1DE-4EF2-926B-413C0FF6FD71}" type="presParOf" srcId="{97663E29-7A3D-4556-AED9-CE887199D82C}" destId="{FF5538DF-CA13-49E4-B87B-1369B0474ECD}" srcOrd="1" destOrd="0" presId="urn:microsoft.com/office/officeart/2005/8/layout/process4"/>
    <dgm:cxn modelId="{96E6217A-734A-4652-A88A-D03005F5248F}" type="presParOf" srcId="{97663E29-7A3D-4556-AED9-CE887199D82C}" destId="{87D42F10-DE43-41EE-A704-1B9BF80B30EE}" srcOrd="2" destOrd="0" presId="urn:microsoft.com/office/officeart/2005/8/layout/process4"/>
    <dgm:cxn modelId="{9CBE2C7B-8A0D-43F1-BB5A-32A351A0C803}" type="presParOf" srcId="{87D42F10-DE43-41EE-A704-1B9BF80B30EE}" destId="{13DD2793-C01E-4D1E-BC2B-529AFAEE3191}" srcOrd="0" destOrd="0" presId="urn:microsoft.com/office/officeart/2005/8/layout/process4"/>
    <dgm:cxn modelId="{055AFF8E-3893-448C-818B-9D70BE4A0959}" type="presParOf" srcId="{F4355A8F-2A10-49AC-94BD-CC023D3C108D}" destId="{8A719307-E488-4776-9C51-9FDA9A7B1DCD}" srcOrd="1" destOrd="0" presId="urn:microsoft.com/office/officeart/2005/8/layout/process4"/>
    <dgm:cxn modelId="{7512C4AE-717A-4C23-9CF0-C525383DBC6E}" type="presParOf" srcId="{F4355A8F-2A10-49AC-94BD-CC023D3C108D}" destId="{C9ECB430-4AA0-46FD-ACCE-E6A909FA4366}" srcOrd="2" destOrd="0" presId="urn:microsoft.com/office/officeart/2005/8/layout/process4"/>
    <dgm:cxn modelId="{303D67EC-3AA3-4999-B93A-1475465F2A0B}" type="presParOf" srcId="{C9ECB430-4AA0-46FD-ACCE-E6A909FA4366}" destId="{69A4118E-6876-4C79-9A57-7A84C8D24692}" srcOrd="0" destOrd="0" presId="urn:microsoft.com/office/officeart/2005/8/layout/process4"/>
    <dgm:cxn modelId="{BB13DA88-51ED-4E9C-AC70-74B21FD35F7C}" type="presParOf" srcId="{C9ECB430-4AA0-46FD-ACCE-E6A909FA4366}" destId="{1E39617C-DC3E-4DF5-9C8B-EB3CC0D6F8A8}" srcOrd="1" destOrd="0" presId="urn:microsoft.com/office/officeart/2005/8/layout/process4"/>
    <dgm:cxn modelId="{20CF2875-B174-448D-9385-FCB5E7F075C3}" type="presParOf" srcId="{C9ECB430-4AA0-46FD-ACCE-E6A909FA4366}" destId="{3276C4BE-6D17-443E-B3E2-C74D769CC0EF}" srcOrd="2" destOrd="0" presId="urn:microsoft.com/office/officeart/2005/8/layout/process4"/>
    <dgm:cxn modelId="{49FEAC94-242E-4AC4-A94A-E6450CF089AB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069169"/>
        </a:solidFill>
      </dgm:spPr>
      <dgm:t>
        <a:bodyPr/>
        <a:lstStyle/>
        <a:p>
          <a:r>
            <a:rPr lang="es-ES" sz="1100" u="none" strike="noStrike" smtClean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II: Pacto por el emprendimiento, la formalización y la productividad: una economía dinámica, incluyente y sostenible que potencie todos nuestros talentos</a:t>
          </a:r>
          <a:endParaRPr lang="es-CO" sz="11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>
        <a:solidFill>
          <a:srgbClr val="A8D4D3">
            <a:alpha val="90000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Estado simple: menos trámites, regulación clara y más competencia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069169"/>
        </a:solidFill>
      </dgm:spPr>
      <dgm:t>
        <a:bodyPr/>
        <a:lstStyle/>
        <a:p>
          <a:r>
            <a:rPr lang="es-CO" sz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BAFBD64-6AD0-4260-9AC1-1B7961920476}">
      <dgm:prSet custT="1"/>
      <dgm:spPr>
        <a:solidFill>
          <a:srgbClr val="A8D4D3">
            <a:alpha val="90000"/>
          </a:srgbClr>
        </a:solidFill>
        <a:ln>
          <a:noFill/>
        </a:ln>
      </dgm:spPr>
      <dgm:t>
        <a:bodyPr/>
        <a:lstStyle/>
        <a:p>
          <a:r>
            <a:rPr lang="es-CO" sz="11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Disminuir la regulación y trámites para un ambiente competitivo</a:t>
          </a:r>
        </a:p>
      </dgm:t>
    </dgm:pt>
    <dgm:pt modelId="{8355F5E0-CE94-4F7F-83E5-17B9948375AA}" type="parTrans" cxnId="{BD328766-B453-4A1E-8001-C5A2E37A4982}">
      <dgm:prSet/>
      <dgm:spPr/>
      <dgm:t>
        <a:bodyPr/>
        <a:lstStyle/>
        <a:p>
          <a:endParaRPr lang="es-CO"/>
        </a:p>
      </dgm:t>
    </dgm:pt>
    <dgm:pt modelId="{993E75BD-B5BD-4EC1-8B8B-F5D0B68264A3}" type="sibTrans" cxnId="{BD328766-B453-4A1E-8001-C5A2E37A4982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/>
      <dgm:spPr/>
      <dgm:t>
        <a:bodyPr/>
        <a:lstStyle/>
        <a:p>
          <a:endParaRPr lang="es-CO"/>
        </a:p>
      </dgm:t>
    </dgm:pt>
    <dgm:pt modelId="{87BDC986-41EF-4805-B064-BF339D2D1F31}" type="pres">
      <dgm:prSet presAssocID="{1B2DFA76-3801-4FCB-A2D2-02B84419B4F2}" presName="entireBox" presStyleLbl="node1" presStyleIdx="0" presStyleCnt="2"/>
      <dgm:spPr/>
      <dgm:t>
        <a:bodyPr/>
        <a:lstStyle/>
        <a:p>
          <a:endParaRPr lang="es-CO"/>
        </a:p>
      </dgm:t>
    </dgm:pt>
    <dgm:pt modelId="{290FAE41-7EC3-4189-A980-976B48CBC98B}" type="pres">
      <dgm:prSet presAssocID="{1B2DFA76-3801-4FCB-A2D2-02B84419B4F2}" presName="descendantBox" presStyleCnt="0"/>
      <dgm:spPr/>
    </dgm:pt>
    <dgm:pt modelId="{349430D4-26BF-44F5-BD81-28B5EA4C27AC}" type="pres">
      <dgm:prSet presAssocID="{7BAFBD64-6AD0-4260-9AC1-1B7961920476}" presName="childTextBox" presStyleLbl="fgAccFollowNode1" presStyleIdx="0" presStyleCnt="2" custScaleY="1024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1E39617C-DC3E-4DF5-9C8B-EB3CC0D6F8A8}" type="pres">
      <dgm:prSet presAssocID="{9F47A2C1-1298-45F7-B522-FA32F140A43E}" presName="arrow" presStyleLbl="node1" presStyleIdx="1" presStyleCnt="2" custLinFactX="10197" custLinFactY="-12713" custLinFactNeighborX="100000" custLinFactNeighborY="-100000"/>
      <dgm:spPr/>
      <dgm:t>
        <a:bodyPr/>
        <a:lstStyle/>
        <a:p>
          <a:endParaRPr lang="es-CO"/>
        </a:p>
      </dgm:t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1" presStyleCnt="2" custScaleY="73505" custLinFactNeighborX="0" custLinFactNeighborY="1001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02D77A12-6C61-4F79-A2D7-CDE310B22B3C}" type="presOf" srcId="{159A5DC1-2DD5-47CE-8809-6BC3082E5A53}" destId="{F4355A8F-2A10-49AC-94BD-CC023D3C108D}" srcOrd="0" destOrd="0" presId="urn:microsoft.com/office/officeart/2005/8/layout/process4"/>
    <dgm:cxn modelId="{AF6AC02C-49BD-49A6-9BC8-D9F7A37683B3}" type="presOf" srcId="{9F47A2C1-1298-45F7-B522-FA32F140A43E}" destId="{1E39617C-DC3E-4DF5-9C8B-EB3CC0D6F8A8}" srcOrd="1" destOrd="0" presId="urn:microsoft.com/office/officeart/2005/8/layout/process4"/>
    <dgm:cxn modelId="{2EF1DACF-AA32-4917-B369-866EE7D24E34}" type="presOf" srcId="{1B2DFA76-3801-4FCB-A2D2-02B84419B4F2}" destId="{87BDC986-41EF-4805-B064-BF339D2D1F31}" srcOrd="1" destOrd="0" presId="urn:microsoft.com/office/officeart/2005/8/layout/process4"/>
    <dgm:cxn modelId="{BD328766-B453-4A1E-8001-C5A2E37A4982}" srcId="{1B2DFA76-3801-4FCB-A2D2-02B84419B4F2}" destId="{7BAFBD64-6AD0-4260-9AC1-1B7961920476}" srcOrd="0" destOrd="0" parTransId="{8355F5E0-CE94-4F7F-83E5-17B9948375AA}" sibTransId="{993E75BD-B5BD-4EC1-8B8B-F5D0B68264A3}"/>
    <dgm:cxn modelId="{A03CCD39-F348-42B5-BAED-F25DFDA7C0CF}" type="presOf" srcId="{9F47A2C1-1298-45F7-B522-FA32F140A43E}" destId="{69A4118E-6876-4C79-9A57-7A84C8D24692}" srcOrd="0" destOrd="0" presId="urn:microsoft.com/office/officeart/2005/8/layout/process4"/>
    <dgm:cxn modelId="{C6E74D43-FE58-46CC-9FEC-919391092B67}" type="presOf" srcId="{B235B79B-4E13-409A-9448-3DF29FBBE66A}" destId="{82AB61B7-6044-4F4C-8A0D-E6AC53F1FE30}" srcOrd="0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6F7DB6E2-0B24-43F2-9218-E2A134BD2252}" type="presOf" srcId="{1B2DFA76-3801-4FCB-A2D2-02B84419B4F2}" destId="{74DC53D5-6A9D-4011-91CC-0ABEE77B6EF7}" srcOrd="0" destOrd="0" presId="urn:microsoft.com/office/officeart/2005/8/layout/process4"/>
    <dgm:cxn modelId="{73F6591B-C005-485C-8F93-AD645C40FCC1}" type="presOf" srcId="{7BAFBD64-6AD0-4260-9AC1-1B7961920476}" destId="{349430D4-26BF-44F5-BD81-28B5EA4C27AC}" srcOrd="0" destOrd="0" presId="urn:microsoft.com/office/officeart/2005/8/layout/process4"/>
    <dgm:cxn modelId="{74E48545-48D1-4A3D-A5BA-15E6D5C8CCE1}" type="presParOf" srcId="{F4355A8F-2A10-49AC-94BD-CC023D3C108D}" destId="{97663E29-7A3D-4556-AED9-CE887199D82C}" srcOrd="0" destOrd="0" presId="urn:microsoft.com/office/officeart/2005/8/layout/process4"/>
    <dgm:cxn modelId="{007CF473-75C5-48AB-B4D5-CBD37CABB4F0}" type="presParOf" srcId="{97663E29-7A3D-4556-AED9-CE887199D82C}" destId="{74DC53D5-6A9D-4011-91CC-0ABEE77B6EF7}" srcOrd="0" destOrd="0" presId="urn:microsoft.com/office/officeart/2005/8/layout/process4"/>
    <dgm:cxn modelId="{79D479A0-525A-4DAD-B915-F95ED9DD8AA3}" type="presParOf" srcId="{97663E29-7A3D-4556-AED9-CE887199D82C}" destId="{87BDC986-41EF-4805-B064-BF339D2D1F31}" srcOrd="1" destOrd="0" presId="urn:microsoft.com/office/officeart/2005/8/layout/process4"/>
    <dgm:cxn modelId="{7F3B1DA9-599A-4300-AD67-E9F6DBA7DD6C}" type="presParOf" srcId="{97663E29-7A3D-4556-AED9-CE887199D82C}" destId="{290FAE41-7EC3-4189-A980-976B48CBC98B}" srcOrd="2" destOrd="0" presId="urn:microsoft.com/office/officeart/2005/8/layout/process4"/>
    <dgm:cxn modelId="{1F273636-E005-451E-8474-F769EB4D3C00}" type="presParOf" srcId="{290FAE41-7EC3-4189-A980-976B48CBC98B}" destId="{349430D4-26BF-44F5-BD81-28B5EA4C27AC}" srcOrd="0" destOrd="0" presId="urn:microsoft.com/office/officeart/2005/8/layout/process4"/>
    <dgm:cxn modelId="{F12DF53F-C45E-4DD6-B751-CAC705CCD8C0}" type="presParOf" srcId="{F4355A8F-2A10-49AC-94BD-CC023D3C108D}" destId="{8A719307-E488-4776-9C51-9FDA9A7B1DCD}" srcOrd="1" destOrd="0" presId="urn:microsoft.com/office/officeart/2005/8/layout/process4"/>
    <dgm:cxn modelId="{B36A7A02-374F-4BEB-955C-0A6C4F958D77}" type="presParOf" srcId="{F4355A8F-2A10-49AC-94BD-CC023D3C108D}" destId="{C9ECB430-4AA0-46FD-ACCE-E6A909FA4366}" srcOrd="2" destOrd="0" presId="urn:microsoft.com/office/officeart/2005/8/layout/process4"/>
    <dgm:cxn modelId="{C90B916A-6745-4840-89B3-1D6A445C1A87}" type="presParOf" srcId="{C9ECB430-4AA0-46FD-ACCE-E6A909FA4366}" destId="{69A4118E-6876-4C79-9A57-7A84C8D24692}" srcOrd="0" destOrd="0" presId="urn:microsoft.com/office/officeart/2005/8/layout/process4"/>
    <dgm:cxn modelId="{CB07400A-9E46-4B03-A285-28E33DD95E4D}" type="presParOf" srcId="{C9ECB430-4AA0-46FD-ACCE-E6A909FA4366}" destId="{1E39617C-DC3E-4DF5-9C8B-EB3CC0D6F8A8}" srcOrd="1" destOrd="0" presId="urn:microsoft.com/office/officeart/2005/8/layout/process4"/>
    <dgm:cxn modelId="{C68AE640-074A-4F61-8308-DB47F92B0585}" type="presParOf" srcId="{C9ECB430-4AA0-46FD-ACCE-E6A909FA4366}" destId="{3276C4BE-6D17-443E-B3E2-C74D769CC0EF}" srcOrd="2" destOrd="0" presId="urn:microsoft.com/office/officeart/2005/8/layout/process4"/>
    <dgm:cxn modelId="{76E5AFC7-76A3-4809-8BED-FBE135D89909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pPr algn="just"/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Prevenir hechos de corrupción, mediante la implementación de las acciones del Plan Anticorrupción y de Atención al Ciudadano, generando credibilidad y confianza al ciudadano</a:t>
          </a:r>
          <a:endParaRPr lang="es-CO" sz="15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EFF1A11C-DF17-439C-900E-0BF6842B3212}">
      <dgm:prSet phldrT="[Texto]" custT="1"/>
      <dgm:spPr/>
      <dgm:t>
        <a:bodyPr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  <a:r>
            <a:rPr lang="es-CO" sz="1200" b="1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</a:p>
        <a:p>
          <a:pPr marL="0"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Materialización de hechos de corrupción</a:t>
          </a:r>
          <a:endParaRPr lang="es-CO" sz="11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8CEF09-EC76-4345-9D9E-5A62DA41CEBD}" type="parTrans" cxnId="{EB243BD5-BC76-4504-B47A-FD893F64346B}">
      <dgm:prSet/>
      <dgm:spPr/>
      <dgm:t>
        <a:bodyPr/>
        <a:lstStyle/>
        <a:p>
          <a:endParaRPr lang="es-CO"/>
        </a:p>
      </dgm:t>
    </dgm:pt>
    <dgm:pt modelId="{89B8DB67-2F90-49B9-87EC-BCE019AF036E}" type="sibTrans" cxnId="{EB243BD5-BC76-4504-B47A-FD893F64346B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ctr"/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/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 por parte de los líderes de proceso en la identificación de riesgos de corrupción y definición de actividades de control para mitigar los posibles hechos de corrupción </a:t>
          </a:r>
          <a:endParaRPr lang="es-CO" sz="1100" b="1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algn="just" rtl="0"/>
          <a:r>
            <a:rPr lang="es-CO" sz="11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Jefe de la Oficina Asesora de Planeación revisará anualmente la Política Institucional de Administración del Riesgo y diseñará una estrategia de comunicación para recibir retroalimentación interna o externa, analizando y consolidando los aportes. Cuando sea el caso se propondrán las mejoras pertinentes a la Política institucional, en el Comité Institucional de Coordinación de Control Interno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49FA1F48-30D4-436A-9DEC-174AA93762AB}">
      <dgm:prSet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ES" sz="1200" b="1" i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D7,O5 </a:t>
          </a:r>
          <a:r>
            <a:rPr lang="es-MX" sz="1100" b="0" i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Surtir todas las etapas y gestiones ante las instancias competentes para lograr la modernización de la estructura del Invías</a:t>
          </a:r>
          <a:endParaRPr lang="es-CO" sz="1100" b="0" u="none" strike="noStrike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66BDDED5-258D-4C80-8CF3-BCA4CB585A68}" type="parTrans" cxnId="{D78CC25F-D3DF-4D01-A72A-A325C90582E6}">
      <dgm:prSet/>
      <dgm:spPr/>
      <dgm:t>
        <a:bodyPr/>
        <a:lstStyle/>
        <a:p>
          <a:endParaRPr lang="es-CO"/>
        </a:p>
      </dgm:t>
    </dgm:pt>
    <dgm:pt modelId="{7DBA0235-8E52-4553-8276-EB581B35ABAC}" type="sibTrans" cxnId="{D78CC25F-D3DF-4D01-A72A-A325C90582E6}">
      <dgm:prSet/>
      <dgm:spPr/>
      <dgm:t>
        <a:bodyPr/>
        <a:lstStyle/>
        <a:p>
          <a:endParaRPr lang="es-CO"/>
        </a:p>
      </dgm:t>
    </dgm:pt>
    <dgm:pt modelId="{5906BFA6-F59B-4908-AA1A-3D496EEEEA1F}">
      <dgm:prSet custT="1"/>
      <dgm:spPr/>
      <dgm:t>
        <a:bodyPr/>
        <a:lstStyle/>
        <a:p>
          <a:pPr algn="just" rtl="0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1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1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F4B9D07A-8E34-4AD7-A5E8-27479164719D}" type="parTrans" cxnId="{72A5E519-27C3-4126-A6F7-2ACA13F8C9BC}">
      <dgm:prSet/>
      <dgm:spPr/>
      <dgm:t>
        <a:bodyPr/>
        <a:lstStyle/>
        <a:p>
          <a:endParaRPr lang="es-CO"/>
        </a:p>
      </dgm:t>
    </dgm:pt>
    <dgm:pt modelId="{32A8F788-3D12-4DA7-9B3E-7E2748066481}" type="sibTrans" cxnId="{72A5E519-27C3-4126-A6F7-2ACA13F8C9BC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LinFactNeighborY="5018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2165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0937390-355A-4F6E-8E56-4626E7383005}" type="pres">
      <dgm:prSet presAssocID="{5906BFA6-F59B-4908-AA1A-3D496EEEEA1F}" presName="pillarX" presStyleLbl="node1" presStyleIdx="1" presStyleCnt="5" custScaleX="232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A8EA347-5082-4C95-BA35-9620E2074C57}" type="pres">
      <dgm:prSet presAssocID="{EFF1A11C-DF17-439C-900E-0BF6842B3212}" presName="pillarX" presStyleLbl="node1" presStyleIdx="2" presStyleCnt="5" custScaleX="22359" custLinFactNeighborX="-36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4E53EF-029B-4131-B0A1-9683525F4A96}" type="pres">
      <dgm:prSet presAssocID="{F5AC65DB-CB81-4C65-B2F7-72F4915213F7}" presName="pillarX" presStyleLbl="node1" presStyleIdx="3" presStyleCnt="5" custScaleX="36542" custScaleY="103088" custLinFactNeighborX="-181" custLinFactNeighborY="132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4" presStyleCnt="5" custScaleX="452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s-CO"/>
        </a:p>
      </dgm:t>
    </dgm:pt>
  </dgm:ptLst>
  <dgm:cxnLst>
    <dgm:cxn modelId="{35BAC7D1-ABAE-4F00-9D3C-3898AB518A18}" type="presOf" srcId="{EFF1A11C-DF17-439C-900E-0BF6842B3212}" destId="{AA8EA347-5082-4C95-BA35-9620E2074C57}" srcOrd="0" destOrd="0" presId="urn:microsoft.com/office/officeart/2005/8/layout/hList3"/>
    <dgm:cxn modelId="{72A5E519-27C3-4126-A6F7-2ACA13F8C9BC}" srcId="{284CE95A-45CB-4AA0-BEE6-9DA84C2BA8D3}" destId="{5906BFA6-F59B-4908-AA1A-3D496EEEEA1F}" srcOrd="1" destOrd="0" parTransId="{F4B9D07A-8E34-4AD7-A5E8-27479164719D}" sibTransId="{32A8F788-3D12-4DA7-9B3E-7E2748066481}"/>
    <dgm:cxn modelId="{D78CC25F-D3DF-4D01-A72A-A325C90582E6}" srcId="{284CE95A-45CB-4AA0-BEE6-9DA84C2BA8D3}" destId="{49FA1F48-30D4-436A-9DEC-174AA93762AB}" srcOrd="0" destOrd="0" parTransId="{66BDDED5-258D-4C80-8CF3-BCA4CB585A68}" sibTransId="{7DBA0235-8E52-4553-8276-EB581B35ABAC}"/>
    <dgm:cxn modelId="{4466A3AB-23EA-4F8D-9442-9CD6F3E671A1}" type="presOf" srcId="{5241717E-C4F4-43C8-BD95-3588D025D08A}" destId="{A34C8B4A-FCA7-4812-A44C-15326D361DDC}" srcOrd="0" destOrd="0" presId="urn:microsoft.com/office/officeart/2005/8/layout/hList3"/>
    <dgm:cxn modelId="{F3B437BC-AF70-4758-8D0A-8EAC2CC868D9}" type="presOf" srcId="{BAE3808B-EFFB-4EAA-AEE5-B99261116592}" destId="{6D7F6242-D2FC-4F5B-A725-27C59DB8CA9E}" srcOrd="0" destOrd="0" presId="urn:microsoft.com/office/officeart/2005/8/layout/hList3"/>
    <dgm:cxn modelId="{B00E6399-D941-47E7-8228-23DCD0F5144E}" srcId="{284CE95A-45CB-4AA0-BEE6-9DA84C2BA8D3}" destId="{F5AC65DB-CB81-4C65-B2F7-72F4915213F7}" srcOrd="3" destOrd="0" parTransId="{1B7DF99D-BE69-4211-B8D4-9F129974F90C}" sibTransId="{70E511AB-79EB-4088-8F40-1EAC5E8DA4BB}"/>
    <dgm:cxn modelId="{4030F9EF-1354-4C42-A697-72106F1C35C3}" srcId="{284CE95A-45CB-4AA0-BEE6-9DA84C2BA8D3}" destId="{5241717E-C4F4-43C8-BD95-3588D025D08A}" srcOrd="4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27D24A50-B333-4C7C-9905-5AED077D5E32}" type="presOf" srcId="{49FA1F48-30D4-436A-9DEC-174AA93762AB}" destId="{30DD8B19-075D-4183-A5BD-9128D1002845}" srcOrd="0" destOrd="0" presId="urn:microsoft.com/office/officeart/2005/8/layout/hList3"/>
    <dgm:cxn modelId="{4DA61EB0-279A-4D29-93C8-442564E1BB0E}" type="presOf" srcId="{F5AC65DB-CB81-4C65-B2F7-72F4915213F7}" destId="{F04E53EF-029B-4131-B0A1-9683525F4A96}" srcOrd="0" destOrd="0" presId="urn:microsoft.com/office/officeart/2005/8/layout/hList3"/>
    <dgm:cxn modelId="{FD7D7472-E3B0-4E37-B723-CAE680064476}" type="presOf" srcId="{284CE95A-45CB-4AA0-BEE6-9DA84C2BA8D3}" destId="{C66AAD68-780D-4327-9B40-0B7FA1E515C9}" srcOrd="0" destOrd="0" presId="urn:microsoft.com/office/officeart/2005/8/layout/hList3"/>
    <dgm:cxn modelId="{EB243BD5-BC76-4504-B47A-FD893F64346B}" srcId="{284CE95A-45CB-4AA0-BEE6-9DA84C2BA8D3}" destId="{EFF1A11C-DF17-439C-900E-0BF6842B3212}" srcOrd="2" destOrd="0" parTransId="{668CEF09-EC76-4345-9D9E-5A62DA41CEBD}" sibTransId="{89B8DB67-2F90-49B9-87EC-BCE019AF036E}"/>
    <dgm:cxn modelId="{7D5CED9C-67D1-4F26-9E72-D497BF0DBB6F}" type="presOf" srcId="{5906BFA6-F59B-4908-AA1A-3D496EEEEA1F}" destId="{70937390-355A-4F6E-8E56-4626E7383005}" srcOrd="0" destOrd="0" presId="urn:microsoft.com/office/officeart/2005/8/layout/hList3"/>
    <dgm:cxn modelId="{9990CD44-2F99-4BAA-BBD1-B1B833C0A0F6}" type="presParOf" srcId="{6D7F6242-D2FC-4F5B-A725-27C59DB8CA9E}" destId="{C66AAD68-780D-4327-9B40-0B7FA1E515C9}" srcOrd="0" destOrd="0" presId="urn:microsoft.com/office/officeart/2005/8/layout/hList3"/>
    <dgm:cxn modelId="{85AB3EF4-706B-4319-B42F-C9895D6CF1FE}" type="presParOf" srcId="{6D7F6242-D2FC-4F5B-A725-27C59DB8CA9E}" destId="{D2C566C1-47FC-48EC-AD3B-AF7C2744E50A}" srcOrd="1" destOrd="0" presId="urn:microsoft.com/office/officeart/2005/8/layout/hList3"/>
    <dgm:cxn modelId="{23FA73B8-28F2-40C5-828A-01327554B3B7}" type="presParOf" srcId="{D2C566C1-47FC-48EC-AD3B-AF7C2744E50A}" destId="{30DD8B19-075D-4183-A5BD-9128D1002845}" srcOrd="0" destOrd="0" presId="urn:microsoft.com/office/officeart/2005/8/layout/hList3"/>
    <dgm:cxn modelId="{C9C5619C-4B7C-459D-899D-E59A8CEB1AFA}" type="presParOf" srcId="{D2C566C1-47FC-48EC-AD3B-AF7C2744E50A}" destId="{70937390-355A-4F6E-8E56-4626E7383005}" srcOrd="1" destOrd="0" presId="urn:microsoft.com/office/officeart/2005/8/layout/hList3"/>
    <dgm:cxn modelId="{103F6272-A1CF-4A18-9B09-A8083A1F99A5}" type="presParOf" srcId="{D2C566C1-47FC-48EC-AD3B-AF7C2744E50A}" destId="{AA8EA347-5082-4C95-BA35-9620E2074C57}" srcOrd="2" destOrd="0" presId="urn:microsoft.com/office/officeart/2005/8/layout/hList3"/>
    <dgm:cxn modelId="{7D7177C5-7161-48B0-9DA6-33B16C393C90}" type="presParOf" srcId="{D2C566C1-47FC-48EC-AD3B-AF7C2744E50A}" destId="{F04E53EF-029B-4131-B0A1-9683525F4A96}" srcOrd="3" destOrd="0" presId="urn:microsoft.com/office/officeart/2005/8/layout/hList3"/>
    <dgm:cxn modelId="{EAE5564D-C5AB-4A20-A73F-7898B11F9DD4}" type="presParOf" srcId="{D2C566C1-47FC-48EC-AD3B-AF7C2744E50A}" destId="{A34C8B4A-FCA7-4812-A44C-15326D361DDC}" srcOrd="4" destOrd="0" presId="urn:microsoft.com/office/officeart/2005/8/layout/hList3"/>
    <dgm:cxn modelId="{F6713B45-DF91-4234-829A-B5426D421146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9A5DC1-2DD5-47CE-8809-6BC3082E5A53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9F47A2C1-1298-45F7-B522-FA32F140A43E}">
      <dgm:prSet phldrT="[Texto]" custT="1"/>
      <dgm:spPr>
        <a:solidFill>
          <a:srgbClr val="6B86F7"/>
        </a:solidFill>
      </dgm:spPr>
      <dgm:t>
        <a:bodyPr/>
        <a:lstStyle/>
        <a:p>
          <a:r>
            <a:rPr lang="es-ES" sz="18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IV. Pacto por la sostenibilidad: producir conservando y conservar produciendo</a:t>
          </a:r>
          <a:endParaRPr lang="es-CO" sz="18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C1CBA16B-ACBD-4A4C-96B4-41B3D225C698}" type="parTrans" cxnId="{6DE8DD72-06AA-49E5-B2C9-3095CA8024B3}">
      <dgm:prSet/>
      <dgm:spPr/>
      <dgm:t>
        <a:bodyPr/>
        <a:lstStyle/>
        <a:p>
          <a:endParaRPr lang="es-CO"/>
        </a:p>
      </dgm:t>
    </dgm:pt>
    <dgm:pt modelId="{77CF0046-FC71-4DE2-9EEB-B6027ECB27CD}" type="sibTrans" cxnId="{6DE8DD72-06AA-49E5-B2C9-3095CA8024B3}">
      <dgm:prSet/>
      <dgm:spPr/>
      <dgm:t>
        <a:bodyPr/>
        <a:lstStyle/>
        <a:p>
          <a:endParaRPr lang="es-CO"/>
        </a:p>
      </dgm:t>
    </dgm:pt>
    <dgm:pt modelId="{B235B79B-4E13-409A-9448-3DF29FBBE66A}">
      <dgm:prSet phldrT="[Texto]" custT="1"/>
      <dgm:spPr/>
      <dgm:t>
        <a:bodyPr/>
        <a:lstStyle/>
        <a:p>
          <a:r>
            <a:rPr lang="es-CO" sz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2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C. Colombia resiliente: conocimiento y prevención para la gestión del riesgo de desastres y la adaptación al cambio climático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E1CCD39C-F521-422B-B394-F3307051532E}" type="parTrans" cxnId="{558DC431-E45A-4232-B99C-EEC086172D79}">
      <dgm:prSet/>
      <dgm:spPr/>
      <dgm:t>
        <a:bodyPr/>
        <a:lstStyle/>
        <a:p>
          <a:endParaRPr lang="es-CO"/>
        </a:p>
      </dgm:t>
    </dgm:pt>
    <dgm:pt modelId="{EFC454AD-A675-4E7F-9029-A869D9770FD4}" type="sibTrans" cxnId="{558DC431-E45A-4232-B99C-EEC086172D79}">
      <dgm:prSet/>
      <dgm:spPr/>
      <dgm:t>
        <a:bodyPr/>
        <a:lstStyle/>
        <a:p>
          <a:endParaRPr lang="es-CO"/>
        </a:p>
      </dgm:t>
    </dgm:pt>
    <dgm:pt modelId="{1B2DFA76-3801-4FCB-A2D2-02B84419B4F2}">
      <dgm:prSet custT="1"/>
      <dgm:spPr>
        <a:solidFill>
          <a:srgbClr val="6B86F7"/>
        </a:solidFill>
      </dgm:spPr>
      <dgm:t>
        <a:bodyPr/>
        <a:lstStyle/>
        <a:p>
          <a:r>
            <a:rPr lang="es-CO" sz="1600" dirty="0"/>
            <a:t>Objetivo PND</a:t>
          </a:r>
        </a:p>
      </dgm:t>
    </dgm:pt>
    <dgm:pt modelId="{E6F428A4-922A-40A0-B557-01201D043D31}" type="parTrans" cxnId="{E7CB87F1-B467-466A-9832-18290B38493F}">
      <dgm:prSet/>
      <dgm:spPr/>
      <dgm:t>
        <a:bodyPr/>
        <a:lstStyle/>
        <a:p>
          <a:endParaRPr lang="es-CO"/>
        </a:p>
      </dgm:t>
    </dgm:pt>
    <dgm:pt modelId="{F99DCF52-E730-4F38-89BA-0A4C207CA93C}" type="sibTrans" cxnId="{E7CB87F1-B467-466A-9832-18290B38493F}">
      <dgm:prSet/>
      <dgm:spPr/>
      <dgm:t>
        <a:bodyPr/>
        <a:lstStyle/>
        <a:p>
          <a:endParaRPr lang="es-CO"/>
        </a:p>
      </dgm:t>
    </dgm:pt>
    <dgm:pt modelId="{7C0EA601-726E-4EB8-89DE-0C47FBEAD075}">
      <dgm:prSet custT="1"/>
      <dgm:spPr/>
      <dgm:t>
        <a:bodyPr/>
        <a:lstStyle/>
        <a:p>
          <a:r>
            <a:rPr lang="es-ES" sz="105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Avanzar en el conocimiento de escenarios de riesgos actuales y futuros para orientar la toma de decisiones en la planeación del desarrollo</a:t>
          </a:r>
          <a:endParaRPr lang="es-CO" sz="105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B59D49D-F0A1-4FAB-95F8-5FC54B44DAE1}" type="parTrans" cxnId="{9D340CB6-E97B-4F01-BE01-56C6FCB53D35}">
      <dgm:prSet/>
      <dgm:spPr/>
      <dgm:t>
        <a:bodyPr/>
        <a:lstStyle/>
        <a:p>
          <a:endParaRPr lang="es-CO"/>
        </a:p>
      </dgm:t>
    </dgm:pt>
    <dgm:pt modelId="{0A5D7AEA-30AE-4AC2-850F-25A75D4620B7}" type="sibTrans" cxnId="{9D340CB6-E97B-4F01-BE01-56C6FCB53D35}">
      <dgm:prSet/>
      <dgm:spPr/>
      <dgm:t>
        <a:bodyPr/>
        <a:lstStyle/>
        <a:p>
          <a:endParaRPr lang="es-CO"/>
        </a:p>
      </dgm:t>
    </dgm:pt>
    <dgm:pt modelId="{DE6426E5-A06F-47CD-9647-DEDC445F51FB}">
      <dgm:prSet custT="1"/>
      <dgm:spPr/>
      <dgm:t>
        <a:bodyPr/>
        <a:lstStyle/>
        <a:p>
          <a:r>
            <a:rPr lang="es-ES" sz="105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4. Garantizar un manejo efectivo de desastres y la reconstrucción adaptada y resiliente.</a:t>
          </a:r>
          <a:endParaRPr lang="es-CO" sz="105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187A4762-6093-41BD-A6F4-BD36FEE17B56}" type="parTrans" cxnId="{E8725723-7C05-432D-9D9D-0E0D5AAC58FA}">
      <dgm:prSet/>
      <dgm:spPr/>
      <dgm:t>
        <a:bodyPr/>
        <a:lstStyle/>
        <a:p>
          <a:endParaRPr lang="es-CO"/>
        </a:p>
      </dgm:t>
    </dgm:pt>
    <dgm:pt modelId="{326052ED-2200-4F45-A092-9526482C0B03}" type="sibTrans" cxnId="{E8725723-7C05-432D-9D9D-0E0D5AAC58FA}">
      <dgm:prSet/>
      <dgm:spPr/>
      <dgm:t>
        <a:bodyPr/>
        <a:lstStyle/>
        <a:p>
          <a:endParaRPr lang="es-CO"/>
        </a:p>
      </dgm:t>
    </dgm:pt>
    <dgm:pt modelId="{F4355A8F-2A10-49AC-94BD-CC023D3C108D}" type="pres">
      <dgm:prSet presAssocID="{159A5DC1-2DD5-47CE-8809-6BC3082E5A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7663E29-7A3D-4556-AED9-CE887199D82C}" type="pres">
      <dgm:prSet presAssocID="{1B2DFA76-3801-4FCB-A2D2-02B84419B4F2}" presName="boxAndChildren" presStyleCnt="0"/>
      <dgm:spPr/>
    </dgm:pt>
    <dgm:pt modelId="{74DC53D5-6A9D-4011-91CC-0ABEE77B6EF7}" type="pres">
      <dgm:prSet presAssocID="{1B2DFA76-3801-4FCB-A2D2-02B84419B4F2}" presName="parentTextBox" presStyleLbl="node1" presStyleIdx="0" presStyleCnt="2" custScaleY="79544"/>
      <dgm:spPr/>
      <dgm:t>
        <a:bodyPr/>
        <a:lstStyle/>
        <a:p>
          <a:endParaRPr lang="es-CO"/>
        </a:p>
      </dgm:t>
    </dgm:pt>
    <dgm:pt modelId="{D090B30F-DBB6-4ACC-8424-EBF27FB21ADF}" type="pres">
      <dgm:prSet presAssocID="{1B2DFA76-3801-4FCB-A2D2-02B84419B4F2}" presName="entireBox" presStyleLbl="node1" presStyleIdx="0" presStyleCnt="2"/>
      <dgm:spPr/>
      <dgm:t>
        <a:bodyPr/>
        <a:lstStyle/>
        <a:p>
          <a:endParaRPr lang="es-CO"/>
        </a:p>
      </dgm:t>
    </dgm:pt>
    <dgm:pt modelId="{3CD33486-5CFC-4A8C-BA4B-945272697152}" type="pres">
      <dgm:prSet presAssocID="{1B2DFA76-3801-4FCB-A2D2-02B84419B4F2}" presName="descendantBox" presStyleCnt="0"/>
      <dgm:spPr/>
    </dgm:pt>
    <dgm:pt modelId="{ADDE3CCE-7ED4-46BB-8A48-A76C1DB29021}" type="pres">
      <dgm:prSet presAssocID="{7C0EA601-726E-4EB8-89DE-0C47FBEAD075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9C53A5-BABD-4761-BDBB-1D91862C802E}" type="pres">
      <dgm:prSet presAssocID="{DE6426E5-A06F-47CD-9647-DEDC445F51FB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719307-E488-4776-9C51-9FDA9A7B1DCD}" type="pres">
      <dgm:prSet presAssocID="{77CF0046-FC71-4DE2-9EEB-B6027ECB27CD}" presName="sp" presStyleCnt="0"/>
      <dgm:spPr/>
    </dgm:pt>
    <dgm:pt modelId="{C9ECB430-4AA0-46FD-ACCE-E6A909FA4366}" type="pres">
      <dgm:prSet presAssocID="{9F47A2C1-1298-45F7-B522-FA32F140A43E}" presName="arrowAndChildren" presStyleCnt="0"/>
      <dgm:spPr/>
    </dgm:pt>
    <dgm:pt modelId="{69A4118E-6876-4C79-9A57-7A84C8D24692}" type="pres">
      <dgm:prSet presAssocID="{9F47A2C1-1298-45F7-B522-FA32F140A43E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1E39617C-DC3E-4DF5-9C8B-EB3CC0D6F8A8}" type="pres">
      <dgm:prSet presAssocID="{9F47A2C1-1298-45F7-B522-FA32F140A43E}" presName="arrow" presStyleLbl="node1" presStyleIdx="1" presStyleCnt="2" custLinFactNeighborX="2574" custLinFactNeighborY="-2855"/>
      <dgm:spPr/>
      <dgm:t>
        <a:bodyPr/>
        <a:lstStyle/>
        <a:p>
          <a:endParaRPr lang="es-CO"/>
        </a:p>
      </dgm:t>
    </dgm:pt>
    <dgm:pt modelId="{3276C4BE-6D17-443E-B3E2-C74D769CC0EF}" type="pres">
      <dgm:prSet presAssocID="{9F47A2C1-1298-45F7-B522-FA32F140A43E}" presName="descendantArrow" presStyleCnt="0"/>
      <dgm:spPr/>
    </dgm:pt>
    <dgm:pt modelId="{82AB61B7-6044-4F4C-8A0D-E6AC53F1FE30}" type="pres">
      <dgm:prSet presAssocID="{B235B79B-4E13-409A-9448-3DF29FBBE66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6865F53-86F6-401A-8EB7-1A2F0B7B72D0}" type="presOf" srcId="{1B2DFA76-3801-4FCB-A2D2-02B84419B4F2}" destId="{D090B30F-DBB6-4ACC-8424-EBF27FB21ADF}" srcOrd="1" destOrd="0" presId="urn:microsoft.com/office/officeart/2005/8/layout/process4"/>
    <dgm:cxn modelId="{3AB370EF-3321-4F65-8657-6C4B91C0E709}" type="presOf" srcId="{B235B79B-4E13-409A-9448-3DF29FBBE66A}" destId="{82AB61B7-6044-4F4C-8A0D-E6AC53F1FE30}" srcOrd="0" destOrd="0" presId="urn:microsoft.com/office/officeart/2005/8/layout/process4"/>
    <dgm:cxn modelId="{B222040F-F380-48F4-B5F8-605B4EC5A006}" type="presOf" srcId="{7C0EA601-726E-4EB8-89DE-0C47FBEAD075}" destId="{ADDE3CCE-7ED4-46BB-8A48-A76C1DB29021}" srcOrd="0" destOrd="0" presId="urn:microsoft.com/office/officeart/2005/8/layout/process4"/>
    <dgm:cxn modelId="{E8725723-7C05-432D-9D9D-0E0D5AAC58FA}" srcId="{1B2DFA76-3801-4FCB-A2D2-02B84419B4F2}" destId="{DE6426E5-A06F-47CD-9647-DEDC445F51FB}" srcOrd="1" destOrd="0" parTransId="{187A4762-6093-41BD-A6F4-BD36FEE17B56}" sibTransId="{326052ED-2200-4F45-A092-9526482C0B03}"/>
    <dgm:cxn modelId="{E7CB87F1-B467-466A-9832-18290B38493F}" srcId="{159A5DC1-2DD5-47CE-8809-6BC3082E5A53}" destId="{1B2DFA76-3801-4FCB-A2D2-02B84419B4F2}" srcOrd="1" destOrd="0" parTransId="{E6F428A4-922A-40A0-B557-01201D043D31}" sibTransId="{F99DCF52-E730-4F38-89BA-0A4C207CA93C}"/>
    <dgm:cxn modelId="{8EC90E48-AB1B-4920-AA2A-EE6F21B769FC}" type="presOf" srcId="{9F47A2C1-1298-45F7-B522-FA32F140A43E}" destId="{69A4118E-6876-4C79-9A57-7A84C8D24692}" srcOrd="0" destOrd="0" presId="urn:microsoft.com/office/officeart/2005/8/layout/process4"/>
    <dgm:cxn modelId="{9D340CB6-E97B-4F01-BE01-56C6FCB53D35}" srcId="{1B2DFA76-3801-4FCB-A2D2-02B84419B4F2}" destId="{7C0EA601-726E-4EB8-89DE-0C47FBEAD075}" srcOrd="0" destOrd="0" parTransId="{0B59D49D-F0A1-4FAB-95F8-5FC54B44DAE1}" sibTransId="{0A5D7AEA-30AE-4AC2-850F-25A75D4620B7}"/>
    <dgm:cxn modelId="{558DC431-E45A-4232-B99C-EEC086172D79}" srcId="{9F47A2C1-1298-45F7-B522-FA32F140A43E}" destId="{B235B79B-4E13-409A-9448-3DF29FBBE66A}" srcOrd="0" destOrd="0" parTransId="{E1CCD39C-F521-422B-B394-F3307051532E}" sibTransId="{EFC454AD-A675-4E7F-9029-A869D9770FD4}"/>
    <dgm:cxn modelId="{4A0E95CB-E2F5-4426-8FC8-E0C821C8F9ED}" type="presOf" srcId="{DE6426E5-A06F-47CD-9647-DEDC445F51FB}" destId="{8A9C53A5-BABD-4761-BDBB-1D91862C802E}" srcOrd="0" destOrd="0" presId="urn:microsoft.com/office/officeart/2005/8/layout/process4"/>
    <dgm:cxn modelId="{AEFEDE95-6025-47B1-8CA4-3A6554326CC2}" type="presOf" srcId="{1B2DFA76-3801-4FCB-A2D2-02B84419B4F2}" destId="{74DC53D5-6A9D-4011-91CC-0ABEE77B6EF7}" srcOrd="0" destOrd="0" presId="urn:microsoft.com/office/officeart/2005/8/layout/process4"/>
    <dgm:cxn modelId="{3A337703-8BBD-4A9D-985A-D36CF1D84DED}" type="presOf" srcId="{9F47A2C1-1298-45F7-B522-FA32F140A43E}" destId="{1E39617C-DC3E-4DF5-9C8B-EB3CC0D6F8A8}" srcOrd="1" destOrd="0" presId="urn:microsoft.com/office/officeart/2005/8/layout/process4"/>
    <dgm:cxn modelId="{6DE8DD72-06AA-49E5-B2C9-3095CA8024B3}" srcId="{159A5DC1-2DD5-47CE-8809-6BC3082E5A53}" destId="{9F47A2C1-1298-45F7-B522-FA32F140A43E}" srcOrd="0" destOrd="0" parTransId="{C1CBA16B-ACBD-4A4C-96B4-41B3D225C698}" sibTransId="{77CF0046-FC71-4DE2-9EEB-B6027ECB27CD}"/>
    <dgm:cxn modelId="{7A4EF97C-03AB-4CF2-B95E-730679294374}" type="presOf" srcId="{159A5DC1-2DD5-47CE-8809-6BC3082E5A53}" destId="{F4355A8F-2A10-49AC-94BD-CC023D3C108D}" srcOrd="0" destOrd="0" presId="urn:microsoft.com/office/officeart/2005/8/layout/process4"/>
    <dgm:cxn modelId="{726FB6D6-0591-400D-88B6-948E091F0F8A}" type="presParOf" srcId="{F4355A8F-2A10-49AC-94BD-CC023D3C108D}" destId="{97663E29-7A3D-4556-AED9-CE887199D82C}" srcOrd="0" destOrd="0" presId="urn:microsoft.com/office/officeart/2005/8/layout/process4"/>
    <dgm:cxn modelId="{5B2656AE-0B0E-461A-8BD2-69425117AAC3}" type="presParOf" srcId="{97663E29-7A3D-4556-AED9-CE887199D82C}" destId="{74DC53D5-6A9D-4011-91CC-0ABEE77B6EF7}" srcOrd="0" destOrd="0" presId="urn:microsoft.com/office/officeart/2005/8/layout/process4"/>
    <dgm:cxn modelId="{BD0B18DF-685C-4347-B597-A247838B8B2E}" type="presParOf" srcId="{97663E29-7A3D-4556-AED9-CE887199D82C}" destId="{D090B30F-DBB6-4ACC-8424-EBF27FB21ADF}" srcOrd="1" destOrd="0" presId="urn:microsoft.com/office/officeart/2005/8/layout/process4"/>
    <dgm:cxn modelId="{90011A38-DABC-4E02-A754-882EA828D928}" type="presParOf" srcId="{97663E29-7A3D-4556-AED9-CE887199D82C}" destId="{3CD33486-5CFC-4A8C-BA4B-945272697152}" srcOrd="2" destOrd="0" presId="urn:microsoft.com/office/officeart/2005/8/layout/process4"/>
    <dgm:cxn modelId="{599DC68A-1876-4E23-B37D-993D7274B06A}" type="presParOf" srcId="{3CD33486-5CFC-4A8C-BA4B-945272697152}" destId="{ADDE3CCE-7ED4-46BB-8A48-A76C1DB29021}" srcOrd="0" destOrd="0" presId="urn:microsoft.com/office/officeart/2005/8/layout/process4"/>
    <dgm:cxn modelId="{7C8D9F2D-9A2E-410E-93BF-9A49FB559789}" type="presParOf" srcId="{3CD33486-5CFC-4A8C-BA4B-945272697152}" destId="{8A9C53A5-BABD-4761-BDBB-1D91862C802E}" srcOrd="1" destOrd="0" presId="urn:microsoft.com/office/officeart/2005/8/layout/process4"/>
    <dgm:cxn modelId="{8C233E77-E001-4B43-B927-83F6B94502FC}" type="presParOf" srcId="{F4355A8F-2A10-49AC-94BD-CC023D3C108D}" destId="{8A719307-E488-4776-9C51-9FDA9A7B1DCD}" srcOrd="1" destOrd="0" presId="urn:microsoft.com/office/officeart/2005/8/layout/process4"/>
    <dgm:cxn modelId="{98BF8792-EF62-4436-8AFF-D5733EBDEC72}" type="presParOf" srcId="{F4355A8F-2A10-49AC-94BD-CC023D3C108D}" destId="{C9ECB430-4AA0-46FD-ACCE-E6A909FA4366}" srcOrd="2" destOrd="0" presId="urn:microsoft.com/office/officeart/2005/8/layout/process4"/>
    <dgm:cxn modelId="{89FA5223-4AD3-4F39-AB50-15F0B30F1C78}" type="presParOf" srcId="{C9ECB430-4AA0-46FD-ACCE-E6A909FA4366}" destId="{69A4118E-6876-4C79-9A57-7A84C8D24692}" srcOrd="0" destOrd="0" presId="urn:microsoft.com/office/officeart/2005/8/layout/process4"/>
    <dgm:cxn modelId="{59E77353-AF43-49C8-99B6-11D604F0B8E4}" type="presParOf" srcId="{C9ECB430-4AA0-46FD-ACCE-E6A909FA4366}" destId="{1E39617C-DC3E-4DF5-9C8B-EB3CC0D6F8A8}" srcOrd="1" destOrd="0" presId="urn:microsoft.com/office/officeart/2005/8/layout/process4"/>
    <dgm:cxn modelId="{F3D1EC9F-E0BA-4475-9C4B-7B67D807E393}" type="presParOf" srcId="{C9ECB430-4AA0-46FD-ACCE-E6A909FA4366}" destId="{3276C4BE-6D17-443E-B3E2-C74D769CC0EF}" srcOrd="2" destOrd="0" presId="urn:microsoft.com/office/officeart/2005/8/layout/process4"/>
    <dgm:cxn modelId="{8055763D-67BF-4588-8E60-85F9F2270E04}" type="presParOf" srcId="{3276C4BE-6D17-443E-B3E2-C74D769CC0EF}" destId="{82AB61B7-6044-4F4C-8A0D-E6AC53F1FE3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E3808B-EFFB-4EAA-AEE5-B9926111659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284CE95A-45CB-4AA0-BEE6-9DA84C2BA8D3}">
      <dgm:prSet phldrT="[Texto]" custT="1"/>
      <dgm:spPr>
        <a:solidFill>
          <a:srgbClr val="ADB9CA"/>
        </a:solidFill>
      </dgm:spPr>
      <dgm:t>
        <a:bodyPr/>
        <a:lstStyle/>
        <a:p>
          <a:r>
            <a:rPr lang="es-CO" sz="1500" b="1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u="none" strike="noStrike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de Gestión de Desastres, identificando, priorizando y realizando seguimiento al riesgo en la infraestructura de transporte, contribuyendo a proteger la población y la infraestructura a cargo</a:t>
          </a:r>
          <a:endParaRPr lang="es-CO" sz="15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41C1BAE4-2B7C-425C-842C-29EBAA5BC2B8}" type="parTrans" cxnId="{1915C2B9-EFD8-4F58-9F46-CAB3B1CB31D7}">
      <dgm:prSet/>
      <dgm:spPr/>
      <dgm:t>
        <a:bodyPr/>
        <a:lstStyle/>
        <a:p>
          <a:endParaRPr lang="es-CO"/>
        </a:p>
      </dgm:t>
    </dgm:pt>
    <dgm:pt modelId="{7A394AC5-6ECF-4A48-91AD-C2EA86AA2DD3}" type="sibTrans" cxnId="{1915C2B9-EFD8-4F58-9F46-CAB3B1CB31D7}">
      <dgm:prSet/>
      <dgm:spPr/>
      <dgm:t>
        <a:bodyPr/>
        <a:lstStyle/>
        <a:p>
          <a:endParaRPr lang="es-CO"/>
        </a:p>
      </dgm:t>
    </dgm:pt>
    <dgm:pt modelId="{5241717E-C4F4-43C8-BD95-3588D025D08A}">
      <dgm:prSet phldrT="[Texto]" custT="1"/>
      <dgm:spPr/>
      <dgm:t>
        <a:bodyPr/>
        <a:lstStyle/>
        <a:p>
          <a:pPr rtl="0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BDEF920B-B34E-4C1D-BBF2-2E76E42DDD97}" type="parTrans" cxnId="{4030F9EF-1354-4C42-A697-72106F1C35C3}">
      <dgm:prSet/>
      <dgm:spPr/>
      <dgm:t>
        <a:bodyPr/>
        <a:lstStyle/>
        <a:p>
          <a:endParaRPr lang="es-CO"/>
        </a:p>
      </dgm:t>
    </dgm:pt>
    <dgm:pt modelId="{9C62B654-24B4-489E-BB24-6E9A795B2D14}" type="sibTrans" cxnId="{4030F9EF-1354-4C42-A697-72106F1C35C3}">
      <dgm:prSet/>
      <dgm:spPr/>
      <dgm:t>
        <a:bodyPr/>
        <a:lstStyle/>
        <a:p>
          <a:endParaRPr lang="es-CO"/>
        </a:p>
      </dgm:t>
    </dgm:pt>
    <dgm:pt modelId="{F5AC65DB-CB81-4C65-B2F7-72F4915213F7}">
      <dgm:prSet phldrT="[Texto]" custT="1"/>
      <dgm:spPr/>
      <dgm:t>
        <a:bodyPr/>
        <a:lstStyle/>
        <a:p>
          <a:pPr algn="just"/>
          <a:r>
            <a:rPr lang="es-CO" sz="1200" b="1" i="0" u="none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algn="just"/>
          <a:r>
            <a:rPr lang="es-MX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F6,A2</a:t>
          </a:r>
          <a:r>
            <a:rPr lang="es-MX" sz="12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ES" sz="120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Adelantar las gestiones orientadas a la identificación, priorización, manejo y seguimiento al riesgo en la infraestructura de transporte </a:t>
          </a:r>
          <a:endParaRPr lang="es-ES" sz="1200" b="0" i="0" u="none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70E511AB-79EB-4088-8F40-1EAC5E8DA4BB}" type="sibTrans" cxnId="{B00E6399-D941-47E7-8228-23DCD0F5144E}">
      <dgm:prSet/>
      <dgm:spPr/>
      <dgm:t>
        <a:bodyPr/>
        <a:lstStyle/>
        <a:p>
          <a:endParaRPr lang="es-CO"/>
        </a:p>
      </dgm:t>
    </dgm:pt>
    <dgm:pt modelId="{1B7DF99D-BE69-4211-B8D4-9F129974F90C}" type="parTrans" cxnId="{B00E6399-D941-47E7-8228-23DCD0F5144E}">
      <dgm:prSet/>
      <dgm:spPr/>
      <dgm:t>
        <a:bodyPr/>
        <a:lstStyle/>
        <a:p>
          <a:endParaRPr lang="es-CO"/>
        </a:p>
      </dgm:t>
    </dgm:pt>
    <dgm:pt modelId="{4953B6B9-C87B-40CA-8AA5-C4A4B6837408}">
      <dgm:prSet custT="1"/>
      <dgm:spPr/>
      <dgm:t>
        <a:bodyPr/>
        <a:lstStyle/>
        <a:p>
          <a:pPr algn="ctr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  <a:r>
            <a:rPr lang="es-CO" sz="1200" b="1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</a:p>
        <a:p>
          <a:pPr algn="just"/>
          <a:r>
            <a:rPr lang="es-MX" sz="1200" b="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Materialización de riesgos de desastres (naturales y antrópicos).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0312C6C3-2ACC-470B-A2C1-429F523E88BF}" type="parTrans" cxnId="{A341064B-5888-469C-8596-F062F40310A8}">
      <dgm:prSet/>
      <dgm:spPr/>
      <dgm:t>
        <a:bodyPr/>
        <a:lstStyle/>
        <a:p>
          <a:endParaRPr lang="es-CO"/>
        </a:p>
      </dgm:t>
    </dgm:pt>
    <dgm:pt modelId="{0A00D4E0-E605-4083-8041-D5DDD69ED523}" type="sibTrans" cxnId="{A341064B-5888-469C-8596-F062F40310A8}">
      <dgm:prSet/>
      <dgm:spPr/>
      <dgm:t>
        <a:bodyPr/>
        <a:lstStyle/>
        <a:p>
          <a:endParaRPr lang="es-CO"/>
        </a:p>
      </dgm:t>
    </dgm:pt>
    <dgm:pt modelId="{9D25A3DB-EFA0-4DC8-911C-1EBA11A375BE}">
      <dgm:prSet custT="1"/>
      <dgm:spPr/>
      <dgm:t>
        <a:bodyPr/>
        <a:lstStyle/>
        <a:p>
          <a:pPr algn="just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algn="just"/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Ausencia de experiencia previa en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monitoreo, seguimiento y ajuste del Plan de Gestión del Riesgo de Desastres de Invías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3ED08220-CE45-446A-ADAB-6A3958669493}" type="parTrans" cxnId="{C854A32C-1B45-4BD0-8BF5-E49D2EC4429E}">
      <dgm:prSet/>
      <dgm:spPr/>
      <dgm:t>
        <a:bodyPr/>
        <a:lstStyle/>
        <a:p>
          <a:endParaRPr lang="es-CO"/>
        </a:p>
      </dgm:t>
    </dgm:pt>
    <dgm:pt modelId="{F2100172-047D-4B35-8CF1-233AA149A835}" type="sibTrans" cxnId="{C854A32C-1B45-4BD0-8BF5-E49D2EC4429E}">
      <dgm:prSet/>
      <dgm:spPr/>
      <dgm:t>
        <a:bodyPr/>
        <a:lstStyle/>
        <a:p>
          <a:endParaRPr lang="es-CO"/>
        </a:p>
      </dgm:t>
    </dgm:pt>
    <dgm:pt modelId="{8FB16E65-8BA6-4D1C-80BF-602BCCDCEF34}">
      <dgm:prSet custT="1"/>
      <dgm:spPr/>
      <dgm:t>
        <a:bodyPr/>
        <a:lstStyle/>
        <a:p>
          <a:pPr algn="just" rtl="0"/>
          <a:r>
            <a:rPr lang="es-CO" sz="1200" b="1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General anualmente y/o cuando se considere necesario, revisará el Plan de Gestión del Riesgo de Desastres de Invías y con base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resultados del monitoreo/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seguimiento, </a:t>
          </a:r>
          <a:r>
            <a:rPr lang="es-MX" sz="1200" b="0" u="none" strike="noStrike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procederá a ajustarlo cuando evidencie la necesidad de incorporar acciones de mejoramiento al </a:t>
          </a:r>
          <a:r>
            <a:rPr lang="es-MX" sz="1200" b="0" u="none" strike="noStrike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plan.</a:t>
          </a:r>
          <a:endParaRPr lang="es-CO" sz="1200" b="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gm:t>
    </dgm:pt>
    <dgm:pt modelId="{A2DF0DD1-DCAB-4946-BACA-9232B71DF639}" type="parTrans" cxnId="{9745D07F-3056-48C5-83E5-AFFF405E4E75}">
      <dgm:prSet/>
      <dgm:spPr/>
      <dgm:t>
        <a:bodyPr/>
        <a:lstStyle/>
        <a:p>
          <a:endParaRPr lang="es-CO"/>
        </a:p>
      </dgm:t>
    </dgm:pt>
    <dgm:pt modelId="{5550AE0D-9E58-47D7-8A92-46EAE3203B0B}" type="sibTrans" cxnId="{9745D07F-3056-48C5-83E5-AFFF405E4E75}">
      <dgm:prSet/>
      <dgm:spPr/>
      <dgm:t>
        <a:bodyPr/>
        <a:lstStyle/>
        <a:p>
          <a:endParaRPr lang="es-CO"/>
        </a:p>
      </dgm:t>
    </dgm:pt>
    <dgm:pt modelId="{6D7F6242-D2FC-4F5B-A725-27C59DB8CA9E}" type="pres">
      <dgm:prSet presAssocID="{BAE3808B-EFFB-4EAA-AEE5-B9926111659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6AAD68-780D-4327-9B40-0B7FA1E515C9}" type="pres">
      <dgm:prSet presAssocID="{284CE95A-45CB-4AA0-BEE6-9DA84C2BA8D3}" presName="roof" presStyleLbl="dkBgShp" presStyleIdx="0" presStyleCnt="2" custLinFactNeighborX="0" custLinFactNeighborY="-6187"/>
      <dgm:spPr/>
      <dgm:t>
        <a:bodyPr/>
        <a:lstStyle/>
        <a:p>
          <a:endParaRPr lang="es-CO"/>
        </a:p>
      </dgm:t>
    </dgm:pt>
    <dgm:pt modelId="{D2C566C1-47FC-48EC-AD3B-AF7C2744E50A}" type="pres">
      <dgm:prSet presAssocID="{284CE95A-45CB-4AA0-BEE6-9DA84C2BA8D3}" presName="pillars" presStyleCnt="0"/>
      <dgm:spPr/>
    </dgm:pt>
    <dgm:pt modelId="{30DD8B19-075D-4183-A5BD-9128D1002845}" type="pres">
      <dgm:prSet presAssocID="{284CE95A-45CB-4AA0-BEE6-9DA84C2BA8D3}" presName="pillar1" presStyleLbl="node1" presStyleIdx="0" presStyleCnt="5" custScaleX="51114" custScaleY="99693" custLinFactNeighborX="-82" custLinFactNeighborY="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4C8B4A-FCA7-4812-A44C-15326D361DDC}" type="pres">
      <dgm:prSet presAssocID="{5241717E-C4F4-43C8-BD95-3588D025D08A}" presName="pillarX" presStyleLbl="node1" presStyleIdx="1" presStyleCnt="5" custScaleX="3943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366CBD3-95B2-4405-9960-069D5AA378A9}" type="pres">
      <dgm:prSet presAssocID="{4953B6B9-C87B-40CA-8AA5-C4A4B6837408}" presName="pillarX" presStyleLbl="node1" presStyleIdx="2" presStyleCnt="5" custScaleX="5259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2FC1E9-D81F-4915-8A3B-F9409B754AE3}" type="pres">
      <dgm:prSet presAssocID="{9D25A3DB-EFA0-4DC8-911C-1EBA11A375BE}" presName="pillarX" presStyleLbl="node1" presStyleIdx="3" presStyleCnt="5" custScaleX="4760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99D23B-0232-4F6B-B8BD-5AD6844FBBA0}" type="pres">
      <dgm:prSet presAssocID="{8FB16E65-8BA6-4D1C-80BF-602BCCDCEF34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8C5598-BF13-4D0A-9BC9-1713D2B6F6D9}" type="pres">
      <dgm:prSet presAssocID="{284CE95A-45CB-4AA0-BEE6-9DA84C2BA8D3}" presName="base" presStyleLbl="dkBgShp" presStyleIdx="1" presStyleCnt="2"/>
      <dgm:spPr>
        <a:solidFill>
          <a:srgbClr val="ADB9CA"/>
        </a:solidFill>
      </dgm:spPr>
      <dgm:t>
        <a:bodyPr/>
        <a:lstStyle/>
        <a:p>
          <a:endParaRPr lang="es-CO"/>
        </a:p>
      </dgm:t>
    </dgm:pt>
  </dgm:ptLst>
  <dgm:cxnLst>
    <dgm:cxn modelId="{D9B5C84F-A987-4595-8AA7-0082719D5DD8}" type="presOf" srcId="{9D25A3DB-EFA0-4DC8-911C-1EBA11A375BE}" destId="{DA2FC1E9-D81F-4915-8A3B-F9409B754AE3}" srcOrd="0" destOrd="0" presId="urn:microsoft.com/office/officeart/2005/8/layout/hList3"/>
    <dgm:cxn modelId="{C854A32C-1B45-4BD0-8BF5-E49D2EC4429E}" srcId="{284CE95A-45CB-4AA0-BEE6-9DA84C2BA8D3}" destId="{9D25A3DB-EFA0-4DC8-911C-1EBA11A375BE}" srcOrd="3" destOrd="0" parTransId="{3ED08220-CE45-446A-ADAB-6A3958669493}" sibTransId="{F2100172-047D-4B35-8CF1-233AA149A835}"/>
    <dgm:cxn modelId="{720FA2C0-CD72-4B4B-86AC-3B69134D362F}" type="presOf" srcId="{8FB16E65-8BA6-4D1C-80BF-602BCCDCEF34}" destId="{5399D23B-0232-4F6B-B8BD-5AD6844FBBA0}" srcOrd="0" destOrd="0" presId="urn:microsoft.com/office/officeart/2005/8/layout/hList3"/>
    <dgm:cxn modelId="{A341064B-5888-469C-8596-F062F40310A8}" srcId="{284CE95A-45CB-4AA0-BEE6-9DA84C2BA8D3}" destId="{4953B6B9-C87B-40CA-8AA5-C4A4B6837408}" srcOrd="2" destOrd="0" parTransId="{0312C6C3-2ACC-470B-A2C1-429F523E88BF}" sibTransId="{0A00D4E0-E605-4083-8041-D5DDD69ED523}"/>
    <dgm:cxn modelId="{CF5E6099-7000-4E67-A99D-AAB153293A1F}" type="presOf" srcId="{BAE3808B-EFFB-4EAA-AEE5-B99261116592}" destId="{6D7F6242-D2FC-4F5B-A725-27C59DB8CA9E}" srcOrd="0" destOrd="0" presId="urn:microsoft.com/office/officeart/2005/8/layout/hList3"/>
    <dgm:cxn modelId="{B00E6399-D941-47E7-8228-23DCD0F5144E}" srcId="{284CE95A-45CB-4AA0-BEE6-9DA84C2BA8D3}" destId="{F5AC65DB-CB81-4C65-B2F7-72F4915213F7}" srcOrd="0" destOrd="0" parTransId="{1B7DF99D-BE69-4211-B8D4-9F129974F90C}" sibTransId="{70E511AB-79EB-4088-8F40-1EAC5E8DA4BB}"/>
    <dgm:cxn modelId="{7545DD88-D098-46E1-8216-27EE5F870134}" type="presOf" srcId="{F5AC65DB-CB81-4C65-B2F7-72F4915213F7}" destId="{30DD8B19-075D-4183-A5BD-9128D1002845}" srcOrd="0" destOrd="0" presId="urn:microsoft.com/office/officeart/2005/8/layout/hList3"/>
    <dgm:cxn modelId="{4030F9EF-1354-4C42-A697-72106F1C35C3}" srcId="{284CE95A-45CB-4AA0-BEE6-9DA84C2BA8D3}" destId="{5241717E-C4F4-43C8-BD95-3588D025D08A}" srcOrd="1" destOrd="0" parTransId="{BDEF920B-B34E-4C1D-BBF2-2E76E42DDD97}" sibTransId="{9C62B654-24B4-489E-BB24-6E9A795B2D14}"/>
    <dgm:cxn modelId="{1915C2B9-EFD8-4F58-9F46-CAB3B1CB31D7}" srcId="{BAE3808B-EFFB-4EAA-AEE5-B99261116592}" destId="{284CE95A-45CB-4AA0-BEE6-9DA84C2BA8D3}" srcOrd="0" destOrd="0" parTransId="{41C1BAE4-2B7C-425C-842C-29EBAA5BC2B8}" sibTransId="{7A394AC5-6ECF-4A48-91AD-C2EA86AA2DD3}"/>
    <dgm:cxn modelId="{9745D07F-3056-48C5-83E5-AFFF405E4E75}" srcId="{284CE95A-45CB-4AA0-BEE6-9DA84C2BA8D3}" destId="{8FB16E65-8BA6-4D1C-80BF-602BCCDCEF34}" srcOrd="4" destOrd="0" parTransId="{A2DF0DD1-DCAB-4946-BACA-9232B71DF639}" sibTransId="{5550AE0D-9E58-47D7-8A92-46EAE3203B0B}"/>
    <dgm:cxn modelId="{36545EE2-F347-4A40-8FE5-C22723F6C3A3}" type="presOf" srcId="{5241717E-C4F4-43C8-BD95-3588D025D08A}" destId="{A34C8B4A-FCA7-4812-A44C-15326D361DDC}" srcOrd="0" destOrd="0" presId="urn:microsoft.com/office/officeart/2005/8/layout/hList3"/>
    <dgm:cxn modelId="{E495EA0C-998C-401D-8A4B-3D034002A259}" type="presOf" srcId="{284CE95A-45CB-4AA0-BEE6-9DA84C2BA8D3}" destId="{C66AAD68-780D-4327-9B40-0B7FA1E515C9}" srcOrd="0" destOrd="0" presId="urn:microsoft.com/office/officeart/2005/8/layout/hList3"/>
    <dgm:cxn modelId="{CBFE8ECB-EA5B-49DA-A993-214FD08AB940}" type="presOf" srcId="{4953B6B9-C87B-40CA-8AA5-C4A4B6837408}" destId="{1366CBD3-95B2-4405-9960-069D5AA378A9}" srcOrd="0" destOrd="0" presId="urn:microsoft.com/office/officeart/2005/8/layout/hList3"/>
    <dgm:cxn modelId="{C8C46F86-15AE-4059-A593-E9BBDFE69B9E}" type="presParOf" srcId="{6D7F6242-D2FC-4F5B-A725-27C59DB8CA9E}" destId="{C66AAD68-780D-4327-9B40-0B7FA1E515C9}" srcOrd="0" destOrd="0" presId="urn:microsoft.com/office/officeart/2005/8/layout/hList3"/>
    <dgm:cxn modelId="{39BC5CA5-C0FB-4F14-81AD-D40D0CB6E3DF}" type="presParOf" srcId="{6D7F6242-D2FC-4F5B-A725-27C59DB8CA9E}" destId="{D2C566C1-47FC-48EC-AD3B-AF7C2744E50A}" srcOrd="1" destOrd="0" presId="urn:microsoft.com/office/officeart/2005/8/layout/hList3"/>
    <dgm:cxn modelId="{DACBE789-BE7D-4940-B876-8EB45E51D35E}" type="presParOf" srcId="{D2C566C1-47FC-48EC-AD3B-AF7C2744E50A}" destId="{30DD8B19-075D-4183-A5BD-9128D1002845}" srcOrd="0" destOrd="0" presId="urn:microsoft.com/office/officeart/2005/8/layout/hList3"/>
    <dgm:cxn modelId="{D563E590-661C-4B9C-9CED-73034C5F688F}" type="presParOf" srcId="{D2C566C1-47FC-48EC-AD3B-AF7C2744E50A}" destId="{A34C8B4A-FCA7-4812-A44C-15326D361DDC}" srcOrd="1" destOrd="0" presId="urn:microsoft.com/office/officeart/2005/8/layout/hList3"/>
    <dgm:cxn modelId="{7C34CB94-4D7C-46C4-AEC6-214D67D0CBF6}" type="presParOf" srcId="{D2C566C1-47FC-48EC-AD3B-AF7C2744E50A}" destId="{1366CBD3-95B2-4405-9960-069D5AA378A9}" srcOrd="2" destOrd="0" presId="urn:microsoft.com/office/officeart/2005/8/layout/hList3"/>
    <dgm:cxn modelId="{7F1A01B7-9F9C-4525-B571-BA2357D1175E}" type="presParOf" srcId="{D2C566C1-47FC-48EC-AD3B-AF7C2744E50A}" destId="{DA2FC1E9-D81F-4915-8A3B-F9409B754AE3}" srcOrd="3" destOrd="0" presId="urn:microsoft.com/office/officeart/2005/8/layout/hList3"/>
    <dgm:cxn modelId="{807B7ABA-1041-4C22-B57B-9B8413BAEE27}" type="presParOf" srcId="{D2C566C1-47FC-48EC-AD3B-AF7C2744E50A}" destId="{5399D23B-0232-4F6B-B8BD-5AD6844FBBA0}" srcOrd="4" destOrd="0" presId="urn:microsoft.com/office/officeart/2005/8/layout/hList3"/>
    <dgm:cxn modelId="{025D5C95-736D-4400-BD26-460ABA98F1E6}" type="presParOf" srcId="{6D7F6242-D2FC-4F5B-A725-27C59DB8CA9E}" destId="{7A8C5598-BF13-4D0A-9BC9-1713D2B6F6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B831-CF2B-43E3-8C95-2328D97B9503}">
      <dsp:nvSpPr>
        <dsp:cNvPr id="0" name=""/>
        <dsp:cNvSpPr/>
      </dsp:nvSpPr>
      <dsp:spPr>
        <a:xfrm>
          <a:off x="1493058" y="0"/>
          <a:ext cx="4461480" cy="446148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B5CE1-DB58-41A8-BE75-AE3ED43664ED}">
      <dsp:nvSpPr>
        <dsp:cNvPr id="0" name=""/>
        <dsp:cNvSpPr/>
      </dsp:nvSpPr>
      <dsp:spPr>
        <a:xfrm>
          <a:off x="1916899" y="423840"/>
          <a:ext cx="1739977" cy="17399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01838" y="508779"/>
        <a:ext cx="1570099" cy="1570099"/>
      </dsp:txXfrm>
    </dsp:sp>
    <dsp:sp modelId="{4C3C7126-BD35-4EA2-B8BE-625AA820F3B1}">
      <dsp:nvSpPr>
        <dsp:cNvPr id="0" name=""/>
        <dsp:cNvSpPr/>
      </dsp:nvSpPr>
      <dsp:spPr>
        <a:xfrm>
          <a:off x="3790721" y="423840"/>
          <a:ext cx="1739977" cy="1739977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Oportunidades</a:t>
          </a:r>
          <a:endParaRPr lang="es-CO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75660" y="508779"/>
        <a:ext cx="1570099" cy="1570099"/>
      </dsp:txXfrm>
    </dsp:sp>
    <dsp:sp modelId="{5B306688-1978-4B55-83FE-36486ECF20F7}">
      <dsp:nvSpPr>
        <dsp:cNvPr id="0" name=""/>
        <dsp:cNvSpPr/>
      </dsp:nvSpPr>
      <dsp:spPr>
        <a:xfrm>
          <a:off x="1916899" y="2297662"/>
          <a:ext cx="1739977" cy="17399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Fortalezas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01838" y="2382601"/>
        <a:ext cx="1570099" cy="1570099"/>
      </dsp:txXfrm>
    </dsp:sp>
    <dsp:sp modelId="{58ED86C3-6DF6-4439-AF83-979E06296D56}">
      <dsp:nvSpPr>
        <dsp:cNvPr id="0" name=""/>
        <dsp:cNvSpPr/>
      </dsp:nvSpPr>
      <dsp:spPr>
        <a:xfrm>
          <a:off x="3790721" y="2297662"/>
          <a:ext cx="1739977" cy="17399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Amenazas</a:t>
          </a:r>
          <a:endParaRPr lang="es-C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75660" y="2382601"/>
        <a:ext cx="1570099" cy="15700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61471" y="0"/>
          <a:ext cx="5849230" cy="838100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300" b="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 la </a:t>
          </a:r>
          <a:r>
            <a:rPr lang="es-ES" sz="13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estructura del Invías, de acuerdo a las necesidades actuales que demanda la Entidad para satisfacer a los Grupos de Valor</a:t>
          </a:r>
          <a:endParaRPr lang="es-CO" sz="13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61471" y="0"/>
        <a:ext cx="5849230" cy="838100"/>
      </dsp:txXfrm>
    </dsp:sp>
    <dsp:sp modelId="{30DD8B19-075D-4183-A5BD-9128D1002845}">
      <dsp:nvSpPr>
        <dsp:cNvPr id="0" name=""/>
        <dsp:cNvSpPr/>
      </dsp:nvSpPr>
      <dsp:spPr>
        <a:xfrm>
          <a:off x="79211" y="838100"/>
          <a:ext cx="1134754" cy="1760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D7,O5 </a:t>
          </a:r>
          <a:r>
            <a:rPr lang="es-ES" sz="10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Surtir todas las etapas y gestiones ante las instancias competentes para lograr la modernización de la estructura del Invías. </a:t>
          </a:r>
          <a:endParaRPr lang="es-ES" sz="1000" b="0" i="0" u="none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9211" y="838100"/>
        <a:ext cx="1134754" cy="1760010"/>
      </dsp:txXfrm>
    </dsp:sp>
    <dsp:sp modelId="{A34C8B4A-FCA7-4812-A44C-15326D361DDC}">
      <dsp:nvSpPr>
        <dsp:cNvPr id="0" name=""/>
        <dsp:cNvSpPr/>
      </dsp:nvSpPr>
      <dsp:spPr>
        <a:xfrm>
          <a:off x="1213965" y="838100"/>
          <a:ext cx="1171702" cy="1760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 </a:t>
          </a:r>
          <a:r>
            <a:rPr lang="es-ES" sz="10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213965" y="838100"/>
        <a:ext cx="1171702" cy="1760010"/>
      </dsp:txXfrm>
    </dsp:sp>
    <dsp:sp modelId="{75D4B776-14AC-455E-AA13-AF48322941A1}">
      <dsp:nvSpPr>
        <dsp:cNvPr id="0" name=""/>
        <dsp:cNvSpPr/>
      </dsp:nvSpPr>
      <dsp:spPr>
        <a:xfrm>
          <a:off x="2385668" y="838100"/>
          <a:ext cx="936299" cy="1760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 *</a:t>
          </a:r>
          <a:r>
            <a:rPr lang="es-MX" sz="10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Insatisfacción de los Grupos de valor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*Instancias competentes no aprueben el documento de modernización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385668" y="838100"/>
        <a:ext cx="936299" cy="1760010"/>
      </dsp:txXfrm>
    </dsp:sp>
    <dsp:sp modelId="{19D63286-4654-49CD-909C-21EB291A50FD}">
      <dsp:nvSpPr>
        <dsp:cNvPr id="0" name=""/>
        <dsp:cNvSpPr/>
      </dsp:nvSpPr>
      <dsp:spPr>
        <a:xfrm>
          <a:off x="3321967" y="838100"/>
          <a:ext cx="1180416" cy="1760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  <a:r>
            <a:rPr lang="es-MX" sz="10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Estructura de la Entidad con dificultades para satisfacer las necesidades y expectativas de los Grupos de valor</a:t>
          </a:r>
          <a:endParaRPr lang="es-CO" sz="10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321967" y="838100"/>
        <a:ext cx="1180416" cy="1760010"/>
      </dsp:txXfrm>
    </dsp:sp>
    <dsp:sp modelId="{29EF51DC-F5DF-4F5E-82FB-18B749B1C4AC}">
      <dsp:nvSpPr>
        <dsp:cNvPr id="0" name=""/>
        <dsp:cNvSpPr/>
      </dsp:nvSpPr>
      <dsp:spPr>
        <a:xfrm>
          <a:off x="4425050" y="838100"/>
          <a:ext cx="1485651" cy="1760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9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 Secretaría General anualmente actualizará la Caracterización de usuarios y en función de las necesidades, problemas y expectativas de los grupos de valor,  de ser necesario adelantará las acciones de mejora que sean </a:t>
          </a:r>
          <a:r>
            <a:rPr lang="es-MX" sz="900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requeridas.</a:t>
          </a:r>
          <a:endParaRPr lang="es-CO" sz="9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425050" y="838100"/>
        <a:ext cx="1485651" cy="1760010"/>
      </dsp:txXfrm>
    </dsp:sp>
    <dsp:sp modelId="{7A8C5598-BF13-4D0A-9BC9-1713D2B6F6D9}">
      <dsp:nvSpPr>
        <dsp:cNvPr id="0" name=""/>
        <dsp:cNvSpPr/>
      </dsp:nvSpPr>
      <dsp:spPr>
        <a:xfrm>
          <a:off x="0" y="2598110"/>
          <a:ext cx="5910702" cy="195556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470480"/>
          <a:ext cx="11813746" cy="296817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470480"/>
        <a:ext cx="11813746" cy="160281"/>
      </dsp:txXfrm>
    </dsp:sp>
    <dsp:sp modelId="{2033AA1F-BE90-4E0E-B63C-2E7B46D5474A}">
      <dsp:nvSpPr>
        <dsp:cNvPr id="0" name=""/>
        <dsp:cNvSpPr/>
      </dsp:nvSpPr>
      <dsp:spPr>
        <a:xfrm>
          <a:off x="597" y="743730"/>
          <a:ext cx="5883799" cy="501822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Modernizar, simplificar y hacer más eficiente el marco institucional del sector transporte y logística para alcanzar mayores niveles de eficacia, especialización y articulación entre las entidades nacionales y territoriales.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97" y="743730"/>
        <a:ext cx="5883799" cy="501822"/>
      </dsp:txXfrm>
    </dsp:sp>
    <dsp:sp modelId="{263697B1-49B0-4D01-B22C-D18437B5092C}">
      <dsp:nvSpPr>
        <dsp:cNvPr id="0" name=""/>
        <dsp:cNvSpPr/>
      </dsp:nvSpPr>
      <dsp:spPr>
        <a:xfrm>
          <a:off x="5884985" y="738089"/>
          <a:ext cx="5928751" cy="506271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1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las condiciones de seguridad de la infraestructura de transporte y de los vehículos y construir una cultura ciudadana de corresponsabilidad </a:t>
          </a: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autorregulación para una movilidad segura.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884985" y="738089"/>
        <a:ext cx="5928751" cy="506271"/>
      </dsp:txXfrm>
    </dsp:sp>
    <dsp:sp modelId="{DAD58FD7-EC1F-4920-A262-9CC0C524D013}">
      <dsp:nvSpPr>
        <dsp:cNvPr id="0" name=""/>
        <dsp:cNvSpPr/>
      </dsp:nvSpPr>
      <dsp:spPr>
        <a:xfrm rot="10800000">
          <a:off x="0" y="114187"/>
          <a:ext cx="11813746" cy="368674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A. Gobernanza e institucionalidad moderna para el transporte y la logística eficientes y seguros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10800000">
        <a:off x="0" y="114187"/>
        <a:ext cx="11813746" cy="23955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0"/>
          <a:ext cx="5910702" cy="832931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3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la articulación interinstitucional, mediante el suministro de equipos y tecnologías inteligentes de comunicación para el fortalecimiento del Programa de Seguridad en las Carreteras Nacionales. </a:t>
          </a:r>
          <a:endParaRPr lang="es-CO" sz="13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5910702" cy="832931"/>
      </dsp:txXfrm>
    </dsp:sp>
    <dsp:sp modelId="{30DD8B19-075D-4183-A5BD-9128D1002845}">
      <dsp:nvSpPr>
        <dsp:cNvPr id="0" name=""/>
        <dsp:cNvSpPr/>
      </dsp:nvSpPr>
      <dsp:spPr>
        <a:xfrm>
          <a:off x="1303" y="832931"/>
          <a:ext cx="1062056" cy="1749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</a:t>
          </a:r>
          <a:r>
            <a:rPr lang="es-CO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F2,A3. Adelantar gestiones de coordinación interinstitucional para fortalecer el Programa de seguridad en carreteras Nacionales</a:t>
          </a:r>
        </a:p>
      </dsp:txBody>
      <dsp:txXfrm>
        <a:off x="1303" y="832931"/>
        <a:ext cx="1062056" cy="1749155"/>
      </dsp:txXfrm>
    </dsp:sp>
    <dsp:sp modelId="{A34C8B4A-FCA7-4812-A44C-15326D361DDC}">
      <dsp:nvSpPr>
        <dsp:cNvPr id="0" name=""/>
        <dsp:cNvSpPr/>
      </dsp:nvSpPr>
      <dsp:spPr>
        <a:xfrm>
          <a:off x="1063359" y="832931"/>
          <a:ext cx="981112" cy="1749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b="1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</a:t>
          </a:r>
          <a:r>
            <a:rPr lang="es-CO" sz="9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  <a:r>
            <a:rPr lang="es-ES" sz="9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de Seguridad en Carreteras Nacionales –PSCN-</a:t>
          </a:r>
          <a:endParaRPr lang="es-CO" sz="9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063359" y="832931"/>
        <a:ext cx="981112" cy="1749155"/>
      </dsp:txXfrm>
    </dsp:sp>
    <dsp:sp modelId="{25CB3A15-E0D2-4ECF-948C-9B61B03340A1}">
      <dsp:nvSpPr>
        <dsp:cNvPr id="0" name=""/>
        <dsp:cNvSpPr/>
      </dsp:nvSpPr>
      <dsp:spPr>
        <a:xfrm>
          <a:off x="2044471" y="832931"/>
          <a:ext cx="1186615" cy="1749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</a:p>
        <a:p>
          <a:pPr lvl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9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Disminución en la capacidad operativa del Programa de Seguridad en las Carreteras Nacionales.</a:t>
          </a:r>
        </a:p>
        <a:p>
          <a:pPr lvl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*Disminución de recursos asignados para el sostenimiento del </a:t>
          </a:r>
          <a:r>
            <a:rPr lang="es-MX" sz="900" b="0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PSCN</a:t>
          </a:r>
          <a:endParaRPr lang="es-CO" sz="9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44471" y="832931"/>
        <a:ext cx="1186615" cy="1749155"/>
      </dsp:txXfrm>
    </dsp:sp>
    <dsp:sp modelId="{128F97B5-01E3-4538-9270-F76F8ED8EAB1}">
      <dsp:nvSpPr>
        <dsp:cNvPr id="0" name=""/>
        <dsp:cNvSpPr/>
      </dsp:nvSpPr>
      <dsp:spPr>
        <a:xfrm>
          <a:off x="3231087" y="832931"/>
          <a:ext cx="1120148" cy="1749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800" b="1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  <a:r>
            <a:rPr lang="es-MX" sz="8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Desarticulación entre el Plan Estratégico para la Seguridad en las Carreteras y para la Atención de Impactos Negativos en Situaciones de Orden Público y la ejecución del Programa de Seguridad de Carreteras Nacionales</a:t>
          </a:r>
          <a:endParaRPr lang="es-CO" sz="8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231087" y="832931"/>
        <a:ext cx="1120148" cy="1749155"/>
      </dsp:txXfrm>
    </dsp:sp>
    <dsp:sp modelId="{7D1D3558-0E27-4EB1-87CF-C46B53CA1D23}">
      <dsp:nvSpPr>
        <dsp:cNvPr id="0" name=""/>
        <dsp:cNvSpPr/>
      </dsp:nvSpPr>
      <dsp:spPr>
        <a:xfrm>
          <a:off x="4351235" y="832931"/>
          <a:ext cx="1558163" cy="1749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9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 Secretaría General anualmente apoyará en la ejecución del Plan Estratégico para la seguridad en carreteras de conformidad a los lineamientos dados por la Comisión Intersectorial de las Carreteras Nacionales.</a:t>
          </a:r>
          <a:endParaRPr lang="es-CO" sz="9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351235" y="832931"/>
        <a:ext cx="1558163" cy="1749155"/>
      </dsp:txXfrm>
    </dsp:sp>
    <dsp:sp modelId="{7A8C5598-BF13-4D0A-9BC9-1713D2B6F6D9}">
      <dsp:nvSpPr>
        <dsp:cNvPr id="0" name=""/>
        <dsp:cNvSpPr/>
      </dsp:nvSpPr>
      <dsp:spPr>
        <a:xfrm>
          <a:off x="0" y="2582087"/>
          <a:ext cx="5910702" cy="194350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368302"/>
          <a:ext cx="11813746" cy="246917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  <a:r>
            <a:rPr lang="es-CO" sz="1400" kern="120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  <a:endParaRPr lang="es-CO" sz="14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368302"/>
        <a:ext cx="11813746" cy="133335"/>
      </dsp:txXfrm>
    </dsp:sp>
    <dsp:sp modelId="{2033AA1F-BE90-4E0E-B63C-2E7B46D5474A}">
      <dsp:nvSpPr>
        <dsp:cNvPr id="0" name=""/>
        <dsp:cNvSpPr/>
      </dsp:nvSpPr>
      <dsp:spPr>
        <a:xfrm>
          <a:off x="0" y="603031"/>
          <a:ext cx="3934069" cy="439527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Maestro Fluvial, con el fin de desarrollar y promocionar las ventajas del modo en un esquema de transporte intermodal.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603031"/>
        <a:ext cx="3934069" cy="439527"/>
      </dsp:txXfrm>
    </dsp:sp>
    <dsp:sp modelId="{41CF1475-CE65-4F56-9753-6C48EE63F045}">
      <dsp:nvSpPr>
        <dsp:cNvPr id="0" name=""/>
        <dsp:cNvSpPr/>
      </dsp:nvSpPr>
      <dsp:spPr>
        <a:xfrm>
          <a:off x="3936022" y="600452"/>
          <a:ext cx="3934069" cy="414585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el sistema portuario colombiano y sus accesos marítimos.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936022" y="600452"/>
        <a:ext cx="3934069" cy="414585"/>
      </dsp:txXfrm>
    </dsp:sp>
    <dsp:sp modelId="{263697B1-49B0-4D01-B22C-D18437B5092C}">
      <dsp:nvSpPr>
        <dsp:cNvPr id="0" name=""/>
        <dsp:cNvSpPr/>
      </dsp:nvSpPr>
      <dsp:spPr>
        <a:xfrm>
          <a:off x="7875835" y="602383"/>
          <a:ext cx="3934069" cy="394808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Establecer e implementar la política nacional de reactivación y consolidación del transporte ferroviario de carga.</a:t>
          </a:r>
          <a:endParaRPr lang="es-CO" sz="1100" b="0" i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875835" y="602383"/>
        <a:ext cx="3934069" cy="394808"/>
      </dsp:txXfrm>
    </dsp:sp>
    <dsp:sp modelId="{DAD58FD7-EC1F-4920-A262-9CC0C524D013}">
      <dsp:nvSpPr>
        <dsp:cNvPr id="0" name=""/>
        <dsp:cNvSpPr/>
      </dsp:nvSpPr>
      <dsp:spPr>
        <a:xfrm rot="10800000">
          <a:off x="0" y="0"/>
          <a:ext cx="11813746" cy="396608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sp:txBody>
      <dsp:txXfrm rot="10800000">
        <a:off x="0" y="0"/>
        <a:ext cx="11813746" cy="25770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533"/>
          <a:ext cx="11617235" cy="603370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Realizar las acciones señaladas en el Plan Maestro de Transporte Intermodal - PMTI, mediante la gestión de recursos presupuestales que permitan fortalecer la intermodalidad de la infraestructura vial.</a:t>
          </a:r>
          <a:endParaRPr lang="es-CO" sz="15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533"/>
        <a:ext cx="11617235" cy="603370"/>
      </dsp:txXfrm>
    </dsp:sp>
    <dsp:sp modelId="{30DD8B19-075D-4183-A5BD-9128D1002845}">
      <dsp:nvSpPr>
        <dsp:cNvPr id="0" name=""/>
        <dsp:cNvSpPr/>
      </dsp:nvSpPr>
      <dsp:spPr>
        <a:xfrm>
          <a:off x="0" y="562374"/>
          <a:ext cx="3811193" cy="16260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D4,O4 y D5,O4</a:t>
          </a: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Realizar mantenimiento adecuado y rehabilitación a la infraestructura fluvial existente. </a:t>
          </a:r>
          <a:endParaRPr lang="es-MX" sz="1100" b="1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F5,O4</a:t>
          </a: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ES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Culminar estudios y realizar las obras de profundización y mantenimiento a canales de acceso.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D6,A1 </a:t>
          </a: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Convertir sedes y estaciones férreas en “Lugares de activación de ECONOMÍA NARANJA” y monumentos turísticos en articulación de una Política </a:t>
          </a:r>
          <a:r>
            <a:rPr lang="es-MX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Férrea.</a:t>
          </a:r>
          <a:endParaRPr lang="es-ES" sz="11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562374"/>
        <a:ext cx="3811193" cy="1626021"/>
      </dsp:txXfrm>
    </dsp:sp>
    <dsp:sp modelId="{A34C8B4A-FCA7-4812-A44C-15326D361DDC}">
      <dsp:nvSpPr>
        <dsp:cNvPr id="0" name=""/>
        <dsp:cNvSpPr/>
      </dsp:nvSpPr>
      <dsp:spPr>
        <a:xfrm>
          <a:off x="3814284" y="562390"/>
          <a:ext cx="1720632" cy="16252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*</a:t>
          </a:r>
          <a:r>
            <a:rPr lang="es-CO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Obras fluviales.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CO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 canales de accesos marítimos.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CO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Redes férreas y estaciones.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14284" y="562390"/>
        <a:ext cx="1720632" cy="1625271"/>
      </dsp:txXfrm>
    </dsp:sp>
    <dsp:sp modelId="{A37DE968-DA1D-4641-A0EE-12D6A3FBEA1C}">
      <dsp:nvSpPr>
        <dsp:cNvPr id="0" name=""/>
        <dsp:cNvSpPr/>
      </dsp:nvSpPr>
      <dsp:spPr>
        <a:xfrm>
          <a:off x="5534917" y="562553"/>
          <a:ext cx="1479713" cy="16708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1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Desmejoramiento de la infraestructura vial intermodal</a:t>
          </a:r>
          <a:endParaRPr lang="es-CO" sz="11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534917" y="562553"/>
        <a:ext cx="1479713" cy="1670847"/>
      </dsp:txXfrm>
    </dsp:sp>
    <dsp:sp modelId="{5BC69055-D128-47F0-A791-F48EB75A3E51}">
      <dsp:nvSpPr>
        <dsp:cNvPr id="0" name=""/>
        <dsp:cNvSpPr/>
      </dsp:nvSpPr>
      <dsp:spPr>
        <a:xfrm>
          <a:off x="7031565" y="562382"/>
          <a:ext cx="1554635" cy="16964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Complejidad y contingencias en el desarrollo de los proyectos de la infraestructura vial intermodal</a:t>
          </a:r>
          <a:endParaRPr lang="es-CO" sz="11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031565" y="562382"/>
        <a:ext cx="1554635" cy="1696454"/>
      </dsp:txXfrm>
    </dsp:sp>
    <dsp:sp modelId="{0B0C64D5-5940-490D-BACC-CB4962CAB060}">
      <dsp:nvSpPr>
        <dsp:cNvPr id="0" name=""/>
        <dsp:cNvSpPr/>
      </dsp:nvSpPr>
      <dsp:spPr>
        <a:xfrm>
          <a:off x="8561301" y="562382"/>
          <a:ext cx="3043874" cy="17220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Operativo trimestralmente monitoreará el cumplimiento de las metas de mejoramiento, mantenimiento y rehabilitación de la infraestructura vial intermodal, analizando el contexto externo e interno versus el grado de cumplimiento y posibles </a:t>
          </a:r>
          <a:r>
            <a:rPr lang="es-MX" sz="11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contingencias, </a:t>
          </a: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determinado si es necesario iniciar procesos sancionatorios, realizar adiciones o </a:t>
          </a:r>
          <a:r>
            <a:rPr lang="es-MX" sz="11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prorrogas requeridas. </a:t>
          </a:r>
          <a:endParaRPr lang="es-CO" sz="1100" b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561301" y="562382"/>
        <a:ext cx="3043874" cy="1722060"/>
      </dsp:txXfrm>
    </dsp:sp>
    <dsp:sp modelId="{7A8C5598-BF13-4D0A-9BC9-1713D2B6F6D9}">
      <dsp:nvSpPr>
        <dsp:cNvPr id="0" name=""/>
        <dsp:cNvSpPr/>
      </dsp:nvSpPr>
      <dsp:spPr>
        <a:xfrm>
          <a:off x="0" y="2166337"/>
          <a:ext cx="11617235" cy="311485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392230"/>
          <a:ext cx="11813746" cy="479635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392230"/>
        <a:ext cx="11813746" cy="259003"/>
      </dsp:txXfrm>
    </dsp:sp>
    <dsp:sp modelId="{2033AA1F-BE90-4E0E-B63C-2E7B46D5474A}">
      <dsp:nvSpPr>
        <dsp:cNvPr id="0" name=""/>
        <dsp:cNvSpPr/>
      </dsp:nvSpPr>
      <dsp:spPr>
        <a:xfrm>
          <a:off x="0" y="726157"/>
          <a:ext cx="11813746" cy="403201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 la calidad del transporte carretero, en términos de capacidad/estado de la infraestructura y de la prestación de servicios para garantizar la conectividad entre centros de producción, distribución y consumo, así como la integración de los territorios.</a:t>
          </a:r>
        </a:p>
      </dsp:txBody>
      <dsp:txXfrm>
        <a:off x="0" y="726157"/>
        <a:ext cx="11813746" cy="403201"/>
      </dsp:txXfrm>
    </dsp:sp>
    <dsp:sp modelId="{DAD58FD7-EC1F-4920-A262-9CC0C524D013}">
      <dsp:nvSpPr>
        <dsp:cNvPr id="0" name=""/>
        <dsp:cNvSpPr/>
      </dsp:nvSpPr>
      <dsp:spPr>
        <a:xfrm rot="10800000">
          <a:off x="0" y="0"/>
          <a:ext cx="11813746" cy="345581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C. Corredores estratégicos intermodales: red de transporte nacional, nodos logísticos y eficiencia modal</a:t>
          </a:r>
        </a:p>
      </dsp:txBody>
      <dsp:txXfrm rot="10800000">
        <a:off x="0" y="0"/>
        <a:ext cx="11813746" cy="22454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151928"/>
          <a:ext cx="11718835" cy="510514"/>
        </a:xfrm>
        <a:prstGeom prst="rect">
          <a:avLst/>
        </a:prstGeom>
        <a:solidFill>
          <a:srgbClr val="ADB9CA"/>
        </a:solidFill>
        <a:ln>
          <a:solidFill>
            <a:srgbClr val="ADB9C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Mejorar, mantener y rehabilitar la infraestructura vial intermodal, mediante el desarrollo de programas estratégicos para la conectividad del país.</a:t>
          </a:r>
          <a:endParaRPr lang="es-CO" sz="15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51928"/>
        <a:ext cx="11718835" cy="510514"/>
      </dsp:txXfrm>
    </dsp:sp>
    <dsp:sp modelId="{30DD8B19-075D-4183-A5BD-9128D1002845}">
      <dsp:nvSpPr>
        <dsp:cNvPr id="0" name=""/>
        <dsp:cNvSpPr/>
      </dsp:nvSpPr>
      <dsp:spPr>
        <a:xfrm>
          <a:off x="6623" y="699300"/>
          <a:ext cx="3927906" cy="19301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D1,O1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Rehabilitar y mantener en buen estado de transitabilidad y seguridad vial las carreteras nacionales a cargo </a:t>
          </a:r>
        </a:p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F2,A1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Priorizar la terminación de proyectos especiales y continuar con la pavimentación de corredores </a:t>
          </a:r>
        </a:p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F1,O1 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Priorizar, viabilizar y desarrollar proyectos de </a:t>
          </a:r>
          <a:r>
            <a:rPr lang="es-MX" sz="105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impacto </a:t>
          </a:r>
        </a:p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D3,O1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Renovar y reforzar la infraestructura de puentes </a:t>
          </a:r>
          <a:endParaRPr lang="es-MX" sz="1050" u="none" strike="noStrike" kern="1200" dirty="0" smtClean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</a:t>
          </a:r>
          <a:r>
            <a:rPr lang="es-MX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F3,A3</a:t>
          </a:r>
          <a:r>
            <a:rPr lang="es-MX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Integrar tecnologías innovadoras y sostenibles para el desarrollo de la </a:t>
          </a:r>
          <a:r>
            <a:rPr lang="es-MX" sz="105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infraestructura de transporte</a:t>
          </a:r>
          <a:r>
            <a:rPr lang="es-ES" sz="105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ES" sz="105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6623" y="699300"/>
        <a:ext cx="3927906" cy="1930166"/>
      </dsp:txXfrm>
    </dsp:sp>
    <dsp:sp modelId="{A34C8B4A-FCA7-4812-A44C-15326D361DDC}">
      <dsp:nvSpPr>
        <dsp:cNvPr id="0" name=""/>
        <dsp:cNvSpPr/>
      </dsp:nvSpPr>
      <dsp:spPr>
        <a:xfrm>
          <a:off x="3946047" y="699300"/>
          <a:ext cx="2374300" cy="19301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Corredores de mantenimiento y rehabilitación.</a:t>
          </a:r>
          <a:endParaRPr lang="es-CO" sz="1000" b="0" i="0" u="none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Terminación de Proyectos Especiales.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Terminación de pavimentación de corredores.</a:t>
          </a:r>
          <a:endParaRPr lang="es-CO" sz="1000" b="0" i="0" u="none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Proyectos de largo plazo.</a:t>
          </a: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Rehabilitación y construcción de puentes.</a:t>
          </a:r>
          <a:endParaRPr lang="es-CO" sz="1000" b="0" i="0" u="none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Innovación, estudios y normalización. 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946047" y="699300"/>
        <a:ext cx="2374300" cy="1930166"/>
      </dsp:txXfrm>
    </dsp:sp>
    <dsp:sp modelId="{61AC025D-D685-4E68-81DF-36C024F1781E}">
      <dsp:nvSpPr>
        <dsp:cNvPr id="0" name=""/>
        <dsp:cNvSpPr/>
      </dsp:nvSpPr>
      <dsp:spPr>
        <a:xfrm>
          <a:off x="6322293" y="695248"/>
          <a:ext cx="1333919" cy="19088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05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Desmejoramiento de la infraestructura vial intermodal</a:t>
          </a:r>
          <a:r>
            <a:rPr lang="es-CO" sz="105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</a:t>
          </a:r>
          <a:endParaRPr lang="es-CO" sz="105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6322293" y="695248"/>
        <a:ext cx="1333919" cy="1908854"/>
      </dsp:txXfrm>
    </dsp:sp>
    <dsp:sp modelId="{7E686DAC-D604-470F-B290-1E9A2B6798A3}">
      <dsp:nvSpPr>
        <dsp:cNvPr id="0" name=""/>
        <dsp:cNvSpPr/>
      </dsp:nvSpPr>
      <dsp:spPr>
        <a:xfrm>
          <a:off x="7644928" y="699300"/>
          <a:ext cx="1625123" cy="1948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1524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Complejidad y contingencias en el desarrollo de los proyectos de la infraestructura vial intermodal</a:t>
          </a:r>
          <a:endParaRPr lang="es-CO" sz="10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644928" y="699300"/>
        <a:ext cx="1625123" cy="1948898"/>
      </dsp:txXfrm>
    </dsp:sp>
    <dsp:sp modelId="{AD72F6DC-C4BB-44D1-87E5-AE1C20BDDF12}">
      <dsp:nvSpPr>
        <dsp:cNvPr id="0" name=""/>
        <dsp:cNvSpPr/>
      </dsp:nvSpPr>
      <dsp:spPr>
        <a:xfrm>
          <a:off x="9270051" y="699300"/>
          <a:ext cx="2444182" cy="19488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0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Operativo trimestralmente monitoreará el cumplimiento de las metas de mejoramiento, mantenimiento y rehabilitación de la infraestructura vial intermodal, analizando el contexto externo e interno versus el grado de cumplimiento y posibles contingencias determinado si es necesario iniciar procesos sancionatorios, realizar adiciones o </a:t>
          </a:r>
          <a:r>
            <a:rPr lang="es-MX" sz="10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prorrogas requeridas</a:t>
          </a:r>
          <a:r>
            <a:rPr lang="es-MX" sz="9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</a:t>
          </a:r>
          <a:endParaRPr lang="es-CO" sz="9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9270051" y="699300"/>
        <a:ext cx="2444182" cy="1948862"/>
      </dsp:txXfrm>
    </dsp:sp>
    <dsp:sp modelId="{7A8C5598-BF13-4D0A-9BC9-1713D2B6F6D9}">
      <dsp:nvSpPr>
        <dsp:cNvPr id="0" name=""/>
        <dsp:cNvSpPr/>
      </dsp:nvSpPr>
      <dsp:spPr>
        <a:xfrm>
          <a:off x="0" y="2610295"/>
          <a:ext cx="11718835" cy="203259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8A896-9AAF-442C-A564-2E1F04754772}">
      <dsp:nvSpPr>
        <dsp:cNvPr id="0" name=""/>
        <dsp:cNvSpPr/>
      </dsp:nvSpPr>
      <dsp:spPr>
        <a:xfrm>
          <a:off x="0" y="572970"/>
          <a:ext cx="11617235" cy="267899"/>
        </a:xfrm>
        <a:prstGeom prst="rect">
          <a:avLst/>
        </a:prstGeom>
        <a:solidFill>
          <a:srgbClr val="ED7D3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PND:</a:t>
          </a:r>
        </a:p>
      </dsp:txBody>
      <dsp:txXfrm>
        <a:off x="0" y="572970"/>
        <a:ext cx="11617235" cy="144665"/>
      </dsp:txXfrm>
    </dsp:sp>
    <dsp:sp modelId="{2033AA1F-BE90-4E0E-B63C-2E7B46D5474A}">
      <dsp:nvSpPr>
        <dsp:cNvPr id="0" name=""/>
        <dsp:cNvSpPr/>
      </dsp:nvSpPr>
      <dsp:spPr>
        <a:xfrm>
          <a:off x="0" y="813214"/>
          <a:ext cx="11617235" cy="334630"/>
        </a:xfrm>
        <a:prstGeom prst="rect">
          <a:avLst/>
        </a:prstGeom>
        <a:solidFill>
          <a:srgbClr val="F9D6BF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Promover el desarrollo de fuentes de pago alternativas para fondear proyectos de transporte y, de esta manera, ayudar a viabilizar las diferentes iniciativas que requieren recursos adicionales para su implementación.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813214"/>
        <a:ext cx="11617235" cy="334630"/>
      </dsp:txXfrm>
    </dsp:sp>
    <dsp:sp modelId="{DAD58FD7-EC1F-4920-A262-9CC0C524D013}">
      <dsp:nvSpPr>
        <dsp:cNvPr id="0" name=""/>
        <dsp:cNvSpPr/>
      </dsp:nvSpPr>
      <dsp:spPr>
        <a:xfrm rot="10800000">
          <a:off x="0" y="118445"/>
          <a:ext cx="11617235" cy="457598"/>
        </a:xfrm>
        <a:prstGeom prst="upArrowCallout">
          <a:avLst/>
        </a:prstGeom>
        <a:solidFill>
          <a:srgbClr val="F9D6B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Innovación financiera y movilización de nuevas fuentes de pago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10800000">
        <a:off x="0" y="118445"/>
        <a:ext cx="11617235" cy="29733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0"/>
          <a:ext cx="11617235" cy="634014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</a:t>
          </a:r>
          <a:r>
            <a:rPr lang="es-CO" sz="1500" b="1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 </a:t>
          </a:r>
          <a:r>
            <a:rPr lang="es-ES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Generar ingresos adicionales, mediante la Identificación de nuevas fuentes de financiación de la infraestructura de transporte, para mejorar el estado de la red vial a cargo</a:t>
          </a:r>
          <a:endParaRPr lang="es-CO" sz="15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617235" cy="634014"/>
      </dsp:txXfrm>
    </dsp:sp>
    <dsp:sp modelId="{30DD8B19-075D-4183-A5BD-9128D1002845}">
      <dsp:nvSpPr>
        <dsp:cNvPr id="0" name=""/>
        <dsp:cNvSpPr/>
      </dsp:nvSpPr>
      <dsp:spPr>
        <a:xfrm>
          <a:off x="215" y="634014"/>
          <a:ext cx="3594185" cy="13314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F5,A1. Instalar nuevas casetas de peaje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*D2,A1</a:t>
          </a:r>
          <a:r>
            <a:rPr lang="es-ES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Diseñar, estructurar e Implementar nuevas fuentes de financiación para mejorar el estado de la red vial a cargo </a:t>
          </a:r>
          <a:endParaRPr lang="es-ES" sz="12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15" y="634014"/>
        <a:ext cx="3594185" cy="1331431"/>
      </dsp:txXfrm>
    </dsp:sp>
    <dsp:sp modelId="{A34C8B4A-FCA7-4812-A44C-15326D361DDC}">
      <dsp:nvSpPr>
        <dsp:cNvPr id="0" name=""/>
        <dsp:cNvSpPr/>
      </dsp:nvSpPr>
      <dsp:spPr>
        <a:xfrm>
          <a:off x="3594400" y="634014"/>
          <a:ext cx="1698862" cy="13314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Nuevos peajes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Mecanismos innovadores de financiamiento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594400" y="634014"/>
        <a:ext cx="1698862" cy="1331431"/>
      </dsp:txXfrm>
    </dsp:sp>
    <dsp:sp modelId="{DF3975EB-7E8E-423B-BA7D-57CE8753C3F9}">
      <dsp:nvSpPr>
        <dsp:cNvPr id="0" name=""/>
        <dsp:cNvSpPr/>
      </dsp:nvSpPr>
      <dsp:spPr>
        <a:xfrm>
          <a:off x="5293263" y="634014"/>
          <a:ext cx="1838615" cy="13314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2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Deterioro del estado de la red vial a cargo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293263" y="634014"/>
        <a:ext cx="1838615" cy="1331431"/>
      </dsp:txXfrm>
    </dsp:sp>
    <dsp:sp modelId="{29D69333-43AE-4B6E-A226-B1128CFE2BBF}">
      <dsp:nvSpPr>
        <dsp:cNvPr id="0" name=""/>
        <dsp:cNvSpPr/>
      </dsp:nvSpPr>
      <dsp:spPr>
        <a:xfrm>
          <a:off x="7131879" y="634014"/>
          <a:ext cx="1849006" cy="13314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Recaudo inferior al esperado con las nuevas Fuentes de financiación 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131879" y="634014"/>
        <a:ext cx="1849006" cy="1331431"/>
      </dsp:txXfrm>
    </dsp:sp>
    <dsp:sp modelId="{E4530C50-D748-47CB-BAA9-B8C90FE04F8B}">
      <dsp:nvSpPr>
        <dsp:cNvPr id="0" name=""/>
        <dsp:cNvSpPr/>
      </dsp:nvSpPr>
      <dsp:spPr>
        <a:xfrm>
          <a:off x="8980886" y="634014"/>
          <a:ext cx="2636133" cy="13314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Directores Operativo y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Técnico y el Jefe de la Oficina Asesora de Planeación,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anualmente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revisarán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las actuales fuentes de ingresos y analizarán la pertinencia de incursionar en nuevas fuentes.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980886" y="634014"/>
        <a:ext cx="2636133" cy="1331431"/>
      </dsp:txXfrm>
    </dsp:sp>
    <dsp:sp modelId="{7A8C5598-BF13-4D0A-9BC9-1713D2B6F6D9}">
      <dsp:nvSpPr>
        <dsp:cNvPr id="0" name=""/>
        <dsp:cNvSpPr/>
      </dsp:nvSpPr>
      <dsp:spPr>
        <a:xfrm>
          <a:off x="0" y="1965446"/>
          <a:ext cx="11617235" cy="147936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825499"/>
          <a:ext cx="11617233" cy="541617"/>
        </a:xfrm>
        <a:prstGeom prst="rec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/>
            <a:t>Objetivo PND</a:t>
          </a:r>
        </a:p>
      </dsp:txBody>
      <dsp:txXfrm>
        <a:off x="0" y="825499"/>
        <a:ext cx="11617233" cy="292473"/>
      </dsp:txXfrm>
    </dsp:sp>
    <dsp:sp modelId="{19C90AA6-4201-4B22-BD34-6FB4C0598145}">
      <dsp:nvSpPr>
        <dsp:cNvPr id="0" name=""/>
        <dsp:cNvSpPr/>
      </dsp:nvSpPr>
      <dsp:spPr>
        <a:xfrm>
          <a:off x="0" y="1107140"/>
          <a:ext cx="5808616" cy="24914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Promover la digitalización y automatización masiva de trámites.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107140"/>
        <a:ext cx="5808616" cy="249143"/>
      </dsp:txXfrm>
    </dsp:sp>
    <dsp:sp modelId="{ADDE3CCE-7ED4-46BB-8A48-A76C1DB29021}">
      <dsp:nvSpPr>
        <dsp:cNvPr id="0" name=""/>
        <dsp:cNvSpPr/>
      </dsp:nvSpPr>
      <dsp:spPr>
        <a:xfrm>
          <a:off x="5808616" y="1107140"/>
          <a:ext cx="5808616" cy="249143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5. Definir e implementar la infraestructura de datos para generar valor social y económico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808616" y="1107140"/>
        <a:ext cx="5808616" cy="249143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11617233" cy="833007"/>
        </a:xfrm>
        <a:prstGeom prst="upArrowCallou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0" i="0" u="none" strike="noStrike" kern="1200" dirty="0">
              <a:solidFill>
                <a:srgbClr val="000000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VII. Pacto por la transformación digital de Colombia: Gobierno, empresas y hogares conectados con la era del conocimiento</a:t>
          </a:r>
          <a:endParaRPr lang="es-CO" sz="16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11617233" cy="292385"/>
      </dsp:txXfrm>
    </dsp:sp>
    <dsp:sp modelId="{82AB61B7-6044-4F4C-8A0D-E6AC53F1FE30}">
      <dsp:nvSpPr>
        <dsp:cNvPr id="0" name=""/>
        <dsp:cNvSpPr/>
      </dsp:nvSpPr>
      <dsp:spPr>
        <a:xfrm>
          <a:off x="0" y="293002"/>
          <a:ext cx="11617233" cy="24906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50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kern="1200" dirty="0">
              <a:solidFill>
                <a:schemeClr val="accent5">
                  <a:lumMod val="50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Hacia una sociedad digital e industria 4.0: por una relación más eficiente, efectiva y transparente entre mercados, ciudadanos y Estado</a:t>
          </a:r>
          <a:endParaRPr lang="es-CO" sz="1100" kern="1200" dirty="0">
            <a:solidFill>
              <a:schemeClr val="accent5">
                <a:lumMod val="50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293002"/>
        <a:ext cx="11617233" cy="2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636C0-C4A6-4781-97D2-84DB9A38D40F}">
      <dsp:nvSpPr>
        <dsp:cNvPr id="0" name=""/>
        <dsp:cNvSpPr/>
      </dsp:nvSpPr>
      <dsp:spPr>
        <a:xfrm>
          <a:off x="348533" y="859"/>
          <a:ext cx="2264743" cy="1132371"/>
        </a:xfrm>
        <a:prstGeom prst="roundRect">
          <a:avLst>
            <a:gd name="adj" fmla="val 10000"/>
          </a:avLst>
        </a:prstGeom>
        <a:solidFill>
          <a:schemeClr val="accent4"/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b="1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Interno</a:t>
          </a:r>
          <a:endParaRPr lang="es-CO" sz="32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1699" y="34025"/>
        <a:ext cx="2198411" cy="1066039"/>
      </dsp:txXfrm>
    </dsp:sp>
    <dsp:sp modelId="{709DDEBE-9981-4970-BF25-EB5D60C0E3F6}">
      <dsp:nvSpPr>
        <dsp:cNvPr id="0" name=""/>
        <dsp:cNvSpPr/>
      </dsp:nvSpPr>
      <dsp:spPr>
        <a:xfrm>
          <a:off x="575007" y="1133231"/>
          <a:ext cx="226474" cy="849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278"/>
              </a:lnTo>
              <a:lnTo>
                <a:pt x="226474" y="849278"/>
              </a:lnTo>
            </a:path>
          </a:pathLst>
        </a:custGeom>
        <a:noFill/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2E1E2-C2BE-4CF3-BF88-1ED584584551}">
      <dsp:nvSpPr>
        <dsp:cNvPr id="0" name=""/>
        <dsp:cNvSpPr/>
      </dsp:nvSpPr>
      <dsp:spPr>
        <a:xfrm>
          <a:off x="801481" y="1416324"/>
          <a:ext cx="1811794" cy="1132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Financieros, Humano, Procesos, Tecnología, Infraestructura , Estratégicos y Comunicación Interna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34647" y="1449490"/>
        <a:ext cx="1745462" cy="106603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0"/>
          <a:ext cx="11617235" cy="673740"/>
        </a:xfrm>
        <a:prstGeom prst="rect">
          <a:avLst/>
        </a:prstGeom>
        <a:solidFill>
          <a:srgbClr val="D4DAE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Gestionar sistemas de información integrados, interoperando con otras </a:t>
          </a:r>
          <a:r>
            <a:rPr lang="es-CO" sz="1500" b="0" i="0" u="none" strike="noStrike" kern="1200" dirty="0" smtClean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entidades, </a:t>
          </a:r>
          <a:r>
            <a:rPr lang="es-CO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para una oportuna y eficiente gestión</a:t>
          </a:r>
          <a:endParaRPr lang="es-CO" sz="15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617235" cy="673740"/>
      </dsp:txXfrm>
    </dsp:sp>
    <dsp:sp modelId="{30DD8B19-075D-4183-A5BD-9128D1002845}">
      <dsp:nvSpPr>
        <dsp:cNvPr id="0" name=""/>
        <dsp:cNvSpPr/>
      </dsp:nvSpPr>
      <dsp:spPr>
        <a:xfrm>
          <a:off x="4770" y="673740"/>
          <a:ext cx="2134155" cy="14148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D8,A3. </a:t>
          </a: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Adelantar las acciones conducentes para modernizar e implementar plataformas de información robustas que integren aplicativos y sean </a:t>
          </a:r>
          <a:r>
            <a:rPr lang="es-CO" sz="11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interoperables. </a:t>
          </a:r>
          <a:endParaRPr lang="es-ES" sz="11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770" y="673740"/>
        <a:ext cx="2134155" cy="1414854"/>
      </dsp:txXfrm>
    </dsp:sp>
    <dsp:sp modelId="{A34C8B4A-FCA7-4812-A44C-15326D361DDC}">
      <dsp:nvSpPr>
        <dsp:cNvPr id="0" name=""/>
        <dsp:cNvSpPr/>
      </dsp:nvSpPr>
      <dsp:spPr>
        <a:xfrm>
          <a:off x="2138925" y="678769"/>
          <a:ext cx="1603040" cy="1404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138925" y="678769"/>
        <a:ext cx="1603040" cy="1404794"/>
      </dsp:txXfrm>
    </dsp:sp>
    <dsp:sp modelId="{C95E2587-556D-4CF6-B2A0-4D5476ED834D}">
      <dsp:nvSpPr>
        <dsp:cNvPr id="0" name=""/>
        <dsp:cNvSpPr/>
      </dsp:nvSpPr>
      <dsp:spPr>
        <a:xfrm>
          <a:off x="3666322" y="673740"/>
          <a:ext cx="1327528" cy="14148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Sistemas de información desintegrados</a:t>
          </a:r>
          <a:r>
            <a:rPr lang="es-MX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endParaRPr lang="es-CO" sz="11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666322" y="673740"/>
        <a:ext cx="1327528" cy="1414854"/>
      </dsp:txXfrm>
    </dsp:sp>
    <dsp:sp modelId="{D3CB2173-101A-491C-ACC8-B100E407DBBA}">
      <dsp:nvSpPr>
        <dsp:cNvPr id="0" name=""/>
        <dsp:cNvSpPr/>
      </dsp:nvSpPr>
      <dsp:spPr>
        <a:xfrm>
          <a:off x="4993850" y="673740"/>
          <a:ext cx="2578634" cy="14148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Existencia de múltiples aplicativos no integrados a nivel interno ni compatibles con aplicativos </a:t>
          </a:r>
          <a:r>
            <a:rPr lang="es-MX" sz="11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 otras entidades</a:t>
          </a:r>
          <a:endParaRPr lang="es-CO" sz="11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993850" y="673740"/>
        <a:ext cx="2578634" cy="1414854"/>
      </dsp:txXfrm>
    </dsp:sp>
    <dsp:sp modelId="{2BAFC88F-C47A-4424-B967-B660683733A1}">
      <dsp:nvSpPr>
        <dsp:cNvPr id="0" name=""/>
        <dsp:cNvSpPr/>
      </dsp:nvSpPr>
      <dsp:spPr>
        <a:xfrm>
          <a:off x="7572485" y="673740"/>
          <a:ext cx="3964335" cy="14148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líderes de proceso en coordinación con la Oficina Asesora de Planeación, </a:t>
          </a:r>
          <a:r>
            <a:rPr lang="es-MX" sz="1100" b="0" i="0" u="none" kern="1200" dirty="0" smtClean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participarán </a:t>
          </a:r>
          <a:r>
            <a:rPr lang="es-MX" sz="11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anualmente en el análisis de los requerimientos de información necesarios para interactuar adecuadamente con otras dependencias del Instituto y con instituciones externas, y si es el caso solicitarán el desarrollo de aplicativos que integren los actuales o nuevos desarrollos para satisfacer dichas necesidades.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572485" y="673740"/>
        <a:ext cx="3964335" cy="1414854"/>
      </dsp:txXfrm>
    </dsp:sp>
    <dsp:sp modelId="{7A8C5598-BF13-4D0A-9BC9-1713D2B6F6D9}">
      <dsp:nvSpPr>
        <dsp:cNvPr id="0" name=""/>
        <dsp:cNvSpPr/>
      </dsp:nvSpPr>
      <dsp:spPr>
        <a:xfrm>
          <a:off x="0" y="2088594"/>
          <a:ext cx="11617235" cy="157206"/>
        </a:xfrm>
        <a:prstGeom prst="rect">
          <a:avLst/>
        </a:prstGeom>
        <a:solidFill>
          <a:srgbClr val="D4DAE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810115"/>
          <a:ext cx="11617233" cy="53152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810115"/>
        <a:ext cx="11617233" cy="287022"/>
      </dsp:txXfrm>
    </dsp:sp>
    <dsp:sp modelId="{ADDE3CCE-7ED4-46BB-8A48-A76C1DB29021}">
      <dsp:nvSpPr>
        <dsp:cNvPr id="0" name=""/>
        <dsp:cNvSpPr/>
      </dsp:nvSpPr>
      <dsp:spPr>
        <a:xfrm>
          <a:off x="0" y="1097744"/>
          <a:ext cx="11617233" cy="2445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Conectar territorios para estimular la productividad regional (estructura espacial)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097744"/>
        <a:ext cx="11617233" cy="244500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11617233" cy="817483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i="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XVI. Pacto por la descentralización: Conectar territorios, gobiernos y poblaciones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11617233" cy="286936"/>
      </dsp:txXfrm>
    </dsp:sp>
    <dsp:sp modelId="{82AB61B7-6044-4F4C-8A0D-E6AC53F1FE30}">
      <dsp:nvSpPr>
        <dsp:cNvPr id="0" name=""/>
        <dsp:cNvSpPr/>
      </dsp:nvSpPr>
      <dsp:spPr>
        <a:xfrm>
          <a:off x="0" y="287541"/>
          <a:ext cx="11617233" cy="244427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CO" sz="11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B. Estimular tanto la productividad como la equidad, a través de la conectividad y los vínculos entre la ciudad y el campo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287541"/>
        <a:ext cx="11617233" cy="24442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22041"/>
          <a:ext cx="11617235" cy="602549"/>
        </a:xfrm>
        <a:prstGeom prst="rect">
          <a:avLst/>
        </a:prstGeom>
        <a:solidFill>
          <a:srgbClr val="D4DAE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CO" sz="1500" b="0" i="0" u="none" strike="noStrike" kern="1200" dirty="0" smtClean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</a:t>
          </a:r>
          <a:r>
            <a:rPr lang="es-CO" sz="1500" b="0" i="0" u="none" strike="noStrike" kern="1200" dirty="0">
              <a:solidFill>
                <a:schemeClr val="bg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Colombia Rural, mediante alianzas estratégicas y pruebas de nuevos materiales, para conectar las regiones. </a:t>
          </a:r>
          <a:endParaRPr lang="es-CO" sz="1500" kern="1200" dirty="0">
            <a:solidFill>
              <a:schemeClr val="bg1"/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22041"/>
        <a:ext cx="11617235" cy="602549"/>
      </dsp:txXfrm>
    </dsp:sp>
    <dsp:sp modelId="{30DD8B19-075D-4183-A5BD-9128D1002845}">
      <dsp:nvSpPr>
        <dsp:cNvPr id="0" name=""/>
        <dsp:cNvSpPr/>
      </dsp:nvSpPr>
      <dsp:spPr>
        <a:xfrm>
          <a:off x="4586" y="602549"/>
          <a:ext cx="2261068" cy="1265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F4,O2 y F4,O3. Realizar alianzas estratégicas, pruebas de nuevos materiales en vías </a:t>
          </a:r>
          <a:r>
            <a:rPr lang="es-CO" sz="12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secundarias </a:t>
          </a: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</a:t>
          </a:r>
          <a:r>
            <a:rPr lang="es-CO" sz="12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terciarias </a:t>
          </a: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y actualizar la normatividad técnica </a:t>
          </a:r>
          <a:endParaRPr lang="es-ES" sz="12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586" y="602549"/>
        <a:ext cx="2261068" cy="1265353"/>
      </dsp:txXfrm>
    </dsp:sp>
    <dsp:sp modelId="{A34C8B4A-FCA7-4812-A44C-15326D361DDC}">
      <dsp:nvSpPr>
        <dsp:cNvPr id="0" name=""/>
        <dsp:cNvSpPr/>
      </dsp:nvSpPr>
      <dsp:spPr>
        <a:xfrm>
          <a:off x="2265655" y="602549"/>
          <a:ext cx="2637725" cy="1265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</a:p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Mantenimiento y mejoramiento de la red terciaria. </a:t>
          </a:r>
          <a:b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</a:b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Pavimentación de red secundaria</a:t>
          </a:r>
          <a:b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</a:br>
          <a:r>
            <a:rPr lang="es-CO" sz="1200" b="0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* Innovación, estudios y normalización.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265655" y="602549"/>
        <a:ext cx="2637725" cy="1265353"/>
      </dsp:txXfrm>
    </dsp:sp>
    <dsp:sp modelId="{940C33EB-D606-4471-A619-642987D1E11F}">
      <dsp:nvSpPr>
        <dsp:cNvPr id="0" name=""/>
        <dsp:cNvSpPr/>
      </dsp:nvSpPr>
      <dsp:spPr>
        <a:xfrm>
          <a:off x="4904176" y="597361"/>
          <a:ext cx="1875202" cy="1265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ESTRATÉGICO: </a:t>
          </a:r>
          <a:r>
            <a:rPr lang="es-MX" sz="12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Desatención a la conectividad regional 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4904176" y="597361"/>
        <a:ext cx="1875202" cy="1265353"/>
      </dsp:txXfrm>
    </dsp:sp>
    <dsp:sp modelId="{400C5378-5301-4D96-9C9D-B267259D2D89}">
      <dsp:nvSpPr>
        <dsp:cNvPr id="0" name=""/>
        <dsp:cNvSpPr/>
      </dsp:nvSpPr>
      <dsp:spPr>
        <a:xfrm>
          <a:off x="6778584" y="602549"/>
          <a:ext cx="2214491" cy="1265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Desconocimiento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 el establecimiento de alianzas estratégicas y nuevos materiales para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Colombia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Rural.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6778584" y="602549"/>
        <a:ext cx="2214491" cy="1265353"/>
      </dsp:txXfrm>
    </dsp:sp>
    <dsp:sp modelId="{6161486E-2A64-49C0-AE76-2069A496FB66}">
      <dsp:nvSpPr>
        <dsp:cNvPr id="0" name=""/>
        <dsp:cNvSpPr/>
      </dsp:nvSpPr>
      <dsp:spPr>
        <a:xfrm>
          <a:off x="8993075" y="602549"/>
          <a:ext cx="2619572" cy="1265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</a:t>
          </a:r>
          <a:r>
            <a:rPr lang="es-CO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Directores Operativo y Técnico anualmente revisarán las alianzas estratégicas y nuevos materiales y analizarán la pertinencia de incursionar en nuevas alianzas o fuentes para </a:t>
          </a:r>
          <a:r>
            <a:rPr lang="es-MX" sz="11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programa Colombia </a:t>
          </a:r>
          <a:r>
            <a:rPr lang="es-MX" sz="11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Rural.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993075" y="602549"/>
        <a:ext cx="2619572" cy="1265353"/>
      </dsp:txXfrm>
    </dsp:sp>
    <dsp:sp modelId="{7A8C5598-BF13-4D0A-9BC9-1713D2B6F6D9}">
      <dsp:nvSpPr>
        <dsp:cNvPr id="0" name=""/>
        <dsp:cNvSpPr/>
      </dsp:nvSpPr>
      <dsp:spPr>
        <a:xfrm>
          <a:off x="0" y="1867903"/>
          <a:ext cx="11617235" cy="140594"/>
        </a:xfrm>
        <a:prstGeom prst="rect">
          <a:avLst/>
        </a:prstGeom>
        <a:solidFill>
          <a:srgbClr val="D4DAE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636C0-C4A6-4781-97D2-84DB9A38D40F}">
      <dsp:nvSpPr>
        <dsp:cNvPr id="0" name=""/>
        <dsp:cNvSpPr/>
      </dsp:nvSpPr>
      <dsp:spPr>
        <a:xfrm>
          <a:off x="348533" y="859"/>
          <a:ext cx="2264743" cy="1132371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b="1" i="0" u="none" strike="noStrike" kern="1200" dirty="0">
              <a:solidFill>
                <a:schemeClr val="tx1"/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Contexto Externo</a:t>
          </a:r>
          <a:endParaRPr lang="es-CO" sz="32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81699" y="34025"/>
        <a:ext cx="2198411" cy="1066039"/>
      </dsp:txXfrm>
    </dsp:sp>
    <dsp:sp modelId="{709DDEBE-9981-4970-BF25-EB5D60C0E3F6}">
      <dsp:nvSpPr>
        <dsp:cNvPr id="0" name=""/>
        <dsp:cNvSpPr/>
      </dsp:nvSpPr>
      <dsp:spPr>
        <a:xfrm>
          <a:off x="575007" y="1133231"/>
          <a:ext cx="226474" cy="849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278"/>
              </a:lnTo>
              <a:lnTo>
                <a:pt x="226474" y="849278"/>
              </a:lnTo>
            </a:path>
          </a:pathLst>
        </a:custGeom>
        <a:noFill/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2E1E2-C2BE-4CF3-BF88-1ED584584551}">
      <dsp:nvSpPr>
        <dsp:cNvPr id="0" name=""/>
        <dsp:cNvSpPr/>
      </dsp:nvSpPr>
      <dsp:spPr>
        <a:xfrm>
          <a:off x="801481" y="1416324"/>
          <a:ext cx="1811794" cy="1132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0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Políticos, Económicos y Financieros, Sociales y Culturales, Tecnológicos, Ambientales, Físico y Legales y Reglamentarios 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34647" y="1449490"/>
        <a:ext cx="1745462" cy="10660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507A1-8206-4C2F-BCA9-1342B3E00F9E}">
      <dsp:nvSpPr>
        <dsp:cNvPr id="0" name=""/>
        <dsp:cNvSpPr/>
      </dsp:nvSpPr>
      <dsp:spPr>
        <a:xfrm>
          <a:off x="0" y="0"/>
          <a:ext cx="2494459" cy="2151878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PACTO POR COLOMBIA. PACTO POR LA EQUIDAD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PND</a:t>
          </a:r>
        </a:p>
      </dsp:txBody>
      <dsp:txXfrm>
        <a:off x="475893" y="504067"/>
        <a:ext cx="1542673" cy="1106110"/>
      </dsp:txXfrm>
    </dsp:sp>
    <dsp:sp modelId="{758EDF2E-C8F3-4B52-B39E-B4517C2A3370}">
      <dsp:nvSpPr>
        <dsp:cNvPr id="0" name=""/>
        <dsp:cNvSpPr/>
      </dsp:nvSpPr>
      <dsp:spPr>
        <a:xfrm>
          <a:off x="1054117" y="1762659"/>
          <a:ext cx="1867968" cy="1867968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Sectorial</a:t>
          </a:r>
        </a:p>
      </dsp:txBody>
      <dsp:txXfrm>
        <a:off x="1524384" y="2235768"/>
        <a:ext cx="927434" cy="921750"/>
      </dsp:txXfrm>
    </dsp:sp>
    <dsp:sp modelId="{AC875E7E-EF74-4CBE-9B19-D65734212FB6}">
      <dsp:nvSpPr>
        <dsp:cNvPr id="0" name=""/>
        <dsp:cNvSpPr/>
      </dsp:nvSpPr>
      <dsp:spPr>
        <a:xfrm rot="20700000">
          <a:off x="2423895" y="2634026"/>
          <a:ext cx="1830227" cy="1830227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 Estratégico Institucional </a:t>
          </a:r>
          <a:r>
            <a:rPr lang="es-ES" sz="1400" b="1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2019- 2022</a:t>
          </a:r>
          <a:endParaRPr lang="es-CO" sz="1400" b="1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20700000">
        <a:off x="2825317" y="3035448"/>
        <a:ext cx="1027382" cy="1027382"/>
      </dsp:txXfrm>
    </dsp:sp>
    <dsp:sp modelId="{A34341CA-AE83-4F23-9543-82BCBE1445BA}">
      <dsp:nvSpPr>
        <dsp:cNvPr id="0" name=""/>
        <dsp:cNvSpPr/>
      </dsp:nvSpPr>
      <dsp:spPr>
        <a:xfrm rot="1540729">
          <a:off x="1351380" y="471497"/>
          <a:ext cx="1572865" cy="1668568"/>
        </a:xfrm>
        <a:prstGeom prst="circularArrow">
          <a:avLst>
            <a:gd name="adj1" fmla="val 4688"/>
            <a:gd name="adj2" fmla="val 299029"/>
            <a:gd name="adj3" fmla="val 2526467"/>
            <a:gd name="adj4" fmla="val 1583926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FCCD5-1E43-4273-BB0B-80BEA6C2E0EF}">
      <dsp:nvSpPr>
        <dsp:cNvPr id="0" name=""/>
        <dsp:cNvSpPr/>
      </dsp:nvSpPr>
      <dsp:spPr>
        <a:xfrm rot="16627366">
          <a:off x="1204895" y="1807685"/>
          <a:ext cx="2388664" cy="23886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404A1-9666-4A3C-ACE9-8AA85DF8A1FC}">
      <dsp:nvSpPr>
        <dsp:cNvPr id="0" name=""/>
        <dsp:cNvSpPr/>
      </dsp:nvSpPr>
      <dsp:spPr>
        <a:xfrm rot="6766494">
          <a:off x="2353311" y="2600156"/>
          <a:ext cx="2575461" cy="257546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538DF-CA13-49E4-B87B-1369B0474ECD}">
      <dsp:nvSpPr>
        <dsp:cNvPr id="0" name=""/>
        <dsp:cNvSpPr/>
      </dsp:nvSpPr>
      <dsp:spPr>
        <a:xfrm>
          <a:off x="0" y="888918"/>
          <a:ext cx="5216434" cy="583227"/>
        </a:xfrm>
        <a:prstGeom prst="rect">
          <a:avLst/>
        </a:prstGeom>
        <a:solidFill>
          <a:srgbClr val="FFAB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888918"/>
        <a:ext cx="5216434" cy="314942"/>
      </dsp:txXfrm>
    </dsp:sp>
    <dsp:sp modelId="{13DD2793-C01E-4D1E-BC2B-529AFAEE3191}">
      <dsp:nvSpPr>
        <dsp:cNvPr id="0" name=""/>
        <dsp:cNvSpPr/>
      </dsp:nvSpPr>
      <dsp:spPr>
        <a:xfrm>
          <a:off x="0" y="1192196"/>
          <a:ext cx="5216434" cy="268284"/>
        </a:xfrm>
        <a:prstGeom prst="rect">
          <a:avLst/>
        </a:prstGeom>
        <a:solidFill>
          <a:srgbClr val="FFEECD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u="none" strike="noStrike" kern="1200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Fortalecer las capacidades institucionales para combatir la corrupción, afianzar la legalidad y el relacionamiento colaborativo con el ciudadano</a:t>
          </a:r>
          <a:endParaRPr lang="es-CO" sz="1000" kern="12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192196"/>
        <a:ext cx="5216434" cy="268284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216434" cy="897003"/>
        </a:xfrm>
        <a:prstGeom prst="upArrowCallout">
          <a:avLst/>
        </a:prstGeom>
        <a:solidFill>
          <a:srgbClr val="FFAB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I. Pacto por la legalidad: seguridad efectiva y justicia transparente para que todos vivamos con libertad y en democracia</a:t>
          </a:r>
          <a:endParaRPr lang="es-CO" sz="12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5216434" cy="314848"/>
      </dsp:txXfrm>
    </dsp:sp>
    <dsp:sp modelId="{82AB61B7-6044-4F4C-8A0D-E6AC53F1FE30}">
      <dsp:nvSpPr>
        <dsp:cNvPr id="0" name=""/>
        <dsp:cNvSpPr/>
      </dsp:nvSpPr>
      <dsp:spPr>
        <a:xfrm>
          <a:off x="0" y="400943"/>
          <a:ext cx="5216434" cy="165181"/>
        </a:xfrm>
        <a:prstGeom prst="rect">
          <a:avLst/>
        </a:prstGeom>
        <a:solidFill>
          <a:srgbClr val="FFEECD">
            <a:alpha val="89804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C</a:t>
          </a:r>
          <a:r>
            <a:rPr lang="es-ES" sz="1100" u="none" strike="noStrike" kern="1200" dirty="0">
              <a:solidFill>
                <a:schemeClr val="accent1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. Alianza contra la corrupción: tolerancia cero con los corruptos</a:t>
          </a:r>
          <a:endParaRPr lang="es-CO" sz="1100" kern="1200" dirty="0">
            <a:solidFill>
              <a:schemeClr val="accent1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400943"/>
        <a:ext cx="5216434" cy="1651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DC986-41EF-4805-B064-BF339D2D1F31}">
      <dsp:nvSpPr>
        <dsp:cNvPr id="0" name=""/>
        <dsp:cNvSpPr/>
      </dsp:nvSpPr>
      <dsp:spPr>
        <a:xfrm>
          <a:off x="0" y="890915"/>
          <a:ext cx="5239820" cy="584536"/>
        </a:xfrm>
        <a:prstGeom prst="rect">
          <a:avLst/>
        </a:prstGeom>
        <a:solidFill>
          <a:srgbClr val="06916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PND</a:t>
          </a:r>
        </a:p>
      </dsp:txBody>
      <dsp:txXfrm>
        <a:off x="0" y="890915"/>
        <a:ext cx="5239820" cy="315649"/>
      </dsp:txXfrm>
    </dsp:sp>
    <dsp:sp modelId="{349430D4-26BF-44F5-BD81-28B5EA4C27AC}">
      <dsp:nvSpPr>
        <dsp:cNvPr id="0" name=""/>
        <dsp:cNvSpPr/>
      </dsp:nvSpPr>
      <dsp:spPr>
        <a:xfrm>
          <a:off x="0" y="1191596"/>
          <a:ext cx="5239820" cy="275442"/>
        </a:xfrm>
        <a:prstGeom prst="rect">
          <a:avLst/>
        </a:prstGeom>
        <a:solidFill>
          <a:srgbClr val="A8D4D3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Disminuir la regulación y trámites para un ambiente competitivo</a:t>
          </a:r>
        </a:p>
      </dsp:txBody>
      <dsp:txXfrm>
        <a:off x="0" y="1191596"/>
        <a:ext cx="5239820" cy="275442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5239820" cy="899017"/>
        </a:xfrm>
        <a:prstGeom prst="upArrowCallout">
          <a:avLst/>
        </a:prstGeom>
        <a:solidFill>
          <a:srgbClr val="06916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u="none" strike="noStrike" kern="1200" smtClean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II: Pacto por el emprendimiento, la formalización y la productividad: una economía dinámica, incluyente y sostenible que potencie todos nuestros talentos</a:t>
          </a:r>
          <a:endParaRPr lang="es-CO" sz="11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5239820" cy="315555"/>
      </dsp:txXfrm>
    </dsp:sp>
    <dsp:sp modelId="{82AB61B7-6044-4F4C-8A0D-E6AC53F1FE30}">
      <dsp:nvSpPr>
        <dsp:cNvPr id="0" name=""/>
        <dsp:cNvSpPr/>
      </dsp:nvSpPr>
      <dsp:spPr>
        <a:xfrm>
          <a:off x="0" y="378741"/>
          <a:ext cx="5239820" cy="197586"/>
        </a:xfrm>
        <a:prstGeom prst="rect">
          <a:avLst/>
        </a:prstGeom>
        <a:solidFill>
          <a:srgbClr val="A8D4D3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D. Estado simple: menos trámites, regulación clara y más competencia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378741"/>
        <a:ext cx="5239820" cy="197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36961"/>
          <a:ext cx="11533013" cy="736584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Prevenir hechos de corrupción, mediante la implementación de las acciones del Plan Anticorrupción y de Atención al Ciudadano, generando credibilidad y confianza al ciudadano</a:t>
          </a:r>
          <a:endParaRPr lang="es-CO" sz="15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36961"/>
        <a:ext cx="11533013" cy="736584"/>
      </dsp:txXfrm>
    </dsp:sp>
    <dsp:sp modelId="{30DD8B19-075D-4183-A5BD-9128D1002845}">
      <dsp:nvSpPr>
        <dsp:cNvPr id="0" name=""/>
        <dsp:cNvSpPr/>
      </dsp:nvSpPr>
      <dsp:spPr>
        <a:xfrm>
          <a:off x="7074" y="736584"/>
          <a:ext cx="1672958" cy="15468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i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D7,O5 </a:t>
          </a:r>
          <a:r>
            <a:rPr lang="es-MX" sz="1100" b="0" i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Surtir todas las etapas y gestiones ante las instancias competentes para lograr la modernización de la estructura del Invías</a:t>
          </a:r>
          <a:endParaRPr lang="es-CO" sz="1100" b="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074" y="736584"/>
        <a:ext cx="1672958" cy="1546827"/>
      </dsp:txXfrm>
    </dsp:sp>
    <dsp:sp modelId="{70937390-355A-4F6E-8E56-4626E7383005}">
      <dsp:nvSpPr>
        <dsp:cNvPr id="0" name=""/>
        <dsp:cNvSpPr/>
      </dsp:nvSpPr>
      <dsp:spPr>
        <a:xfrm>
          <a:off x="1680032" y="736584"/>
          <a:ext cx="1799899" cy="15468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Contratación, modernización administrativa y gobierno corporativo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1680032" y="736584"/>
        <a:ext cx="1799899" cy="1546827"/>
      </dsp:txXfrm>
    </dsp:sp>
    <dsp:sp modelId="{AA8EA347-5082-4C95-BA35-9620E2074C57}">
      <dsp:nvSpPr>
        <dsp:cNvPr id="0" name=""/>
        <dsp:cNvSpPr/>
      </dsp:nvSpPr>
      <dsp:spPr>
        <a:xfrm>
          <a:off x="3451577" y="736584"/>
          <a:ext cx="1727505" cy="15468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  <a:r>
            <a:rPr lang="es-CO" sz="1200" b="1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</a:p>
        <a:p>
          <a:pPr marL="0"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Materialización de hechos de corrupción</a:t>
          </a:r>
          <a:endParaRPr lang="es-CO" sz="1100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451577" y="736584"/>
        <a:ext cx="1727505" cy="1546827"/>
      </dsp:txXfrm>
    </dsp:sp>
    <dsp:sp modelId="{F04E53EF-029B-4131-B0A1-9683525F4A96}">
      <dsp:nvSpPr>
        <dsp:cNvPr id="0" name=""/>
        <dsp:cNvSpPr/>
      </dsp:nvSpPr>
      <dsp:spPr>
        <a:xfrm>
          <a:off x="5193453" y="733227"/>
          <a:ext cx="2823314" cy="15945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Debilidades por parte de los líderes de proceso en la identificación de riesgos de corrupción y definición de actividades de control para mitigar los posibles hechos de corrupción </a:t>
          </a:r>
          <a:endParaRPr lang="es-CO" sz="1100" b="1" u="none" strike="noStrike" kern="1200" dirty="0">
            <a:solidFill>
              <a:schemeClr val="accent5">
                <a:lumMod val="75000"/>
              </a:schemeClr>
            </a:solidFill>
            <a:effectLst/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193453" y="733227"/>
        <a:ext cx="2823314" cy="1594593"/>
      </dsp:txXfrm>
    </dsp:sp>
    <dsp:sp modelId="{A34C8B4A-FCA7-4812-A44C-15326D361DDC}">
      <dsp:nvSpPr>
        <dsp:cNvPr id="0" name=""/>
        <dsp:cNvSpPr/>
      </dsp:nvSpPr>
      <dsp:spPr>
        <a:xfrm>
          <a:off x="8030752" y="736584"/>
          <a:ext cx="3495186" cy="15468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1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Jefe de la Oficina Asesora de Planeación revisará anualmente la Política Institucional de Administración del Riesgo y diseñará una estrategia de comunicación para recibir retroalimentación interna o externa, analizando y consolidando los aportes. Cuando sea el caso se propondrán las mejoras pertinentes a la Política institucional, en el Comité Institucional de Coordinación de Control Interno</a:t>
          </a:r>
          <a:endParaRPr lang="es-CO" sz="11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8030752" y="736584"/>
        <a:ext cx="3495186" cy="1546827"/>
      </dsp:txXfrm>
    </dsp:sp>
    <dsp:sp modelId="{7A8C5598-BF13-4D0A-9BC9-1713D2B6F6D9}">
      <dsp:nvSpPr>
        <dsp:cNvPr id="0" name=""/>
        <dsp:cNvSpPr/>
      </dsp:nvSpPr>
      <dsp:spPr>
        <a:xfrm>
          <a:off x="0" y="2283411"/>
          <a:ext cx="11533013" cy="171869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0B30F-DBB6-4ACC-8424-EBF27FB21ADF}">
      <dsp:nvSpPr>
        <dsp:cNvPr id="0" name=""/>
        <dsp:cNvSpPr/>
      </dsp:nvSpPr>
      <dsp:spPr>
        <a:xfrm>
          <a:off x="0" y="905862"/>
          <a:ext cx="11617233" cy="594343"/>
        </a:xfrm>
        <a:prstGeom prst="rec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/>
            <a:t>Objetivo PND</a:t>
          </a:r>
        </a:p>
      </dsp:txBody>
      <dsp:txXfrm>
        <a:off x="0" y="905862"/>
        <a:ext cx="11617233" cy="320945"/>
      </dsp:txXfrm>
    </dsp:sp>
    <dsp:sp modelId="{ADDE3CCE-7ED4-46BB-8A48-A76C1DB29021}">
      <dsp:nvSpPr>
        <dsp:cNvPr id="0" name=""/>
        <dsp:cNvSpPr/>
      </dsp:nvSpPr>
      <dsp:spPr>
        <a:xfrm>
          <a:off x="0" y="1214921"/>
          <a:ext cx="5808616" cy="27339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1. Avanzar en el conocimiento de escenarios de riesgos actuales y futuros para orientar la toma de decisiones en la planeación del desarrollo</a:t>
          </a:r>
          <a:endParaRPr lang="es-CO" sz="105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1214921"/>
        <a:ext cx="5808616" cy="273398"/>
      </dsp:txXfrm>
    </dsp:sp>
    <dsp:sp modelId="{8A9C53A5-BABD-4761-BDBB-1D91862C802E}">
      <dsp:nvSpPr>
        <dsp:cNvPr id="0" name=""/>
        <dsp:cNvSpPr/>
      </dsp:nvSpPr>
      <dsp:spPr>
        <a:xfrm>
          <a:off x="5808616" y="1214921"/>
          <a:ext cx="5808616" cy="27339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4. Garantizar un manejo efectivo de desastres y la reconstrucción adaptada y resiliente.</a:t>
          </a:r>
          <a:endParaRPr lang="es-CO" sz="105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808616" y="1214921"/>
        <a:ext cx="5808616" cy="273398"/>
      </dsp:txXfrm>
    </dsp:sp>
    <dsp:sp modelId="{1E39617C-DC3E-4DF5-9C8B-EB3CC0D6F8A8}">
      <dsp:nvSpPr>
        <dsp:cNvPr id="0" name=""/>
        <dsp:cNvSpPr/>
      </dsp:nvSpPr>
      <dsp:spPr>
        <a:xfrm rot="10800000">
          <a:off x="0" y="0"/>
          <a:ext cx="11617233" cy="914100"/>
        </a:xfrm>
        <a:prstGeom prst="upArrowCallout">
          <a:avLst/>
        </a:prstGeom>
        <a:solidFill>
          <a:srgbClr val="6B86F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IV. Pacto por la sostenibilidad: producir conservando y conservar produciendo</a:t>
          </a:r>
          <a:endParaRPr lang="es-CO" sz="18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 rot="-10800000">
        <a:off x="0" y="0"/>
        <a:ext cx="11617233" cy="320849"/>
      </dsp:txXfrm>
    </dsp:sp>
    <dsp:sp modelId="{82AB61B7-6044-4F4C-8A0D-E6AC53F1FE30}">
      <dsp:nvSpPr>
        <dsp:cNvPr id="0" name=""/>
        <dsp:cNvSpPr/>
      </dsp:nvSpPr>
      <dsp:spPr>
        <a:xfrm>
          <a:off x="0" y="321526"/>
          <a:ext cx="11617233" cy="27331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Línea PND: </a:t>
          </a:r>
          <a:r>
            <a:rPr lang="es-ES" sz="12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C. Colombia resiliente: conocimiento y prevención para la gestión del riesgo de desastres y la adaptación al cambio climático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321526"/>
        <a:ext cx="11617233" cy="2733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AAD68-780D-4327-9B40-0B7FA1E515C9}">
      <dsp:nvSpPr>
        <dsp:cNvPr id="0" name=""/>
        <dsp:cNvSpPr/>
      </dsp:nvSpPr>
      <dsp:spPr>
        <a:xfrm>
          <a:off x="0" y="0"/>
          <a:ext cx="11617235" cy="682602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OBJETIVO ESTRÁTEGICO INSTITUCIONAL: </a:t>
          </a:r>
          <a:r>
            <a:rPr lang="es-ES" sz="1500" u="none" strike="noStrike" kern="1200" dirty="0"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Implementar el Plan de Gestión de Desastres, identificando, priorizando y realizando seguimiento al riesgo en la infraestructura de transporte, contribuyendo a proteger la población y la infraestructura a cargo</a:t>
          </a:r>
          <a:endParaRPr lang="es-CO" sz="1500" kern="1200" dirty="0"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0"/>
        <a:ext cx="11617235" cy="682602"/>
      </dsp:txXfrm>
    </dsp:sp>
    <dsp:sp modelId="{30DD8B19-075D-4183-A5BD-9128D1002845}">
      <dsp:nvSpPr>
        <dsp:cNvPr id="0" name=""/>
        <dsp:cNvSpPr/>
      </dsp:nvSpPr>
      <dsp:spPr>
        <a:xfrm>
          <a:off x="0" y="684903"/>
          <a:ext cx="2041199" cy="14290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i="0" u="none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ESTRATEGIA INSTITUCIONAL: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F6,A2</a:t>
          </a:r>
          <a:r>
            <a:rPr lang="es-MX" sz="12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 </a:t>
          </a:r>
          <a:r>
            <a:rPr lang="es-ES" sz="12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Adelantar las gestiones orientadas a la identificación, priorización, manejo y seguimiento al riesgo en la infraestructura de transporte </a:t>
          </a:r>
          <a:endParaRPr lang="es-ES" sz="1200" b="0" i="0" u="none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0" y="684903"/>
        <a:ext cx="2041199" cy="1429065"/>
      </dsp:txXfrm>
    </dsp:sp>
    <dsp:sp modelId="{A34C8B4A-FCA7-4812-A44C-15326D361DDC}">
      <dsp:nvSpPr>
        <dsp:cNvPr id="0" name=""/>
        <dsp:cNvSpPr/>
      </dsp:nvSpPr>
      <dsp:spPr>
        <a:xfrm>
          <a:off x="2044455" y="682602"/>
          <a:ext cx="1574846" cy="14334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PROGRAMAS INSTITUCIONALES: </a:t>
          </a:r>
          <a:r>
            <a:rPr lang="es-ES" sz="120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Prevención y Gestión Vial Integral</a:t>
          </a:r>
          <a:endParaRPr lang="es-CO" sz="120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2044455" y="682602"/>
        <a:ext cx="1574846" cy="1433466"/>
      </dsp:txXfrm>
    </dsp:sp>
    <dsp:sp modelId="{1366CBD3-95B2-4405-9960-069D5AA378A9}">
      <dsp:nvSpPr>
        <dsp:cNvPr id="0" name=""/>
        <dsp:cNvSpPr/>
      </dsp:nvSpPr>
      <dsp:spPr>
        <a:xfrm>
          <a:off x="3619302" y="682602"/>
          <a:ext cx="2100181" cy="14334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RIESGO ESTRATÉGICO</a:t>
          </a:r>
          <a:r>
            <a:rPr lang="es-CO" sz="1200" b="1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: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kern="12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Materialización de riesgos de desastres (naturales y antrópicos).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3619302" y="682602"/>
        <a:ext cx="2100181" cy="1433466"/>
      </dsp:txXfrm>
    </dsp:sp>
    <dsp:sp modelId="{DA2FC1E9-D81F-4915-8A3B-F9409B754AE3}">
      <dsp:nvSpPr>
        <dsp:cNvPr id="0" name=""/>
        <dsp:cNvSpPr/>
      </dsp:nvSpPr>
      <dsp:spPr>
        <a:xfrm>
          <a:off x="5719484" y="682602"/>
          <a:ext cx="1901069" cy="14334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CAUSA RAIZ: 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Ausencia de experiencia previa en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monitoreo, seguimiento y ajuste del Plan de Gestión del Riesgo de Desastres de Invías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5719484" y="682602"/>
        <a:ext cx="1901069" cy="1433466"/>
      </dsp:txXfrm>
    </dsp:sp>
    <dsp:sp modelId="{5399D23B-0232-4F6B-B8BD-5AD6844FBBA0}">
      <dsp:nvSpPr>
        <dsp:cNvPr id="0" name=""/>
        <dsp:cNvSpPr/>
      </dsp:nvSpPr>
      <dsp:spPr>
        <a:xfrm>
          <a:off x="7620554" y="682602"/>
          <a:ext cx="3993424" cy="14334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ACTIVIDAD DE CONTROL: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El Director General anualmente y/o cuando se considere necesario, revisará el Plan de Gestión del Riesgo de Desastres de Invías y con base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en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los resultados del monitoreo/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seguimiento, </a:t>
          </a:r>
          <a:r>
            <a:rPr lang="es-MX" sz="1200" b="0" u="none" strike="noStrike" kern="1200" dirty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procederá a ajustarlo cuando evidencie la necesidad de incorporar acciones de mejoramiento al </a:t>
          </a:r>
          <a:r>
            <a:rPr lang="es-MX" sz="1200" b="0" u="none" strike="noStrike" kern="1200" dirty="0" smtClean="0">
              <a:solidFill>
                <a:schemeClr val="accent5">
                  <a:lumMod val="75000"/>
                </a:schemeClr>
              </a:solidFill>
              <a:effectLst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rPr>
            <a:t>plan.</a:t>
          </a:r>
          <a:endParaRPr lang="es-CO" sz="1200" b="0" kern="1200" dirty="0">
            <a:solidFill>
              <a:schemeClr val="accent5">
                <a:lumMod val="75000"/>
              </a:schemeClr>
            </a:solidFill>
            <a:latin typeface="Segoe UI Historic" panose="020B0502040204020203" pitchFamily="34" charset="0"/>
            <a:ea typeface="Segoe UI Historic" panose="020B0502040204020203" pitchFamily="34" charset="0"/>
            <a:cs typeface="Segoe UI Historic" panose="020B0502040204020203" pitchFamily="34" charset="0"/>
          </a:endParaRPr>
        </a:p>
      </dsp:txBody>
      <dsp:txXfrm>
        <a:off x="7620554" y="682602"/>
        <a:ext cx="3993424" cy="1433466"/>
      </dsp:txXfrm>
    </dsp:sp>
    <dsp:sp modelId="{7A8C5598-BF13-4D0A-9BC9-1713D2B6F6D9}">
      <dsp:nvSpPr>
        <dsp:cNvPr id="0" name=""/>
        <dsp:cNvSpPr/>
      </dsp:nvSpPr>
      <dsp:spPr>
        <a:xfrm>
          <a:off x="0" y="2116068"/>
          <a:ext cx="11617235" cy="159274"/>
        </a:xfrm>
        <a:prstGeom prst="rect">
          <a:avLst/>
        </a:prstGeom>
        <a:solidFill>
          <a:srgbClr val="ADB9C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27/08/2019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27/08/2019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9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96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4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4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39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25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11" name="Rectangle 3"/>
          <p:cNvSpPr/>
          <p:nvPr userDrawn="1"/>
        </p:nvSpPr>
        <p:spPr>
          <a:xfrm>
            <a:off x="-13996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4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27/08/2019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=""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27/08/2019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=""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0CDD590C-827B-4C8A-AE5A-078C19B7F68E}"/>
              </a:ext>
            </a:extLst>
          </p:cNvPr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27/08/2019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sp>
        <p:nvSpPr>
          <p:cNvPr id="11" name="Rectangle 3"/>
          <p:cNvSpPr/>
          <p:nvPr userDrawn="1"/>
        </p:nvSpPr>
        <p:spPr>
          <a:xfrm>
            <a:off x="-13996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5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7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9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6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27/08/2019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27/08/2019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1" name="Rectangle 3"/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27/08/2019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3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PEI%202019-2022%20V1.xlsx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6683835" y="-34036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BAE9B529-9B30-4793-AD85-732C25F0B447}"/>
              </a:ext>
            </a:extLst>
          </p:cNvPr>
          <p:cNvSpPr txBox="1"/>
          <p:nvPr/>
        </p:nvSpPr>
        <p:spPr>
          <a:xfrm>
            <a:off x="6689292" y="2120768"/>
            <a:ext cx="5172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2019-2022</a:t>
            </a:r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58" y="734898"/>
            <a:ext cx="4119126" cy="78046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772951" y="3750939"/>
            <a:ext cx="5300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ln>
                  <a:solidFill>
                    <a:srgbClr val="1F4E79"/>
                  </a:solidFill>
                </a:ln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FORTALECIMIENTO </a:t>
            </a:r>
            <a:r>
              <a:rPr lang="es-CO" b="1" dirty="0">
                <a:ln>
                  <a:solidFill>
                    <a:srgbClr val="1F4E79"/>
                  </a:solidFill>
                </a:ln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LA INFRAESTRUCTURA VIAL INTERMODAL, PARA CONSTRUIR PAÍS GENERANDO COMPETITIVIDAD Y CONECTANDO TERRITORIOS</a:t>
            </a:r>
          </a:p>
        </p:txBody>
      </p:sp>
    </p:spTree>
    <p:extLst>
      <p:ext uri="{BB962C8B-B14F-4D97-AF65-F5344CB8AC3E}">
        <p14:creationId xmlns:p14="http://schemas.microsoft.com/office/powerpoint/2010/main" val="104013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ángulo 31"/>
          <p:cNvSpPr/>
          <p:nvPr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prstClr val="white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789625" y="-61324"/>
            <a:ext cx="5268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pPr algn="ctr"/>
            <a:r>
              <a:rPr lang="es-CO" sz="24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</a:t>
            </a:r>
          </a:p>
        </p:txBody>
      </p:sp>
      <p:sp>
        <p:nvSpPr>
          <p:cNvPr id="11" name="Left-Right Arrow 1">
            <a:extLst>
              <a:ext uri="{FF2B5EF4-FFF2-40B4-BE49-F238E27FC236}">
                <a16:creationId xmlns:a16="http://schemas.microsoft.com/office/drawing/2014/main" xmlns="" id="{A818BAC6-EA94-9F4F-AD5E-560D87BCD7AF}"/>
              </a:ext>
            </a:extLst>
          </p:cNvPr>
          <p:cNvSpPr/>
          <p:nvPr/>
        </p:nvSpPr>
        <p:spPr>
          <a:xfrm>
            <a:off x="1498602" y="2309568"/>
            <a:ext cx="9271000" cy="548640"/>
          </a:xfrm>
          <a:prstGeom prst="leftRightArrow">
            <a:avLst>
              <a:gd name="adj1" fmla="val 73333"/>
              <a:gd name="adj2" fmla="val 50000"/>
            </a:avLst>
          </a:prstGeom>
          <a:solidFill>
            <a:srgbClr val="6B86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 transversales y regionales</a:t>
            </a:r>
          </a:p>
        </p:txBody>
      </p:sp>
      <p:sp>
        <p:nvSpPr>
          <p:cNvPr id="12" name="CuadroTexto 6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1749722" y="2932577"/>
            <a:ext cx="2076041" cy="1046951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4. Pacto por la sostenibilidad</a:t>
            </a:r>
          </a:p>
        </p:txBody>
      </p:sp>
      <p:sp>
        <p:nvSpPr>
          <p:cNvPr id="16" name="CuadroTexto 3">
            <a:extLst>
              <a:ext uri="{FF2B5EF4-FFF2-40B4-BE49-F238E27FC236}">
                <a16:creationId xmlns:a16="http://schemas.microsoft.com/office/drawing/2014/main" xmlns="" id="{40A7BA9D-151E-4BB0-8921-CEDC9428A019}"/>
              </a:ext>
            </a:extLst>
          </p:cNvPr>
          <p:cNvSpPr txBox="1"/>
          <p:nvPr/>
        </p:nvSpPr>
        <p:spPr>
          <a:xfrm>
            <a:off x="2328081" y="1240142"/>
            <a:ext cx="3254080" cy="1069426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txBody>
          <a:bodyPr wrap="square" lIns="13716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sz="2400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 Legalidad</a:t>
            </a:r>
          </a:p>
        </p:txBody>
      </p:sp>
      <p:sp>
        <p:nvSpPr>
          <p:cNvPr id="18" name="CuadroTexto 4">
            <a:extLst>
              <a:ext uri="{FF2B5EF4-FFF2-40B4-BE49-F238E27FC236}">
                <a16:creationId xmlns:a16="http://schemas.microsoft.com/office/drawing/2014/main" xmlns="" id="{518462FA-965D-4780-9F20-CE898E38DABC}"/>
              </a:ext>
            </a:extLst>
          </p:cNvPr>
          <p:cNvSpPr txBox="1"/>
          <p:nvPr/>
        </p:nvSpPr>
        <p:spPr>
          <a:xfrm>
            <a:off x="6620292" y="1240142"/>
            <a:ext cx="3223355" cy="1069426"/>
          </a:xfrm>
          <a:prstGeom prst="rect">
            <a:avLst/>
          </a:prstGeom>
          <a:solidFill>
            <a:srgbClr val="069169"/>
          </a:solidFill>
          <a:ln>
            <a:noFill/>
          </a:ln>
        </p:spPr>
        <p:txBody>
          <a:bodyPr wrap="square" lIns="13716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defRPr/>
            </a:pPr>
            <a:r>
              <a:rPr lang="es-CO" sz="2100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2. Emprendimiento</a:t>
            </a:r>
          </a:p>
        </p:txBody>
      </p:sp>
      <p:sp>
        <p:nvSpPr>
          <p:cNvPr id="20" name="CuadroTexto 14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3955121" y="2932577"/>
            <a:ext cx="2076041" cy="1046952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6. Pacto por el transporte y la logística para la competitividad y la integración regional</a:t>
            </a:r>
          </a:p>
        </p:txBody>
      </p:sp>
      <p:sp>
        <p:nvSpPr>
          <p:cNvPr id="21" name="CuadroTexto 15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6155929" y="2932577"/>
            <a:ext cx="2076041" cy="1046951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7. Pacto por la transformación digital de Colombia</a:t>
            </a:r>
          </a:p>
        </p:txBody>
      </p:sp>
      <p:sp>
        <p:nvSpPr>
          <p:cNvPr id="22" name="CuadroTexto 16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8356737" y="2932576"/>
            <a:ext cx="2076041" cy="1046951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16. Pacto por la descentralización: conectar territorios, gobiernos y poblaciones</a:t>
            </a:r>
          </a:p>
        </p:txBody>
      </p:sp>
      <p:sp>
        <p:nvSpPr>
          <p:cNvPr id="30" name="CuadroTexto 16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8356737" y="4101450"/>
            <a:ext cx="2076041" cy="716084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Región Amazonia: Desarrollo sostenible por una Amazonía viva</a:t>
            </a:r>
          </a:p>
        </p:txBody>
      </p:sp>
      <p:sp>
        <p:nvSpPr>
          <p:cNvPr id="31" name="CuadroTexto 16">
            <a:extLst>
              <a:ext uri="{FF2B5EF4-FFF2-40B4-BE49-F238E27FC236}">
                <a16:creationId xmlns:a16="http://schemas.microsoft.com/office/drawing/2014/main" xmlns="" id="{788AFB25-E925-4BFD-8732-7EE1E9EAC61D}"/>
              </a:ext>
            </a:extLst>
          </p:cNvPr>
          <p:cNvSpPr txBox="1"/>
          <p:nvPr/>
        </p:nvSpPr>
        <p:spPr>
          <a:xfrm>
            <a:off x="8356737" y="4939457"/>
            <a:ext cx="2076041" cy="682370"/>
          </a:xfrm>
          <a:prstGeom prst="rect">
            <a:avLst/>
          </a:prstGeom>
          <a:solidFill>
            <a:srgbClr val="D3E0F9"/>
          </a:solidFill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685800">
              <a:spcBef>
                <a:spcPts val="450"/>
              </a:spcBef>
              <a:buSzPct val="80000"/>
              <a:defRPr/>
            </a:pPr>
            <a:r>
              <a:rPr lang="es-CO" sz="1400" dirty="0">
                <a:solidFill>
                  <a:srgbClr val="004A84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Región Océanos: Colombia, potencia bioceánica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328081" y="769673"/>
            <a:ext cx="7515565" cy="369332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FFFF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Pactos estructurales</a:t>
            </a:r>
          </a:p>
        </p:txBody>
      </p:sp>
    </p:spTree>
    <p:extLst>
      <p:ext uri="{BB962C8B-B14F-4D97-AF65-F5344CB8AC3E}">
        <p14:creationId xmlns:p14="http://schemas.microsoft.com/office/powerpoint/2010/main" val="361021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23314" y="-11243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43236257"/>
              </p:ext>
            </p:extLst>
          </p:nvPr>
        </p:nvGraphicFramePr>
        <p:xfrm>
          <a:off x="269965" y="695731"/>
          <a:ext cx="5216434" cy="1472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406751476"/>
              </p:ext>
            </p:extLst>
          </p:nvPr>
        </p:nvGraphicFramePr>
        <p:xfrm>
          <a:off x="6563158" y="692423"/>
          <a:ext cx="5239821" cy="1476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Flecha abajo 7"/>
          <p:cNvSpPr/>
          <p:nvPr/>
        </p:nvSpPr>
        <p:spPr>
          <a:xfrm>
            <a:off x="2737753" y="2167852"/>
            <a:ext cx="280858" cy="18974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Flecha abajo 10"/>
          <p:cNvSpPr/>
          <p:nvPr/>
        </p:nvSpPr>
        <p:spPr>
          <a:xfrm>
            <a:off x="9042639" y="2179785"/>
            <a:ext cx="280858" cy="18974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320795233"/>
              </p:ext>
            </p:extLst>
          </p:nvPr>
        </p:nvGraphicFramePr>
        <p:xfrm>
          <a:off x="269966" y="2368842"/>
          <a:ext cx="11533014" cy="2455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9" name="Rectángulo 8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9965" y="4910782"/>
            <a:ext cx="1161723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Acciones </a:t>
            </a: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tratamiento de riesgos de corrupción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cumplidas: 100</a:t>
            </a: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 de acciones de riesgos de corrupción cumplidas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anualmente.</a:t>
            </a:r>
            <a:endParaRPr lang="es-MX" sz="13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Trámites </a:t>
            </a: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la Entidad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automatizados: 100</a:t>
            </a: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 de los trámites de la Entidad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automatizados.</a:t>
            </a:r>
            <a:endParaRPr lang="es-MX" sz="13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Cumplimiento de la Agenda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Regulatoria:100</a:t>
            </a:r>
            <a:r>
              <a:rPr lang="es-MX" sz="1300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 de las actividades programadas en la Agenda 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Regulatoria.</a:t>
            </a:r>
            <a:endParaRPr lang="es-MX" sz="1300" dirty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99357954"/>
              </p:ext>
            </p:extLst>
          </p:nvPr>
        </p:nvGraphicFramePr>
        <p:xfrm>
          <a:off x="269965" y="521874"/>
          <a:ext cx="11617234" cy="1500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67918828"/>
              </p:ext>
            </p:extLst>
          </p:nvPr>
        </p:nvGraphicFramePr>
        <p:xfrm>
          <a:off x="269965" y="2325432"/>
          <a:ext cx="11617235" cy="2275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5938153" y="2058110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23314" y="-11243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69965" y="4846986"/>
            <a:ext cx="11617235" cy="492443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 de Gestión del Riego de Desastres implementado: 100% del Plan de Gestión de Riesgos de Desastres implementado.</a:t>
            </a: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8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81486039"/>
              </p:ext>
            </p:extLst>
          </p:nvPr>
        </p:nvGraphicFramePr>
        <p:xfrm>
          <a:off x="131250" y="2225326"/>
          <a:ext cx="5910702" cy="2793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737042006"/>
              </p:ext>
            </p:extLst>
          </p:nvPr>
        </p:nvGraphicFramePr>
        <p:xfrm>
          <a:off x="269965" y="804999"/>
          <a:ext cx="11813746" cy="138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4" name="Grupo 13"/>
          <p:cNvGrpSpPr/>
          <p:nvPr/>
        </p:nvGrpSpPr>
        <p:grpSpPr>
          <a:xfrm>
            <a:off x="269965" y="568979"/>
            <a:ext cx="11813746" cy="356054"/>
            <a:chOff x="0" y="1105403"/>
            <a:chExt cx="3810967" cy="577160"/>
          </a:xfrm>
          <a:solidFill>
            <a:srgbClr val="ED7D31"/>
          </a:solidFill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1425057671"/>
              </p:ext>
            </p:extLst>
          </p:nvPr>
        </p:nvGraphicFramePr>
        <p:xfrm>
          <a:off x="6173009" y="2242555"/>
          <a:ext cx="5910702" cy="2776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0" name="Flecha abajo 19"/>
          <p:cNvSpPr/>
          <p:nvPr/>
        </p:nvSpPr>
        <p:spPr>
          <a:xfrm>
            <a:off x="2946172" y="2020787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1" name="Flecha abajo 20"/>
          <p:cNvSpPr/>
          <p:nvPr/>
        </p:nvSpPr>
        <p:spPr>
          <a:xfrm>
            <a:off x="9291438" y="2011581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6135" y="5069426"/>
            <a:ext cx="11813747" cy="6924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Porcentaje de avance de las etapas conducentes al logro de la modernización de la estructura del InvÍas: 100% de las etapas adelantadas.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Programa de Seguridad en Carreteras Nacionales fortalecido: 100% de las acciones de fortalecimientos realizadas.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25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1689981777"/>
              </p:ext>
            </p:extLst>
          </p:nvPr>
        </p:nvGraphicFramePr>
        <p:xfrm>
          <a:off x="266135" y="896907"/>
          <a:ext cx="11813746" cy="1357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5" y="568979"/>
            <a:ext cx="11813746" cy="333745"/>
            <a:chOff x="0" y="1105403"/>
            <a:chExt cx="3810967" cy="577160"/>
          </a:xfrm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solidFill>
              <a:srgbClr val="ED7D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6032579" y="1918861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3341038879"/>
              </p:ext>
            </p:extLst>
          </p:nvPr>
        </p:nvGraphicFramePr>
        <p:xfrm>
          <a:off x="269965" y="2134416"/>
          <a:ext cx="11617235" cy="2478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66135" y="4777265"/>
            <a:ext cx="1162106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Muelle fluvial construido, mejorado y/o mantenido: 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Accesos marítimos mejorados, construidos y/o profundizados: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Sedes y estaciones férreas intervenidas: 34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4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1194492797"/>
              </p:ext>
            </p:extLst>
          </p:nvPr>
        </p:nvGraphicFramePr>
        <p:xfrm>
          <a:off x="269965" y="853530"/>
          <a:ext cx="11813746" cy="1317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4" y="506781"/>
            <a:ext cx="11813746" cy="352566"/>
            <a:chOff x="0" y="1105403"/>
            <a:chExt cx="3810967" cy="577160"/>
          </a:xfrm>
          <a:solidFill>
            <a:srgbClr val="ED7D31"/>
          </a:solidFill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4015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6070275" y="1990030"/>
            <a:ext cx="211992" cy="101238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753879537"/>
              </p:ext>
            </p:extLst>
          </p:nvPr>
        </p:nvGraphicFramePr>
        <p:xfrm>
          <a:off x="364875" y="1990029"/>
          <a:ext cx="11718835" cy="2903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364875" y="4893733"/>
            <a:ext cx="11718835" cy="892552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 primaria no concesionada con mantenimiento y rehabilitación: 100 km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 primaria no concesionada mejoradas: 270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Nuevas tecnologías probadas: 1 modo de transporte con nuevas tecnologías constructivas adoptadas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8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9964" y="640086"/>
            <a:ext cx="11617235" cy="408998"/>
            <a:chOff x="0" y="1105403"/>
            <a:chExt cx="3810967" cy="577160"/>
          </a:xfrm>
        </p:grpSpPr>
        <p:sp>
          <p:nvSpPr>
            <p:cNvPr id="15" name="Rectángulo 14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  <a:solidFill>
              <a:srgbClr val="ED7D3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0" y="1105403"/>
              <a:ext cx="3810967" cy="577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VI. Pacto por el transporte y la logística para la competitividad y la integración regional</a:t>
              </a:r>
            </a:p>
          </p:txBody>
        </p:sp>
      </p:grpSp>
      <p:sp>
        <p:nvSpPr>
          <p:cNvPr id="21" name="Flecha abajo 20"/>
          <p:cNvSpPr/>
          <p:nvPr/>
        </p:nvSpPr>
        <p:spPr>
          <a:xfrm>
            <a:off x="5938151" y="2048463"/>
            <a:ext cx="280858" cy="189747"/>
          </a:xfrm>
          <a:prstGeom prst="downArrow">
            <a:avLst/>
          </a:prstGeom>
          <a:solidFill>
            <a:srgbClr val="ADB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3239755990"/>
              </p:ext>
            </p:extLst>
          </p:nvPr>
        </p:nvGraphicFramePr>
        <p:xfrm>
          <a:off x="269963" y="883542"/>
          <a:ext cx="11617235" cy="1409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1215419556"/>
              </p:ext>
            </p:extLst>
          </p:nvPr>
        </p:nvGraphicFramePr>
        <p:xfrm>
          <a:off x="269962" y="2263884"/>
          <a:ext cx="11617235" cy="2113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69962" y="4553088"/>
            <a:ext cx="11617235" cy="6924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METAS: 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Nuevas casetas de peajes instaladas: 8 nuevos peajes en la red vial de instituto instalados.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Fuentes adicionales de ingresos gestionadas: Implementar 5 nuevas fuentes de financiación.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41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18431394"/>
              </p:ext>
            </p:extLst>
          </p:nvPr>
        </p:nvGraphicFramePr>
        <p:xfrm>
          <a:off x="202854" y="742483"/>
          <a:ext cx="11617234" cy="1367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904186003"/>
              </p:ext>
            </p:extLst>
          </p:nvPr>
        </p:nvGraphicFramePr>
        <p:xfrm>
          <a:off x="202854" y="2520933"/>
          <a:ext cx="11617235" cy="224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5858683" y="2202949"/>
            <a:ext cx="280858" cy="189747"/>
          </a:xfrm>
          <a:prstGeom prst="downArrow">
            <a:avLst/>
          </a:prstGeom>
          <a:solidFill>
            <a:srgbClr val="D4DA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147349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02854" y="4948567"/>
            <a:ext cx="11617234" cy="492443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Sistemas de información integrados e interoperando: 7 sistemas de información integrados e interoperando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s-MX" sz="1300" b="1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72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12638757"/>
              </p:ext>
            </p:extLst>
          </p:nvPr>
        </p:nvGraphicFramePr>
        <p:xfrm>
          <a:off x="269966" y="596622"/>
          <a:ext cx="11617234" cy="134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855966721"/>
              </p:ext>
            </p:extLst>
          </p:nvPr>
        </p:nvGraphicFramePr>
        <p:xfrm>
          <a:off x="269965" y="2157102"/>
          <a:ext cx="11617235" cy="2008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Flecha abajo 10"/>
          <p:cNvSpPr/>
          <p:nvPr/>
        </p:nvSpPr>
        <p:spPr>
          <a:xfrm>
            <a:off x="5938153" y="1950516"/>
            <a:ext cx="280858" cy="189747"/>
          </a:xfrm>
          <a:prstGeom prst="downArrow">
            <a:avLst/>
          </a:prstGeom>
          <a:solidFill>
            <a:srgbClr val="D4DA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05644" y="-97841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Componente Estratégico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9965" y="-3410"/>
            <a:ext cx="5633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ESTRATÉGICO INSTITUCIONAL 2019 - 2022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69965" y="4566853"/>
            <a:ext cx="11550124" cy="692497"/>
          </a:xfrm>
          <a:prstGeom prst="rect">
            <a:avLst/>
          </a:prstGeom>
          <a:ln w="38100">
            <a:solidFill>
              <a:srgbClr val="ADB9CA"/>
            </a:solidFill>
          </a:ln>
        </p:spPr>
        <p:txBody>
          <a:bodyPr wrap="square">
            <a:spAutoFit/>
          </a:bodyPr>
          <a:lstStyle/>
          <a:p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INDICADORES ESTRATÉGICOS Y METAS</a:t>
            </a:r>
            <a:r>
              <a:rPr lang="es-MX" sz="13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Vías terciarias con mantenimiento: 15.000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Vías terciarias mejoradas y construidas 400 km</a:t>
            </a:r>
            <a:endParaRPr lang="es-MX" sz="1300" dirty="0" smtClean="0">
              <a:solidFill>
                <a:schemeClr val="accent5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73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upo 64"/>
          <p:cNvGrpSpPr/>
          <p:nvPr/>
        </p:nvGrpSpPr>
        <p:grpSpPr>
          <a:xfrm>
            <a:off x="2413000" y="703100"/>
            <a:ext cx="7438450" cy="4073300"/>
            <a:chOff x="2336800" y="660766"/>
            <a:chExt cx="7438450" cy="4073300"/>
          </a:xfrm>
        </p:grpSpPr>
        <p:sp>
          <p:nvSpPr>
            <p:cNvPr id="37" name="Rectangle 7"/>
            <p:cNvSpPr>
              <a:spLocks noChangeArrowheads="1"/>
            </p:cNvSpPr>
            <p:nvPr/>
          </p:nvSpPr>
          <p:spPr bwMode="gray">
            <a:xfrm>
              <a:off x="2336800" y="678396"/>
              <a:ext cx="3011274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OBJETIVOS ESTRATÉGICOS</a:t>
              </a:r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7789779" y="3080027"/>
              <a:ext cx="1873250" cy="219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7809237" y="3793123"/>
              <a:ext cx="1873250" cy="22161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7789779" y="4526425"/>
              <a:ext cx="1873250" cy="2076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gray">
            <a:xfrm>
              <a:off x="5486400" y="678394"/>
              <a:ext cx="2164556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gray">
            <a:xfrm>
              <a:off x="7789282" y="660766"/>
              <a:ext cx="198596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7817333" y="1204972"/>
              <a:ext cx="1873250" cy="1929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7801141" y="1761213"/>
              <a:ext cx="1873250" cy="20707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7809237" y="2485760"/>
              <a:ext cx="1873250" cy="23063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3" name="Rectangle 7"/>
          <p:cNvSpPr>
            <a:spLocks noChangeArrowheads="1"/>
          </p:cNvSpPr>
          <p:nvPr/>
        </p:nvSpPr>
        <p:spPr bwMode="gray">
          <a:xfrm>
            <a:off x="5562600" y="1247306"/>
            <a:ext cx="2164556" cy="106248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Acciones </a:t>
            </a:r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tratamiento de riesgos de corrupción cumplidas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84" name="Grupo 83"/>
          <p:cNvGrpSpPr/>
          <p:nvPr/>
        </p:nvGrpSpPr>
        <p:grpSpPr>
          <a:xfrm>
            <a:off x="7865482" y="1248089"/>
            <a:ext cx="1953978" cy="1224443"/>
            <a:chOff x="6223397" y="2583966"/>
            <a:chExt cx="1873250" cy="835492"/>
          </a:xfrm>
        </p:grpSpPr>
        <p:sp>
          <p:nvSpPr>
            <p:cNvPr id="85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86" name="Rectangle 3"/>
            <p:cNvSpPr>
              <a:spLocks noChangeArrowheads="1"/>
            </p:cNvSpPr>
            <p:nvPr/>
          </p:nvSpPr>
          <p:spPr bwMode="gray">
            <a:xfrm>
              <a:off x="6223397" y="2692354"/>
              <a:ext cx="1873250" cy="727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</a:t>
              </a: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% de acciones de riesgos de corrupción cumplidas anualmente</a:t>
              </a: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7" name="Rectangle 7"/>
          <p:cNvSpPr>
            <a:spLocks noChangeArrowheads="1"/>
          </p:cNvSpPr>
          <p:nvPr/>
        </p:nvSpPr>
        <p:spPr bwMode="gray">
          <a:xfrm>
            <a:off x="5562600" y="2471645"/>
            <a:ext cx="2162626" cy="1140602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Trámites </a:t>
            </a:r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la Entidad automatizados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88" name="Grupo 87"/>
          <p:cNvGrpSpPr/>
          <p:nvPr/>
        </p:nvGrpSpPr>
        <p:grpSpPr>
          <a:xfrm>
            <a:off x="7863554" y="2463235"/>
            <a:ext cx="1913978" cy="1283121"/>
            <a:chOff x="6206437" y="3366903"/>
            <a:chExt cx="1876232" cy="875531"/>
          </a:xfrm>
        </p:grpSpPr>
        <p:sp>
          <p:nvSpPr>
            <p:cNvPr id="89" name="Rectangle 7"/>
            <p:cNvSpPr>
              <a:spLocks noChangeArrowheads="1"/>
            </p:cNvSpPr>
            <p:nvPr/>
          </p:nvSpPr>
          <p:spPr bwMode="gray">
            <a:xfrm>
              <a:off x="6209419" y="3366903"/>
              <a:ext cx="1873250" cy="784022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90" name="Rectangle 3"/>
            <p:cNvSpPr>
              <a:spLocks noChangeArrowheads="1"/>
            </p:cNvSpPr>
            <p:nvPr/>
          </p:nvSpPr>
          <p:spPr bwMode="gray">
            <a:xfrm>
              <a:off x="6206437" y="3515330"/>
              <a:ext cx="1873250" cy="7271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</a:t>
              </a: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% de los trámites de la Entidad automatizados.</a:t>
              </a: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1" name="Rectangle 7"/>
          <p:cNvSpPr>
            <a:spLocks noChangeArrowheads="1"/>
          </p:cNvSpPr>
          <p:nvPr/>
        </p:nvSpPr>
        <p:spPr bwMode="gray">
          <a:xfrm>
            <a:off x="5562600" y="3763030"/>
            <a:ext cx="2162626" cy="106248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MX" sz="14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Cumplimiento </a:t>
            </a:r>
            <a:r>
              <a:rPr lang="es-MX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la Agenda Regulatoria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92" name="Grupo 91"/>
          <p:cNvGrpSpPr/>
          <p:nvPr/>
        </p:nvGrpSpPr>
        <p:grpSpPr>
          <a:xfrm>
            <a:off x="7863552" y="3779253"/>
            <a:ext cx="1911327" cy="1218605"/>
            <a:chOff x="6223397" y="4313447"/>
            <a:chExt cx="1873250" cy="831509"/>
          </a:xfrm>
        </p:grpSpPr>
        <p:sp>
          <p:nvSpPr>
            <p:cNvPr id="93" name="Rectangle 7"/>
            <p:cNvSpPr>
              <a:spLocks noChangeArrowheads="1"/>
            </p:cNvSpPr>
            <p:nvPr/>
          </p:nvSpPr>
          <p:spPr bwMode="gray">
            <a:xfrm>
              <a:off x="6223397" y="4313447"/>
              <a:ext cx="1873250" cy="719647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94" name="Rectangle 3"/>
            <p:cNvSpPr>
              <a:spLocks noChangeArrowheads="1"/>
            </p:cNvSpPr>
            <p:nvPr/>
          </p:nvSpPr>
          <p:spPr bwMode="gray">
            <a:xfrm>
              <a:off x="6223397" y="4417852"/>
              <a:ext cx="1873250" cy="7271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</a:t>
              </a:r>
              <a:r>
                <a:rPr lang="es-MX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% </a:t>
              </a:r>
              <a:r>
                <a:rPr 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de las actividades programadas </a:t>
              </a:r>
            </a:p>
          </p:txBody>
        </p:sp>
      </p:grpSp>
      <p:sp>
        <p:nvSpPr>
          <p:cNvPr id="107" name="Rectangle 7"/>
          <p:cNvSpPr>
            <a:spLocks noChangeArrowheads="1"/>
          </p:cNvSpPr>
          <p:nvPr/>
        </p:nvSpPr>
        <p:spPr bwMode="gray">
          <a:xfrm>
            <a:off x="2413000" y="1247306"/>
            <a:ext cx="3011274" cy="3589282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Prevenir hechos de corrupción, mediante la implementación de las acciones del Plan Anticorrupción y de Atención al Ciudadano, generando credibilidad y confianza al ciudadano</a:t>
            </a:r>
            <a:endParaRPr lang="es-CO" sz="14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  <a:endParaRPr lang="es-CO" sz="16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8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91" y="281752"/>
            <a:ext cx="9761902" cy="56494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E26CC6B-F61E-478F-906F-4F5218959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5" y="0"/>
            <a:ext cx="38576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4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upo 64"/>
          <p:cNvGrpSpPr/>
          <p:nvPr/>
        </p:nvGrpSpPr>
        <p:grpSpPr>
          <a:xfrm>
            <a:off x="2404533" y="703100"/>
            <a:ext cx="7692450" cy="4073300"/>
            <a:chOff x="2082800" y="660766"/>
            <a:chExt cx="7692450" cy="4073300"/>
          </a:xfrm>
        </p:grpSpPr>
        <p:sp>
          <p:nvSpPr>
            <p:cNvPr id="37" name="Rectangle 7"/>
            <p:cNvSpPr>
              <a:spLocks noChangeArrowheads="1"/>
            </p:cNvSpPr>
            <p:nvPr/>
          </p:nvSpPr>
          <p:spPr bwMode="gray">
            <a:xfrm>
              <a:off x="2082800" y="678396"/>
              <a:ext cx="3265274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OBJETIVOS ESTRATÉGICOS</a:t>
              </a:r>
              <a:endParaRPr lang="en-GB" altLang="es-CO" sz="16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7789779" y="3080027"/>
              <a:ext cx="1873250" cy="2191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7809237" y="3793123"/>
              <a:ext cx="1873250" cy="22161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7789779" y="4526425"/>
              <a:ext cx="1873250" cy="2076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gray">
            <a:xfrm>
              <a:off x="5567128" y="678394"/>
              <a:ext cx="208382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gray">
            <a:xfrm>
              <a:off x="7842061" y="660766"/>
              <a:ext cx="1933189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6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7817333" y="1204972"/>
              <a:ext cx="1873250" cy="1929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7801141" y="1761213"/>
              <a:ext cx="1873250" cy="20707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7809237" y="2485760"/>
              <a:ext cx="1873250" cy="23063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66" name="Rectangle 7"/>
          <p:cNvSpPr>
            <a:spLocks noChangeArrowheads="1"/>
          </p:cNvSpPr>
          <p:nvPr/>
        </p:nvSpPr>
        <p:spPr bwMode="gray">
          <a:xfrm>
            <a:off x="5912307" y="2737825"/>
            <a:ext cx="2083828" cy="1054336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Porcentaje de avance de las etapas conducentes al logro de la modernización de la estructura del Invías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67" name="Grupo 66"/>
          <p:cNvGrpSpPr/>
          <p:nvPr/>
        </p:nvGrpSpPr>
        <p:grpSpPr>
          <a:xfrm>
            <a:off x="8163794" y="2737825"/>
            <a:ext cx="1900804" cy="1054336"/>
            <a:chOff x="6223397" y="2583966"/>
            <a:chExt cx="1873250" cy="724978"/>
          </a:xfrm>
        </p:grpSpPr>
        <p:sp>
          <p:nvSpPr>
            <p:cNvPr id="68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69" name="Rectangle 3"/>
            <p:cNvSpPr>
              <a:spLocks noChangeArrowheads="1"/>
            </p:cNvSpPr>
            <p:nvPr/>
          </p:nvSpPr>
          <p:spPr bwMode="gray">
            <a:xfrm>
              <a:off x="6223397" y="2763428"/>
              <a:ext cx="1873250" cy="3962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ctr"/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las etapas adelantadas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70" name="Rectangle 7"/>
          <p:cNvSpPr>
            <a:spLocks noChangeArrowheads="1"/>
          </p:cNvSpPr>
          <p:nvPr/>
        </p:nvSpPr>
        <p:spPr bwMode="gray">
          <a:xfrm>
            <a:off x="2404533" y="2737825"/>
            <a:ext cx="3265274" cy="1060423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Modernizar la estructura del Invías, de acuerdo a las necesidades actuales que demanda la Entidad para satisfacer a los Grupos de valor.</a:t>
            </a:r>
          </a:p>
        </p:txBody>
      </p:sp>
      <p:sp>
        <p:nvSpPr>
          <p:cNvPr id="71" name="Rectangle 7"/>
          <p:cNvSpPr>
            <a:spLocks noChangeArrowheads="1"/>
          </p:cNvSpPr>
          <p:nvPr/>
        </p:nvSpPr>
        <p:spPr bwMode="gray">
          <a:xfrm>
            <a:off x="5896536" y="3960108"/>
            <a:ext cx="2068478" cy="147819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Programa de Seguridad en Carreteras Nacionales fortalecido</a:t>
            </a:r>
            <a:endParaRPr lang="es-CO" sz="14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8163794" y="3955278"/>
            <a:ext cx="1906587" cy="1483026"/>
            <a:chOff x="6214533" y="3414559"/>
            <a:chExt cx="1873250" cy="758074"/>
          </a:xfrm>
        </p:grpSpPr>
        <p:sp>
          <p:nvSpPr>
            <p:cNvPr id="73" name="Rectangle 7"/>
            <p:cNvSpPr>
              <a:spLocks noChangeArrowheads="1"/>
            </p:cNvSpPr>
            <p:nvPr/>
          </p:nvSpPr>
          <p:spPr bwMode="gray">
            <a:xfrm>
              <a:off x="6214533" y="3414559"/>
              <a:ext cx="1873250" cy="75807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74" name="Rectangle 3"/>
            <p:cNvSpPr>
              <a:spLocks noChangeArrowheads="1"/>
            </p:cNvSpPr>
            <p:nvPr/>
          </p:nvSpPr>
          <p:spPr bwMode="gray">
            <a:xfrm>
              <a:off x="6214533" y="3554360"/>
              <a:ext cx="1873250" cy="47078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es-ES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</a:t>
              </a:r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% </a:t>
              </a:r>
              <a:r>
                <a:rPr lang="es-ES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del programa de Seguridad en Carreteras Nacionales fortalecido</a:t>
              </a: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7" name="Rectangle 7"/>
          <p:cNvSpPr>
            <a:spLocks noChangeArrowheads="1"/>
          </p:cNvSpPr>
          <p:nvPr/>
        </p:nvSpPr>
        <p:spPr bwMode="gray">
          <a:xfrm>
            <a:off x="2404533" y="3955278"/>
            <a:ext cx="3265274" cy="148302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Promover la articulación interinstitucional, mediante el suministro de equipos y tecnologías inteligentes de comunicación para el fortalecimiento del Programa de Seguridad en las Carreteras Nacionales. </a:t>
            </a:r>
          </a:p>
        </p:txBody>
      </p:sp>
      <p:sp>
        <p:nvSpPr>
          <p:cNvPr id="78" name="Rectangle 7"/>
          <p:cNvSpPr>
            <a:spLocks noChangeArrowheads="1"/>
          </p:cNvSpPr>
          <p:nvPr/>
        </p:nvSpPr>
        <p:spPr bwMode="gray">
          <a:xfrm>
            <a:off x="5912307" y="1247305"/>
            <a:ext cx="2083828" cy="1351961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de gestión del riesgo de desastres implementado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79" name="Grupo 78"/>
          <p:cNvGrpSpPr/>
          <p:nvPr/>
        </p:nvGrpSpPr>
        <p:grpSpPr>
          <a:xfrm>
            <a:off x="8163794" y="1246397"/>
            <a:ext cx="1933189" cy="1352869"/>
            <a:chOff x="6191013" y="2579173"/>
            <a:chExt cx="1905634" cy="724978"/>
          </a:xfrm>
        </p:grpSpPr>
        <p:sp>
          <p:nvSpPr>
            <p:cNvPr id="80" name="Rectangle 7"/>
            <p:cNvSpPr>
              <a:spLocks noChangeArrowheads="1"/>
            </p:cNvSpPr>
            <p:nvPr/>
          </p:nvSpPr>
          <p:spPr bwMode="gray">
            <a:xfrm>
              <a:off x="6191013" y="2579173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0" hangingPunct="0"/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81" name="Rectangle 3"/>
            <p:cNvSpPr>
              <a:spLocks noChangeArrowheads="1"/>
            </p:cNvSpPr>
            <p:nvPr/>
          </p:nvSpPr>
          <p:spPr bwMode="gray">
            <a:xfrm>
              <a:off x="6223397" y="2734287"/>
              <a:ext cx="1873250" cy="5037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ctr"/>
              <a:r>
                <a:rPr lang="es-ES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100% de Plan de Gestión de desastres implementado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82" name="Rectangle 7"/>
          <p:cNvSpPr>
            <a:spLocks noChangeArrowheads="1"/>
          </p:cNvSpPr>
          <p:nvPr/>
        </p:nvSpPr>
        <p:spPr bwMode="gray">
          <a:xfrm>
            <a:off x="2404533" y="1247306"/>
            <a:ext cx="3265274" cy="1351961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ES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Implementar el Plan de Gestión de Desastres, identificando, priorizando y realizando seguimiento al riesgo en la infraestructura de transporte, contribuyendo a proteger la población y la infraestructura a cargo</a:t>
            </a:r>
            <a:endParaRPr lang="es-MX" sz="1400" dirty="0">
              <a:solidFill>
                <a:schemeClr val="accent5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  <a:endParaRPr lang="es-CO" sz="16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688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2480733" y="1190207"/>
            <a:ext cx="2784604" cy="1750909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Realizar las acciones señaladas en el Plan Maestro de Transporte Intermodal - PMTI, mediante la gestión de recursos presupuestales que permitan fortalecer la intermodalidad de la infraestructura vial.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gray">
          <a:xfrm>
            <a:off x="2480733" y="729320"/>
            <a:ext cx="2784604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OBJETIVOS ESTRATÉGICOS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gray">
          <a:xfrm>
            <a:off x="5417910" y="3015873"/>
            <a:ext cx="2283125" cy="874007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Vía primaria no concesionada con mantenimiento y rehabilitación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39" name="Grupo 38"/>
          <p:cNvGrpSpPr/>
          <p:nvPr/>
        </p:nvGrpSpPr>
        <p:grpSpPr>
          <a:xfrm>
            <a:off x="7881125" y="3034503"/>
            <a:ext cx="2052408" cy="851697"/>
            <a:chOff x="6223397" y="2441480"/>
            <a:chExt cx="1873250" cy="867464"/>
          </a:xfrm>
        </p:grpSpPr>
        <p:sp>
          <p:nvSpPr>
            <p:cNvPr id="40" name="Rectangle 7"/>
            <p:cNvSpPr>
              <a:spLocks noChangeArrowheads="1"/>
            </p:cNvSpPr>
            <p:nvPr/>
          </p:nvSpPr>
          <p:spPr bwMode="gray">
            <a:xfrm>
              <a:off x="6223397" y="2441480"/>
              <a:ext cx="1873250" cy="86746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100 km</a:t>
              </a: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6223397" y="2629367"/>
              <a:ext cx="1873250" cy="3804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42" name="Rectangle 7"/>
          <p:cNvSpPr>
            <a:spLocks noChangeArrowheads="1"/>
          </p:cNvSpPr>
          <p:nvPr/>
        </p:nvSpPr>
        <p:spPr bwMode="gray">
          <a:xfrm>
            <a:off x="5417910" y="3938923"/>
            <a:ext cx="2283125" cy="57792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Vía primaria no concesionada mejorada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43" name="Grupo 42"/>
          <p:cNvGrpSpPr/>
          <p:nvPr/>
        </p:nvGrpSpPr>
        <p:grpSpPr>
          <a:xfrm>
            <a:off x="7881125" y="3938923"/>
            <a:ext cx="2073727" cy="562914"/>
            <a:chOff x="6186979" y="3377093"/>
            <a:chExt cx="1892708" cy="758074"/>
          </a:xfrm>
        </p:grpSpPr>
        <p:sp>
          <p:nvSpPr>
            <p:cNvPr id="44" name="Rectangle 7"/>
            <p:cNvSpPr>
              <a:spLocks noChangeArrowheads="1"/>
            </p:cNvSpPr>
            <p:nvPr/>
          </p:nvSpPr>
          <p:spPr bwMode="gray">
            <a:xfrm>
              <a:off x="6186979" y="3377093"/>
              <a:ext cx="1873250" cy="758074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270 km</a:t>
              </a: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6206437" y="3420536"/>
              <a:ext cx="1873250" cy="47708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7"/>
          <p:cNvSpPr>
            <a:spLocks noChangeArrowheads="1"/>
          </p:cNvSpPr>
          <p:nvPr/>
        </p:nvSpPr>
        <p:spPr bwMode="gray">
          <a:xfrm>
            <a:off x="5410803" y="4553905"/>
            <a:ext cx="2290232" cy="636286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CO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Nuevas tecnologías </a:t>
            </a:r>
            <a:r>
              <a:rPr lang="es-CO" sz="1400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probadas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47" name="Grupo 46"/>
          <p:cNvGrpSpPr/>
          <p:nvPr/>
        </p:nvGrpSpPr>
        <p:grpSpPr>
          <a:xfrm>
            <a:off x="7881125" y="4548813"/>
            <a:ext cx="2052408" cy="646980"/>
            <a:chOff x="6223397" y="4228477"/>
            <a:chExt cx="1873250" cy="719647"/>
          </a:xfrm>
        </p:grpSpPr>
        <p:sp>
          <p:nvSpPr>
            <p:cNvPr id="48" name="Rectangle 7"/>
            <p:cNvSpPr>
              <a:spLocks noChangeArrowheads="1"/>
            </p:cNvSpPr>
            <p:nvPr/>
          </p:nvSpPr>
          <p:spPr bwMode="gray">
            <a:xfrm>
              <a:off x="6223397" y="4228477"/>
              <a:ext cx="1873250" cy="719647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s-MX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</a:t>
              </a:r>
              <a:r>
                <a:rPr lang="es-ES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 modo de transporte con nuevas tecnologías constructivas </a:t>
              </a:r>
              <a:r>
                <a:rPr lang="es-ES" altLang="es-CO" sz="14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adoptadas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49" name="Rectangle 3"/>
            <p:cNvSpPr>
              <a:spLocks noChangeArrowheads="1"/>
            </p:cNvSpPr>
            <p:nvPr/>
          </p:nvSpPr>
          <p:spPr bwMode="gray">
            <a:xfrm>
              <a:off x="6223397" y="4417852"/>
              <a:ext cx="1873250" cy="39405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50" name="Rectangle 7"/>
          <p:cNvSpPr>
            <a:spLocks noChangeArrowheads="1"/>
          </p:cNvSpPr>
          <p:nvPr/>
        </p:nvSpPr>
        <p:spPr bwMode="gray">
          <a:xfrm>
            <a:off x="5439229" y="729318"/>
            <a:ext cx="2283125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INDICADORES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gray">
          <a:xfrm>
            <a:off x="7853608" y="729318"/>
            <a:ext cx="2075491" cy="368295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METAS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gray">
          <a:xfrm>
            <a:off x="5425017" y="1190207"/>
            <a:ext cx="2283125" cy="46859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Muelle Fluvial construido, mejorado y/o mantenido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4" name="Grupo 53"/>
          <p:cNvGrpSpPr/>
          <p:nvPr/>
        </p:nvGrpSpPr>
        <p:grpSpPr>
          <a:xfrm>
            <a:off x="7876691" y="1206654"/>
            <a:ext cx="2052408" cy="468590"/>
            <a:chOff x="6223397" y="2583966"/>
            <a:chExt cx="1873250" cy="724978"/>
          </a:xfrm>
        </p:grpSpPr>
        <p:sp>
          <p:nvSpPr>
            <p:cNvPr id="55" name="Rectangle 7"/>
            <p:cNvSpPr>
              <a:spLocks noChangeArrowheads="1"/>
            </p:cNvSpPr>
            <p:nvPr/>
          </p:nvSpPr>
          <p:spPr bwMode="gray">
            <a:xfrm>
              <a:off x="6223397" y="2583966"/>
              <a:ext cx="1873250" cy="724978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9</a:t>
              </a: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gray">
            <a:xfrm>
              <a:off x="6223397" y="2629367"/>
              <a:ext cx="1873250" cy="54809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57" name="Rectangle 7"/>
          <p:cNvSpPr>
            <a:spLocks noChangeArrowheads="1"/>
          </p:cNvSpPr>
          <p:nvPr/>
        </p:nvSpPr>
        <p:spPr bwMode="gray">
          <a:xfrm>
            <a:off x="5439229" y="1740427"/>
            <a:ext cx="2283125" cy="64169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Accesos marítimos mejorados, construidos y/o profundizados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8" name="Grupo 57"/>
          <p:cNvGrpSpPr/>
          <p:nvPr/>
        </p:nvGrpSpPr>
        <p:grpSpPr>
          <a:xfrm>
            <a:off x="7853608" y="1765238"/>
            <a:ext cx="2070147" cy="646062"/>
            <a:chOff x="6206437" y="3308991"/>
            <a:chExt cx="1889441" cy="931121"/>
          </a:xfrm>
        </p:grpSpPr>
        <p:sp>
          <p:nvSpPr>
            <p:cNvPr id="59" name="Rectangle 7"/>
            <p:cNvSpPr>
              <a:spLocks noChangeArrowheads="1"/>
            </p:cNvSpPr>
            <p:nvPr/>
          </p:nvSpPr>
          <p:spPr bwMode="gray">
            <a:xfrm>
              <a:off x="6222628" y="3308991"/>
              <a:ext cx="1873250" cy="931121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</a:t>
              </a:r>
            </a:p>
          </p:txBody>
        </p:sp>
        <p:sp>
          <p:nvSpPr>
            <p:cNvPr id="60" name="Rectangle 3"/>
            <p:cNvSpPr>
              <a:spLocks noChangeArrowheads="1"/>
            </p:cNvSpPr>
            <p:nvPr/>
          </p:nvSpPr>
          <p:spPr bwMode="gray">
            <a:xfrm>
              <a:off x="6206437" y="3420536"/>
              <a:ext cx="1873250" cy="51057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just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endParaRPr lang="en-GB" altLang="es-CO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1" name="Rectangle 7"/>
          <p:cNvSpPr>
            <a:spLocks noChangeArrowheads="1"/>
          </p:cNvSpPr>
          <p:nvPr/>
        </p:nvSpPr>
        <p:spPr bwMode="gray">
          <a:xfrm>
            <a:off x="5425017" y="2464027"/>
            <a:ext cx="2290232" cy="468820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Sedes y estaciones férreas intervenidas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62" name="Grupo 61"/>
          <p:cNvGrpSpPr/>
          <p:nvPr/>
        </p:nvGrpSpPr>
        <p:grpSpPr>
          <a:xfrm>
            <a:off x="7872256" y="2464027"/>
            <a:ext cx="2061277" cy="477963"/>
            <a:chOff x="6223397" y="4257782"/>
            <a:chExt cx="1881345" cy="618508"/>
          </a:xfrm>
        </p:grpSpPr>
        <p:sp>
          <p:nvSpPr>
            <p:cNvPr id="63" name="Rectangle 7"/>
            <p:cNvSpPr>
              <a:spLocks noChangeArrowheads="1"/>
            </p:cNvSpPr>
            <p:nvPr/>
          </p:nvSpPr>
          <p:spPr bwMode="gray">
            <a:xfrm>
              <a:off x="6231492" y="4257782"/>
              <a:ext cx="1873250" cy="608949"/>
            </a:xfrm>
            <a:prstGeom prst="rect">
              <a:avLst/>
            </a:prstGeom>
            <a:solidFill>
              <a:srgbClr val="D4DAE4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7313" indent="-87313" algn="ctr" defTabSz="914400"/>
              <a:r>
                <a:rPr lang="en-GB" altLang="es-CO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34</a:t>
              </a:r>
            </a:p>
          </p:txBody>
        </p:sp>
        <p:sp>
          <p:nvSpPr>
            <p:cNvPr id="64" name="Rectangle 3"/>
            <p:cNvSpPr>
              <a:spLocks noChangeArrowheads="1"/>
            </p:cNvSpPr>
            <p:nvPr/>
          </p:nvSpPr>
          <p:spPr bwMode="gray">
            <a:xfrm>
              <a:off x="6223397" y="4417853"/>
              <a:ext cx="1873250" cy="45843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/>
          </p:spPr>
          <p:txBody>
            <a:bodyPr lIns="36000" tIns="72000" rIns="36000" bIns="72000">
              <a:spAutoFit/>
            </a:bodyPr>
            <a:lstStyle>
              <a:lvl1pPr marL="87313" indent="-87313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0" indent="0" algn="just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31" name="Rectangle 7"/>
          <p:cNvSpPr>
            <a:spLocks noChangeArrowheads="1"/>
          </p:cNvSpPr>
          <p:nvPr/>
        </p:nvSpPr>
        <p:spPr bwMode="gray">
          <a:xfrm>
            <a:off x="2480733" y="3015873"/>
            <a:ext cx="2784604" cy="2161878"/>
          </a:xfrm>
          <a:prstGeom prst="rect">
            <a:avLst/>
          </a:prstGeom>
          <a:solidFill>
            <a:srgbClr val="ADB9CA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/>
            <a:r>
              <a:rPr lang="es-MX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Mejorar, mantener y rehabilitar la infraestructura vial intermodal, mediante el desarrollo de programas estratégicos para la conectividad del país.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  <a:endParaRPr lang="es-CO" sz="16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37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7"/>
          <p:cNvSpPr>
            <a:spLocks noChangeArrowheads="1"/>
          </p:cNvSpPr>
          <p:nvPr/>
        </p:nvSpPr>
        <p:spPr bwMode="gray">
          <a:xfrm>
            <a:off x="3248091" y="846711"/>
            <a:ext cx="2083828" cy="352743"/>
          </a:xfrm>
          <a:prstGeom prst="rect">
            <a:avLst/>
          </a:prstGeom>
          <a:solidFill>
            <a:srgbClr val="6B86F7"/>
          </a:solidFill>
          <a:ln w="12700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016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es-ES" sz="14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OBJETIVOS ESTRATÉGICOS</a:t>
            </a:r>
            <a:endParaRPr lang="en-GB" altLang="es-CO" sz="14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36" name="Grupo 35"/>
          <p:cNvGrpSpPr/>
          <p:nvPr/>
        </p:nvGrpSpPr>
        <p:grpSpPr>
          <a:xfrm>
            <a:off x="3215976" y="846711"/>
            <a:ext cx="6285011" cy="4971897"/>
            <a:chOff x="1600594" y="248036"/>
            <a:chExt cx="6285011" cy="4931266"/>
          </a:xfrm>
        </p:grpSpPr>
        <p:sp>
          <p:nvSpPr>
            <p:cNvPr id="4" name="Rectangle 7"/>
            <p:cNvSpPr>
              <a:spLocks noChangeArrowheads="1"/>
            </p:cNvSpPr>
            <p:nvPr/>
          </p:nvSpPr>
          <p:spPr bwMode="gray">
            <a:xfrm>
              <a:off x="3798221" y="3385923"/>
              <a:ext cx="2083828" cy="620847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Vías terciarias con mantenimiento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5" name="Grupo 4"/>
            <p:cNvGrpSpPr/>
            <p:nvPr/>
          </p:nvGrpSpPr>
          <p:grpSpPr>
            <a:xfrm>
              <a:off x="6004259" y="3372099"/>
              <a:ext cx="1873250" cy="895022"/>
              <a:chOff x="6223397" y="2249240"/>
              <a:chExt cx="1873250" cy="705583"/>
            </a:xfrm>
          </p:grpSpPr>
          <p:sp>
            <p:nvSpPr>
              <p:cNvPr id="6" name="Rectangle 7"/>
              <p:cNvSpPr>
                <a:spLocks noChangeArrowheads="1"/>
              </p:cNvSpPr>
              <p:nvPr/>
            </p:nvSpPr>
            <p:spPr bwMode="gray">
              <a:xfrm>
                <a:off x="6223397" y="2249240"/>
                <a:ext cx="1873250" cy="494451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r>
                  <a:rPr lang="es-CO" altLang="es-CO" sz="1200" dirty="0" smtClean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15.000 km</a:t>
                </a:r>
                <a:endParaRPr lang="es-CO" alt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7" name="Rectangle 3"/>
              <p:cNvSpPr>
                <a:spLocks noChangeArrowheads="1"/>
              </p:cNvSpPr>
              <p:nvPr/>
            </p:nvSpPr>
            <p:spPr bwMode="gray">
              <a:xfrm>
                <a:off x="6223397" y="2629367"/>
                <a:ext cx="1873250" cy="3254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8" name="Rectangle 7"/>
            <p:cNvSpPr>
              <a:spLocks noChangeArrowheads="1"/>
            </p:cNvSpPr>
            <p:nvPr/>
          </p:nvSpPr>
          <p:spPr bwMode="gray">
            <a:xfrm>
              <a:off x="3806632" y="4093254"/>
              <a:ext cx="2103286" cy="631150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Vías terciarias mejoradas y construidas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9" name="Grupo 8"/>
            <p:cNvGrpSpPr/>
            <p:nvPr/>
          </p:nvGrpSpPr>
          <p:grpSpPr>
            <a:xfrm>
              <a:off x="5993725" y="4112226"/>
              <a:ext cx="1875688" cy="1067076"/>
              <a:chOff x="6203999" y="2792408"/>
              <a:chExt cx="1875688" cy="953584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gray">
              <a:xfrm>
                <a:off x="6203999" y="2792408"/>
                <a:ext cx="1873250" cy="556743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s-CO" altLang="es-CO" sz="1200" dirty="0" smtClean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400 km</a:t>
                </a:r>
                <a:endParaRPr 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11" name="Rectangle 3"/>
              <p:cNvSpPr>
                <a:spLocks noChangeArrowheads="1"/>
              </p:cNvSpPr>
              <p:nvPr/>
            </p:nvSpPr>
            <p:spPr bwMode="gray">
              <a:xfrm>
                <a:off x="6206437" y="3420536"/>
                <a:ext cx="1873250" cy="325456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Rectangle 7"/>
            <p:cNvSpPr>
              <a:spLocks noChangeArrowheads="1"/>
            </p:cNvSpPr>
            <p:nvPr/>
          </p:nvSpPr>
          <p:spPr bwMode="gray">
            <a:xfrm>
              <a:off x="1600594" y="3385923"/>
              <a:ext cx="2083828" cy="1338481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CO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Implementar el programa Colombia Rural, mediante alianzas estratégicas y pruebas de nuevos materiales, para conectar las regiones</a:t>
              </a: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gray">
            <a:xfrm>
              <a:off x="3807950" y="2353281"/>
              <a:ext cx="2083828" cy="914077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Sistemas de información integrados e interoperando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6012355" y="2364022"/>
              <a:ext cx="1873250" cy="899831"/>
              <a:chOff x="6192892" y="2225207"/>
              <a:chExt cx="1873250" cy="724978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gray">
              <a:xfrm>
                <a:off x="6192892" y="2225207"/>
                <a:ext cx="1873250" cy="724978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just" eaLnBrk="0" hangingPunct="0"/>
                <a:endParaRPr lang="en-GB" altLang="es-CO" sz="1400" b="1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/>
            </p:nvSpPr>
            <p:spPr bwMode="gray">
              <a:xfrm>
                <a:off x="6192892" y="2305829"/>
                <a:ext cx="1873250" cy="55790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lvl="0" algn="ctr"/>
                <a:r>
                  <a:rPr lang="en-GB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7 </a:t>
                </a:r>
                <a:r>
                  <a:rPr 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Sistemas de información integrados e interoperando</a:t>
                </a:r>
              </a:p>
            </p:txBody>
          </p:sp>
        </p:grpSp>
        <p:sp>
          <p:nvSpPr>
            <p:cNvPr id="22" name="Rectangle 7"/>
            <p:cNvSpPr>
              <a:spLocks noChangeArrowheads="1"/>
            </p:cNvSpPr>
            <p:nvPr/>
          </p:nvSpPr>
          <p:spPr bwMode="gray">
            <a:xfrm>
              <a:off x="3807950" y="752925"/>
              <a:ext cx="2103286" cy="675244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Nuevas casetas de peajes instaladas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23" name="Grupo 22"/>
            <p:cNvGrpSpPr/>
            <p:nvPr/>
          </p:nvGrpSpPr>
          <p:grpSpPr>
            <a:xfrm>
              <a:off x="5983191" y="752922"/>
              <a:ext cx="1902414" cy="675246"/>
              <a:chOff x="6223397" y="2604813"/>
              <a:chExt cx="1902414" cy="532325"/>
            </a:xfrm>
          </p:grpSpPr>
          <p:sp>
            <p:nvSpPr>
              <p:cNvPr id="24" name="Rectangle 7"/>
              <p:cNvSpPr>
                <a:spLocks noChangeArrowheads="1"/>
              </p:cNvSpPr>
              <p:nvPr/>
            </p:nvSpPr>
            <p:spPr bwMode="gray">
              <a:xfrm>
                <a:off x="6252561" y="2604813"/>
                <a:ext cx="1873250" cy="532325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r>
                  <a:rPr lang="es-CO" altLang="es-CO" sz="1200" dirty="0" smtClean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8 </a:t>
                </a:r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nuevos peajes en la red vial del Instituto </a:t>
                </a:r>
                <a:r>
                  <a:rPr lang="es-CO" altLang="es-CO" sz="1200" dirty="0" smtClean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instalados</a:t>
                </a:r>
                <a:endParaRPr lang="es-CO" alt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5" name="Rectangle 3"/>
              <p:cNvSpPr>
                <a:spLocks noChangeArrowheads="1"/>
              </p:cNvSpPr>
              <p:nvPr/>
            </p:nvSpPr>
            <p:spPr bwMode="gray">
              <a:xfrm>
                <a:off x="6223397" y="2629367"/>
                <a:ext cx="1873250" cy="3254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26" name="Rectangle 7"/>
            <p:cNvSpPr>
              <a:spLocks noChangeArrowheads="1"/>
            </p:cNvSpPr>
            <p:nvPr/>
          </p:nvSpPr>
          <p:spPr bwMode="gray">
            <a:xfrm>
              <a:off x="3807950" y="1539250"/>
              <a:ext cx="2103286" cy="695453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CO" sz="1200" dirty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Fuentes adicionales de ingresos gestionadas</a:t>
              </a:r>
              <a:endParaRPr lang="en-GB" altLang="es-CO" sz="1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27" name="Grupo 26"/>
            <p:cNvGrpSpPr/>
            <p:nvPr/>
          </p:nvGrpSpPr>
          <p:grpSpPr>
            <a:xfrm>
              <a:off x="6004259" y="1539250"/>
              <a:ext cx="1881346" cy="701696"/>
              <a:chOff x="6206437" y="3233871"/>
              <a:chExt cx="1881346" cy="552284"/>
            </a:xfrm>
          </p:grpSpPr>
          <p:sp>
            <p:nvSpPr>
              <p:cNvPr id="28" name="Rectangle 7"/>
              <p:cNvSpPr>
                <a:spLocks noChangeArrowheads="1"/>
              </p:cNvSpPr>
              <p:nvPr/>
            </p:nvSpPr>
            <p:spPr bwMode="gray">
              <a:xfrm>
                <a:off x="6214533" y="3233871"/>
                <a:ext cx="1873250" cy="552284"/>
              </a:xfrm>
              <a:prstGeom prst="rect">
                <a:avLst/>
              </a:prstGeom>
              <a:solidFill>
                <a:srgbClr val="D4DAE4"/>
              </a:solidFill>
              <a:ln w="12700" algn="ctr">
                <a:solidFill>
                  <a:srgbClr val="DDDDD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0" tIns="0" rIns="0" bIns="0" anchor="ctr"/>
              <a:lstStyle>
                <a:lvl1pPr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801688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801688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/>
                <a:r>
                  <a:rPr lang="es-CO" altLang="es-CO" sz="1200" dirty="0"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Implementar 5 nuevas  fuentes de financiación</a:t>
                </a:r>
                <a:endParaRPr lang="es-CO" sz="12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29" name="Rectangle 3"/>
              <p:cNvSpPr>
                <a:spLocks noChangeArrowheads="1"/>
              </p:cNvSpPr>
              <p:nvPr/>
            </p:nvSpPr>
            <p:spPr bwMode="gray">
              <a:xfrm>
                <a:off x="6206437" y="3420536"/>
                <a:ext cx="1873250" cy="325456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  <a:extLst/>
            </p:spPr>
            <p:txBody>
              <a:bodyPr lIns="36000" tIns="72000" rIns="36000" bIns="72000">
                <a:spAutoFit/>
              </a:bodyPr>
              <a:lstStyle>
                <a:lvl1pPr marL="87313" indent="-87313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indent="0" algn="just">
                  <a:lnSpc>
                    <a:spcPct val="90000"/>
                  </a:lnSpc>
                  <a:spcAft>
                    <a:spcPct val="20000"/>
                  </a:spcAft>
                  <a:buClr>
                    <a:srgbClr val="292929"/>
                  </a:buClr>
                </a:pPr>
                <a:endParaRPr lang="en-GB" altLang="es-CO" sz="13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Rectangle 7"/>
            <p:cNvSpPr>
              <a:spLocks noChangeArrowheads="1"/>
            </p:cNvSpPr>
            <p:nvPr/>
          </p:nvSpPr>
          <p:spPr bwMode="gray">
            <a:xfrm>
              <a:off x="3807950" y="248036"/>
              <a:ext cx="208382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4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INDICADORES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5983191" y="251018"/>
              <a:ext cx="1894318" cy="352743"/>
            </a:xfrm>
            <a:prstGeom prst="rect">
              <a:avLst/>
            </a:prstGeom>
            <a:solidFill>
              <a:srgbClr val="6B86F7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0" hangingPunct="0"/>
              <a:r>
                <a:rPr lang="es-ES" sz="1400" b="1" dirty="0" smtClean="0">
                  <a:solidFill>
                    <a:schemeClr val="bg1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METAS</a:t>
              </a:r>
              <a:endParaRPr lang="en-GB" altLang="es-CO" sz="14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gray">
            <a:xfrm>
              <a:off x="1600594" y="2360405"/>
              <a:ext cx="2083828" cy="899831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MX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Gestionar sistemas de información integrados, interoperando con otras entidades del sector, para una oportuna y eficiente gestión</a:t>
              </a: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gray">
            <a:xfrm>
              <a:off x="1620052" y="726481"/>
              <a:ext cx="2083828" cy="1508222"/>
            </a:xfrm>
            <a:prstGeom prst="rect">
              <a:avLst/>
            </a:prstGeom>
            <a:solidFill>
              <a:srgbClr val="ADB9CA"/>
            </a:solidFill>
            <a:ln w="12700" algn="ctr">
              <a:solidFill>
                <a:srgbClr val="DDDDDD"/>
              </a:solidFill>
              <a:miter lim="80000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 algn="just"/>
              <a:r>
                <a:rPr lang="es-MX" sz="105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Generar ingresos adicionales, mediante la Identificación de nuevas fuentes de financiación de la infraestructura vial, para mejorar el estado de la red vial a cargo.</a:t>
              </a:r>
            </a:p>
          </p:txBody>
        </p:sp>
      </p:grpSp>
      <p:sp>
        <p:nvSpPr>
          <p:cNvPr id="34" name="Rectángulo 33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Resumen objetivos, indicadores y metas estratégicas</a:t>
            </a:r>
            <a:endParaRPr lang="es-CO" sz="16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30036" y="2539273"/>
            <a:ext cx="7217543" cy="706805"/>
            <a:chOff x="3408218" y="2123637"/>
            <a:chExt cx="7217543" cy="706805"/>
          </a:xfrm>
        </p:grpSpPr>
        <p:sp>
          <p:nvSpPr>
            <p:cNvPr id="11" name="Rectángulo 10"/>
            <p:cNvSpPr/>
            <p:nvPr/>
          </p:nvSpPr>
          <p:spPr>
            <a:xfrm>
              <a:off x="3408218" y="2123637"/>
              <a:ext cx="7217543" cy="70680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3408218" y="2215430"/>
              <a:ext cx="7067914" cy="52322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s-CO" sz="2800" b="1" dirty="0" smtClean="0">
                  <a:solidFill>
                    <a:prstClr val="white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Plan Estratégico Institucional 2019-2022</a:t>
              </a:r>
              <a:endParaRPr lang="es-CO" sz="28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3" name="AutoShape 2" descr="Image result for MANO SEÃALANDO"/>
          <p:cNvSpPr>
            <a:spLocks noChangeAspect="1" noChangeArrowheads="1"/>
          </p:cNvSpPr>
          <p:nvPr/>
        </p:nvSpPr>
        <p:spPr bwMode="auto">
          <a:xfrm>
            <a:off x="155574" y="-144463"/>
            <a:ext cx="2105487" cy="210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4" name="AutoShape 4" descr="Image result for MANO SEÃALA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>
              <a:solidFill>
                <a:prstClr val="black"/>
              </a:solidFill>
            </a:endParaRPr>
          </a:p>
        </p:txBody>
      </p:sp>
      <p:pic>
        <p:nvPicPr>
          <p:cNvPr id="17" name="Imagen 1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724" y="2593419"/>
            <a:ext cx="1036278" cy="103627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250724" y="3733800"/>
            <a:ext cx="1307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latin typeface="Arial Rounded MT Bold" panose="020F0704030504030204" pitchFamily="34" charset="0"/>
              </a:rPr>
              <a:t>Haga </a:t>
            </a:r>
            <a:r>
              <a:rPr lang="es-CO" sz="1200" dirty="0" err="1" smtClean="0">
                <a:latin typeface="Arial Rounded MT Bold" panose="020F0704030504030204" pitchFamily="34" charset="0"/>
              </a:rPr>
              <a:t>click</a:t>
            </a:r>
            <a:r>
              <a:rPr lang="es-CO" sz="1200" dirty="0" smtClean="0">
                <a:latin typeface="Arial Rounded MT Bold" panose="020F0704030504030204" pitchFamily="34" charset="0"/>
              </a:rPr>
              <a:t> aquí</a:t>
            </a:r>
            <a:endParaRPr lang="es-CO" sz="12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-13996" y="0"/>
            <a:ext cx="6697830" cy="6858000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6683834" y="0"/>
            <a:ext cx="5508165" cy="6858000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6797843" y="2930697"/>
            <a:ext cx="5172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191" y="825818"/>
            <a:ext cx="4119126" cy="7804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018" y="5642811"/>
            <a:ext cx="2375902" cy="102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8170332" y="-10119"/>
            <a:ext cx="4021667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8561493" y="-103658"/>
            <a:ext cx="3692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Plataforma Estratégica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440267" y="1058334"/>
            <a:ext cx="5029199" cy="4436533"/>
            <a:chOff x="440268" y="1058334"/>
            <a:chExt cx="4800600" cy="4572000"/>
          </a:xfrm>
        </p:grpSpPr>
        <p:sp>
          <p:nvSpPr>
            <p:cNvPr id="5" name="Rectángulo 4"/>
            <p:cNvSpPr/>
            <p:nvPr/>
          </p:nvSpPr>
          <p:spPr>
            <a:xfrm>
              <a:off x="668868" y="1167574"/>
              <a:ext cx="4508278" cy="4462760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CO" altLang="es-CO" sz="2400" b="1" dirty="0">
                  <a:solidFill>
                    <a:srgbClr val="018E6B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MISIÓN</a:t>
              </a:r>
              <a:endParaRPr lang="es-CO" altLang="es-CO" sz="2000" b="1" dirty="0">
                <a:solidFill>
                  <a:srgbClr val="018E6B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  <a:p>
              <a:pPr algn="just"/>
              <a:r>
                <a:rPr lang="es-CO" altLang="es-CO" sz="2000" dirty="0">
                  <a:solidFill>
                    <a:schemeClr val="accent1">
                      <a:lumMod val="50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Ejecutar políticas, estrategias, planes, programas y proyectos de infraestructura de la Red Vial carretera, férrea, fluvial y marítima, de acuerdo con los lineamientos dados por el Gobierno Nacional, generando resultados tendientes a solucionar necesidades de conectividad, transitabilidad y movilidad de los usuarios, contribuyendo a la competitividad del país, con un talento humano calificado y comprometido.</a:t>
              </a:r>
              <a:endParaRPr lang="es-CO" dirty="0">
                <a:solidFill>
                  <a:schemeClr val="accent1">
                    <a:lumMod val="50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2" name="Rectángulo redondeado 1"/>
            <p:cNvSpPr/>
            <p:nvPr/>
          </p:nvSpPr>
          <p:spPr>
            <a:xfrm>
              <a:off x="440268" y="1058334"/>
              <a:ext cx="4800600" cy="4572000"/>
            </a:xfrm>
            <a:prstGeom prst="roundRect">
              <a:avLst/>
            </a:prstGeom>
            <a:noFill/>
            <a:ln w="28575">
              <a:solidFill>
                <a:srgbClr val="018E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6146801" y="1058334"/>
            <a:ext cx="5435600" cy="4436533"/>
            <a:chOff x="6561667" y="1058334"/>
            <a:chExt cx="5020733" cy="4436533"/>
          </a:xfrm>
        </p:grpSpPr>
        <p:sp>
          <p:nvSpPr>
            <p:cNvPr id="6" name="Rectángulo 5"/>
            <p:cNvSpPr/>
            <p:nvPr/>
          </p:nvSpPr>
          <p:spPr>
            <a:xfrm>
              <a:off x="6697133" y="1184508"/>
              <a:ext cx="4844222" cy="4154984"/>
            </a:xfrm>
            <a:prstGeom prst="rect">
              <a:avLst/>
            </a:prstGeom>
            <a:noFill/>
            <a:ln w="28575"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CO" altLang="es-CO" sz="2400" b="1" dirty="0">
                  <a:solidFill>
                    <a:srgbClr val="018E6B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VISIÓN</a:t>
              </a:r>
              <a:endParaRPr lang="es-CO" altLang="es-CO" sz="2000" b="1" dirty="0">
                <a:solidFill>
                  <a:srgbClr val="018E6B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  <a:p>
              <a:pPr algn="just"/>
              <a:r>
                <a:rPr lang="es-CO" altLang="es-CO" sz="2000" dirty="0">
                  <a:solidFill>
                    <a:schemeClr val="accent1">
                      <a:lumMod val="50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Para el año 2030 el Invías será reconocido por su liderazgo en la ejecución de proyectos de infraestructura georreferenciada (carreteros, férreos, fluviales y marítimos), con procesos de desarrollo sostenible e innovación tecnológica y normativa, fortaleciendo la articulación del transporte intermodal, la conectividad entre centros de producción y de consumo; y la integración territorial y regional, contribuyendo a la competitividad del país.</a:t>
              </a:r>
              <a:endParaRPr lang="es-CO" sz="2000" dirty="0">
                <a:solidFill>
                  <a:schemeClr val="accent1">
                    <a:lumMod val="50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6561667" y="1058334"/>
              <a:ext cx="5020733" cy="4436533"/>
            </a:xfrm>
            <a:prstGeom prst="roundRect">
              <a:avLst/>
            </a:prstGeom>
            <a:noFill/>
            <a:ln w="28575">
              <a:solidFill>
                <a:srgbClr val="018E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33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686800" y="-10119"/>
            <a:ext cx="350519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6843641" y="-115896"/>
            <a:ext cx="5240069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Recurso Humano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4722" t="28816" r="25625" b="18642"/>
          <a:stretch/>
        </p:blipFill>
        <p:spPr>
          <a:xfrm>
            <a:off x="1764632" y="733849"/>
            <a:ext cx="8344567" cy="49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8686800" y="-10119"/>
            <a:ext cx="350519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5598679" y="-122377"/>
            <a:ext cx="5240069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32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Valores</a:t>
            </a:r>
            <a:endParaRPr lang="es-CO" sz="2800" b="1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560840" y="682448"/>
            <a:ext cx="11275557" cy="4830735"/>
            <a:chOff x="991749" y="789927"/>
            <a:chExt cx="10587512" cy="5518250"/>
          </a:xfrm>
        </p:grpSpPr>
        <p:grpSp>
          <p:nvGrpSpPr>
            <p:cNvPr id="17" name="Grupo 16"/>
            <p:cNvGrpSpPr/>
            <p:nvPr/>
          </p:nvGrpSpPr>
          <p:grpSpPr>
            <a:xfrm>
              <a:off x="991751" y="1850108"/>
              <a:ext cx="4362569" cy="949265"/>
              <a:chOff x="675098" y="1637800"/>
              <a:chExt cx="4362569" cy="949265"/>
            </a:xfrm>
            <a:solidFill>
              <a:srgbClr val="018E6B"/>
            </a:solidFill>
          </p:grpSpPr>
          <p:sp>
            <p:nvSpPr>
              <p:cNvPr id="18" name="Rectángulo 17"/>
              <p:cNvSpPr/>
              <p:nvPr/>
            </p:nvSpPr>
            <p:spPr>
              <a:xfrm>
                <a:off x="675098" y="176953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9" name="Rectángulo 18"/>
              <p:cNvSpPr/>
              <p:nvPr/>
            </p:nvSpPr>
            <p:spPr>
              <a:xfrm>
                <a:off x="1683206" y="1637800"/>
                <a:ext cx="2183303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Respeto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0" name="Grupo 19"/>
            <p:cNvGrpSpPr/>
            <p:nvPr/>
          </p:nvGrpSpPr>
          <p:grpSpPr>
            <a:xfrm>
              <a:off x="991749" y="2989934"/>
              <a:ext cx="4362569" cy="949265"/>
              <a:chOff x="675096" y="1364606"/>
              <a:chExt cx="4362569" cy="949265"/>
            </a:xfrm>
            <a:solidFill>
              <a:srgbClr val="018E6B"/>
            </a:solidFill>
          </p:grpSpPr>
          <p:sp>
            <p:nvSpPr>
              <p:cNvPr id="21" name="Rectángulo 20"/>
              <p:cNvSpPr/>
              <p:nvPr/>
            </p:nvSpPr>
            <p:spPr>
              <a:xfrm>
                <a:off x="675096" y="152618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2" name="Rectángulo 21"/>
              <p:cNvSpPr/>
              <p:nvPr/>
            </p:nvSpPr>
            <p:spPr>
              <a:xfrm>
                <a:off x="1156181" y="1364606"/>
                <a:ext cx="3400397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Compromiso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3" name="Grupo 22"/>
            <p:cNvGrpSpPr/>
            <p:nvPr/>
          </p:nvGrpSpPr>
          <p:grpSpPr>
            <a:xfrm>
              <a:off x="991749" y="4261492"/>
              <a:ext cx="4362569" cy="949265"/>
              <a:chOff x="675095" y="1292415"/>
              <a:chExt cx="4362569" cy="949265"/>
            </a:xfrm>
            <a:solidFill>
              <a:srgbClr val="A4B4FA"/>
            </a:solidFill>
          </p:grpSpPr>
          <p:sp>
            <p:nvSpPr>
              <p:cNvPr id="24" name="Rectángulo 23"/>
              <p:cNvSpPr/>
              <p:nvPr/>
            </p:nvSpPr>
            <p:spPr>
              <a:xfrm>
                <a:off x="675095" y="1429024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5" name="Rectángulo 24"/>
              <p:cNvSpPr/>
              <p:nvPr/>
            </p:nvSpPr>
            <p:spPr>
              <a:xfrm>
                <a:off x="1489375" y="1292415"/>
                <a:ext cx="2620830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Diligencia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26" name="Grupo 25"/>
            <p:cNvGrpSpPr/>
            <p:nvPr/>
          </p:nvGrpSpPr>
          <p:grpSpPr>
            <a:xfrm>
              <a:off x="991749" y="5358912"/>
              <a:ext cx="4362569" cy="949265"/>
              <a:chOff x="675094" y="1347670"/>
              <a:chExt cx="4362569" cy="949265"/>
            </a:xfrm>
            <a:solidFill>
              <a:srgbClr val="018E6B"/>
            </a:solidFill>
          </p:grpSpPr>
          <p:sp>
            <p:nvSpPr>
              <p:cNvPr id="27" name="Rectángulo 26"/>
              <p:cNvSpPr/>
              <p:nvPr/>
            </p:nvSpPr>
            <p:spPr>
              <a:xfrm>
                <a:off x="675094" y="1531561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1797085" y="1347670"/>
                <a:ext cx="1955538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Justicia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991753" y="789927"/>
              <a:ext cx="4362569" cy="949265"/>
              <a:chOff x="675098" y="1637800"/>
              <a:chExt cx="4362569" cy="949265"/>
            </a:xfrm>
          </p:grpSpPr>
          <p:sp>
            <p:nvSpPr>
              <p:cNvPr id="15" name="Rectángulo 14"/>
              <p:cNvSpPr/>
              <p:nvPr/>
            </p:nvSpPr>
            <p:spPr>
              <a:xfrm>
                <a:off x="675098" y="1769533"/>
                <a:ext cx="4362569" cy="685800"/>
              </a:xfrm>
              <a:prstGeom prst="rect">
                <a:avLst/>
              </a:prstGeom>
              <a:solidFill>
                <a:srgbClr val="018E6B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" name="Rectángulo 1"/>
              <p:cNvSpPr/>
              <p:nvPr/>
            </p:nvSpPr>
            <p:spPr>
              <a:xfrm>
                <a:off x="1247692" y="1637800"/>
                <a:ext cx="3054325" cy="9492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4800" b="1" dirty="0">
                    <a:ln w="28575">
                      <a:solidFill>
                        <a:schemeClr val="bg1"/>
                      </a:solidFill>
                      <a:prstDash val="solid"/>
                    </a:ln>
                    <a:solidFill>
                      <a:schemeClr val="accent5">
                        <a:lumMod val="75000"/>
                      </a:schemeClr>
                    </a:solidFill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Honestidad</a:t>
                </a:r>
                <a:endParaRPr lang="es-ES" sz="5400" b="1" cap="none" spc="0" dirty="0">
                  <a:ln w="28575">
                    <a:solidFill>
                      <a:schemeClr val="bg1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p:grpSp>
        <p:sp>
          <p:nvSpPr>
            <p:cNvPr id="3" name="CuadroTexto 2"/>
            <p:cNvSpPr txBox="1"/>
            <p:nvPr/>
          </p:nvSpPr>
          <p:spPr>
            <a:xfrm>
              <a:off x="6120231" y="949637"/>
              <a:ext cx="5435600" cy="562528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Actúo siempre con fundamento en la verdad, cumpliendo mis deberes con transparencia y rectitud, y siempre favoreciendo el interés general</a:t>
              </a:r>
              <a:r>
                <a:rPr lang="es-MX" sz="1300" dirty="0" smtClean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6120231" y="1877478"/>
              <a:ext cx="5435600" cy="791054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Reconozco, valoro y trato de manera digna a todas las personas, con sus virtudes y defectos, sin importar su labor, su procedencia, títulos o cualquier otra condición.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6120231" y="2954776"/>
              <a:ext cx="5435600" cy="1019581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Soy consciente de la importancia de mi rol como servidor público y estoy en disposición permanente para comprender y resolver las necesidades de las personas con las que me relaciono en mis labores cotidianas, buscando siempre su bienestar.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6120231" y="4331807"/>
              <a:ext cx="5435600" cy="808633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Cumplo con los deberes, funciones y responsabilidades asignadas a mi cargo de la mejor manera posible, con atención, prontitud y eficiencia, para así optimizar el uso de los recursos del Estado</a:t>
              </a:r>
              <a:r>
                <a:rPr lang="es-MX" sz="14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.</a:t>
              </a:r>
              <a:endParaRPr lang="es-CO" sz="14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6143661" y="5551701"/>
              <a:ext cx="5435600" cy="562528"/>
            </a:xfrm>
            <a:prstGeom prst="rect">
              <a:avLst/>
            </a:prstGeom>
            <a:ln>
              <a:solidFill>
                <a:srgbClr val="018E6B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MX" sz="1300" dirty="0">
                  <a:solidFill>
                    <a:schemeClr val="accent5">
                      <a:lumMod val="75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Actúo con imparcialidad garantizando los derechos de las personas, con equidad.</a:t>
              </a:r>
              <a:endParaRPr lang="es-CO" sz="13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4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5283200" y="-10119"/>
            <a:ext cx="6908800" cy="7068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283199" y="11725"/>
            <a:ext cx="6800511" cy="67710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s-CO" sz="19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Recursos Presupuestales: Marco de Gasto de Mediano Plazo</a:t>
            </a:r>
          </a:p>
          <a:p>
            <a:pPr algn="r"/>
            <a:r>
              <a:rPr lang="es-ES" sz="19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Proyectos</a:t>
            </a:r>
            <a:r>
              <a:rPr lang="es-CO" sz="1900" b="1" dirty="0" smtClean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r>
              <a:rPr lang="es-CO" sz="19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Inversión con metas PND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xmlns="" id="{75C49C0B-2312-41E5-AAF4-AAD6AEF0C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205324"/>
              </p:ext>
            </p:extLst>
          </p:nvPr>
        </p:nvGraphicFramePr>
        <p:xfrm>
          <a:off x="1250140" y="1117600"/>
          <a:ext cx="9781927" cy="3825750"/>
        </p:xfrm>
        <a:graphic>
          <a:graphicData uri="http://schemas.openxmlformats.org/drawingml/2006/table">
            <a:tbl>
              <a:tblPr/>
              <a:tblGrid>
                <a:gridCol w="4707201">
                  <a:extLst>
                    <a:ext uri="{9D8B030D-6E8A-4147-A177-3AD203B41FA5}">
                      <a16:colId xmlns:a16="http://schemas.microsoft.com/office/drawing/2014/main" xmlns="" val="843836227"/>
                    </a:ext>
                  </a:extLst>
                </a:gridCol>
                <a:gridCol w="1552477">
                  <a:extLst>
                    <a:ext uri="{9D8B030D-6E8A-4147-A177-3AD203B41FA5}">
                      <a16:colId xmlns:a16="http://schemas.microsoft.com/office/drawing/2014/main" xmlns="" val="1953665047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xmlns="" val="4136619241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xmlns="" val="570170072"/>
                    </a:ext>
                  </a:extLst>
                </a:gridCol>
                <a:gridCol w="1174083">
                  <a:extLst>
                    <a:ext uri="{9D8B030D-6E8A-4147-A177-3AD203B41FA5}">
                      <a16:colId xmlns:a16="http://schemas.microsoft.com/office/drawing/2014/main" xmlns="" val="3583862129"/>
                    </a:ext>
                  </a:extLst>
                </a:gridCol>
              </a:tblGrid>
              <a:tr h="317665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Millones de pesos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PND 2019-2022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8756957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Metas Plan Nacional de Desarrollo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8E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0171419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Vía primaria no concesionada con mantenimiento y rehabilitación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178.694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408.366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171.058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175.530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5521062"/>
                  </a:ext>
                </a:extLst>
              </a:tr>
              <a:tr h="3840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red vial primaria mejorados 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1.770.519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805.304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265.685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265.870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9103902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vías terciarias mantenidas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59.300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150.049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0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5168203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Km de vías terciarias construidas y mejoradas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Muelle fluvial construido, mejorado y mantenido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15.100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13.000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06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Accesos marítimos </a:t>
                      </a:r>
                      <a:r>
                        <a:rPr lang="es-ES" sz="1400" b="0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mejorados</a:t>
                      </a:r>
                      <a:r>
                        <a:rPr lang="es-ES" sz="1400" b="0" i="0" u="none" strike="noStrike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,</a:t>
                      </a:r>
                      <a:r>
                        <a:rPr lang="es-ES" sz="1400" b="0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construidos y profundizados</a:t>
                      </a:r>
                      <a:endParaRPr lang="es-CO" sz="14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90.000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129.925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188.850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191.800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0376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/>
          <p:cNvSpPr/>
          <p:nvPr/>
        </p:nvSpPr>
        <p:spPr>
          <a:xfrm>
            <a:off x="6958180" y="-10119"/>
            <a:ext cx="5233819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9" name="Grupo 28"/>
          <p:cNvGrpSpPr/>
          <p:nvPr/>
        </p:nvGrpSpPr>
        <p:grpSpPr>
          <a:xfrm>
            <a:off x="7766018" y="2063125"/>
            <a:ext cx="1440000" cy="1440000"/>
            <a:chOff x="3928533" y="188298"/>
            <a:chExt cx="1524000" cy="1524000"/>
          </a:xfrm>
          <a:solidFill>
            <a:srgbClr val="069169"/>
          </a:solidFill>
        </p:grpSpPr>
        <p:sp>
          <p:nvSpPr>
            <p:cNvPr id="30" name="Elipse 29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Empresas de transporte terrestre de pasajeros</a:t>
              </a:r>
              <a:endParaRPr lang="es-CO" sz="1200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6580143" y="3039104"/>
            <a:ext cx="1440000" cy="1440000"/>
            <a:chOff x="3928533" y="188298"/>
            <a:chExt cx="1524000" cy="1524000"/>
          </a:xfrm>
          <a:solidFill>
            <a:srgbClr val="6B86F7"/>
          </a:solidFill>
        </p:grpSpPr>
        <p:sp>
          <p:nvSpPr>
            <p:cNvPr id="27" name="Elipse 26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Elipse 4"/>
            <p:cNvSpPr/>
            <p:nvPr/>
          </p:nvSpPr>
          <p:spPr>
            <a:xfrm>
              <a:off x="4024030" y="411483"/>
              <a:ext cx="1205318" cy="10776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Gremios</a:t>
              </a:r>
              <a:endParaRPr lang="es-CO" sz="1400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5096903" y="2995306"/>
            <a:ext cx="1440000" cy="1440000"/>
            <a:chOff x="3928533" y="188298"/>
            <a:chExt cx="1524000" cy="1524000"/>
          </a:xfrm>
          <a:solidFill>
            <a:srgbClr val="FFAB00"/>
          </a:solidFill>
        </p:grpSpPr>
        <p:sp>
          <p:nvSpPr>
            <p:cNvPr id="33" name="Elipse 32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solidFill>
              <a:srgbClr val="ED7D3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60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Academia</a:t>
              </a:r>
              <a:endParaRPr lang="es-CO" sz="1050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7169064" y="-26730"/>
            <a:ext cx="5268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Caracterizaciones de Grupos de Valor</a:t>
            </a:r>
          </a:p>
        </p:txBody>
      </p:sp>
      <p:sp>
        <p:nvSpPr>
          <p:cNvPr id="9" name="Flecha abajo 8"/>
          <p:cNvSpPr/>
          <p:nvPr/>
        </p:nvSpPr>
        <p:spPr>
          <a:xfrm>
            <a:off x="5393569" y="4590624"/>
            <a:ext cx="846666" cy="541866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Grupo 9"/>
          <p:cNvGrpSpPr/>
          <p:nvPr/>
        </p:nvGrpSpPr>
        <p:grpSpPr>
          <a:xfrm>
            <a:off x="7394394" y="481209"/>
            <a:ext cx="1440000" cy="1440000"/>
            <a:chOff x="838993" y="1057832"/>
            <a:chExt cx="1524000" cy="1524000"/>
          </a:xfrm>
          <a:solidFill>
            <a:srgbClr val="ED7D31"/>
          </a:solidFill>
        </p:grpSpPr>
        <p:sp>
          <p:nvSpPr>
            <p:cNvPr id="11" name="Elipse 10"/>
            <p:cNvSpPr/>
            <p:nvPr/>
          </p:nvSpPr>
          <p:spPr>
            <a:xfrm>
              <a:off x="838993" y="1057832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1062178" y="1281017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kern="1200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Usuarios de los </a:t>
              </a:r>
              <a:r>
                <a:rPr lang="es-CO" sz="1200" b="1" kern="1200" dirty="0" smtClean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trámites</a:t>
              </a:r>
              <a:endParaRPr lang="es-CO" sz="1200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3217629" y="1441897"/>
            <a:ext cx="1440000" cy="1440000"/>
            <a:chOff x="2370666" y="556768"/>
            <a:chExt cx="1524000" cy="1524000"/>
          </a:xfrm>
          <a:solidFill>
            <a:srgbClr val="FFAB00"/>
          </a:solidFill>
        </p:grpSpPr>
        <p:sp>
          <p:nvSpPr>
            <p:cNvPr id="14" name="Elipse 13"/>
            <p:cNvSpPr/>
            <p:nvPr/>
          </p:nvSpPr>
          <p:spPr>
            <a:xfrm>
              <a:off x="2370666" y="55676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Elipse 4"/>
            <p:cNvSpPr/>
            <p:nvPr/>
          </p:nvSpPr>
          <p:spPr>
            <a:xfrm>
              <a:off x="2593851" y="779953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50" b="1" kern="1200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Beneficiarios del área de influencia de los proyectos</a:t>
              </a:r>
              <a:endParaRPr lang="es-CO" sz="500" b="1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6326019" y="1524520"/>
            <a:ext cx="1440000" cy="1440000"/>
            <a:chOff x="3928533" y="188298"/>
            <a:chExt cx="1524000" cy="1524000"/>
          </a:xfrm>
          <a:solidFill>
            <a:srgbClr val="FFAB00"/>
          </a:solidFill>
        </p:grpSpPr>
        <p:sp>
          <p:nvSpPr>
            <p:cNvPr id="18" name="Elipse 17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Usuarios de PQRD</a:t>
              </a:r>
              <a:endParaRPr lang="es-CO" sz="1400" b="1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80377" y="5260751"/>
            <a:ext cx="11703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400" b="1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Derechos a garantizar, necesidades a satisfacer y problemas que se deben solucionar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3945656" y="151134"/>
            <a:ext cx="1440000" cy="1440000"/>
            <a:chOff x="2370666" y="556768"/>
            <a:chExt cx="1524000" cy="1524000"/>
          </a:xfrm>
          <a:solidFill>
            <a:schemeClr val="accent6"/>
          </a:solidFill>
        </p:grpSpPr>
        <p:sp>
          <p:nvSpPr>
            <p:cNvPr id="21" name="Elipse 20"/>
            <p:cNvSpPr/>
            <p:nvPr/>
          </p:nvSpPr>
          <p:spPr>
            <a:xfrm>
              <a:off x="2370666" y="556768"/>
              <a:ext cx="1524000" cy="1524000"/>
            </a:xfrm>
            <a:prstGeom prst="ellipse">
              <a:avLst/>
            </a:prstGeom>
            <a:solidFill>
              <a:srgbClr val="6B86F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Elipse 4"/>
            <p:cNvSpPr/>
            <p:nvPr/>
          </p:nvSpPr>
          <p:spPr>
            <a:xfrm>
              <a:off x="2593851" y="779953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5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Usuarios de la red vial carretera primaria, secundaria y terciaria, marítima, fluvial y férrea</a:t>
              </a: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5596540" y="204721"/>
            <a:ext cx="1440000" cy="1440000"/>
            <a:chOff x="3928533" y="188298"/>
            <a:chExt cx="1524000" cy="1524000"/>
          </a:xfrm>
          <a:solidFill>
            <a:srgbClr val="D3E0F9"/>
          </a:solidFill>
        </p:grpSpPr>
        <p:sp>
          <p:nvSpPr>
            <p:cNvPr id="24" name="Elipse 23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dirty="0">
                  <a:solidFill>
                    <a:schemeClr val="accent1">
                      <a:lumMod val="50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V</a:t>
              </a:r>
              <a:r>
                <a:rPr lang="es-CO" sz="1200" b="1" kern="1200" dirty="0">
                  <a:solidFill>
                    <a:schemeClr val="accent1">
                      <a:lumMod val="50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eedurías ciudadanas</a:t>
              </a:r>
            </a:p>
          </p:txBody>
        </p:sp>
      </p:grpSp>
      <p:grpSp>
        <p:nvGrpSpPr>
          <p:cNvPr id="38" name="Grupo 37"/>
          <p:cNvGrpSpPr/>
          <p:nvPr/>
        </p:nvGrpSpPr>
        <p:grpSpPr>
          <a:xfrm>
            <a:off x="4792044" y="1524520"/>
            <a:ext cx="1440000" cy="1440000"/>
            <a:chOff x="3928533" y="188298"/>
            <a:chExt cx="1524000" cy="1524000"/>
          </a:xfrm>
          <a:solidFill>
            <a:srgbClr val="069169"/>
          </a:solidFill>
        </p:grpSpPr>
        <p:sp>
          <p:nvSpPr>
            <p:cNvPr id="39" name="Elipse 38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50" b="1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Entidades del orden nacional </a:t>
              </a:r>
              <a:r>
                <a:rPr lang="es-CO" sz="1050" b="1" dirty="0" smtClean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y territorial</a:t>
              </a:r>
              <a:endParaRPr lang="es-CO" sz="1050" kern="1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3613663" y="2852690"/>
            <a:ext cx="1440000" cy="1440000"/>
            <a:chOff x="3928533" y="188298"/>
            <a:chExt cx="1524000" cy="1524000"/>
          </a:xfrm>
          <a:solidFill>
            <a:srgbClr val="D3E0F9"/>
          </a:solidFill>
        </p:grpSpPr>
        <p:sp>
          <p:nvSpPr>
            <p:cNvPr id="49" name="Elipse 48"/>
            <p:cNvSpPr/>
            <p:nvPr/>
          </p:nvSpPr>
          <p:spPr>
            <a:xfrm>
              <a:off x="3928533" y="188298"/>
              <a:ext cx="1524000" cy="152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Elipse 4"/>
            <p:cNvSpPr/>
            <p:nvPr/>
          </p:nvSpPr>
          <p:spPr>
            <a:xfrm>
              <a:off x="4151718" y="411483"/>
              <a:ext cx="1077630" cy="10776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dirty="0" smtClean="0">
                  <a:solidFill>
                    <a:schemeClr val="accent1">
                      <a:lumMod val="50000"/>
                    </a:schemeClr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Otros grupos de valor</a:t>
              </a:r>
              <a:endParaRPr lang="es-CO" sz="1200" kern="1200" dirty="0">
                <a:solidFill>
                  <a:schemeClr val="accent1">
                    <a:lumMod val="50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50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671734" y="-10119"/>
            <a:ext cx="552026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733678" y="-80913"/>
            <a:ext cx="5458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300" b="1" dirty="0">
                <a:solidFill>
                  <a:prstClr val="white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Diagnóstico de capacidades y entornos</a:t>
            </a:r>
            <a:endParaRPr lang="es-CO" sz="2300" b="1" dirty="0">
              <a:solidFill>
                <a:prstClr val="white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2341861" y="705828"/>
          <a:ext cx="7447598" cy="4461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343936" y="5152848"/>
            <a:ext cx="1144344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Fuentes: mesa de trabajo con facilitadores MIPG, informes </a:t>
            </a:r>
            <a:r>
              <a:rPr lang="es-ES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gestión, desempeño y cumplimiento de planes en vigencias anteriores, resultados de la evaluación de indicadores y de riesgos, autoevaluación, auditorías internas y externas, resultados de las ESTRATEGIAS de rendición de cuentas, diagnósticos MIPG, ejecuciones </a:t>
            </a:r>
            <a:r>
              <a:rPr lang="es-CO" sz="1200" dirty="0">
                <a:solidFill>
                  <a:schemeClr val="accent5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presupuestales.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867301" y="563829"/>
            <a:ext cx="439671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Matriz DOFA</a:t>
            </a:r>
            <a:r>
              <a:rPr lang="es-CO" sz="2800" dirty="0">
                <a:solidFill>
                  <a:prstClr val="black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*</a:t>
            </a:r>
          </a:p>
        </p:txBody>
      </p:sp>
      <p:pic>
        <p:nvPicPr>
          <p:cNvPr id="3074" name="Picture 2" descr="Resultado de imagen para pareto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8" t="6253" r="5657" b="12433"/>
          <a:stretch/>
        </p:blipFill>
        <p:spPr bwMode="auto">
          <a:xfrm>
            <a:off x="5556734" y="2321977"/>
            <a:ext cx="1250576" cy="125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Diagrama 14"/>
          <p:cNvGraphicFramePr/>
          <p:nvPr>
            <p:extLst/>
          </p:nvPr>
        </p:nvGraphicFramePr>
        <p:xfrm>
          <a:off x="946289" y="1654560"/>
          <a:ext cx="2961810" cy="2549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8" name="Diagrama 17"/>
          <p:cNvGraphicFramePr/>
          <p:nvPr>
            <p:extLst/>
          </p:nvPr>
        </p:nvGraphicFramePr>
        <p:xfrm>
          <a:off x="8318723" y="1654560"/>
          <a:ext cx="2961810" cy="2549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92420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6923314" y="-10119"/>
            <a:ext cx="5268686" cy="4296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FB049C-6B68-4B65-A015-20D3416AB98F}"/>
              </a:ext>
            </a:extLst>
          </p:cNvPr>
          <p:cNvSpPr/>
          <p:nvPr/>
        </p:nvSpPr>
        <p:spPr>
          <a:xfrm>
            <a:off x="6923314" y="-61249"/>
            <a:ext cx="526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Prioridades Identificadas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8925591"/>
              </p:ext>
            </p:extLst>
          </p:nvPr>
        </p:nvGraphicFramePr>
        <p:xfrm>
          <a:off x="3748481" y="812445"/>
          <a:ext cx="5596467" cy="4669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1559428" y="294976"/>
            <a:ext cx="25918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solidFill>
                  <a:srgbClr val="1F4E79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ARTICULACIÓN</a:t>
            </a:r>
          </a:p>
        </p:txBody>
      </p:sp>
      <p:grpSp>
        <p:nvGrpSpPr>
          <p:cNvPr id="6" name="Grupo 5"/>
          <p:cNvGrpSpPr/>
          <p:nvPr/>
        </p:nvGrpSpPr>
        <p:grpSpPr>
          <a:xfrm rot="21091335">
            <a:off x="7598019" y="4279899"/>
            <a:ext cx="1529416" cy="1302187"/>
            <a:chOff x="2103099" y="232453"/>
            <a:chExt cx="1830227" cy="1830227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7" name="Forma 6"/>
            <p:cNvSpPr/>
            <p:nvPr/>
          </p:nvSpPr>
          <p:spPr>
            <a:xfrm rot="20700000">
              <a:off x="2103099" y="232453"/>
              <a:ext cx="1830227" cy="1830227"/>
            </a:xfrm>
            <a:prstGeom prst="gear6">
              <a:avLst/>
            </a:prstGeom>
            <a:grp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8" name="Forma 4"/>
            <p:cNvSpPr/>
            <p:nvPr/>
          </p:nvSpPr>
          <p:spPr>
            <a:xfrm>
              <a:off x="2504521" y="633876"/>
              <a:ext cx="1027382" cy="102738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b="1" kern="1200" dirty="0">
                  <a:solidFill>
                    <a:schemeClr val="tx2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Planes de Acción Anuales </a:t>
              </a:r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151" y="4557125"/>
            <a:ext cx="38576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3083</TotalTime>
  <Words>3581</Words>
  <Application>Microsoft Office PowerPoint</Application>
  <PresentationFormat>Panorámica</PresentationFormat>
  <Paragraphs>333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2" baseType="lpstr">
      <vt:lpstr>Arial</vt:lpstr>
      <vt:lpstr>Arial Rounded MT Bold</vt:lpstr>
      <vt:lpstr>Calibri</vt:lpstr>
      <vt:lpstr>Calibri Light</vt:lpstr>
      <vt:lpstr>Segoe UI</vt:lpstr>
      <vt:lpstr>Segoe UI Historic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263</cp:revision>
  <cp:lastPrinted>2018-12-20T14:53:26Z</cp:lastPrinted>
  <dcterms:created xsi:type="dcterms:W3CDTF">2018-12-06T15:24:51Z</dcterms:created>
  <dcterms:modified xsi:type="dcterms:W3CDTF">2019-08-27T21:19:35Z</dcterms:modified>
</cp:coreProperties>
</file>