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68" r:id="rId2"/>
    <p:sldId id="348" r:id="rId3"/>
    <p:sldId id="354" r:id="rId4"/>
    <p:sldId id="356" r:id="rId5"/>
    <p:sldId id="359" r:id="rId6"/>
    <p:sldId id="360" r:id="rId7"/>
    <p:sldId id="361" r:id="rId8"/>
    <p:sldId id="362" r:id="rId9"/>
    <p:sldId id="363" r:id="rId10"/>
    <p:sldId id="364" r:id="rId11"/>
    <p:sldId id="355" r:id="rId12"/>
    <p:sldId id="357" r:id="rId13"/>
    <p:sldId id="358" r:id="rId14"/>
    <p:sldId id="353" r:id="rId15"/>
  </p:sldIdLst>
  <p:sldSz cx="12192000" cy="6858000"/>
  <p:notesSz cx="70104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0000"/>
    <a:srgbClr val="FF8A15"/>
    <a:srgbClr val="FFBA75"/>
    <a:srgbClr val="4472C4"/>
    <a:srgbClr val="2ED7A1"/>
    <a:srgbClr val="23E148"/>
    <a:srgbClr val="BEF0FC"/>
    <a:srgbClr val="D1F7D7"/>
    <a:srgbClr val="FFC000"/>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00" autoAdjust="0"/>
    <p:restoredTop sz="94434" autoAdjust="0"/>
  </p:normalViewPr>
  <p:slideViewPr>
    <p:cSldViewPr snapToGrid="0">
      <p:cViewPr varScale="1">
        <p:scale>
          <a:sx n="114" d="100"/>
          <a:sy n="114" d="100"/>
        </p:scale>
        <p:origin x="642" y="102"/>
      </p:cViewPr>
      <p:guideLst/>
    </p:cSldViewPr>
  </p:slideViewPr>
  <p:notesTextViewPr>
    <p:cViewPr>
      <p:scale>
        <a:sx n="1" d="1"/>
        <a:sy n="1" d="1"/>
      </p:scale>
      <p:origin x="0" y="0"/>
    </p:cViewPr>
  </p:notesTextViewPr>
  <p:notesViewPr>
    <p:cSldViewPr snapToGrid="0" showGuides="1">
      <p:cViewPr varScale="1">
        <p:scale>
          <a:sx n="54" d="100"/>
          <a:sy n="54" d="100"/>
        </p:scale>
        <p:origin x="196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O"/>
          </a:p>
        </p:txBody>
      </p:sp>
      <p:sp>
        <p:nvSpPr>
          <p:cNvPr id="3" name="Marcador de fecha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D7FD379-073D-4B49-B4A4-88D0CF8B7F35}" type="datetimeFigureOut">
              <a:rPr lang="es-CO" smtClean="0"/>
              <a:t>19/09/2019</a:t>
            </a:fld>
            <a:endParaRPr lang="es-CO"/>
          </a:p>
        </p:txBody>
      </p:sp>
      <p:sp>
        <p:nvSpPr>
          <p:cNvPr id="4" name="Marcador de pie de página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s-CO"/>
          </a:p>
        </p:txBody>
      </p:sp>
      <p:sp>
        <p:nvSpPr>
          <p:cNvPr id="5" name="Marcador de número de diapositiva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D71501CD-4FB5-4E3F-98FD-F987C6827D25}" type="slidenum">
              <a:rPr lang="es-CO" smtClean="0"/>
              <a:t>‹Nº›</a:t>
            </a:fld>
            <a:endParaRPr lang="es-CO"/>
          </a:p>
        </p:txBody>
      </p:sp>
    </p:spTree>
    <p:extLst>
      <p:ext uri="{BB962C8B-B14F-4D97-AF65-F5344CB8AC3E}">
        <p14:creationId xmlns:p14="http://schemas.microsoft.com/office/powerpoint/2010/main" val="15792417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O"/>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ACC2481-55EF-4C60-B43E-88572E25434B}" type="datetimeFigureOut">
              <a:rPr lang="es-CO" smtClean="0"/>
              <a:t>19/09/2019</a:t>
            </a:fld>
            <a:endParaRPr lang="es-CO"/>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s-CO"/>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EE88359-1FD6-4BC2-B9EE-F64E300A3838}" type="slidenum">
              <a:rPr lang="es-CO" smtClean="0"/>
              <a:t>‹Nº›</a:t>
            </a:fld>
            <a:endParaRPr lang="es-CO"/>
          </a:p>
        </p:txBody>
      </p:sp>
    </p:spTree>
    <p:extLst>
      <p:ext uri="{BB962C8B-B14F-4D97-AF65-F5344CB8AC3E}">
        <p14:creationId xmlns:p14="http://schemas.microsoft.com/office/powerpoint/2010/main" val="3286601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p:txBody>
          <a:bodyPr/>
          <a:lstStyle/>
          <a:p>
            <a:endParaRPr lang="en-US" altLang="es-CO"/>
          </a:p>
        </p:txBody>
      </p:sp>
    </p:spTree>
    <p:extLst>
      <p:ext uri="{BB962C8B-B14F-4D97-AF65-F5344CB8AC3E}">
        <p14:creationId xmlns:p14="http://schemas.microsoft.com/office/powerpoint/2010/main" val="3562438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19/09/2019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568150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19/09/2019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238342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19/09/2019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365455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19/09/2019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712226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13D6062B-2426-4349-9C38-177F484917D2}" type="datetimeFigureOut">
              <a:rPr lang="es-CO" smtClean="0"/>
              <a:t>19/09/2019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3564610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13D6062B-2426-4349-9C38-177F484917D2}" type="datetimeFigureOut">
              <a:rPr lang="es-CO" smtClean="0"/>
              <a:t>19/09/2019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405267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13D6062B-2426-4349-9C38-177F484917D2}" type="datetimeFigureOut">
              <a:rPr lang="es-CO" smtClean="0"/>
              <a:t>19/09/2019</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360989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13D6062B-2426-4349-9C38-177F484917D2}" type="datetimeFigureOut">
              <a:rPr lang="es-CO" smtClean="0"/>
              <a:t>19/09/2019</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93187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3D6062B-2426-4349-9C38-177F484917D2}" type="datetimeFigureOut">
              <a:rPr lang="es-CO" smtClean="0"/>
              <a:t>19/09/2019</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088867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3D6062B-2426-4349-9C38-177F484917D2}" type="datetimeFigureOut">
              <a:rPr lang="es-CO" smtClean="0"/>
              <a:t>19/09/2019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82278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3D6062B-2426-4349-9C38-177F484917D2}" type="datetimeFigureOut">
              <a:rPr lang="es-CO" smtClean="0"/>
              <a:t>19/09/2019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389039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D6062B-2426-4349-9C38-177F484917D2}" type="datetimeFigureOut">
              <a:rPr lang="es-CO" smtClean="0"/>
              <a:t>19/09/2019</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86F72C-B977-4730-B845-E9C0C2FFA03B}" type="slidenum">
              <a:rPr lang="es-CO" smtClean="0"/>
              <a:t>‹Nº›</a:t>
            </a:fld>
            <a:endParaRPr lang="es-CO"/>
          </a:p>
        </p:txBody>
      </p:sp>
      <p:sp>
        <p:nvSpPr>
          <p:cNvPr id="8" name="Rectángulo 7"/>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Rectángulo 8"/>
          <p:cNvSpPr/>
          <p:nvPr userDrawn="1"/>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Imagen 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pic>
        <p:nvPicPr>
          <p:cNvPr id="11" name="Imagen 1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4799136" y="6075698"/>
            <a:ext cx="3224784" cy="611012"/>
          </a:xfrm>
          <a:prstGeom prst="rect">
            <a:avLst/>
          </a:prstGeom>
        </p:spPr>
      </p:pic>
      <p:sp>
        <p:nvSpPr>
          <p:cNvPr id="12" name="Rectángulo 11"/>
          <p:cNvSpPr/>
          <p:nvPr userDrawn="1"/>
        </p:nvSpPr>
        <p:spPr>
          <a:xfrm>
            <a:off x="6683828" y="-10119"/>
            <a:ext cx="5508172" cy="70680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Segoe UI Historic" panose="020B0502040204020203" pitchFamily="34" charset="0"/>
              <a:ea typeface="Segoe UI Historic" panose="020B0502040204020203" pitchFamily="34" charset="0"/>
              <a:cs typeface="Segoe UI Historic" panose="020B0502040204020203" pitchFamily="34" charset="0"/>
            </a:endParaRPr>
          </a:p>
        </p:txBody>
      </p:sp>
    </p:spTree>
    <p:extLst>
      <p:ext uri="{BB962C8B-B14F-4D97-AF65-F5344CB8AC3E}">
        <p14:creationId xmlns:p14="http://schemas.microsoft.com/office/powerpoint/2010/main" val="9265074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www.invias.gov.co/index.php/anes-tacticos-2013#2018"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13996" y="0"/>
            <a:ext cx="6697830"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Rectángulo 9"/>
          <p:cNvSpPr/>
          <p:nvPr/>
        </p:nvSpPr>
        <p:spPr>
          <a:xfrm>
            <a:off x="6683834" y="0"/>
            <a:ext cx="5508165"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CuadroTexto 15">
            <a:extLst>
              <a:ext uri="{FF2B5EF4-FFF2-40B4-BE49-F238E27FC236}">
                <a16:creationId xmlns:a16="http://schemas.microsoft.com/office/drawing/2014/main" id="{BAE9B529-9B30-4793-AD85-732C25F0B447}"/>
              </a:ext>
            </a:extLst>
          </p:cNvPr>
          <p:cNvSpPr txBox="1"/>
          <p:nvPr/>
        </p:nvSpPr>
        <p:spPr>
          <a:xfrm>
            <a:off x="6689292" y="2120768"/>
            <a:ext cx="5172484" cy="1077218"/>
          </a:xfrm>
          <a:prstGeom prst="rect">
            <a:avLst/>
          </a:prstGeom>
          <a:noFill/>
        </p:spPr>
        <p:txBody>
          <a:bodyPr wrap="square" rtlCol="0">
            <a:spAutoFit/>
          </a:bodyPr>
          <a:lstStyle/>
          <a:p>
            <a:pPr algn="ctr"/>
            <a:r>
              <a:rPr lang="es-CO" sz="3200" b="1" dirty="0">
                <a:solidFill>
                  <a:schemeClr val="accent1">
                    <a:lumMod val="50000"/>
                  </a:schemeClr>
                </a:solidFill>
                <a:latin typeface="Arial" panose="020B0604020202020204" pitchFamily="34" charset="0"/>
                <a:cs typeface="Arial" panose="020B0604020202020204" pitchFamily="34" charset="0"/>
              </a:rPr>
              <a:t>INFORME INDICADORES DE GESTIÓN 2018</a:t>
            </a:r>
            <a:endParaRPr lang="es-CO" dirty="0"/>
          </a:p>
        </p:txBody>
      </p:sp>
      <p:pic>
        <p:nvPicPr>
          <p:cNvPr id="11" name="Imagen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23018" y="5642811"/>
            <a:ext cx="2375902" cy="1029813"/>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0258" y="734898"/>
            <a:ext cx="4119126" cy="780466"/>
          </a:xfrm>
          <a:prstGeom prst="rect">
            <a:avLst/>
          </a:prstGeom>
        </p:spPr>
      </p:pic>
      <p:sp>
        <p:nvSpPr>
          <p:cNvPr id="2" name="Rectángulo 1"/>
          <p:cNvSpPr/>
          <p:nvPr/>
        </p:nvSpPr>
        <p:spPr>
          <a:xfrm>
            <a:off x="6836734" y="3586517"/>
            <a:ext cx="5135526" cy="1200329"/>
          </a:xfrm>
          <a:prstGeom prst="rect">
            <a:avLst/>
          </a:prstGeom>
        </p:spPr>
        <p:txBody>
          <a:bodyPr wrap="square">
            <a:spAutoFit/>
          </a:bodyPr>
          <a:lstStyle/>
          <a:p>
            <a:r>
              <a:rPr lang="es-CO" dirty="0"/>
              <a:t>Incluye únicamente los indicadores tipificados como de “Efectividad” en el Plan de Acción de la Entidad.</a:t>
            </a:r>
          </a:p>
          <a:p>
            <a:r>
              <a:rPr lang="es-CO" dirty="0"/>
              <a:t>El seguimiento de todos los indicadores se encuentra disponible en </a:t>
            </a:r>
            <a:r>
              <a:rPr lang="es-CO" sz="1100" dirty="0">
                <a:hlinkClick r:id="rId4"/>
              </a:rPr>
              <a:t>https://www.invias.gov.co/index.php/anes-tacticos-2013#2018</a:t>
            </a:r>
            <a:endParaRPr lang="es-CO" sz="1100" dirty="0"/>
          </a:p>
        </p:txBody>
      </p:sp>
    </p:spTree>
    <p:extLst>
      <p:ext uri="{BB962C8B-B14F-4D97-AF65-F5344CB8AC3E}">
        <p14:creationId xmlns:p14="http://schemas.microsoft.com/office/powerpoint/2010/main" val="692605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787414" y="-67817"/>
            <a:ext cx="5404586" cy="400110"/>
          </a:xfrm>
          <a:prstGeom prst="rect">
            <a:avLst/>
          </a:prstGeom>
        </p:spPr>
        <p:txBody>
          <a:bodyPr wrap="square">
            <a:spAutoFit/>
          </a:bodyPr>
          <a:lstStyle/>
          <a:p>
            <a:r>
              <a:rPr lang="es-MX" sz="2000" b="1" dirty="0">
                <a:solidFill>
                  <a:schemeClr val="bg1"/>
                </a:solidFill>
                <a:latin typeface="Arial" panose="020B0604020202020204" pitchFamily="34" charset="0"/>
                <a:cs typeface="Arial" panose="020B0604020202020204" pitchFamily="34" charset="0"/>
              </a:rPr>
              <a:t>Gestión de la infraestructura vial</a:t>
            </a:r>
          </a:p>
        </p:txBody>
      </p:sp>
      <p:grpSp>
        <p:nvGrpSpPr>
          <p:cNvPr id="186" name="Ellipse 256"/>
          <p:cNvGrpSpPr>
            <a:grpSpLocks/>
          </p:cNvGrpSpPr>
          <p:nvPr/>
        </p:nvGrpSpPr>
        <p:grpSpPr bwMode="auto">
          <a:xfrm>
            <a:off x="2594491" y="3096518"/>
            <a:ext cx="2087562" cy="431800"/>
            <a:chOff x="4712208" y="4803648"/>
            <a:chExt cx="2822448" cy="621792"/>
          </a:xfrm>
        </p:grpSpPr>
        <p:pic>
          <p:nvPicPr>
            <p:cNvPr id="187"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274" name="Rectangle 7"/>
          <p:cNvSpPr>
            <a:spLocks noChangeArrowheads="1"/>
          </p:cNvSpPr>
          <p:nvPr/>
        </p:nvSpPr>
        <p:spPr bwMode="gray">
          <a:xfrm>
            <a:off x="1717524" y="952637"/>
            <a:ext cx="2514001"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fontAlgn="ctr"/>
            <a:r>
              <a:rPr lang="es-MX" sz="1600" dirty="0">
                <a:solidFill>
                  <a:srgbClr val="000000"/>
                </a:solidFill>
                <a:latin typeface="Arial Narrow" panose="020B0606020202030204" pitchFamily="34" charset="0"/>
              </a:rPr>
              <a:t>Sedes y talleres  férreos con  Mantenimiento realizado</a:t>
            </a:r>
          </a:p>
        </p:txBody>
      </p:sp>
      <p:sp>
        <p:nvSpPr>
          <p:cNvPr id="275" name="Rectangle 3"/>
          <p:cNvSpPr>
            <a:spLocks noChangeArrowheads="1"/>
          </p:cNvSpPr>
          <p:nvPr/>
        </p:nvSpPr>
        <p:spPr bwMode="gray">
          <a:xfrm>
            <a:off x="1712996" y="3807743"/>
            <a:ext cx="2516808" cy="1800225"/>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Se realizó el mantenimiento de las Sedes Palmas- Rionegro, Puerto Salgar, Barranca, Puerto Wilches, Mariquita,  Flandes, Chiquinquirá y Obando.</a:t>
            </a:r>
          </a:p>
          <a:p>
            <a:pPr>
              <a:lnSpc>
                <a:spcPct val="90000"/>
              </a:lnSpc>
              <a:spcAft>
                <a:spcPct val="20000"/>
              </a:spcAft>
              <a:buClr>
                <a:srgbClr val="292929"/>
              </a:buClr>
              <a:buFont typeface="Wingdings" panose="05000000000000000000" pitchFamily="2" charset="2"/>
              <a:buChar char="§"/>
            </a:pPr>
            <a:r>
              <a:rPr lang="es-MX" altLang="es-CO" sz="1200" dirty="0">
                <a:latin typeface="Arial" panose="020B0604020202020204" pitchFamily="34" charset="0"/>
                <a:cs typeface="Arial" panose="020B0604020202020204" pitchFamily="34" charset="0"/>
              </a:rPr>
              <a:t>Se logró más mantenimiento a sedes y talleres férreos con los recursos </a:t>
            </a:r>
            <a:r>
              <a:rPr lang="es-MX" altLang="es-CO" sz="1200" dirty="0" err="1">
                <a:latin typeface="Arial" panose="020B0604020202020204" pitchFamily="34" charset="0"/>
                <a:cs typeface="Arial" panose="020B0604020202020204" pitchFamily="34" charset="0"/>
              </a:rPr>
              <a:t>asigndos</a:t>
            </a:r>
            <a:r>
              <a:rPr lang="es-MX" altLang="es-CO" sz="1200" dirty="0">
                <a:latin typeface="Arial" panose="020B0604020202020204" pitchFamily="34" charset="0"/>
                <a:cs typeface="Arial" panose="020B0604020202020204" pitchFamily="34" charset="0"/>
              </a:rPr>
              <a:t>.</a:t>
            </a:r>
            <a:endParaRPr lang="en-GB" altLang="es-CO" sz="1200" dirty="0">
              <a:latin typeface="Arial" panose="020B0604020202020204" pitchFamily="34" charset="0"/>
              <a:cs typeface="Arial" panose="020B0604020202020204" pitchFamily="34" charset="0"/>
            </a:endParaRPr>
          </a:p>
          <a:p>
            <a:pPr>
              <a:lnSpc>
                <a:spcPct val="90000"/>
              </a:lnSpc>
              <a:spcAft>
                <a:spcPct val="20000"/>
              </a:spcAft>
              <a:buClr>
                <a:srgbClr val="292929"/>
              </a:buClr>
              <a:buFont typeface="Wingdings" panose="05000000000000000000" pitchFamily="2" charset="2"/>
              <a:buChar char="§"/>
            </a:pPr>
            <a:endParaRPr lang="en-GB" altLang="es-CO" sz="1200" dirty="0">
              <a:solidFill>
                <a:srgbClr val="000000"/>
              </a:solidFill>
              <a:latin typeface="Arial" panose="020B0604020202020204" pitchFamily="34" charset="0"/>
              <a:cs typeface="Arial" panose="020B0604020202020204" pitchFamily="34" charset="0"/>
            </a:endParaRPr>
          </a:p>
        </p:txBody>
      </p:sp>
      <p:sp>
        <p:nvSpPr>
          <p:cNvPr id="276" name="Text Box 364"/>
          <p:cNvSpPr txBox="1">
            <a:spLocks noChangeArrowheads="1"/>
          </p:cNvSpPr>
          <p:nvPr/>
        </p:nvSpPr>
        <p:spPr bwMode="auto">
          <a:xfrm>
            <a:off x="2384541" y="3347204"/>
            <a:ext cx="117371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1"/>
                </a:solidFill>
              </a:rPr>
              <a:t>150%*</a:t>
            </a:r>
          </a:p>
        </p:txBody>
      </p:sp>
      <p:grpSp>
        <p:nvGrpSpPr>
          <p:cNvPr id="277" name="Ellipse 256"/>
          <p:cNvGrpSpPr>
            <a:grpSpLocks/>
          </p:cNvGrpSpPr>
          <p:nvPr/>
        </p:nvGrpSpPr>
        <p:grpSpPr bwMode="auto">
          <a:xfrm>
            <a:off x="5542587" y="3081095"/>
            <a:ext cx="2087562" cy="431800"/>
            <a:chOff x="4712208" y="4803648"/>
            <a:chExt cx="2822448" cy="621792"/>
          </a:xfrm>
        </p:grpSpPr>
        <p:pic>
          <p:nvPicPr>
            <p:cNvPr id="278"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9"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459" name="Rectangle 7"/>
          <p:cNvSpPr>
            <a:spLocks noChangeArrowheads="1"/>
          </p:cNvSpPr>
          <p:nvPr/>
        </p:nvSpPr>
        <p:spPr bwMode="gray">
          <a:xfrm>
            <a:off x="4665620" y="937214"/>
            <a:ext cx="2514001"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solidFill>
                  <a:srgbClr val="000000"/>
                </a:solidFill>
                <a:latin typeface="Arial Narrow" panose="020B0606020202030204" pitchFamily="34" charset="0"/>
              </a:rPr>
              <a:t>Kilómetros mantenidos en la red férrea</a:t>
            </a:r>
          </a:p>
        </p:txBody>
      </p:sp>
      <p:sp>
        <p:nvSpPr>
          <p:cNvPr id="460" name="Rectangle 3"/>
          <p:cNvSpPr>
            <a:spLocks noChangeArrowheads="1"/>
          </p:cNvSpPr>
          <p:nvPr/>
        </p:nvSpPr>
        <p:spPr bwMode="gray">
          <a:xfrm>
            <a:off x="4661092" y="3792321"/>
            <a:ext cx="2516808" cy="1800225"/>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Se realizó el mantenimiento de 21 Km. de Red Férrea con los contratos 632-18 y 633-18</a:t>
            </a:r>
          </a:p>
          <a:p>
            <a:pPr>
              <a:lnSpc>
                <a:spcPct val="90000"/>
              </a:lnSpc>
              <a:spcAft>
                <a:spcPct val="20000"/>
              </a:spcAft>
              <a:buClr>
                <a:srgbClr val="292929"/>
              </a:buClr>
              <a:buFont typeface="Wingdings" panose="05000000000000000000" pitchFamily="2" charset="2"/>
              <a:buChar char="§"/>
            </a:pPr>
            <a:r>
              <a:rPr lang="en-GB" altLang="es-CO" sz="1200" dirty="0">
                <a:solidFill>
                  <a:srgbClr val="000000"/>
                </a:solidFill>
                <a:latin typeface="Arial" panose="020B0604020202020204" pitchFamily="34" charset="0"/>
                <a:cs typeface="Arial" panose="020B0604020202020204" pitchFamily="34" charset="0"/>
              </a:rPr>
              <a:t>Se </a:t>
            </a:r>
            <a:r>
              <a:rPr lang="en-GB" altLang="es-CO" sz="1200" dirty="0" err="1">
                <a:solidFill>
                  <a:srgbClr val="000000"/>
                </a:solidFill>
                <a:latin typeface="Arial" panose="020B0604020202020204" pitchFamily="34" charset="0"/>
                <a:cs typeface="Arial" panose="020B0604020202020204" pitchFamily="34" charset="0"/>
              </a:rPr>
              <a:t>cumplió</a:t>
            </a:r>
            <a:r>
              <a:rPr lang="en-GB" altLang="es-CO" sz="1200" dirty="0">
                <a:solidFill>
                  <a:srgbClr val="000000"/>
                </a:solidFill>
                <a:latin typeface="Arial" panose="020B0604020202020204" pitchFamily="34" charset="0"/>
                <a:cs typeface="Arial" panose="020B0604020202020204" pitchFamily="34" charset="0"/>
              </a:rPr>
              <a:t> la meta </a:t>
            </a:r>
            <a:r>
              <a:rPr lang="en-GB" altLang="es-CO" sz="1200" dirty="0" err="1">
                <a:solidFill>
                  <a:srgbClr val="000000"/>
                </a:solidFill>
                <a:latin typeface="Arial" panose="020B0604020202020204" pitchFamily="34" charset="0"/>
                <a:cs typeface="Arial" panose="020B0604020202020204" pitchFamily="34" charset="0"/>
              </a:rPr>
              <a:t>satisfactoriamente</a:t>
            </a:r>
            <a:endParaRPr lang="en-GB" altLang="es-CO" sz="1200" dirty="0">
              <a:solidFill>
                <a:srgbClr val="000000"/>
              </a:solidFill>
              <a:latin typeface="Arial" panose="020B0604020202020204" pitchFamily="34" charset="0"/>
              <a:cs typeface="Arial" panose="020B0604020202020204" pitchFamily="34" charset="0"/>
            </a:endParaRPr>
          </a:p>
        </p:txBody>
      </p:sp>
      <p:sp>
        <p:nvSpPr>
          <p:cNvPr id="461" name="Text Box 364"/>
          <p:cNvSpPr txBox="1">
            <a:spLocks noChangeArrowheads="1"/>
          </p:cNvSpPr>
          <p:nvPr/>
        </p:nvSpPr>
        <p:spPr bwMode="auto">
          <a:xfrm>
            <a:off x="5422405" y="3331781"/>
            <a:ext cx="9941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100%</a:t>
            </a:r>
          </a:p>
        </p:txBody>
      </p:sp>
      <p:grpSp>
        <p:nvGrpSpPr>
          <p:cNvPr id="553" name="Ellipse 256"/>
          <p:cNvGrpSpPr>
            <a:grpSpLocks/>
          </p:cNvGrpSpPr>
          <p:nvPr/>
        </p:nvGrpSpPr>
        <p:grpSpPr bwMode="auto">
          <a:xfrm>
            <a:off x="8414803" y="3096518"/>
            <a:ext cx="2087562" cy="431800"/>
            <a:chOff x="4712208" y="4803648"/>
            <a:chExt cx="2822448" cy="621792"/>
          </a:xfrm>
        </p:grpSpPr>
        <p:pic>
          <p:nvPicPr>
            <p:cNvPr id="554"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5"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641" name="Rectangle 7"/>
          <p:cNvSpPr>
            <a:spLocks noChangeArrowheads="1"/>
          </p:cNvSpPr>
          <p:nvPr/>
        </p:nvSpPr>
        <p:spPr bwMode="gray">
          <a:xfrm>
            <a:off x="7537836" y="952637"/>
            <a:ext cx="2514001"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solidFill>
                  <a:srgbClr val="000000"/>
                </a:solidFill>
                <a:latin typeface="Arial Narrow" panose="020B0606020202030204" pitchFamily="34" charset="0"/>
              </a:rPr>
              <a:t>Kilómetros de línea férrea localizada y/o inventariada</a:t>
            </a:r>
          </a:p>
        </p:txBody>
      </p:sp>
      <p:sp>
        <p:nvSpPr>
          <p:cNvPr id="642" name="Rectangle 3"/>
          <p:cNvSpPr>
            <a:spLocks noChangeArrowheads="1"/>
          </p:cNvSpPr>
          <p:nvPr/>
        </p:nvSpPr>
        <p:spPr bwMode="gray">
          <a:xfrm>
            <a:off x="7533308" y="3807744"/>
            <a:ext cx="2516808" cy="1800225"/>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n-GB" altLang="es-CO" sz="1200" dirty="0">
                <a:solidFill>
                  <a:srgbClr val="000000"/>
                </a:solidFill>
                <a:latin typeface="Arial" panose="020B0604020202020204" pitchFamily="34" charset="0"/>
                <a:cs typeface="Arial" panose="020B0604020202020204" pitchFamily="34" charset="0"/>
              </a:rPr>
              <a:t>Se </a:t>
            </a:r>
            <a:r>
              <a:rPr lang="en-GB" altLang="es-CO" sz="1200" dirty="0" err="1">
                <a:solidFill>
                  <a:srgbClr val="000000"/>
                </a:solidFill>
                <a:latin typeface="Arial" panose="020B0604020202020204" pitchFamily="34" charset="0"/>
                <a:cs typeface="Arial" panose="020B0604020202020204" pitchFamily="34" charset="0"/>
              </a:rPr>
              <a:t>cumplió</a:t>
            </a:r>
            <a:r>
              <a:rPr lang="en-GB" altLang="es-CO" sz="1200" dirty="0">
                <a:solidFill>
                  <a:srgbClr val="000000"/>
                </a:solidFill>
                <a:latin typeface="Arial" panose="020B0604020202020204" pitchFamily="34" charset="0"/>
                <a:cs typeface="Arial" panose="020B0604020202020204" pitchFamily="34" charset="0"/>
              </a:rPr>
              <a:t> la meta </a:t>
            </a:r>
            <a:r>
              <a:rPr lang="en-GB" altLang="es-CO" sz="1200" dirty="0" err="1">
                <a:solidFill>
                  <a:srgbClr val="000000"/>
                </a:solidFill>
                <a:latin typeface="Arial" panose="020B0604020202020204" pitchFamily="34" charset="0"/>
                <a:cs typeface="Arial" panose="020B0604020202020204" pitchFamily="34" charset="0"/>
              </a:rPr>
              <a:t>satisfactoriamente</a:t>
            </a:r>
            <a:endParaRPr lang="en-GB" altLang="es-CO" sz="1200" dirty="0">
              <a:solidFill>
                <a:srgbClr val="000000"/>
              </a:solidFill>
              <a:latin typeface="Arial" panose="020B0604020202020204" pitchFamily="34" charset="0"/>
              <a:cs typeface="Arial" panose="020B0604020202020204" pitchFamily="34" charset="0"/>
            </a:endParaRPr>
          </a:p>
        </p:txBody>
      </p:sp>
      <p:sp>
        <p:nvSpPr>
          <p:cNvPr id="643" name="Text Box 364"/>
          <p:cNvSpPr txBox="1">
            <a:spLocks noChangeArrowheads="1"/>
          </p:cNvSpPr>
          <p:nvPr/>
        </p:nvSpPr>
        <p:spPr bwMode="auto">
          <a:xfrm>
            <a:off x="8294621" y="3347204"/>
            <a:ext cx="9941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100%</a:t>
            </a:r>
          </a:p>
        </p:txBody>
      </p:sp>
      <p:grpSp>
        <p:nvGrpSpPr>
          <p:cNvPr id="377" name="Group 15"/>
          <p:cNvGrpSpPr>
            <a:grpSpLocks/>
          </p:cNvGrpSpPr>
          <p:nvPr/>
        </p:nvGrpSpPr>
        <p:grpSpPr bwMode="auto">
          <a:xfrm>
            <a:off x="2061910" y="1561810"/>
            <a:ext cx="1800225" cy="1800225"/>
            <a:chOff x="2381" y="885"/>
            <a:chExt cx="3221" cy="3221"/>
          </a:xfrm>
        </p:grpSpPr>
        <p:grpSp>
          <p:nvGrpSpPr>
            <p:cNvPr id="378" name="Group 16"/>
            <p:cNvGrpSpPr>
              <a:grpSpLocks/>
            </p:cNvGrpSpPr>
            <p:nvPr/>
          </p:nvGrpSpPr>
          <p:grpSpPr bwMode="auto">
            <a:xfrm>
              <a:off x="2862" y="1371"/>
              <a:ext cx="2259" cy="2249"/>
              <a:chOff x="1476" y="1571"/>
              <a:chExt cx="2100" cy="2090"/>
            </a:xfrm>
          </p:grpSpPr>
          <p:sp>
            <p:nvSpPr>
              <p:cNvPr id="493"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94"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95"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96"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97"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98"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99"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500"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501"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02"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03"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504"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505"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06"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507"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508"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09"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510"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511"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512"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513"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514"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515"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516"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517"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518"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519"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520"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21"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522"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523"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524"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525"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526"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527"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528"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529"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530"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531"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532"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533"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534"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535"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36"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537"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38"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39"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540"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541"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542"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543"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379"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462" name="Group 69"/>
            <p:cNvGrpSpPr>
              <a:grpSpLocks/>
            </p:cNvGrpSpPr>
            <p:nvPr/>
          </p:nvGrpSpPr>
          <p:grpSpPr bwMode="auto">
            <a:xfrm>
              <a:off x="2795" y="1299"/>
              <a:ext cx="2393" cy="2393"/>
              <a:chOff x="-431" y="1616"/>
              <a:chExt cx="2224" cy="2224"/>
            </a:xfrm>
          </p:grpSpPr>
          <p:grpSp>
            <p:nvGrpSpPr>
              <p:cNvPr id="480" name="Group 70"/>
              <p:cNvGrpSpPr>
                <a:grpSpLocks/>
              </p:cNvGrpSpPr>
              <p:nvPr/>
            </p:nvGrpSpPr>
            <p:grpSpPr bwMode="auto">
              <a:xfrm>
                <a:off x="-431" y="1616"/>
                <a:ext cx="2224" cy="2224"/>
                <a:chOff x="-2107" y="1571"/>
                <a:chExt cx="2100" cy="2090"/>
              </a:xfrm>
            </p:grpSpPr>
            <p:sp>
              <p:nvSpPr>
                <p:cNvPr id="482"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83"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84"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85"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86"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87"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88"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489"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490"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491"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492"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481"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463"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4"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5"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6"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467"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468"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469"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470"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471"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472"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473"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474"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475"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476" name="Group 96"/>
            <p:cNvGrpSpPr>
              <a:grpSpLocks/>
            </p:cNvGrpSpPr>
            <p:nvPr/>
          </p:nvGrpSpPr>
          <p:grpSpPr bwMode="auto">
            <a:xfrm>
              <a:off x="3650" y="2147"/>
              <a:ext cx="683" cy="696"/>
              <a:chOff x="2699" y="2205"/>
              <a:chExt cx="635" cy="647"/>
            </a:xfrm>
          </p:grpSpPr>
          <p:sp>
            <p:nvSpPr>
              <p:cNvPr id="477"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78"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79" name="Oval 99"/>
              <p:cNvSpPr>
                <a:spLocks noChangeArrowheads="1"/>
              </p:cNvSpPr>
              <p:nvPr/>
            </p:nvSpPr>
            <p:spPr bwMode="auto">
              <a:xfrm rot="2501472">
                <a:off x="2851" y="2285"/>
                <a:ext cx="396" cy="408"/>
              </a:xfrm>
              <a:prstGeom prst="ellipse">
                <a:avLst/>
              </a:prstGeom>
              <a:solidFill>
                <a:schemeClr val="accent1"/>
              </a:soli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grpSp>
        <p:nvGrpSpPr>
          <p:cNvPr id="544" name="Group 15"/>
          <p:cNvGrpSpPr>
            <a:grpSpLocks/>
          </p:cNvGrpSpPr>
          <p:nvPr/>
        </p:nvGrpSpPr>
        <p:grpSpPr bwMode="auto">
          <a:xfrm>
            <a:off x="5078262" y="1557922"/>
            <a:ext cx="1800225" cy="1800225"/>
            <a:chOff x="2381" y="885"/>
            <a:chExt cx="3221" cy="3221"/>
          </a:xfrm>
        </p:grpSpPr>
        <p:grpSp>
          <p:nvGrpSpPr>
            <p:cNvPr id="545" name="Group 16"/>
            <p:cNvGrpSpPr>
              <a:grpSpLocks/>
            </p:cNvGrpSpPr>
            <p:nvPr/>
          </p:nvGrpSpPr>
          <p:grpSpPr bwMode="auto">
            <a:xfrm>
              <a:off x="2862" y="1371"/>
              <a:ext cx="2259" cy="2249"/>
              <a:chOff x="1476" y="1571"/>
              <a:chExt cx="2100" cy="2090"/>
            </a:xfrm>
          </p:grpSpPr>
          <p:sp>
            <p:nvSpPr>
              <p:cNvPr id="669"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670"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71"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72"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73"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674"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75"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676"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677"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78"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79"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680"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681"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82"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683"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684"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85"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686"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687"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688"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689"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690"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691"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692"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693"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694"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695"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696"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97"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698"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699"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700"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701"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702"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703"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704"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705"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706"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707"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708"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709"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10"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11"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12"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13"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14"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15"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716"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717"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718"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719"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546"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547" name="Group 69"/>
            <p:cNvGrpSpPr>
              <a:grpSpLocks/>
            </p:cNvGrpSpPr>
            <p:nvPr/>
          </p:nvGrpSpPr>
          <p:grpSpPr bwMode="auto">
            <a:xfrm>
              <a:off x="2795" y="1299"/>
              <a:ext cx="2393" cy="2393"/>
              <a:chOff x="-431" y="1616"/>
              <a:chExt cx="2224" cy="2224"/>
            </a:xfrm>
          </p:grpSpPr>
          <p:grpSp>
            <p:nvGrpSpPr>
              <p:cNvPr id="656" name="Group 70"/>
              <p:cNvGrpSpPr>
                <a:grpSpLocks/>
              </p:cNvGrpSpPr>
              <p:nvPr/>
            </p:nvGrpSpPr>
            <p:grpSpPr bwMode="auto">
              <a:xfrm>
                <a:off x="-431" y="1616"/>
                <a:ext cx="2224" cy="2224"/>
                <a:chOff x="-2107" y="1571"/>
                <a:chExt cx="2100" cy="2090"/>
              </a:xfrm>
            </p:grpSpPr>
            <p:sp>
              <p:nvSpPr>
                <p:cNvPr id="658"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659"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60"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61"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62"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663"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64"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665"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666"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67"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68"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657"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548"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49"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50"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51"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552"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644"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645"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646"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647"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648"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649"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650"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651"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652" name="Group 96"/>
            <p:cNvGrpSpPr>
              <a:grpSpLocks/>
            </p:cNvGrpSpPr>
            <p:nvPr/>
          </p:nvGrpSpPr>
          <p:grpSpPr bwMode="auto">
            <a:xfrm>
              <a:off x="3650" y="2147"/>
              <a:ext cx="683" cy="696"/>
              <a:chOff x="2699" y="2205"/>
              <a:chExt cx="635" cy="647"/>
            </a:xfrm>
          </p:grpSpPr>
          <p:sp>
            <p:nvSpPr>
              <p:cNvPr id="653"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54"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55"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grpSp>
        <p:nvGrpSpPr>
          <p:cNvPr id="720" name="Group 15"/>
          <p:cNvGrpSpPr>
            <a:grpSpLocks/>
          </p:cNvGrpSpPr>
          <p:nvPr/>
        </p:nvGrpSpPr>
        <p:grpSpPr bwMode="auto">
          <a:xfrm>
            <a:off x="7834969" y="1655264"/>
            <a:ext cx="1800225" cy="1800225"/>
            <a:chOff x="2381" y="885"/>
            <a:chExt cx="3221" cy="3221"/>
          </a:xfrm>
        </p:grpSpPr>
        <p:grpSp>
          <p:nvGrpSpPr>
            <p:cNvPr id="721" name="Group 16"/>
            <p:cNvGrpSpPr>
              <a:grpSpLocks/>
            </p:cNvGrpSpPr>
            <p:nvPr/>
          </p:nvGrpSpPr>
          <p:grpSpPr bwMode="auto">
            <a:xfrm>
              <a:off x="2862" y="1371"/>
              <a:ext cx="2259" cy="2249"/>
              <a:chOff x="1476" y="1571"/>
              <a:chExt cx="2100" cy="2090"/>
            </a:xfrm>
          </p:grpSpPr>
          <p:sp>
            <p:nvSpPr>
              <p:cNvPr id="754"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755"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56"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57"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58"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759"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60"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761"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762"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63"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64"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65"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766"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67"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768"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769"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70"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771"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772"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773"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774"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775"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776"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777"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778"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779"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780"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781"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82"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783"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784"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785"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786"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787"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788"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789"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790"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791"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792"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793"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794"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95"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96"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97"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98"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99"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800"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801"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802"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803"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804"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722"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723" name="Group 69"/>
            <p:cNvGrpSpPr>
              <a:grpSpLocks/>
            </p:cNvGrpSpPr>
            <p:nvPr/>
          </p:nvGrpSpPr>
          <p:grpSpPr bwMode="auto">
            <a:xfrm>
              <a:off x="2795" y="1299"/>
              <a:ext cx="2393" cy="2393"/>
              <a:chOff x="-431" y="1616"/>
              <a:chExt cx="2224" cy="2224"/>
            </a:xfrm>
          </p:grpSpPr>
          <p:grpSp>
            <p:nvGrpSpPr>
              <p:cNvPr id="741" name="Group 70"/>
              <p:cNvGrpSpPr>
                <a:grpSpLocks/>
              </p:cNvGrpSpPr>
              <p:nvPr/>
            </p:nvGrpSpPr>
            <p:grpSpPr bwMode="auto">
              <a:xfrm>
                <a:off x="-431" y="1616"/>
                <a:ext cx="2224" cy="2224"/>
                <a:chOff x="-2107" y="1571"/>
                <a:chExt cx="2100" cy="2090"/>
              </a:xfrm>
            </p:grpSpPr>
            <p:sp>
              <p:nvSpPr>
                <p:cNvPr id="743"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744"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45"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46"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47"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748"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49"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750"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751"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52"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53"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742"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724"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25"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26"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27"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728"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729"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730"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731"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732"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733"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734"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735"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736"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737" name="Group 96"/>
            <p:cNvGrpSpPr>
              <a:grpSpLocks/>
            </p:cNvGrpSpPr>
            <p:nvPr/>
          </p:nvGrpSpPr>
          <p:grpSpPr bwMode="auto">
            <a:xfrm>
              <a:off x="3650" y="2147"/>
              <a:ext cx="683" cy="696"/>
              <a:chOff x="2699" y="2205"/>
              <a:chExt cx="635" cy="647"/>
            </a:xfrm>
          </p:grpSpPr>
          <p:sp>
            <p:nvSpPr>
              <p:cNvPr id="738"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39"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40"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Tree>
    <p:extLst>
      <p:ext uri="{BB962C8B-B14F-4D97-AF65-F5344CB8AC3E}">
        <p14:creationId xmlns:p14="http://schemas.microsoft.com/office/powerpoint/2010/main" val="1738329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612472" y="-2058"/>
            <a:ext cx="5598244" cy="707886"/>
          </a:xfrm>
          <a:prstGeom prst="rect">
            <a:avLst/>
          </a:prstGeom>
        </p:spPr>
        <p:txBody>
          <a:bodyPr wrap="square">
            <a:spAutoFit/>
          </a:bodyPr>
          <a:lstStyle/>
          <a:p>
            <a:r>
              <a:rPr lang="es-MX" sz="2000" b="1" dirty="0">
                <a:solidFill>
                  <a:schemeClr val="bg1"/>
                </a:solidFill>
                <a:latin typeface="Arial" panose="020B0604020202020204" pitchFamily="34" charset="0"/>
                <a:cs typeface="Arial" panose="020B0604020202020204" pitchFamily="34" charset="0"/>
              </a:rPr>
              <a:t>Gestión de innovación y reglamentación técnica de la infraestructura</a:t>
            </a:r>
          </a:p>
        </p:txBody>
      </p:sp>
      <p:grpSp>
        <p:nvGrpSpPr>
          <p:cNvPr id="15" name="Ellipse 256"/>
          <p:cNvGrpSpPr>
            <a:grpSpLocks/>
          </p:cNvGrpSpPr>
          <p:nvPr/>
        </p:nvGrpSpPr>
        <p:grpSpPr bwMode="auto">
          <a:xfrm>
            <a:off x="4217787" y="4703601"/>
            <a:ext cx="2087562" cy="431800"/>
            <a:chOff x="4712208" y="4803648"/>
            <a:chExt cx="2822448" cy="621792"/>
          </a:xfrm>
        </p:grpSpPr>
        <p:pic>
          <p:nvPicPr>
            <p:cNvPr id="16"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280" name="Rectangle 7"/>
          <p:cNvSpPr>
            <a:spLocks noChangeArrowheads="1"/>
          </p:cNvSpPr>
          <p:nvPr/>
        </p:nvSpPr>
        <p:spPr bwMode="gray">
          <a:xfrm>
            <a:off x="3822851" y="2474460"/>
            <a:ext cx="5140395"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solidFill>
                  <a:srgbClr val="000000"/>
                </a:solidFill>
                <a:latin typeface="Arial Narrow" panose="020B0606020202030204" pitchFamily="34" charset="0"/>
              </a:rPr>
              <a:t>Estudios y/o diseños de la red vial elaborados</a:t>
            </a:r>
          </a:p>
        </p:txBody>
      </p:sp>
      <p:sp>
        <p:nvSpPr>
          <p:cNvPr id="281" name="Rectangle 3"/>
          <p:cNvSpPr>
            <a:spLocks noChangeArrowheads="1"/>
          </p:cNvSpPr>
          <p:nvPr/>
        </p:nvSpPr>
        <p:spPr bwMode="gray">
          <a:xfrm>
            <a:off x="5737613" y="3205617"/>
            <a:ext cx="3225634" cy="3727925"/>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SMF: 2 Monitoreo al canal de acceso al puerto de Cartagena y Canales de acceso a los puertos de Bocas del Atrato, Tumaco, San Antonio y Buenaventura.</a:t>
            </a:r>
          </a:p>
          <a:p>
            <a:pPr>
              <a:lnSpc>
                <a:spcPct val="90000"/>
              </a:lnSpc>
              <a:spcAft>
                <a:spcPct val="20000"/>
              </a:spcAft>
              <a:buClr>
                <a:srgbClr val="292929"/>
              </a:buClr>
              <a:buFont typeface="Wingdings" panose="05000000000000000000" pitchFamily="2" charset="2"/>
              <a:buChar char="§"/>
            </a:pPr>
            <a:endParaRPr lang="es-MX" altLang="es-CO" sz="1200" dirty="0">
              <a:solidFill>
                <a:srgbClr val="000000"/>
              </a:solidFill>
              <a:latin typeface="Arial" panose="020B0604020202020204" pitchFamily="34" charset="0"/>
              <a:cs typeface="Arial" panose="020B0604020202020204" pitchFamily="34" charset="0"/>
            </a:endParaRPr>
          </a:p>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SEI: 4 estudios en Carretera Neiva-Balsillas-mina Blanca-San Vicente del </a:t>
            </a:r>
            <a:r>
              <a:rPr lang="es-MX" altLang="es-CO" sz="1200" dirty="0" err="1">
                <a:solidFill>
                  <a:srgbClr val="000000"/>
                </a:solidFill>
                <a:latin typeface="Arial" panose="020B0604020202020204" pitchFamily="34" charset="0"/>
                <a:cs typeface="Arial" panose="020B0604020202020204" pitchFamily="34" charset="0"/>
              </a:rPr>
              <a:t>Caguán</a:t>
            </a:r>
            <a:r>
              <a:rPr lang="es-MX" altLang="es-CO" sz="1200" dirty="0">
                <a:solidFill>
                  <a:srgbClr val="000000"/>
                </a:solidFill>
                <a:latin typeface="Arial" panose="020B0604020202020204" pitchFamily="34" charset="0"/>
                <a:cs typeface="Arial" panose="020B0604020202020204" pitchFamily="34" charset="0"/>
              </a:rPr>
              <a:t>, Carretera rosas-la vega-san Sebastián-Santiago, San Gil-Mogotes, Carretera Santa Marta-Rio Palomino.</a:t>
            </a:r>
          </a:p>
          <a:p>
            <a:pPr>
              <a:lnSpc>
                <a:spcPct val="90000"/>
              </a:lnSpc>
              <a:spcAft>
                <a:spcPct val="20000"/>
              </a:spcAft>
              <a:buClr>
                <a:srgbClr val="292929"/>
              </a:buClr>
              <a:buFont typeface="Wingdings" panose="05000000000000000000" pitchFamily="2" charset="2"/>
              <a:buChar char="§"/>
            </a:pPr>
            <a:endParaRPr lang="es-MX" altLang="es-CO" sz="1200" dirty="0">
              <a:solidFill>
                <a:srgbClr val="000000"/>
              </a:solidFill>
              <a:latin typeface="Arial" panose="020B0604020202020204" pitchFamily="34" charset="0"/>
              <a:cs typeface="Arial" panose="020B0604020202020204" pitchFamily="34" charset="0"/>
            </a:endParaRPr>
          </a:p>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SRN: 2 Puerto Rico-</a:t>
            </a:r>
            <a:r>
              <a:rPr lang="es-MX" altLang="es-CO" sz="1200" dirty="0" err="1">
                <a:solidFill>
                  <a:srgbClr val="000000"/>
                </a:solidFill>
                <a:latin typeface="Arial" panose="020B0604020202020204" pitchFamily="34" charset="0"/>
                <a:cs typeface="Arial" panose="020B0604020202020204" pitchFamily="34" charset="0"/>
              </a:rPr>
              <a:t>Yé</a:t>
            </a:r>
            <a:r>
              <a:rPr lang="es-MX" altLang="es-CO" sz="1200" dirty="0">
                <a:solidFill>
                  <a:srgbClr val="000000"/>
                </a:solidFill>
                <a:latin typeface="Arial" panose="020B0604020202020204" pitchFamily="34" charset="0"/>
                <a:cs typeface="Arial" panose="020B0604020202020204" pitchFamily="34" charset="0"/>
              </a:rPr>
              <a:t> de Granada y Cano Mojarras</a:t>
            </a:r>
          </a:p>
          <a:p>
            <a:pPr>
              <a:lnSpc>
                <a:spcPct val="90000"/>
              </a:lnSpc>
              <a:spcAft>
                <a:spcPct val="20000"/>
              </a:spcAft>
              <a:buClr>
                <a:srgbClr val="292929"/>
              </a:buClr>
              <a:buFont typeface="Wingdings" panose="05000000000000000000" pitchFamily="2" charset="2"/>
              <a:buChar char="§"/>
            </a:pPr>
            <a:endParaRPr lang="es-MX" altLang="es-CO" sz="1200" dirty="0">
              <a:solidFill>
                <a:srgbClr val="000000"/>
              </a:solidFill>
              <a:latin typeface="Arial" panose="020B0604020202020204" pitchFamily="34" charset="0"/>
              <a:cs typeface="Arial" panose="020B0604020202020204" pitchFamily="34" charset="0"/>
            </a:endParaRPr>
          </a:p>
          <a:p>
            <a:pPr>
              <a:lnSpc>
                <a:spcPct val="90000"/>
              </a:lnSpc>
              <a:spcAft>
                <a:spcPct val="20000"/>
              </a:spcAft>
              <a:buClr>
                <a:srgbClr val="292929"/>
              </a:buClr>
              <a:buFont typeface="Wingdings" panose="05000000000000000000" pitchFamily="2" charset="2"/>
              <a:buChar char="§"/>
            </a:pPr>
            <a:r>
              <a:rPr lang="es-MX" altLang="es-CO" sz="1200" dirty="0">
                <a:latin typeface="Arial" panose="020B0604020202020204" pitchFamily="34" charset="0"/>
                <a:cs typeface="Arial" panose="020B0604020202020204" pitchFamily="34" charset="0"/>
              </a:rPr>
              <a:t>Como política de la nueva administración se determinó adelantar mas estudios de los programados, con el fin de adelantar las obras previstas en el Plan Estratégico Institucional.</a:t>
            </a:r>
            <a:endParaRPr lang="en-GB" altLang="es-CO" sz="1200" dirty="0">
              <a:latin typeface="Arial" panose="020B0604020202020204" pitchFamily="34" charset="0"/>
              <a:cs typeface="Arial" panose="020B0604020202020204" pitchFamily="34" charset="0"/>
            </a:endParaRPr>
          </a:p>
          <a:p>
            <a:pPr>
              <a:lnSpc>
                <a:spcPct val="90000"/>
              </a:lnSpc>
              <a:spcAft>
                <a:spcPct val="20000"/>
              </a:spcAft>
              <a:buClr>
                <a:srgbClr val="292929"/>
              </a:buClr>
              <a:buFont typeface="Wingdings" panose="05000000000000000000" pitchFamily="2" charset="2"/>
              <a:buChar char="§"/>
            </a:pPr>
            <a:endParaRPr lang="en-GB" altLang="es-CO" sz="1200" dirty="0">
              <a:solidFill>
                <a:srgbClr val="000000"/>
              </a:solidFill>
              <a:latin typeface="Arial" panose="020B0604020202020204" pitchFamily="34" charset="0"/>
              <a:cs typeface="Arial" panose="020B0604020202020204" pitchFamily="34" charset="0"/>
            </a:endParaRPr>
          </a:p>
        </p:txBody>
      </p:sp>
      <p:sp>
        <p:nvSpPr>
          <p:cNvPr id="287" name="Text Box 364"/>
          <p:cNvSpPr txBox="1">
            <a:spLocks noChangeArrowheads="1"/>
          </p:cNvSpPr>
          <p:nvPr/>
        </p:nvSpPr>
        <p:spPr bwMode="auto">
          <a:xfrm>
            <a:off x="4007837" y="4954287"/>
            <a:ext cx="117371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1"/>
                </a:solidFill>
              </a:rPr>
              <a:t>267%*</a:t>
            </a:r>
          </a:p>
        </p:txBody>
      </p:sp>
      <p:graphicFrame>
        <p:nvGraphicFramePr>
          <p:cNvPr id="6" name="Tabla 5"/>
          <p:cNvGraphicFramePr>
            <a:graphicFrameLocks noGrp="1"/>
          </p:cNvGraphicFramePr>
          <p:nvPr>
            <p:extLst>
              <p:ext uri="{D42A27DB-BD31-4B8C-83A1-F6EECF244321}">
                <p14:modId xmlns:p14="http://schemas.microsoft.com/office/powerpoint/2010/main" val="1080870520"/>
              </p:ext>
            </p:extLst>
          </p:nvPr>
        </p:nvGraphicFramePr>
        <p:xfrm>
          <a:off x="207387" y="662123"/>
          <a:ext cx="11671346" cy="1404968"/>
        </p:xfrm>
        <a:graphic>
          <a:graphicData uri="http://schemas.openxmlformats.org/drawingml/2006/table">
            <a:tbl>
              <a:tblPr/>
              <a:tblGrid>
                <a:gridCol w="643478">
                  <a:extLst>
                    <a:ext uri="{9D8B030D-6E8A-4147-A177-3AD203B41FA5}">
                      <a16:colId xmlns:a16="http://schemas.microsoft.com/office/drawing/2014/main" val="20000"/>
                    </a:ext>
                  </a:extLst>
                </a:gridCol>
                <a:gridCol w="1225935">
                  <a:extLst>
                    <a:ext uri="{9D8B030D-6E8A-4147-A177-3AD203B41FA5}">
                      <a16:colId xmlns:a16="http://schemas.microsoft.com/office/drawing/2014/main" val="20001"/>
                    </a:ext>
                  </a:extLst>
                </a:gridCol>
                <a:gridCol w="521438">
                  <a:extLst>
                    <a:ext uri="{9D8B030D-6E8A-4147-A177-3AD203B41FA5}">
                      <a16:colId xmlns:a16="http://schemas.microsoft.com/office/drawing/2014/main" val="20002"/>
                    </a:ext>
                  </a:extLst>
                </a:gridCol>
                <a:gridCol w="711431">
                  <a:extLst>
                    <a:ext uri="{9D8B030D-6E8A-4147-A177-3AD203B41FA5}">
                      <a16:colId xmlns:a16="http://schemas.microsoft.com/office/drawing/2014/main" val="20003"/>
                    </a:ext>
                  </a:extLst>
                </a:gridCol>
                <a:gridCol w="1087254">
                  <a:extLst>
                    <a:ext uri="{9D8B030D-6E8A-4147-A177-3AD203B41FA5}">
                      <a16:colId xmlns:a16="http://schemas.microsoft.com/office/drawing/2014/main" val="20004"/>
                    </a:ext>
                  </a:extLst>
                </a:gridCol>
                <a:gridCol w="510344">
                  <a:extLst>
                    <a:ext uri="{9D8B030D-6E8A-4147-A177-3AD203B41FA5}">
                      <a16:colId xmlns:a16="http://schemas.microsoft.com/office/drawing/2014/main" val="20005"/>
                    </a:ext>
                  </a:extLst>
                </a:gridCol>
                <a:gridCol w="1037330">
                  <a:extLst>
                    <a:ext uri="{9D8B030D-6E8A-4147-A177-3AD203B41FA5}">
                      <a16:colId xmlns:a16="http://schemas.microsoft.com/office/drawing/2014/main" val="20006"/>
                    </a:ext>
                  </a:extLst>
                </a:gridCol>
                <a:gridCol w="771063">
                  <a:extLst>
                    <a:ext uri="{9D8B030D-6E8A-4147-A177-3AD203B41FA5}">
                      <a16:colId xmlns:a16="http://schemas.microsoft.com/office/drawing/2014/main" val="20007"/>
                    </a:ext>
                  </a:extLst>
                </a:gridCol>
                <a:gridCol w="478448">
                  <a:extLst>
                    <a:ext uri="{9D8B030D-6E8A-4147-A177-3AD203B41FA5}">
                      <a16:colId xmlns:a16="http://schemas.microsoft.com/office/drawing/2014/main" val="20008"/>
                    </a:ext>
                  </a:extLst>
                </a:gridCol>
                <a:gridCol w="460419">
                  <a:extLst>
                    <a:ext uri="{9D8B030D-6E8A-4147-A177-3AD203B41FA5}">
                      <a16:colId xmlns:a16="http://schemas.microsoft.com/office/drawing/2014/main" val="20009"/>
                    </a:ext>
                  </a:extLst>
                </a:gridCol>
                <a:gridCol w="410494">
                  <a:extLst>
                    <a:ext uri="{9D8B030D-6E8A-4147-A177-3AD203B41FA5}">
                      <a16:colId xmlns:a16="http://schemas.microsoft.com/office/drawing/2014/main" val="20010"/>
                    </a:ext>
                  </a:extLst>
                </a:gridCol>
                <a:gridCol w="454872">
                  <a:extLst>
                    <a:ext uri="{9D8B030D-6E8A-4147-A177-3AD203B41FA5}">
                      <a16:colId xmlns:a16="http://schemas.microsoft.com/office/drawing/2014/main" val="20011"/>
                    </a:ext>
                  </a:extLst>
                </a:gridCol>
                <a:gridCol w="454872">
                  <a:extLst>
                    <a:ext uri="{9D8B030D-6E8A-4147-A177-3AD203B41FA5}">
                      <a16:colId xmlns:a16="http://schemas.microsoft.com/office/drawing/2014/main" val="20012"/>
                    </a:ext>
                  </a:extLst>
                </a:gridCol>
                <a:gridCol w="382758">
                  <a:extLst>
                    <a:ext uri="{9D8B030D-6E8A-4147-A177-3AD203B41FA5}">
                      <a16:colId xmlns:a16="http://schemas.microsoft.com/office/drawing/2014/main" val="20013"/>
                    </a:ext>
                  </a:extLst>
                </a:gridCol>
                <a:gridCol w="382758">
                  <a:extLst>
                    <a:ext uri="{9D8B030D-6E8A-4147-A177-3AD203B41FA5}">
                      <a16:colId xmlns:a16="http://schemas.microsoft.com/office/drawing/2014/main" val="20014"/>
                    </a:ext>
                  </a:extLst>
                </a:gridCol>
                <a:gridCol w="377211">
                  <a:extLst>
                    <a:ext uri="{9D8B030D-6E8A-4147-A177-3AD203B41FA5}">
                      <a16:colId xmlns:a16="http://schemas.microsoft.com/office/drawing/2014/main" val="20015"/>
                    </a:ext>
                  </a:extLst>
                </a:gridCol>
                <a:gridCol w="378597">
                  <a:extLst>
                    <a:ext uri="{9D8B030D-6E8A-4147-A177-3AD203B41FA5}">
                      <a16:colId xmlns:a16="http://schemas.microsoft.com/office/drawing/2014/main" val="20016"/>
                    </a:ext>
                  </a:extLst>
                </a:gridCol>
                <a:gridCol w="255172">
                  <a:extLst>
                    <a:ext uri="{9D8B030D-6E8A-4147-A177-3AD203B41FA5}">
                      <a16:colId xmlns:a16="http://schemas.microsoft.com/office/drawing/2014/main" val="20017"/>
                    </a:ext>
                  </a:extLst>
                </a:gridCol>
                <a:gridCol w="1127472">
                  <a:extLst>
                    <a:ext uri="{9D8B030D-6E8A-4147-A177-3AD203B41FA5}">
                      <a16:colId xmlns:a16="http://schemas.microsoft.com/office/drawing/2014/main" val="20018"/>
                    </a:ext>
                  </a:extLst>
                </a:gridCol>
              </a:tblGrid>
              <a:tr h="93288">
                <a:tc gridSpan="5">
                  <a:txBody>
                    <a:bodyPr/>
                    <a:lstStyle/>
                    <a:p>
                      <a:pPr algn="ctr" fontAlgn="ctr"/>
                      <a:r>
                        <a:rPr lang="es-CO" sz="700" b="1" i="0" u="none" strike="noStrike" dirty="0">
                          <a:solidFill>
                            <a:srgbClr val="000000"/>
                          </a:solidFill>
                          <a:effectLst/>
                          <a:latin typeface="Arial Narrow" panose="020B0606020202030204" pitchFamily="34" charset="0"/>
                        </a:rPr>
                        <a:t>ARTICULACIÓN </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14">
                  <a:txBody>
                    <a:bodyPr/>
                    <a:lstStyle/>
                    <a:p>
                      <a:pPr algn="ctr" fontAlgn="ctr"/>
                      <a:r>
                        <a:rPr lang="es-CO" sz="700" b="1" i="0" u="none" strike="noStrike">
                          <a:solidFill>
                            <a:srgbClr val="000000"/>
                          </a:solidFill>
                          <a:effectLst/>
                          <a:latin typeface="Arial Narrow" panose="020B0606020202030204" pitchFamily="34" charset="0"/>
                        </a:rPr>
                        <a:t>PROGRAMACIÓN</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89401">
                <a:tc rowSpan="3">
                  <a:txBody>
                    <a:bodyPr/>
                    <a:lstStyle/>
                    <a:p>
                      <a:pPr algn="ctr" fontAlgn="ctr"/>
                      <a:r>
                        <a:rPr lang="es-CO" sz="700" b="1" i="0" u="none" strike="noStrike" dirty="0">
                          <a:solidFill>
                            <a:srgbClr val="000000"/>
                          </a:solidFill>
                          <a:effectLst/>
                          <a:latin typeface="Arial Narrow" panose="020B0606020202030204" pitchFamily="34" charset="0"/>
                        </a:rPr>
                        <a:t>ESTRATEGÍA TRANSVERSAL</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just" fontAlgn="ctr"/>
                      <a:r>
                        <a:rPr lang="es-CO" sz="700" b="1" i="0" u="none" strike="noStrike" dirty="0">
                          <a:solidFill>
                            <a:srgbClr val="000000"/>
                          </a:solidFill>
                          <a:effectLst/>
                          <a:latin typeface="Arial Narrow" panose="020B0606020202030204" pitchFamily="34" charset="0"/>
                        </a:rPr>
                        <a:t>OBJETIVO PEI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DIMENSIÓN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l" fontAlgn="ctr"/>
                      <a:r>
                        <a:rPr lang="es-CO" sz="700" b="1" i="0" u="none" strike="noStrike" dirty="0">
                          <a:solidFill>
                            <a:srgbClr val="000000"/>
                          </a:solidFill>
                          <a:effectLst/>
                          <a:latin typeface="Arial Narrow" panose="020B0606020202030204" pitchFamily="34" charset="0"/>
                        </a:rPr>
                        <a:t>PROCESO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just" fontAlgn="ctr"/>
                      <a:r>
                        <a:rPr lang="es-CO" sz="700" b="1" i="0" u="none" strike="noStrike">
                          <a:solidFill>
                            <a:srgbClr val="000000"/>
                          </a:solidFill>
                          <a:effectLst/>
                          <a:latin typeface="Arial Narrow" panose="020B0606020202030204" pitchFamily="34" charset="0"/>
                        </a:rPr>
                        <a:t>OBJETIVO DEL PROCESO</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POLÍTICA</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ACCIÓN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TIPO DE 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META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gridSpan="8">
                  <a:txBody>
                    <a:bodyPr/>
                    <a:lstStyle/>
                    <a:p>
                      <a:pPr algn="ctr" fontAlgn="ctr"/>
                      <a:r>
                        <a:rPr lang="es-CO" sz="700" b="1" i="0" u="none" strike="noStrike">
                          <a:solidFill>
                            <a:srgbClr val="000000"/>
                          </a:solidFill>
                          <a:effectLst/>
                          <a:latin typeface="Arial Narrow" panose="020B0606020202030204" pitchFamily="34" charset="0"/>
                        </a:rPr>
                        <a:t>FECHA DE CUMPLIMIENTO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rowSpan="3">
                  <a:txBody>
                    <a:bodyPr/>
                    <a:lstStyle/>
                    <a:p>
                      <a:pPr algn="ctr" fontAlgn="ctr"/>
                      <a:r>
                        <a:rPr lang="es-CO" sz="700" b="1" i="0" u="none" strike="noStrike">
                          <a:solidFill>
                            <a:srgbClr val="000000"/>
                          </a:solidFill>
                          <a:effectLst/>
                          <a:latin typeface="Arial Narrow" panose="020B0606020202030204" pitchFamily="34" charset="0"/>
                        </a:rPr>
                        <a:t>RESPONSABLES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10001"/>
                  </a:ext>
                </a:extLst>
              </a:tr>
              <a:tr h="159367">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Primer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Segundo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Tercer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Cuarto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vMerge="1">
                  <a:txBody>
                    <a:bodyPr/>
                    <a:lstStyle/>
                    <a:p>
                      <a:endParaRPr lang="es-CO"/>
                    </a:p>
                  </a:txBody>
                  <a:tcPr/>
                </a:tc>
                <a:extLst>
                  <a:ext uri="{0D108BD9-81ED-4DB2-BD59-A6C34878D82A}">
                    <a16:rowId xmlns:a16="http://schemas.microsoft.com/office/drawing/2014/main" val="10002"/>
                  </a:ext>
                </a:extLst>
              </a:tr>
              <a:tr h="178801">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vMerge="1">
                  <a:txBody>
                    <a:bodyPr/>
                    <a:lstStyle/>
                    <a:p>
                      <a:endParaRPr lang="es-CO"/>
                    </a:p>
                  </a:txBody>
                  <a:tcPr/>
                </a:tc>
                <a:extLst>
                  <a:ext uri="{0D108BD9-81ED-4DB2-BD59-A6C34878D82A}">
                    <a16:rowId xmlns:a16="http://schemas.microsoft.com/office/drawing/2014/main" val="10003"/>
                  </a:ext>
                </a:extLst>
              </a:tr>
              <a:tr h="72863">
                <a:tc>
                  <a:txBody>
                    <a:bodyPr/>
                    <a:lstStyle/>
                    <a:p>
                      <a:pPr algn="l" fontAlgn="ctr"/>
                      <a:r>
                        <a:rPr lang="es-CO" sz="800" b="0" i="0" u="none" strike="noStrike" dirty="0">
                          <a:solidFill>
                            <a:srgbClr val="000000"/>
                          </a:solidFill>
                          <a:effectLst/>
                          <a:latin typeface="Arial Narrow" panose="020B0606020202030204" pitchFamily="34" charset="0"/>
                        </a:rPr>
                        <a:t>Competitividad Estratégica e Infraestructura</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es-MX" sz="800" b="0" i="0" u="none" strike="noStrike" dirty="0">
                          <a:solidFill>
                            <a:srgbClr val="000000"/>
                          </a:solidFill>
                          <a:effectLst/>
                          <a:latin typeface="Arial Narrow" panose="020B0606020202030204" pitchFamily="34" charset="0"/>
                        </a:rPr>
                        <a:t>Mejorar y mantener el estado de la red vial nacional primaria, mediante la Construcción, Mejoramiento y mantenimiento de la infraestructura de transporte para mejorar la competitividad del país.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Evaluación de Resultados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Gestión de innovación y reglamentación técnica de la infraestructura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es-MX" sz="800" b="0" i="0" u="none" strike="noStrike" dirty="0">
                          <a:solidFill>
                            <a:srgbClr val="000000"/>
                          </a:solidFill>
                          <a:effectLst/>
                          <a:latin typeface="Arial Narrow" panose="020B0606020202030204" pitchFamily="34" charset="0"/>
                        </a:rPr>
                        <a:t>Establecer la reglamentación técnica y las acciones de modernización e innovación aplicables a la infraestructura de transporte para lograr unas vías sostenibles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a:solidFill>
                            <a:srgbClr val="000000"/>
                          </a:solidFill>
                          <a:effectLst/>
                          <a:latin typeface="Arial Narrow" panose="020B0606020202030204" pitchFamily="34" charset="0"/>
                        </a:rPr>
                        <a:t>Seguimiento y evaluación del desempeño institucional</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Realizar 3 estudios y diseños para la construcción y mejoramiento de la infraestructura vial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Estudios y/o diseños de la red vial elaborados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CO" sz="800" b="0" i="0" u="none" strike="noStrike" dirty="0">
                          <a:solidFill>
                            <a:srgbClr val="000000"/>
                          </a:solidFill>
                          <a:effectLst/>
                          <a:latin typeface="Arial Narrow" panose="020B0606020202030204" pitchFamily="34" charset="0"/>
                        </a:rPr>
                        <a:t>Subdirección Marítima y Fluvial</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bl>
          </a:graphicData>
        </a:graphic>
      </p:graphicFrame>
      <p:grpSp>
        <p:nvGrpSpPr>
          <p:cNvPr id="110" name="Group 15"/>
          <p:cNvGrpSpPr>
            <a:grpSpLocks/>
          </p:cNvGrpSpPr>
          <p:nvPr/>
        </p:nvGrpSpPr>
        <p:grpSpPr bwMode="auto">
          <a:xfrm>
            <a:off x="3832413" y="3154062"/>
            <a:ext cx="1800225" cy="1800225"/>
            <a:chOff x="2381" y="885"/>
            <a:chExt cx="3221" cy="3221"/>
          </a:xfrm>
        </p:grpSpPr>
        <p:grpSp>
          <p:nvGrpSpPr>
            <p:cNvPr id="111" name="Group 16"/>
            <p:cNvGrpSpPr>
              <a:grpSpLocks/>
            </p:cNvGrpSpPr>
            <p:nvPr/>
          </p:nvGrpSpPr>
          <p:grpSpPr bwMode="auto">
            <a:xfrm>
              <a:off x="2862" y="1371"/>
              <a:ext cx="2259" cy="2249"/>
              <a:chOff x="1476" y="1571"/>
              <a:chExt cx="2100" cy="2090"/>
            </a:xfrm>
          </p:grpSpPr>
          <p:sp>
            <p:nvSpPr>
              <p:cNvPr id="144"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145"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146"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147"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148"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149"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150"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151"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152"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153"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154"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155"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156"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157"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158"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159"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160"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161"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162"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163"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164"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165"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166"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167"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168"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169"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170"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171"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172"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173"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174"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175"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176"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177"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178"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179"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180"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181"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182"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183"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184"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185"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186"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187"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188"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189"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190"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191"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192"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193"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194"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112"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113" name="Group 69"/>
            <p:cNvGrpSpPr>
              <a:grpSpLocks/>
            </p:cNvGrpSpPr>
            <p:nvPr/>
          </p:nvGrpSpPr>
          <p:grpSpPr bwMode="auto">
            <a:xfrm>
              <a:off x="2795" y="1299"/>
              <a:ext cx="2393" cy="2393"/>
              <a:chOff x="-431" y="1616"/>
              <a:chExt cx="2224" cy="2224"/>
            </a:xfrm>
          </p:grpSpPr>
          <p:grpSp>
            <p:nvGrpSpPr>
              <p:cNvPr id="131" name="Group 70"/>
              <p:cNvGrpSpPr>
                <a:grpSpLocks/>
              </p:cNvGrpSpPr>
              <p:nvPr/>
            </p:nvGrpSpPr>
            <p:grpSpPr bwMode="auto">
              <a:xfrm>
                <a:off x="-431" y="1616"/>
                <a:ext cx="2224" cy="2224"/>
                <a:chOff x="-2107" y="1571"/>
                <a:chExt cx="2100" cy="2090"/>
              </a:xfrm>
            </p:grpSpPr>
            <p:sp>
              <p:nvSpPr>
                <p:cNvPr id="133"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134"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135"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136"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137"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138"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139"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140"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141"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142"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143"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132"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114"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115"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116"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117"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118"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119"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120"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121"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122"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123"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124"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125"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126"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127" name="Group 96"/>
            <p:cNvGrpSpPr>
              <a:grpSpLocks/>
            </p:cNvGrpSpPr>
            <p:nvPr/>
          </p:nvGrpSpPr>
          <p:grpSpPr bwMode="auto">
            <a:xfrm>
              <a:off x="3650" y="2147"/>
              <a:ext cx="683" cy="696"/>
              <a:chOff x="2699" y="2205"/>
              <a:chExt cx="635" cy="647"/>
            </a:xfrm>
          </p:grpSpPr>
          <p:sp>
            <p:nvSpPr>
              <p:cNvPr id="128"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129"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130" name="Oval 99"/>
              <p:cNvSpPr>
                <a:spLocks noChangeArrowheads="1"/>
              </p:cNvSpPr>
              <p:nvPr/>
            </p:nvSpPr>
            <p:spPr bwMode="auto">
              <a:xfrm rot="2501472">
                <a:off x="2851" y="2285"/>
                <a:ext cx="396" cy="408"/>
              </a:xfrm>
              <a:prstGeom prst="ellipse">
                <a:avLst/>
              </a:prstGeom>
              <a:solidFill>
                <a:schemeClr val="accent1"/>
              </a:soli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Tree>
    <p:extLst>
      <p:ext uri="{BB962C8B-B14F-4D97-AF65-F5344CB8AC3E}">
        <p14:creationId xmlns:p14="http://schemas.microsoft.com/office/powerpoint/2010/main" val="10458482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787414" y="-67817"/>
            <a:ext cx="5404586" cy="707886"/>
          </a:xfrm>
          <a:prstGeom prst="rect">
            <a:avLst/>
          </a:prstGeom>
        </p:spPr>
        <p:txBody>
          <a:bodyPr wrap="square">
            <a:spAutoFit/>
          </a:bodyPr>
          <a:lstStyle/>
          <a:p>
            <a:r>
              <a:rPr lang="es-MX" sz="2000" b="1" dirty="0">
                <a:solidFill>
                  <a:schemeClr val="bg1"/>
                </a:solidFill>
                <a:latin typeface="Arial" panose="020B0604020202020204" pitchFamily="34" charset="0"/>
                <a:cs typeface="Arial" panose="020B0604020202020204" pitchFamily="34" charset="0"/>
              </a:rPr>
              <a:t>Gestión del riesgo en la infraestructura de transporte a cargo del </a:t>
            </a:r>
            <a:r>
              <a:rPr lang="es-MX" sz="2000" b="1" dirty="0" err="1">
                <a:solidFill>
                  <a:schemeClr val="bg1"/>
                </a:solidFill>
                <a:latin typeface="Arial" panose="020B0604020202020204" pitchFamily="34" charset="0"/>
                <a:cs typeface="Arial" panose="020B0604020202020204" pitchFamily="34" charset="0"/>
              </a:rPr>
              <a:t>Invías</a:t>
            </a:r>
            <a:endParaRPr lang="es-MX" sz="2000" b="1" dirty="0">
              <a:solidFill>
                <a:schemeClr val="bg1"/>
              </a:solidFill>
              <a:latin typeface="Arial" panose="020B0604020202020204" pitchFamily="34" charset="0"/>
              <a:cs typeface="Arial" panose="020B0604020202020204" pitchFamily="34" charset="0"/>
            </a:endParaRPr>
          </a:p>
        </p:txBody>
      </p:sp>
      <p:graphicFrame>
        <p:nvGraphicFramePr>
          <p:cNvPr id="6" name="Tabla 5"/>
          <p:cNvGraphicFramePr>
            <a:graphicFrameLocks noGrp="1"/>
          </p:cNvGraphicFramePr>
          <p:nvPr>
            <p:extLst>
              <p:ext uri="{D42A27DB-BD31-4B8C-83A1-F6EECF244321}">
                <p14:modId xmlns:p14="http://schemas.microsoft.com/office/powerpoint/2010/main" val="3251288597"/>
              </p:ext>
            </p:extLst>
          </p:nvPr>
        </p:nvGraphicFramePr>
        <p:xfrm>
          <a:off x="207387" y="662123"/>
          <a:ext cx="11671346" cy="2380328"/>
        </p:xfrm>
        <a:graphic>
          <a:graphicData uri="http://schemas.openxmlformats.org/drawingml/2006/table">
            <a:tbl>
              <a:tblPr/>
              <a:tblGrid>
                <a:gridCol w="643478">
                  <a:extLst>
                    <a:ext uri="{9D8B030D-6E8A-4147-A177-3AD203B41FA5}">
                      <a16:colId xmlns:a16="http://schemas.microsoft.com/office/drawing/2014/main" val="20000"/>
                    </a:ext>
                  </a:extLst>
                </a:gridCol>
                <a:gridCol w="722754">
                  <a:extLst>
                    <a:ext uri="{9D8B030D-6E8A-4147-A177-3AD203B41FA5}">
                      <a16:colId xmlns:a16="http://schemas.microsoft.com/office/drawing/2014/main" val="20001"/>
                    </a:ext>
                  </a:extLst>
                </a:gridCol>
                <a:gridCol w="606055">
                  <a:extLst>
                    <a:ext uri="{9D8B030D-6E8A-4147-A177-3AD203B41FA5}">
                      <a16:colId xmlns:a16="http://schemas.microsoft.com/office/drawing/2014/main" val="20002"/>
                    </a:ext>
                  </a:extLst>
                </a:gridCol>
                <a:gridCol w="1129995">
                  <a:extLst>
                    <a:ext uri="{9D8B030D-6E8A-4147-A177-3AD203B41FA5}">
                      <a16:colId xmlns:a16="http://schemas.microsoft.com/office/drawing/2014/main" val="20003"/>
                    </a:ext>
                  </a:extLst>
                </a:gridCol>
                <a:gridCol w="1087254">
                  <a:extLst>
                    <a:ext uri="{9D8B030D-6E8A-4147-A177-3AD203B41FA5}">
                      <a16:colId xmlns:a16="http://schemas.microsoft.com/office/drawing/2014/main" val="20004"/>
                    </a:ext>
                  </a:extLst>
                </a:gridCol>
                <a:gridCol w="510344">
                  <a:extLst>
                    <a:ext uri="{9D8B030D-6E8A-4147-A177-3AD203B41FA5}">
                      <a16:colId xmlns:a16="http://schemas.microsoft.com/office/drawing/2014/main" val="20005"/>
                    </a:ext>
                  </a:extLst>
                </a:gridCol>
                <a:gridCol w="1037330">
                  <a:extLst>
                    <a:ext uri="{9D8B030D-6E8A-4147-A177-3AD203B41FA5}">
                      <a16:colId xmlns:a16="http://schemas.microsoft.com/office/drawing/2014/main" val="20006"/>
                    </a:ext>
                  </a:extLst>
                </a:gridCol>
                <a:gridCol w="771063">
                  <a:extLst>
                    <a:ext uri="{9D8B030D-6E8A-4147-A177-3AD203B41FA5}">
                      <a16:colId xmlns:a16="http://schemas.microsoft.com/office/drawing/2014/main" val="20007"/>
                    </a:ext>
                  </a:extLst>
                </a:gridCol>
                <a:gridCol w="478448">
                  <a:extLst>
                    <a:ext uri="{9D8B030D-6E8A-4147-A177-3AD203B41FA5}">
                      <a16:colId xmlns:a16="http://schemas.microsoft.com/office/drawing/2014/main" val="20008"/>
                    </a:ext>
                  </a:extLst>
                </a:gridCol>
                <a:gridCol w="460419">
                  <a:extLst>
                    <a:ext uri="{9D8B030D-6E8A-4147-A177-3AD203B41FA5}">
                      <a16:colId xmlns:a16="http://schemas.microsoft.com/office/drawing/2014/main" val="20009"/>
                    </a:ext>
                  </a:extLst>
                </a:gridCol>
                <a:gridCol w="410494">
                  <a:extLst>
                    <a:ext uri="{9D8B030D-6E8A-4147-A177-3AD203B41FA5}">
                      <a16:colId xmlns:a16="http://schemas.microsoft.com/office/drawing/2014/main" val="20010"/>
                    </a:ext>
                  </a:extLst>
                </a:gridCol>
                <a:gridCol w="454872">
                  <a:extLst>
                    <a:ext uri="{9D8B030D-6E8A-4147-A177-3AD203B41FA5}">
                      <a16:colId xmlns:a16="http://schemas.microsoft.com/office/drawing/2014/main" val="20011"/>
                    </a:ext>
                  </a:extLst>
                </a:gridCol>
                <a:gridCol w="454872">
                  <a:extLst>
                    <a:ext uri="{9D8B030D-6E8A-4147-A177-3AD203B41FA5}">
                      <a16:colId xmlns:a16="http://schemas.microsoft.com/office/drawing/2014/main" val="20012"/>
                    </a:ext>
                  </a:extLst>
                </a:gridCol>
                <a:gridCol w="382758">
                  <a:extLst>
                    <a:ext uri="{9D8B030D-6E8A-4147-A177-3AD203B41FA5}">
                      <a16:colId xmlns:a16="http://schemas.microsoft.com/office/drawing/2014/main" val="20013"/>
                    </a:ext>
                  </a:extLst>
                </a:gridCol>
                <a:gridCol w="382758">
                  <a:extLst>
                    <a:ext uri="{9D8B030D-6E8A-4147-A177-3AD203B41FA5}">
                      <a16:colId xmlns:a16="http://schemas.microsoft.com/office/drawing/2014/main" val="20014"/>
                    </a:ext>
                  </a:extLst>
                </a:gridCol>
                <a:gridCol w="377211">
                  <a:extLst>
                    <a:ext uri="{9D8B030D-6E8A-4147-A177-3AD203B41FA5}">
                      <a16:colId xmlns:a16="http://schemas.microsoft.com/office/drawing/2014/main" val="20015"/>
                    </a:ext>
                  </a:extLst>
                </a:gridCol>
                <a:gridCol w="378597">
                  <a:extLst>
                    <a:ext uri="{9D8B030D-6E8A-4147-A177-3AD203B41FA5}">
                      <a16:colId xmlns:a16="http://schemas.microsoft.com/office/drawing/2014/main" val="20016"/>
                    </a:ext>
                  </a:extLst>
                </a:gridCol>
                <a:gridCol w="255172">
                  <a:extLst>
                    <a:ext uri="{9D8B030D-6E8A-4147-A177-3AD203B41FA5}">
                      <a16:colId xmlns:a16="http://schemas.microsoft.com/office/drawing/2014/main" val="20017"/>
                    </a:ext>
                  </a:extLst>
                </a:gridCol>
                <a:gridCol w="1127472">
                  <a:extLst>
                    <a:ext uri="{9D8B030D-6E8A-4147-A177-3AD203B41FA5}">
                      <a16:colId xmlns:a16="http://schemas.microsoft.com/office/drawing/2014/main" val="20018"/>
                    </a:ext>
                  </a:extLst>
                </a:gridCol>
              </a:tblGrid>
              <a:tr h="93288">
                <a:tc gridSpan="5">
                  <a:txBody>
                    <a:bodyPr/>
                    <a:lstStyle/>
                    <a:p>
                      <a:pPr algn="ctr" fontAlgn="ctr"/>
                      <a:r>
                        <a:rPr lang="es-CO" sz="700" b="1" i="0" u="none" strike="noStrike" dirty="0">
                          <a:solidFill>
                            <a:srgbClr val="000000"/>
                          </a:solidFill>
                          <a:effectLst/>
                          <a:latin typeface="Arial Narrow" panose="020B0606020202030204" pitchFamily="34" charset="0"/>
                        </a:rPr>
                        <a:t>ARTICULACIÓN </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14">
                  <a:txBody>
                    <a:bodyPr/>
                    <a:lstStyle/>
                    <a:p>
                      <a:pPr algn="ctr" fontAlgn="ctr"/>
                      <a:r>
                        <a:rPr lang="es-CO" sz="700" b="1" i="0" u="none" strike="noStrike">
                          <a:solidFill>
                            <a:srgbClr val="000000"/>
                          </a:solidFill>
                          <a:effectLst/>
                          <a:latin typeface="Arial Narrow" panose="020B0606020202030204" pitchFamily="34" charset="0"/>
                        </a:rPr>
                        <a:t>PROGRAMACIÓN</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89401">
                <a:tc rowSpan="3">
                  <a:txBody>
                    <a:bodyPr/>
                    <a:lstStyle/>
                    <a:p>
                      <a:pPr algn="ctr" fontAlgn="ctr"/>
                      <a:r>
                        <a:rPr lang="es-CO" sz="700" b="1" i="0" u="none" strike="noStrike">
                          <a:solidFill>
                            <a:srgbClr val="000000"/>
                          </a:solidFill>
                          <a:effectLst/>
                          <a:latin typeface="Arial Narrow" panose="020B0606020202030204" pitchFamily="34" charset="0"/>
                        </a:rPr>
                        <a:t>ESTRATEGÍA TRANSVERSAL</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just" fontAlgn="ctr"/>
                      <a:r>
                        <a:rPr lang="es-CO" sz="700" b="1" i="0" u="none" strike="noStrike">
                          <a:solidFill>
                            <a:srgbClr val="000000"/>
                          </a:solidFill>
                          <a:effectLst/>
                          <a:latin typeface="Arial Narrow" panose="020B0606020202030204" pitchFamily="34" charset="0"/>
                        </a:rPr>
                        <a:t>OBJETIVO PEI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DIMENSIÓN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l" fontAlgn="ctr"/>
                      <a:r>
                        <a:rPr lang="es-CO" sz="700" b="1" i="0" u="none" strike="noStrike" dirty="0">
                          <a:solidFill>
                            <a:srgbClr val="000000"/>
                          </a:solidFill>
                          <a:effectLst/>
                          <a:latin typeface="Arial Narrow" panose="020B0606020202030204" pitchFamily="34" charset="0"/>
                        </a:rPr>
                        <a:t>PROCESO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just" fontAlgn="ctr"/>
                      <a:r>
                        <a:rPr lang="es-CO" sz="700" b="1" i="0" u="none" strike="noStrike">
                          <a:solidFill>
                            <a:srgbClr val="000000"/>
                          </a:solidFill>
                          <a:effectLst/>
                          <a:latin typeface="Arial Narrow" panose="020B0606020202030204" pitchFamily="34" charset="0"/>
                        </a:rPr>
                        <a:t>OBJETIVO DEL PROCESO</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POLÍTICA</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ACCIÓN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TIPO DE 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META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gridSpan="8">
                  <a:txBody>
                    <a:bodyPr/>
                    <a:lstStyle/>
                    <a:p>
                      <a:pPr algn="ctr" fontAlgn="ctr"/>
                      <a:r>
                        <a:rPr lang="es-CO" sz="700" b="1" i="0" u="none" strike="noStrike">
                          <a:solidFill>
                            <a:srgbClr val="000000"/>
                          </a:solidFill>
                          <a:effectLst/>
                          <a:latin typeface="Arial Narrow" panose="020B0606020202030204" pitchFamily="34" charset="0"/>
                        </a:rPr>
                        <a:t>FECHA DE CUMPLIMIENTO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rowSpan="3">
                  <a:txBody>
                    <a:bodyPr/>
                    <a:lstStyle/>
                    <a:p>
                      <a:pPr algn="ctr" fontAlgn="ctr"/>
                      <a:r>
                        <a:rPr lang="es-CO" sz="700" b="1" i="0" u="none" strike="noStrike">
                          <a:solidFill>
                            <a:srgbClr val="000000"/>
                          </a:solidFill>
                          <a:effectLst/>
                          <a:latin typeface="Arial Narrow" panose="020B0606020202030204" pitchFamily="34" charset="0"/>
                        </a:rPr>
                        <a:t>RESPONSABLES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10001"/>
                  </a:ext>
                </a:extLst>
              </a:tr>
              <a:tr h="159367">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Primer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Segundo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Tercer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Cuarto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vMerge="1">
                  <a:txBody>
                    <a:bodyPr/>
                    <a:lstStyle/>
                    <a:p>
                      <a:endParaRPr lang="es-CO"/>
                    </a:p>
                  </a:txBody>
                  <a:tcPr/>
                </a:tc>
                <a:extLst>
                  <a:ext uri="{0D108BD9-81ED-4DB2-BD59-A6C34878D82A}">
                    <a16:rowId xmlns:a16="http://schemas.microsoft.com/office/drawing/2014/main" val="10002"/>
                  </a:ext>
                </a:extLst>
              </a:tr>
              <a:tr h="178801">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vMerge="1">
                  <a:txBody>
                    <a:bodyPr/>
                    <a:lstStyle/>
                    <a:p>
                      <a:endParaRPr lang="es-CO"/>
                    </a:p>
                  </a:txBody>
                  <a:tcPr/>
                </a:tc>
                <a:extLst>
                  <a:ext uri="{0D108BD9-81ED-4DB2-BD59-A6C34878D82A}">
                    <a16:rowId xmlns:a16="http://schemas.microsoft.com/office/drawing/2014/main" val="10003"/>
                  </a:ext>
                </a:extLst>
              </a:tr>
              <a:tr h="72863">
                <a:tc rowSpan="3">
                  <a:txBody>
                    <a:bodyPr/>
                    <a:lstStyle/>
                    <a:p>
                      <a:pPr algn="l" fontAlgn="ctr"/>
                      <a:r>
                        <a:rPr lang="es-CO" sz="800" b="0" i="0" u="none" strike="noStrike" dirty="0">
                          <a:solidFill>
                            <a:srgbClr val="000000"/>
                          </a:solidFill>
                          <a:effectLst/>
                          <a:latin typeface="Arial Narrow" panose="020B0606020202030204" pitchFamily="34" charset="0"/>
                        </a:rPr>
                        <a:t>Competitividad Estratégica e Infraestructura</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just" fontAlgn="ctr"/>
                      <a:r>
                        <a:rPr lang="es-MX" sz="800" b="0" i="0" u="none" strike="noStrike" dirty="0">
                          <a:solidFill>
                            <a:srgbClr val="000000"/>
                          </a:solidFill>
                          <a:effectLst/>
                          <a:latin typeface="Arial Narrow" panose="020B0606020202030204" pitchFamily="34" charset="0"/>
                        </a:rPr>
                        <a:t>Adelantar la gestión de recursos públicos de manera eficiente en el marco de la gestión por resultados.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ctr" fontAlgn="ctr"/>
                      <a:r>
                        <a:rPr lang="es-MX" sz="800" b="0" i="0" u="none" strike="noStrike" dirty="0">
                          <a:solidFill>
                            <a:srgbClr val="000000"/>
                          </a:solidFill>
                          <a:effectLst/>
                          <a:latin typeface="Arial Narrow" panose="020B0606020202030204" pitchFamily="34" charset="0"/>
                        </a:rPr>
                        <a:t>Gestión con Valores para Resultados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l" fontAlgn="ctr"/>
                      <a:r>
                        <a:rPr lang="es-MX" sz="800" b="0" i="0" u="none" strike="noStrike" dirty="0">
                          <a:solidFill>
                            <a:srgbClr val="000000"/>
                          </a:solidFill>
                          <a:effectLst/>
                          <a:latin typeface="Arial Narrow" panose="020B0606020202030204" pitchFamily="34" charset="0"/>
                        </a:rPr>
                        <a:t>Gestión del riesgo en la infraestructura de transporte a cargo del </a:t>
                      </a:r>
                      <a:r>
                        <a:rPr lang="es-MX" sz="800" b="0" i="0" u="none" strike="noStrike" dirty="0" err="1">
                          <a:solidFill>
                            <a:srgbClr val="000000"/>
                          </a:solidFill>
                          <a:effectLst/>
                          <a:latin typeface="Arial Narrow" panose="020B0606020202030204" pitchFamily="34" charset="0"/>
                        </a:rPr>
                        <a:t>Invías</a:t>
                      </a: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just" fontAlgn="ctr"/>
                      <a:r>
                        <a:rPr lang="es-MX" sz="800" b="0" i="0" u="none" strike="noStrike" dirty="0">
                          <a:solidFill>
                            <a:srgbClr val="000000"/>
                          </a:solidFill>
                          <a:effectLst/>
                          <a:latin typeface="Arial Narrow" panose="020B0606020202030204" pitchFamily="34" charset="0"/>
                        </a:rPr>
                        <a:t>Incorporar el enfoque de gestión del riesgo en la planificación, ejecución y operación de la infraestructura de transporte, mediante la optimización del sistema de información, expedición de documentos técnicos y capacitando actores internos/externos para mejorar el nivel de servicio de la infraestructura de transporte tendiendo a disminuir la ocurrencia de emergencias.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ctr" fontAlgn="ctr"/>
                      <a:r>
                        <a:rPr lang="es-MX" sz="800" b="0" i="0" u="none" strike="noStrike" dirty="0">
                          <a:solidFill>
                            <a:srgbClr val="000000"/>
                          </a:solidFill>
                          <a:effectLst/>
                          <a:latin typeface="Arial Narrow" panose="020B0606020202030204" pitchFamily="34" charset="0"/>
                        </a:rPr>
                        <a:t>Fortalecimiento organizacional y simplificación de procesos</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Atender 15 sitios críticos en la red vial nacional primaria.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Sitios críticos en la red vial nacional primaria atendidos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15,00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15,00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Subdirección de Prevención y Atención de Emergencias</a:t>
                      </a:r>
                      <a:br>
                        <a:rPr lang="es-MX" sz="800" b="0" i="0" u="none" strike="noStrike">
                          <a:solidFill>
                            <a:srgbClr val="000000"/>
                          </a:solidFill>
                          <a:effectLst/>
                          <a:latin typeface="Arial Narrow" panose="020B0606020202030204" pitchFamily="34" charset="0"/>
                        </a:rPr>
                      </a:br>
                      <a:r>
                        <a:rPr lang="es-MX" sz="800" b="0" i="0" u="none" strike="noStrike">
                          <a:solidFill>
                            <a:srgbClr val="000000"/>
                          </a:solidFill>
                          <a:effectLst/>
                          <a:latin typeface="Arial Narrow" panose="020B0606020202030204" pitchFamily="34" charset="0"/>
                        </a:rPr>
                        <a:t>Subdirección de la red Nacional de Carreteras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12874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Atender 6 sitios críticos en la red vial secundaria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Sitios críticos en la red vial secundaria atendidos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6,00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83%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6,00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Grupo de Grandes Proyectos</a:t>
                      </a:r>
                      <a:br>
                        <a:rPr lang="es-MX" sz="800" b="0" i="0" u="none" strike="noStrike">
                          <a:solidFill>
                            <a:srgbClr val="000000"/>
                          </a:solidFill>
                          <a:effectLst/>
                          <a:latin typeface="Arial Narrow" panose="020B0606020202030204" pitchFamily="34" charset="0"/>
                        </a:rPr>
                      </a:br>
                      <a:r>
                        <a:rPr lang="es-MX" sz="800" b="0" i="0" u="none" strike="noStrike">
                          <a:solidFill>
                            <a:srgbClr val="000000"/>
                          </a:solidFill>
                          <a:effectLst/>
                          <a:latin typeface="Arial Narrow" panose="020B0606020202030204" pitchFamily="34" charset="0"/>
                        </a:rPr>
                        <a:t>Subdirección de la Red Terciaría y Férrea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12874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Atender 8 sitios críticos en la Red Terciaria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Sitios críticos en la red vial terciaria atendidos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Efectividad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8,00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6,00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8,00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Subdirección de la Red Terciaria y Férrea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bl>
          </a:graphicData>
        </a:graphic>
      </p:graphicFrame>
      <p:grpSp>
        <p:nvGrpSpPr>
          <p:cNvPr id="186" name="Ellipse 256"/>
          <p:cNvGrpSpPr>
            <a:grpSpLocks/>
          </p:cNvGrpSpPr>
          <p:nvPr/>
        </p:nvGrpSpPr>
        <p:grpSpPr bwMode="auto">
          <a:xfrm>
            <a:off x="1362679" y="5302713"/>
            <a:ext cx="2087562" cy="431800"/>
            <a:chOff x="4712208" y="4803648"/>
            <a:chExt cx="2822448" cy="621792"/>
          </a:xfrm>
        </p:grpSpPr>
        <p:pic>
          <p:nvPicPr>
            <p:cNvPr id="187"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274" name="Rectangle 7"/>
          <p:cNvSpPr>
            <a:spLocks noChangeArrowheads="1"/>
          </p:cNvSpPr>
          <p:nvPr/>
        </p:nvSpPr>
        <p:spPr bwMode="gray">
          <a:xfrm>
            <a:off x="485712" y="3158832"/>
            <a:ext cx="3758309"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solidFill>
                  <a:srgbClr val="000000"/>
                </a:solidFill>
                <a:latin typeface="Arial Narrow" panose="020B0606020202030204" pitchFamily="34" charset="0"/>
              </a:rPr>
              <a:t>Sitios críticos en la red vial nacional primaria atendidos</a:t>
            </a:r>
          </a:p>
        </p:txBody>
      </p:sp>
      <p:sp>
        <p:nvSpPr>
          <p:cNvPr id="275" name="Rectangle 3"/>
          <p:cNvSpPr>
            <a:spLocks noChangeArrowheads="1"/>
          </p:cNvSpPr>
          <p:nvPr/>
        </p:nvSpPr>
        <p:spPr bwMode="gray">
          <a:xfrm>
            <a:off x="2395412" y="3702085"/>
            <a:ext cx="1838060" cy="2712263"/>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n-GB" altLang="es-CO" sz="1200" dirty="0">
                <a:solidFill>
                  <a:srgbClr val="000000"/>
                </a:solidFill>
                <a:latin typeface="Arial" panose="020B0604020202020204" pitchFamily="34" charset="0"/>
                <a:cs typeface="Arial" panose="020B0604020202020204" pitchFamily="34" charset="0"/>
              </a:rPr>
              <a:t>SRN: 35 sitios </a:t>
            </a:r>
            <a:r>
              <a:rPr lang="en-GB" altLang="es-CO" sz="1200" dirty="0" err="1">
                <a:solidFill>
                  <a:srgbClr val="000000"/>
                </a:solidFill>
                <a:latin typeface="Arial" panose="020B0604020202020204" pitchFamily="34" charset="0"/>
                <a:cs typeface="Arial" panose="020B0604020202020204" pitchFamily="34" charset="0"/>
              </a:rPr>
              <a:t>críticos</a:t>
            </a:r>
            <a:r>
              <a:rPr lang="en-GB" altLang="es-CO" sz="1200" dirty="0">
                <a:solidFill>
                  <a:srgbClr val="000000"/>
                </a:solidFill>
                <a:latin typeface="Arial" panose="020B0604020202020204" pitchFamily="34" charset="0"/>
                <a:cs typeface="Arial" panose="020B0604020202020204" pitchFamily="34" charset="0"/>
              </a:rPr>
              <a:t> </a:t>
            </a:r>
            <a:r>
              <a:rPr lang="en-GB" altLang="es-CO" sz="1200" dirty="0" err="1">
                <a:solidFill>
                  <a:srgbClr val="000000"/>
                </a:solidFill>
                <a:latin typeface="Arial" panose="020B0604020202020204" pitchFamily="34" charset="0"/>
                <a:cs typeface="Arial" panose="020B0604020202020204" pitchFamily="34" charset="0"/>
              </a:rPr>
              <a:t>en</a:t>
            </a:r>
            <a:r>
              <a:rPr lang="en-GB" altLang="es-CO" sz="1200" dirty="0">
                <a:solidFill>
                  <a:srgbClr val="000000"/>
                </a:solidFill>
                <a:latin typeface="Arial" panose="020B0604020202020204" pitchFamily="34" charset="0"/>
                <a:cs typeface="Arial" panose="020B0604020202020204" pitchFamily="34" charset="0"/>
              </a:rPr>
              <a:t>: Cto1513/2015(6), </a:t>
            </a:r>
            <a:r>
              <a:rPr lang="en-GB" altLang="es-CO" sz="1200" dirty="0" err="1">
                <a:solidFill>
                  <a:srgbClr val="000000"/>
                </a:solidFill>
                <a:latin typeface="Arial" panose="020B0604020202020204" pitchFamily="34" charset="0"/>
                <a:cs typeface="Arial" panose="020B0604020202020204" pitchFamily="34" charset="0"/>
              </a:rPr>
              <a:t>Cto</a:t>
            </a:r>
            <a:r>
              <a:rPr lang="en-GB" altLang="es-CO" sz="1200" dirty="0">
                <a:solidFill>
                  <a:srgbClr val="000000"/>
                </a:solidFill>
                <a:latin typeface="Arial" panose="020B0604020202020204" pitchFamily="34" charset="0"/>
                <a:cs typeface="Arial" panose="020B0604020202020204" pitchFamily="34" charset="0"/>
              </a:rPr>
              <a:t> 1615/2015 (14), </a:t>
            </a:r>
            <a:r>
              <a:rPr lang="en-GB" altLang="es-CO" sz="1200" dirty="0" err="1">
                <a:solidFill>
                  <a:srgbClr val="000000"/>
                </a:solidFill>
                <a:latin typeface="Arial" panose="020B0604020202020204" pitchFamily="34" charset="0"/>
                <a:cs typeface="Arial" panose="020B0604020202020204" pitchFamily="34" charset="0"/>
              </a:rPr>
              <a:t>Cto</a:t>
            </a:r>
            <a:r>
              <a:rPr lang="en-GB" altLang="es-CO" sz="1200" dirty="0">
                <a:solidFill>
                  <a:srgbClr val="000000"/>
                </a:solidFill>
                <a:latin typeface="Arial" panose="020B0604020202020204" pitchFamily="34" charset="0"/>
                <a:cs typeface="Arial" panose="020B0604020202020204" pitchFamily="34" charset="0"/>
              </a:rPr>
              <a:t> 1528/2015 (4); </a:t>
            </a:r>
            <a:r>
              <a:rPr lang="en-GB" altLang="es-CO" sz="1200" dirty="0" err="1">
                <a:solidFill>
                  <a:srgbClr val="000000"/>
                </a:solidFill>
                <a:latin typeface="Arial" panose="020B0604020202020204" pitchFamily="34" charset="0"/>
                <a:cs typeface="Arial" panose="020B0604020202020204" pitchFamily="34" charset="0"/>
              </a:rPr>
              <a:t>Cto</a:t>
            </a:r>
            <a:r>
              <a:rPr lang="en-GB" altLang="es-CO" sz="1200" dirty="0">
                <a:solidFill>
                  <a:srgbClr val="000000"/>
                </a:solidFill>
                <a:latin typeface="Arial" panose="020B0604020202020204" pitchFamily="34" charset="0"/>
                <a:cs typeface="Arial" panose="020B0604020202020204" pitchFamily="34" charset="0"/>
              </a:rPr>
              <a:t> 889/2017 (1), </a:t>
            </a:r>
            <a:r>
              <a:rPr lang="en-GB" altLang="es-CO" sz="1200" dirty="0" err="1">
                <a:solidFill>
                  <a:srgbClr val="000000"/>
                </a:solidFill>
                <a:latin typeface="Arial" panose="020B0604020202020204" pitchFamily="34" charset="0"/>
                <a:cs typeface="Arial" panose="020B0604020202020204" pitchFamily="34" charset="0"/>
              </a:rPr>
              <a:t>Cto</a:t>
            </a:r>
            <a:r>
              <a:rPr lang="en-GB" altLang="es-CO" sz="1200" dirty="0">
                <a:solidFill>
                  <a:srgbClr val="000000"/>
                </a:solidFill>
                <a:latin typeface="Arial" panose="020B0604020202020204" pitchFamily="34" charset="0"/>
                <a:cs typeface="Arial" panose="020B0604020202020204" pitchFamily="34" charset="0"/>
              </a:rPr>
              <a:t> 807/2017 (1), </a:t>
            </a:r>
            <a:r>
              <a:rPr lang="en-GB" altLang="es-CO" sz="1200" dirty="0" err="1">
                <a:solidFill>
                  <a:srgbClr val="000000"/>
                </a:solidFill>
                <a:latin typeface="Arial" panose="020B0604020202020204" pitchFamily="34" charset="0"/>
                <a:cs typeface="Arial" panose="020B0604020202020204" pitchFamily="34" charset="0"/>
              </a:rPr>
              <a:t>Cto</a:t>
            </a:r>
            <a:r>
              <a:rPr lang="en-GB" altLang="es-CO" sz="1200" dirty="0">
                <a:solidFill>
                  <a:srgbClr val="000000"/>
                </a:solidFill>
                <a:latin typeface="Arial" panose="020B0604020202020204" pitchFamily="34" charset="0"/>
                <a:cs typeface="Arial" panose="020B0604020202020204" pitchFamily="34" charset="0"/>
              </a:rPr>
              <a:t> 573/2017 (2), </a:t>
            </a:r>
            <a:r>
              <a:rPr lang="en-GB" altLang="es-CO" sz="1200" dirty="0" err="1">
                <a:solidFill>
                  <a:srgbClr val="000000"/>
                </a:solidFill>
                <a:latin typeface="Arial" panose="020B0604020202020204" pitchFamily="34" charset="0"/>
                <a:cs typeface="Arial" panose="020B0604020202020204" pitchFamily="34" charset="0"/>
              </a:rPr>
              <a:t>Cto</a:t>
            </a:r>
            <a:r>
              <a:rPr lang="en-GB" altLang="es-CO" sz="1200" dirty="0">
                <a:solidFill>
                  <a:srgbClr val="000000"/>
                </a:solidFill>
                <a:latin typeface="Arial" panose="020B0604020202020204" pitchFamily="34" charset="0"/>
                <a:cs typeface="Arial" panose="020B0604020202020204" pitchFamily="34" charset="0"/>
              </a:rPr>
              <a:t> 1279/2017 (2), Cto626/2017 (3), </a:t>
            </a:r>
            <a:r>
              <a:rPr lang="en-GB" altLang="es-CO" sz="1200" dirty="0" err="1">
                <a:solidFill>
                  <a:srgbClr val="000000"/>
                </a:solidFill>
                <a:latin typeface="Arial" panose="020B0604020202020204" pitchFamily="34" charset="0"/>
                <a:cs typeface="Arial" panose="020B0604020202020204" pitchFamily="34" charset="0"/>
              </a:rPr>
              <a:t>Cto</a:t>
            </a:r>
            <a:r>
              <a:rPr lang="en-GB" altLang="es-CO" sz="1200" dirty="0">
                <a:solidFill>
                  <a:srgbClr val="000000"/>
                </a:solidFill>
                <a:latin typeface="Arial" panose="020B0604020202020204" pitchFamily="34" charset="0"/>
                <a:cs typeface="Arial" panose="020B0604020202020204" pitchFamily="34" charset="0"/>
              </a:rPr>
              <a:t> 809/2018 (1), </a:t>
            </a:r>
            <a:r>
              <a:rPr lang="en-GB" altLang="es-CO" sz="1200" dirty="0" err="1">
                <a:solidFill>
                  <a:srgbClr val="000000"/>
                </a:solidFill>
                <a:latin typeface="Arial" panose="020B0604020202020204" pitchFamily="34" charset="0"/>
                <a:cs typeface="Arial" panose="020B0604020202020204" pitchFamily="34" charset="0"/>
              </a:rPr>
              <a:t>Cto</a:t>
            </a:r>
            <a:r>
              <a:rPr lang="en-GB" altLang="es-CO" sz="1200" dirty="0">
                <a:solidFill>
                  <a:srgbClr val="000000"/>
                </a:solidFill>
                <a:latin typeface="Arial" panose="020B0604020202020204" pitchFamily="34" charset="0"/>
                <a:cs typeface="Arial" panose="020B0604020202020204" pitchFamily="34" charset="0"/>
              </a:rPr>
              <a:t> 796/2018(1)</a:t>
            </a:r>
          </a:p>
          <a:p>
            <a:pPr>
              <a:lnSpc>
                <a:spcPct val="90000"/>
              </a:lnSpc>
              <a:spcAft>
                <a:spcPct val="20000"/>
              </a:spcAft>
              <a:buClr>
                <a:srgbClr val="292929"/>
              </a:buClr>
              <a:buFont typeface="Wingdings" panose="05000000000000000000" pitchFamily="2" charset="2"/>
              <a:buChar char="§"/>
            </a:pPr>
            <a:endParaRPr lang="en-GB" altLang="es-CO" sz="1200" dirty="0">
              <a:solidFill>
                <a:srgbClr val="000000"/>
              </a:solidFill>
              <a:latin typeface="Arial" panose="020B0604020202020204" pitchFamily="34" charset="0"/>
              <a:cs typeface="Arial" panose="020B0604020202020204" pitchFamily="34" charset="0"/>
            </a:endParaRPr>
          </a:p>
          <a:p>
            <a:pPr>
              <a:lnSpc>
                <a:spcPct val="90000"/>
              </a:lnSpc>
              <a:spcAft>
                <a:spcPct val="20000"/>
              </a:spcAft>
              <a:buClr>
                <a:srgbClr val="292929"/>
              </a:buClr>
              <a:buFont typeface="Wingdings" panose="05000000000000000000" pitchFamily="2" charset="2"/>
              <a:buChar char="§"/>
            </a:pPr>
            <a:r>
              <a:rPr lang="es-MX" altLang="es-CO" sz="1200" dirty="0">
                <a:latin typeface="Arial" panose="020B0604020202020204" pitchFamily="34" charset="0"/>
                <a:cs typeface="Arial" panose="020B0604020202020204" pitchFamily="34" charset="0"/>
              </a:rPr>
              <a:t>Se logró atender mas sitios con los recursos </a:t>
            </a:r>
            <a:r>
              <a:rPr lang="es-MX" altLang="es-CO" sz="1200" dirty="0" err="1">
                <a:latin typeface="Arial" panose="020B0604020202020204" pitchFamily="34" charset="0"/>
                <a:cs typeface="Arial" panose="020B0604020202020204" pitchFamily="34" charset="0"/>
              </a:rPr>
              <a:t>asigndos</a:t>
            </a:r>
            <a:r>
              <a:rPr lang="es-MX" altLang="es-CO" sz="1200" dirty="0">
                <a:latin typeface="Arial" panose="020B0604020202020204" pitchFamily="34" charset="0"/>
                <a:cs typeface="Arial" panose="020B0604020202020204" pitchFamily="34" charset="0"/>
              </a:rPr>
              <a:t>.</a:t>
            </a:r>
            <a:endParaRPr lang="en-GB" altLang="es-CO" sz="1200" dirty="0">
              <a:latin typeface="Arial" panose="020B0604020202020204" pitchFamily="34" charset="0"/>
              <a:cs typeface="Arial" panose="020B0604020202020204" pitchFamily="34" charset="0"/>
            </a:endParaRPr>
          </a:p>
        </p:txBody>
      </p:sp>
      <p:sp>
        <p:nvSpPr>
          <p:cNvPr id="276" name="Text Box 364"/>
          <p:cNvSpPr txBox="1">
            <a:spLocks noChangeArrowheads="1"/>
          </p:cNvSpPr>
          <p:nvPr/>
        </p:nvSpPr>
        <p:spPr bwMode="auto">
          <a:xfrm>
            <a:off x="1088167" y="5440880"/>
            <a:ext cx="117371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1"/>
                </a:solidFill>
              </a:rPr>
              <a:t>233%*</a:t>
            </a:r>
          </a:p>
        </p:txBody>
      </p:sp>
      <p:grpSp>
        <p:nvGrpSpPr>
          <p:cNvPr id="277" name="Ellipse 256"/>
          <p:cNvGrpSpPr>
            <a:grpSpLocks/>
          </p:cNvGrpSpPr>
          <p:nvPr/>
        </p:nvGrpSpPr>
        <p:grpSpPr bwMode="auto">
          <a:xfrm>
            <a:off x="6084847" y="5409127"/>
            <a:ext cx="2087562" cy="431800"/>
            <a:chOff x="4712208" y="4803648"/>
            <a:chExt cx="2822448" cy="621792"/>
          </a:xfrm>
        </p:grpSpPr>
        <p:pic>
          <p:nvPicPr>
            <p:cNvPr id="278"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9"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459" name="Rectangle 7"/>
          <p:cNvSpPr>
            <a:spLocks noChangeArrowheads="1"/>
          </p:cNvSpPr>
          <p:nvPr/>
        </p:nvSpPr>
        <p:spPr bwMode="gray">
          <a:xfrm>
            <a:off x="4612747" y="3169123"/>
            <a:ext cx="3449060"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fontAlgn="ctr"/>
            <a:r>
              <a:rPr lang="es-MX" sz="1600" dirty="0">
                <a:solidFill>
                  <a:srgbClr val="000000"/>
                </a:solidFill>
                <a:latin typeface="Arial Narrow" panose="020B0606020202030204" pitchFamily="34" charset="0"/>
              </a:rPr>
              <a:t>Sitios críticos en la red vial secundaria atendidos</a:t>
            </a:r>
          </a:p>
        </p:txBody>
      </p:sp>
      <p:sp>
        <p:nvSpPr>
          <p:cNvPr id="460" name="Rectangle 3"/>
          <p:cNvSpPr>
            <a:spLocks noChangeArrowheads="1"/>
          </p:cNvSpPr>
          <p:nvPr/>
        </p:nvSpPr>
        <p:spPr bwMode="gray">
          <a:xfrm>
            <a:off x="6297639" y="3760340"/>
            <a:ext cx="1764168" cy="2546063"/>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SRT:  3 en Samaná - Caldas </a:t>
            </a:r>
            <a:r>
              <a:rPr lang="es-MX" altLang="es-CO" sz="1200" dirty="0" err="1">
                <a:solidFill>
                  <a:srgbClr val="000000"/>
                </a:solidFill>
                <a:latin typeface="Arial" panose="020B0604020202020204" pitchFamily="34" charset="0"/>
                <a:cs typeface="Arial" panose="020B0604020202020204" pitchFamily="34" charset="0"/>
              </a:rPr>
              <a:t>cto</a:t>
            </a:r>
            <a:r>
              <a:rPr lang="es-MX" altLang="es-CO" sz="1200" dirty="0">
                <a:solidFill>
                  <a:srgbClr val="000000"/>
                </a:solidFill>
                <a:latin typeface="Arial" panose="020B0604020202020204" pitchFamily="34" charset="0"/>
                <a:cs typeface="Arial" panose="020B0604020202020204" pitchFamily="34" charset="0"/>
              </a:rPr>
              <a:t>. 1071-18, 1 en </a:t>
            </a:r>
            <a:r>
              <a:rPr lang="es-MX" altLang="es-CO" sz="1200" dirty="0" err="1">
                <a:solidFill>
                  <a:srgbClr val="000000"/>
                </a:solidFill>
                <a:latin typeface="Arial" panose="020B0604020202020204" pitchFamily="34" charset="0"/>
                <a:cs typeface="Arial" panose="020B0604020202020204" pitchFamily="34" charset="0"/>
              </a:rPr>
              <a:t>Baraya</a:t>
            </a:r>
            <a:r>
              <a:rPr lang="es-MX" altLang="es-CO" sz="1200" dirty="0">
                <a:solidFill>
                  <a:srgbClr val="000000"/>
                </a:solidFill>
                <a:latin typeface="Arial" panose="020B0604020202020204" pitchFamily="34" charset="0"/>
                <a:cs typeface="Arial" panose="020B0604020202020204" pitchFamily="34" charset="0"/>
              </a:rPr>
              <a:t> - Huila </a:t>
            </a:r>
            <a:r>
              <a:rPr lang="es-MX" altLang="es-CO" sz="1200" dirty="0" err="1">
                <a:solidFill>
                  <a:srgbClr val="000000"/>
                </a:solidFill>
                <a:latin typeface="Arial" panose="020B0604020202020204" pitchFamily="34" charset="0"/>
                <a:cs typeface="Arial" panose="020B0604020202020204" pitchFamily="34" charset="0"/>
              </a:rPr>
              <a:t>cto</a:t>
            </a:r>
            <a:r>
              <a:rPr lang="es-MX" altLang="es-CO" sz="1200" dirty="0">
                <a:solidFill>
                  <a:srgbClr val="000000"/>
                </a:solidFill>
                <a:latin typeface="Arial" panose="020B0604020202020204" pitchFamily="34" charset="0"/>
                <a:cs typeface="Arial" panose="020B0604020202020204" pitchFamily="34" charset="0"/>
              </a:rPr>
              <a:t>. 962-18,  1 en Corinto - Cauca </a:t>
            </a:r>
            <a:r>
              <a:rPr lang="es-MX" altLang="es-CO" sz="1200" dirty="0" err="1">
                <a:solidFill>
                  <a:srgbClr val="000000"/>
                </a:solidFill>
                <a:latin typeface="Arial" panose="020B0604020202020204" pitchFamily="34" charset="0"/>
                <a:cs typeface="Arial" panose="020B0604020202020204" pitchFamily="34" charset="0"/>
              </a:rPr>
              <a:t>cto</a:t>
            </a:r>
            <a:r>
              <a:rPr lang="es-MX" altLang="es-CO" sz="1200" dirty="0">
                <a:solidFill>
                  <a:srgbClr val="000000"/>
                </a:solidFill>
                <a:latin typeface="Arial" panose="020B0604020202020204" pitchFamily="34" charset="0"/>
                <a:cs typeface="Arial" panose="020B0604020202020204" pitchFamily="34" charset="0"/>
              </a:rPr>
              <a:t>. 992-18,  1 en Ocaña - </a:t>
            </a:r>
            <a:r>
              <a:rPr lang="es-MX" altLang="es-CO" sz="1200" dirty="0" err="1">
                <a:solidFill>
                  <a:srgbClr val="000000"/>
                </a:solidFill>
                <a:latin typeface="Arial" panose="020B0604020202020204" pitchFamily="34" charset="0"/>
                <a:cs typeface="Arial" panose="020B0604020202020204" pitchFamily="34" charset="0"/>
              </a:rPr>
              <a:t>Nte</a:t>
            </a:r>
            <a:r>
              <a:rPr lang="es-MX" altLang="es-CO" sz="1200" dirty="0">
                <a:solidFill>
                  <a:srgbClr val="000000"/>
                </a:solidFill>
                <a:latin typeface="Arial" panose="020B0604020202020204" pitchFamily="34" charset="0"/>
                <a:cs typeface="Arial" panose="020B0604020202020204" pitchFamily="34" charset="0"/>
              </a:rPr>
              <a:t>. </a:t>
            </a:r>
            <a:r>
              <a:rPr lang="es-MX" altLang="es-CO" sz="1200" dirty="0" err="1">
                <a:solidFill>
                  <a:srgbClr val="000000"/>
                </a:solidFill>
                <a:latin typeface="Arial" panose="020B0604020202020204" pitchFamily="34" charset="0"/>
                <a:cs typeface="Arial" panose="020B0604020202020204" pitchFamily="34" charset="0"/>
              </a:rPr>
              <a:t>Sder</a:t>
            </a:r>
            <a:r>
              <a:rPr lang="es-MX" altLang="es-CO" sz="1200" dirty="0">
                <a:solidFill>
                  <a:srgbClr val="000000"/>
                </a:solidFill>
                <a:latin typeface="Arial" panose="020B0604020202020204" pitchFamily="34" charset="0"/>
                <a:cs typeface="Arial" panose="020B0604020202020204" pitchFamily="34" charset="0"/>
              </a:rPr>
              <a:t>. (</a:t>
            </a:r>
            <a:r>
              <a:rPr lang="es-MX" altLang="es-CO" sz="1200" dirty="0" err="1">
                <a:solidFill>
                  <a:srgbClr val="000000"/>
                </a:solidFill>
                <a:latin typeface="Arial" panose="020B0604020202020204" pitchFamily="34" charset="0"/>
                <a:cs typeface="Arial" panose="020B0604020202020204" pitchFamily="34" charset="0"/>
              </a:rPr>
              <a:t>cto</a:t>
            </a:r>
            <a:r>
              <a:rPr lang="es-MX" altLang="es-CO" sz="1200" dirty="0">
                <a:solidFill>
                  <a:srgbClr val="000000"/>
                </a:solidFill>
                <a:latin typeface="Arial" panose="020B0604020202020204" pitchFamily="34" charset="0"/>
                <a:cs typeface="Arial" panose="020B0604020202020204" pitchFamily="34" charset="0"/>
              </a:rPr>
              <a:t>. 831-18), 2 en Cajamarca - Tolima (</a:t>
            </a:r>
            <a:r>
              <a:rPr lang="es-MX" altLang="es-CO" sz="1200" dirty="0" err="1">
                <a:solidFill>
                  <a:srgbClr val="000000"/>
                </a:solidFill>
                <a:latin typeface="Arial" panose="020B0604020202020204" pitchFamily="34" charset="0"/>
                <a:cs typeface="Arial" panose="020B0604020202020204" pitchFamily="34" charset="0"/>
              </a:rPr>
              <a:t>cto</a:t>
            </a:r>
            <a:r>
              <a:rPr lang="es-MX" altLang="es-CO" sz="1200" dirty="0">
                <a:solidFill>
                  <a:srgbClr val="000000"/>
                </a:solidFill>
                <a:latin typeface="Arial" panose="020B0604020202020204" pitchFamily="34" charset="0"/>
                <a:cs typeface="Arial" panose="020B0604020202020204" pitchFamily="34" charset="0"/>
              </a:rPr>
              <a:t>. 955-18).</a:t>
            </a:r>
          </a:p>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SRN:1  Puerto Rico -</a:t>
            </a:r>
            <a:r>
              <a:rPr lang="es-MX" altLang="es-CO" sz="1200" dirty="0" err="1">
                <a:solidFill>
                  <a:srgbClr val="000000"/>
                </a:solidFill>
                <a:latin typeface="Arial" panose="020B0604020202020204" pitchFamily="34" charset="0"/>
                <a:cs typeface="Arial" panose="020B0604020202020204" pitchFamily="34" charset="0"/>
              </a:rPr>
              <a:t>Yé</a:t>
            </a:r>
            <a:r>
              <a:rPr lang="es-MX" altLang="es-CO" sz="1200" dirty="0">
                <a:solidFill>
                  <a:srgbClr val="000000"/>
                </a:solidFill>
                <a:latin typeface="Arial" panose="020B0604020202020204" pitchFamily="34" charset="0"/>
                <a:cs typeface="Arial" panose="020B0604020202020204" pitchFamily="34" charset="0"/>
              </a:rPr>
              <a:t> de Granada</a:t>
            </a:r>
          </a:p>
          <a:p>
            <a:pPr>
              <a:lnSpc>
                <a:spcPct val="90000"/>
              </a:lnSpc>
              <a:spcAft>
                <a:spcPct val="20000"/>
              </a:spcAft>
              <a:buClr>
                <a:srgbClr val="292929"/>
              </a:buClr>
              <a:buFont typeface="Wingdings" panose="05000000000000000000" pitchFamily="2" charset="2"/>
              <a:buChar char="§"/>
            </a:pPr>
            <a:r>
              <a:rPr lang="es-MX" altLang="es-CO" sz="1200" dirty="0">
                <a:latin typeface="Arial" panose="020B0604020202020204" pitchFamily="34" charset="0"/>
                <a:cs typeface="Arial" panose="020B0604020202020204" pitchFamily="34" charset="0"/>
              </a:rPr>
              <a:t>Se logró atender mas sitios con los recursos </a:t>
            </a:r>
            <a:r>
              <a:rPr lang="es-MX" altLang="es-CO" sz="1200" dirty="0" err="1">
                <a:latin typeface="Arial" panose="020B0604020202020204" pitchFamily="34" charset="0"/>
                <a:cs typeface="Arial" panose="020B0604020202020204" pitchFamily="34" charset="0"/>
              </a:rPr>
              <a:t>asigndos</a:t>
            </a:r>
            <a:r>
              <a:rPr lang="es-MX" altLang="es-CO" sz="1200" dirty="0">
                <a:latin typeface="Arial" panose="020B0604020202020204" pitchFamily="34" charset="0"/>
                <a:cs typeface="Arial" panose="020B0604020202020204" pitchFamily="34" charset="0"/>
              </a:rPr>
              <a:t>.</a:t>
            </a:r>
            <a:endParaRPr lang="en-GB" altLang="es-CO" sz="1200" dirty="0">
              <a:latin typeface="Arial" panose="020B0604020202020204" pitchFamily="34" charset="0"/>
              <a:cs typeface="Arial" panose="020B0604020202020204" pitchFamily="34" charset="0"/>
            </a:endParaRPr>
          </a:p>
        </p:txBody>
      </p:sp>
      <p:sp>
        <p:nvSpPr>
          <p:cNvPr id="461" name="Text Box 364"/>
          <p:cNvSpPr txBox="1">
            <a:spLocks noChangeArrowheads="1"/>
          </p:cNvSpPr>
          <p:nvPr/>
        </p:nvSpPr>
        <p:spPr bwMode="auto">
          <a:xfrm>
            <a:off x="4983064" y="5457421"/>
            <a:ext cx="117371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1"/>
                </a:solidFill>
              </a:rPr>
              <a:t>150%*</a:t>
            </a:r>
          </a:p>
        </p:txBody>
      </p:sp>
      <p:grpSp>
        <p:nvGrpSpPr>
          <p:cNvPr id="553" name="Ellipse 256"/>
          <p:cNvGrpSpPr>
            <a:grpSpLocks/>
          </p:cNvGrpSpPr>
          <p:nvPr/>
        </p:nvGrpSpPr>
        <p:grpSpPr bwMode="auto">
          <a:xfrm>
            <a:off x="8957063" y="5424550"/>
            <a:ext cx="2087562" cy="431800"/>
            <a:chOff x="4712208" y="4803648"/>
            <a:chExt cx="2822448" cy="621792"/>
          </a:xfrm>
        </p:grpSpPr>
        <p:pic>
          <p:nvPicPr>
            <p:cNvPr id="554"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5"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grpSp>
        <p:nvGrpSpPr>
          <p:cNvPr id="556" name="Group 15"/>
          <p:cNvGrpSpPr>
            <a:grpSpLocks/>
          </p:cNvGrpSpPr>
          <p:nvPr/>
        </p:nvGrpSpPr>
        <p:grpSpPr bwMode="auto">
          <a:xfrm>
            <a:off x="8412080" y="3749144"/>
            <a:ext cx="1800225" cy="1800225"/>
            <a:chOff x="2381" y="885"/>
            <a:chExt cx="3221" cy="3221"/>
          </a:xfrm>
        </p:grpSpPr>
        <p:grpSp>
          <p:nvGrpSpPr>
            <p:cNvPr id="557" name="Group 16"/>
            <p:cNvGrpSpPr>
              <a:grpSpLocks/>
            </p:cNvGrpSpPr>
            <p:nvPr/>
          </p:nvGrpSpPr>
          <p:grpSpPr bwMode="auto">
            <a:xfrm>
              <a:off x="2862" y="1371"/>
              <a:ext cx="2259" cy="2249"/>
              <a:chOff x="1476" y="1571"/>
              <a:chExt cx="2100" cy="2090"/>
            </a:xfrm>
          </p:grpSpPr>
          <p:sp>
            <p:nvSpPr>
              <p:cNvPr id="590"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591"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92"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593"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94"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595"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596"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597"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598"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99"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00"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601"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602"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03"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604"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605"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06"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607"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608"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609"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610"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611"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612"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613"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614"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615"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616"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617"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18"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619"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620"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621"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622"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623"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624"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625"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626"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627"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628"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629"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630"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31"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32"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33"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634"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35"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36"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637"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638"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639"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640"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558"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559" name="Group 69"/>
            <p:cNvGrpSpPr>
              <a:grpSpLocks/>
            </p:cNvGrpSpPr>
            <p:nvPr/>
          </p:nvGrpSpPr>
          <p:grpSpPr bwMode="auto">
            <a:xfrm>
              <a:off x="2795" y="1299"/>
              <a:ext cx="2393" cy="2393"/>
              <a:chOff x="-431" y="1616"/>
              <a:chExt cx="2224" cy="2224"/>
            </a:xfrm>
          </p:grpSpPr>
          <p:grpSp>
            <p:nvGrpSpPr>
              <p:cNvPr id="577" name="Group 70"/>
              <p:cNvGrpSpPr>
                <a:grpSpLocks/>
              </p:cNvGrpSpPr>
              <p:nvPr/>
            </p:nvGrpSpPr>
            <p:grpSpPr bwMode="auto">
              <a:xfrm>
                <a:off x="-431" y="1616"/>
                <a:ext cx="2224" cy="2224"/>
                <a:chOff x="-2107" y="1571"/>
                <a:chExt cx="2100" cy="2090"/>
              </a:xfrm>
            </p:grpSpPr>
            <p:sp>
              <p:nvSpPr>
                <p:cNvPr id="579"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580"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81"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582"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83"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584"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585"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586"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587"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88"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89"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578"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560"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61"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62"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63"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564"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565"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566"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567"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568"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569"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570"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571"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rgbClr val="DC0000"/>
            </a:solidFill>
            <a:ln w="9525">
              <a:solidFill>
                <a:schemeClr val="bg1"/>
              </a:solidFill>
              <a:prstDash val="solid"/>
              <a:round/>
              <a:headEnd/>
              <a:tailEnd/>
            </a:ln>
          </p:spPr>
          <p:txBody>
            <a:bodyPr/>
            <a:lstStyle/>
            <a:p>
              <a:endParaRPr lang="es-CO"/>
            </a:p>
          </p:txBody>
        </p:sp>
        <p:sp>
          <p:nvSpPr>
            <p:cNvPr id="572"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rgbClr val="DC0000"/>
            </a:solidFill>
            <a:ln w="9525">
              <a:solidFill>
                <a:schemeClr val="bg1"/>
              </a:solidFill>
              <a:prstDash val="solid"/>
              <a:round/>
              <a:headEnd/>
              <a:tailEnd/>
            </a:ln>
          </p:spPr>
          <p:txBody>
            <a:bodyPr/>
            <a:lstStyle/>
            <a:p>
              <a:endParaRPr lang="es-CO"/>
            </a:p>
          </p:txBody>
        </p:sp>
        <p:grpSp>
          <p:nvGrpSpPr>
            <p:cNvPr id="573" name="Group 96"/>
            <p:cNvGrpSpPr>
              <a:grpSpLocks/>
            </p:cNvGrpSpPr>
            <p:nvPr/>
          </p:nvGrpSpPr>
          <p:grpSpPr bwMode="auto">
            <a:xfrm>
              <a:off x="3650" y="2147"/>
              <a:ext cx="683" cy="696"/>
              <a:chOff x="2699" y="2205"/>
              <a:chExt cx="635" cy="647"/>
            </a:xfrm>
          </p:grpSpPr>
          <p:sp>
            <p:nvSpPr>
              <p:cNvPr id="574"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75"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76"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
        <p:nvSpPr>
          <p:cNvPr id="641" name="Rectangle 7"/>
          <p:cNvSpPr>
            <a:spLocks noChangeArrowheads="1"/>
          </p:cNvSpPr>
          <p:nvPr/>
        </p:nvSpPr>
        <p:spPr bwMode="gray">
          <a:xfrm>
            <a:off x="8368005" y="3174134"/>
            <a:ext cx="3345347"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fontAlgn="ctr"/>
            <a:r>
              <a:rPr lang="es-MX" sz="1600" dirty="0">
                <a:solidFill>
                  <a:srgbClr val="000000"/>
                </a:solidFill>
                <a:latin typeface="Arial Narrow" panose="020B0606020202030204" pitchFamily="34" charset="0"/>
              </a:rPr>
              <a:t>Sitios críticos en la red vial terciaria atendidos</a:t>
            </a:r>
          </a:p>
        </p:txBody>
      </p:sp>
      <p:sp>
        <p:nvSpPr>
          <p:cNvPr id="642" name="Rectangle 3"/>
          <p:cNvSpPr>
            <a:spLocks noChangeArrowheads="1"/>
          </p:cNvSpPr>
          <p:nvPr/>
        </p:nvSpPr>
        <p:spPr bwMode="gray">
          <a:xfrm>
            <a:off x="10225122" y="3763829"/>
            <a:ext cx="1488230" cy="2010532"/>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SRT: Corredor Agroforestal y energético (1); Corredor Folclor y Bocadillo (1); Puente Camacho - </a:t>
            </a:r>
            <a:r>
              <a:rPr lang="es-MX" altLang="es-CO" sz="1200" dirty="0" err="1">
                <a:solidFill>
                  <a:srgbClr val="000000"/>
                </a:solidFill>
                <a:latin typeface="Arial" panose="020B0604020202020204" pitchFamily="34" charset="0"/>
                <a:cs typeface="Arial" panose="020B0604020202020204" pitchFamily="34" charset="0"/>
              </a:rPr>
              <a:t>Garagoa</a:t>
            </a:r>
            <a:r>
              <a:rPr lang="es-MX" altLang="es-CO" sz="1200" dirty="0">
                <a:solidFill>
                  <a:srgbClr val="000000"/>
                </a:solidFill>
                <a:latin typeface="Arial" panose="020B0604020202020204" pitchFamily="34" charset="0"/>
                <a:cs typeface="Arial" panose="020B0604020202020204" pitchFamily="34" charset="0"/>
              </a:rPr>
              <a:t> - Las Juntas (</a:t>
            </a:r>
            <a:r>
              <a:rPr lang="es-MX" altLang="es-CO" sz="1200" dirty="0" err="1">
                <a:solidFill>
                  <a:srgbClr val="000000"/>
                </a:solidFill>
                <a:latin typeface="Arial" panose="020B0604020202020204" pitchFamily="34" charset="0"/>
                <a:cs typeface="Arial" panose="020B0604020202020204" pitchFamily="34" charset="0"/>
              </a:rPr>
              <a:t>cto</a:t>
            </a:r>
            <a:r>
              <a:rPr lang="es-MX" altLang="es-CO" sz="1200" dirty="0">
                <a:solidFill>
                  <a:srgbClr val="000000"/>
                </a:solidFill>
                <a:latin typeface="Arial" panose="020B0604020202020204" pitchFamily="34" charset="0"/>
                <a:cs typeface="Arial" panose="020B0604020202020204" pitchFamily="34" charset="0"/>
              </a:rPr>
              <a:t>. 1105-14) (5)</a:t>
            </a:r>
          </a:p>
          <a:p>
            <a:pPr>
              <a:lnSpc>
                <a:spcPct val="90000"/>
              </a:lnSpc>
              <a:spcAft>
                <a:spcPct val="20000"/>
              </a:spcAft>
              <a:buClr>
                <a:srgbClr val="292929"/>
              </a:buClr>
              <a:buFont typeface="Wingdings" panose="05000000000000000000" pitchFamily="2" charset="2"/>
              <a:buChar char="§"/>
            </a:pPr>
            <a:r>
              <a:rPr lang="en-GB" altLang="es-CO" sz="1200" dirty="0">
                <a:solidFill>
                  <a:srgbClr val="000000"/>
                </a:solidFill>
                <a:latin typeface="Arial" panose="020B0604020202020204" pitchFamily="34" charset="0"/>
                <a:cs typeface="Arial" panose="020B0604020202020204" pitchFamily="34" charset="0"/>
              </a:rPr>
              <a:t>Se </a:t>
            </a:r>
            <a:r>
              <a:rPr lang="en-GB" altLang="es-CO" sz="1200" dirty="0" err="1">
                <a:solidFill>
                  <a:srgbClr val="000000"/>
                </a:solidFill>
                <a:latin typeface="Arial" panose="020B0604020202020204" pitchFamily="34" charset="0"/>
                <a:cs typeface="Arial" panose="020B0604020202020204" pitchFamily="34" charset="0"/>
              </a:rPr>
              <a:t>cumplió</a:t>
            </a:r>
            <a:r>
              <a:rPr lang="en-GB" altLang="es-CO" sz="1200" dirty="0">
                <a:solidFill>
                  <a:srgbClr val="000000"/>
                </a:solidFill>
                <a:latin typeface="Arial" panose="020B0604020202020204" pitchFamily="34" charset="0"/>
                <a:cs typeface="Arial" panose="020B0604020202020204" pitchFamily="34" charset="0"/>
              </a:rPr>
              <a:t> la meta </a:t>
            </a:r>
            <a:r>
              <a:rPr lang="en-GB" altLang="es-CO" sz="1200" dirty="0" err="1">
                <a:solidFill>
                  <a:srgbClr val="000000"/>
                </a:solidFill>
                <a:latin typeface="Arial" panose="020B0604020202020204" pitchFamily="34" charset="0"/>
                <a:cs typeface="Arial" panose="020B0604020202020204" pitchFamily="34" charset="0"/>
              </a:rPr>
              <a:t>satisfactoriamente</a:t>
            </a:r>
            <a:endParaRPr lang="en-GB" altLang="es-CO" sz="1200" dirty="0">
              <a:solidFill>
                <a:srgbClr val="000000"/>
              </a:solidFill>
              <a:latin typeface="Arial" panose="020B0604020202020204" pitchFamily="34" charset="0"/>
              <a:cs typeface="Arial" panose="020B0604020202020204" pitchFamily="34" charset="0"/>
            </a:endParaRPr>
          </a:p>
        </p:txBody>
      </p:sp>
      <p:sp>
        <p:nvSpPr>
          <p:cNvPr id="643" name="Text Box 364"/>
          <p:cNvSpPr txBox="1">
            <a:spLocks noChangeArrowheads="1"/>
          </p:cNvSpPr>
          <p:nvPr/>
        </p:nvSpPr>
        <p:spPr bwMode="auto">
          <a:xfrm>
            <a:off x="8857227" y="5473094"/>
            <a:ext cx="81144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88%</a:t>
            </a:r>
          </a:p>
        </p:txBody>
      </p:sp>
      <p:grpSp>
        <p:nvGrpSpPr>
          <p:cNvPr id="644" name="Group 15"/>
          <p:cNvGrpSpPr>
            <a:grpSpLocks/>
          </p:cNvGrpSpPr>
          <p:nvPr/>
        </p:nvGrpSpPr>
        <p:grpSpPr bwMode="auto">
          <a:xfrm>
            <a:off x="581426" y="3737577"/>
            <a:ext cx="1800225" cy="1800225"/>
            <a:chOff x="2381" y="885"/>
            <a:chExt cx="3221" cy="3221"/>
          </a:xfrm>
        </p:grpSpPr>
        <p:grpSp>
          <p:nvGrpSpPr>
            <p:cNvPr id="645" name="Group 16"/>
            <p:cNvGrpSpPr>
              <a:grpSpLocks/>
            </p:cNvGrpSpPr>
            <p:nvPr/>
          </p:nvGrpSpPr>
          <p:grpSpPr bwMode="auto">
            <a:xfrm>
              <a:off x="2862" y="1371"/>
              <a:ext cx="2259" cy="2249"/>
              <a:chOff x="1476" y="1571"/>
              <a:chExt cx="2100" cy="2090"/>
            </a:xfrm>
          </p:grpSpPr>
          <p:sp>
            <p:nvSpPr>
              <p:cNvPr id="678"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679"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80"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81"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82"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683"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84"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685"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686"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87"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88"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689"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690"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91"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692"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693"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94"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695"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696"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697"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698"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699"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700"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701"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702"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703"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704"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705"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06"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707"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708"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709"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710"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711"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712"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713"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714"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715"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716"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717"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718"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19"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20"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21"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22"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23"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24"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725"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726"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727"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728"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646"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647" name="Group 69"/>
            <p:cNvGrpSpPr>
              <a:grpSpLocks/>
            </p:cNvGrpSpPr>
            <p:nvPr/>
          </p:nvGrpSpPr>
          <p:grpSpPr bwMode="auto">
            <a:xfrm>
              <a:off x="2795" y="1299"/>
              <a:ext cx="2393" cy="2393"/>
              <a:chOff x="-431" y="1616"/>
              <a:chExt cx="2224" cy="2224"/>
            </a:xfrm>
          </p:grpSpPr>
          <p:grpSp>
            <p:nvGrpSpPr>
              <p:cNvPr id="665" name="Group 70"/>
              <p:cNvGrpSpPr>
                <a:grpSpLocks/>
              </p:cNvGrpSpPr>
              <p:nvPr/>
            </p:nvGrpSpPr>
            <p:grpSpPr bwMode="auto">
              <a:xfrm>
                <a:off x="-431" y="1616"/>
                <a:ext cx="2224" cy="2224"/>
                <a:chOff x="-2107" y="1571"/>
                <a:chExt cx="2100" cy="2090"/>
              </a:xfrm>
            </p:grpSpPr>
            <p:sp>
              <p:nvSpPr>
                <p:cNvPr id="667"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668"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69"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70"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71"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672"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73"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674"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675"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76"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77"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666"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648"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49"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50"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51"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652"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653"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654"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655"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656"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657"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658"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659"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660"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661" name="Group 96"/>
            <p:cNvGrpSpPr>
              <a:grpSpLocks/>
            </p:cNvGrpSpPr>
            <p:nvPr/>
          </p:nvGrpSpPr>
          <p:grpSpPr bwMode="auto">
            <a:xfrm>
              <a:off x="3650" y="2147"/>
              <a:ext cx="683" cy="696"/>
              <a:chOff x="2699" y="2205"/>
              <a:chExt cx="635" cy="647"/>
            </a:xfrm>
          </p:grpSpPr>
          <p:sp>
            <p:nvSpPr>
              <p:cNvPr id="662"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63"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64" name="Oval 99"/>
              <p:cNvSpPr>
                <a:spLocks noChangeArrowheads="1"/>
              </p:cNvSpPr>
              <p:nvPr/>
            </p:nvSpPr>
            <p:spPr bwMode="auto">
              <a:xfrm rot="2501472">
                <a:off x="2851" y="2285"/>
                <a:ext cx="396" cy="408"/>
              </a:xfrm>
              <a:prstGeom prst="ellipse">
                <a:avLst/>
              </a:prstGeom>
              <a:solidFill>
                <a:schemeClr val="accent5"/>
              </a:soli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grpSp>
        <p:nvGrpSpPr>
          <p:cNvPr id="729" name="Group 15"/>
          <p:cNvGrpSpPr>
            <a:grpSpLocks/>
          </p:cNvGrpSpPr>
          <p:nvPr/>
        </p:nvGrpSpPr>
        <p:grpSpPr bwMode="auto">
          <a:xfrm>
            <a:off x="4569022" y="3713548"/>
            <a:ext cx="1800225" cy="1800225"/>
            <a:chOff x="2381" y="885"/>
            <a:chExt cx="3221" cy="3221"/>
          </a:xfrm>
        </p:grpSpPr>
        <p:grpSp>
          <p:nvGrpSpPr>
            <p:cNvPr id="730" name="Group 16"/>
            <p:cNvGrpSpPr>
              <a:grpSpLocks/>
            </p:cNvGrpSpPr>
            <p:nvPr/>
          </p:nvGrpSpPr>
          <p:grpSpPr bwMode="auto">
            <a:xfrm>
              <a:off x="2862" y="1371"/>
              <a:ext cx="2259" cy="2249"/>
              <a:chOff x="1476" y="1571"/>
              <a:chExt cx="2100" cy="2090"/>
            </a:xfrm>
          </p:grpSpPr>
          <p:sp>
            <p:nvSpPr>
              <p:cNvPr id="763"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764"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65"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66"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67"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768"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69"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770"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771"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72"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73"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74"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775"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76"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777"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778"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79"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780"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781"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782"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783"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784"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785"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786"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787"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788"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789"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790"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91"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792"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793"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794"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795"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796"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797"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798"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799"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800"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801"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802"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803"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804"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805"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806"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807"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808"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809"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810"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811"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812"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813"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731"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732" name="Group 69"/>
            <p:cNvGrpSpPr>
              <a:grpSpLocks/>
            </p:cNvGrpSpPr>
            <p:nvPr/>
          </p:nvGrpSpPr>
          <p:grpSpPr bwMode="auto">
            <a:xfrm>
              <a:off x="2795" y="1299"/>
              <a:ext cx="2393" cy="2393"/>
              <a:chOff x="-431" y="1616"/>
              <a:chExt cx="2224" cy="2224"/>
            </a:xfrm>
          </p:grpSpPr>
          <p:grpSp>
            <p:nvGrpSpPr>
              <p:cNvPr id="750" name="Group 70"/>
              <p:cNvGrpSpPr>
                <a:grpSpLocks/>
              </p:cNvGrpSpPr>
              <p:nvPr/>
            </p:nvGrpSpPr>
            <p:grpSpPr bwMode="auto">
              <a:xfrm>
                <a:off x="-431" y="1616"/>
                <a:ext cx="2224" cy="2224"/>
                <a:chOff x="-2107" y="1571"/>
                <a:chExt cx="2100" cy="2090"/>
              </a:xfrm>
            </p:grpSpPr>
            <p:sp>
              <p:nvSpPr>
                <p:cNvPr id="752"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753"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54"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55"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56"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757"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58"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759"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760"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61"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62"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751"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733"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34"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35"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36"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737"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738"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739"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740"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741"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742"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743"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744"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745"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746" name="Group 96"/>
            <p:cNvGrpSpPr>
              <a:grpSpLocks/>
            </p:cNvGrpSpPr>
            <p:nvPr/>
          </p:nvGrpSpPr>
          <p:grpSpPr bwMode="auto">
            <a:xfrm>
              <a:off x="3650" y="2147"/>
              <a:ext cx="683" cy="696"/>
              <a:chOff x="2699" y="2205"/>
              <a:chExt cx="635" cy="647"/>
            </a:xfrm>
          </p:grpSpPr>
          <p:sp>
            <p:nvSpPr>
              <p:cNvPr id="747"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48"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49" name="Oval 99"/>
              <p:cNvSpPr>
                <a:spLocks noChangeArrowheads="1"/>
              </p:cNvSpPr>
              <p:nvPr/>
            </p:nvSpPr>
            <p:spPr bwMode="auto">
              <a:xfrm rot="2501472">
                <a:off x="2851" y="2285"/>
                <a:ext cx="396" cy="408"/>
              </a:xfrm>
              <a:prstGeom prst="ellipse">
                <a:avLst/>
              </a:prstGeom>
              <a:solidFill>
                <a:schemeClr val="accent5"/>
              </a:soli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Tree>
    <p:extLst>
      <p:ext uri="{BB962C8B-B14F-4D97-AF65-F5344CB8AC3E}">
        <p14:creationId xmlns:p14="http://schemas.microsoft.com/office/powerpoint/2010/main" val="2498905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787414" y="-67817"/>
            <a:ext cx="5404586" cy="1015663"/>
          </a:xfrm>
          <a:prstGeom prst="rect">
            <a:avLst/>
          </a:prstGeom>
        </p:spPr>
        <p:txBody>
          <a:bodyPr wrap="square">
            <a:spAutoFit/>
          </a:bodyPr>
          <a:lstStyle/>
          <a:p>
            <a:r>
              <a:rPr lang="es-MX" sz="2000" b="1" dirty="0">
                <a:solidFill>
                  <a:schemeClr val="bg1"/>
                </a:solidFill>
                <a:latin typeface="Arial" panose="020B0604020202020204" pitchFamily="34" charset="0"/>
                <a:cs typeface="Arial" panose="020B0604020202020204" pitchFamily="34" charset="0"/>
              </a:rPr>
              <a:t>Gestión social, ambiental y predial en proyectos de infraestructura de transporte a cargo del </a:t>
            </a:r>
            <a:r>
              <a:rPr lang="es-MX" sz="2000" b="1" dirty="0" err="1">
                <a:solidFill>
                  <a:schemeClr val="bg1"/>
                </a:solidFill>
                <a:latin typeface="Arial" panose="020B0604020202020204" pitchFamily="34" charset="0"/>
                <a:cs typeface="Arial" panose="020B0604020202020204" pitchFamily="34" charset="0"/>
              </a:rPr>
              <a:t>Invías</a:t>
            </a:r>
            <a:endParaRPr lang="es-MX" sz="2000" b="1" dirty="0">
              <a:solidFill>
                <a:schemeClr val="bg1"/>
              </a:solidFill>
              <a:latin typeface="Arial" panose="020B0604020202020204" pitchFamily="34" charset="0"/>
              <a:cs typeface="Arial" panose="020B0604020202020204" pitchFamily="34" charset="0"/>
            </a:endParaRPr>
          </a:p>
        </p:txBody>
      </p:sp>
      <p:graphicFrame>
        <p:nvGraphicFramePr>
          <p:cNvPr id="6" name="Tabla 5"/>
          <p:cNvGraphicFramePr>
            <a:graphicFrameLocks noGrp="1"/>
          </p:cNvGraphicFramePr>
          <p:nvPr>
            <p:extLst>
              <p:ext uri="{D42A27DB-BD31-4B8C-83A1-F6EECF244321}">
                <p14:modId xmlns:p14="http://schemas.microsoft.com/office/powerpoint/2010/main" val="1797532363"/>
              </p:ext>
            </p:extLst>
          </p:nvPr>
        </p:nvGraphicFramePr>
        <p:xfrm>
          <a:off x="207387" y="662123"/>
          <a:ext cx="11671346" cy="2136488"/>
        </p:xfrm>
        <a:graphic>
          <a:graphicData uri="http://schemas.openxmlformats.org/drawingml/2006/table">
            <a:tbl>
              <a:tblPr/>
              <a:tblGrid>
                <a:gridCol w="643478">
                  <a:extLst>
                    <a:ext uri="{9D8B030D-6E8A-4147-A177-3AD203B41FA5}">
                      <a16:colId xmlns:a16="http://schemas.microsoft.com/office/drawing/2014/main" val="20000"/>
                    </a:ext>
                  </a:extLst>
                </a:gridCol>
                <a:gridCol w="722754">
                  <a:extLst>
                    <a:ext uri="{9D8B030D-6E8A-4147-A177-3AD203B41FA5}">
                      <a16:colId xmlns:a16="http://schemas.microsoft.com/office/drawing/2014/main" val="20001"/>
                    </a:ext>
                  </a:extLst>
                </a:gridCol>
                <a:gridCol w="606055">
                  <a:extLst>
                    <a:ext uri="{9D8B030D-6E8A-4147-A177-3AD203B41FA5}">
                      <a16:colId xmlns:a16="http://schemas.microsoft.com/office/drawing/2014/main" val="20002"/>
                    </a:ext>
                  </a:extLst>
                </a:gridCol>
                <a:gridCol w="531628">
                  <a:extLst>
                    <a:ext uri="{9D8B030D-6E8A-4147-A177-3AD203B41FA5}">
                      <a16:colId xmlns:a16="http://schemas.microsoft.com/office/drawing/2014/main" val="20003"/>
                    </a:ext>
                  </a:extLst>
                </a:gridCol>
                <a:gridCol w="850605">
                  <a:extLst>
                    <a:ext uri="{9D8B030D-6E8A-4147-A177-3AD203B41FA5}">
                      <a16:colId xmlns:a16="http://schemas.microsoft.com/office/drawing/2014/main" val="20004"/>
                    </a:ext>
                  </a:extLst>
                </a:gridCol>
                <a:gridCol w="765544">
                  <a:extLst>
                    <a:ext uri="{9D8B030D-6E8A-4147-A177-3AD203B41FA5}">
                      <a16:colId xmlns:a16="http://schemas.microsoft.com/office/drawing/2014/main" val="20005"/>
                    </a:ext>
                  </a:extLst>
                </a:gridCol>
                <a:gridCol w="1617146">
                  <a:extLst>
                    <a:ext uri="{9D8B030D-6E8A-4147-A177-3AD203B41FA5}">
                      <a16:colId xmlns:a16="http://schemas.microsoft.com/office/drawing/2014/main" val="20006"/>
                    </a:ext>
                  </a:extLst>
                </a:gridCol>
                <a:gridCol w="771063">
                  <a:extLst>
                    <a:ext uri="{9D8B030D-6E8A-4147-A177-3AD203B41FA5}">
                      <a16:colId xmlns:a16="http://schemas.microsoft.com/office/drawing/2014/main" val="20007"/>
                    </a:ext>
                  </a:extLst>
                </a:gridCol>
                <a:gridCol w="478448">
                  <a:extLst>
                    <a:ext uri="{9D8B030D-6E8A-4147-A177-3AD203B41FA5}">
                      <a16:colId xmlns:a16="http://schemas.microsoft.com/office/drawing/2014/main" val="20008"/>
                    </a:ext>
                  </a:extLst>
                </a:gridCol>
                <a:gridCol w="460419">
                  <a:extLst>
                    <a:ext uri="{9D8B030D-6E8A-4147-A177-3AD203B41FA5}">
                      <a16:colId xmlns:a16="http://schemas.microsoft.com/office/drawing/2014/main" val="20009"/>
                    </a:ext>
                  </a:extLst>
                </a:gridCol>
                <a:gridCol w="410494">
                  <a:extLst>
                    <a:ext uri="{9D8B030D-6E8A-4147-A177-3AD203B41FA5}">
                      <a16:colId xmlns:a16="http://schemas.microsoft.com/office/drawing/2014/main" val="20010"/>
                    </a:ext>
                  </a:extLst>
                </a:gridCol>
                <a:gridCol w="454872">
                  <a:extLst>
                    <a:ext uri="{9D8B030D-6E8A-4147-A177-3AD203B41FA5}">
                      <a16:colId xmlns:a16="http://schemas.microsoft.com/office/drawing/2014/main" val="20011"/>
                    </a:ext>
                  </a:extLst>
                </a:gridCol>
                <a:gridCol w="454872">
                  <a:extLst>
                    <a:ext uri="{9D8B030D-6E8A-4147-A177-3AD203B41FA5}">
                      <a16:colId xmlns:a16="http://schemas.microsoft.com/office/drawing/2014/main" val="20012"/>
                    </a:ext>
                  </a:extLst>
                </a:gridCol>
                <a:gridCol w="382758">
                  <a:extLst>
                    <a:ext uri="{9D8B030D-6E8A-4147-A177-3AD203B41FA5}">
                      <a16:colId xmlns:a16="http://schemas.microsoft.com/office/drawing/2014/main" val="20013"/>
                    </a:ext>
                  </a:extLst>
                </a:gridCol>
                <a:gridCol w="382758">
                  <a:extLst>
                    <a:ext uri="{9D8B030D-6E8A-4147-A177-3AD203B41FA5}">
                      <a16:colId xmlns:a16="http://schemas.microsoft.com/office/drawing/2014/main" val="20014"/>
                    </a:ext>
                  </a:extLst>
                </a:gridCol>
                <a:gridCol w="377211">
                  <a:extLst>
                    <a:ext uri="{9D8B030D-6E8A-4147-A177-3AD203B41FA5}">
                      <a16:colId xmlns:a16="http://schemas.microsoft.com/office/drawing/2014/main" val="20015"/>
                    </a:ext>
                  </a:extLst>
                </a:gridCol>
                <a:gridCol w="378597">
                  <a:extLst>
                    <a:ext uri="{9D8B030D-6E8A-4147-A177-3AD203B41FA5}">
                      <a16:colId xmlns:a16="http://schemas.microsoft.com/office/drawing/2014/main" val="20016"/>
                    </a:ext>
                  </a:extLst>
                </a:gridCol>
                <a:gridCol w="255172">
                  <a:extLst>
                    <a:ext uri="{9D8B030D-6E8A-4147-A177-3AD203B41FA5}">
                      <a16:colId xmlns:a16="http://schemas.microsoft.com/office/drawing/2014/main" val="20017"/>
                    </a:ext>
                  </a:extLst>
                </a:gridCol>
                <a:gridCol w="1127472">
                  <a:extLst>
                    <a:ext uri="{9D8B030D-6E8A-4147-A177-3AD203B41FA5}">
                      <a16:colId xmlns:a16="http://schemas.microsoft.com/office/drawing/2014/main" val="20018"/>
                    </a:ext>
                  </a:extLst>
                </a:gridCol>
              </a:tblGrid>
              <a:tr h="93288">
                <a:tc gridSpan="5">
                  <a:txBody>
                    <a:bodyPr/>
                    <a:lstStyle/>
                    <a:p>
                      <a:pPr algn="ctr" fontAlgn="ctr"/>
                      <a:r>
                        <a:rPr lang="es-CO" sz="700" b="1" i="0" u="none" strike="noStrike" dirty="0">
                          <a:solidFill>
                            <a:srgbClr val="000000"/>
                          </a:solidFill>
                          <a:effectLst/>
                          <a:latin typeface="Arial Narrow" panose="020B0606020202030204" pitchFamily="34" charset="0"/>
                        </a:rPr>
                        <a:t>ARTICULACIÓN </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14">
                  <a:txBody>
                    <a:bodyPr/>
                    <a:lstStyle/>
                    <a:p>
                      <a:pPr algn="ctr" fontAlgn="ctr"/>
                      <a:r>
                        <a:rPr lang="es-CO" sz="700" b="1" i="0" u="none" strike="noStrike">
                          <a:solidFill>
                            <a:srgbClr val="000000"/>
                          </a:solidFill>
                          <a:effectLst/>
                          <a:latin typeface="Arial Narrow" panose="020B0606020202030204" pitchFamily="34" charset="0"/>
                        </a:rPr>
                        <a:t>PROGRAMACIÓN</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89401">
                <a:tc rowSpan="3">
                  <a:txBody>
                    <a:bodyPr/>
                    <a:lstStyle/>
                    <a:p>
                      <a:pPr algn="ctr" fontAlgn="ctr"/>
                      <a:r>
                        <a:rPr lang="es-CO" sz="700" b="1" i="0" u="none" strike="noStrike">
                          <a:solidFill>
                            <a:srgbClr val="000000"/>
                          </a:solidFill>
                          <a:effectLst/>
                          <a:latin typeface="Arial Narrow" panose="020B0606020202030204" pitchFamily="34" charset="0"/>
                        </a:rPr>
                        <a:t>ESTRATEGÍA TRANSVERSAL</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just" fontAlgn="ctr"/>
                      <a:r>
                        <a:rPr lang="es-CO" sz="700" b="1" i="0" u="none" strike="noStrike">
                          <a:solidFill>
                            <a:srgbClr val="000000"/>
                          </a:solidFill>
                          <a:effectLst/>
                          <a:latin typeface="Arial Narrow" panose="020B0606020202030204" pitchFamily="34" charset="0"/>
                        </a:rPr>
                        <a:t>OBJETIVO PEI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DIMENSIÓN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l" fontAlgn="ctr"/>
                      <a:r>
                        <a:rPr lang="es-CO" sz="700" b="1" i="0" u="none" strike="noStrike" dirty="0">
                          <a:solidFill>
                            <a:srgbClr val="000000"/>
                          </a:solidFill>
                          <a:effectLst/>
                          <a:latin typeface="Arial Narrow" panose="020B0606020202030204" pitchFamily="34" charset="0"/>
                        </a:rPr>
                        <a:t>PROCESO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just" fontAlgn="ctr"/>
                      <a:r>
                        <a:rPr lang="es-CO" sz="700" b="1" i="0" u="none" strike="noStrike">
                          <a:solidFill>
                            <a:srgbClr val="000000"/>
                          </a:solidFill>
                          <a:effectLst/>
                          <a:latin typeface="Arial Narrow" panose="020B0606020202030204" pitchFamily="34" charset="0"/>
                        </a:rPr>
                        <a:t>OBJETIVO DEL PROCESO</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POLÍTICA</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ACCIÓN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TIPO DE 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META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gridSpan="8">
                  <a:txBody>
                    <a:bodyPr/>
                    <a:lstStyle/>
                    <a:p>
                      <a:pPr algn="ctr" fontAlgn="ctr"/>
                      <a:r>
                        <a:rPr lang="es-CO" sz="700" b="1" i="0" u="none" strike="noStrike">
                          <a:solidFill>
                            <a:srgbClr val="000000"/>
                          </a:solidFill>
                          <a:effectLst/>
                          <a:latin typeface="Arial Narrow" panose="020B0606020202030204" pitchFamily="34" charset="0"/>
                        </a:rPr>
                        <a:t>FECHA DE CUMPLIMIENTO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rowSpan="3">
                  <a:txBody>
                    <a:bodyPr/>
                    <a:lstStyle/>
                    <a:p>
                      <a:pPr algn="ctr" fontAlgn="ctr"/>
                      <a:r>
                        <a:rPr lang="es-CO" sz="700" b="1" i="0" u="none" strike="noStrike">
                          <a:solidFill>
                            <a:srgbClr val="000000"/>
                          </a:solidFill>
                          <a:effectLst/>
                          <a:latin typeface="Arial Narrow" panose="020B0606020202030204" pitchFamily="34" charset="0"/>
                        </a:rPr>
                        <a:t>RESPONSABLES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10001"/>
                  </a:ext>
                </a:extLst>
              </a:tr>
              <a:tr h="159367">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Primer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Segundo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Tercer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Cuarto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vMerge="1">
                  <a:txBody>
                    <a:bodyPr/>
                    <a:lstStyle/>
                    <a:p>
                      <a:endParaRPr lang="es-CO"/>
                    </a:p>
                  </a:txBody>
                  <a:tcPr/>
                </a:tc>
                <a:extLst>
                  <a:ext uri="{0D108BD9-81ED-4DB2-BD59-A6C34878D82A}">
                    <a16:rowId xmlns:a16="http://schemas.microsoft.com/office/drawing/2014/main" val="10002"/>
                  </a:ext>
                </a:extLst>
              </a:tr>
              <a:tr h="178801">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vMerge="1">
                  <a:txBody>
                    <a:bodyPr/>
                    <a:lstStyle/>
                    <a:p>
                      <a:endParaRPr lang="es-CO"/>
                    </a:p>
                  </a:txBody>
                  <a:tcPr/>
                </a:tc>
                <a:extLst>
                  <a:ext uri="{0D108BD9-81ED-4DB2-BD59-A6C34878D82A}">
                    <a16:rowId xmlns:a16="http://schemas.microsoft.com/office/drawing/2014/main" val="10003"/>
                  </a:ext>
                </a:extLst>
              </a:tr>
              <a:tr h="72863">
                <a:tc rowSpan="3">
                  <a:txBody>
                    <a:bodyPr/>
                    <a:lstStyle/>
                    <a:p>
                      <a:pPr algn="l" fontAlgn="ctr"/>
                      <a:r>
                        <a:rPr lang="es-CO" sz="800" b="0" i="0" u="none" strike="noStrike" dirty="0">
                          <a:solidFill>
                            <a:srgbClr val="000000"/>
                          </a:solidFill>
                          <a:effectLst/>
                          <a:latin typeface="Arial Narrow" panose="020B0606020202030204" pitchFamily="34" charset="0"/>
                        </a:rPr>
                        <a:t>Crecimiento Verde</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just" fontAlgn="ctr"/>
                      <a:r>
                        <a:rPr lang="es-MX" sz="800" b="0" i="0" u="none" strike="noStrike" dirty="0">
                          <a:solidFill>
                            <a:srgbClr val="000000"/>
                          </a:solidFill>
                          <a:effectLst/>
                          <a:latin typeface="Arial Narrow" panose="020B0606020202030204" pitchFamily="34" charset="0"/>
                        </a:rPr>
                        <a:t>Adelantar la gestión de recursos públicos de manera eficiente en el marco de la gestión por resultados.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ctr" fontAlgn="ctr"/>
                      <a:r>
                        <a:rPr lang="es-MX" sz="800" b="0" i="0" u="none" strike="noStrike" dirty="0">
                          <a:solidFill>
                            <a:srgbClr val="000000"/>
                          </a:solidFill>
                          <a:effectLst/>
                          <a:latin typeface="Arial Narrow" panose="020B0606020202030204" pitchFamily="34" charset="0"/>
                        </a:rPr>
                        <a:t>Gestión con Valores para Resultados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l" fontAlgn="ctr"/>
                      <a:r>
                        <a:rPr lang="es-MX" sz="800" b="0" i="0" u="none" strike="noStrike" dirty="0">
                          <a:solidFill>
                            <a:srgbClr val="000000"/>
                          </a:solidFill>
                          <a:effectLst/>
                          <a:latin typeface="Arial Narrow" panose="020B0606020202030204" pitchFamily="34" charset="0"/>
                        </a:rPr>
                        <a:t>Gestión social, ambiental y predial en proyectos de infraestructura de transporte a cargo del </a:t>
                      </a:r>
                      <a:r>
                        <a:rPr lang="es-MX" sz="800" b="0" i="0" u="none" strike="noStrike" dirty="0" err="1">
                          <a:solidFill>
                            <a:srgbClr val="000000"/>
                          </a:solidFill>
                          <a:effectLst/>
                          <a:latin typeface="Arial Narrow" panose="020B0606020202030204" pitchFamily="34" charset="0"/>
                        </a:rPr>
                        <a:t>Invías</a:t>
                      </a: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just" fontAlgn="ctr"/>
                      <a:r>
                        <a:rPr lang="es-MX" sz="800" b="0" i="0" u="none" strike="noStrike" dirty="0">
                          <a:solidFill>
                            <a:srgbClr val="000000"/>
                          </a:solidFill>
                          <a:effectLst/>
                          <a:latin typeface="Arial Narrow" panose="020B0606020202030204" pitchFamily="34" charset="0"/>
                        </a:rPr>
                        <a:t>Desarrollar proyectos bajo lineamientos ambientales, sociales y prediales, en cumplimiento de la normatividad que permita la ejecución de políticas, estrategias, planes, programas y proyectos de infraestructura de transporte a cargo del </a:t>
                      </a:r>
                      <a:r>
                        <a:rPr lang="es-MX" sz="800" b="0" i="0" u="none" strike="noStrike" dirty="0" err="1">
                          <a:solidFill>
                            <a:srgbClr val="000000"/>
                          </a:solidFill>
                          <a:effectLst/>
                          <a:latin typeface="Arial Narrow" panose="020B0606020202030204" pitchFamily="34" charset="0"/>
                        </a:rPr>
                        <a:t>Invías</a:t>
                      </a:r>
                      <a:r>
                        <a:rPr lang="es-MX" sz="800" b="0" i="0" u="none" strike="noStrike" dirty="0">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ctr" fontAlgn="ctr"/>
                      <a:r>
                        <a:rPr lang="es-CO" sz="800" b="0" i="0" u="none" strike="noStrike" dirty="0">
                          <a:solidFill>
                            <a:srgbClr val="000000"/>
                          </a:solidFill>
                          <a:effectLst/>
                          <a:latin typeface="Arial Narrow" panose="020B0606020202030204" pitchFamily="34" charset="0"/>
                        </a:rPr>
                        <a:t>Servicio al ciudadano</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Mantener la percepción positiva de la ciudadanía respecto al desarrollo de los proyectos de infraestructura, involucrándola en el seguimiento a la gestión a través de aplicación de encuesta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CO" sz="800" b="0" i="0" u="none" strike="noStrike" dirty="0">
                          <a:solidFill>
                            <a:srgbClr val="000000"/>
                          </a:solidFill>
                          <a:effectLst/>
                          <a:latin typeface="Arial Narrow" panose="020B0606020202030204" pitchFamily="34" charset="0"/>
                        </a:rPr>
                        <a:t>Encuestas realizadas</a:t>
                      </a:r>
                      <a:br>
                        <a:rPr lang="es-CO" sz="800" b="0" i="0" u="none" strike="noStrike" dirty="0">
                          <a:solidFill>
                            <a:srgbClr val="000000"/>
                          </a:solidFill>
                          <a:effectLst/>
                          <a:latin typeface="Arial Narrow" panose="020B0606020202030204" pitchFamily="34" charset="0"/>
                        </a:rPr>
                      </a:br>
                      <a:r>
                        <a:rPr lang="es-CO" sz="800" b="0" i="0" u="none" strike="noStrike" dirty="0">
                          <a:solidFill>
                            <a:srgbClr val="000000"/>
                          </a:solidFill>
                          <a:effectLst/>
                          <a:latin typeface="Arial Narrow" panose="020B0606020202030204" pitchFamily="34" charset="0"/>
                        </a:rPr>
                        <a:t>Informe de resultado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Subdirección de Medio Ambiente y Gestión Social con apoyo de Oficina Asesora de Planeación – Grupo de Desarrollo Organizacional</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12874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a:solidFill>
                            <a:srgbClr val="000000"/>
                          </a:solidFill>
                          <a:effectLst/>
                          <a:latin typeface="Arial Narrow" panose="020B0606020202030204" pitchFamily="34" charset="0"/>
                        </a:rPr>
                        <a:t>Gestionar la adquisición de los predios requeridos para el desarrollo de los proyectos del INVIAS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Predios adquiridos en la red vial nacional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158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149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94%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158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Subdirección Medio Ambiente y Gestión Social </a:t>
                      </a:r>
                      <a:br>
                        <a:rPr lang="es-MX" sz="800" b="0" i="0" u="none" strike="noStrike">
                          <a:solidFill>
                            <a:srgbClr val="000000"/>
                          </a:solidFill>
                          <a:effectLst/>
                          <a:latin typeface="Arial Narrow" panose="020B0606020202030204" pitchFamily="34" charset="0"/>
                        </a:rPr>
                      </a:br>
                      <a:r>
                        <a:rPr lang="es-MX" sz="800" b="0" i="0" u="none" strike="noStrike">
                          <a:solidFill>
                            <a:srgbClr val="000000"/>
                          </a:solidFill>
                          <a:effectLst/>
                          <a:latin typeface="Arial Narrow" panose="020B0606020202030204" pitchFamily="34" charset="0"/>
                        </a:rPr>
                        <a:t>Subdirección de la Red Nacional de Carreteras</a:t>
                      </a:r>
                      <a:br>
                        <a:rPr lang="es-MX" sz="800" b="0" i="0" u="none" strike="noStrike">
                          <a:solidFill>
                            <a:srgbClr val="000000"/>
                          </a:solidFill>
                          <a:effectLst/>
                          <a:latin typeface="Arial Narrow" panose="020B0606020202030204" pitchFamily="34" charset="0"/>
                        </a:rPr>
                      </a:br>
                      <a:r>
                        <a:rPr lang="es-MX" sz="800" b="0" i="0" u="none" strike="noStrike">
                          <a:solidFill>
                            <a:srgbClr val="000000"/>
                          </a:solidFill>
                          <a:effectLst/>
                          <a:latin typeface="Arial Narrow" panose="020B0606020202030204" pitchFamily="34" charset="0"/>
                        </a:rPr>
                        <a:t>Grupo de Grandes Proyectos</a:t>
                      </a:r>
                      <a:br>
                        <a:rPr lang="es-MX" sz="800" b="0" i="0" u="none" strike="noStrike">
                          <a:solidFill>
                            <a:srgbClr val="000000"/>
                          </a:solidFill>
                          <a:effectLst/>
                          <a:latin typeface="Arial Narrow" panose="020B0606020202030204" pitchFamily="34" charset="0"/>
                        </a:rPr>
                      </a:br>
                      <a:r>
                        <a:rPr lang="es-MX" sz="800" b="0" i="0" u="none" strike="noStrike">
                          <a:solidFill>
                            <a:srgbClr val="000000"/>
                          </a:solidFill>
                          <a:effectLst/>
                          <a:latin typeface="Arial Narrow" panose="020B0606020202030204" pitchFamily="34" charset="0"/>
                        </a:rPr>
                        <a:t>Grupo Túnel de la Línea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12874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a:solidFill>
                            <a:srgbClr val="000000"/>
                          </a:solidFill>
                          <a:effectLst/>
                          <a:latin typeface="Arial Narrow" panose="020B0606020202030204" pitchFamily="34" charset="0"/>
                        </a:rPr>
                        <a:t>Gestionar la adquisición de los predios en la red secundaria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CO" sz="800" b="0" i="0" u="none" strike="noStrike" dirty="0">
                          <a:solidFill>
                            <a:srgbClr val="000000"/>
                          </a:solidFill>
                          <a:effectLst/>
                          <a:latin typeface="Arial Narrow" panose="020B0606020202030204" pitchFamily="34" charset="0"/>
                        </a:rPr>
                        <a:t>Predios adquiridos red secundaria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258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258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CO" sz="800" b="0" i="0" u="none" strike="noStrike" dirty="0">
                          <a:solidFill>
                            <a:srgbClr val="000000"/>
                          </a:solidFill>
                          <a:effectLst/>
                          <a:latin typeface="Arial Narrow" panose="020B0606020202030204" pitchFamily="34" charset="0"/>
                        </a:rPr>
                        <a:t>Grupo de Grandes Proyectos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bl>
          </a:graphicData>
        </a:graphic>
      </p:graphicFrame>
      <p:grpSp>
        <p:nvGrpSpPr>
          <p:cNvPr id="186" name="Ellipse 256"/>
          <p:cNvGrpSpPr>
            <a:grpSpLocks/>
          </p:cNvGrpSpPr>
          <p:nvPr/>
        </p:nvGrpSpPr>
        <p:grpSpPr bwMode="auto">
          <a:xfrm>
            <a:off x="1039254" y="4872660"/>
            <a:ext cx="2087562" cy="431800"/>
            <a:chOff x="4712208" y="4803648"/>
            <a:chExt cx="2822448" cy="621792"/>
          </a:xfrm>
        </p:grpSpPr>
        <p:pic>
          <p:nvPicPr>
            <p:cNvPr id="187"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274" name="Rectangle 7"/>
          <p:cNvSpPr>
            <a:spLocks noChangeArrowheads="1"/>
          </p:cNvSpPr>
          <p:nvPr/>
        </p:nvSpPr>
        <p:spPr bwMode="gray">
          <a:xfrm>
            <a:off x="587715" y="2836088"/>
            <a:ext cx="3202271"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CO" sz="1600" dirty="0">
                <a:solidFill>
                  <a:srgbClr val="000000"/>
                </a:solidFill>
                <a:latin typeface="Arial Narrow" panose="020B0606020202030204" pitchFamily="34" charset="0"/>
              </a:rPr>
              <a:t>Encuestas realizadas</a:t>
            </a:r>
            <a:br>
              <a:rPr lang="es-CO" sz="1600" dirty="0">
                <a:solidFill>
                  <a:srgbClr val="000000"/>
                </a:solidFill>
                <a:latin typeface="Arial Narrow" panose="020B0606020202030204" pitchFamily="34" charset="0"/>
              </a:rPr>
            </a:br>
            <a:r>
              <a:rPr lang="es-CO" sz="1600" dirty="0">
                <a:solidFill>
                  <a:srgbClr val="000000"/>
                </a:solidFill>
                <a:latin typeface="Arial Narrow" panose="020B0606020202030204" pitchFamily="34" charset="0"/>
              </a:rPr>
              <a:t>Informe de resultado</a:t>
            </a:r>
          </a:p>
        </p:txBody>
      </p:sp>
      <p:sp>
        <p:nvSpPr>
          <p:cNvPr id="275" name="Rectangle 3"/>
          <p:cNvSpPr>
            <a:spLocks noChangeArrowheads="1"/>
          </p:cNvSpPr>
          <p:nvPr/>
        </p:nvSpPr>
        <p:spPr bwMode="gray">
          <a:xfrm>
            <a:off x="1874713" y="3426333"/>
            <a:ext cx="1915273" cy="1844333"/>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La meta se alcanza por parte de la Subdirección de Medio Ambiente y Gestión Social con apoyo de Oficina Asesora de Planeación Grupo de Desarrollo Organizacional </a:t>
            </a:r>
            <a:r>
              <a:rPr lang="es-MX" altLang="es-CO" sz="1200" dirty="0">
                <a:solidFill>
                  <a:srgbClr val="FF0000"/>
                </a:solidFill>
                <a:latin typeface="Arial" panose="020B0604020202020204" pitchFamily="34" charset="0"/>
                <a:cs typeface="Arial" panose="020B0604020202020204" pitchFamily="34" charset="0"/>
              </a:rPr>
              <a:t>XXXX</a:t>
            </a:r>
          </a:p>
          <a:p>
            <a:pPr>
              <a:lnSpc>
                <a:spcPct val="90000"/>
              </a:lnSpc>
              <a:spcAft>
                <a:spcPct val="20000"/>
              </a:spcAft>
              <a:buClr>
                <a:srgbClr val="292929"/>
              </a:buClr>
              <a:buFont typeface="Wingdings" panose="05000000000000000000" pitchFamily="2" charset="2"/>
              <a:buChar char="§"/>
            </a:pPr>
            <a:r>
              <a:rPr lang="en-GB" altLang="es-CO" sz="1200" dirty="0">
                <a:solidFill>
                  <a:srgbClr val="000000"/>
                </a:solidFill>
                <a:latin typeface="Arial" panose="020B0604020202020204" pitchFamily="34" charset="0"/>
                <a:cs typeface="Arial" panose="020B0604020202020204" pitchFamily="34" charset="0"/>
              </a:rPr>
              <a:t>Se </a:t>
            </a:r>
            <a:r>
              <a:rPr lang="en-GB" altLang="es-CO" sz="1200" dirty="0" err="1">
                <a:solidFill>
                  <a:srgbClr val="000000"/>
                </a:solidFill>
                <a:latin typeface="Arial" panose="020B0604020202020204" pitchFamily="34" charset="0"/>
                <a:cs typeface="Arial" panose="020B0604020202020204" pitchFamily="34" charset="0"/>
              </a:rPr>
              <a:t>cumplió</a:t>
            </a:r>
            <a:r>
              <a:rPr lang="en-GB" altLang="es-CO" sz="1200" dirty="0">
                <a:solidFill>
                  <a:srgbClr val="000000"/>
                </a:solidFill>
                <a:latin typeface="Arial" panose="020B0604020202020204" pitchFamily="34" charset="0"/>
                <a:cs typeface="Arial" panose="020B0604020202020204" pitchFamily="34" charset="0"/>
              </a:rPr>
              <a:t> la meta </a:t>
            </a:r>
            <a:r>
              <a:rPr lang="en-GB" altLang="es-CO" sz="1200" dirty="0" err="1">
                <a:solidFill>
                  <a:srgbClr val="000000"/>
                </a:solidFill>
                <a:latin typeface="Arial" panose="020B0604020202020204" pitchFamily="34" charset="0"/>
                <a:cs typeface="Arial" panose="020B0604020202020204" pitchFamily="34" charset="0"/>
              </a:rPr>
              <a:t>satisfactoriamente</a:t>
            </a:r>
            <a:endParaRPr lang="en-GB" altLang="es-CO" sz="1200" dirty="0">
              <a:solidFill>
                <a:srgbClr val="FF0000"/>
              </a:solidFill>
              <a:latin typeface="Arial" panose="020B0604020202020204" pitchFamily="34" charset="0"/>
              <a:cs typeface="Arial" panose="020B0604020202020204" pitchFamily="34" charset="0"/>
            </a:endParaRPr>
          </a:p>
        </p:txBody>
      </p:sp>
      <p:sp>
        <p:nvSpPr>
          <p:cNvPr id="276" name="Text Box 364"/>
          <p:cNvSpPr txBox="1">
            <a:spLocks noChangeArrowheads="1"/>
          </p:cNvSpPr>
          <p:nvPr/>
        </p:nvSpPr>
        <p:spPr bwMode="auto">
          <a:xfrm>
            <a:off x="339801" y="5183568"/>
            <a:ext cx="117371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100%*</a:t>
            </a:r>
          </a:p>
        </p:txBody>
      </p:sp>
      <p:grpSp>
        <p:nvGrpSpPr>
          <p:cNvPr id="277" name="Ellipse 256"/>
          <p:cNvGrpSpPr>
            <a:grpSpLocks/>
          </p:cNvGrpSpPr>
          <p:nvPr/>
        </p:nvGrpSpPr>
        <p:grpSpPr bwMode="auto">
          <a:xfrm>
            <a:off x="5038195" y="4954092"/>
            <a:ext cx="2087562" cy="431800"/>
            <a:chOff x="4712208" y="4803648"/>
            <a:chExt cx="2822448" cy="621792"/>
          </a:xfrm>
        </p:grpSpPr>
        <p:pic>
          <p:nvPicPr>
            <p:cNvPr id="278"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9"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grpSp>
        <p:nvGrpSpPr>
          <p:cNvPr id="282" name="Group 15"/>
          <p:cNvGrpSpPr>
            <a:grpSpLocks/>
          </p:cNvGrpSpPr>
          <p:nvPr/>
        </p:nvGrpSpPr>
        <p:grpSpPr bwMode="auto">
          <a:xfrm>
            <a:off x="4181695" y="3437577"/>
            <a:ext cx="1800225" cy="1800225"/>
            <a:chOff x="2381" y="885"/>
            <a:chExt cx="3221" cy="3221"/>
          </a:xfrm>
        </p:grpSpPr>
        <p:grpSp>
          <p:nvGrpSpPr>
            <p:cNvPr id="283" name="Group 16"/>
            <p:cNvGrpSpPr>
              <a:grpSpLocks/>
            </p:cNvGrpSpPr>
            <p:nvPr/>
          </p:nvGrpSpPr>
          <p:grpSpPr bwMode="auto">
            <a:xfrm>
              <a:off x="2862" y="1371"/>
              <a:ext cx="2259" cy="2249"/>
              <a:chOff x="1476" y="1571"/>
              <a:chExt cx="2100" cy="2090"/>
            </a:xfrm>
          </p:grpSpPr>
          <p:sp>
            <p:nvSpPr>
              <p:cNvPr id="408"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09"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10"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11"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12"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13"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14"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415"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416"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417"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418"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419"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420"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421"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422"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423"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424"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425"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426"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427"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428"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429"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430"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431"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432"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433"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434"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435"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36"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437"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438"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439"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440"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441"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442"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443"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444"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445"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446"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447"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448"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49"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50"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451"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452"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453"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454"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455"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456"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457"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458"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284"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285" name="Group 69"/>
            <p:cNvGrpSpPr>
              <a:grpSpLocks/>
            </p:cNvGrpSpPr>
            <p:nvPr/>
          </p:nvGrpSpPr>
          <p:grpSpPr bwMode="auto">
            <a:xfrm>
              <a:off x="2795" y="1299"/>
              <a:ext cx="2393" cy="2393"/>
              <a:chOff x="-431" y="1616"/>
              <a:chExt cx="2224" cy="2224"/>
            </a:xfrm>
          </p:grpSpPr>
          <p:grpSp>
            <p:nvGrpSpPr>
              <p:cNvPr id="395" name="Group 70"/>
              <p:cNvGrpSpPr>
                <a:grpSpLocks/>
              </p:cNvGrpSpPr>
              <p:nvPr/>
            </p:nvGrpSpPr>
            <p:grpSpPr bwMode="auto">
              <a:xfrm>
                <a:off x="-431" y="1616"/>
                <a:ext cx="2224" cy="2224"/>
                <a:chOff x="-2107" y="1571"/>
                <a:chExt cx="2100" cy="2090"/>
              </a:xfrm>
            </p:grpSpPr>
            <p:sp>
              <p:nvSpPr>
                <p:cNvPr id="397"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398"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399"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00"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01"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02"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03"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404"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405"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406"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407"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396"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288"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289"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80"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81"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382"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383"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384"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385"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386"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rgbClr val="DC0000"/>
            </a:solidFill>
            <a:ln w="9525">
              <a:solidFill>
                <a:schemeClr val="bg1"/>
              </a:solidFill>
              <a:prstDash val="solid"/>
              <a:round/>
              <a:headEnd/>
              <a:tailEnd/>
            </a:ln>
          </p:spPr>
          <p:txBody>
            <a:bodyPr/>
            <a:lstStyle/>
            <a:p>
              <a:endParaRPr lang="es-CO"/>
            </a:p>
          </p:txBody>
        </p:sp>
        <p:sp>
          <p:nvSpPr>
            <p:cNvPr id="387"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rgbClr val="DC0000"/>
            </a:solidFill>
            <a:ln w="9525">
              <a:solidFill>
                <a:schemeClr val="bg1"/>
              </a:solidFill>
              <a:prstDash val="solid"/>
              <a:round/>
              <a:headEnd/>
              <a:tailEnd/>
            </a:ln>
          </p:spPr>
          <p:txBody>
            <a:bodyPr/>
            <a:lstStyle/>
            <a:p>
              <a:endParaRPr lang="es-CO"/>
            </a:p>
          </p:txBody>
        </p:sp>
        <p:sp>
          <p:nvSpPr>
            <p:cNvPr id="388"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rgbClr val="DC0000"/>
            </a:solidFill>
            <a:ln w="9525">
              <a:solidFill>
                <a:schemeClr val="bg1"/>
              </a:solidFill>
              <a:prstDash val="solid"/>
              <a:round/>
              <a:headEnd/>
              <a:tailEnd/>
            </a:ln>
          </p:spPr>
          <p:txBody>
            <a:bodyPr/>
            <a:lstStyle/>
            <a:p>
              <a:endParaRPr lang="es-CO"/>
            </a:p>
          </p:txBody>
        </p:sp>
        <p:sp>
          <p:nvSpPr>
            <p:cNvPr id="389"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rgbClr val="DC0000"/>
            </a:solidFill>
            <a:ln w="9525">
              <a:solidFill>
                <a:schemeClr val="bg1"/>
              </a:solidFill>
              <a:prstDash val="solid"/>
              <a:round/>
              <a:headEnd/>
              <a:tailEnd/>
            </a:ln>
          </p:spPr>
          <p:txBody>
            <a:bodyPr/>
            <a:lstStyle/>
            <a:p>
              <a:endParaRPr lang="es-CO"/>
            </a:p>
          </p:txBody>
        </p:sp>
        <p:sp>
          <p:nvSpPr>
            <p:cNvPr id="390"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rgbClr val="DC0000"/>
            </a:solidFill>
            <a:ln w="9525">
              <a:solidFill>
                <a:schemeClr val="bg1"/>
              </a:solidFill>
              <a:prstDash val="solid"/>
              <a:round/>
              <a:headEnd/>
              <a:tailEnd/>
            </a:ln>
          </p:spPr>
          <p:txBody>
            <a:bodyPr/>
            <a:lstStyle/>
            <a:p>
              <a:endParaRPr lang="es-CO"/>
            </a:p>
          </p:txBody>
        </p:sp>
        <p:grpSp>
          <p:nvGrpSpPr>
            <p:cNvPr id="391" name="Group 96"/>
            <p:cNvGrpSpPr>
              <a:grpSpLocks/>
            </p:cNvGrpSpPr>
            <p:nvPr/>
          </p:nvGrpSpPr>
          <p:grpSpPr bwMode="auto">
            <a:xfrm>
              <a:off x="3650" y="2147"/>
              <a:ext cx="683" cy="696"/>
              <a:chOff x="2699" y="2205"/>
              <a:chExt cx="635" cy="647"/>
            </a:xfrm>
          </p:grpSpPr>
          <p:sp>
            <p:nvSpPr>
              <p:cNvPr id="392"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93"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94"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
        <p:nvSpPr>
          <p:cNvPr id="459" name="Rectangle 7"/>
          <p:cNvSpPr>
            <a:spLocks noChangeArrowheads="1"/>
          </p:cNvSpPr>
          <p:nvPr/>
        </p:nvSpPr>
        <p:spPr bwMode="gray">
          <a:xfrm>
            <a:off x="4224081" y="2820665"/>
            <a:ext cx="3856663"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solidFill>
                  <a:srgbClr val="000000"/>
                </a:solidFill>
                <a:latin typeface="Arial Narrow" panose="020B0606020202030204" pitchFamily="34" charset="0"/>
              </a:rPr>
              <a:t>Predios adquiridos en la red vial nacional</a:t>
            </a:r>
          </a:p>
        </p:txBody>
      </p:sp>
      <p:sp>
        <p:nvSpPr>
          <p:cNvPr id="460" name="Rectangle 3"/>
          <p:cNvSpPr>
            <a:spLocks noChangeArrowheads="1"/>
          </p:cNvSpPr>
          <p:nvPr/>
        </p:nvSpPr>
        <p:spPr bwMode="gray">
          <a:xfrm>
            <a:off x="5964142" y="3464057"/>
            <a:ext cx="2111601" cy="2047465"/>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SRN: 52 Cto1609/2015(20), Cto1513/2015(6), Cto1615/2015 (21),Cto1639/2015(5)</a:t>
            </a:r>
          </a:p>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GGP: 37 Prolongación de la paralela oriental de la autopista Floridablanca - Bucaramanga (20); Cartagena-Barranquilla (17)</a:t>
            </a:r>
          </a:p>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Túnel: 3 Intercambiador Versalles</a:t>
            </a:r>
            <a:endParaRPr lang="en-GB" altLang="es-CO" sz="1200" dirty="0">
              <a:solidFill>
                <a:srgbClr val="000000"/>
              </a:solidFill>
              <a:latin typeface="Arial" panose="020B0604020202020204" pitchFamily="34" charset="0"/>
              <a:cs typeface="Arial" panose="020B0604020202020204" pitchFamily="34" charset="0"/>
            </a:endParaRPr>
          </a:p>
        </p:txBody>
      </p:sp>
      <p:sp>
        <p:nvSpPr>
          <p:cNvPr id="461" name="Text Box 364"/>
          <p:cNvSpPr txBox="1">
            <a:spLocks noChangeArrowheads="1"/>
          </p:cNvSpPr>
          <p:nvPr/>
        </p:nvSpPr>
        <p:spPr bwMode="auto">
          <a:xfrm>
            <a:off x="4514655" y="5173734"/>
            <a:ext cx="99097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rgbClr val="FF0000"/>
                </a:solidFill>
              </a:rPr>
              <a:t>58%*</a:t>
            </a:r>
          </a:p>
        </p:txBody>
      </p:sp>
      <p:grpSp>
        <p:nvGrpSpPr>
          <p:cNvPr id="553" name="Ellipse 256"/>
          <p:cNvGrpSpPr>
            <a:grpSpLocks/>
          </p:cNvGrpSpPr>
          <p:nvPr/>
        </p:nvGrpSpPr>
        <p:grpSpPr bwMode="auto">
          <a:xfrm>
            <a:off x="8874420" y="4964546"/>
            <a:ext cx="2087562" cy="431800"/>
            <a:chOff x="4712208" y="4803648"/>
            <a:chExt cx="2822448" cy="621792"/>
          </a:xfrm>
        </p:grpSpPr>
        <p:pic>
          <p:nvPicPr>
            <p:cNvPr id="554"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5"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grpSp>
        <p:nvGrpSpPr>
          <p:cNvPr id="556" name="Group 15"/>
          <p:cNvGrpSpPr>
            <a:grpSpLocks/>
          </p:cNvGrpSpPr>
          <p:nvPr/>
        </p:nvGrpSpPr>
        <p:grpSpPr bwMode="auto">
          <a:xfrm>
            <a:off x="8422881" y="3479075"/>
            <a:ext cx="1800225" cy="1800225"/>
            <a:chOff x="2381" y="885"/>
            <a:chExt cx="3221" cy="3221"/>
          </a:xfrm>
        </p:grpSpPr>
        <p:grpSp>
          <p:nvGrpSpPr>
            <p:cNvPr id="557" name="Group 16"/>
            <p:cNvGrpSpPr>
              <a:grpSpLocks/>
            </p:cNvGrpSpPr>
            <p:nvPr/>
          </p:nvGrpSpPr>
          <p:grpSpPr bwMode="auto">
            <a:xfrm>
              <a:off x="2862" y="1371"/>
              <a:ext cx="2259" cy="2249"/>
              <a:chOff x="1476" y="1571"/>
              <a:chExt cx="2100" cy="2090"/>
            </a:xfrm>
          </p:grpSpPr>
          <p:sp>
            <p:nvSpPr>
              <p:cNvPr id="590"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591"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92"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593"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94"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595"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596"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597"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598"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99"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00"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601"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602"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03"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604"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605"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06"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607"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608"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609"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610"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611"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612"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613"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614"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615"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616"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617"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18"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619"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620"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621"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622"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623"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624"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625"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626"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627"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628"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629"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630"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31"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32"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33"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634"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35"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36"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637"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638"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639"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640"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558"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559" name="Group 69"/>
            <p:cNvGrpSpPr>
              <a:grpSpLocks/>
            </p:cNvGrpSpPr>
            <p:nvPr/>
          </p:nvGrpSpPr>
          <p:grpSpPr bwMode="auto">
            <a:xfrm>
              <a:off x="2795" y="1299"/>
              <a:ext cx="2393" cy="2393"/>
              <a:chOff x="-431" y="1616"/>
              <a:chExt cx="2224" cy="2224"/>
            </a:xfrm>
          </p:grpSpPr>
          <p:grpSp>
            <p:nvGrpSpPr>
              <p:cNvPr id="577" name="Group 70"/>
              <p:cNvGrpSpPr>
                <a:grpSpLocks/>
              </p:cNvGrpSpPr>
              <p:nvPr/>
            </p:nvGrpSpPr>
            <p:grpSpPr bwMode="auto">
              <a:xfrm>
                <a:off x="-431" y="1616"/>
                <a:ext cx="2224" cy="2224"/>
                <a:chOff x="-2107" y="1571"/>
                <a:chExt cx="2100" cy="2090"/>
              </a:xfrm>
            </p:grpSpPr>
            <p:sp>
              <p:nvSpPr>
                <p:cNvPr id="579"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580"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81"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582"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83"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584"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585"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586"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587"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88"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89"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578"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560"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61"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62"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63"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564"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565"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566"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567"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568"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569"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570"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571"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572"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rgbClr val="DC0000"/>
            </a:solidFill>
            <a:ln w="9525">
              <a:solidFill>
                <a:schemeClr val="bg1"/>
              </a:solidFill>
              <a:prstDash val="solid"/>
              <a:round/>
              <a:headEnd/>
              <a:tailEnd/>
            </a:ln>
          </p:spPr>
          <p:txBody>
            <a:bodyPr/>
            <a:lstStyle/>
            <a:p>
              <a:endParaRPr lang="es-CO"/>
            </a:p>
          </p:txBody>
        </p:sp>
        <p:grpSp>
          <p:nvGrpSpPr>
            <p:cNvPr id="573" name="Group 96"/>
            <p:cNvGrpSpPr>
              <a:grpSpLocks/>
            </p:cNvGrpSpPr>
            <p:nvPr/>
          </p:nvGrpSpPr>
          <p:grpSpPr bwMode="auto">
            <a:xfrm>
              <a:off x="3650" y="2147"/>
              <a:ext cx="683" cy="696"/>
              <a:chOff x="2699" y="2205"/>
              <a:chExt cx="635" cy="647"/>
            </a:xfrm>
          </p:grpSpPr>
          <p:sp>
            <p:nvSpPr>
              <p:cNvPr id="574"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75"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76"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
        <p:nvSpPr>
          <p:cNvPr id="641" name="Rectangle 7"/>
          <p:cNvSpPr>
            <a:spLocks noChangeArrowheads="1"/>
          </p:cNvSpPr>
          <p:nvPr/>
        </p:nvSpPr>
        <p:spPr bwMode="gray">
          <a:xfrm>
            <a:off x="8427409" y="2836088"/>
            <a:ext cx="3342833"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CO" sz="1600" dirty="0">
                <a:solidFill>
                  <a:srgbClr val="000000"/>
                </a:solidFill>
                <a:latin typeface="Arial Narrow" panose="020B0606020202030204" pitchFamily="34" charset="0"/>
              </a:rPr>
              <a:t>Predios adquiridos red secundaria</a:t>
            </a:r>
          </a:p>
        </p:txBody>
      </p:sp>
      <p:sp>
        <p:nvSpPr>
          <p:cNvPr id="642" name="Rectangle 3"/>
          <p:cNvSpPr>
            <a:spLocks noChangeArrowheads="1"/>
          </p:cNvSpPr>
          <p:nvPr/>
        </p:nvSpPr>
        <p:spPr bwMode="gray">
          <a:xfrm>
            <a:off x="10272890" y="3487949"/>
            <a:ext cx="1497352" cy="1678134"/>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n-GB" altLang="es-CO" sz="1200" dirty="0">
                <a:solidFill>
                  <a:srgbClr val="000000"/>
                </a:solidFill>
                <a:latin typeface="Arial" panose="020B0604020202020204" pitchFamily="34" charset="0"/>
                <a:cs typeface="Arial" panose="020B0604020202020204" pitchFamily="34" charset="0"/>
              </a:rPr>
              <a:t>GGP: 251 Tercer </a:t>
            </a:r>
            <a:r>
              <a:rPr lang="en-GB" altLang="es-CO" sz="1200" dirty="0" err="1">
                <a:solidFill>
                  <a:srgbClr val="000000"/>
                </a:solidFill>
                <a:latin typeface="Arial" panose="020B0604020202020204" pitchFamily="34" charset="0"/>
                <a:cs typeface="Arial" panose="020B0604020202020204" pitchFamily="34" charset="0"/>
              </a:rPr>
              <a:t>carril</a:t>
            </a:r>
            <a:r>
              <a:rPr lang="en-GB" altLang="es-CO" sz="1200" dirty="0">
                <a:solidFill>
                  <a:srgbClr val="000000"/>
                </a:solidFill>
                <a:latin typeface="Arial" panose="020B0604020202020204" pitchFamily="34" charset="0"/>
                <a:cs typeface="Arial" panose="020B0604020202020204" pitchFamily="34" charset="0"/>
              </a:rPr>
              <a:t> </a:t>
            </a:r>
            <a:r>
              <a:rPr lang="en-GB" altLang="es-CO" sz="1200" dirty="0" err="1">
                <a:solidFill>
                  <a:srgbClr val="000000"/>
                </a:solidFill>
                <a:latin typeface="Arial" panose="020B0604020202020204" pitchFamily="34" charset="0"/>
                <a:cs typeface="Arial" panose="020B0604020202020204" pitchFamily="34" charset="0"/>
              </a:rPr>
              <a:t>Anapoima</a:t>
            </a:r>
            <a:r>
              <a:rPr lang="en-GB" altLang="es-CO" sz="1200" dirty="0">
                <a:solidFill>
                  <a:srgbClr val="000000"/>
                </a:solidFill>
                <a:latin typeface="Arial" panose="020B0604020202020204" pitchFamily="34" charset="0"/>
                <a:cs typeface="Arial" panose="020B0604020202020204" pitchFamily="34" charset="0"/>
              </a:rPr>
              <a:t>-Mosquera (227); Puente Benito Hernández (8); </a:t>
            </a:r>
            <a:r>
              <a:rPr lang="en-GB" altLang="es-CO" sz="1200" dirty="0" err="1">
                <a:solidFill>
                  <a:srgbClr val="000000"/>
                </a:solidFill>
                <a:latin typeface="Arial" panose="020B0604020202020204" pitchFamily="34" charset="0"/>
                <a:cs typeface="Arial" panose="020B0604020202020204" pitchFamily="34" charset="0"/>
              </a:rPr>
              <a:t>Tebaida</a:t>
            </a:r>
            <a:r>
              <a:rPr lang="en-GB" altLang="es-CO" sz="1200" dirty="0">
                <a:solidFill>
                  <a:srgbClr val="000000"/>
                </a:solidFill>
                <a:latin typeface="Arial" panose="020B0604020202020204" pitchFamily="34" charset="0"/>
                <a:cs typeface="Arial" panose="020B0604020202020204" pitchFamily="34" charset="0"/>
              </a:rPr>
              <a:t> Montenegro (16)</a:t>
            </a:r>
          </a:p>
          <a:p>
            <a:pPr>
              <a:lnSpc>
                <a:spcPct val="90000"/>
              </a:lnSpc>
              <a:spcAft>
                <a:spcPct val="20000"/>
              </a:spcAft>
              <a:buClr>
                <a:srgbClr val="292929"/>
              </a:buClr>
              <a:buFont typeface="Wingdings" panose="05000000000000000000" pitchFamily="2" charset="2"/>
              <a:buChar char="§"/>
            </a:pPr>
            <a:r>
              <a:rPr lang="en-GB" altLang="es-CO" sz="1200" dirty="0">
                <a:solidFill>
                  <a:srgbClr val="FF0000"/>
                </a:solidFill>
                <a:latin typeface="Arial" panose="020B0604020202020204" pitchFamily="34" charset="0"/>
                <a:cs typeface="Arial" panose="020B0604020202020204" pitchFamily="34" charset="0"/>
              </a:rPr>
              <a:t>Se </a:t>
            </a:r>
            <a:r>
              <a:rPr lang="en-GB" altLang="es-CO" sz="1200" dirty="0" err="1">
                <a:solidFill>
                  <a:srgbClr val="FF0000"/>
                </a:solidFill>
                <a:latin typeface="Arial" panose="020B0604020202020204" pitchFamily="34" charset="0"/>
                <a:cs typeface="Arial" panose="020B0604020202020204" pitchFamily="34" charset="0"/>
              </a:rPr>
              <a:t>cumplió</a:t>
            </a:r>
            <a:r>
              <a:rPr lang="en-GB" altLang="es-CO" sz="1200" dirty="0">
                <a:solidFill>
                  <a:srgbClr val="FF0000"/>
                </a:solidFill>
                <a:latin typeface="Arial" panose="020B0604020202020204" pitchFamily="34" charset="0"/>
                <a:cs typeface="Arial" panose="020B0604020202020204" pitchFamily="34" charset="0"/>
              </a:rPr>
              <a:t> la meta </a:t>
            </a:r>
            <a:r>
              <a:rPr lang="en-GB" altLang="es-CO" sz="1200" dirty="0" err="1">
                <a:solidFill>
                  <a:srgbClr val="FF0000"/>
                </a:solidFill>
                <a:latin typeface="Arial" panose="020B0604020202020204" pitchFamily="34" charset="0"/>
                <a:cs typeface="Arial" panose="020B0604020202020204" pitchFamily="34" charset="0"/>
              </a:rPr>
              <a:t>satisfactoriamente</a:t>
            </a:r>
            <a:endParaRPr lang="en-GB" altLang="es-CO" sz="1200" dirty="0">
              <a:solidFill>
                <a:srgbClr val="FF0000"/>
              </a:solidFill>
              <a:latin typeface="Arial" panose="020B0604020202020204" pitchFamily="34" charset="0"/>
              <a:cs typeface="Arial" panose="020B0604020202020204" pitchFamily="34" charset="0"/>
            </a:endParaRPr>
          </a:p>
        </p:txBody>
      </p:sp>
      <p:sp>
        <p:nvSpPr>
          <p:cNvPr id="643" name="Text Box 364"/>
          <p:cNvSpPr txBox="1">
            <a:spLocks noChangeArrowheads="1"/>
          </p:cNvSpPr>
          <p:nvPr/>
        </p:nvSpPr>
        <p:spPr bwMode="auto">
          <a:xfrm>
            <a:off x="8845609" y="5215232"/>
            <a:ext cx="81144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97%</a:t>
            </a:r>
          </a:p>
        </p:txBody>
      </p:sp>
      <p:grpSp>
        <p:nvGrpSpPr>
          <p:cNvPr id="280" name="Group 15"/>
          <p:cNvGrpSpPr>
            <a:grpSpLocks/>
          </p:cNvGrpSpPr>
          <p:nvPr/>
        </p:nvGrpSpPr>
        <p:grpSpPr bwMode="auto">
          <a:xfrm>
            <a:off x="59257" y="3403763"/>
            <a:ext cx="1800225" cy="1800225"/>
            <a:chOff x="2381" y="885"/>
            <a:chExt cx="3221" cy="3221"/>
          </a:xfrm>
        </p:grpSpPr>
        <p:grpSp>
          <p:nvGrpSpPr>
            <p:cNvPr id="281" name="Group 16"/>
            <p:cNvGrpSpPr>
              <a:grpSpLocks/>
            </p:cNvGrpSpPr>
            <p:nvPr/>
          </p:nvGrpSpPr>
          <p:grpSpPr bwMode="auto">
            <a:xfrm>
              <a:off x="2862" y="1371"/>
              <a:ext cx="2259" cy="2249"/>
              <a:chOff x="1476" y="1571"/>
              <a:chExt cx="2100" cy="2090"/>
            </a:xfrm>
          </p:grpSpPr>
          <p:sp>
            <p:nvSpPr>
              <p:cNvPr id="320"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321"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322"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323"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324"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325"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326"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327"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328"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329"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330"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331"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332"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333"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334"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335"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336"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337"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338"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339"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340"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341"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342"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343"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344"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345"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346"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347"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348"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349"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350"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351"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352"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353"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354"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355"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356"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357"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358"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359"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360"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361"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362"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363"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364"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365"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366"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367"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368"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369"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370"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286"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287" name="Group 69"/>
            <p:cNvGrpSpPr>
              <a:grpSpLocks/>
            </p:cNvGrpSpPr>
            <p:nvPr/>
          </p:nvGrpSpPr>
          <p:grpSpPr bwMode="auto">
            <a:xfrm>
              <a:off x="2795" y="1299"/>
              <a:ext cx="2393" cy="2393"/>
              <a:chOff x="-431" y="1616"/>
              <a:chExt cx="2224" cy="2224"/>
            </a:xfrm>
          </p:grpSpPr>
          <p:grpSp>
            <p:nvGrpSpPr>
              <p:cNvPr id="307" name="Group 70"/>
              <p:cNvGrpSpPr>
                <a:grpSpLocks/>
              </p:cNvGrpSpPr>
              <p:nvPr/>
            </p:nvGrpSpPr>
            <p:grpSpPr bwMode="auto">
              <a:xfrm>
                <a:off x="-431" y="1616"/>
                <a:ext cx="2224" cy="2224"/>
                <a:chOff x="-2107" y="1571"/>
                <a:chExt cx="2100" cy="2090"/>
              </a:xfrm>
            </p:grpSpPr>
            <p:sp>
              <p:nvSpPr>
                <p:cNvPr id="309"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310"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311"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312"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313"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314"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315"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316"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317"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318"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319"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308"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290"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291"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292"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293"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294"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295"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296"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297"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298"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299"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300"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301"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302"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303" name="Group 96"/>
            <p:cNvGrpSpPr>
              <a:grpSpLocks/>
            </p:cNvGrpSpPr>
            <p:nvPr/>
          </p:nvGrpSpPr>
          <p:grpSpPr bwMode="auto">
            <a:xfrm>
              <a:off x="3650" y="2147"/>
              <a:ext cx="683" cy="696"/>
              <a:chOff x="2699" y="2205"/>
              <a:chExt cx="635" cy="647"/>
            </a:xfrm>
          </p:grpSpPr>
          <p:sp>
            <p:nvSpPr>
              <p:cNvPr id="304"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05"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06"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
        <p:nvSpPr>
          <p:cNvPr id="2" name="Rectángulo 1">
            <a:extLst>
              <a:ext uri="{FF2B5EF4-FFF2-40B4-BE49-F238E27FC236}">
                <a16:creationId xmlns:a16="http://schemas.microsoft.com/office/drawing/2014/main" id="{1AA5FA9A-17D5-48C6-AA97-796C6FF8AD0C}"/>
              </a:ext>
            </a:extLst>
          </p:cNvPr>
          <p:cNvSpPr/>
          <p:nvPr/>
        </p:nvSpPr>
        <p:spPr>
          <a:xfrm>
            <a:off x="6040517" y="5645354"/>
            <a:ext cx="6096000" cy="215444"/>
          </a:xfrm>
          <a:prstGeom prst="rect">
            <a:avLst/>
          </a:prstGeom>
        </p:spPr>
        <p:txBody>
          <a:bodyPr>
            <a:spAutoFit/>
          </a:bodyPr>
          <a:lstStyle/>
          <a:p>
            <a:r>
              <a:rPr lang="es-CO" sz="800" dirty="0">
                <a:solidFill>
                  <a:srgbClr val="FF0000"/>
                </a:solidFill>
                <a:highlight>
                  <a:srgbClr val="FFFF00"/>
                </a:highlight>
              </a:rPr>
              <a:t>EN SIPLAN Gestionar la adquisición de los predios requeridos para el desarrollo de los proyectos del INVIAS….</a:t>
            </a:r>
          </a:p>
        </p:txBody>
      </p:sp>
    </p:spTree>
    <p:extLst>
      <p:ext uri="{BB962C8B-B14F-4D97-AF65-F5344CB8AC3E}">
        <p14:creationId xmlns:p14="http://schemas.microsoft.com/office/powerpoint/2010/main" val="30430074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127591" y="365125"/>
            <a:ext cx="11982893" cy="1325563"/>
          </a:xfrm>
        </p:spPr>
        <p:txBody>
          <a:bodyPr>
            <a:normAutofit/>
          </a:bodyPr>
          <a:lstStyle/>
          <a:p>
            <a:pPr algn="ctr"/>
            <a:r>
              <a:rPr lang="en-US" altLang="es-CO" b="1" dirty="0" err="1">
                <a:solidFill>
                  <a:schemeClr val="accent2"/>
                </a:solidFill>
                <a:latin typeface="Arial" panose="020B0604020202020204" pitchFamily="34" charset="0"/>
                <a:ea typeface="+mn-ea"/>
                <a:cs typeface="Arial" panose="020B0604020202020204" pitchFamily="34" charset="0"/>
              </a:rPr>
              <a:t>Desempeño</a:t>
            </a:r>
            <a:r>
              <a:rPr lang="en-US" altLang="es-CO" b="1" dirty="0">
                <a:solidFill>
                  <a:schemeClr val="accent2"/>
                </a:solidFill>
                <a:latin typeface="Arial" panose="020B0604020202020204" pitchFamily="34" charset="0"/>
                <a:ea typeface="+mn-ea"/>
                <a:cs typeface="Arial" panose="020B0604020202020204" pitchFamily="34" charset="0"/>
              </a:rPr>
              <a:t> </a:t>
            </a:r>
            <a:r>
              <a:rPr lang="en-US" altLang="es-CO" b="1" dirty="0" err="1">
                <a:solidFill>
                  <a:schemeClr val="accent2"/>
                </a:solidFill>
                <a:latin typeface="Arial" panose="020B0604020202020204" pitchFamily="34" charset="0"/>
                <a:ea typeface="+mn-ea"/>
                <a:cs typeface="Arial" panose="020B0604020202020204" pitchFamily="34" charset="0"/>
              </a:rPr>
              <a:t>Indicadores</a:t>
            </a:r>
            <a:r>
              <a:rPr lang="en-US" altLang="es-CO" b="1" dirty="0">
                <a:solidFill>
                  <a:schemeClr val="accent2"/>
                </a:solidFill>
                <a:latin typeface="Arial" panose="020B0604020202020204" pitchFamily="34" charset="0"/>
                <a:ea typeface="+mn-ea"/>
                <a:cs typeface="Arial" panose="020B0604020202020204" pitchFamily="34" charset="0"/>
              </a:rPr>
              <a:t> de </a:t>
            </a:r>
            <a:r>
              <a:rPr lang="en-US" altLang="es-CO" b="1" dirty="0" err="1">
                <a:solidFill>
                  <a:schemeClr val="accent2"/>
                </a:solidFill>
                <a:latin typeface="Arial" panose="020B0604020202020204" pitchFamily="34" charset="0"/>
                <a:ea typeface="+mn-ea"/>
                <a:cs typeface="Arial" panose="020B0604020202020204" pitchFamily="34" charset="0"/>
              </a:rPr>
              <a:t>efectividad</a:t>
            </a:r>
            <a:r>
              <a:rPr lang="en-US" altLang="es-CO" b="1" dirty="0">
                <a:solidFill>
                  <a:schemeClr val="accent2"/>
                </a:solidFill>
                <a:latin typeface="Arial" panose="020B0604020202020204" pitchFamily="34" charset="0"/>
                <a:ea typeface="+mn-ea"/>
                <a:cs typeface="Arial" panose="020B0604020202020204" pitchFamily="34" charset="0"/>
              </a:rPr>
              <a:t> 2018</a:t>
            </a:r>
          </a:p>
        </p:txBody>
      </p:sp>
      <p:grpSp>
        <p:nvGrpSpPr>
          <p:cNvPr id="138243" name="Group 3"/>
          <p:cNvGrpSpPr>
            <a:grpSpLocks/>
          </p:cNvGrpSpPr>
          <p:nvPr/>
        </p:nvGrpSpPr>
        <p:grpSpPr bwMode="auto">
          <a:xfrm>
            <a:off x="4151314" y="1557338"/>
            <a:ext cx="3889375" cy="4392612"/>
            <a:chOff x="1655" y="981"/>
            <a:chExt cx="2450" cy="2767"/>
          </a:xfrm>
        </p:grpSpPr>
        <p:sp>
          <p:nvSpPr>
            <p:cNvPr id="138244" name="AutoShape 4"/>
            <p:cNvSpPr>
              <a:spLocks noChangeArrowheads="1"/>
            </p:cNvSpPr>
            <p:nvPr/>
          </p:nvSpPr>
          <p:spPr bwMode="auto">
            <a:xfrm>
              <a:off x="1655" y="981"/>
              <a:ext cx="2450" cy="2450"/>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138245" name="Group 5"/>
            <p:cNvGrpSpPr>
              <a:grpSpLocks/>
            </p:cNvGrpSpPr>
            <p:nvPr/>
          </p:nvGrpSpPr>
          <p:grpSpPr bwMode="auto">
            <a:xfrm>
              <a:off x="1969" y="1294"/>
              <a:ext cx="1822" cy="1824"/>
              <a:chOff x="-1466" y="-646"/>
              <a:chExt cx="2094" cy="2096"/>
            </a:xfrm>
          </p:grpSpPr>
          <p:sp>
            <p:nvSpPr>
              <p:cNvPr id="138246" name="Freeform 6"/>
              <p:cNvSpPr>
                <a:spLocks/>
              </p:cNvSpPr>
              <p:nvPr/>
            </p:nvSpPr>
            <p:spPr bwMode="auto">
              <a:xfrm>
                <a:off x="-1034" y="989"/>
                <a:ext cx="1230" cy="461"/>
              </a:xfrm>
              <a:custGeom>
                <a:avLst/>
                <a:gdLst>
                  <a:gd name="T0" fmla="*/ 1200 w 1230"/>
                  <a:gd name="T1" fmla="*/ 281 h 461"/>
                  <a:gd name="T2" fmla="*/ 1152 w 1230"/>
                  <a:gd name="T3" fmla="*/ 311 h 461"/>
                  <a:gd name="T4" fmla="*/ 1104 w 1230"/>
                  <a:gd name="T5" fmla="*/ 335 h 461"/>
                  <a:gd name="T6" fmla="*/ 1056 w 1230"/>
                  <a:gd name="T7" fmla="*/ 359 h 461"/>
                  <a:gd name="T8" fmla="*/ 1008 w 1230"/>
                  <a:gd name="T9" fmla="*/ 383 h 461"/>
                  <a:gd name="T10" fmla="*/ 954 w 1230"/>
                  <a:gd name="T11" fmla="*/ 401 h 461"/>
                  <a:gd name="T12" fmla="*/ 900 w 1230"/>
                  <a:gd name="T13" fmla="*/ 419 h 461"/>
                  <a:gd name="T14" fmla="*/ 852 w 1230"/>
                  <a:gd name="T15" fmla="*/ 431 h 461"/>
                  <a:gd name="T16" fmla="*/ 798 w 1230"/>
                  <a:gd name="T17" fmla="*/ 443 h 461"/>
                  <a:gd name="T18" fmla="*/ 744 w 1230"/>
                  <a:gd name="T19" fmla="*/ 449 h 461"/>
                  <a:gd name="T20" fmla="*/ 684 w 1230"/>
                  <a:gd name="T21" fmla="*/ 455 h 461"/>
                  <a:gd name="T22" fmla="*/ 630 w 1230"/>
                  <a:gd name="T23" fmla="*/ 461 h 461"/>
                  <a:gd name="T24" fmla="*/ 576 w 1230"/>
                  <a:gd name="T25" fmla="*/ 461 h 461"/>
                  <a:gd name="T26" fmla="*/ 522 w 1230"/>
                  <a:gd name="T27" fmla="*/ 455 h 461"/>
                  <a:gd name="T28" fmla="*/ 468 w 1230"/>
                  <a:gd name="T29" fmla="*/ 449 h 461"/>
                  <a:gd name="T30" fmla="*/ 414 w 1230"/>
                  <a:gd name="T31" fmla="*/ 443 h 461"/>
                  <a:gd name="T32" fmla="*/ 360 w 1230"/>
                  <a:gd name="T33" fmla="*/ 431 h 461"/>
                  <a:gd name="T34" fmla="*/ 306 w 1230"/>
                  <a:gd name="T35" fmla="*/ 413 h 461"/>
                  <a:gd name="T36" fmla="*/ 258 w 1230"/>
                  <a:gd name="T37" fmla="*/ 395 h 461"/>
                  <a:gd name="T38" fmla="*/ 204 w 1230"/>
                  <a:gd name="T39" fmla="*/ 377 h 461"/>
                  <a:gd name="T40" fmla="*/ 156 w 1230"/>
                  <a:gd name="T41" fmla="*/ 353 h 461"/>
                  <a:gd name="T42" fmla="*/ 108 w 1230"/>
                  <a:gd name="T43" fmla="*/ 329 h 461"/>
                  <a:gd name="T44" fmla="*/ 60 w 1230"/>
                  <a:gd name="T45" fmla="*/ 299 h 461"/>
                  <a:gd name="T46" fmla="*/ 12 w 1230"/>
                  <a:gd name="T47" fmla="*/ 269 h 461"/>
                  <a:gd name="T48" fmla="*/ 192 w 1230"/>
                  <a:gd name="T49" fmla="*/ 12 h 461"/>
                  <a:gd name="T50" fmla="*/ 222 w 1230"/>
                  <a:gd name="T51" fmla="*/ 30 h 461"/>
                  <a:gd name="T52" fmla="*/ 258 w 1230"/>
                  <a:gd name="T53" fmla="*/ 48 h 461"/>
                  <a:gd name="T54" fmla="*/ 294 w 1230"/>
                  <a:gd name="T55" fmla="*/ 65 h 461"/>
                  <a:gd name="T56" fmla="*/ 324 w 1230"/>
                  <a:gd name="T57" fmla="*/ 83 h 461"/>
                  <a:gd name="T58" fmla="*/ 360 w 1230"/>
                  <a:gd name="T59" fmla="*/ 95 h 461"/>
                  <a:gd name="T60" fmla="*/ 396 w 1230"/>
                  <a:gd name="T61" fmla="*/ 107 h 461"/>
                  <a:gd name="T62" fmla="*/ 438 w 1230"/>
                  <a:gd name="T63" fmla="*/ 119 h 461"/>
                  <a:gd name="T64" fmla="*/ 474 w 1230"/>
                  <a:gd name="T65" fmla="*/ 131 h 461"/>
                  <a:gd name="T66" fmla="*/ 510 w 1230"/>
                  <a:gd name="T67" fmla="*/ 137 h 461"/>
                  <a:gd name="T68" fmla="*/ 552 w 1230"/>
                  <a:gd name="T69" fmla="*/ 137 h 461"/>
                  <a:gd name="T70" fmla="*/ 588 w 1230"/>
                  <a:gd name="T71" fmla="*/ 143 h 461"/>
                  <a:gd name="T72" fmla="*/ 624 w 1230"/>
                  <a:gd name="T73" fmla="*/ 143 h 461"/>
                  <a:gd name="T74" fmla="*/ 666 w 1230"/>
                  <a:gd name="T75" fmla="*/ 137 h 461"/>
                  <a:gd name="T76" fmla="*/ 702 w 1230"/>
                  <a:gd name="T77" fmla="*/ 137 h 461"/>
                  <a:gd name="T78" fmla="*/ 744 w 1230"/>
                  <a:gd name="T79" fmla="*/ 131 h 461"/>
                  <a:gd name="T80" fmla="*/ 780 w 1230"/>
                  <a:gd name="T81" fmla="*/ 125 h 461"/>
                  <a:gd name="T82" fmla="*/ 816 w 1230"/>
                  <a:gd name="T83" fmla="*/ 113 h 461"/>
                  <a:gd name="T84" fmla="*/ 852 w 1230"/>
                  <a:gd name="T85" fmla="*/ 101 h 461"/>
                  <a:gd name="T86" fmla="*/ 888 w 1230"/>
                  <a:gd name="T87" fmla="*/ 89 h 461"/>
                  <a:gd name="T88" fmla="*/ 924 w 1230"/>
                  <a:gd name="T89" fmla="*/ 71 h 461"/>
                  <a:gd name="T90" fmla="*/ 960 w 1230"/>
                  <a:gd name="T91" fmla="*/ 54 h 461"/>
                  <a:gd name="T92" fmla="*/ 990 w 1230"/>
                  <a:gd name="T93" fmla="*/ 36 h 461"/>
                  <a:gd name="T94" fmla="*/ 1026 w 1230"/>
                  <a:gd name="T95" fmla="*/ 18 h 461"/>
                  <a:gd name="T96" fmla="*/ 1230 w 1230"/>
                  <a:gd name="T97" fmla="*/ 257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30" h="461">
                    <a:moveTo>
                      <a:pt x="1230" y="257"/>
                    </a:moveTo>
                    <a:lnTo>
                      <a:pt x="1212" y="269"/>
                    </a:lnTo>
                    <a:lnTo>
                      <a:pt x="1200" y="281"/>
                    </a:lnTo>
                    <a:lnTo>
                      <a:pt x="1182" y="293"/>
                    </a:lnTo>
                    <a:lnTo>
                      <a:pt x="1170" y="299"/>
                    </a:lnTo>
                    <a:lnTo>
                      <a:pt x="1152" y="311"/>
                    </a:lnTo>
                    <a:lnTo>
                      <a:pt x="1140" y="317"/>
                    </a:lnTo>
                    <a:lnTo>
                      <a:pt x="1122" y="329"/>
                    </a:lnTo>
                    <a:lnTo>
                      <a:pt x="1104" y="335"/>
                    </a:lnTo>
                    <a:lnTo>
                      <a:pt x="1086" y="347"/>
                    </a:lnTo>
                    <a:lnTo>
                      <a:pt x="1074" y="353"/>
                    </a:lnTo>
                    <a:lnTo>
                      <a:pt x="1056" y="359"/>
                    </a:lnTo>
                    <a:lnTo>
                      <a:pt x="1038" y="371"/>
                    </a:lnTo>
                    <a:lnTo>
                      <a:pt x="1020" y="377"/>
                    </a:lnTo>
                    <a:lnTo>
                      <a:pt x="1008" y="383"/>
                    </a:lnTo>
                    <a:lnTo>
                      <a:pt x="990" y="389"/>
                    </a:lnTo>
                    <a:lnTo>
                      <a:pt x="972" y="395"/>
                    </a:lnTo>
                    <a:lnTo>
                      <a:pt x="954" y="401"/>
                    </a:lnTo>
                    <a:lnTo>
                      <a:pt x="936" y="407"/>
                    </a:lnTo>
                    <a:lnTo>
                      <a:pt x="918" y="413"/>
                    </a:lnTo>
                    <a:lnTo>
                      <a:pt x="900" y="419"/>
                    </a:lnTo>
                    <a:lnTo>
                      <a:pt x="882" y="425"/>
                    </a:lnTo>
                    <a:lnTo>
                      <a:pt x="864" y="431"/>
                    </a:lnTo>
                    <a:lnTo>
                      <a:pt x="852" y="431"/>
                    </a:lnTo>
                    <a:lnTo>
                      <a:pt x="834" y="437"/>
                    </a:lnTo>
                    <a:lnTo>
                      <a:pt x="816" y="443"/>
                    </a:lnTo>
                    <a:lnTo>
                      <a:pt x="798" y="443"/>
                    </a:lnTo>
                    <a:lnTo>
                      <a:pt x="780" y="449"/>
                    </a:lnTo>
                    <a:lnTo>
                      <a:pt x="762" y="449"/>
                    </a:lnTo>
                    <a:lnTo>
                      <a:pt x="744" y="449"/>
                    </a:lnTo>
                    <a:lnTo>
                      <a:pt x="720" y="455"/>
                    </a:lnTo>
                    <a:lnTo>
                      <a:pt x="702" y="455"/>
                    </a:lnTo>
                    <a:lnTo>
                      <a:pt x="684" y="455"/>
                    </a:lnTo>
                    <a:lnTo>
                      <a:pt x="666" y="461"/>
                    </a:lnTo>
                    <a:lnTo>
                      <a:pt x="648" y="461"/>
                    </a:lnTo>
                    <a:lnTo>
                      <a:pt x="630" y="461"/>
                    </a:lnTo>
                    <a:lnTo>
                      <a:pt x="612" y="461"/>
                    </a:lnTo>
                    <a:lnTo>
                      <a:pt x="594" y="461"/>
                    </a:lnTo>
                    <a:lnTo>
                      <a:pt x="576" y="461"/>
                    </a:lnTo>
                    <a:lnTo>
                      <a:pt x="558" y="461"/>
                    </a:lnTo>
                    <a:lnTo>
                      <a:pt x="540" y="455"/>
                    </a:lnTo>
                    <a:lnTo>
                      <a:pt x="522" y="455"/>
                    </a:lnTo>
                    <a:lnTo>
                      <a:pt x="504" y="455"/>
                    </a:lnTo>
                    <a:lnTo>
                      <a:pt x="486" y="449"/>
                    </a:lnTo>
                    <a:lnTo>
                      <a:pt x="468" y="449"/>
                    </a:lnTo>
                    <a:lnTo>
                      <a:pt x="450" y="449"/>
                    </a:lnTo>
                    <a:lnTo>
                      <a:pt x="432" y="443"/>
                    </a:lnTo>
                    <a:lnTo>
                      <a:pt x="414" y="443"/>
                    </a:lnTo>
                    <a:lnTo>
                      <a:pt x="396" y="437"/>
                    </a:lnTo>
                    <a:lnTo>
                      <a:pt x="378" y="431"/>
                    </a:lnTo>
                    <a:lnTo>
                      <a:pt x="360" y="431"/>
                    </a:lnTo>
                    <a:lnTo>
                      <a:pt x="342" y="425"/>
                    </a:lnTo>
                    <a:lnTo>
                      <a:pt x="324" y="419"/>
                    </a:lnTo>
                    <a:lnTo>
                      <a:pt x="306" y="413"/>
                    </a:lnTo>
                    <a:lnTo>
                      <a:pt x="288" y="407"/>
                    </a:lnTo>
                    <a:lnTo>
                      <a:pt x="270" y="401"/>
                    </a:lnTo>
                    <a:lnTo>
                      <a:pt x="258" y="395"/>
                    </a:lnTo>
                    <a:lnTo>
                      <a:pt x="240" y="389"/>
                    </a:lnTo>
                    <a:lnTo>
                      <a:pt x="222" y="383"/>
                    </a:lnTo>
                    <a:lnTo>
                      <a:pt x="204" y="377"/>
                    </a:lnTo>
                    <a:lnTo>
                      <a:pt x="186" y="371"/>
                    </a:lnTo>
                    <a:lnTo>
                      <a:pt x="174" y="359"/>
                    </a:lnTo>
                    <a:lnTo>
                      <a:pt x="156" y="353"/>
                    </a:lnTo>
                    <a:lnTo>
                      <a:pt x="138" y="347"/>
                    </a:lnTo>
                    <a:lnTo>
                      <a:pt x="120" y="335"/>
                    </a:lnTo>
                    <a:lnTo>
                      <a:pt x="108" y="329"/>
                    </a:lnTo>
                    <a:lnTo>
                      <a:pt x="90" y="317"/>
                    </a:lnTo>
                    <a:lnTo>
                      <a:pt x="72" y="311"/>
                    </a:lnTo>
                    <a:lnTo>
                      <a:pt x="60" y="299"/>
                    </a:lnTo>
                    <a:lnTo>
                      <a:pt x="42" y="293"/>
                    </a:lnTo>
                    <a:lnTo>
                      <a:pt x="30" y="281"/>
                    </a:lnTo>
                    <a:lnTo>
                      <a:pt x="12" y="269"/>
                    </a:lnTo>
                    <a:lnTo>
                      <a:pt x="0" y="257"/>
                    </a:lnTo>
                    <a:lnTo>
                      <a:pt x="180" y="0"/>
                    </a:lnTo>
                    <a:lnTo>
                      <a:pt x="192" y="12"/>
                    </a:lnTo>
                    <a:lnTo>
                      <a:pt x="204" y="18"/>
                    </a:lnTo>
                    <a:lnTo>
                      <a:pt x="216" y="24"/>
                    </a:lnTo>
                    <a:lnTo>
                      <a:pt x="222" y="30"/>
                    </a:lnTo>
                    <a:lnTo>
                      <a:pt x="234" y="36"/>
                    </a:lnTo>
                    <a:lnTo>
                      <a:pt x="246" y="42"/>
                    </a:lnTo>
                    <a:lnTo>
                      <a:pt x="258" y="48"/>
                    </a:lnTo>
                    <a:lnTo>
                      <a:pt x="270" y="54"/>
                    </a:lnTo>
                    <a:lnTo>
                      <a:pt x="282" y="59"/>
                    </a:lnTo>
                    <a:lnTo>
                      <a:pt x="294" y="65"/>
                    </a:lnTo>
                    <a:lnTo>
                      <a:pt x="300" y="71"/>
                    </a:lnTo>
                    <a:lnTo>
                      <a:pt x="312" y="77"/>
                    </a:lnTo>
                    <a:lnTo>
                      <a:pt x="324" y="83"/>
                    </a:lnTo>
                    <a:lnTo>
                      <a:pt x="336" y="89"/>
                    </a:lnTo>
                    <a:lnTo>
                      <a:pt x="348" y="95"/>
                    </a:lnTo>
                    <a:lnTo>
                      <a:pt x="360" y="95"/>
                    </a:lnTo>
                    <a:lnTo>
                      <a:pt x="372" y="101"/>
                    </a:lnTo>
                    <a:lnTo>
                      <a:pt x="384" y="107"/>
                    </a:lnTo>
                    <a:lnTo>
                      <a:pt x="396" y="107"/>
                    </a:lnTo>
                    <a:lnTo>
                      <a:pt x="408" y="113"/>
                    </a:lnTo>
                    <a:lnTo>
                      <a:pt x="426" y="119"/>
                    </a:lnTo>
                    <a:lnTo>
                      <a:pt x="438" y="119"/>
                    </a:lnTo>
                    <a:lnTo>
                      <a:pt x="450" y="125"/>
                    </a:lnTo>
                    <a:lnTo>
                      <a:pt x="462" y="125"/>
                    </a:lnTo>
                    <a:lnTo>
                      <a:pt x="474" y="131"/>
                    </a:lnTo>
                    <a:lnTo>
                      <a:pt x="486" y="131"/>
                    </a:lnTo>
                    <a:lnTo>
                      <a:pt x="498" y="131"/>
                    </a:lnTo>
                    <a:lnTo>
                      <a:pt x="510" y="137"/>
                    </a:lnTo>
                    <a:lnTo>
                      <a:pt x="522" y="137"/>
                    </a:lnTo>
                    <a:lnTo>
                      <a:pt x="534" y="137"/>
                    </a:lnTo>
                    <a:lnTo>
                      <a:pt x="552" y="137"/>
                    </a:lnTo>
                    <a:lnTo>
                      <a:pt x="564" y="137"/>
                    </a:lnTo>
                    <a:lnTo>
                      <a:pt x="576" y="143"/>
                    </a:lnTo>
                    <a:lnTo>
                      <a:pt x="588" y="143"/>
                    </a:lnTo>
                    <a:lnTo>
                      <a:pt x="600" y="143"/>
                    </a:lnTo>
                    <a:lnTo>
                      <a:pt x="612" y="143"/>
                    </a:lnTo>
                    <a:lnTo>
                      <a:pt x="624" y="143"/>
                    </a:lnTo>
                    <a:lnTo>
                      <a:pt x="642" y="143"/>
                    </a:lnTo>
                    <a:lnTo>
                      <a:pt x="654" y="143"/>
                    </a:lnTo>
                    <a:lnTo>
                      <a:pt x="666" y="137"/>
                    </a:lnTo>
                    <a:lnTo>
                      <a:pt x="678" y="137"/>
                    </a:lnTo>
                    <a:lnTo>
                      <a:pt x="690" y="137"/>
                    </a:lnTo>
                    <a:lnTo>
                      <a:pt x="702" y="137"/>
                    </a:lnTo>
                    <a:lnTo>
                      <a:pt x="714" y="137"/>
                    </a:lnTo>
                    <a:lnTo>
                      <a:pt x="726" y="131"/>
                    </a:lnTo>
                    <a:lnTo>
                      <a:pt x="744" y="131"/>
                    </a:lnTo>
                    <a:lnTo>
                      <a:pt x="756" y="131"/>
                    </a:lnTo>
                    <a:lnTo>
                      <a:pt x="768" y="125"/>
                    </a:lnTo>
                    <a:lnTo>
                      <a:pt x="780" y="125"/>
                    </a:lnTo>
                    <a:lnTo>
                      <a:pt x="792" y="119"/>
                    </a:lnTo>
                    <a:lnTo>
                      <a:pt x="804" y="119"/>
                    </a:lnTo>
                    <a:lnTo>
                      <a:pt x="816" y="113"/>
                    </a:lnTo>
                    <a:lnTo>
                      <a:pt x="828" y="107"/>
                    </a:lnTo>
                    <a:lnTo>
                      <a:pt x="840" y="107"/>
                    </a:lnTo>
                    <a:lnTo>
                      <a:pt x="852" y="101"/>
                    </a:lnTo>
                    <a:lnTo>
                      <a:pt x="864" y="95"/>
                    </a:lnTo>
                    <a:lnTo>
                      <a:pt x="876" y="95"/>
                    </a:lnTo>
                    <a:lnTo>
                      <a:pt x="888" y="89"/>
                    </a:lnTo>
                    <a:lnTo>
                      <a:pt x="900" y="83"/>
                    </a:lnTo>
                    <a:lnTo>
                      <a:pt x="912" y="77"/>
                    </a:lnTo>
                    <a:lnTo>
                      <a:pt x="924" y="71"/>
                    </a:lnTo>
                    <a:lnTo>
                      <a:pt x="936" y="65"/>
                    </a:lnTo>
                    <a:lnTo>
                      <a:pt x="948" y="59"/>
                    </a:lnTo>
                    <a:lnTo>
                      <a:pt x="960" y="54"/>
                    </a:lnTo>
                    <a:lnTo>
                      <a:pt x="972" y="48"/>
                    </a:lnTo>
                    <a:lnTo>
                      <a:pt x="984" y="42"/>
                    </a:lnTo>
                    <a:lnTo>
                      <a:pt x="990" y="36"/>
                    </a:lnTo>
                    <a:lnTo>
                      <a:pt x="1002" y="30"/>
                    </a:lnTo>
                    <a:lnTo>
                      <a:pt x="1014" y="24"/>
                    </a:lnTo>
                    <a:lnTo>
                      <a:pt x="1026" y="18"/>
                    </a:lnTo>
                    <a:lnTo>
                      <a:pt x="1038" y="12"/>
                    </a:lnTo>
                    <a:lnTo>
                      <a:pt x="1044" y="0"/>
                    </a:lnTo>
                    <a:lnTo>
                      <a:pt x="1230" y="257"/>
                    </a:lnTo>
                    <a:close/>
                  </a:path>
                </a:pathLst>
              </a:custGeom>
              <a:solidFill>
                <a:schemeClr val="bg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es-CO"/>
              </a:p>
            </p:txBody>
          </p:sp>
          <p:sp>
            <p:nvSpPr>
              <p:cNvPr id="138247" name="Freeform 7"/>
              <p:cNvSpPr>
                <a:spLocks/>
              </p:cNvSpPr>
              <p:nvPr/>
            </p:nvSpPr>
            <p:spPr bwMode="auto">
              <a:xfrm>
                <a:off x="-1370" y="707"/>
                <a:ext cx="516" cy="539"/>
              </a:xfrm>
              <a:custGeom>
                <a:avLst/>
                <a:gdLst>
                  <a:gd name="T0" fmla="*/ 336 w 516"/>
                  <a:gd name="T1" fmla="*/ 539 h 539"/>
                  <a:gd name="T2" fmla="*/ 318 w 516"/>
                  <a:gd name="T3" fmla="*/ 533 h 539"/>
                  <a:gd name="T4" fmla="*/ 306 w 516"/>
                  <a:gd name="T5" fmla="*/ 521 h 539"/>
                  <a:gd name="T6" fmla="*/ 288 w 516"/>
                  <a:gd name="T7" fmla="*/ 509 h 539"/>
                  <a:gd name="T8" fmla="*/ 276 w 516"/>
                  <a:gd name="T9" fmla="*/ 497 h 539"/>
                  <a:gd name="T10" fmla="*/ 264 w 516"/>
                  <a:gd name="T11" fmla="*/ 485 h 539"/>
                  <a:gd name="T12" fmla="*/ 246 w 516"/>
                  <a:gd name="T13" fmla="*/ 473 h 539"/>
                  <a:gd name="T14" fmla="*/ 234 w 516"/>
                  <a:gd name="T15" fmla="*/ 461 h 539"/>
                  <a:gd name="T16" fmla="*/ 222 w 516"/>
                  <a:gd name="T17" fmla="*/ 449 h 539"/>
                  <a:gd name="T18" fmla="*/ 210 w 516"/>
                  <a:gd name="T19" fmla="*/ 431 h 539"/>
                  <a:gd name="T20" fmla="*/ 198 w 516"/>
                  <a:gd name="T21" fmla="*/ 419 h 539"/>
                  <a:gd name="T22" fmla="*/ 186 w 516"/>
                  <a:gd name="T23" fmla="*/ 407 h 539"/>
                  <a:gd name="T24" fmla="*/ 174 w 516"/>
                  <a:gd name="T25" fmla="*/ 395 h 539"/>
                  <a:gd name="T26" fmla="*/ 162 w 516"/>
                  <a:gd name="T27" fmla="*/ 383 h 539"/>
                  <a:gd name="T28" fmla="*/ 150 w 516"/>
                  <a:gd name="T29" fmla="*/ 365 h 539"/>
                  <a:gd name="T30" fmla="*/ 138 w 516"/>
                  <a:gd name="T31" fmla="*/ 353 h 539"/>
                  <a:gd name="T32" fmla="*/ 126 w 516"/>
                  <a:gd name="T33" fmla="*/ 336 h 539"/>
                  <a:gd name="T34" fmla="*/ 114 w 516"/>
                  <a:gd name="T35" fmla="*/ 324 h 539"/>
                  <a:gd name="T36" fmla="*/ 102 w 516"/>
                  <a:gd name="T37" fmla="*/ 312 h 539"/>
                  <a:gd name="T38" fmla="*/ 90 w 516"/>
                  <a:gd name="T39" fmla="*/ 294 h 539"/>
                  <a:gd name="T40" fmla="*/ 84 w 516"/>
                  <a:gd name="T41" fmla="*/ 282 h 539"/>
                  <a:gd name="T42" fmla="*/ 72 w 516"/>
                  <a:gd name="T43" fmla="*/ 264 h 539"/>
                  <a:gd name="T44" fmla="*/ 60 w 516"/>
                  <a:gd name="T45" fmla="*/ 246 h 539"/>
                  <a:gd name="T46" fmla="*/ 54 w 516"/>
                  <a:gd name="T47" fmla="*/ 234 h 539"/>
                  <a:gd name="T48" fmla="*/ 42 w 516"/>
                  <a:gd name="T49" fmla="*/ 216 h 539"/>
                  <a:gd name="T50" fmla="*/ 36 w 516"/>
                  <a:gd name="T51" fmla="*/ 204 h 539"/>
                  <a:gd name="T52" fmla="*/ 24 w 516"/>
                  <a:gd name="T53" fmla="*/ 186 h 539"/>
                  <a:gd name="T54" fmla="*/ 18 w 516"/>
                  <a:gd name="T55" fmla="*/ 168 h 539"/>
                  <a:gd name="T56" fmla="*/ 6 w 516"/>
                  <a:gd name="T57" fmla="*/ 150 h 539"/>
                  <a:gd name="T58" fmla="*/ 0 w 516"/>
                  <a:gd name="T59" fmla="*/ 138 h 539"/>
                  <a:gd name="T60" fmla="*/ 282 w 516"/>
                  <a:gd name="T61" fmla="*/ 0 h 539"/>
                  <a:gd name="T62" fmla="*/ 288 w 516"/>
                  <a:gd name="T63" fmla="*/ 12 h 539"/>
                  <a:gd name="T64" fmla="*/ 294 w 516"/>
                  <a:gd name="T65" fmla="*/ 24 h 539"/>
                  <a:gd name="T66" fmla="*/ 300 w 516"/>
                  <a:gd name="T67" fmla="*/ 36 h 539"/>
                  <a:gd name="T68" fmla="*/ 306 w 516"/>
                  <a:gd name="T69" fmla="*/ 48 h 539"/>
                  <a:gd name="T70" fmla="*/ 312 w 516"/>
                  <a:gd name="T71" fmla="*/ 60 h 539"/>
                  <a:gd name="T72" fmla="*/ 318 w 516"/>
                  <a:gd name="T73" fmla="*/ 72 h 539"/>
                  <a:gd name="T74" fmla="*/ 324 w 516"/>
                  <a:gd name="T75" fmla="*/ 78 h 539"/>
                  <a:gd name="T76" fmla="*/ 336 w 516"/>
                  <a:gd name="T77" fmla="*/ 90 h 539"/>
                  <a:gd name="T78" fmla="*/ 342 w 516"/>
                  <a:gd name="T79" fmla="*/ 102 h 539"/>
                  <a:gd name="T80" fmla="*/ 348 w 516"/>
                  <a:gd name="T81" fmla="*/ 114 h 539"/>
                  <a:gd name="T82" fmla="*/ 354 w 516"/>
                  <a:gd name="T83" fmla="*/ 120 h 539"/>
                  <a:gd name="T84" fmla="*/ 360 w 516"/>
                  <a:gd name="T85" fmla="*/ 132 h 539"/>
                  <a:gd name="T86" fmla="*/ 372 w 516"/>
                  <a:gd name="T87" fmla="*/ 144 h 539"/>
                  <a:gd name="T88" fmla="*/ 378 w 516"/>
                  <a:gd name="T89" fmla="*/ 156 h 539"/>
                  <a:gd name="T90" fmla="*/ 384 w 516"/>
                  <a:gd name="T91" fmla="*/ 162 h 539"/>
                  <a:gd name="T92" fmla="*/ 396 w 516"/>
                  <a:gd name="T93" fmla="*/ 174 h 539"/>
                  <a:gd name="T94" fmla="*/ 402 w 516"/>
                  <a:gd name="T95" fmla="*/ 180 h 539"/>
                  <a:gd name="T96" fmla="*/ 414 w 516"/>
                  <a:gd name="T97" fmla="*/ 192 h 539"/>
                  <a:gd name="T98" fmla="*/ 420 w 516"/>
                  <a:gd name="T99" fmla="*/ 198 h 539"/>
                  <a:gd name="T100" fmla="*/ 432 w 516"/>
                  <a:gd name="T101" fmla="*/ 210 h 539"/>
                  <a:gd name="T102" fmla="*/ 438 w 516"/>
                  <a:gd name="T103" fmla="*/ 222 h 539"/>
                  <a:gd name="T104" fmla="*/ 450 w 516"/>
                  <a:gd name="T105" fmla="*/ 228 h 539"/>
                  <a:gd name="T106" fmla="*/ 456 w 516"/>
                  <a:gd name="T107" fmla="*/ 234 h 539"/>
                  <a:gd name="T108" fmla="*/ 468 w 516"/>
                  <a:gd name="T109" fmla="*/ 246 h 539"/>
                  <a:gd name="T110" fmla="*/ 480 w 516"/>
                  <a:gd name="T111" fmla="*/ 252 h 539"/>
                  <a:gd name="T112" fmla="*/ 486 w 516"/>
                  <a:gd name="T113" fmla="*/ 264 h 539"/>
                  <a:gd name="T114" fmla="*/ 498 w 516"/>
                  <a:gd name="T115" fmla="*/ 270 h 539"/>
                  <a:gd name="T116" fmla="*/ 510 w 516"/>
                  <a:gd name="T117" fmla="*/ 276 h 539"/>
                  <a:gd name="T118" fmla="*/ 516 w 516"/>
                  <a:gd name="T119" fmla="*/ 282 h 539"/>
                  <a:gd name="T120" fmla="*/ 336 w 516"/>
                  <a:gd name="T121" fmla="*/ 539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6" h="539">
                    <a:moveTo>
                      <a:pt x="336" y="539"/>
                    </a:moveTo>
                    <a:lnTo>
                      <a:pt x="318" y="533"/>
                    </a:lnTo>
                    <a:lnTo>
                      <a:pt x="306" y="521"/>
                    </a:lnTo>
                    <a:lnTo>
                      <a:pt x="288" y="509"/>
                    </a:lnTo>
                    <a:lnTo>
                      <a:pt x="276" y="497"/>
                    </a:lnTo>
                    <a:lnTo>
                      <a:pt x="264" y="485"/>
                    </a:lnTo>
                    <a:lnTo>
                      <a:pt x="246" y="473"/>
                    </a:lnTo>
                    <a:lnTo>
                      <a:pt x="234" y="461"/>
                    </a:lnTo>
                    <a:lnTo>
                      <a:pt x="222" y="449"/>
                    </a:lnTo>
                    <a:lnTo>
                      <a:pt x="210" y="431"/>
                    </a:lnTo>
                    <a:lnTo>
                      <a:pt x="198" y="419"/>
                    </a:lnTo>
                    <a:lnTo>
                      <a:pt x="186" y="407"/>
                    </a:lnTo>
                    <a:lnTo>
                      <a:pt x="174" y="395"/>
                    </a:lnTo>
                    <a:lnTo>
                      <a:pt x="162" y="383"/>
                    </a:lnTo>
                    <a:lnTo>
                      <a:pt x="150" y="365"/>
                    </a:lnTo>
                    <a:lnTo>
                      <a:pt x="138" y="353"/>
                    </a:lnTo>
                    <a:lnTo>
                      <a:pt x="126" y="336"/>
                    </a:lnTo>
                    <a:lnTo>
                      <a:pt x="114" y="324"/>
                    </a:lnTo>
                    <a:lnTo>
                      <a:pt x="102" y="312"/>
                    </a:lnTo>
                    <a:lnTo>
                      <a:pt x="90" y="294"/>
                    </a:lnTo>
                    <a:lnTo>
                      <a:pt x="84" y="282"/>
                    </a:lnTo>
                    <a:lnTo>
                      <a:pt x="72" y="264"/>
                    </a:lnTo>
                    <a:lnTo>
                      <a:pt x="60" y="246"/>
                    </a:lnTo>
                    <a:lnTo>
                      <a:pt x="54" y="234"/>
                    </a:lnTo>
                    <a:lnTo>
                      <a:pt x="42" y="216"/>
                    </a:lnTo>
                    <a:lnTo>
                      <a:pt x="36" y="204"/>
                    </a:lnTo>
                    <a:lnTo>
                      <a:pt x="24" y="186"/>
                    </a:lnTo>
                    <a:lnTo>
                      <a:pt x="18" y="168"/>
                    </a:lnTo>
                    <a:lnTo>
                      <a:pt x="6" y="150"/>
                    </a:lnTo>
                    <a:lnTo>
                      <a:pt x="0" y="138"/>
                    </a:lnTo>
                    <a:lnTo>
                      <a:pt x="282" y="0"/>
                    </a:lnTo>
                    <a:lnTo>
                      <a:pt x="288" y="12"/>
                    </a:lnTo>
                    <a:lnTo>
                      <a:pt x="294" y="24"/>
                    </a:lnTo>
                    <a:lnTo>
                      <a:pt x="300" y="36"/>
                    </a:lnTo>
                    <a:lnTo>
                      <a:pt x="306" y="48"/>
                    </a:lnTo>
                    <a:lnTo>
                      <a:pt x="312" y="60"/>
                    </a:lnTo>
                    <a:lnTo>
                      <a:pt x="318" y="72"/>
                    </a:lnTo>
                    <a:lnTo>
                      <a:pt x="324" y="78"/>
                    </a:lnTo>
                    <a:lnTo>
                      <a:pt x="336" y="90"/>
                    </a:lnTo>
                    <a:lnTo>
                      <a:pt x="342" y="102"/>
                    </a:lnTo>
                    <a:lnTo>
                      <a:pt x="348" y="114"/>
                    </a:lnTo>
                    <a:lnTo>
                      <a:pt x="354" y="120"/>
                    </a:lnTo>
                    <a:lnTo>
                      <a:pt x="360" y="132"/>
                    </a:lnTo>
                    <a:lnTo>
                      <a:pt x="372" y="144"/>
                    </a:lnTo>
                    <a:lnTo>
                      <a:pt x="378" y="156"/>
                    </a:lnTo>
                    <a:lnTo>
                      <a:pt x="384" y="162"/>
                    </a:lnTo>
                    <a:lnTo>
                      <a:pt x="396" y="174"/>
                    </a:lnTo>
                    <a:lnTo>
                      <a:pt x="402" y="180"/>
                    </a:lnTo>
                    <a:lnTo>
                      <a:pt x="414" y="192"/>
                    </a:lnTo>
                    <a:lnTo>
                      <a:pt x="420" y="198"/>
                    </a:lnTo>
                    <a:lnTo>
                      <a:pt x="432" y="210"/>
                    </a:lnTo>
                    <a:lnTo>
                      <a:pt x="438" y="222"/>
                    </a:lnTo>
                    <a:lnTo>
                      <a:pt x="450" y="228"/>
                    </a:lnTo>
                    <a:lnTo>
                      <a:pt x="456" y="234"/>
                    </a:lnTo>
                    <a:lnTo>
                      <a:pt x="468" y="246"/>
                    </a:lnTo>
                    <a:lnTo>
                      <a:pt x="480" y="252"/>
                    </a:lnTo>
                    <a:lnTo>
                      <a:pt x="486" y="264"/>
                    </a:lnTo>
                    <a:lnTo>
                      <a:pt x="498" y="270"/>
                    </a:lnTo>
                    <a:lnTo>
                      <a:pt x="510" y="276"/>
                    </a:lnTo>
                    <a:lnTo>
                      <a:pt x="516" y="282"/>
                    </a:lnTo>
                    <a:lnTo>
                      <a:pt x="336" y="539"/>
                    </a:lnTo>
                    <a:close/>
                  </a:path>
                </a:pathLst>
              </a:custGeom>
              <a:solidFill>
                <a:srgbClr val="CC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es-CO"/>
              </a:p>
            </p:txBody>
          </p:sp>
          <p:sp>
            <p:nvSpPr>
              <p:cNvPr id="138248" name="Freeform 8"/>
              <p:cNvSpPr>
                <a:spLocks/>
              </p:cNvSpPr>
              <p:nvPr/>
            </p:nvSpPr>
            <p:spPr bwMode="auto">
              <a:xfrm>
                <a:off x="-1466" y="330"/>
                <a:ext cx="378" cy="515"/>
              </a:xfrm>
              <a:custGeom>
                <a:avLst/>
                <a:gdLst>
                  <a:gd name="T0" fmla="*/ 96 w 378"/>
                  <a:gd name="T1" fmla="*/ 515 h 515"/>
                  <a:gd name="T2" fmla="*/ 90 w 378"/>
                  <a:gd name="T3" fmla="*/ 497 h 515"/>
                  <a:gd name="T4" fmla="*/ 84 w 378"/>
                  <a:gd name="T5" fmla="*/ 479 h 515"/>
                  <a:gd name="T6" fmla="*/ 72 w 378"/>
                  <a:gd name="T7" fmla="*/ 461 h 515"/>
                  <a:gd name="T8" fmla="*/ 66 w 378"/>
                  <a:gd name="T9" fmla="*/ 443 h 515"/>
                  <a:gd name="T10" fmla="*/ 60 w 378"/>
                  <a:gd name="T11" fmla="*/ 431 h 515"/>
                  <a:gd name="T12" fmla="*/ 54 w 378"/>
                  <a:gd name="T13" fmla="*/ 413 h 515"/>
                  <a:gd name="T14" fmla="*/ 48 w 378"/>
                  <a:gd name="T15" fmla="*/ 395 h 515"/>
                  <a:gd name="T16" fmla="*/ 42 w 378"/>
                  <a:gd name="T17" fmla="*/ 377 h 515"/>
                  <a:gd name="T18" fmla="*/ 42 w 378"/>
                  <a:gd name="T19" fmla="*/ 359 h 515"/>
                  <a:gd name="T20" fmla="*/ 36 w 378"/>
                  <a:gd name="T21" fmla="*/ 341 h 515"/>
                  <a:gd name="T22" fmla="*/ 30 w 378"/>
                  <a:gd name="T23" fmla="*/ 323 h 515"/>
                  <a:gd name="T24" fmla="*/ 24 w 378"/>
                  <a:gd name="T25" fmla="*/ 305 h 515"/>
                  <a:gd name="T26" fmla="*/ 24 w 378"/>
                  <a:gd name="T27" fmla="*/ 287 h 515"/>
                  <a:gd name="T28" fmla="*/ 18 w 378"/>
                  <a:gd name="T29" fmla="*/ 270 h 515"/>
                  <a:gd name="T30" fmla="*/ 12 w 378"/>
                  <a:gd name="T31" fmla="*/ 252 h 515"/>
                  <a:gd name="T32" fmla="*/ 12 w 378"/>
                  <a:gd name="T33" fmla="*/ 234 h 515"/>
                  <a:gd name="T34" fmla="*/ 6 w 378"/>
                  <a:gd name="T35" fmla="*/ 216 h 515"/>
                  <a:gd name="T36" fmla="*/ 6 w 378"/>
                  <a:gd name="T37" fmla="*/ 198 h 515"/>
                  <a:gd name="T38" fmla="*/ 6 w 378"/>
                  <a:gd name="T39" fmla="*/ 180 h 515"/>
                  <a:gd name="T40" fmla="*/ 0 w 378"/>
                  <a:gd name="T41" fmla="*/ 162 h 515"/>
                  <a:gd name="T42" fmla="*/ 0 w 378"/>
                  <a:gd name="T43" fmla="*/ 144 h 515"/>
                  <a:gd name="T44" fmla="*/ 0 w 378"/>
                  <a:gd name="T45" fmla="*/ 126 h 515"/>
                  <a:gd name="T46" fmla="*/ 0 w 378"/>
                  <a:gd name="T47" fmla="*/ 108 h 515"/>
                  <a:gd name="T48" fmla="*/ 0 w 378"/>
                  <a:gd name="T49" fmla="*/ 90 h 515"/>
                  <a:gd name="T50" fmla="*/ 0 w 378"/>
                  <a:gd name="T51" fmla="*/ 72 h 515"/>
                  <a:gd name="T52" fmla="*/ 0 w 378"/>
                  <a:gd name="T53" fmla="*/ 54 h 515"/>
                  <a:gd name="T54" fmla="*/ 0 w 378"/>
                  <a:gd name="T55" fmla="*/ 36 h 515"/>
                  <a:gd name="T56" fmla="*/ 0 w 378"/>
                  <a:gd name="T57" fmla="*/ 18 h 515"/>
                  <a:gd name="T58" fmla="*/ 0 w 378"/>
                  <a:gd name="T59" fmla="*/ 0 h 515"/>
                  <a:gd name="T60" fmla="*/ 312 w 378"/>
                  <a:gd name="T61" fmla="*/ 18 h 515"/>
                  <a:gd name="T62" fmla="*/ 312 w 378"/>
                  <a:gd name="T63" fmla="*/ 30 h 515"/>
                  <a:gd name="T64" fmla="*/ 312 w 378"/>
                  <a:gd name="T65" fmla="*/ 42 h 515"/>
                  <a:gd name="T66" fmla="*/ 312 w 378"/>
                  <a:gd name="T67" fmla="*/ 60 h 515"/>
                  <a:gd name="T68" fmla="*/ 312 w 378"/>
                  <a:gd name="T69" fmla="*/ 72 h 515"/>
                  <a:gd name="T70" fmla="*/ 312 w 378"/>
                  <a:gd name="T71" fmla="*/ 84 h 515"/>
                  <a:gd name="T72" fmla="*/ 312 w 378"/>
                  <a:gd name="T73" fmla="*/ 96 h 515"/>
                  <a:gd name="T74" fmla="*/ 312 w 378"/>
                  <a:gd name="T75" fmla="*/ 108 h 515"/>
                  <a:gd name="T76" fmla="*/ 312 w 378"/>
                  <a:gd name="T77" fmla="*/ 120 h 515"/>
                  <a:gd name="T78" fmla="*/ 312 w 378"/>
                  <a:gd name="T79" fmla="*/ 132 h 515"/>
                  <a:gd name="T80" fmla="*/ 312 w 378"/>
                  <a:gd name="T81" fmla="*/ 150 h 515"/>
                  <a:gd name="T82" fmla="*/ 318 w 378"/>
                  <a:gd name="T83" fmla="*/ 162 h 515"/>
                  <a:gd name="T84" fmla="*/ 318 w 378"/>
                  <a:gd name="T85" fmla="*/ 174 h 515"/>
                  <a:gd name="T86" fmla="*/ 318 w 378"/>
                  <a:gd name="T87" fmla="*/ 186 h 515"/>
                  <a:gd name="T88" fmla="*/ 324 w 378"/>
                  <a:gd name="T89" fmla="*/ 198 h 515"/>
                  <a:gd name="T90" fmla="*/ 324 w 378"/>
                  <a:gd name="T91" fmla="*/ 210 h 515"/>
                  <a:gd name="T92" fmla="*/ 324 w 378"/>
                  <a:gd name="T93" fmla="*/ 222 h 515"/>
                  <a:gd name="T94" fmla="*/ 330 w 378"/>
                  <a:gd name="T95" fmla="*/ 234 h 515"/>
                  <a:gd name="T96" fmla="*/ 330 w 378"/>
                  <a:gd name="T97" fmla="*/ 246 h 515"/>
                  <a:gd name="T98" fmla="*/ 336 w 378"/>
                  <a:gd name="T99" fmla="*/ 258 h 515"/>
                  <a:gd name="T100" fmla="*/ 336 w 378"/>
                  <a:gd name="T101" fmla="*/ 270 h 515"/>
                  <a:gd name="T102" fmla="*/ 342 w 378"/>
                  <a:gd name="T103" fmla="*/ 282 h 515"/>
                  <a:gd name="T104" fmla="*/ 348 w 378"/>
                  <a:gd name="T105" fmla="*/ 293 h 515"/>
                  <a:gd name="T106" fmla="*/ 348 w 378"/>
                  <a:gd name="T107" fmla="*/ 305 h 515"/>
                  <a:gd name="T108" fmla="*/ 354 w 378"/>
                  <a:gd name="T109" fmla="*/ 317 h 515"/>
                  <a:gd name="T110" fmla="*/ 360 w 378"/>
                  <a:gd name="T111" fmla="*/ 329 h 515"/>
                  <a:gd name="T112" fmla="*/ 366 w 378"/>
                  <a:gd name="T113" fmla="*/ 341 h 515"/>
                  <a:gd name="T114" fmla="*/ 366 w 378"/>
                  <a:gd name="T115" fmla="*/ 353 h 515"/>
                  <a:gd name="T116" fmla="*/ 372 w 378"/>
                  <a:gd name="T117" fmla="*/ 365 h 515"/>
                  <a:gd name="T118" fmla="*/ 378 w 378"/>
                  <a:gd name="T119" fmla="*/ 377 h 515"/>
                  <a:gd name="T120" fmla="*/ 96 w 378"/>
                  <a:gd name="T121" fmla="*/ 515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8" h="515">
                    <a:moveTo>
                      <a:pt x="96" y="515"/>
                    </a:moveTo>
                    <a:lnTo>
                      <a:pt x="90" y="497"/>
                    </a:lnTo>
                    <a:lnTo>
                      <a:pt x="84" y="479"/>
                    </a:lnTo>
                    <a:lnTo>
                      <a:pt x="72" y="461"/>
                    </a:lnTo>
                    <a:lnTo>
                      <a:pt x="66" y="443"/>
                    </a:lnTo>
                    <a:lnTo>
                      <a:pt x="60" y="431"/>
                    </a:lnTo>
                    <a:lnTo>
                      <a:pt x="54" y="413"/>
                    </a:lnTo>
                    <a:lnTo>
                      <a:pt x="48" y="395"/>
                    </a:lnTo>
                    <a:lnTo>
                      <a:pt x="42" y="377"/>
                    </a:lnTo>
                    <a:lnTo>
                      <a:pt x="42" y="359"/>
                    </a:lnTo>
                    <a:lnTo>
                      <a:pt x="36" y="341"/>
                    </a:lnTo>
                    <a:lnTo>
                      <a:pt x="30" y="323"/>
                    </a:lnTo>
                    <a:lnTo>
                      <a:pt x="24" y="305"/>
                    </a:lnTo>
                    <a:lnTo>
                      <a:pt x="24" y="287"/>
                    </a:lnTo>
                    <a:lnTo>
                      <a:pt x="18" y="270"/>
                    </a:lnTo>
                    <a:lnTo>
                      <a:pt x="12" y="252"/>
                    </a:lnTo>
                    <a:lnTo>
                      <a:pt x="12" y="234"/>
                    </a:lnTo>
                    <a:lnTo>
                      <a:pt x="6" y="216"/>
                    </a:lnTo>
                    <a:lnTo>
                      <a:pt x="6" y="198"/>
                    </a:lnTo>
                    <a:lnTo>
                      <a:pt x="6" y="180"/>
                    </a:lnTo>
                    <a:lnTo>
                      <a:pt x="0" y="162"/>
                    </a:lnTo>
                    <a:lnTo>
                      <a:pt x="0" y="144"/>
                    </a:lnTo>
                    <a:lnTo>
                      <a:pt x="0" y="126"/>
                    </a:lnTo>
                    <a:lnTo>
                      <a:pt x="0" y="108"/>
                    </a:lnTo>
                    <a:lnTo>
                      <a:pt x="0" y="90"/>
                    </a:lnTo>
                    <a:lnTo>
                      <a:pt x="0" y="72"/>
                    </a:lnTo>
                    <a:lnTo>
                      <a:pt x="0" y="54"/>
                    </a:lnTo>
                    <a:lnTo>
                      <a:pt x="0" y="36"/>
                    </a:lnTo>
                    <a:lnTo>
                      <a:pt x="0" y="18"/>
                    </a:lnTo>
                    <a:lnTo>
                      <a:pt x="0" y="0"/>
                    </a:lnTo>
                    <a:lnTo>
                      <a:pt x="312" y="18"/>
                    </a:lnTo>
                    <a:lnTo>
                      <a:pt x="312" y="30"/>
                    </a:lnTo>
                    <a:lnTo>
                      <a:pt x="312" y="42"/>
                    </a:lnTo>
                    <a:lnTo>
                      <a:pt x="312" y="60"/>
                    </a:lnTo>
                    <a:lnTo>
                      <a:pt x="312" y="72"/>
                    </a:lnTo>
                    <a:lnTo>
                      <a:pt x="312" y="84"/>
                    </a:lnTo>
                    <a:lnTo>
                      <a:pt x="312" y="96"/>
                    </a:lnTo>
                    <a:lnTo>
                      <a:pt x="312" y="108"/>
                    </a:lnTo>
                    <a:lnTo>
                      <a:pt x="312" y="120"/>
                    </a:lnTo>
                    <a:lnTo>
                      <a:pt x="312" y="132"/>
                    </a:lnTo>
                    <a:lnTo>
                      <a:pt x="312" y="150"/>
                    </a:lnTo>
                    <a:lnTo>
                      <a:pt x="318" y="162"/>
                    </a:lnTo>
                    <a:lnTo>
                      <a:pt x="318" y="174"/>
                    </a:lnTo>
                    <a:lnTo>
                      <a:pt x="318" y="186"/>
                    </a:lnTo>
                    <a:lnTo>
                      <a:pt x="324" y="198"/>
                    </a:lnTo>
                    <a:lnTo>
                      <a:pt x="324" y="210"/>
                    </a:lnTo>
                    <a:lnTo>
                      <a:pt x="324" y="222"/>
                    </a:lnTo>
                    <a:lnTo>
                      <a:pt x="330" y="234"/>
                    </a:lnTo>
                    <a:lnTo>
                      <a:pt x="330" y="246"/>
                    </a:lnTo>
                    <a:lnTo>
                      <a:pt x="336" y="258"/>
                    </a:lnTo>
                    <a:lnTo>
                      <a:pt x="336" y="270"/>
                    </a:lnTo>
                    <a:lnTo>
                      <a:pt x="342" y="282"/>
                    </a:lnTo>
                    <a:lnTo>
                      <a:pt x="348" y="293"/>
                    </a:lnTo>
                    <a:lnTo>
                      <a:pt x="348" y="305"/>
                    </a:lnTo>
                    <a:lnTo>
                      <a:pt x="354" y="317"/>
                    </a:lnTo>
                    <a:lnTo>
                      <a:pt x="360" y="329"/>
                    </a:lnTo>
                    <a:lnTo>
                      <a:pt x="366" y="341"/>
                    </a:lnTo>
                    <a:lnTo>
                      <a:pt x="366" y="353"/>
                    </a:lnTo>
                    <a:lnTo>
                      <a:pt x="372" y="365"/>
                    </a:lnTo>
                    <a:lnTo>
                      <a:pt x="378" y="377"/>
                    </a:lnTo>
                    <a:lnTo>
                      <a:pt x="96" y="515"/>
                    </a:lnTo>
                    <a:close/>
                  </a:path>
                </a:pathLst>
              </a:custGeom>
              <a:solidFill>
                <a:srgbClr val="CC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es-CO"/>
              </a:p>
            </p:txBody>
          </p:sp>
          <p:sp>
            <p:nvSpPr>
              <p:cNvPr id="138249" name="Freeform 9"/>
              <p:cNvSpPr>
                <a:spLocks/>
              </p:cNvSpPr>
              <p:nvPr/>
            </p:nvSpPr>
            <p:spPr bwMode="auto">
              <a:xfrm>
                <a:off x="-1466" y="-155"/>
                <a:ext cx="420" cy="503"/>
              </a:xfrm>
              <a:custGeom>
                <a:avLst/>
                <a:gdLst>
                  <a:gd name="T0" fmla="*/ 0 w 420"/>
                  <a:gd name="T1" fmla="*/ 485 h 503"/>
                  <a:gd name="T2" fmla="*/ 0 w 420"/>
                  <a:gd name="T3" fmla="*/ 461 h 503"/>
                  <a:gd name="T4" fmla="*/ 6 w 420"/>
                  <a:gd name="T5" fmla="*/ 443 h 503"/>
                  <a:gd name="T6" fmla="*/ 6 w 420"/>
                  <a:gd name="T7" fmla="*/ 425 h 503"/>
                  <a:gd name="T8" fmla="*/ 6 w 420"/>
                  <a:gd name="T9" fmla="*/ 407 h 503"/>
                  <a:gd name="T10" fmla="*/ 12 w 420"/>
                  <a:gd name="T11" fmla="*/ 389 h 503"/>
                  <a:gd name="T12" fmla="*/ 12 w 420"/>
                  <a:gd name="T13" fmla="*/ 371 h 503"/>
                  <a:gd name="T14" fmla="*/ 18 w 420"/>
                  <a:gd name="T15" fmla="*/ 353 h 503"/>
                  <a:gd name="T16" fmla="*/ 24 w 420"/>
                  <a:gd name="T17" fmla="*/ 336 h 503"/>
                  <a:gd name="T18" fmla="*/ 24 w 420"/>
                  <a:gd name="T19" fmla="*/ 318 h 503"/>
                  <a:gd name="T20" fmla="*/ 30 w 420"/>
                  <a:gd name="T21" fmla="*/ 300 h 503"/>
                  <a:gd name="T22" fmla="*/ 36 w 420"/>
                  <a:gd name="T23" fmla="*/ 282 h 503"/>
                  <a:gd name="T24" fmla="*/ 42 w 420"/>
                  <a:gd name="T25" fmla="*/ 270 h 503"/>
                  <a:gd name="T26" fmla="*/ 42 w 420"/>
                  <a:gd name="T27" fmla="*/ 252 h 503"/>
                  <a:gd name="T28" fmla="*/ 48 w 420"/>
                  <a:gd name="T29" fmla="*/ 234 h 503"/>
                  <a:gd name="T30" fmla="*/ 54 w 420"/>
                  <a:gd name="T31" fmla="*/ 216 h 503"/>
                  <a:gd name="T32" fmla="*/ 60 w 420"/>
                  <a:gd name="T33" fmla="*/ 198 h 503"/>
                  <a:gd name="T34" fmla="*/ 66 w 420"/>
                  <a:gd name="T35" fmla="*/ 180 h 503"/>
                  <a:gd name="T36" fmla="*/ 72 w 420"/>
                  <a:gd name="T37" fmla="*/ 162 h 503"/>
                  <a:gd name="T38" fmla="*/ 84 w 420"/>
                  <a:gd name="T39" fmla="*/ 144 h 503"/>
                  <a:gd name="T40" fmla="*/ 90 w 420"/>
                  <a:gd name="T41" fmla="*/ 132 h 503"/>
                  <a:gd name="T42" fmla="*/ 96 w 420"/>
                  <a:gd name="T43" fmla="*/ 114 h 503"/>
                  <a:gd name="T44" fmla="*/ 102 w 420"/>
                  <a:gd name="T45" fmla="*/ 96 h 503"/>
                  <a:gd name="T46" fmla="*/ 114 w 420"/>
                  <a:gd name="T47" fmla="*/ 78 h 503"/>
                  <a:gd name="T48" fmla="*/ 120 w 420"/>
                  <a:gd name="T49" fmla="*/ 66 h 503"/>
                  <a:gd name="T50" fmla="*/ 132 w 420"/>
                  <a:gd name="T51" fmla="*/ 48 h 503"/>
                  <a:gd name="T52" fmla="*/ 138 w 420"/>
                  <a:gd name="T53" fmla="*/ 30 h 503"/>
                  <a:gd name="T54" fmla="*/ 150 w 420"/>
                  <a:gd name="T55" fmla="*/ 18 h 503"/>
                  <a:gd name="T56" fmla="*/ 156 w 420"/>
                  <a:gd name="T57" fmla="*/ 0 h 503"/>
                  <a:gd name="T58" fmla="*/ 420 w 420"/>
                  <a:gd name="T59" fmla="*/ 168 h 503"/>
                  <a:gd name="T60" fmla="*/ 414 w 420"/>
                  <a:gd name="T61" fmla="*/ 180 h 503"/>
                  <a:gd name="T62" fmla="*/ 408 w 420"/>
                  <a:gd name="T63" fmla="*/ 192 h 503"/>
                  <a:gd name="T64" fmla="*/ 402 w 420"/>
                  <a:gd name="T65" fmla="*/ 204 h 503"/>
                  <a:gd name="T66" fmla="*/ 396 w 420"/>
                  <a:gd name="T67" fmla="*/ 210 h 503"/>
                  <a:gd name="T68" fmla="*/ 390 w 420"/>
                  <a:gd name="T69" fmla="*/ 222 h 503"/>
                  <a:gd name="T70" fmla="*/ 384 w 420"/>
                  <a:gd name="T71" fmla="*/ 234 h 503"/>
                  <a:gd name="T72" fmla="*/ 378 w 420"/>
                  <a:gd name="T73" fmla="*/ 246 h 503"/>
                  <a:gd name="T74" fmla="*/ 372 w 420"/>
                  <a:gd name="T75" fmla="*/ 258 h 503"/>
                  <a:gd name="T76" fmla="*/ 366 w 420"/>
                  <a:gd name="T77" fmla="*/ 270 h 503"/>
                  <a:gd name="T78" fmla="*/ 366 w 420"/>
                  <a:gd name="T79" fmla="*/ 282 h 503"/>
                  <a:gd name="T80" fmla="*/ 360 w 420"/>
                  <a:gd name="T81" fmla="*/ 294 h 503"/>
                  <a:gd name="T82" fmla="*/ 354 w 420"/>
                  <a:gd name="T83" fmla="*/ 306 h 503"/>
                  <a:gd name="T84" fmla="*/ 348 w 420"/>
                  <a:gd name="T85" fmla="*/ 318 h 503"/>
                  <a:gd name="T86" fmla="*/ 348 w 420"/>
                  <a:gd name="T87" fmla="*/ 330 h 503"/>
                  <a:gd name="T88" fmla="*/ 342 w 420"/>
                  <a:gd name="T89" fmla="*/ 342 h 503"/>
                  <a:gd name="T90" fmla="*/ 336 w 420"/>
                  <a:gd name="T91" fmla="*/ 353 h 503"/>
                  <a:gd name="T92" fmla="*/ 336 w 420"/>
                  <a:gd name="T93" fmla="*/ 365 h 503"/>
                  <a:gd name="T94" fmla="*/ 330 w 420"/>
                  <a:gd name="T95" fmla="*/ 377 h 503"/>
                  <a:gd name="T96" fmla="*/ 330 w 420"/>
                  <a:gd name="T97" fmla="*/ 389 h 503"/>
                  <a:gd name="T98" fmla="*/ 324 w 420"/>
                  <a:gd name="T99" fmla="*/ 401 h 503"/>
                  <a:gd name="T100" fmla="*/ 324 w 420"/>
                  <a:gd name="T101" fmla="*/ 413 h 503"/>
                  <a:gd name="T102" fmla="*/ 324 w 420"/>
                  <a:gd name="T103" fmla="*/ 431 h 503"/>
                  <a:gd name="T104" fmla="*/ 318 w 420"/>
                  <a:gd name="T105" fmla="*/ 443 h 503"/>
                  <a:gd name="T106" fmla="*/ 318 w 420"/>
                  <a:gd name="T107" fmla="*/ 455 h 503"/>
                  <a:gd name="T108" fmla="*/ 318 w 420"/>
                  <a:gd name="T109" fmla="*/ 467 h 503"/>
                  <a:gd name="T110" fmla="*/ 312 w 420"/>
                  <a:gd name="T111" fmla="*/ 479 h 503"/>
                  <a:gd name="T112" fmla="*/ 312 w 420"/>
                  <a:gd name="T113" fmla="*/ 491 h 503"/>
                  <a:gd name="T114" fmla="*/ 312 w 420"/>
                  <a:gd name="T115" fmla="*/ 503 h 503"/>
                  <a:gd name="T116" fmla="*/ 0 w 420"/>
                  <a:gd name="T117" fmla="*/ 485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0" h="503">
                    <a:moveTo>
                      <a:pt x="0" y="485"/>
                    </a:moveTo>
                    <a:lnTo>
                      <a:pt x="0" y="461"/>
                    </a:lnTo>
                    <a:lnTo>
                      <a:pt x="6" y="443"/>
                    </a:lnTo>
                    <a:lnTo>
                      <a:pt x="6" y="425"/>
                    </a:lnTo>
                    <a:lnTo>
                      <a:pt x="6" y="407"/>
                    </a:lnTo>
                    <a:lnTo>
                      <a:pt x="12" y="389"/>
                    </a:lnTo>
                    <a:lnTo>
                      <a:pt x="12" y="371"/>
                    </a:lnTo>
                    <a:lnTo>
                      <a:pt x="18" y="353"/>
                    </a:lnTo>
                    <a:lnTo>
                      <a:pt x="24" y="336"/>
                    </a:lnTo>
                    <a:lnTo>
                      <a:pt x="24" y="318"/>
                    </a:lnTo>
                    <a:lnTo>
                      <a:pt x="30" y="300"/>
                    </a:lnTo>
                    <a:lnTo>
                      <a:pt x="36" y="282"/>
                    </a:lnTo>
                    <a:lnTo>
                      <a:pt x="42" y="270"/>
                    </a:lnTo>
                    <a:lnTo>
                      <a:pt x="42" y="252"/>
                    </a:lnTo>
                    <a:lnTo>
                      <a:pt x="48" y="234"/>
                    </a:lnTo>
                    <a:lnTo>
                      <a:pt x="54" y="216"/>
                    </a:lnTo>
                    <a:lnTo>
                      <a:pt x="60" y="198"/>
                    </a:lnTo>
                    <a:lnTo>
                      <a:pt x="66" y="180"/>
                    </a:lnTo>
                    <a:lnTo>
                      <a:pt x="72" y="162"/>
                    </a:lnTo>
                    <a:lnTo>
                      <a:pt x="84" y="144"/>
                    </a:lnTo>
                    <a:lnTo>
                      <a:pt x="90" y="132"/>
                    </a:lnTo>
                    <a:lnTo>
                      <a:pt x="96" y="114"/>
                    </a:lnTo>
                    <a:lnTo>
                      <a:pt x="102" y="96"/>
                    </a:lnTo>
                    <a:lnTo>
                      <a:pt x="114" y="78"/>
                    </a:lnTo>
                    <a:lnTo>
                      <a:pt x="120" y="66"/>
                    </a:lnTo>
                    <a:lnTo>
                      <a:pt x="132" y="48"/>
                    </a:lnTo>
                    <a:lnTo>
                      <a:pt x="138" y="30"/>
                    </a:lnTo>
                    <a:lnTo>
                      <a:pt x="150" y="18"/>
                    </a:lnTo>
                    <a:lnTo>
                      <a:pt x="156" y="0"/>
                    </a:lnTo>
                    <a:lnTo>
                      <a:pt x="420" y="168"/>
                    </a:lnTo>
                    <a:lnTo>
                      <a:pt x="414" y="180"/>
                    </a:lnTo>
                    <a:lnTo>
                      <a:pt x="408" y="192"/>
                    </a:lnTo>
                    <a:lnTo>
                      <a:pt x="402" y="204"/>
                    </a:lnTo>
                    <a:lnTo>
                      <a:pt x="396" y="210"/>
                    </a:lnTo>
                    <a:lnTo>
                      <a:pt x="390" y="222"/>
                    </a:lnTo>
                    <a:lnTo>
                      <a:pt x="384" y="234"/>
                    </a:lnTo>
                    <a:lnTo>
                      <a:pt x="378" y="246"/>
                    </a:lnTo>
                    <a:lnTo>
                      <a:pt x="372" y="258"/>
                    </a:lnTo>
                    <a:lnTo>
                      <a:pt x="366" y="270"/>
                    </a:lnTo>
                    <a:lnTo>
                      <a:pt x="366" y="282"/>
                    </a:lnTo>
                    <a:lnTo>
                      <a:pt x="360" y="294"/>
                    </a:lnTo>
                    <a:lnTo>
                      <a:pt x="354" y="306"/>
                    </a:lnTo>
                    <a:lnTo>
                      <a:pt x="348" y="318"/>
                    </a:lnTo>
                    <a:lnTo>
                      <a:pt x="348" y="330"/>
                    </a:lnTo>
                    <a:lnTo>
                      <a:pt x="342" y="342"/>
                    </a:lnTo>
                    <a:lnTo>
                      <a:pt x="336" y="353"/>
                    </a:lnTo>
                    <a:lnTo>
                      <a:pt x="336" y="365"/>
                    </a:lnTo>
                    <a:lnTo>
                      <a:pt x="330" y="377"/>
                    </a:lnTo>
                    <a:lnTo>
                      <a:pt x="330" y="389"/>
                    </a:lnTo>
                    <a:lnTo>
                      <a:pt x="324" y="401"/>
                    </a:lnTo>
                    <a:lnTo>
                      <a:pt x="324" y="413"/>
                    </a:lnTo>
                    <a:lnTo>
                      <a:pt x="324" y="431"/>
                    </a:lnTo>
                    <a:lnTo>
                      <a:pt x="318" y="443"/>
                    </a:lnTo>
                    <a:lnTo>
                      <a:pt x="318" y="455"/>
                    </a:lnTo>
                    <a:lnTo>
                      <a:pt x="318" y="467"/>
                    </a:lnTo>
                    <a:lnTo>
                      <a:pt x="312" y="479"/>
                    </a:lnTo>
                    <a:lnTo>
                      <a:pt x="312" y="491"/>
                    </a:lnTo>
                    <a:lnTo>
                      <a:pt x="312" y="503"/>
                    </a:lnTo>
                    <a:lnTo>
                      <a:pt x="0" y="485"/>
                    </a:lnTo>
                    <a:close/>
                  </a:path>
                </a:pathLst>
              </a:custGeom>
              <a:solidFill>
                <a:srgbClr val="CC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es-CO"/>
              </a:p>
            </p:txBody>
          </p:sp>
          <p:sp>
            <p:nvSpPr>
              <p:cNvPr id="138250" name="Freeform 10"/>
              <p:cNvSpPr>
                <a:spLocks/>
              </p:cNvSpPr>
              <p:nvPr/>
            </p:nvSpPr>
            <p:spPr bwMode="auto">
              <a:xfrm>
                <a:off x="-1310" y="-514"/>
                <a:ext cx="534" cy="527"/>
              </a:xfrm>
              <a:custGeom>
                <a:avLst/>
                <a:gdLst>
                  <a:gd name="T0" fmla="*/ 0 w 534"/>
                  <a:gd name="T1" fmla="*/ 359 h 527"/>
                  <a:gd name="T2" fmla="*/ 12 w 534"/>
                  <a:gd name="T3" fmla="*/ 341 h 527"/>
                  <a:gd name="T4" fmla="*/ 24 w 534"/>
                  <a:gd name="T5" fmla="*/ 329 h 527"/>
                  <a:gd name="T6" fmla="*/ 30 w 534"/>
                  <a:gd name="T7" fmla="*/ 311 h 527"/>
                  <a:gd name="T8" fmla="*/ 42 w 534"/>
                  <a:gd name="T9" fmla="*/ 299 h 527"/>
                  <a:gd name="T10" fmla="*/ 54 w 534"/>
                  <a:gd name="T11" fmla="*/ 281 h 527"/>
                  <a:gd name="T12" fmla="*/ 66 w 534"/>
                  <a:gd name="T13" fmla="*/ 270 h 527"/>
                  <a:gd name="T14" fmla="*/ 78 w 534"/>
                  <a:gd name="T15" fmla="*/ 258 h 527"/>
                  <a:gd name="T16" fmla="*/ 90 w 534"/>
                  <a:gd name="T17" fmla="*/ 240 h 527"/>
                  <a:gd name="T18" fmla="*/ 102 w 534"/>
                  <a:gd name="T19" fmla="*/ 228 h 527"/>
                  <a:gd name="T20" fmla="*/ 114 w 534"/>
                  <a:gd name="T21" fmla="*/ 216 h 527"/>
                  <a:gd name="T22" fmla="*/ 126 w 534"/>
                  <a:gd name="T23" fmla="*/ 198 h 527"/>
                  <a:gd name="T24" fmla="*/ 138 w 534"/>
                  <a:gd name="T25" fmla="*/ 186 h 527"/>
                  <a:gd name="T26" fmla="*/ 150 w 534"/>
                  <a:gd name="T27" fmla="*/ 174 h 527"/>
                  <a:gd name="T28" fmla="*/ 162 w 534"/>
                  <a:gd name="T29" fmla="*/ 162 h 527"/>
                  <a:gd name="T30" fmla="*/ 174 w 534"/>
                  <a:gd name="T31" fmla="*/ 150 h 527"/>
                  <a:gd name="T32" fmla="*/ 186 w 534"/>
                  <a:gd name="T33" fmla="*/ 138 h 527"/>
                  <a:gd name="T34" fmla="*/ 204 w 534"/>
                  <a:gd name="T35" fmla="*/ 126 h 527"/>
                  <a:gd name="T36" fmla="*/ 216 w 534"/>
                  <a:gd name="T37" fmla="*/ 114 h 527"/>
                  <a:gd name="T38" fmla="*/ 228 w 534"/>
                  <a:gd name="T39" fmla="*/ 102 h 527"/>
                  <a:gd name="T40" fmla="*/ 246 w 534"/>
                  <a:gd name="T41" fmla="*/ 90 h 527"/>
                  <a:gd name="T42" fmla="*/ 258 w 534"/>
                  <a:gd name="T43" fmla="*/ 78 h 527"/>
                  <a:gd name="T44" fmla="*/ 276 w 534"/>
                  <a:gd name="T45" fmla="*/ 66 h 527"/>
                  <a:gd name="T46" fmla="*/ 288 w 534"/>
                  <a:gd name="T47" fmla="*/ 54 h 527"/>
                  <a:gd name="T48" fmla="*/ 306 w 534"/>
                  <a:gd name="T49" fmla="*/ 48 h 527"/>
                  <a:gd name="T50" fmla="*/ 318 w 534"/>
                  <a:gd name="T51" fmla="*/ 36 h 527"/>
                  <a:gd name="T52" fmla="*/ 336 w 534"/>
                  <a:gd name="T53" fmla="*/ 24 h 527"/>
                  <a:gd name="T54" fmla="*/ 348 w 534"/>
                  <a:gd name="T55" fmla="*/ 18 h 527"/>
                  <a:gd name="T56" fmla="*/ 366 w 534"/>
                  <a:gd name="T57" fmla="*/ 6 h 527"/>
                  <a:gd name="T58" fmla="*/ 384 w 534"/>
                  <a:gd name="T59" fmla="*/ 0 h 527"/>
                  <a:gd name="T60" fmla="*/ 534 w 534"/>
                  <a:gd name="T61" fmla="*/ 276 h 527"/>
                  <a:gd name="T62" fmla="*/ 522 w 534"/>
                  <a:gd name="T63" fmla="*/ 281 h 527"/>
                  <a:gd name="T64" fmla="*/ 510 w 534"/>
                  <a:gd name="T65" fmla="*/ 287 h 527"/>
                  <a:gd name="T66" fmla="*/ 498 w 534"/>
                  <a:gd name="T67" fmla="*/ 293 h 527"/>
                  <a:gd name="T68" fmla="*/ 492 w 534"/>
                  <a:gd name="T69" fmla="*/ 299 h 527"/>
                  <a:gd name="T70" fmla="*/ 480 w 534"/>
                  <a:gd name="T71" fmla="*/ 311 h 527"/>
                  <a:gd name="T72" fmla="*/ 468 w 534"/>
                  <a:gd name="T73" fmla="*/ 317 h 527"/>
                  <a:gd name="T74" fmla="*/ 456 w 534"/>
                  <a:gd name="T75" fmla="*/ 323 h 527"/>
                  <a:gd name="T76" fmla="*/ 450 w 534"/>
                  <a:gd name="T77" fmla="*/ 329 h 527"/>
                  <a:gd name="T78" fmla="*/ 438 w 534"/>
                  <a:gd name="T79" fmla="*/ 341 h 527"/>
                  <a:gd name="T80" fmla="*/ 426 w 534"/>
                  <a:gd name="T81" fmla="*/ 347 h 527"/>
                  <a:gd name="T82" fmla="*/ 420 w 534"/>
                  <a:gd name="T83" fmla="*/ 353 h 527"/>
                  <a:gd name="T84" fmla="*/ 408 w 534"/>
                  <a:gd name="T85" fmla="*/ 365 h 527"/>
                  <a:gd name="T86" fmla="*/ 396 w 534"/>
                  <a:gd name="T87" fmla="*/ 371 h 527"/>
                  <a:gd name="T88" fmla="*/ 390 w 534"/>
                  <a:gd name="T89" fmla="*/ 383 h 527"/>
                  <a:gd name="T90" fmla="*/ 378 w 534"/>
                  <a:gd name="T91" fmla="*/ 389 h 527"/>
                  <a:gd name="T92" fmla="*/ 372 w 534"/>
                  <a:gd name="T93" fmla="*/ 395 h 527"/>
                  <a:gd name="T94" fmla="*/ 360 w 534"/>
                  <a:gd name="T95" fmla="*/ 407 h 527"/>
                  <a:gd name="T96" fmla="*/ 354 w 534"/>
                  <a:gd name="T97" fmla="*/ 419 h 527"/>
                  <a:gd name="T98" fmla="*/ 342 w 534"/>
                  <a:gd name="T99" fmla="*/ 425 h 527"/>
                  <a:gd name="T100" fmla="*/ 336 w 534"/>
                  <a:gd name="T101" fmla="*/ 437 h 527"/>
                  <a:gd name="T102" fmla="*/ 324 w 534"/>
                  <a:gd name="T103" fmla="*/ 443 h 527"/>
                  <a:gd name="T104" fmla="*/ 318 w 534"/>
                  <a:gd name="T105" fmla="*/ 455 h 527"/>
                  <a:gd name="T106" fmla="*/ 312 w 534"/>
                  <a:gd name="T107" fmla="*/ 467 h 527"/>
                  <a:gd name="T108" fmla="*/ 300 w 534"/>
                  <a:gd name="T109" fmla="*/ 473 h 527"/>
                  <a:gd name="T110" fmla="*/ 294 w 534"/>
                  <a:gd name="T111" fmla="*/ 485 h 527"/>
                  <a:gd name="T112" fmla="*/ 288 w 534"/>
                  <a:gd name="T113" fmla="*/ 497 h 527"/>
                  <a:gd name="T114" fmla="*/ 282 w 534"/>
                  <a:gd name="T115" fmla="*/ 509 h 527"/>
                  <a:gd name="T116" fmla="*/ 276 w 534"/>
                  <a:gd name="T117" fmla="*/ 515 h 527"/>
                  <a:gd name="T118" fmla="*/ 264 w 534"/>
                  <a:gd name="T119" fmla="*/ 527 h 527"/>
                  <a:gd name="T120" fmla="*/ 0 w 534"/>
                  <a:gd name="T121" fmla="*/ 35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4" h="527">
                    <a:moveTo>
                      <a:pt x="0" y="359"/>
                    </a:moveTo>
                    <a:lnTo>
                      <a:pt x="12" y="341"/>
                    </a:lnTo>
                    <a:lnTo>
                      <a:pt x="24" y="329"/>
                    </a:lnTo>
                    <a:lnTo>
                      <a:pt x="30" y="311"/>
                    </a:lnTo>
                    <a:lnTo>
                      <a:pt x="42" y="299"/>
                    </a:lnTo>
                    <a:lnTo>
                      <a:pt x="54" y="281"/>
                    </a:lnTo>
                    <a:lnTo>
                      <a:pt x="66" y="270"/>
                    </a:lnTo>
                    <a:lnTo>
                      <a:pt x="78" y="258"/>
                    </a:lnTo>
                    <a:lnTo>
                      <a:pt x="90" y="240"/>
                    </a:lnTo>
                    <a:lnTo>
                      <a:pt x="102" y="228"/>
                    </a:lnTo>
                    <a:lnTo>
                      <a:pt x="114" y="216"/>
                    </a:lnTo>
                    <a:lnTo>
                      <a:pt x="126" y="198"/>
                    </a:lnTo>
                    <a:lnTo>
                      <a:pt x="138" y="186"/>
                    </a:lnTo>
                    <a:lnTo>
                      <a:pt x="150" y="174"/>
                    </a:lnTo>
                    <a:lnTo>
                      <a:pt x="162" y="162"/>
                    </a:lnTo>
                    <a:lnTo>
                      <a:pt x="174" y="150"/>
                    </a:lnTo>
                    <a:lnTo>
                      <a:pt x="186" y="138"/>
                    </a:lnTo>
                    <a:lnTo>
                      <a:pt x="204" y="126"/>
                    </a:lnTo>
                    <a:lnTo>
                      <a:pt x="216" y="114"/>
                    </a:lnTo>
                    <a:lnTo>
                      <a:pt x="228" y="102"/>
                    </a:lnTo>
                    <a:lnTo>
                      <a:pt x="246" y="90"/>
                    </a:lnTo>
                    <a:lnTo>
                      <a:pt x="258" y="78"/>
                    </a:lnTo>
                    <a:lnTo>
                      <a:pt x="276" y="66"/>
                    </a:lnTo>
                    <a:lnTo>
                      <a:pt x="288" y="54"/>
                    </a:lnTo>
                    <a:lnTo>
                      <a:pt x="306" y="48"/>
                    </a:lnTo>
                    <a:lnTo>
                      <a:pt x="318" y="36"/>
                    </a:lnTo>
                    <a:lnTo>
                      <a:pt x="336" y="24"/>
                    </a:lnTo>
                    <a:lnTo>
                      <a:pt x="348" y="18"/>
                    </a:lnTo>
                    <a:lnTo>
                      <a:pt x="366" y="6"/>
                    </a:lnTo>
                    <a:lnTo>
                      <a:pt x="384" y="0"/>
                    </a:lnTo>
                    <a:lnTo>
                      <a:pt x="534" y="276"/>
                    </a:lnTo>
                    <a:lnTo>
                      <a:pt x="522" y="281"/>
                    </a:lnTo>
                    <a:lnTo>
                      <a:pt x="510" y="287"/>
                    </a:lnTo>
                    <a:lnTo>
                      <a:pt x="498" y="293"/>
                    </a:lnTo>
                    <a:lnTo>
                      <a:pt x="492" y="299"/>
                    </a:lnTo>
                    <a:lnTo>
                      <a:pt x="480" y="311"/>
                    </a:lnTo>
                    <a:lnTo>
                      <a:pt x="468" y="317"/>
                    </a:lnTo>
                    <a:lnTo>
                      <a:pt x="456" y="323"/>
                    </a:lnTo>
                    <a:lnTo>
                      <a:pt x="450" y="329"/>
                    </a:lnTo>
                    <a:lnTo>
                      <a:pt x="438" y="341"/>
                    </a:lnTo>
                    <a:lnTo>
                      <a:pt x="426" y="347"/>
                    </a:lnTo>
                    <a:lnTo>
                      <a:pt x="420" y="353"/>
                    </a:lnTo>
                    <a:lnTo>
                      <a:pt x="408" y="365"/>
                    </a:lnTo>
                    <a:lnTo>
                      <a:pt x="396" y="371"/>
                    </a:lnTo>
                    <a:lnTo>
                      <a:pt x="390" y="383"/>
                    </a:lnTo>
                    <a:lnTo>
                      <a:pt x="378" y="389"/>
                    </a:lnTo>
                    <a:lnTo>
                      <a:pt x="372" y="395"/>
                    </a:lnTo>
                    <a:lnTo>
                      <a:pt x="360" y="407"/>
                    </a:lnTo>
                    <a:lnTo>
                      <a:pt x="354" y="419"/>
                    </a:lnTo>
                    <a:lnTo>
                      <a:pt x="342" y="425"/>
                    </a:lnTo>
                    <a:lnTo>
                      <a:pt x="336" y="437"/>
                    </a:lnTo>
                    <a:lnTo>
                      <a:pt x="324" y="443"/>
                    </a:lnTo>
                    <a:lnTo>
                      <a:pt x="318" y="455"/>
                    </a:lnTo>
                    <a:lnTo>
                      <a:pt x="312" y="467"/>
                    </a:lnTo>
                    <a:lnTo>
                      <a:pt x="300" y="473"/>
                    </a:lnTo>
                    <a:lnTo>
                      <a:pt x="294" y="485"/>
                    </a:lnTo>
                    <a:lnTo>
                      <a:pt x="288" y="497"/>
                    </a:lnTo>
                    <a:lnTo>
                      <a:pt x="282" y="509"/>
                    </a:lnTo>
                    <a:lnTo>
                      <a:pt x="276" y="515"/>
                    </a:lnTo>
                    <a:lnTo>
                      <a:pt x="264" y="527"/>
                    </a:lnTo>
                    <a:lnTo>
                      <a:pt x="0" y="359"/>
                    </a:lnTo>
                    <a:close/>
                  </a:path>
                </a:pathLst>
              </a:custGeom>
              <a:solidFill>
                <a:srgbClr val="CC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es-CO"/>
              </a:p>
            </p:txBody>
          </p:sp>
          <p:sp>
            <p:nvSpPr>
              <p:cNvPr id="138251" name="Freeform 11"/>
              <p:cNvSpPr>
                <a:spLocks/>
              </p:cNvSpPr>
              <p:nvPr/>
            </p:nvSpPr>
            <p:spPr bwMode="auto">
              <a:xfrm>
                <a:off x="-926" y="-646"/>
                <a:ext cx="504" cy="408"/>
              </a:xfrm>
              <a:custGeom>
                <a:avLst/>
                <a:gdLst>
                  <a:gd name="T0" fmla="*/ 0 w 504"/>
                  <a:gd name="T1" fmla="*/ 132 h 408"/>
                  <a:gd name="T2" fmla="*/ 12 w 504"/>
                  <a:gd name="T3" fmla="*/ 120 h 408"/>
                  <a:gd name="T4" fmla="*/ 30 w 504"/>
                  <a:gd name="T5" fmla="*/ 114 h 408"/>
                  <a:gd name="T6" fmla="*/ 48 w 504"/>
                  <a:gd name="T7" fmla="*/ 102 h 408"/>
                  <a:gd name="T8" fmla="*/ 66 w 504"/>
                  <a:gd name="T9" fmla="*/ 96 h 408"/>
                  <a:gd name="T10" fmla="*/ 78 w 504"/>
                  <a:gd name="T11" fmla="*/ 90 h 408"/>
                  <a:gd name="T12" fmla="*/ 96 w 504"/>
                  <a:gd name="T13" fmla="*/ 84 h 408"/>
                  <a:gd name="T14" fmla="*/ 114 w 504"/>
                  <a:gd name="T15" fmla="*/ 72 h 408"/>
                  <a:gd name="T16" fmla="*/ 132 w 504"/>
                  <a:gd name="T17" fmla="*/ 66 h 408"/>
                  <a:gd name="T18" fmla="*/ 150 w 504"/>
                  <a:gd name="T19" fmla="*/ 60 h 408"/>
                  <a:gd name="T20" fmla="*/ 162 w 504"/>
                  <a:gd name="T21" fmla="*/ 54 h 408"/>
                  <a:gd name="T22" fmla="*/ 180 w 504"/>
                  <a:gd name="T23" fmla="*/ 48 h 408"/>
                  <a:gd name="T24" fmla="*/ 198 w 504"/>
                  <a:gd name="T25" fmla="*/ 42 h 408"/>
                  <a:gd name="T26" fmla="*/ 216 w 504"/>
                  <a:gd name="T27" fmla="*/ 42 h 408"/>
                  <a:gd name="T28" fmla="*/ 234 w 504"/>
                  <a:gd name="T29" fmla="*/ 36 h 408"/>
                  <a:gd name="T30" fmla="*/ 252 w 504"/>
                  <a:gd name="T31" fmla="*/ 30 h 408"/>
                  <a:gd name="T32" fmla="*/ 270 w 504"/>
                  <a:gd name="T33" fmla="*/ 24 h 408"/>
                  <a:gd name="T34" fmla="*/ 288 w 504"/>
                  <a:gd name="T35" fmla="*/ 24 h 408"/>
                  <a:gd name="T36" fmla="*/ 306 w 504"/>
                  <a:gd name="T37" fmla="*/ 18 h 408"/>
                  <a:gd name="T38" fmla="*/ 324 w 504"/>
                  <a:gd name="T39" fmla="*/ 12 h 408"/>
                  <a:gd name="T40" fmla="*/ 342 w 504"/>
                  <a:gd name="T41" fmla="*/ 12 h 408"/>
                  <a:gd name="T42" fmla="*/ 360 w 504"/>
                  <a:gd name="T43" fmla="*/ 6 h 408"/>
                  <a:gd name="T44" fmla="*/ 378 w 504"/>
                  <a:gd name="T45" fmla="*/ 6 h 408"/>
                  <a:gd name="T46" fmla="*/ 396 w 504"/>
                  <a:gd name="T47" fmla="*/ 6 h 408"/>
                  <a:gd name="T48" fmla="*/ 414 w 504"/>
                  <a:gd name="T49" fmla="*/ 0 h 408"/>
                  <a:gd name="T50" fmla="*/ 432 w 504"/>
                  <a:gd name="T51" fmla="*/ 0 h 408"/>
                  <a:gd name="T52" fmla="*/ 450 w 504"/>
                  <a:gd name="T53" fmla="*/ 0 h 408"/>
                  <a:gd name="T54" fmla="*/ 468 w 504"/>
                  <a:gd name="T55" fmla="*/ 0 h 408"/>
                  <a:gd name="T56" fmla="*/ 486 w 504"/>
                  <a:gd name="T57" fmla="*/ 0 h 408"/>
                  <a:gd name="T58" fmla="*/ 504 w 504"/>
                  <a:gd name="T59" fmla="*/ 0 h 408"/>
                  <a:gd name="T60" fmla="*/ 504 w 504"/>
                  <a:gd name="T61" fmla="*/ 318 h 408"/>
                  <a:gd name="T62" fmla="*/ 492 w 504"/>
                  <a:gd name="T63" fmla="*/ 318 h 408"/>
                  <a:gd name="T64" fmla="*/ 480 w 504"/>
                  <a:gd name="T65" fmla="*/ 318 h 408"/>
                  <a:gd name="T66" fmla="*/ 468 w 504"/>
                  <a:gd name="T67" fmla="*/ 318 h 408"/>
                  <a:gd name="T68" fmla="*/ 456 w 504"/>
                  <a:gd name="T69" fmla="*/ 318 h 408"/>
                  <a:gd name="T70" fmla="*/ 444 w 504"/>
                  <a:gd name="T71" fmla="*/ 318 h 408"/>
                  <a:gd name="T72" fmla="*/ 426 w 504"/>
                  <a:gd name="T73" fmla="*/ 318 h 408"/>
                  <a:gd name="T74" fmla="*/ 414 w 504"/>
                  <a:gd name="T75" fmla="*/ 324 h 408"/>
                  <a:gd name="T76" fmla="*/ 402 w 504"/>
                  <a:gd name="T77" fmla="*/ 324 h 408"/>
                  <a:gd name="T78" fmla="*/ 390 w 504"/>
                  <a:gd name="T79" fmla="*/ 324 h 408"/>
                  <a:gd name="T80" fmla="*/ 378 w 504"/>
                  <a:gd name="T81" fmla="*/ 330 h 408"/>
                  <a:gd name="T82" fmla="*/ 366 w 504"/>
                  <a:gd name="T83" fmla="*/ 330 h 408"/>
                  <a:gd name="T84" fmla="*/ 354 w 504"/>
                  <a:gd name="T85" fmla="*/ 330 h 408"/>
                  <a:gd name="T86" fmla="*/ 342 w 504"/>
                  <a:gd name="T87" fmla="*/ 336 h 408"/>
                  <a:gd name="T88" fmla="*/ 330 w 504"/>
                  <a:gd name="T89" fmla="*/ 336 h 408"/>
                  <a:gd name="T90" fmla="*/ 318 w 504"/>
                  <a:gd name="T91" fmla="*/ 342 h 408"/>
                  <a:gd name="T92" fmla="*/ 300 w 504"/>
                  <a:gd name="T93" fmla="*/ 342 h 408"/>
                  <a:gd name="T94" fmla="*/ 288 w 504"/>
                  <a:gd name="T95" fmla="*/ 348 h 408"/>
                  <a:gd name="T96" fmla="*/ 276 w 504"/>
                  <a:gd name="T97" fmla="*/ 354 h 408"/>
                  <a:gd name="T98" fmla="*/ 264 w 504"/>
                  <a:gd name="T99" fmla="*/ 354 h 408"/>
                  <a:gd name="T100" fmla="*/ 252 w 504"/>
                  <a:gd name="T101" fmla="*/ 360 h 408"/>
                  <a:gd name="T102" fmla="*/ 240 w 504"/>
                  <a:gd name="T103" fmla="*/ 366 h 408"/>
                  <a:gd name="T104" fmla="*/ 228 w 504"/>
                  <a:gd name="T105" fmla="*/ 372 h 408"/>
                  <a:gd name="T106" fmla="*/ 216 w 504"/>
                  <a:gd name="T107" fmla="*/ 372 h 408"/>
                  <a:gd name="T108" fmla="*/ 204 w 504"/>
                  <a:gd name="T109" fmla="*/ 378 h 408"/>
                  <a:gd name="T110" fmla="*/ 192 w 504"/>
                  <a:gd name="T111" fmla="*/ 384 h 408"/>
                  <a:gd name="T112" fmla="*/ 186 w 504"/>
                  <a:gd name="T113" fmla="*/ 390 h 408"/>
                  <a:gd name="T114" fmla="*/ 174 w 504"/>
                  <a:gd name="T115" fmla="*/ 396 h 408"/>
                  <a:gd name="T116" fmla="*/ 162 w 504"/>
                  <a:gd name="T117" fmla="*/ 402 h 408"/>
                  <a:gd name="T118" fmla="*/ 150 w 504"/>
                  <a:gd name="T119" fmla="*/ 408 h 408"/>
                  <a:gd name="T120" fmla="*/ 0 w 504"/>
                  <a:gd name="T121" fmla="*/ 13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4" h="408">
                    <a:moveTo>
                      <a:pt x="0" y="132"/>
                    </a:moveTo>
                    <a:lnTo>
                      <a:pt x="12" y="120"/>
                    </a:lnTo>
                    <a:lnTo>
                      <a:pt x="30" y="114"/>
                    </a:lnTo>
                    <a:lnTo>
                      <a:pt x="48" y="102"/>
                    </a:lnTo>
                    <a:lnTo>
                      <a:pt x="66" y="96"/>
                    </a:lnTo>
                    <a:lnTo>
                      <a:pt x="78" y="90"/>
                    </a:lnTo>
                    <a:lnTo>
                      <a:pt x="96" y="84"/>
                    </a:lnTo>
                    <a:lnTo>
                      <a:pt x="114" y="72"/>
                    </a:lnTo>
                    <a:lnTo>
                      <a:pt x="132" y="66"/>
                    </a:lnTo>
                    <a:lnTo>
                      <a:pt x="150" y="60"/>
                    </a:lnTo>
                    <a:lnTo>
                      <a:pt x="162" y="54"/>
                    </a:lnTo>
                    <a:lnTo>
                      <a:pt x="180" y="48"/>
                    </a:lnTo>
                    <a:lnTo>
                      <a:pt x="198" y="42"/>
                    </a:lnTo>
                    <a:lnTo>
                      <a:pt x="216" y="42"/>
                    </a:lnTo>
                    <a:lnTo>
                      <a:pt x="234" y="36"/>
                    </a:lnTo>
                    <a:lnTo>
                      <a:pt x="252" y="30"/>
                    </a:lnTo>
                    <a:lnTo>
                      <a:pt x="270" y="24"/>
                    </a:lnTo>
                    <a:lnTo>
                      <a:pt x="288" y="24"/>
                    </a:lnTo>
                    <a:lnTo>
                      <a:pt x="306" y="18"/>
                    </a:lnTo>
                    <a:lnTo>
                      <a:pt x="324" y="12"/>
                    </a:lnTo>
                    <a:lnTo>
                      <a:pt x="342" y="12"/>
                    </a:lnTo>
                    <a:lnTo>
                      <a:pt x="360" y="6"/>
                    </a:lnTo>
                    <a:lnTo>
                      <a:pt x="378" y="6"/>
                    </a:lnTo>
                    <a:lnTo>
                      <a:pt x="396" y="6"/>
                    </a:lnTo>
                    <a:lnTo>
                      <a:pt x="414" y="0"/>
                    </a:lnTo>
                    <a:lnTo>
                      <a:pt x="432" y="0"/>
                    </a:lnTo>
                    <a:lnTo>
                      <a:pt x="450" y="0"/>
                    </a:lnTo>
                    <a:lnTo>
                      <a:pt x="468" y="0"/>
                    </a:lnTo>
                    <a:lnTo>
                      <a:pt x="486" y="0"/>
                    </a:lnTo>
                    <a:lnTo>
                      <a:pt x="504" y="0"/>
                    </a:lnTo>
                    <a:lnTo>
                      <a:pt x="504" y="318"/>
                    </a:lnTo>
                    <a:lnTo>
                      <a:pt x="492" y="318"/>
                    </a:lnTo>
                    <a:lnTo>
                      <a:pt x="480" y="318"/>
                    </a:lnTo>
                    <a:lnTo>
                      <a:pt x="468" y="318"/>
                    </a:lnTo>
                    <a:lnTo>
                      <a:pt x="456" y="318"/>
                    </a:lnTo>
                    <a:lnTo>
                      <a:pt x="444" y="318"/>
                    </a:lnTo>
                    <a:lnTo>
                      <a:pt x="426" y="318"/>
                    </a:lnTo>
                    <a:lnTo>
                      <a:pt x="414" y="324"/>
                    </a:lnTo>
                    <a:lnTo>
                      <a:pt x="402" y="324"/>
                    </a:lnTo>
                    <a:lnTo>
                      <a:pt x="390" y="324"/>
                    </a:lnTo>
                    <a:lnTo>
                      <a:pt x="378" y="330"/>
                    </a:lnTo>
                    <a:lnTo>
                      <a:pt x="366" y="330"/>
                    </a:lnTo>
                    <a:lnTo>
                      <a:pt x="354" y="330"/>
                    </a:lnTo>
                    <a:lnTo>
                      <a:pt x="342" y="336"/>
                    </a:lnTo>
                    <a:lnTo>
                      <a:pt x="330" y="336"/>
                    </a:lnTo>
                    <a:lnTo>
                      <a:pt x="318" y="342"/>
                    </a:lnTo>
                    <a:lnTo>
                      <a:pt x="300" y="342"/>
                    </a:lnTo>
                    <a:lnTo>
                      <a:pt x="288" y="348"/>
                    </a:lnTo>
                    <a:lnTo>
                      <a:pt x="276" y="354"/>
                    </a:lnTo>
                    <a:lnTo>
                      <a:pt x="264" y="354"/>
                    </a:lnTo>
                    <a:lnTo>
                      <a:pt x="252" y="360"/>
                    </a:lnTo>
                    <a:lnTo>
                      <a:pt x="240" y="366"/>
                    </a:lnTo>
                    <a:lnTo>
                      <a:pt x="228" y="372"/>
                    </a:lnTo>
                    <a:lnTo>
                      <a:pt x="216" y="372"/>
                    </a:lnTo>
                    <a:lnTo>
                      <a:pt x="204" y="378"/>
                    </a:lnTo>
                    <a:lnTo>
                      <a:pt x="192" y="384"/>
                    </a:lnTo>
                    <a:lnTo>
                      <a:pt x="186" y="390"/>
                    </a:lnTo>
                    <a:lnTo>
                      <a:pt x="174" y="396"/>
                    </a:lnTo>
                    <a:lnTo>
                      <a:pt x="162" y="402"/>
                    </a:lnTo>
                    <a:lnTo>
                      <a:pt x="150" y="408"/>
                    </a:lnTo>
                    <a:lnTo>
                      <a:pt x="0" y="132"/>
                    </a:lnTo>
                    <a:close/>
                  </a:path>
                </a:pathLst>
              </a:custGeom>
              <a:solidFill>
                <a:schemeClr val="folHlink"/>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es-CO"/>
              </a:p>
            </p:txBody>
          </p:sp>
          <p:sp>
            <p:nvSpPr>
              <p:cNvPr id="138252" name="Freeform 12"/>
              <p:cNvSpPr>
                <a:spLocks/>
              </p:cNvSpPr>
              <p:nvPr/>
            </p:nvSpPr>
            <p:spPr bwMode="auto">
              <a:xfrm>
                <a:off x="-422" y="-646"/>
                <a:ext cx="510" cy="408"/>
              </a:xfrm>
              <a:custGeom>
                <a:avLst/>
                <a:gdLst>
                  <a:gd name="T0" fmla="*/ 0 w 510"/>
                  <a:gd name="T1" fmla="*/ 0 h 408"/>
                  <a:gd name="T2" fmla="*/ 18 w 510"/>
                  <a:gd name="T3" fmla="*/ 0 h 408"/>
                  <a:gd name="T4" fmla="*/ 36 w 510"/>
                  <a:gd name="T5" fmla="*/ 0 h 408"/>
                  <a:gd name="T6" fmla="*/ 54 w 510"/>
                  <a:gd name="T7" fmla="*/ 0 h 408"/>
                  <a:gd name="T8" fmla="*/ 72 w 510"/>
                  <a:gd name="T9" fmla="*/ 0 h 408"/>
                  <a:gd name="T10" fmla="*/ 90 w 510"/>
                  <a:gd name="T11" fmla="*/ 0 h 408"/>
                  <a:gd name="T12" fmla="*/ 108 w 510"/>
                  <a:gd name="T13" fmla="*/ 6 h 408"/>
                  <a:gd name="T14" fmla="*/ 132 w 510"/>
                  <a:gd name="T15" fmla="*/ 6 h 408"/>
                  <a:gd name="T16" fmla="*/ 150 w 510"/>
                  <a:gd name="T17" fmla="*/ 6 h 408"/>
                  <a:gd name="T18" fmla="*/ 168 w 510"/>
                  <a:gd name="T19" fmla="*/ 12 h 408"/>
                  <a:gd name="T20" fmla="*/ 186 w 510"/>
                  <a:gd name="T21" fmla="*/ 12 h 408"/>
                  <a:gd name="T22" fmla="*/ 204 w 510"/>
                  <a:gd name="T23" fmla="*/ 18 h 408"/>
                  <a:gd name="T24" fmla="*/ 222 w 510"/>
                  <a:gd name="T25" fmla="*/ 24 h 408"/>
                  <a:gd name="T26" fmla="*/ 240 w 510"/>
                  <a:gd name="T27" fmla="*/ 24 h 408"/>
                  <a:gd name="T28" fmla="*/ 252 w 510"/>
                  <a:gd name="T29" fmla="*/ 30 h 408"/>
                  <a:gd name="T30" fmla="*/ 270 w 510"/>
                  <a:gd name="T31" fmla="*/ 36 h 408"/>
                  <a:gd name="T32" fmla="*/ 288 w 510"/>
                  <a:gd name="T33" fmla="*/ 42 h 408"/>
                  <a:gd name="T34" fmla="*/ 306 w 510"/>
                  <a:gd name="T35" fmla="*/ 42 h 408"/>
                  <a:gd name="T36" fmla="*/ 324 w 510"/>
                  <a:gd name="T37" fmla="*/ 48 h 408"/>
                  <a:gd name="T38" fmla="*/ 342 w 510"/>
                  <a:gd name="T39" fmla="*/ 54 h 408"/>
                  <a:gd name="T40" fmla="*/ 360 w 510"/>
                  <a:gd name="T41" fmla="*/ 60 h 408"/>
                  <a:gd name="T42" fmla="*/ 378 w 510"/>
                  <a:gd name="T43" fmla="*/ 66 h 408"/>
                  <a:gd name="T44" fmla="*/ 396 w 510"/>
                  <a:gd name="T45" fmla="*/ 72 h 408"/>
                  <a:gd name="T46" fmla="*/ 408 w 510"/>
                  <a:gd name="T47" fmla="*/ 84 h 408"/>
                  <a:gd name="T48" fmla="*/ 426 w 510"/>
                  <a:gd name="T49" fmla="*/ 90 h 408"/>
                  <a:gd name="T50" fmla="*/ 444 w 510"/>
                  <a:gd name="T51" fmla="*/ 96 h 408"/>
                  <a:gd name="T52" fmla="*/ 462 w 510"/>
                  <a:gd name="T53" fmla="*/ 102 h 408"/>
                  <a:gd name="T54" fmla="*/ 474 w 510"/>
                  <a:gd name="T55" fmla="*/ 114 h 408"/>
                  <a:gd name="T56" fmla="*/ 492 w 510"/>
                  <a:gd name="T57" fmla="*/ 120 h 408"/>
                  <a:gd name="T58" fmla="*/ 510 w 510"/>
                  <a:gd name="T59" fmla="*/ 132 h 408"/>
                  <a:gd name="T60" fmla="*/ 360 w 510"/>
                  <a:gd name="T61" fmla="*/ 408 h 408"/>
                  <a:gd name="T62" fmla="*/ 348 w 510"/>
                  <a:gd name="T63" fmla="*/ 402 h 408"/>
                  <a:gd name="T64" fmla="*/ 336 w 510"/>
                  <a:gd name="T65" fmla="*/ 396 h 408"/>
                  <a:gd name="T66" fmla="*/ 324 w 510"/>
                  <a:gd name="T67" fmla="*/ 390 h 408"/>
                  <a:gd name="T68" fmla="*/ 312 w 510"/>
                  <a:gd name="T69" fmla="*/ 384 h 408"/>
                  <a:gd name="T70" fmla="*/ 300 w 510"/>
                  <a:gd name="T71" fmla="*/ 378 h 408"/>
                  <a:gd name="T72" fmla="*/ 288 w 510"/>
                  <a:gd name="T73" fmla="*/ 372 h 408"/>
                  <a:gd name="T74" fmla="*/ 276 w 510"/>
                  <a:gd name="T75" fmla="*/ 372 h 408"/>
                  <a:gd name="T76" fmla="*/ 264 w 510"/>
                  <a:gd name="T77" fmla="*/ 366 h 408"/>
                  <a:gd name="T78" fmla="*/ 252 w 510"/>
                  <a:gd name="T79" fmla="*/ 360 h 408"/>
                  <a:gd name="T80" fmla="*/ 240 w 510"/>
                  <a:gd name="T81" fmla="*/ 354 h 408"/>
                  <a:gd name="T82" fmla="*/ 228 w 510"/>
                  <a:gd name="T83" fmla="*/ 354 h 408"/>
                  <a:gd name="T84" fmla="*/ 216 w 510"/>
                  <a:gd name="T85" fmla="*/ 348 h 408"/>
                  <a:gd name="T86" fmla="*/ 204 w 510"/>
                  <a:gd name="T87" fmla="*/ 342 h 408"/>
                  <a:gd name="T88" fmla="*/ 192 w 510"/>
                  <a:gd name="T89" fmla="*/ 342 h 408"/>
                  <a:gd name="T90" fmla="*/ 180 w 510"/>
                  <a:gd name="T91" fmla="*/ 336 h 408"/>
                  <a:gd name="T92" fmla="*/ 168 w 510"/>
                  <a:gd name="T93" fmla="*/ 336 h 408"/>
                  <a:gd name="T94" fmla="*/ 156 w 510"/>
                  <a:gd name="T95" fmla="*/ 330 h 408"/>
                  <a:gd name="T96" fmla="*/ 144 w 510"/>
                  <a:gd name="T97" fmla="*/ 330 h 408"/>
                  <a:gd name="T98" fmla="*/ 132 w 510"/>
                  <a:gd name="T99" fmla="*/ 330 h 408"/>
                  <a:gd name="T100" fmla="*/ 114 w 510"/>
                  <a:gd name="T101" fmla="*/ 324 h 408"/>
                  <a:gd name="T102" fmla="*/ 102 w 510"/>
                  <a:gd name="T103" fmla="*/ 324 h 408"/>
                  <a:gd name="T104" fmla="*/ 90 w 510"/>
                  <a:gd name="T105" fmla="*/ 324 h 408"/>
                  <a:gd name="T106" fmla="*/ 78 w 510"/>
                  <a:gd name="T107" fmla="*/ 318 h 408"/>
                  <a:gd name="T108" fmla="*/ 66 w 510"/>
                  <a:gd name="T109" fmla="*/ 318 h 408"/>
                  <a:gd name="T110" fmla="*/ 54 w 510"/>
                  <a:gd name="T111" fmla="*/ 318 h 408"/>
                  <a:gd name="T112" fmla="*/ 42 w 510"/>
                  <a:gd name="T113" fmla="*/ 318 h 408"/>
                  <a:gd name="T114" fmla="*/ 30 w 510"/>
                  <a:gd name="T115" fmla="*/ 318 h 408"/>
                  <a:gd name="T116" fmla="*/ 12 w 510"/>
                  <a:gd name="T117" fmla="*/ 318 h 408"/>
                  <a:gd name="T118" fmla="*/ 0 w 510"/>
                  <a:gd name="T119" fmla="*/ 318 h 408"/>
                  <a:gd name="T120" fmla="*/ 0 w 510"/>
                  <a:gd name="T121" fmla="*/ 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0" h="408">
                    <a:moveTo>
                      <a:pt x="0" y="0"/>
                    </a:moveTo>
                    <a:lnTo>
                      <a:pt x="18" y="0"/>
                    </a:lnTo>
                    <a:lnTo>
                      <a:pt x="36" y="0"/>
                    </a:lnTo>
                    <a:lnTo>
                      <a:pt x="54" y="0"/>
                    </a:lnTo>
                    <a:lnTo>
                      <a:pt x="72" y="0"/>
                    </a:lnTo>
                    <a:lnTo>
                      <a:pt x="90" y="0"/>
                    </a:lnTo>
                    <a:lnTo>
                      <a:pt x="108" y="6"/>
                    </a:lnTo>
                    <a:lnTo>
                      <a:pt x="132" y="6"/>
                    </a:lnTo>
                    <a:lnTo>
                      <a:pt x="150" y="6"/>
                    </a:lnTo>
                    <a:lnTo>
                      <a:pt x="168" y="12"/>
                    </a:lnTo>
                    <a:lnTo>
                      <a:pt x="186" y="12"/>
                    </a:lnTo>
                    <a:lnTo>
                      <a:pt x="204" y="18"/>
                    </a:lnTo>
                    <a:lnTo>
                      <a:pt x="222" y="24"/>
                    </a:lnTo>
                    <a:lnTo>
                      <a:pt x="240" y="24"/>
                    </a:lnTo>
                    <a:lnTo>
                      <a:pt x="252" y="30"/>
                    </a:lnTo>
                    <a:lnTo>
                      <a:pt x="270" y="36"/>
                    </a:lnTo>
                    <a:lnTo>
                      <a:pt x="288" y="42"/>
                    </a:lnTo>
                    <a:lnTo>
                      <a:pt x="306" y="42"/>
                    </a:lnTo>
                    <a:lnTo>
                      <a:pt x="324" y="48"/>
                    </a:lnTo>
                    <a:lnTo>
                      <a:pt x="342" y="54"/>
                    </a:lnTo>
                    <a:lnTo>
                      <a:pt x="360" y="60"/>
                    </a:lnTo>
                    <a:lnTo>
                      <a:pt x="378" y="66"/>
                    </a:lnTo>
                    <a:lnTo>
                      <a:pt x="396" y="72"/>
                    </a:lnTo>
                    <a:lnTo>
                      <a:pt x="408" y="84"/>
                    </a:lnTo>
                    <a:lnTo>
                      <a:pt x="426" y="90"/>
                    </a:lnTo>
                    <a:lnTo>
                      <a:pt x="444" y="96"/>
                    </a:lnTo>
                    <a:lnTo>
                      <a:pt x="462" y="102"/>
                    </a:lnTo>
                    <a:lnTo>
                      <a:pt x="474" y="114"/>
                    </a:lnTo>
                    <a:lnTo>
                      <a:pt x="492" y="120"/>
                    </a:lnTo>
                    <a:lnTo>
                      <a:pt x="510" y="132"/>
                    </a:lnTo>
                    <a:lnTo>
                      <a:pt x="360" y="408"/>
                    </a:lnTo>
                    <a:lnTo>
                      <a:pt x="348" y="402"/>
                    </a:lnTo>
                    <a:lnTo>
                      <a:pt x="336" y="396"/>
                    </a:lnTo>
                    <a:lnTo>
                      <a:pt x="324" y="390"/>
                    </a:lnTo>
                    <a:lnTo>
                      <a:pt x="312" y="384"/>
                    </a:lnTo>
                    <a:lnTo>
                      <a:pt x="300" y="378"/>
                    </a:lnTo>
                    <a:lnTo>
                      <a:pt x="288" y="372"/>
                    </a:lnTo>
                    <a:lnTo>
                      <a:pt x="276" y="372"/>
                    </a:lnTo>
                    <a:lnTo>
                      <a:pt x="264" y="366"/>
                    </a:lnTo>
                    <a:lnTo>
                      <a:pt x="252" y="360"/>
                    </a:lnTo>
                    <a:lnTo>
                      <a:pt x="240" y="354"/>
                    </a:lnTo>
                    <a:lnTo>
                      <a:pt x="228" y="354"/>
                    </a:lnTo>
                    <a:lnTo>
                      <a:pt x="216" y="348"/>
                    </a:lnTo>
                    <a:lnTo>
                      <a:pt x="204" y="342"/>
                    </a:lnTo>
                    <a:lnTo>
                      <a:pt x="192" y="342"/>
                    </a:lnTo>
                    <a:lnTo>
                      <a:pt x="180" y="336"/>
                    </a:lnTo>
                    <a:lnTo>
                      <a:pt x="168" y="336"/>
                    </a:lnTo>
                    <a:lnTo>
                      <a:pt x="156" y="330"/>
                    </a:lnTo>
                    <a:lnTo>
                      <a:pt x="144" y="330"/>
                    </a:lnTo>
                    <a:lnTo>
                      <a:pt x="132" y="330"/>
                    </a:lnTo>
                    <a:lnTo>
                      <a:pt x="114" y="324"/>
                    </a:lnTo>
                    <a:lnTo>
                      <a:pt x="102" y="324"/>
                    </a:lnTo>
                    <a:lnTo>
                      <a:pt x="90" y="324"/>
                    </a:lnTo>
                    <a:lnTo>
                      <a:pt x="78" y="318"/>
                    </a:lnTo>
                    <a:lnTo>
                      <a:pt x="66" y="318"/>
                    </a:lnTo>
                    <a:lnTo>
                      <a:pt x="54" y="318"/>
                    </a:lnTo>
                    <a:lnTo>
                      <a:pt x="42" y="318"/>
                    </a:lnTo>
                    <a:lnTo>
                      <a:pt x="30" y="318"/>
                    </a:lnTo>
                    <a:lnTo>
                      <a:pt x="12" y="318"/>
                    </a:lnTo>
                    <a:lnTo>
                      <a:pt x="0" y="318"/>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es-CO"/>
              </a:p>
            </p:txBody>
          </p:sp>
          <p:sp>
            <p:nvSpPr>
              <p:cNvPr id="138253" name="Freeform 13"/>
              <p:cNvSpPr>
                <a:spLocks/>
              </p:cNvSpPr>
              <p:nvPr/>
            </p:nvSpPr>
            <p:spPr bwMode="auto">
              <a:xfrm>
                <a:off x="-62" y="-514"/>
                <a:ext cx="528" cy="527"/>
              </a:xfrm>
              <a:custGeom>
                <a:avLst/>
                <a:gdLst>
                  <a:gd name="T0" fmla="*/ 150 w 528"/>
                  <a:gd name="T1" fmla="*/ 0 h 527"/>
                  <a:gd name="T2" fmla="*/ 168 w 528"/>
                  <a:gd name="T3" fmla="*/ 6 h 527"/>
                  <a:gd name="T4" fmla="*/ 180 w 528"/>
                  <a:gd name="T5" fmla="*/ 18 h 527"/>
                  <a:gd name="T6" fmla="*/ 198 w 528"/>
                  <a:gd name="T7" fmla="*/ 24 h 527"/>
                  <a:gd name="T8" fmla="*/ 210 w 528"/>
                  <a:gd name="T9" fmla="*/ 36 h 527"/>
                  <a:gd name="T10" fmla="*/ 228 w 528"/>
                  <a:gd name="T11" fmla="*/ 48 h 527"/>
                  <a:gd name="T12" fmla="*/ 240 w 528"/>
                  <a:gd name="T13" fmla="*/ 54 h 527"/>
                  <a:gd name="T14" fmla="*/ 258 w 528"/>
                  <a:gd name="T15" fmla="*/ 66 h 527"/>
                  <a:gd name="T16" fmla="*/ 270 w 528"/>
                  <a:gd name="T17" fmla="*/ 78 h 527"/>
                  <a:gd name="T18" fmla="*/ 288 w 528"/>
                  <a:gd name="T19" fmla="*/ 90 h 527"/>
                  <a:gd name="T20" fmla="*/ 300 w 528"/>
                  <a:gd name="T21" fmla="*/ 102 h 527"/>
                  <a:gd name="T22" fmla="*/ 312 w 528"/>
                  <a:gd name="T23" fmla="*/ 114 h 527"/>
                  <a:gd name="T24" fmla="*/ 330 w 528"/>
                  <a:gd name="T25" fmla="*/ 126 h 527"/>
                  <a:gd name="T26" fmla="*/ 342 w 528"/>
                  <a:gd name="T27" fmla="*/ 138 h 527"/>
                  <a:gd name="T28" fmla="*/ 354 w 528"/>
                  <a:gd name="T29" fmla="*/ 150 h 527"/>
                  <a:gd name="T30" fmla="*/ 366 w 528"/>
                  <a:gd name="T31" fmla="*/ 162 h 527"/>
                  <a:gd name="T32" fmla="*/ 384 w 528"/>
                  <a:gd name="T33" fmla="*/ 174 h 527"/>
                  <a:gd name="T34" fmla="*/ 396 w 528"/>
                  <a:gd name="T35" fmla="*/ 186 h 527"/>
                  <a:gd name="T36" fmla="*/ 408 w 528"/>
                  <a:gd name="T37" fmla="*/ 198 h 527"/>
                  <a:gd name="T38" fmla="*/ 420 w 528"/>
                  <a:gd name="T39" fmla="*/ 216 h 527"/>
                  <a:gd name="T40" fmla="*/ 432 w 528"/>
                  <a:gd name="T41" fmla="*/ 228 h 527"/>
                  <a:gd name="T42" fmla="*/ 444 w 528"/>
                  <a:gd name="T43" fmla="*/ 240 h 527"/>
                  <a:gd name="T44" fmla="*/ 456 w 528"/>
                  <a:gd name="T45" fmla="*/ 258 h 527"/>
                  <a:gd name="T46" fmla="*/ 468 w 528"/>
                  <a:gd name="T47" fmla="*/ 270 h 527"/>
                  <a:gd name="T48" fmla="*/ 480 w 528"/>
                  <a:gd name="T49" fmla="*/ 281 h 527"/>
                  <a:gd name="T50" fmla="*/ 486 w 528"/>
                  <a:gd name="T51" fmla="*/ 299 h 527"/>
                  <a:gd name="T52" fmla="*/ 498 w 528"/>
                  <a:gd name="T53" fmla="*/ 311 h 527"/>
                  <a:gd name="T54" fmla="*/ 510 w 528"/>
                  <a:gd name="T55" fmla="*/ 329 h 527"/>
                  <a:gd name="T56" fmla="*/ 522 w 528"/>
                  <a:gd name="T57" fmla="*/ 341 h 527"/>
                  <a:gd name="T58" fmla="*/ 528 w 528"/>
                  <a:gd name="T59" fmla="*/ 359 h 527"/>
                  <a:gd name="T60" fmla="*/ 264 w 528"/>
                  <a:gd name="T61" fmla="*/ 527 h 527"/>
                  <a:gd name="T62" fmla="*/ 258 w 528"/>
                  <a:gd name="T63" fmla="*/ 515 h 527"/>
                  <a:gd name="T64" fmla="*/ 252 w 528"/>
                  <a:gd name="T65" fmla="*/ 509 h 527"/>
                  <a:gd name="T66" fmla="*/ 246 w 528"/>
                  <a:gd name="T67" fmla="*/ 497 h 527"/>
                  <a:gd name="T68" fmla="*/ 234 w 528"/>
                  <a:gd name="T69" fmla="*/ 485 h 527"/>
                  <a:gd name="T70" fmla="*/ 228 w 528"/>
                  <a:gd name="T71" fmla="*/ 473 h 527"/>
                  <a:gd name="T72" fmla="*/ 222 w 528"/>
                  <a:gd name="T73" fmla="*/ 467 h 527"/>
                  <a:gd name="T74" fmla="*/ 210 w 528"/>
                  <a:gd name="T75" fmla="*/ 455 h 527"/>
                  <a:gd name="T76" fmla="*/ 204 w 528"/>
                  <a:gd name="T77" fmla="*/ 443 h 527"/>
                  <a:gd name="T78" fmla="*/ 198 w 528"/>
                  <a:gd name="T79" fmla="*/ 437 h 527"/>
                  <a:gd name="T80" fmla="*/ 186 w 528"/>
                  <a:gd name="T81" fmla="*/ 425 h 527"/>
                  <a:gd name="T82" fmla="*/ 180 w 528"/>
                  <a:gd name="T83" fmla="*/ 419 h 527"/>
                  <a:gd name="T84" fmla="*/ 168 w 528"/>
                  <a:gd name="T85" fmla="*/ 407 h 527"/>
                  <a:gd name="T86" fmla="*/ 162 w 528"/>
                  <a:gd name="T87" fmla="*/ 395 h 527"/>
                  <a:gd name="T88" fmla="*/ 150 w 528"/>
                  <a:gd name="T89" fmla="*/ 389 h 527"/>
                  <a:gd name="T90" fmla="*/ 144 w 528"/>
                  <a:gd name="T91" fmla="*/ 383 h 527"/>
                  <a:gd name="T92" fmla="*/ 132 w 528"/>
                  <a:gd name="T93" fmla="*/ 371 h 527"/>
                  <a:gd name="T94" fmla="*/ 126 w 528"/>
                  <a:gd name="T95" fmla="*/ 365 h 527"/>
                  <a:gd name="T96" fmla="*/ 114 w 528"/>
                  <a:gd name="T97" fmla="*/ 353 h 527"/>
                  <a:gd name="T98" fmla="*/ 102 w 528"/>
                  <a:gd name="T99" fmla="*/ 347 h 527"/>
                  <a:gd name="T100" fmla="*/ 96 w 528"/>
                  <a:gd name="T101" fmla="*/ 341 h 527"/>
                  <a:gd name="T102" fmla="*/ 84 w 528"/>
                  <a:gd name="T103" fmla="*/ 329 h 527"/>
                  <a:gd name="T104" fmla="*/ 72 w 528"/>
                  <a:gd name="T105" fmla="*/ 323 h 527"/>
                  <a:gd name="T106" fmla="*/ 66 w 528"/>
                  <a:gd name="T107" fmla="*/ 317 h 527"/>
                  <a:gd name="T108" fmla="*/ 54 w 528"/>
                  <a:gd name="T109" fmla="*/ 311 h 527"/>
                  <a:gd name="T110" fmla="*/ 42 w 528"/>
                  <a:gd name="T111" fmla="*/ 299 h 527"/>
                  <a:gd name="T112" fmla="*/ 30 w 528"/>
                  <a:gd name="T113" fmla="*/ 293 h 527"/>
                  <a:gd name="T114" fmla="*/ 18 w 528"/>
                  <a:gd name="T115" fmla="*/ 287 h 527"/>
                  <a:gd name="T116" fmla="*/ 12 w 528"/>
                  <a:gd name="T117" fmla="*/ 281 h 527"/>
                  <a:gd name="T118" fmla="*/ 0 w 528"/>
                  <a:gd name="T119" fmla="*/ 276 h 527"/>
                  <a:gd name="T120" fmla="*/ 150 w 528"/>
                  <a:gd name="T121" fmla="*/ 0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8" h="527">
                    <a:moveTo>
                      <a:pt x="150" y="0"/>
                    </a:moveTo>
                    <a:lnTo>
                      <a:pt x="168" y="6"/>
                    </a:lnTo>
                    <a:lnTo>
                      <a:pt x="180" y="18"/>
                    </a:lnTo>
                    <a:lnTo>
                      <a:pt x="198" y="24"/>
                    </a:lnTo>
                    <a:lnTo>
                      <a:pt x="210" y="36"/>
                    </a:lnTo>
                    <a:lnTo>
                      <a:pt x="228" y="48"/>
                    </a:lnTo>
                    <a:lnTo>
                      <a:pt x="240" y="54"/>
                    </a:lnTo>
                    <a:lnTo>
                      <a:pt x="258" y="66"/>
                    </a:lnTo>
                    <a:lnTo>
                      <a:pt x="270" y="78"/>
                    </a:lnTo>
                    <a:lnTo>
                      <a:pt x="288" y="90"/>
                    </a:lnTo>
                    <a:lnTo>
                      <a:pt x="300" y="102"/>
                    </a:lnTo>
                    <a:lnTo>
                      <a:pt x="312" y="114"/>
                    </a:lnTo>
                    <a:lnTo>
                      <a:pt x="330" y="126"/>
                    </a:lnTo>
                    <a:lnTo>
                      <a:pt x="342" y="138"/>
                    </a:lnTo>
                    <a:lnTo>
                      <a:pt x="354" y="150"/>
                    </a:lnTo>
                    <a:lnTo>
                      <a:pt x="366" y="162"/>
                    </a:lnTo>
                    <a:lnTo>
                      <a:pt x="384" y="174"/>
                    </a:lnTo>
                    <a:lnTo>
                      <a:pt x="396" y="186"/>
                    </a:lnTo>
                    <a:lnTo>
                      <a:pt x="408" y="198"/>
                    </a:lnTo>
                    <a:lnTo>
                      <a:pt x="420" y="216"/>
                    </a:lnTo>
                    <a:lnTo>
                      <a:pt x="432" y="228"/>
                    </a:lnTo>
                    <a:lnTo>
                      <a:pt x="444" y="240"/>
                    </a:lnTo>
                    <a:lnTo>
                      <a:pt x="456" y="258"/>
                    </a:lnTo>
                    <a:lnTo>
                      <a:pt x="468" y="270"/>
                    </a:lnTo>
                    <a:lnTo>
                      <a:pt x="480" y="281"/>
                    </a:lnTo>
                    <a:lnTo>
                      <a:pt x="486" y="299"/>
                    </a:lnTo>
                    <a:lnTo>
                      <a:pt x="498" y="311"/>
                    </a:lnTo>
                    <a:lnTo>
                      <a:pt x="510" y="329"/>
                    </a:lnTo>
                    <a:lnTo>
                      <a:pt x="522" y="341"/>
                    </a:lnTo>
                    <a:lnTo>
                      <a:pt x="528" y="359"/>
                    </a:lnTo>
                    <a:lnTo>
                      <a:pt x="264" y="527"/>
                    </a:lnTo>
                    <a:lnTo>
                      <a:pt x="258" y="515"/>
                    </a:lnTo>
                    <a:lnTo>
                      <a:pt x="252" y="509"/>
                    </a:lnTo>
                    <a:lnTo>
                      <a:pt x="246" y="497"/>
                    </a:lnTo>
                    <a:lnTo>
                      <a:pt x="234" y="485"/>
                    </a:lnTo>
                    <a:lnTo>
                      <a:pt x="228" y="473"/>
                    </a:lnTo>
                    <a:lnTo>
                      <a:pt x="222" y="467"/>
                    </a:lnTo>
                    <a:lnTo>
                      <a:pt x="210" y="455"/>
                    </a:lnTo>
                    <a:lnTo>
                      <a:pt x="204" y="443"/>
                    </a:lnTo>
                    <a:lnTo>
                      <a:pt x="198" y="437"/>
                    </a:lnTo>
                    <a:lnTo>
                      <a:pt x="186" y="425"/>
                    </a:lnTo>
                    <a:lnTo>
                      <a:pt x="180" y="419"/>
                    </a:lnTo>
                    <a:lnTo>
                      <a:pt x="168" y="407"/>
                    </a:lnTo>
                    <a:lnTo>
                      <a:pt x="162" y="395"/>
                    </a:lnTo>
                    <a:lnTo>
                      <a:pt x="150" y="389"/>
                    </a:lnTo>
                    <a:lnTo>
                      <a:pt x="144" y="383"/>
                    </a:lnTo>
                    <a:lnTo>
                      <a:pt x="132" y="371"/>
                    </a:lnTo>
                    <a:lnTo>
                      <a:pt x="126" y="365"/>
                    </a:lnTo>
                    <a:lnTo>
                      <a:pt x="114" y="353"/>
                    </a:lnTo>
                    <a:lnTo>
                      <a:pt x="102" y="347"/>
                    </a:lnTo>
                    <a:lnTo>
                      <a:pt x="96" y="341"/>
                    </a:lnTo>
                    <a:lnTo>
                      <a:pt x="84" y="329"/>
                    </a:lnTo>
                    <a:lnTo>
                      <a:pt x="72" y="323"/>
                    </a:lnTo>
                    <a:lnTo>
                      <a:pt x="66" y="317"/>
                    </a:lnTo>
                    <a:lnTo>
                      <a:pt x="54" y="311"/>
                    </a:lnTo>
                    <a:lnTo>
                      <a:pt x="42" y="299"/>
                    </a:lnTo>
                    <a:lnTo>
                      <a:pt x="30" y="293"/>
                    </a:lnTo>
                    <a:lnTo>
                      <a:pt x="18" y="287"/>
                    </a:lnTo>
                    <a:lnTo>
                      <a:pt x="12" y="281"/>
                    </a:lnTo>
                    <a:lnTo>
                      <a:pt x="0" y="276"/>
                    </a:lnTo>
                    <a:lnTo>
                      <a:pt x="150" y="0"/>
                    </a:lnTo>
                    <a:close/>
                  </a:path>
                </a:pathLst>
              </a:custGeom>
              <a:solidFill>
                <a:schemeClr val="folHlink"/>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es-CO"/>
              </a:p>
            </p:txBody>
          </p:sp>
          <p:sp>
            <p:nvSpPr>
              <p:cNvPr id="138254" name="Freeform 14"/>
              <p:cNvSpPr>
                <a:spLocks/>
              </p:cNvSpPr>
              <p:nvPr/>
            </p:nvSpPr>
            <p:spPr bwMode="auto">
              <a:xfrm>
                <a:off x="202" y="-155"/>
                <a:ext cx="420" cy="503"/>
              </a:xfrm>
              <a:custGeom>
                <a:avLst/>
                <a:gdLst>
                  <a:gd name="T0" fmla="*/ 264 w 420"/>
                  <a:gd name="T1" fmla="*/ 0 h 503"/>
                  <a:gd name="T2" fmla="*/ 276 w 420"/>
                  <a:gd name="T3" fmla="*/ 18 h 503"/>
                  <a:gd name="T4" fmla="*/ 282 w 420"/>
                  <a:gd name="T5" fmla="*/ 30 h 503"/>
                  <a:gd name="T6" fmla="*/ 294 w 420"/>
                  <a:gd name="T7" fmla="*/ 48 h 503"/>
                  <a:gd name="T8" fmla="*/ 300 w 420"/>
                  <a:gd name="T9" fmla="*/ 66 h 503"/>
                  <a:gd name="T10" fmla="*/ 312 w 420"/>
                  <a:gd name="T11" fmla="*/ 78 h 503"/>
                  <a:gd name="T12" fmla="*/ 318 w 420"/>
                  <a:gd name="T13" fmla="*/ 96 h 503"/>
                  <a:gd name="T14" fmla="*/ 324 w 420"/>
                  <a:gd name="T15" fmla="*/ 114 h 503"/>
                  <a:gd name="T16" fmla="*/ 336 w 420"/>
                  <a:gd name="T17" fmla="*/ 132 h 503"/>
                  <a:gd name="T18" fmla="*/ 342 w 420"/>
                  <a:gd name="T19" fmla="*/ 144 h 503"/>
                  <a:gd name="T20" fmla="*/ 348 w 420"/>
                  <a:gd name="T21" fmla="*/ 162 h 503"/>
                  <a:gd name="T22" fmla="*/ 354 w 420"/>
                  <a:gd name="T23" fmla="*/ 180 h 503"/>
                  <a:gd name="T24" fmla="*/ 360 w 420"/>
                  <a:gd name="T25" fmla="*/ 198 h 503"/>
                  <a:gd name="T26" fmla="*/ 366 w 420"/>
                  <a:gd name="T27" fmla="*/ 216 h 503"/>
                  <a:gd name="T28" fmla="*/ 372 w 420"/>
                  <a:gd name="T29" fmla="*/ 234 h 503"/>
                  <a:gd name="T30" fmla="*/ 378 w 420"/>
                  <a:gd name="T31" fmla="*/ 252 h 503"/>
                  <a:gd name="T32" fmla="*/ 384 w 420"/>
                  <a:gd name="T33" fmla="*/ 270 h 503"/>
                  <a:gd name="T34" fmla="*/ 390 w 420"/>
                  <a:gd name="T35" fmla="*/ 282 h 503"/>
                  <a:gd name="T36" fmla="*/ 396 w 420"/>
                  <a:gd name="T37" fmla="*/ 300 h 503"/>
                  <a:gd name="T38" fmla="*/ 396 w 420"/>
                  <a:gd name="T39" fmla="*/ 318 h 503"/>
                  <a:gd name="T40" fmla="*/ 402 w 420"/>
                  <a:gd name="T41" fmla="*/ 336 h 503"/>
                  <a:gd name="T42" fmla="*/ 408 w 420"/>
                  <a:gd name="T43" fmla="*/ 353 h 503"/>
                  <a:gd name="T44" fmla="*/ 408 w 420"/>
                  <a:gd name="T45" fmla="*/ 371 h 503"/>
                  <a:gd name="T46" fmla="*/ 414 w 420"/>
                  <a:gd name="T47" fmla="*/ 389 h 503"/>
                  <a:gd name="T48" fmla="*/ 414 w 420"/>
                  <a:gd name="T49" fmla="*/ 407 h 503"/>
                  <a:gd name="T50" fmla="*/ 414 w 420"/>
                  <a:gd name="T51" fmla="*/ 425 h 503"/>
                  <a:gd name="T52" fmla="*/ 420 w 420"/>
                  <a:gd name="T53" fmla="*/ 443 h 503"/>
                  <a:gd name="T54" fmla="*/ 420 w 420"/>
                  <a:gd name="T55" fmla="*/ 461 h 503"/>
                  <a:gd name="T56" fmla="*/ 420 w 420"/>
                  <a:gd name="T57" fmla="*/ 485 h 503"/>
                  <a:gd name="T58" fmla="*/ 108 w 420"/>
                  <a:gd name="T59" fmla="*/ 503 h 503"/>
                  <a:gd name="T60" fmla="*/ 108 w 420"/>
                  <a:gd name="T61" fmla="*/ 491 h 503"/>
                  <a:gd name="T62" fmla="*/ 108 w 420"/>
                  <a:gd name="T63" fmla="*/ 479 h 503"/>
                  <a:gd name="T64" fmla="*/ 108 w 420"/>
                  <a:gd name="T65" fmla="*/ 467 h 503"/>
                  <a:gd name="T66" fmla="*/ 108 w 420"/>
                  <a:gd name="T67" fmla="*/ 455 h 503"/>
                  <a:gd name="T68" fmla="*/ 102 w 420"/>
                  <a:gd name="T69" fmla="*/ 443 h 503"/>
                  <a:gd name="T70" fmla="*/ 102 w 420"/>
                  <a:gd name="T71" fmla="*/ 431 h 503"/>
                  <a:gd name="T72" fmla="*/ 96 w 420"/>
                  <a:gd name="T73" fmla="*/ 413 h 503"/>
                  <a:gd name="T74" fmla="*/ 96 w 420"/>
                  <a:gd name="T75" fmla="*/ 401 h 503"/>
                  <a:gd name="T76" fmla="*/ 96 w 420"/>
                  <a:gd name="T77" fmla="*/ 389 h 503"/>
                  <a:gd name="T78" fmla="*/ 90 w 420"/>
                  <a:gd name="T79" fmla="*/ 377 h 503"/>
                  <a:gd name="T80" fmla="*/ 90 w 420"/>
                  <a:gd name="T81" fmla="*/ 365 h 503"/>
                  <a:gd name="T82" fmla="*/ 84 w 420"/>
                  <a:gd name="T83" fmla="*/ 353 h 503"/>
                  <a:gd name="T84" fmla="*/ 78 w 420"/>
                  <a:gd name="T85" fmla="*/ 342 h 503"/>
                  <a:gd name="T86" fmla="*/ 78 w 420"/>
                  <a:gd name="T87" fmla="*/ 330 h 503"/>
                  <a:gd name="T88" fmla="*/ 72 w 420"/>
                  <a:gd name="T89" fmla="*/ 318 h 503"/>
                  <a:gd name="T90" fmla="*/ 66 w 420"/>
                  <a:gd name="T91" fmla="*/ 306 h 503"/>
                  <a:gd name="T92" fmla="*/ 66 w 420"/>
                  <a:gd name="T93" fmla="*/ 294 h 503"/>
                  <a:gd name="T94" fmla="*/ 60 w 420"/>
                  <a:gd name="T95" fmla="*/ 282 h 503"/>
                  <a:gd name="T96" fmla="*/ 54 w 420"/>
                  <a:gd name="T97" fmla="*/ 270 h 503"/>
                  <a:gd name="T98" fmla="*/ 48 w 420"/>
                  <a:gd name="T99" fmla="*/ 258 h 503"/>
                  <a:gd name="T100" fmla="*/ 42 w 420"/>
                  <a:gd name="T101" fmla="*/ 246 h 503"/>
                  <a:gd name="T102" fmla="*/ 36 w 420"/>
                  <a:gd name="T103" fmla="*/ 234 h 503"/>
                  <a:gd name="T104" fmla="*/ 30 w 420"/>
                  <a:gd name="T105" fmla="*/ 222 h 503"/>
                  <a:gd name="T106" fmla="*/ 24 w 420"/>
                  <a:gd name="T107" fmla="*/ 210 h 503"/>
                  <a:gd name="T108" fmla="*/ 18 w 420"/>
                  <a:gd name="T109" fmla="*/ 204 h 503"/>
                  <a:gd name="T110" fmla="*/ 12 w 420"/>
                  <a:gd name="T111" fmla="*/ 192 h 503"/>
                  <a:gd name="T112" fmla="*/ 6 w 420"/>
                  <a:gd name="T113" fmla="*/ 180 h 503"/>
                  <a:gd name="T114" fmla="*/ 0 w 420"/>
                  <a:gd name="T115" fmla="*/ 168 h 503"/>
                  <a:gd name="T116" fmla="*/ 264 w 420"/>
                  <a:gd name="T117" fmla="*/ 0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0" h="503">
                    <a:moveTo>
                      <a:pt x="264" y="0"/>
                    </a:moveTo>
                    <a:lnTo>
                      <a:pt x="276" y="18"/>
                    </a:lnTo>
                    <a:lnTo>
                      <a:pt x="282" y="30"/>
                    </a:lnTo>
                    <a:lnTo>
                      <a:pt x="294" y="48"/>
                    </a:lnTo>
                    <a:lnTo>
                      <a:pt x="300" y="66"/>
                    </a:lnTo>
                    <a:lnTo>
                      <a:pt x="312" y="78"/>
                    </a:lnTo>
                    <a:lnTo>
                      <a:pt x="318" y="96"/>
                    </a:lnTo>
                    <a:lnTo>
                      <a:pt x="324" y="114"/>
                    </a:lnTo>
                    <a:lnTo>
                      <a:pt x="336" y="132"/>
                    </a:lnTo>
                    <a:lnTo>
                      <a:pt x="342" y="144"/>
                    </a:lnTo>
                    <a:lnTo>
                      <a:pt x="348" y="162"/>
                    </a:lnTo>
                    <a:lnTo>
                      <a:pt x="354" y="180"/>
                    </a:lnTo>
                    <a:lnTo>
                      <a:pt x="360" y="198"/>
                    </a:lnTo>
                    <a:lnTo>
                      <a:pt x="366" y="216"/>
                    </a:lnTo>
                    <a:lnTo>
                      <a:pt x="372" y="234"/>
                    </a:lnTo>
                    <a:lnTo>
                      <a:pt x="378" y="252"/>
                    </a:lnTo>
                    <a:lnTo>
                      <a:pt x="384" y="270"/>
                    </a:lnTo>
                    <a:lnTo>
                      <a:pt x="390" y="282"/>
                    </a:lnTo>
                    <a:lnTo>
                      <a:pt x="396" y="300"/>
                    </a:lnTo>
                    <a:lnTo>
                      <a:pt x="396" y="318"/>
                    </a:lnTo>
                    <a:lnTo>
                      <a:pt x="402" y="336"/>
                    </a:lnTo>
                    <a:lnTo>
                      <a:pt x="408" y="353"/>
                    </a:lnTo>
                    <a:lnTo>
                      <a:pt x="408" y="371"/>
                    </a:lnTo>
                    <a:lnTo>
                      <a:pt x="414" y="389"/>
                    </a:lnTo>
                    <a:lnTo>
                      <a:pt x="414" y="407"/>
                    </a:lnTo>
                    <a:lnTo>
                      <a:pt x="414" y="425"/>
                    </a:lnTo>
                    <a:lnTo>
                      <a:pt x="420" y="443"/>
                    </a:lnTo>
                    <a:lnTo>
                      <a:pt x="420" y="461"/>
                    </a:lnTo>
                    <a:lnTo>
                      <a:pt x="420" y="485"/>
                    </a:lnTo>
                    <a:lnTo>
                      <a:pt x="108" y="503"/>
                    </a:lnTo>
                    <a:lnTo>
                      <a:pt x="108" y="491"/>
                    </a:lnTo>
                    <a:lnTo>
                      <a:pt x="108" y="479"/>
                    </a:lnTo>
                    <a:lnTo>
                      <a:pt x="108" y="467"/>
                    </a:lnTo>
                    <a:lnTo>
                      <a:pt x="108" y="455"/>
                    </a:lnTo>
                    <a:lnTo>
                      <a:pt x="102" y="443"/>
                    </a:lnTo>
                    <a:lnTo>
                      <a:pt x="102" y="431"/>
                    </a:lnTo>
                    <a:lnTo>
                      <a:pt x="96" y="413"/>
                    </a:lnTo>
                    <a:lnTo>
                      <a:pt x="96" y="401"/>
                    </a:lnTo>
                    <a:lnTo>
                      <a:pt x="96" y="389"/>
                    </a:lnTo>
                    <a:lnTo>
                      <a:pt x="90" y="377"/>
                    </a:lnTo>
                    <a:lnTo>
                      <a:pt x="90" y="365"/>
                    </a:lnTo>
                    <a:lnTo>
                      <a:pt x="84" y="353"/>
                    </a:lnTo>
                    <a:lnTo>
                      <a:pt x="78" y="342"/>
                    </a:lnTo>
                    <a:lnTo>
                      <a:pt x="78" y="330"/>
                    </a:lnTo>
                    <a:lnTo>
                      <a:pt x="72" y="318"/>
                    </a:lnTo>
                    <a:lnTo>
                      <a:pt x="66" y="306"/>
                    </a:lnTo>
                    <a:lnTo>
                      <a:pt x="66" y="294"/>
                    </a:lnTo>
                    <a:lnTo>
                      <a:pt x="60" y="282"/>
                    </a:lnTo>
                    <a:lnTo>
                      <a:pt x="54" y="270"/>
                    </a:lnTo>
                    <a:lnTo>
                      <a:pt x="48" y="258"/>
                    </a:lnTo>
                    <a:lnTo>
                      <a:pt x="42" y="246"/>
                    </a:lnTo>
                    <a:lnTo>
                      <a:pt x="36" y="234"/>
                    </a:lnTo>
                    <a:lnTo>
                      <a:pt x="30" y="222"/>
                    </a:lnTo>
                    <a:lnTo>
                      <a:pt x="24" y="210"/>
                    </a:lnTo>
                    <a:lnTo>
                      <a:pt x="18" y="204"/>
                    </a:lnTo>
                    <a:lnTo>
                      <a:pt x="12" y="192"/>
                    </a:lnTo>
                    <a:lnTo>
                      <a:pt x="6" y="180"/>
                    </a:lnTo>
                    <a:lnTo>
                      <a:pt x="0" y="168"/>
                    </a:lnTo>
                    <a:lnTo>
                      <a:pt x="264" y="0"/>
                    </a:lnTo>
                    <a:close/>
                  </a:path>
                </a:pathLst>
              </a:custGeom>
              <a:solidFill>
                <a:schemeClr val="folHlink"/>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es-CO"/>
              </a:p>
            </p:txBody>
          </p:sp>
          <p:sp>
            <p:nvSpPr>
              <p:cNvPr id="138255" name="Freeform 15"/>
              <p:cNvSpPr>
                <a:spLocks/>
              </p:cNvSpPr>
              <p:nvPr/>
            </p:nvSpPr>
            <p:spPr bwMode="auto">
              <a:xfrm>
                <a:off x="244" y="330"/>
                <a:ext cx="384" cy="515"/>
              </a:xfrm>
              <a:custGeom>
                <a:avLst/>
                <a:gdLst>
                  <a:gd name="T0" fmla="*/ 378 w 384"/>
                  <a:gd name="T1" fmla="*/ 0 h 515"/>
                  <a:gd name="T2" fmla="*/ 384 w 384"/>
                  <a:gd name="T3" fmla="*/ 18 h 515"/>
                  <a:gd name="T4" fmla="*/ 384 w 384"/>
                  <a:gd name="T5" fmla="*/ 36 h 515"/>
                  <a:gd name="T6" fmla="*/ 384 w 384"/>
                  <a:gd name="T7" fmla="*/ 54 h 515"/>
                  <a:gd name="T8" fmla="*/ 384 w 384"/>
                  <a:gd name="T9" fmla="*/ 72 h 515"/>
                  <a:gd name="T10" fmla="*/ 384 w 384"/>
                  <a:gd name="T11" fmla="*/ 90 h 515"/>
                  <a:gd name="T12" fmla="*/ 384 w 384"/>
                  <a:gd name="T13" fmla="*/ 108 h 515"/>
                  <a:gd name="T14" fmla="*/ 384 w 384"/>
                  <a:gd name="T15" fmla="*/ 126 h 515"/>
                  <a:gd name="T16" fmla="*/ 378 w 384"/>
                  <a:gd name="T17" fmla="*/ 144 h 515"/>
                  <a:gd name="T18" fmla="*/ 378 w 384"/>
                  <a:gd name="T19" fmla="*/ 162 h 515"/>
                  <a:gd name="T20" fmla="*/ 378 w 384"/>
                  <a:gd name="T21" fmla="*/ 180 h 515"/>
                  <a:gd name="T22" fmla="*/ 372 w 384"/>
                  <a:gd name="T23" fmla="*/ 198 h 515"/>
                  <a:gd name="T24" fmla="*/ 372 w 384"/>
                  <a:gd name="T25" fmla="*/ 216 h 515"/>
                  <a:gd name="T26" fmla="*/ 372 w 384"/>
                  <a:gd name="T27" fmla="*/ 234 h 515"/>
                  <a:gd name="T28" fmla="*/ 366 w 384"/>
                  <a:gd name="T29" fmla="*/ 252 h 515"/>
                  <a:gd name="T30" fmla="*/ 366 w 384"/>
                  <a:gd name="T31" fmla="*/ 270 h 515"/>
                  <a:gd name="T32" fmla="*/ 360 w 384"/>
                  <a:gd name="T33" fmla="*/ 287 h 515"/>
                  <a:gd name="T34" fmla="*/ 354 w 384"/>
                  <a:gd name="T35" fmla="*/ 305 h 515"/>
                  <a:gd name="T36" fmla="*/ 354 w 384"/>
                  <a:gd name="T37" fmla="*/ 323 h 515"/>
                  <a:gd name="T38" fmla="*/ 348 w 384"/>
                  <a:gd name="T39" fmla="*/ 341 h 515"/>
                  <a:gd name="T40" fmla="*/ 342 w 384"/>
                  <a:gd name="T41" fmla="*/ 359 h 515"/>
                  <a:gd name="T42" fmla="*/ 336 w 384"/>
                  <a:gd name="T43" fmla="*/ 377 h 515"/>
                  <a:gd name="T44" fmla="*/ 330 w 384"/>
                  <a:gd name="T45" fmla="*/ 395 h 515"/>
                  <a:gd name="T46" fmla="*/ 324 w 384"/>
                  <a:gd name="T47" fmla="*/ 413 h 515"/>
                  <a:gd name="T48" fmla="*/ 318 w 384"/>
                  <a:gd name="T49" fmla="*/ 431 h 515"/>
                  <a:gd name="T50" fmla="*/ 312 w 384"/>
                  <a:gd name="T51" fmla="*/ 443 h 515"/>
                  <a:gd name="T52" fmla="*/ 306 w 384"/>
                  <a:gd name="T53" fmla="*/ 461 h 515"/>
                  <a:gd name="T54" fmla="*/ 300 w 384"/>
                  <a:gd name="T55" fmla="*/ 479 h 515"/>
                  <a:gd name="T56" fmla="*/ 294 w 384"/>
                  <a:gd name="T57" fmla="*/ 497 h 515"/>
                  <a:gd name="T58" fmla="*/ 282 w 384"/>
                  <a:gd name="T59" fmla="*/ 515 h 515"/>
                  <a:gd name="T60" fmla="*/ 0 w 384"/>
                  <a:gd name="T61" fmla="*/ 377 h 515"/>
                  <a:gd name="T62" fmla="*/ 6 w 384"/>
                  <a:gd name="T63" fmla="*/ 365 h 515"/>
                  <a:gd name="T64" fmla="*/ 12 w 384"/>
                  <a:gd name="T65" fmla="*/ 353 h 515"/>
                  <a:gd name="T66" fmla="*/ 18 w 384"/>
                  <a:gd name="T67" fmla="*/ 341 h 515"/>
                  <a:gd name="T68" fmla="*/ 24 w 384"/>
                  <a:gd name="T69" fmla="*/ 329 h 515"/>
                  <a:gd name="T70" fmla="*/ 24 w 384"/>
                  <a:gd name="T71" fmla="*/ 317 h 515"/>
                  <a:gd name="T72" fmla="*/ 30 w 384"/>
                  <a:gd name="T73" fmla="*/ 305 h 515"/>
                  <a:gd name="T74" fmla="*/ 36 w 384"/>
                  <a:gd name="T75" fmla="*/ 293 h 515"/>
                  <a:gd name="T76" fmla="*/ 36 w 384"/>
                  <a:gd name="T77" fmla="*/ 282 h 515"/>
                  <a:gd name="T78" fmla="*/ 42 w 384"/>
                  <a:gd name="T79" fmla="*/ 270 h 515"/>
                  <a:gd name="T80" fmla="*/ 48 w 384"/>
                  <a:gd name="T81" fmla="*/ 258 h 515"/>
                  <a:gd name="T82" fmla="*/ 48 w 384"/>
                  <a:gd name="T83" fmla="*/ 246 h 515"/>
                  <a:gd name="T84" fmla="*/ 54 w 384"/>
                  <a:gd name="T85" fmla="*/ 234 h 515"/>
                  <a:gd name="T86" fmla="*/ 54 w 384"/>
                  <a:gd name="T87" fmla="*/ 222 h 515"/>
                  <a:gd name="T88" fmla="*/ 54 w 384"/>
                  <a:gd name="T89" fmla="*/ 210 h 515"/>
                  <a:gd name="T90" fmla="*/ 60 w 384"/>
                  <a:gd name="T91" fmla="*/ 198 h 515"/>
                  <a:gd name="T92" fmla="*/ 60 w 384"/>
                  <a:gd name="T93" fmla="*/ 186 h 515"/>
                  <a:gd name="T94" fmla="*/ 66 w 384"/>
                  <a:gd name="T95" fmla="*/ 174 h 515"/>
                  <a:gd name="T96" fmla="*/ 66 w 384"/>
                  <a:gd name="T97" fmla="*/ 162 h 515"/>
                  <a:gd name="T98" fmla="*/ 66 w 384"/>
                  <a:gd name="T99" fmla="*/ 150 h 515"/>
                  <a:gd name="T100" fmla="*/ 66 w 384"/>
                  <a:gd name="T101" fmla="*/ 132 h 515"/>
                  <a:gd name="T102" fmla="*/ 66 w 384"/>
                  <a:gd name="T103" fmla="*/ 120 h 515"/>
                  <a:gd name="T104" fmla="*/ 72 w 384"/>
                  <a:gd name="T105" fmla="*/ 108 h 515"/>
                  <a:gd name="T106" fmla="*/ 72 w 384"/>
                  <a:gd name="T107" fmla="*/ 96 h 515"/>
                  <a:gd name="T108" fmla="*/ 72 w 384"/>
                  <a:gd name="T109" fmla="*/ 84 h 515"/>
                  <a:gd name="T110" fmla="*/ 72 w 384"/>
                  <a:gd name="T111" fmla="*/ 72 h 515"/>
                  <a:gd name="T112" fmla="*/ 72 w 384"/>
                  <a:gd name="T113" fmla="*/ 60 h 515"/>
                  <a:gd name="T114" fmla="*/ 72 w 384"/>
                  <a:gd name="T115" fmla="*/ 42 h 515"/>
                  <a:gd name="T116" fmla="*/ 72 w 384"/>
                  <a:gd name="T117" fmla="*/ 30 h 515"/>
                  <a:gd name="T118" fmla="*/ 66 w 384"/>
                  <a:gd name="T119" fmla="*/ 18 h 515"/>
                  <a:gd name="T120" fmla="*/ 378 w 384"/>
                  <a:gd name="T121" fmla="*/ 0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4" h="515">
                    <a:moveTo>
                      <a:pt x="378" y="0"/>
                    </a:moveTo>
                    <a:lnTo>
                      <a:pt x="384" y="18"/>
                    </a:lnTo>
                    <a:lnTo>
                      <a:pt x="384" y="36"/>
                    </a:lnTo>
                    <a:lnTo>
                      <a:pt x="384" y="54"/>
                    </a:lnTo>
                    <a:lnTo>
                      <a:pt x="384" y="72"/>
                    </a:lnTo>
                    <a:lnTo>
                      <a:pt x="384" y="90"/>
                    </a:lnTo>
                    <a:lnTo>
                      <a:pt x="384" y="108"/>
                    </a:lnTo>
                    <a:lnTo>
                      <a:pt x="384" y="126"/>
                    </a:lnTo>
                    <a:lnTo>
                      <a:pt x="378" y="144"/>
                    </a:lnTo>
                    <a:lnTo>
                      <a:pt x="378" y="162"/>
                    </a:lnTo>
                    <a:lnTo>
                      <a:pt x="378" y="180"/>
                    </a:lnTo>
                    <a:lnTo>
                      <a:pt x="372" y="198"/>
                    </a:lnTo>
                    <a:lnTo>
                      <a:pt x="372" y="216"/>
                    </a:lnTo>
                    <a:lnTo>
                      <a:pt x="372" y="234"/>
                    </a:lnTo>
                    <a:lnTo>
                      <a:pt x="366" y="252"/>
                    </a:lnTo>
                    <a:lnTo>
                      <a:pt x="366" y="270"/>
                    </a:lnTo>
                    <a:lnTo>
                      <a:pt x="360" y="287"/>
                    </a:lnTo>
                    <a:lnTo>
                      <a:pt x="354" y="305"/>
                    </a:lnTo>
                    <a:lnTo>
                      <a:pt x="354" y="323"/>
                    </a:lnTo>
                    <a:lnTo>
                      <a:pt x="348" y="341"/>
                    </a:lnTo>
                    <a:lnTo>
                      <a:pt x="342" y="359"/>
                    </a:lnTo>
                    <a:lnTo>
                      <a:pt x="336" y="377"/>
                    </a:lnTo>
                    <a:lnTo>
                      <a:pt x="330" y="395"/>
                    </a:lnTo>
                    <a:lnTo>
                      <a:pt x="324" y="413"/>
                    </a:lnTo>
                    <a:lnTo>
                      <a:pt x="318" y="431"/>
                    </a:lnTo>
                    <a:lnTo>
                      <a:pt x="312" y="443"/>
                    </a:lnTo>
                    <a:lnTo>
                      <a:pt x="306" y="461"/>
                    </a:lnTo>
                    <a:lnTo>
                      <a:pt x="300" y="479"/>
                    </a:lnTo>
                    <a:lnTo>
                      <a:pt x="294" y="497"/>
                    </a:lnTo>
                    <a:lnTo>
                      <a:pt x="282" y="515"/>
                    </a:lnTo>
                    <a:lnTo>
                      <a:pt x="0" y="377"/>
                    </a:lnTo>
                    <a:lnTo>
                      <a:pt x="6" y="365"/>
                    </a:lnTo>
                    <a:lnTo>
                      <a:pt x="12" y="353"/>
                    </a:lnTo>
                    <a:lnTo>
                      <a:pt x="18" y="341"/>
                    </a:lnTo>
                    <a:lnTo>
                      <a:pt x="24" y="329"/>
                    </a:lnTo>
                    <a:lnTo>
                      <a:pt x="24" y="317"/>
                    </a:lnTo>
                    <a:lnTo>
                      <a:pt x="30" y="305"/>
                    </a:lnTo>
                    <a:lnTo>
                      <a:pt x="36" y="293"/>
                    </a:lnTo>
                    <a:lnTo>
                      <a:pt x="36" y="282"/>
                    </a:lnTo>
                    <a:lnTo>
                      <a:pt x="42" y="270"/>
                    </a:lnTo>
                    <a:lnTo>
                      <a:pt x="48" y="258"/>
                    </a:lnTo>
                    <a:lnTo>
                      <a:pt x="48" y="246"/>
                    </a:lnTo>
                    <a:lnTo>
                      <a:pt x="54" y="234"/>
                    </a:lnTo>
                    <a:lnTo>
                      <a:pt x="54" y="222"/>
                    </a:lnTo>
                    <a:lnTo>
                      <a:pt x="54" y="210"/>
                    </a:lnTo>
                    <a:lnTo>
                      <a:pt x="60" y="198"/>
                    </a:lnTo>
                    <a:lnTo>
                      <a:pt x="60" y="186"/>
                    </a:lnTo>
                    <a:lnTo>
                      <a:pt x="66" y="174"/>
                    </a:lnTo>
                    <a:lnTo>
                      <a:pt x="66" y="162"/>
                    </a:lnTo>
                    <a:lnTo>
                      <a:pt x="66" y="150"/>
                    </a:lnTo>
                    <a:lnTo>
                      <a:pt x="66" y="132"/>
                    </a:lnTo>
                    <a:lnTo>
                      <a:pt x="66" y="120"/>
                    </a:lnTo>
                    <a:lnTo>
                      <a:pt x="72" y="108"/>
                    </a:lnTo>
                    <a:lnTo>
                      <a:pt x="72" y="96"/>
                    </a:lnTo>
                    <a:lnTo>
                      <a:pt x="72" y="84"/>
                    </a:lnTo>
                    <a:lnTo>
                      <a:pt x="72" y="72"/>
                    </a:lnTo>
                    <a:lnTo>
                      <a:pt x="72" y="60"/>
                    </a:lnTo>
                    <a:lnTo>
                      <a:pt x="72" y="42"/>
                    </a:lnTo>
                    <a:lnTo>
                      <a:pt x="72" y="30"/>
                    </a:lnTo>
                    <a:lnTo>
                      <a:pt x="66" y="18"/>
                    </a:lnTo>
                    <a:lnTo>
                      <a:pt x="378" y="0"/>
                    </a:lnTo>
                    <a:close/>
                  </a:path>
                </a:pathLst>
              </a:custGeom>
              <a:solidFill>
                <a:schemeClr val="folHlink"/>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es-CO"/>
              </a:p>
            </p:txBody>
          </p:sp>
          <p:sp>
            <p:nvSpPr>
              <p:cNvPr id="138256" name="Freeform 16"/>
              <p:cNvSpPr>
                <a:spLocks/>
              </p:cNvSpPr>
              <p:nvPr/>
            </p:nvSpPr>
            <p:spPr bwMode="auto">
              <a:xfrm>
                <a:off x="10" y="707"/>
                <a:ext cx="516" cy="539"/>
              </a:xfrm>
              <a:custGeom>
                <a:avLst/>
                <a:gdLst>
                  <a:gd name="T0" fmla="*/ 516 w 516"/>
                  <a:gd name="T1" fmla="*/ 138 h 539"/>
                  <a:gd name="T2" fmla="*/ 510 w 516"/>
                  <a:gd name="T3" fmla="*/ 150 h 539"/>
                  <a:gd name="T4" fmla="*/ 504 w 516"/>
                  <a:gd name="T5" fmla="*/ 168 h 539"/>
                  <a:gd name="T6" fmla="*/ 492 w 516"/>
                  <a:gd name="T7" fmla="*/ 186 h 539"/>
                  <a:gd name="T8" fmla="*/ 486 w 516"/>
                  <a:gd name="T9" fmla="*/ 204 h 539"/>
                  <a:gd name="T10" fmla="*/ 474 w 516"/>
                  <a:gd name="T11" fmla="*/ 216 h 539"/>
                  <a:gd name="T12" fmla="*/ 468 w 516"/>
                  <a:gd name="T13" fmla="*/ 234 h 539"/>
                  <a:gd name="T14" fmla="*/ 456 w 516"/>
                  <a:gd name="T15" fmla="*/ 246 h 539"/>
                  <a:gd name="T16" fmla="*/ 450 w 516"/>
                  <a:gd name="T17" fmla="*/ 264 h 539"/>
                  <a:gd name="T18" fmla="*/ 438 w 516"/>
                  <a:gd name="T19" fmla="*/ 282 h 539"/>
                  <a:gd name="T20" fmla="*/ 426 w 516"/>
                  <a:gd name="T21" fmla="*/ 294 h 539"/>
                  <a:gd name="T22" fmla="*/ 414 w 516"/>
                  <a:gd name="T23" fmla="*/ 312 h 539"/>
                  <a:gd name="T24" fmla="*/ 408 w 516"/>
                  <a:gd name="T25" fmla="*/ 324 h 539"/>
                  <a:gd name="T26" fmla="*/ 396 w 516"/>
                  <a:gd name="T27" fmla="*/ 336 h 539"/>
                  <a:gd name="T28" fmla="*/ 384 w 516"/>
                  <a:gd name="T29" fmla="*/ 353 h 539"/>
                  <a:gd name="T30" fmla="*/ 372 w 516"/>
                  <a:gd name="T31" fmla="*/ 365 h 539"/>
                  <a:gd name="T32" fmla="*/ 360 w 516"/>
                  <a:gd name="T33" fmla="*/ 383 h 539"/>
                  <a:gd name="T34" fmla="*/ 348 w 516"/>
                  <a:gd name="T35" fmla="*/ 395 h 539"/>
                  <a:gd name="T36" fmla="*/ 336 w 516"/>
                  <a:gd name="T37" fmla="*/ 407 h 539"/>
                  <a:gd name="T38" fmla="*/ 324 w 516"/>
                  <a:gd name="T39" fmla="*/ 419 h 539"/>
                  <a:gd name="T40" fmla="*/ 312 w 516"/>
                  <a:gd name="T41" fmla="*/ 431 h 539"/>
                  <a:gd name="T42" fmla="*/ 294 w 516"/>
                  <a:gd name="T43" fmla="*/ 449 h 539"/>
                  <a:gd name="T44" fmla="*/ 282 w 516"/>
                  <a:gd name="T45" fmla="*/ 461 h 539"/>
                  <a:gd name="T46" fmla="*/ 270 w 516"/>
                  <a:gd name="T47" fmla="*/ 473 h 539"/>
                  <a:gd name="T48" fmla="*/ 258 w 516"/>
                  <a:gd name="T49" fmla="*/ 485 h 539"/>
                  <a:gd name="T50" fmla="*/ 240 w 516"/>
                  <a:gd name="T51" fmla="*/ 497 h 539"/>
                  <a:gd name="T52" fmla="*/ 228 w 516"/>
                  <a:gd name="T53" fmla="*/ 509 h 539"/>
                  <a:gd name="T54" fmla="*/ 216 w 516"/>
                  <a:gd name="T55" fmla="*/ 521 h 539"/>
                  <a:gd name="T56" fmla="*/ 198 w 516"/>
                  <a:gd name="T57" fmla="*/ 533 h 539"/>
                  <a:gd name="T58" fmla="*/ 186 w 516"/>
                  <a:gd name="T59" fmla="*/ 539 h 539"/>
                  <a:gd name="T60" fmla="*/ 0 w 516"/>
                  <a:gd name="T61" fmla="*/ 282 h 539"/>
                  <a:gd name="T62" fmla="*/ 12 w 516"/>
                  <a:gd name="T63" fmla="*/ 276 h 539"/>
                  <a:gd name="T64" fmla="*/ 24 w 516"/>
                  <a:gd name="T65" fmla="*/ 270 h 539"/>
                  <a:gd name="T66" fmla="*/ 30 w 516"/>
                  <a:gd name="T67" fmla="*/ 264 h 539"/>
                  <a:gd name="T68" fmla="*/ 42 w 516"/>
                  <a:gd name="T69" fmla="*/ 252 h 539"/>
                  <a:gd name="T70" fmla="*/ 54 w 516"/>
                  <a:gd name="T71" fmla="*/ 246 h 539"/>
                  <a:gd name="T72" fmla="*/ 60 w 516"/>
                  <a:gd name="T73" fmla="*/ 234 h 539"/>
                  <a:gd name="T74" fmla="*/ 72 w 516"/>
                  <a:gd name="T75" fmla="*/ 228 h 539"/>
                  <a:gd name="T76" fmla="*/ 78 w 516"/>
                  <a:gd name="T77" fmla="*/ 222 h 539"/>
                  <a:gd name="T78" fmla="*/ 90 w 516"/>
                  <a:gd name="T79" fmla="*/ 210 h 539"/>
                  <a:gd name="T80" fmla="*/ 96 w 516"/>
                  <a:gd name="T81" fmla="*/ 198 h 539"/>
                  <a:gd name="T82" fmla="*/ 108 w 516"/>
                  <a:gd name="T83" fmla="*/ 192 h 539"/>
                  <a:gd name="T84" fmla="*/ 114 w 516"/>
                  <a:gd name="T85" fmla="*/ 180 h 539"/>
                  <a:gd name="T86" fmla="*/ 126 w 516"/>
                  <a:gd name="T87" fmla="*/ 174 h 539"/>
                  <a:gd name="T88" fmla="*/ 132 w 516"/>
                  <a:gd name="T89" fmla="*/ 162 h 539"/>
                  <a:gd name="T90" fmla="*/ 138 w 516"/>
                  <a:gd name="T91" fmla="*/ 156 h 539"/>
                  <a:gd name="T92" fmla="*/ 150 w 516"/>
                  <a:gd name="T93" fmla="*/ 144 h 539"/>
                  <a:gd name="T94" fmla="*/ 156 w 516"/>
                  <a:gd name="T95" fmla="*/ 132 h 539"/>
                  <a:gd name="T96" fmla="*/ 162 w 516"/>
                  <a:gd name="T97" fmla="*/ 120 h 539"/>
                  <a:gd name="T98" fmla="*/ 174 w 516"/>
                  <a:gd name="T99" fmla="*/ 114 h 539"/>
                  <a:gd name="T100" fmla="*/ 180 w 516"/>
                  <a:gd name="T101" fmla="*/ 102 h 539"/>
                  <a:gd name="T102" fmla="*/ 186 w 516"/>
                  <a:gd name="T103" fmla="*/ 90 h 539"/>
                  <a:gd name="T104" fmla="*/ 192 w 516"/>
                  <a:gd name="T105" fmla="*/ 78 h 539"/>
                  <a:gd name="T106" fmla="*/ 198 w 516"/>
                  <a:gd name="T107" fmla="*/ 72 h 539"/>
                  <a:gd name="T108" fmla="*/ 204 w 516"/>
                  <a:gd name="T109" fmla="*/ 60 h 539"/>
                  <a:gd name="T110" fmla="*/ 210 w 516"/>
                  <a:gd name="T111" fmla="*/ 48 h 539"/>
                  <a:gd name="T112" fmla="*/ 216 w 516"/>
                  <a:gd name="T113" fmla="*/ 36 h 539"/>
                  <a:gd name="T114" fmla="*/ 222 w 516"/>
                  <a:gd name="T115" fmla="*/ 24 h 539"/>
                  <a:gd name="T116" fmla="*/ 228 w 516"/>
                  <a:gd name="T117" fmla="*/ 12 h 539"/>
                  <a:gd name="T118" fmla="*/ 234 w 516"/>
                  <a:gd name="T119" fmla="*/ 0 h 539"/>
                  <a:gd name="T120" fmla="*/ 516 w 516"/>
                  <a:gd name="T121" fmla="*/ 1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6" h="539">
                    <a:moveTo>
                      <a:pt x="516" y="138"/>
                    </a:moveTo>
                    <a:lnTo>
                      <a:pt x="510" y="150"/>
                    </a:lnTo>
                    <a:lnTo>
                      <a:pt x="504" y="168"/>
                    </a:lnTo>
                    <a:lnTo>
                      <a:pt x="492" y="186"/>
                    </a:lnTo>
                    <a:lnTo>
                      <a:pt x="486" y="204"/>
                    </a:lnTo>
                    <a:lnTo>
                      <a:pt x="474" y="216"/>
                    </a:lnTo>
                    <a:lnTo>
                      <a:pt x="468" y="234"/>
                    </a:lnTo>
                    <a:lnTo>
                      <a:pt x="456" y="246"/>
                    </a:lnTo>
                    <a:lnTo>
                      <a:pt x="450" y="264"/>
                    </a:lnTo>
                    <a:lnTo>
                      <a:pt x="438" y="282"/>
                    </a:lnTo>
                    <a:lnTo>
                      <a:pt x="426" y="294"/>
                    </a:lnTo>
                    <a:lnTo>
                      <a:pt x="414" y="312"/>
                    </a:lnTo>
                    <a:lnTo>
                      <a:pt x="408" y="324"/>
                    </a:lnTo>
                    <a:lnTo>
                      <a:pt x="396" y="336"/>
                    </a:lnTo>
                    <a:lnTo>
                      <a:pt x="384" y="353"/>
                    </a:lnTo>
                    <a:lnTo>
                      <a:pt x="372" y="365"/>
                    </a:lnTo>
                    <a:lnTo>
                      <a:pt x="360" y="383"/>
                    </a:lnTo>
                    <a:lnTo>
                      <a:pt x="348" y="395"/>
                    </a:lnTo>
                    <a:lnTo>
                      <a:pt x="336" y="407"/>
                    </a:lnTo>
                    <a:lnTo>
                      <a:pt x="324" y="419"/>
                    </a:lnTo>
                    <a:lnTo>
                      <a:pt x="312" y="431"/>
                    </a:lnTo>
                    <a:lnTo>
                      <a:pt x="294" y="449"/>
                    </a:lnTo>
                    <a:lnTo>
                      <a:pt x="282" y="461"/>
                    </a:lnTo>
                    <a:lnTo>
                      <a:pt x="270" y="473"/>
                    </a:lnTo>
                    <a:lnTo>
                      <a:pt x="258" y="485"/>
                    </a:lnTo>
                    <a:lnTo>
                      <a:pt x="240" y="497"/>
                    </a:lnTo>
                    <a:lnTo>
                      <a:pt x="228" y="509"/>
                    </a:lnTo>
                    <a:lnTo>
                      <a:pt x="216" y="521"/>
                    </a:lnTo>
                    <a:lnTo>
                      <a:pt x="198" y="533"/>
                    </a:lnTo>
                    <a:lnTo>
                      <a:pt x="186" y="539"/>
                    </a:lnTo>
                    <a:lnTo>
                      <a:pt x="0" y="282"/>
                    </a:lnTo>
                    <a:lnTo>
                      <a:pt x="12" y="276"/>
                    </a:lnTo>
                    <a:lnTo>
                      <a:pt x="24" y="270"/>
                    </a:lnTo>
                    <a:lnTo>
                      <a:pt x="30" y="264"/>
                    </a:lnTo>
                    <a:lnTo>
                      <a:pt x="42" y="252"/>
                    </a:lnTo>
                    <a:lnTo>
                      <a:pt x="54" y="246"/>
                    </a:lnTo>
                    <a:lnTo>
                      <a:pt x="60" y="234"/>
                    </a:lnTo>
                    <a:lnTo>
                      <a:pt x="72" y="228"/>
                    </a:lnTo>
                    <a:lnTo>
                      <a:pt x="78" y="222"/>
                    </a:lnTo>
                    <a:lnTo>
                      <a:pt x="90" y="210"/>
                    </a:lnTo>
                    <a:lnTo>
                      <a:pt x="96" y="198"/>
                    </a:lnTo>
                    <a:lnTo>
                      <a:pt x="108" y="192"/>
                    </a:lnTo>
                    <a:lnTo>
                      <a:pt x="114" y="180"/>
                    </a:lnTo>
                    <a:lnTo>
                      <a:pt x="126" y="174"/>
                    </a:lnTo>
                    <a:lnTo>
                      <a:pt x="132" y="162"/>
                    </a:lnTo>
                    <a:lnTo>
                      <a:pt x="138" y="156"/>
                    </a:lnTo>
                    <a:lnTo>
                      <a:pt x="150" y="144"/>
                    </a:lnTo>
                    <a:lnTo>
                      <a:pt x="156" y="132"/>
                    </a:lnTo>
                    <a:lnTo>
                      <a:pt x="162" y="120"/>
                    </a:lnTo>
                    <a:lnTo>
                      <a:pt x="174" y="114"/>
                    </a:lnTo>
                    <a:lnTo>
                      <a:pt x="180" y="102"/>
                    </a:lnTo>
                    <a:lnTo>
                      <a:pt x="186" y="90"/>
                    </a:lnTo>
                    <a:lnTo>
                      <a:pt x="192" y="78"/>
                    </a:lnTo>
                    <a:lnTo>
                      <a:pt x="198" y="72"/>
                    </a:lnTo>
                    <a:lnTo>
                      <a:pt x="204" y="60"/>
                    </a:lnTo>
                    <a:lnTo>
                      <a:pt x="210" y="48"/>
                    </a:lnTo>
                    <a:lnTo>
                      <a:pt x="216" y="36"/>
                    </a:lnTo>
                    <a:lnTo>
                      <a:pt x="222" y="24"/>
                    </a:lnTo>
                    <a:lnTo>
                      <a:pt x="228" y="12"/>
                    </a:lnTo>
                    <a:lnTo>
                      <a:pt x="234" y="0"/>
                    </a:lnTo>
                    <a:lnTo>
                      <a:pt x="516" y="138"/>
                    </a:lnTo>
                    <a:close/>
                  </a:path>
                </a:pathLst>
              </a:custGeom>
              <a:solidFill>
                <a:schemeClr val="folHlink"/>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es-CO"/>
              </a:p>
            </p:txBody>
          </p:sp>
        </p:grpSp>
        <p:grpSp>
          <p:nvGrpSpPr>
            <p:cNvPr id="138257" name="Group 17"/>
            <p:cNvGrpSpPr>
              <a:grpSpLocks/>
            </p:cNvGrpSpPr>
            <p:nvPr/>
          </p:nvGrpSpPr>
          <p:grpSpPr bwMode="auto">
            <a:xfrm>
              <a:off x="2021" y="1351"/>
              <a:ext cx="1718" cy="1710"/>
              <a:chOff x="1476" y="1571"/>
              <a:chExt cx="2100" cy="2090"/>
            </a:xfrm>
          </p:grpSpPr>
          <p:sp>
            <p:nvSpPr>
              <p:cNvPr id="138258" name="Freeform 18"/>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138259" name="Freeform 19"/>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138260" name="Freeform 20"/>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138261" name="Freeform 21"/>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138262" name="Freeform 22"/>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138263" name="Freeform 23"/>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138264" name="Freeform 24"/>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138265" name="Freeform 25"/>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138266" name="Freeform 26"/>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138267" name="Freeform 27"/>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138268" name="Freeform 28"/>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138269" name="Freeform 29"/>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138270" name="Freeform 30"/>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138271" name="Freeform 31"/>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138272" name="Freeform 32"/>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138273" name="Freeform 33"/>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138274" name="Freeform 34"/>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138275" name="Freeform 35"/>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138276" name="Freeform 36"/>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138277" name="Freeform 37"/>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138278" name="Freeform 38"/>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138279" name="Freeform 39"/>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138280" name="Freeform 40"/>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138281" name="Freeform 41"/>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138282" name="Freeform 42"/>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138283" name="Freeform 43"/>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138284" name="Freeform 44"/>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138285" name="Freeform 45"/>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138286" name="Freeform 46"/>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138287" name="Freeform 47"/>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138288" name="Freeform 48"/>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138289" name="Freeform 49"/>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138290" name="Freeform 50"/>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138291" name="Freeform 51"/>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138292" name="Freeform 52"/>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138293" name="Freeform 53"/>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138294" name="Freeform 54"/>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138295" name="Freeform 55"/>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138296" name="Freeform 56"/>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138297" name="Freeform 57"/>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138298" name="Freeform 58"/>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138299" name="Freeform 59"/>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138300" name="Freeform 60"/>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138301" name="Freeform 61"/>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138302" name="Freeform 62"/>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138303" name="Freeform 63"/>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138304" name="Freeform 64"/>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138305" name="Freeform 65"/>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138306" name="Freeform 66"/>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138307" name="Freeform 67"/>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138308" name="Freeform 68"/>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138309" name="Oval 69"/>
            <p:cNvSpPr>
              <a:spLocks noChangeArrowheads="1"/>
            </p:cNvSpPr>
            <p:nvPr/>
          </p:nvSpPr>
          <p:spPr bwMode="auto">
            <a:xfrm>
              <a:off x="2027" y="1353"/>
              <a:ext cx="1707" cy="1707"/>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138310" name="Group 70"/>
            <p:cNvGrpSpPr>
              <a:grpSpLocks/>
            </p:cNvGrpSpPr>
            <p:nvPr/>
          </p:nvGrpSpPr>
          <p:grpSpPr bwMode="auto">
            <a:xfrm>
              <a:off x="1970" y="1296"/>
              <a:ext cx="1820" cy="1820"/>
              <a:chOff x="-431" y="1616"/>
              <a:chExt cx="2224" cy="2224"/>
            </a:xfrm>
          </p:grpSpPr>
          <p:grpSp>
            <p:nvGrpSpPr>
              <p:cNvPr id="138311" name="Group 71"/>
              <p:cNvGrpSpPr>
                <a:grpSpLocks/>
              </p:cNvGrpSpPr>
              <p:nvPr/>
            </p:nvGrpSpPr>
            <p:grpSpPr bwMode="auto">
              <a:xfrm>
                <a:off x="-431" y="1616"/>
                <a:ext cx="2224" cy="2224"/>
                <a:chOff x="-2107" y="1571"/>
                <a:chExt cx="2100" cy="2090"/>
              </a:xfrm>
            </p:grpSpPr>
            <p:sp>
              <p:nvSpPr>
                <p:cNvPr id="138312" name="Freeform 72"/>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138313" name="Freeform 73"/>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138314" name="Freeform 74"/>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138315" name="Freeform 75"/>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138316" name="Freeform 76"/>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138317" name="Freeform 77"/>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138318" name="Freeform 78"/>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138319" name="Freeform 79"/>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138320" name="Freeform 80"/>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138321" name="Freeform 81"/>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138322" name="Freeform 82"/>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138323" name="Oval 83"/>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138324" name="Oval 84"/>
            <p:cNvSpPr>
              <a:spLocks noChangeArrowheads="1"/>
            </p:cNvSpPr>
            <p:nvPr/>
          </p:nvSpPr>
          <p:spPr bwMode="auto">
            <a:xfrm>
              <a:off x="2157" y="1483"/>
              <a:ext cx="1447" cy="144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138325" name="Oval 85"/>
            <p:cNvSpPr>
              <a:spLocks noChangeArrowheads="1"/>
            </p:cNvSpPr>
            <p:nvPr/>
          </p:nvSpPr>
          <p:spPr bwMode="auto">
            <a:xfrm>
              <a:off x="1841" y="1167"/>
              <a:ext cx="2078" cy="2078"/>
            </a:xfrm>
            <a:prstGeom prst="ellipse">
              <a:avLst/>
            </a:prstGeom>
            <a:noFill/>
            <a:ln w="9525">
              <a:solidFill>
                <a:schemeClr val="tx1"/>
              </a:solidFill>
              <a:round/>
              <a:headEnd/>
              <a:tailEnd/>
            </a:ln>
            <a:effectLst/>
            <a:extLst>
              <a:ext uri="{909E8E84-426E-40DD-AFC4-6F175D3DCCD1}">
                <a14:hiddenFill xmlns:a14="http://schemas.microsoft.com/office/drawing/2010/main">
                  <a:gradFill rotWithShape="1">
                    <a:gsLst>
                      <a:gs pos="0">
                        <a:srgbClr val="B2B2B2">
                          <a:alpha val="39999"/>
                        </a:srgbClr>
                      </a:gs>
                      <a:gs pos="100000">
                        <a:schemeClr val="bg1">
                          <a:alpha val="39999"/>
                        </a:schemeClr>
                      </a:gs>
                    </a:gsLst>
                    <a:lin ang="27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138326" name="Group 86"/>
            <p:cNvGrpSpPr>
              <a:grpSpLocks/>
            </p:cNvGrpSpPr>
            <p:nvPr/>
          </p:nvGrpSpPr>
          <p:grpSpPr bwMode="auto">
            <a:xfrm>
              <a:off x="2175" y="1505"/>
              <a:ext cx="1410" cy="1271"/>
              <a:chOff x="2154" y="1757"/>
              <a:chExt cx="1724" cy="1553"/>
            </a:xfrm>
          </p:grpSpPr>
          <p:sp>
            <p:nvSpPr>
              <p:cNvPr id="138327" name="Freeform 87"/>
              <p:cNvSpPr>
                <a:spLocks/>
              </p:cNvSpPr>
              <p:nvPr/>
            </p:nvSpPr>
            <p:spPr bwMode="auto">
              <a:xfrm>
                <a:off x="2238" y="2617"/>
                <a:ext cx="778" cy="693"/>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138328" name="Freeform 88"/>
              <p:cNvSpPr>
                <a:spLocks/>
              </p:cNvSpPr>
              <p:nvPr/>
            </p:nvSpPr>
            <p:spPr bwMode="auto">
              <a:xfrm>
                <a:off x="2154" y="2558"/>
                <a:ext cx="862" cy="418"/>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138329" name="Freeform 89"/>
              <p:cNvSpPr>
                <a:spLocks/>
              </p:cNvSpPr>
              <p:nvPr/>
            </p:nvSpPr>
            <p:spPr bwMode="auto">
              <a:xfrm>
                <a:off x="2159" y="2165"/>
                <a:ext cx="857" cy="452"/>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138330" name="Freeform 90"/>
              <p:cNvSpPr>
                <a:spLocks/>
              </p:cNvSpPr>
              <p:nvPr/>
            </p:nvSpPr>
            <p:spPr bwMode="auto">
              <a:xfrm>
                <a:off x="2287" y="1865"/>
                <a:ext cx="729" cy="752"/>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138331" name="Freeform 91"/>
              <p:cNvSpPr>
                <a:spLocks/>
              </p:cNvSpPr>
              <p:nvPr/>
            </p:nvSpPr>
            <p:spPr bwMode="auto">
              <a:xfrm>
                <a:off x="2597" y="1762"/>
                <a:ext cx="419" cy="855"/>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138332" name="Freeform 92"/>
              <p:cNvSpPr>
                <a:spLocks/>
              </p:cNvSpPr>
              <p:nvPr/>
            </p:nvSpPr>
            <p:spPr bwMode="auto">
              <a:xfrm>
                <a:off x="3016" y="1757"/>
                <a:ext cx="414" cy="860"/>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138333" name="Freeform 93"/>
              <p:cNvSpPr>
                <a:spLocks/>
              </p:cNvSpPr>
              <p:nvPr/>
            </p:nvSpPr>
            <p:spPr bwMode="auto">
              <a:xfrm>
                <a:off x="3016" y="1865"/>
                <a:ext cx="729" cy="752"/>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138334" name="Freeform 94"/>
              <p:cNvSpPr>
                <a:spLocks/>
              </p:cNvSpPr>
              <p:nvPr/>
            </p:nvSpPr>
            <p:spPr bwMode="auto">
              <a:xfrm>
                <a:off x="3016" y="2160"/>
                <a:ext cx="857" cy="4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138335" name="Freeform 95"/>
              <p:cNvSpPr>
                <a:spLocks/>
              </p:cNvSpPr>
              <p:nvPr/>
            </p:nvSpPr>
            <p:spPr bwMode="auto">
              <a:xfrm>
                <a:off x="3016" y="2553"/>
                <a:ext cx="862" cy="427"/>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138336" name="Freeform 96"/>
              <p:cNvSpPr>
                <a:spLocks/>
              </p:cNvSpPr>
              <p:nvPr/>
            </p:nvSpPr>
            <p:spPr bwMode="auto">
              <a:xfrm>
                <a:off x="3016" y="2617"/>
                <a:ext cx="778" cy="693"/>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grpSp>
          <p:nvGrpSpPr>
            <p:cNvPr id="138337" name="Group 97"/>
            <p:cNvGrpSpPr>
              <a:grpSpLocks/>
            </p:cNvGrpSpPr>
            <p:nvPr/>
          </p:nvGrpSpPr>
          <p:grpSpPr bwMode="auto">
            <a:xfrm>
              <a:off x="2620" y="1941"/>
              <a:ext cx="520" cy="530"/>
              <a:chOff x="2699" y="2205"/>
              <a:chExt cx="635" cy="647"/>
            </a:xfrm>
          </p:grpSpPr>
          <p:sp>
            <p:nvSpPr>
              <p:cNvPr id="138338" name="Oval 98"/>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138339" name="AutoShape 99"/>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138340" name="Oval 100"/>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nvGrpSpPr>
            <p:cNvPr id="138341" name="Group 101"/>
            <p:cNvGrpSpPr>
              <a:grpSpLocks/>
            </p:cNvGrpSpPr>
            <p:nvPr/>
          </p:nvGrpSpPr>
          <p:grpSpPr bwMode="auto">
            <a:xfrm>
              <a:off x="2193" y="1512"/>
              <a:ext cx="1374" cy="1403"/>
              <a:chOff x="2311" y="1512"/>
              <a:chExt cx="1374" cy="1403"/>
            </a:xfrm>
          </p:grpSpPr>
          <p:sp>
            <p:nvSpPr>
              <p:cNvPr id="138342" name="Text Box 102"/>
              <p:cNvSpPr txBox="1">
                <a:spLocks noChangeArrowheads="1"/>
              </p:cNvSpPr>
              <p:nvPr/>
            </p:nvSpPr>
            <p:spPr bwMode="auto">
              <a:xfrm>
                <a:off x="2597" y="2703"/>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CO" sz="1600"/>
                  <a:t>0</a:t>
                </a:r>
              </a:p>
            </p:txBody>
          </p:sp>
          <p:sp>
            <p:nvSpPr>
              <p:cNvPr id="138343" name="Text Box 103"/>
              <p:cNvSpPr txBox="1">
                <a:spLocks noChangeArrowheads="1"/>
              </p:cNvSpPr>
              <p:nvPr/>
            </p:nvSpPr>
            <p:spPr bwMode="auto">
              <a:xfrm>
                <a:off x="2385" y="2406"/>
                <a:ext cx="24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CO" sz="1600"/>
                  <a:t>10</a:t>
                </a:r>
              </a:p>
            </p:txBody>
          </p:sp>
          <p:sp>
            <p:nvSpPr>
              <p:cNvPr id="138344" name="Text Box 104"/>
              <p:cNvSpPr txBox="1">
                <a:spLocks noChangeArrowheads="1"/>
              </p:cNvSpPr>
              <p:nvPr/>
            </p:nvSpPr>
            <p:spPr bwMode="auto">
              <a:xfrm>
                <a:off x="2311" y="2072"/>
                <a:ext cx="24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CO" sz="1600"/>
                  <a:t>20</a:t>
                </a:r>
              </a:p>
            </p:txBody>
          </p:sp>
          <p:sp>
            <p:nvSpPr>
              <p:cNvPr id="138345" name="Text Box 105"/>
              <p:cNvSpPr txBox="1">
                <a:spLocks noChangeArrowheads="1"/>
              </p:cNvSpPr>
              <p:nvPr/>
            </p:nvSpPr>
            <p:spPr bwMode="auto">
              <a:xfrm>
                <a:off x="2385" y="1776"/>
                <a:ext cx="24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CO" sz="1600"/>
                  <a:t>30</a:t>
                </a:r>
              </a:p>
            </p:txBody>
          </p:sp>
          <p:sp>
            <p:nvSpPr>
              <p:cNvPr id="138346" name="Text Box 106"/>
              <p:cNvSpPr txBox="1">
                <a:spLocks noChangeArrowheads="1"/>
              </p:cNvSpPr>
              <p:nvPr/>
            </p:nvSpPr>
            <p:spPr bwMode="auto">
              <a:xfrm>
                <a:off x="2608" y="1586"/>
                <a:ext cx="24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CO" sz="1600"/>
                  <a:t>40</a:t>
                </a:r>
              </a:p>
            </p:txBody>
          </p:sp>
          <p:sp>
            <p:nvSpPr>
              <p:cNvPr id="138347" name="Text Box 107"/>
              <p:cNvSpPr txBox="1">
                <a:spLocks noChangeArrowheads="1"/>
              </p:cNvSpPr>
              <p:nvPr/>
            </p:nvSpPr>
            <p:spPr bwMode="auto">
              <a:xfrm>
                <a:off x="2888" y="1512"/>
                <a:ext cx="24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CO" sz="1600"/>
                  <a:t>50</a:t>
                </a:r>
              </a:p>
            </p:txBody>
          </p:sp>
          <p:sp>
            <p:nvSpPr>
              <p:cNvPr id="138348" name="Text Box 108"/>
              <p:cNvSpPr txBox="1">
                <a:spLocks noChangeArrowheads="1"/>
              </p:cNvSpPr>
              <p:nvPr/>
            </p:nvSpPr>
            <p:spPr bwMode="auto">
              <a:xfrm>
                <a:off x="3165" y="1586"/>
                <a:ext cx="24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CO" sz="1600"/>
                  <a:t>60</a:t>
                </a:r>
              </a:p>
            </p:txBody>
          </p:sp>
          <p:sp>
            <p:nvSpPr>
              <p:cNvPr id="138349" name="Text Box 109"/>
              <p:cNvSpPr txBox="1">
                <a:spLocks noChangeArrowheads="1"/>
              </p:cNvSpPr>
              <p:nvPr/>
            </p:nvSpPr>
            <p:spPr bwMode="auto">
              <a:xfrm>
                <a:off x="3366" y="1776"/>
                <a:ext cx="24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CO" sz="1600"/>
                  <a:t>70</a:t>
                </a:r>
              </a:p>
            </p:txBody>
          </p:sp>
          <p:sp>
            <p:nvSpPr>
              <p:cNvPr id="138350" name="Text Box 110"/>
              <p:cNvSpPr txBox="1">
                <a:spLocks noChangeArrowheads="1"/>
              </p:cNvSpPr>
              <p:nvPr/>
            </p:nvSpPr>
            <p:spPr bwMode="auto">
              <a:xfrm>
                <a:off x="3437" y="2072"/>
                <a:ext cx="24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CO" sz="1600"/>
                  <a:t>80</a:t>
                </a:r>
              </a:p>
            </p:txBody>
          </p:sp>
          <p:sp>
            <p:nvSpPr>
              <p:cNvPr id="138351" name="Text Box 111"/>
              <p:cNvSpPr txBox="1">
                <a:spLocks noChangeArrowheads="1"/>
              </p:cNvSpPr>
              <p:nvPr/>
            </p:nvSpPr>
            <p:spPr bwMode="auto">
              <a:xfrm>
                <a:off x="3403" y="2406"/>
                <a:ext cx="24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CO" sz="1600"/>
                  <a:t>90</a:t>
                </a:r>
              </a:p>
            </p:txBody>
          </p:sp>
          <p:sp>
            <p:nvSpPr>
              <p:cNvPr id="138352" name="Text Box 112"/>
              <p:cNvSpPr txBox="1">
                <a:spLocks noChangeArrowheads="1"/>
              </p:cNvSpPr>
              <p:nvPr/>
            </p:nvSpPr>
            <p:spPr bwMode="auto">
              <a:xfrm>
                <a:off x="3091" y="2726"/>
                <a:ext cx="337"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a:r>
                  <a:rPr lang="en-US" altLang="es-CO" sz="1600"/>
                  <a:t>100</a:t>
                </a:r>
              </a:p>
            </p:txBody>
          </p:sp>
        </p:grpSp>
        <p:pic>
          <p:nvPicPr>
            <p:cNvPr id="138353" name="Ellipse 256"/>
            <p:cNvPicPr>
              <a:picLocks noChangeArrowheads="1"/>
            </p:cNvPicPr>
            <p:nvPr/>
          </p:nvPicPr>
          <p:blipFill>
            <a:blip r:embed="rId3">
              <a:lum bright="60000"/>
              <a:extLst>
                <a:ext uri="{28A0092B-C50C-407E-A947-70E740481C1C}">
                  <a14:useLocalDpi xmlns:a14="http://schemas.microsoft.com/office/drawing/2010/main" val="0"/>
                </a:ext>
              </a:extLst>
            </a:blip>
            <a:srcRect/>
            <a:stretch>
              <a:fillRect/>
            </a:stretch>
          </p:blipFill>
          <p:spPr bwMode="auto">
            <a:xfrm>
              <a:off x="1723" y="3476"/>
              <a:ext cx="2313"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8355" name="AutoShape 115"/>
          <p:cNvSpPr>
            <a:spLocks/>
          </p:cNvSpPr>
          <p:nvPr/>
        </p:nvSpPr>
        <p:spPr bwMode="gray">
          <a:xfrm>
            <a:off x="372670" y="1989138"/>
            <a:ext cx="3322817" cy="400050"/>
          </a:xfrm>
          <a:prstGeom prst="accentBorderCallout2">
            <a:avLst>
              <a:gd name="adj1" fmla="val 39560"/>
              <a:gd name="adj2" fmla="val 103917"/>
              <a:gd name="adj3" fmla="val 39560"/>
              <a:gd name="adj4" fmla="val 135671"/>
              <a:gd name="adj5" fmla="val 85608"/>
              <a:gd name="adj6" fmla="val 167911"/>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969696"/>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72000" tIns="72000" rIns="72000" bIns="7200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n-US" altLang="es-CO" sz="1600" b="1" dirty="0" err="1">
                <a:solidFill>
                  <a:srgbClr val="000000"/>
                </a:solidFill>
                <a:latin typeface="Arial" panose="020B0604020202020204" pitchFamily="34" charset="0"/>
                <a:cs typeface="Arial" panose="020B0604020202020204" pitchFamily="34" charset="0"/>
              </a:rPr>
              <a:t>Por</a:t>
            </a:r>
            <a:r>
              <a:rPr lang="en-US" altLang="es-CO" sz="1600" b="1" dirty="0">
                <a:solidFill>
                  <a:srgbClr val="000000"/>
                </a:solidFill>
                <a:latin typeface="Arial" panose="020B0604020202020204" pitchFamily="34" charset="0"/>
                <a:cs typeface="Arial" panose="020B0604020202020204" pitchFamily="34" charset="0"/>
              </a:rPr>
              <a:t> </a:t>
            </a:r>
            <a:r>
              <a:rPr lang="en-US" altLang="es-CO" sz="1600" b="1" dirty="0" err="1">
                <a:solidFill>
                  <a:srgbClr val="000000"/>
                </a:solidFill>
                <a:latin typeface="Arial" panose="020B0604020202020204" pitchFamily="34" charset="0"/>
                <a:cs typeface="Arial" panose="020B0604020202020204" pitchFamily="34" charset="0"/>
              </a:rPr>
              <a:t>proceso</a:t>
            </a:r>
            <a:endParaRPr lang="en-US" altLang="es-CO" sz="1600" b="1" dirty="0">
              <a:solidFill>
                <a:srgbClr val="000000"/>
              </a:solidFill>
              <a:latin typeface="Arial" panose="020B0604020202020204" pitchFamily="34" charset="0"/>
              <a:cs typeface="Arial" panose="020B0604020202020204" pitchFamily="34" charset="0"/>
            </a:endParaRPr>
          </a:p>
        </p:txBody>
      </p:sp>
      <p:sp>
        <p:nvSpPr>
          <p:cNvPr id="2" name="Rectangle 3"/>
          <p:cNvSpPr>
            <a:spLocks noChangeArrowheads="1"/>
          </p:cNvSpPr>
          <p:nvPr/>
        </p:nvSpPr>
        <p:spPr bwMode="gray">
          <a:xfrm>
            <a:off x="372670" y="2476502"/>
            <a:ext cx="3322817" cy="2125662"/>
          </a:xfrm>
          <a:prstGeom prst="rect">
            <a:avLst/>
          </a:prstGeom>
          <a:gradFill rotWithShape="1">
            <a:gsLst>
              <a:gs pos="0">
                <a:srgbClr val="FFFFFF"/>
              </a:gs>
              <a:gs pos="100000">
                <a:srgbClr val="EAEAEA"/>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36000" tIns="72000" rIns="36000" bIns="72000"/>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n-GB" altLang="es-CO" sz="1200" dirty="0" err="1">
                <a:solidFill>
                  <a:srgbClr val="000000"/>
                </a:solidFill>
                <a:latin typeface="Arial" panose="020B0604020202020204" pitchFamily="34" charset="0"/>
                <a:cs typeface="Arial" panose="020B0604020202020204" pitchFamily="34" charset="0"/>
              </a:rPr>
              <a:t>Gestión</a:t>
            </a:r>
            <a:r>
              <a:rPr lang="en-GB" altLang="es-CO" sz="1200" dirty="0">
                <a:solidFill>
                  <a:srgbClr val="000000"/>
                </a:solidFill>
                <a:latin typeface="Arial" panose="020B0604020202020204" pitchFamily="34" charset="0"/>
                <a:cs typeface="Arial" panose="020B0604020202020204" pitchFamily="34" charset="0"/>
              </a:rPr>
              <a:t> del </a:t>
            </a:r>
            <a:r>
              <a:rPr lang="en-GB" altLang="es-CO" sz="1200" dirty="0" err="1">
                <a:solidFill>
                  <a:srgbClr val="000000"/>
                </a:solidFill>
                <a:latin typeface="Arial" panose="020B0604020202020204" pitchFamily="34" charset="0"/>
                <a:cs typeface="Arial" panose="020B0604020202020204" pitchFamily="34" charset="0"/>
              </a:rPr>
              <a:t>Talento</a:t>
            </a:r>
            <a:r>
              <a:rPr lang="en-GB" altLang="es-CO" sz="1200" dirty="0">
                <a:solidFill>
                  <a:srgbClr val="000000"/>
                </a:solidFill>
                <a:latin typeface="Arial" panose="020B0604020202020204" pitchFamily="34" charset="0"/>
                <a:cs typeface="Arial" panose="020B0604020202020204" pitchFamily="34" charset="0"/>
              </a:rPr>
              <a:t> </a:t>
            </a:r>
            <a:r>
              <a:rPr lang="en-GB" altLang="es-CO" sz="1200" dirty="0" err="1">
                <a:solidFill>
                  <a:srgbClr val="000000"/>
                </a:solidFill>
                <a:latin typeface="Arial" panose="020B0604020202020204" pitchFamily="34" charset="0"/>
                <a:cs typeface="Arial" panose="020B0604020202020204" pitchFamily="34" charset="0"/>
              </a:rPr>
              <a:t>Humano</a:t>
            </a:r>
            <a:r>
              <a:rPr lang="en-GB" altLang="es-CO" sz="1200" dirty="0">
                <a:solidFill>
                  <a:srgbClr val="000000"/>
                </a:solidFill>
                <a:latin typeface="Arial" panose="020B0604020202020204" pitchFamily="34" charset="0"/>
                <a:cs typeface="Arial" panose="020B0604020202020204" pitchFamily="34" charset="0"/>
              </a:rPr>
              <a:t>: 100%</a:t>
            </a:r>
          </a:p>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Gestión legal y defensa judicial: 100%</a:t>
            </a:r>
          </a:p>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Gestión de la infraestructura vial: 178,54%</a:t>
            </a:r>
          </a:p>
          <a:p>
            <a:pPr>
              <a:lnSpc>
                <a:spcPct val="90000"/>
              </a:lnSpc>
              <a:spcAft>
                <a:spcPct val="20000"/>
              </a:spcAft>
              <a:buClr>
                <a:srgbClr val="292929"/>
              </a:buClr>
              <a:buFont typeface="Wingdings" panose="05000000000000000000" pitchFamily="2" charset="2"/>
              <a:buChar char="§"/>
            </a:pPr>
            <a:r>
              <a:rPr lang="es-MX" sz="1200" dirty="0">
                <a:solidFill>
                  <a:srgbClr val="000000"/>
                </a:solidFill>
                <a:latin typeface="Arial" panose="020B0604020202020204" pitchFamily="34" charset="0"/>
                <a:cs typeface="Arial" panose="020B0604020202020204" pitchFamily="34" charset="0"/>
              </a:rPr>
              <a:t>Gestión de innovación y reglamentación técnica de la infraestructura </a:t>
            </a:r>
            <a:r>
              <a:rPr lang="es-MX" altLang="es-CO" sz="1200" dirty="0">
                <a:solidFill>
                  <a:srgbClr val="000000"/>
                </a:solidFill>
                <a:latin typeface="Arial" panose="020B0604020202020204" pitchFamily="34" charset="0"/>
                <a:cs typeface="Arial" panose="020B0604020202020204" pitchFamily="34" charset="0"/>
              </a:rPr>
              <a:t>: 267%</a:t>
            </a:r>
          </a:p>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Gestión del riesgo en la infraestructura de transporte a cargo del </a:t>
            </a:r>
            <a:r>
              <a:rPr lang="es-MX" altLang="es-CO" sz="1200" dirty="0" err="1">
                <a:solidFill>
                  <a:srgbClr val="000000"/>
                </a:solidFill>
                <a:latin typeface="Arial" panose="020B0604020202020204" pitchFamily="34" charset="0"/>
                <a:cs typeface="Arial" panose="020B0604020202020204" pitchFamily="34" charset="0"/>
              </a:rPr>
              <a:t>Invías</a:t>
            </a:r>
            <a:r>
              <a:rPr lang="es-MX" altLang="es-CO" sz="1200" dirty="0">
                <a:solidFill>
                  <a:srgbClr val="000000"/>
                </a:solidFill>
                <a:latin typeface="Arial" panose="020B0604020202020204" pitchFamily="34" charset="0"/>
                <a:cs typeface="Arial" panose="020B0604020202020204" pitchFamily="34" charset="0"/>
              </a:rPr>
              <a:t>: 157%</a:t>
            </a:r>
          </a:p>
          <a:p>
            <a:pPr>
              <a:lnSpc>
                <a:spcPct val="90000"/>
              </a:lnSpc>
              <a:spcAft>
                <a:spcPct val="20000"/>
              </a:spcAft>
              <a:buClr>
                <a:srgbClr val="292929"/>
              </a:buClr>
              <a:buFont typeface="Wingdings" panose="05000000000000000000" pitchFamily="2" charset="2"/>
              <a:buChar char="§"/>
            </a:pPr>
            <a:r>
              <a:rPr lang="es-MX" sz="1200" dirty="0">
                <a:solidFill>
                  <a:srgbClr val="000000"/>
                </a:solidFill>
                <a:latin typeface="Arial" panose="020B0604020202020204" pitchFamily="34" charset="0"/>
                <a:cs typeface="Arial" panose="020B0604020202020204" pitchFamily="34" charset="0"/>
              </a:rPr>
              <a:t>Gestión social, ambiental y predial en proyectos de infraestructura de transporte: 85% </a:t>
            </a:r>
            <a:endParaRPr lang="en-GB" altLang="es-CO" sz="1200" dirty="0">
              <a:solidFill>
                <a:srgbClr val="000000"/>
              </a:solidFill>
              <a:latin typeface="Arial" panose="020B0604020202020204" pitchFamily="34" charset="0"/>
              <a:cs typeface="Arial" panose="020B0604020202020204" pitchFamily="34" charset="0"/>
            </a:endParaRPr>
          </a:p>
        </p:txBody>
      </p:sp>
      <p:sp>
        <p:nvSpPr>
          <p:cNvPr id="116" name="Text Box 364"/>
          <p:cNvSpPr txBox="1">
            <a:spLocks noChangeArrowheads="1"/>
          </p:cNvSpPr>
          <p:nvPr/>
        </p:nvSpPr>
        <p:spPr bwMode="auto">
          <a:xfrm>
            <a:off x="8362001" y="2927294"/>
            <a:ext cx="266130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4800" b="1" dirty="0">
                <a:solidFill>
                  <a:schemeClr val="accent1"/>
                </a:solidFill>
              </a:rPr>
              <a:t>149,92%*</a:t>
            </a:r>
          </a:p>
        </p:txBody>
      </p:sp>
    </p:spTree>
    <p:extLst>
      <p:ext uri="{BB962C8B-B14F-4D97-AF65-F5344CB8AC3E}">
        <p14:creationId xmlns:p14="http://schemas.microsoft.com/office/powerpoint/2010/main" val="884644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Gestión del Talento Humano</a:t>
            </a:r>
          </a:p>
        </p:txBody>
      </p:sp>
      <p:grpSp>
        <p:nvGrpSpPr>
          <p:cNvPr id="15" name="Ellipse 256"/>
          <p:cNvGrpSpPr>
            <a:grpSpLocks/>
          </p:cNvGrpSpPr>
          <p:nvPr/>
        </p:nvGrpSpPr>
        <p:grpSpPr bwMode="auto">
          <a:xfrm>
            <a:off x="2572463" y="4407782"/>
            <a:ext cx="2087562" cy="431800"/>
            <a:chOff x="4712208" y="4803648"/>
            <a:chExt cx="2822448" cy="621792"/>
          </a:xfrm>
        </p:grpSpPr>
        <p:pic>
          <p:nvPicPr>
            <p:cNvPr id="16"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grpSp>
        <p:nvGrpSpPr>
          <p:cNvPr id="25" name="Group 15"/>
          <p:cNvGrpSpPr>
            <a:grpSpLocks/>
          </p:cNvGrpSpPr>
          <p:nvPr/>
        </p:nvGrpSpPr>
        <p:grpSpPr bwMode="auto">
          <a:xfrm>
            <a:off x="25862" y="3206878"/>
            <a:ext cx="1800225" cy="1800225"/>
            <a:chOff x="2381" y="885"/>
            <a:chExt cx="3221" cy="3221"/>
          </a:xfrm>
        </p:grpSpPr>
        <p:grpSp>
          <p:nvGrpSpPr>
            <p:cNvPr id="26" name="Group 16"/>
            <p:cNvGrpSpPr>
              <a:grpSpLocks/>
            </p:cNvGrpSpPr>
            <p:nvPr/>
          </p:nvGrpSpPr>
          <p:grpSpPr bwMode="auto">
            <a:xfrm>
              <a:off x="2862" y="1371"/>
              <a:ext cx="2259" cy="2249"/>
              <a:chOff x="1476" y="1571"/>
              <a:chExt cx="2100" cy="2090"/>
            </a:xfrm>
          </p:grpSpPr>
          <p:sp>
            <p:nvSpPr>
              <p:cNvPr id="59"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60"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1"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2"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3"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64"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5"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66"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67"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8"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9"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0"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71"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2"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73"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74"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5"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76"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77"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78"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79"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80"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81"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82"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83"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84"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85"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86"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87"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88"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89"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90"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91"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92"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93"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94"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95"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96"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97"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98"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99"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100"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101"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102"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103"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104"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105"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106"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107"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108"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109"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27"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28" name="Group 69"/>
            <p:cNvGrpSpPr>
              <a:grpSpLocks/>
            </p:cNvGrpSpPr>
            <p:nvPr/>
          </p:nvGrpSpPr>
          <p:grpSpPr bwMode="auto">
            <a:xfrm>
              <a:off x="2795" y="1299"/>
              <a:ext cx="2393" cy="2393"/>
              <a:chOff x="-431" y="1616"/>
              <a:chExt cx="2224" cy="2224"/>
            </a:xfrm>
          </p:grpSpPr>
          <p:grpSp>
            <p:nvGrpSpPr>
              <p:cNvPr id="46" name="Group 70"/>
              <p:cNvGrpSpPr>
                <a:grpSpLocks/>
              </p:cNvGrpSpPr>
              <p:nvPr/>
            </p:nvGrpSpPr>
            <p:grpSpPr bwMode="auto">
              <a:xfrm>
                <a:off x="-431" y="1616"/>
                <a:ext cx="2224" cy="2224"/>
                <a:chOff x="-2107" y="1571"/>
                <a:chExt cx="2100" cy="2090"/>
              </a:xfrm>
            </p:grpSpPr>
            <p:sp>
              <p:nvSpPr>
                <p:cNvPr id="48"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9"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0"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51"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2"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53"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54"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55"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56"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7"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8"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47"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29"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0"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1"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2"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33"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34"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35"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36"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37"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38"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39"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40"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41"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42" name="Group 96"/>
            <p:cNvGrpSpPr>
              <a:grpSpLocks/>
            </p:cNvGrpSpPr>
            <p:nvPr/>
          </p:nvGrpSpPr>
          <p:grpSpPr bwMode="auto">
            <a:xfrm>
              <a:off x="3650" y="2147"/>
              <a:ext cx="683" cy="696"/>
              <a:chOff x="2699" y="2205"/>
              <a:chExt cx="635" cy="647"/>
            </a:xfrm>
          </p:grpSpPr>
          <p:sp>
            <p:nvSpPr>
              <p:cNvPr id="43"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4"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5"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
        <p:nvSpPr>
          <p:cNvPr id="280" name="Rectangle 7"/>
          <p:cNvSpPr>
            <a:spLocks noChangeArrowheads="1"/>
          </p:cNvSpPr>
          <p:nvPr/>
        </p:nvSpPr>
        <p:spPr bwMode="gray">
          <a:xfrm>
            <a:off x="1445490" y="2381039"/>
            <a:ext cx="4056592"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MX" sz="1600" dirty="0">
                <a:latin typeface="Arial Narrow" panose="020B0606020202030204" pitchFamily="34" charset="0"/>
              </a:rPr>
              <a:t>Clima laboral con percepción positiva como mínimo en 66%</a:t>
            </a:r>
          </a:p>
        </p:txBody>
      </p:sp>
      <p:sp>
        <p:nvSpPr>
          <p:cNvPr id="281" name="Rectangle 3"/>
          <p:cNvSpPr>
            <a:spLocks noChangeArrowheads="1"/>
          </p:cNvSpPr>
          <p:nvPr/>
        </p:nvSpPr>
        <p:spPr bwMode="gray">
          <a:xfrm>
            <a:off x="1734761" y="2904969"/>
            <a:ext cx="4570510" cy="2878462"/>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altLang="es-CO" sz="1200" dirty="0"/>
              <a:t>Se realizó la medición de Clima Laboral, a través la herramienta Office 365 se vinculó la encuesta para que los funcionarios tuvieran acceso al instrumento y </a:t>
            </a:r>
            <a:r>
              <a:rPr lang="es-MX" altLang="es-CO" sz="1200" dirty="0" err="1"/>
              <a:t>on</a:t>
            </a:r>
            <a:r>
              <a:rPr lang="es-MX" altLang="es-CO" sz="1200" dirty="0"/>
              <a:t> line lo contestaran,  registrando un mínimo de datos y en un plazo definido de dos semanas, la encuesta estuvo conformada por 77 preguntas, con  un enunciado y   opciones de respuesta con un conjunto de afirmaciones para que seleccionaran dependiendo el grado  de acuerdo o desacuerdo con la situación planteada. El instrumento aplicado consta de 6 variables. . ORIENTACION ORGANIZACIONAL, ADMINISTRACION DEL TALENTO HUMANO, ESTILO DE DIRECCION, COMUNICACIÓN E INTEGRACCION,  TRABAJO EN GRUPO, CAPACIDAD PROFESIONAL </a:t>
            </a:r>
          </a:p>
          <a:p>
            <a:pPr>
              <a:lnSpc>
                <a:spcPct val="90000"/>
              </a:lnSpc>
              <a:spcAft>
                <a:spcPct val="20000"/>
              </a:spcAft>
              <a:buClr>
                <a:srgbClr val="292929"/>
              </a:buClr>
              <a:buFont typeface="Wingdings" panose="05000000000000000000" pitchFamily="2" charset="2"/>
              <a:buChar char="§"/>
            </a:pPr>
            <a:r>
              <a:rPr lang="es-MX" altLang="es-CO" sz="1200" dirty="0"/>
              <a:t>La muestra utilizada 108 personas. En los resultados se observa que se superó el 66% en percepción positiva del Clima Laboral y se presentan algunas sugerencias de mejora para fortalecer el Liderazgo, Trabajo en equipo</a:t>
            </a:r>
          </a:p>
          <a:p>
            <a:pPr>
              <a:lnSpc>
                <a:spcPct val="90000"/>
              </a:lnSpc>
              <a:spcAft>
                <a:spcPct val="20000"/>
              </a:spcAft>
              <a:buClr>
                <a:srgbClr val="292929"/>
              </a:buClr>
              <a:buFont typeface="Wingdings" panose="05000000000000000000" pitchFamily="2" charset="2"/>
              <a:buChar char="§"/>
            </a:pPr>
            <a:r>
              <a:rPr lang="es-MX" altLang="es-CO" sz="1200" dirty="0"/>
              <a:t>La medición fue </a:t>
            </a:r>
            <a:r>
              <a:rPr lang="en-US" altLang="es-CO" sz="1200" b="1" dirty="0"/>
              <a:t>70,9% </a:t>
            </a:r>
            <a:endParaRPr lang="en-GB" altLang="es-CO" sz="1200" b="1" dirty="0"/>
          </a:p>
        </p:txBody>
      </p:sp>
      <p:sp>
        <p:nvSpPr>
          <p:cNvPr id="287" name="Text Box 364"/>
          <p:cNvSpPr txBox="1">
            <a:spLocks noChangeArrowheads="1"/>
          </p:cNvSpPr>
          <p:nvPr/>
        </p:nvSpPr>
        <p:spPr bwMode="auto">
          <a:xfrm>
            <a:off x="316343" y="4943035"/>
            <a:ext cx="107593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100% </a:t>
            </a:r>
          </a:p>
        </p:txBody>
      </p:sp>
      <p:graphicFrame>
        <p:nvGraphicFramePr>
          <p:cNvPr id="6" name="Tabla 5"/>
          <p:cNvGraphicFramePr>
            <a:graphicFrameLocks noGrp="1"/>
          </p:cNvGraphicFramePr>
          <p:nvPr>
            <p:extLst>
              <p:ext uri="{D42A27DB-BD31-4B8C-83A1-F6EECF244321}">
                <p14:modId xmlns:p14="http://schemas.microsoft.com/office/powerpoint/2010/main" val="3845898261"/>
              </p:ext>
            </p:extLst>
          </p:nvPr>
        </p:nvGraphicFramePr>
        <p:xfrm>
          <a:off x="116813" y="748780"/>
          <a:ext cx="11876324" cy="1404968"/>
        </p:xfrm>
        <a:graphic>
          <a:graphicData uri="http://schemas.openxmlformats.org/drawingml/2006/table">
            <a:tbl>
              <a:tblPr/>
              <a:tblGrid>
                <a:gridCol w="734489">
                  <a:extLst>
                    <a:ext uri="{9D8B030D-6E8A-4147-A177-3AD203B41FA5}">
                      <a16:colId xmlns:a16="http://schemas.microsoft.com/office/drawing/2014/main" val="20000"/>
                    </a:ext>
                  </a:extLst>
                </a:gridCol>
                <a:gridCol w="1604819">
                  <a:extLst>
                    <a:ext uri="{9D8B030D-6E8A-4147-A177-3AD203B41FA5}">
                      <a16:colId xmlns:a16="http://schemas.microsoft.com/office/drawing/2014/main" val="20001"/>
                    </a:ext>
                  </a:extLst>
                </a:gridCol>
                <a:gridCol w="499730">
                  <a:extLst>
                    <a:ext uri="{9D8B030D-6E8A-4147-A177-3AD203B41FA5}">
                      <a16:colId xmlns:a16="http://schemas.microsoft.com/office/drawing/2014/main" val="20002"/>
                    </a:ext>
                  </a:extLst>
                </a:gridCol>
                <a:gridCol w="446568">
                  <a:extLst>
                    <a:ext uri="{9D8B030D-6E8A-4147-A177-3AD203B41FA5}">
                      <a16:colId xmlns:a16="http://schemas.microsoft.com/office/drawing/2014/main" val="20003"/>
                    </a:ext>
                  </a:extLst>
                </a:gridCol>
                <a:gridCol w="1496483">
                  <a:extLst>
                    <a:ext uri="{9D8B030D-6E8A-4147-A177-3AD203B41FA5}">
                      <a16:colId xmlns:a16="http://schemas.microsoft.com/office/drawing/2014/main" val="20004"/>
                    </a:ext>
                  </a:extLst>
                </a:gridCol>
                <a:gridCol w="462178">
                  <a:extLst>
                    <a:ext uri="{9D8B030D-6E8A-4147-A177-3AD203B41FA5}">
                      <a16:colId xmlns:a16="http://schemas.microsoft.com/office/drawing/2014/main" val="20005"/>
                    </a:ext>
                  </a:extLst>
                </a:gridCol>
                <a:gridCol w="1304394">
                  <a:extLst>
                    <a:ext uri="{9D8B030D-6E8A-4147-A177-3AD203B41FA5}">
                      <a16:colId xmlns:a16="http://schemas.microsoft.com/office/drawing/2014/main" val="20006"/>
                    </a:ext>
                  </a:extLst>
                </a:gridCol>
                <a:gridCol w="880119">
                  <a:extLst>
                    <a:ext uri="{9D8B030D-6E8A-4147-A177-3AD203B41FA5}">
                      <a16:colId xmlns:a16="http://schemas.microsoft.com/office/drawing/2014/main" val="20007"/>
                    </a:ext>
                  </a:extLst>
                </a:gridCol>
                <a:gridCol w="525539">
                  <a:extLst>
                    <a:ext uri="{9D8B030D-6E8A-4147-A177-3AD203B41FA5}">
                      <a16:colId xmlns:a16="http://schemas.microsoft.com/office/drawing/2014/main" val="20008"/>
                    </a:ext>
                  </a:extLst>
                </a:gridCol>
                <a:gridCol w="358629">
                  <a:extLst>
                    <a:ext uri="{9D8B030D-6E8A-4147-A177-3AD203B41FA5}">
                      <a16:colId xmlns:a16="http://schemas.microsoft.com/office/drawing/2014/main" val="20009"/>
                    </a:ext>
                  </a:extLst>
                </a:gridCol>
                <a:gridCol w="274948">
                  <a:extLst>
                    <a:ext uri="{9D8B030D-6E8A-4147-A177-3AD203B41FA5}">
                      <a16:colId xmlns:a16="http://schemas.microsoft.com/office/drawing/2014/main" val="20010"/>
                    </a:ext>
                  </a:extLst>
                </a:gridCol>
                <a:gridCol w="358629">
                  <a:extLst>
                    <a:ext uri="{9D8B030D-6E8A-4147-A177-3AD203B41FA5}">
                      <a16:colId xmlns:a16="http://schemas.microsoft.com/office/drawing/2014/main" val="20011"/>
                    </a:ext>
                  </a:extLst>
                </a:gridCol>
                <a:gridCol w="382537">
                  <a:extLst>
                    <a:ext uri="{9D8B030D-6E8A-4147-A177-3AD203B41FA5}">
                      <a16:colId xmlns:a16="http://schemas.microsoft.com/office/drawing/2014/main" val="20012"/>
                    </a:ext>
                  </a:extLst>
                </a:gridCol>
                <a:gridCol w="358629">
                  <a:extLst>
                    <a:ext uri="{9D8B030D-6E8A-4147-A177-3AD203B41FA5}">
                      <a16:colId xmlns:a16="http://schemas.microsoft.com/office/drawing/2014/main" val="20013"/>
                    </a:ext>
                  </a:extLst>
                </a:gridCol>
                <a:gridCol w="266410">
                  <a:extLst>
                    <a:ext uri="{9D8B030D-6E8A-4147-A177-3AD203B41FA5}">
                      <a16:colId xmlns:a16="http://schemas.microsoft.com/office/drawing/2014/main" val="20014"/>
                    </a:ext>
                  </a:extLst>
                </a:gridCol>
                <a:gridCol w="358629">
                  <a:extLst>
                    <a:ext uri="{9D8B030D-6E8A-4147-A177-3AD203B41FA5}">
                      <a16:colId xmlns:a16="http://schemas.microsoft.com/office/drawing/2014/main" val="20015"/>
                    </a:ext>
                  </a:extLst>
                </a:gridCol>
                <a:gridCol w="276657">
                  <a:extLst>
                    <a:ext uri="{9D8B030D-6E8A-4147-A177-3AD203B41FA5}">
                      <a16:colId xmlns:a16="http://schemas.microsoft.com/office/drawing/2014/main" val="20016"/>
                    </a:ext>
                  </a:extLst>
                </a:gridCol>
                <a:gridCol w="1286937">
                  <a:extLst>
                    <a:ext uri="{9D8B030D-6E8A-4147-A177-3AD203B41FA5}">
                      <a16:colId xmlns:a16="http://schemas.microsoft.com/office/drawing/2014/main" val="20017"/>
                    </a:ext>
                  </a:extLst>
                </a:gridCol>
              </a:tblGrid>
              <a:tr h="93288">
                <a:tc gridSpan="5">
                  <a:txBody>
                    <a:bodyPr/>
                    <a:lstStyle/>
                    <a:p>
                      <a:pPr algn="ctr" fontAlgn="ctr"/>
                      <a:r>
                        <a:rPr lang="es-CO" sz="700" b="1" i="0" u="none" strike="noStrike" dirty="0">
                          <a:solidFill>
                            <a:srgbClr val="000000"/>
                          </a:solidFill>
                          <a:effectLst/>
                          <a:latin typeface="Arial Narrow" panose="020B0606020202030204" pitchFamily="34" charset="0"/>
                        </a:rPr>
                        <a:t>ARTICULACIÓN </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13">
                  <a:txBody>
                    <a:bodyPr/>
                    <a:lstStyle/>
                    <a:p>
                      <a:pPr algn="ctr" fontAlgn="ctr"/>
                      <a:r>
                        <a:rPr lang="es-CO" sz="700" b="1" i="0" u="none" strike="noStrike" dirty="0">
                          <a:solidFill>
                            <a:srgbClr val="000000"/>
                          </a:solidFill>
                          <a:effectLst/>
                          <a:latin typeface="Arial Narrow" panose="020B0606020202030204" pitchFamily="34" charset="0"/>
                        </a:rPr>
                        <a:t>PROGRAMACIÓN</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89401">
                <a:tc rowSpan="3">
                  <a:txBody>
                    <a:bodyPr/>
                    <a:lstStyle/>
                    <a:p>
                      <a:pPr algn="ctr" fontAlgn="ctr"/>
                      <a:r>
                        <a:rPr lang="es-CO" sz="700" b="1" i="0" u="none" strike="noStrike">
                          <a:solidFill>
                            <a:srgbClr val="000000"/>
                          </a:solidFill>
                          <a:effectLst/>
                          <a:latin typeface="Arial Narrow" panose="020B0606020202030204" pitchFamily="34" charset="0"/>
                        </a:rPr>
                        <a:t>ESTRATEGÍA TRANSVERSAL</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just" fontAlgn="ctr"/>
                      <a:r>
                        <a:rPr lang="es-CO" sz="700" b="1" i="0" u="none" strike="noStrike">
                          <a:solidFill>
                            <a:srgbClr val="000000"/>
                          </a:solidFill>
                          <a:effectLst/>
                          <a:latin typeface="Arial Narrow" panose="020B0606020202030204" pitchFamily="34" charset="0"/>
                        </a:rPr>
                        <a:t>OBJETIVO PEI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DIMENSIÓN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l" fontAlgn="ctr"/>
                      <a:r>
                        <a:rPr lang="es-CO" sz="700" b="1" i="0" u="none" strike="noStrike" dirty="0">
                          <a:solidFill>
                            <a:srgbClr val="000000"/>
                          </a:solidFill>
                          <a:effectLst/>
                          <a:latin typeface="Arial Narrow" panose="020B0606020202030204" pitchFamily="34" charset="0"/>
                        </a:rPr>
                        <a:t>PROCESO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just" fontAlgn="ctr"/>
                      <a:r>
                        <a:rPr lang="es-CO" sz="700" b="1" i="0" u="none" strike="noStrike">
                          <a:solidFill>
                            <a:srgbClr val="000000"/>
                          </a:solidFill>
                          <a:effectLst/>
                          <a:latin typeface="Arial Narrow" panose="020B0606020202030204" pitchFamily="34" charset="0"/>
                        </a:rPr>
                        <a:t>OBJETIVO DEL PROCESO</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dirty="0">
                          <a:solidFill>
                            <a:srgbClr val="000000"/>
                          </a:solidFill>
                          <a:effectLst/>
                          <a:latin typeface="Arial Narrow" panose="020B0606020202030204" pitchFamily="34" charset="0"/>
                        </a:rPr>
                        <a:t>POLÍTICA</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dirty="0">
                          <a:solidFill>
                            <a:srgbClr val="000000"/>
                          </a:solidFill>
                          <a:effectLst/>
                          <a:latin typeface="Arial Narrow" panose="020B0606020202030204" pitchFamily="34" charset="0"/>
                        </a:rPr>
                        <a:t>ACCIÓN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dirty="0">
                          <a:solidFill>
                            <a:srgbClr val="000000"/>
                          </a:solidFill>
                          <a:effectLst/>
                          <a:latin typeface="Arial Narrow" panose="020B0606020202030204" pitchFamily="34" charset="0"/>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META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gridSpan="8">
                  <a:txBody>
                    <a:bodyPr/>
                    <a:lstStyle/>
                    <a:p>
                      <a:pPr algn="ctr" fontAlgn="ctr"/>
                      <a:r>
                        <a:rPr lang="es-CO" sz="700" b="1" i="0" u="none" strike="noStrike">
                          <a:solidFill>
                            <a:srgbClr val="000000"/>
                          </a:solidFill>
                          <a:effectLst/>
                          <a:latin typeface="Arial Narrow" panose="020B0606020202030204" pitchFamily="34" charset="0"/>
                        </a:rPr>
                        <a:t>FECHA DE CUMPLIMIENTO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rowSpan="3">
                  <a:txBody>
                    <a:bodyPr/>
                    <a:lstStyle/>
                    <a:p>
                      <a:pPr algn="ctr" fontAlgn="ctr"/>
                      <a:r>
                        <a:rPr lang="es-CO" sz="700" b="1" i="0" u="none" strike="noStrike">
                          <a:solidFill>
                            <a:srgbClr val="000000"/>
                          </a:solidFill>
                          <a:effectLst/>
                          <a:latin typeface="Arial Narrow" panose="020B0606020202030204" pitchFamily="34" charset="0"/>
                        </a:rPr>
                        <a:t>RESPONSABLES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10001"/>
                  </a:ext>
                </a:extLst>
              </a:tr>
              <a:tr h="159367">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Primer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Segundo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Tercer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Cuarto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vMerge="1">
                  <a:txBody>
                    <a:bodyPr/>
                    <a:lstStyle/>
                    <a:p>
                      <a:endParaRPr lang="es-CO"/>
                    </a:p>
                  </a:txBody>
                  <a:tcPr/>
                </a:tc>
                <a:extLst>
                  <a:ext uri="{0D108BD9-81ED-4DB2-BD59-A6C34878D82A}">
                    <a16:rowId xmlns:a16="http://schemas.microsoft.com/office/drawing/2014/main" val="10002"/>
                  </a:ext>
                </a:extLst>
              </a:tr>
              <a:tr h="178801">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dirty="0">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vMerge="1">
                  <a:txBody>
                    <a:bodyPr/>
                    <a:lstStyle/>
                    <a:p>
                      <a:endParaRPr lang="es-CO"/>
                    </a:p>
                  </a:txBody>
                  <a:tcPr/>
                </a:tc>
                <a:extLst>
                  <a:ext uri="{0D108BD9-81ED-4DB2-BD59-A6C34878D82A}">
                    <a16:rowId xmlns:a16="http://schemas.microsoft.com/office/drawing/2014/main" val="10003"/>
                  </a:ext>
                </a:extLst>
              </a:tr>
              <a:tr h="72863">
                <a:tc rowSpan="2">
                  <a:txBody>
                    <a:bodyPr/>
                    <a:lstStyle/>
                    <a:p>
                      <a:pPr algn="ctr" fontAlgn="ctr"/>
                      <a:r>
                        <a:rPr lang="es-CO" sz="800" b="0" i="0" u="none" strike="noStrike" dirty="0">
                          <a:solidFill>
                            <a:srgbClr val="000000"/>
                          </a:solidFill>
                          <a:effectLst/>
                          <a:latin typeface="Arial Narrow" panose="020B0606020202030204" pitchFamily="34" charset="0"/>
                        </a:rPr>
                        <a:t>Buen Gobierno</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pPr algn="just" fontAlgn="ctr"/>
                      <a:r>
                        <a:rPr lang="es-MX" sz="800" b="0" i="0" u="none" strike="noStrike" dirty="0">
                          <a:solidFill>
                            <a:srgbClr val="000000"/>
                          </a:solidFill>
                          <a:effectLst/>
                          <a:latin typeface="Arial Narrow" panose="020B0606020202030204" pitchFamily="34" charset="0"/>
                        </a:rPr>
                        <a:t>Desarrollar y cualificar los servidores públicos bajo el principio del mérito para la provisión de los empleos, el desarrollo de competencias, vocación del servicio, y aplicación de estímulos en pro de una gerencia pública enfocada a la consecución de resultados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pPr algn="ctr" fontAlgn="ctr"/>
                      <a:r>
                        <a:rPr lang="es-CO" sz="800" b="0" i="0" u="none" strike="noStrike" dirty="0">
                          <a:solidFill>
                            <a:srgbClr val="000000"/>
                          </a:solidFill>
                          <a:effectLst/>
                          <a:latin typeface="Arial Narrow" panose="020B0606020202030204" pitchFamily="34" charset="0"/>
                        </a:rPr>
                        <a:t>Talento Humano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pPr algn="l" fontAlgn="ctr"/>
                      <a:r>
                        <a:rPr lang="es-CO" sz="800" b="0" i="0" u="none" strike="noStrike" dirty="0">
                          <a:solidFill>
                            <a:srgbClr val="000000"/>
                          </a:solidFill>
                          <a:effectLst/>
                          <a:latin typeface="Arial Narrow" panose="020B0606020202030204" pitchFamily="34" charset="0"/>
                        </a:rPr>
                        <a:t>Gestión del Talento Humano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pPr algn="just" fontAlgn="ctr"/>
                      <a:r>
                        <a:rPr lang="es-MX" sz="800" b="0" i="0" u="none" strike="noStrike" dirty="0">
                          <a:solidFill>
                            <a:srgbClr val="000000"/>
                          </a:solidFill>
                          <a:effectLst/>
                          <a:latin typeface="Arial Narrow" panose="020B0606020202030204" pitchFamily="34" charset="0"/>
                        </a:rPr>
                        <a:t>Liderar las acciones de planificación, ejecución, verificación y mejora que contribuyan al adecuado desempeño y calidad de vida del talento humano vinculado como factor clave para el éxito del </a:t>
                      </a:r>
                      <a:r>
                        <a:rPr lang="es-MX" sz="800" b="0" i="0" u="none" strike="noStrike" dirty="0" err="1">
                          <a:solidFill>
                            <a:srgbClr val="000000"/>
                          </a:solidFill>
                          <a:effectLst/>
                          <a:latin typeface="Arial Narrow" panose="020B0606020202030204" pitchFamily="34" charset="0"/>
                        </a:rPr>
                        <a:t>Invías</a:t>
                      </a:r>
                      <a:r>
                        <a:rPr lang="es-MX" sz="800" b="0" i="0" u="none" strike="noStrike" dirty="0">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pPr algn="ctr" fontAlgn="ctr"/>
                      <a:r>
                        <a:rPr lang="es-CO" sz="800" b="0" i="0" u="none" strike="noStrike" dirty="0">
                          <a:solidFill>
                            <a:srgbClr val="000000"/>
                          </a:solidFill>
                          <a:effectLst/>
                          <a:latin typeface="Arial Narrow" panose="020B0606020202030204" pitchFamily="34" charset="0"/>
                        </a:rPr>
                        <a:t>Talento Humano</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Mantener la percepción positiva del clima laboral en un 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Clima laboral con percepción</a:t>
                      </a:r>
                      <a:br>
                        <a:rPr lang="es-MX" sz="800" b="0" i="0" u="none" strike="noStrike" dirty="0">
                          <a:solidFill>
                            <a:srgbClr val="000000"/>
                          </a:solidFill>
                          <a:effectLst/>
                          <a:latin typeface="Arial Narrow" panose="020B0606020202030204" pitchFamily="34" charset="0"/>
                        </a:rPr>
                      </a:br>
                      <a:r>
                        <a:rPr lang="es-MX" sz="800" b="0" i="0" u="none" strike="noStrike" dirty="0">
                          <a:solidFill>
                            <a:srgbClr val="000000"/>
                          </a:solidFill>
                          <a:effectLst/>
                          <a:latin typeface="Arial Narrow" panose="020B0606020202030204" pitchFamily="34" charset="0"/>
                        </a:rPr>
                        <a:t>positiva como mínimo en 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CO" sz="800" b="0" i="0" u="none" strike="noStrike" dirty="0">
                          <a:solidFill>
                            <a:srgbClr val="000000"/>
                          </a:solidFill>
                          <a:effectLst/>
                          <a:latin typeface="Arial Narrow" panose="020B0606020202030204" pitchFamily="34" charset="0"/>
                        </a:rPr>
                        <a:t>Subdirección Administrativa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128743">
                <a:tc vMerge="1">
                  <a:txBody>
                    <a:bodyPr/>
                    <a:lstStyle/>
                    <a:p>
                      <a:pPr algn="ctr" fontAlgn="ctr"/>
                      <a:endParaRPr lang="es-CO" sz="4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4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4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CO" sz="4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s-CO" dirty="0"/>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s-CO" dirty="0"/>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Mantener y mejorar el Sistema de Seguridad y Salud en el Trabajo.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Sistema de Seguridad y Salud en el Trabajo mantenido y mejorado.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CO" sz="800" b="0" i="0" u="none" strike="noStrike" dirty="0">
                          <a:solidFill>
                            <a:srgbClr val="000000"/>
                          </a:solidFill>
                          <a:effectLst/>
                          <a:latin typeface="Arial Narrow" panose="020B0606020202030204" pitchFamily="34" charset="0"/>
                        </a:rPr>
                        <a:t>Subdirección Administrativa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bl>
          </a:graphicData>
        </a:graphic>
      </p:graphicFrame>
      <p:grpSp>
        <p:nvGrpSpPr>
          <p:cNvPr id="286" name="Ellipse 256"/>
          <p:cNvGrpSpPr>
            <a:grpSpLocks/>
          </p:cNvGrpSpPr>
          <p:nvPr/>
        </p:nvGrpSpPr>
        <p:grpSpPr bwMode="auto">
          <a:xfrm>
            <a:off x="7607878" y="4512567"/>
            <a:ext cx="2087562" cy="431800"/>
            <a:chOff x="4712208" y="4803648"/>
            <a:chExt cx="2822448" cy="621792"/>
          </a:xfrm>
        </p:grpSpPr>
        <p:pic>
          <p:nvPicPr>
            <p:cNvPr id="290"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1"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377" name="Rectangle 7"/>
          <p:cNvSpPr>
            <a:spLocks noChangeArrowheads="1"/>
          </p:cNvSpPr>
          <p:nvPr/>
        </p:nvSpPr>
        <p:spPr bwMode="gray">
          <a:xfrm>
            <a:off x="6467833" y="2391345"/>
            <a:ext cx="4056592"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MX" sz="1600" dirty="0">
                <a:latin typeface="Arial Narrow" panose="020B0606020202030204" pitchFamily="34" charset="0"/>
              </a:rPr>
              <a:t>Sistema de Seguridad y Salud en el Trabajo mantenido y mejorado</a:t>
            </a:r>
            <a:endParaRPr lang="en-GB" altLang="es-CO" sz="1600" b="1" dirty="0">
              <a:latin typeface="Arial" panose="020B0604020202020204" pitchFamily="34" charset="0"/>
              <a:cs typeface="Arial" panose="020B0604020202020204" pitchFamily="34" charset="0"/>
            </a:endParaRPr>
          </a:p>
        </p:txBody>
      </p:sp>
      <p:sp>
        <p:nvSpPr>
          <p:cNvPr id="378" name="Rectangle 3"/>
          <p:cNvSpPr>
            <a:spLocks noChangeArrowheads="1"/>
          </p:cNvSpPr>
          <p:nvPr/>
        </p:nvSpPr>
        <p:spPr bwMode="gray">
          <a:xfrm>
            <a:off x="8224301" y="3019876"/>
            <a:ext cx="3967699" cy="3197886"/>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s-MX" sz="1200" dirty="0"/>
              <a:t>Relacionado con la implementación del Sistema de Gestión de Seguridad y Salud se realizaron las siguientes mejoras:  </a:t>
            </a:r>
          </a:p>
          <a:p>
            <a:r>
              <a:rPr lang="es-MX" sz="1200" dirty="0"/>
              <a:t>1. Se  actualizó y aprobó la documentación básica  en el sistema de Calidad de la entidad, para lograr la eficiente implementación del sistema de Gestión. </a:t>
            </a:r>
          </a:p>
          <a:p>
            <a:r>
              <a:rPr lang="es-MX" sz="1200" dirty="0"/>
              <a:t>2. Se definió y aprobó la nueva sede del edificio “ Edificio Central Point” donde se obtuvo una mejora significativa en la seguridad de los funcionarios y su calidad de vida.   </a:t>
            </a:r>
          </a:p>
          <a:p>
            <a:r>
              <a:rPr lang="es-MX" sz="1200" dirty="0"/>
              <a:t>3.Se desarrollaron  los diferentes programas de Medicina Preventiva, Higiene y seguridad y salud, adaptación al cambio a  la nueva sede, Programa de estilos de  vida  saludable intervención para más de 200 funcionarios. Se realizó la capacitación correspondiente, se realizó la semana de la seguridad social. Se realizaron exámenes periódicos ingreso  retiro e inspección puesto de trabajo. Se realizaron exámenes RCV y médicos cardiovascular” </a:t>
            </a:r>
          </a:p>
        </p:txBody>
      </p:sp>
      <p:sp>
        <p:nvSpPr>
          <p:cNvPr id="379" name="Text Box 364"/>
          <p:cNvSpPr txBox="1">
            <a:spLocks noChangeArrowheads="1"/>
          </p:cNvSpPr>
          <p:nvPr/>
        </p:nvSpPr>
        <p:spPr bwMode="auto">
          <a:xfrm>
            <a:off x="6737457" y="4822888"/>
            <a:ext cx="107593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100 %</a:t>
            </a:r>
          </a:p>
        </p:txBody>
      </p:sp>
      <p:grpSp>
        <p:nvGrpSpPr>
          <p:cNvPr id="380" name="Group 15"/>
          <p:cNvGrpSpPr>
            <a:grpSpLocks/>
          </p:cNvGrpSpPr>
          <p:nvPr/>
        </p:nvGrpSpPr>
        <p:grpSpPr bwMode="auto">
          <a:xfrm>
            <a:off x="6375312" y="3019875"/>
            <a:ext cx="1800225" cy="1800225"/>
            <a:chOff x="2381" y="885"/>
            <a:chExt cx="3221" cy="3221"/>
          </a:xfrm>
        </p:grpSpPr>
        <p:grpSp>
          <p:nvGrpSpPr>
            <p:cNvPr id="381" name="Group 16"/>
            <p:cNvGrpSpPr>
              <a:grpSpLocks/>
            </p:cNvGrpSpPr>
            <p:nvPr/>
          </p:nvGrpSpPr>
          <p:grpSpPr bwMode="auto">
            <a:xfrm>
              <a:off x="2862" y="1371"/>
              <a:ext cx="2259" cy="2249"/>
              <a:chOff x="1476" y="1571"/>
              <a:chExt cx="2100" cy="2090"/>
            </a:xfrm>
          </p:grpSpPr>
          <p:sp>
            <p:nvSpPr>
              <p:cNvPr id="414"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15"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16"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17"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18"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19"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20"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421"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422"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423"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424"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425"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426"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427"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428"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429"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430"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431"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432"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433"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434"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435"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436"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437"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438"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439"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440"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441"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42"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443"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444"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445"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446"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447"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448"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449"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450"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451"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452"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453"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454"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55"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56"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457"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458"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459"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460"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461"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462"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463"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464"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382"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383" name="Group 69"/>
            <p:cNvGrpSpPr>
              <a:grpSpLocks/>
            </p:cNvGrpSpPr>
            <p:nvPr/>
          </p:nvGrpSpPr>
          <p:grpSpPr bwMode="auto">
            <a:xfrm>
              <a:off x="2795" y="1299"/>
              <a:ext cx="2393" cy="2393"/>
              <a:chOff x="-431" y="1616"/>
              <a:chExt cx="2224" cy="2224"/>
            </a:xfrm>
          </p:grpSpPr>
          <p:grpSp>
            <p:nvGrpSpPr>
              <p:cNvPr id="401" name="Group 70"/>
              <p:cNvGrpSpPr>
                <a:grpSpLocks/>
              </p:cNvGrpSpPr>
              <p:nvPr/>
            </p:nvGrpSpPr>
            <p:grpSpPr bwMode="auto">
              <a:xfrm>
                <a:off x="-431" y="1616"/>
                <a:ext cx="2224" cy="2224"/>
                <a:chOff x="-2107" y="1571"/>
                <a:chExt cx="2100" cy="2090"/>
              </a:xfrm>
            </p:grpSpPr>
            <p:sp>
              <p:nvSpPr>
                <p:cNvPr id="403"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04"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05"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06"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07"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08"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09"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410"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411"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412"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413"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402"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384"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85"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86"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87"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388"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389"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390"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391"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392"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393"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394"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395"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396"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397" name="Group 96"/>
            <p:cNvGrpSpPr>
              <a:grpSpLocks/>
            </p:cNvGrpSpPr>
            <p:nvPr/>
          </p:nvGrpSpPr>
          <p:grpSpPr bwMode="auto">
            <a:xfrm>
              <a:off x="3650" y="2147"/>
              <a:ext cx="683" cy="696"/>
              <a:chOff x="2699" y="2205"/>
              <a:chExt cx="635" cy="647"/>
            </a:xfrm>
          </p:grpSpPr>
          <p:sp>
            <p:nvSpPr>
              <p:cNvPr id="398"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99"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00"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Tree>
    <p:extLst>
      <p:ext uri="{BB962C8B-B14F-4D97-AF65-F5344CB8AC3E}">
        <p14:creationId xmlns:p14="http://schemas.microsoft.com/office/powerpoint/2010/main" val="802644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612472" y="-2058"/>
            <a:ext cx="5598244" cy="523220"/>
          </a:xfrm>
          <a:prstGeom prst="rect">
            <a:avLst/>
          </a:prstGeom>
        </p:spPr>
        <p:txBody>
          <a:bodyPr wrap="square">
            <a:spAutoFit/>
          </a:bodyPr>
          <a:lstStyle/>
          <a:p>
            <a:r>
              <a:rPr lang="es-MX" sz="2800" b="1" dirty="0">
                <a:solidFill>
                  <a:schemeClr val="bg1"/>
                </a:solidFill>
                <a:latin typeface="Arial" panose="020B0604020202020204" pitchFamily="34" charset="0"/>
                <a:cs typeface="Arial" panose="020B0604020202020204" pitchFamily="34" charset="0"/>
              </a:rPr>
              <a:t>Gestión legal y defensa judicial</a:t>
            </a:r>
          </a:p>
        </p:txBody>
      </p:sp>
      <p:grpSp>
        <p:nvGrpSpPr>
          <p:cNvPr id="15" name="Ellipse 256"/>
          <p:cNvGrpSpPr>
            <a:grpSpLocks/>
          </p:cNvGrpSpPr>
          <p:nvPr/>
        </p:nvGrpSpPr>
        <p:grpSpPr bwMode="auto">
          <a:xfrm>
            <a:off x="4976738" y="4965702"/>
            <a:ext cx="2087562" cy="431800"/>
            <a:chOff x="4712208" y="4803648"/>
            <a:chExt cx="2822448" cy="621792"/>
          </a:xfrm>
        </p:grpSpPr>
        <p:pic>
          <p:nvPicPr>
            <p:cNvPr id="16"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280" name="Rectangle 7"/>
          <p:cNvSpPr>
            <a:spLocks noChangeArrowheads="1"/>
          </p:cNvSpPr>
          <p:nvPr/>
        </p:nvSpPr>
        <p:spPr bwMode="gray">
          <a:xfrm>
            <a:off x="4079805" y="2939572"/>
            <a:ext cx="4056592"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eaLnBrk="0" hangingPunct="0"/>
            <a:r>
              <a:rPr lang="es-MX" sz="1600" dirty="0">
                <a:latin typeface="Arial Narrow" panose="020B0606020202030204" pitchFamily="34" charset="0"/>
              </a:rPr>
              <a:t>Plan de acción de la Política de Prevención del Daño Antijurídico implementada</a:t>
            </a:r>
          </a:p>
        </p:txBody>
      </p:sp>
      <p:sp>
        <p:nvSpPr>
          <p:cNvPr id="281" name="Rectangle 3"/>
          <p:cNvSpPr>
            <a:spLocks noChangeArrowheads="1"/>
          </p:cNvSpPr>
          <p:nvPr/>
        </p:nvSpPr>
        <p:spPr bwMode="gray">
          <a:xfrm>
            <a:off x="5943212" y="3567284"/>
            <a:ext cx="2116268" cy="1345735"/>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sp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Se formuló la política de Prevención del daño antijurídico </a:t>
            </a:r>
            <a:r>
              <a:rPr lang="es-MX" altLang="es-CO" sz="1200" dirty="0">
                <a:latin typeface="Arial" panose="020B0604020202020204" pitchFamily="34" charset="0"/>
                <a:cs typeface="Arial" panose="020B0604020202020204" pitchFamily="34" charset="0"/>
              </a:rPr>
              <a:t>2019, radicada </a:t>
            </a:r>
            <a:r>
              <a:rPr lang="es-MX" altLang="es-CO" sz="1200" dirty="0">
                <a:solidFill>
                  <a:srgbClr val="000000"/>
                </a:solidFill>
                <a:latin typeface="Arial" panose="020B0604020202020204" pitchFamily="34" charset="0"/>
                <a:cs typeface="Arial" panose="020B0604020202020204" pitchFamily="34" charset="0"/>
              </a:rPr>
              <a:t>ante la ADNJE con Oficio OAJ  57465 del 18/12/2018</a:t>
            </a:r>
          </a:p>
          <a:p>
            <a:pPr>
              <a:lnSpc>
                <a:spcPct val="90000"/>
              </a:lnSpc>
              <a:spcAft>
                <a:spcPct val="20000"/>
              </a:spcAft>
              <a:buClr>
                <a:srgbClr val="292929"/>
              </a:buClr>
              <a:buFont typeface="Wingdings" panose="05000000000000000000" pitchFamily="2" charset="2"/>
              <a:buChar char="§"/>
            </a:pPr>
            <a:r>
              <a:rPr lang="en-GB" altLang="es-CO" sz="1200" dirty="0">
                <a:solidFill>
                  <a:srgbClr val="000000"/>
                </a:solidFill>
                <a:latin typeface="Arial" panose="020B0604020202020204" pitchFamily="34" charset="0"/>
                <a:cs typeface="Arial" panose="020B0604020202020204" pitchFamily="34" charset="0"/>
              </a:rPr>
              <a:t>Se </a:t>
            </a:r>
            <a:r>
              <a:rPr lang="en-GB" altLang="es-CO" sz="1200" dirty="0" err="1">
                <a:solidFill>
                  <a:srgbClr val="000000"/>
                </a:solidFill>
                <a:latin typeface="Arial" panose="020B0604020202020204" pitchFamily="34" charset="0"/>
                <a:cs typeface="Arial" panose="020B0604020202020204" pitchFamily="34" charset="0"/>
              </a:rPr>
              <a:t>cumplió</a:t>
            </a:r>
            <a:r>
              <a:rPr lang="en-GB" altLang="es-CO" sz="1200" dirty="0">
                <a:solidFill>
                  <a:srgbClr val="000000"/>
                </a:solidFill>
                <a:latin typeface="Arial" panose="020B0604020202020204" pitchFamily="34" charset="0"/>
                <a:cs typeface="Arial" panose="020B0604020202020204" pitchFamily="34" charset="0"/>
              </a:rPr>
              <a:t> la meta </a:t>
            </a:r>
            <a:r>
              <a:rPr lang="en-GB" altLang="es-CO" sz="1200" dirty="0" err="1">
                <a:solidFill>
                  <a:srgbClr val="000000"/>
                </a:solidFill>
                <a:latin typeface="Arial" panose="020B0604020202020204" pitchFamily="34" charset="0"/>
                <a:cs typeface="Arial" panose="020B0604020202020204" pitchFamily="34" charset="0"/>
              </a:rPr>
              <a:t>satisfactoriamente</a:t>
            </a:r>
            <a:endParaRPr lang="en-GB" altLang="es-CO" sz="1200" dirty="0">
              <a:solidFill>
                <a:srgbClr val="000000"/>
              </a:solidFill>
              <a:latin typeface="Arial" panose="020B0604020202020204" pitchFamily="34" charset="0"/>
              <a:cs typeface="Arial" panose="020B0604020202020204" pitchFamily="34" charset="0"/>
            </a:endParaRPr>
          </a:p>
        </p:txBody>
      </p:sp>
      <p:sp>
        <p:nvSpPr>
          <p:cNvPr id="287" name="Text Box 364"/>
          <p:cNvSpPr txBox="1">
            <a:spLocks noChangeArrowheads="1"/>
          </p:cNvSpPr>
          <p:nvPr/>
        </p:nvSpPr>
        <p:spPr bwMode="auto">
          <a:xfrm>
            <a:off x="4472870" y="5301312"/>
            <a:ext cx="107593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100 %</a:t>
            </a:r>
          </a:p>
        </p:txBody>
      </p:sp>
      <p:graphicFrame>
        <p:nvGraphicFramePr>
          <p:cNvPr id="6" name="Tabla 5"/>
          <p:cNvGraphicFramePr>
            <a:graphicFrameLocks noGrp="1"/>
          </p:cNvGraphicFramePr>
          <p:nvPr>
            <p:extLst>
              <p:ext uri="{D42A27DB-BD31-4B8C-83A1-F6EECF244321}">
                <p14:modId xmlns:p14="http://schemas.microsoft.com/office/powerpoint/2010/main" val="3176620034"/>
              </p:ext>
            </p:extLst>
          </p:nvPr>
        </p:nvGraphicFramePr>
        <p:xfrm>
          <a:off x="207387" y="662123"/>
          <a:ext cx="11671346" cy="1892648"/>
        </p:xfrm>
        <a:graphic>
          <a:graphicData uri="http://schemas.openxmlformats.org/drawingml/2006/table">
            <a:tbl>
              <a:tblPr/>
              <a:tblGrid>
                <a:gridCol w="643478">
                  <a:extLst>
                    <a:ext uri="{9D8B030D-6E8A-4147-A177-3AD203B41FA5}">
                      <a16:colId xmlns:a16="http://schemas.microsoft.com/office/drawing/2014/main" val="20000"/>
                    </a:ext>
                  </a:extLst>
                </a:gridCol>
                <a:gridCol w="1225935">
                  <a:extLst>
                    <a:ext uri="{9D8B030D-6E8A-4147-A177-3AD203B41FA5}">
                      <a16:colId xmlns:a16="http://schemas.microsoft.com/office/drawing/2014/main" val="20001"/>
                    </a:ext>
                  </a:extLst>
                </a:gridCol>
                <a:gridCol w="521438">
                  <a:extLst>
                    <a:ext uri="{9D8B030D-6E8A-4147-A177-3AD203B41FA5}">
                      <a16:colId xmlns:a16="http://schemas.microsoft.com/office/drawing/2014/main" val="20002"/>
                    </a:ext>
                  </a:extLst>
                </a:gridCol>
                <a:gridCol w="529973">
                  <a:extLst>
                    <a:ext uri="{9D8B030D-6E8A-4147-A177-3AD203B41FA5}">
                      <a16:colId xmlns:a16="http://schemas.microsoft.com/office/drawing/2014/main" val="20003"/>
                    </a:ext>
                  </a:extLst>
                </a:gridCol>
                <a:gridCol w="1268712">
                  <a:extLst>
                    <a:ext uri="{9D8B030D-6E8A-4147-A177-3AD203B41FA5}">
                      <a16:colId xmlns:a16="http://schemas.microsoft.com/office/drawing/2014/main" val="20004"/>
                    </a:ext>
                  </a:extLst>
                </a:gridCol>
                <a:gridCol w="510344">
                  <a:extLst>
                    <a:ext uri="{9D8B030D-6E8A-4147-A177-3AD203B41FA5}">
                      <a16:colId xmlns:a16="http://schemas.microsoft.com/office/drawing/2014/main" val="20005"/>
                    </a:ext>
                  </a:extLst>
                </a:gridCol>
                <a:gridCol w="1037330">
                  <a:extLst>
                    <a:ext uri="{9D8B030D-6E8A-4147-A177-3AD203B41FA5}">
                      <a16:colId xmlns:a16="http://schemas.microsoft.com/office/drawing/2014/main" val="20006"/>
                    </a:ext>
                  </a:extLst>
                </a:gridCol>
                <a:gridCol w="771063">
                  <a:extLst>
                    <a:ext uri="{9D8B030D-6E8A-4147-A177-3AD203B41FA5}">
                      <a16:colId xmlns:a16="http://schemas.microsoft.com/office/drawing/2014/main" val="20007"/>
                    </a:ext>
                  </a:extLst>
                </a:gridCol>
                <a:gridCol w="478448">
                  <a:extLst>
                    <a:ext uri="{9D8B030D-6E8A-4147-A177-3AD203B41FA5}">
                      <a16:colId xmlns:a16="http://schemas.microsoft.com/office/drawing/2014/main" val="20008"/>
                    </a:ext>
                  </a:extLst>
                </a:gridCol>
                <a:gridCol w="460419">
                  <a:extLst>
                    <a:ext uri="{9D8B030D-6E8A-4147-A177-3AD203B41FA5}">
                      <a16:colId xmlns:a16="http://schemas.microsoft.com/office/drawing/2014/main" val="20009"/>
                    </a:ext>
                  </a:extLst>
                </a:gridCol>
                <a:gridCol w="410494">
                  <a:extLst>
                    <a:ext uri="{9D8B030D-6E8A-4147-A177-3AD203B41FA5}">
                      <a16:colId xmlns:a16="http://schemas.microsoft.com/office/drawing/2014/main" val="20010"/>
                    </a:ext>
                  </a:extLst>
                </a:gridCol>
                <a:gridCol w="454872">
                  <a:extLst>
                    <a:ext uri="{9D8B030D-6E8A-4147-A177-3AD203B41FA5}">
                      <a16:colId xmlns:a16="http://schemas.microsoft.com/office/drawing/2014/main" val="20011"/>
                    </a:ext>
                  </a:extLst>
                </a:gridCol>
                <a:gridCol w="454872">
                  <a:extLst>
                    <a:ext uri="{9D8B030D-6E8A-4147-A177-3AD203B41FA5}">
                      <a16:colId xmlns:a16="http://schemas.microsoft.com/office/drawing/2014/main" val="20012"/>
                    </a:ext>
                  </a:extLst>
                </a:gridCol>
                <a:gridCol w="382758">
                  <a:extLst>
                    <a:ext uri="{9D8B030D-6E8A-4147-A177-3AD203B41FA5}">
                      <a16:colId xmlns:a16="http://schemas.microsoft.com/office/drawing/2014/main" val="20013"/>
                    </a:ext>
                  </a:extLst>
                </a:gridCol>
                <a:gridCol w="382758">
                  <a:extLst>
                    <a:ext uri="{9D8B030D-6E8A-4147-A177-3AD203B41FA5}">
                      <a16:colId xmlns:a16="http://schemas.microsoft.com/office/drawing/2014/main" val="20014"/>
                    </a:ext>
                  </a:extLst>
                </a:gridCol>
                <a:gridCol w="377211">
                  <a:extLst>
                    <a:ext uri="{9D8B030D-6E8A-4147-A177-3AD203B41FA5}">
                      <a16:colId xmlns:a16="http://schemas.microsoft.com/office/drawing/2014/main" val="20015"/>
                    </a:ext>
                  </a:extLst>
                </a:gridCol>
                <a:gridCol w="378597">
                  <a:extLst>
                    <a:ext uri="{9D8B030D-6E8A-4147-A177-3AD203B41FA5}">
                      <a16:colId xmlns:a16="http://schemas.microsoft.com/office/drawing/2014/main" val="20016"/>
                    </a:ext>
                  </a:extLst>
                </a:gridCol>
                <a:gridCol w="255172">
                  <a:extLst>
                    <a:ext uri="{9D8B030D-6E8A-4147-A177-3AD203B41FA5}">
                      <a16:colId xmlns:a16="http://schemas.microsoft.com/office/drawing/2014/main" val="20017"/>
                    </a:ext>
                  </a:extLst>
                </a:gridCol>
                <a:gridCol w="1127472">
                  <a:extLst>
                    <a:ext uri="{9D8B030D-6E8A-4147-A177-3AD203B41FA5}">
                      <a16:colId xmlns:a16="http://schemas.microsoft.com/office/drawing/2014/main" val="20018"/>
                    </a:ext>
                  </a:extLst>
                </a:gridCol>
              </a:tblGrid>
              <a:tr h="93288">
                <a:tc gridSpan="5">
                  <a:txBody>
                    <a:bodyPr/>
                    <a:lstStyle/>
                    <a:p>
                      <a:pPr algn="ctr" fontAlgn="ctr"/>
                      <a:r>
                        <a:rPr lang="es-CO" sz="700" b="1" i="0" u="none" strike="noStrike" dirty="0">
                          <a:solidFill>
                            <a:srgbClr val="000000"/>
                          </a:solidFill>
                          <a:effectLst/>
                          <a:latin typeface="Arial Narrow" panose="020B0606020202030204" pitchFamily="34" charset="0"/>
                        </a:rPr>
                        <a:t>ARTICULACIÓN </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14">
                  <a:txBody>
                    <a:bodyPr/>
                    <a:lstStyle/>
                    <a:p>
                      <a:pPr algn="ctr" fontAlgn="ctr"/>
                      <a:r>
                        <a:rPr lang="es-CO" sz="700" b="1" i="0" u="none" strike="noStrike">
                          <a:solidFill>
                            <a:srgbClr val="000000"/>
                          </a:solidFill>
                          <a:effectLst/>
                          <a:latin typeface="Arial Narrow" panose="020B0606020202030204" pitchFamily="34" charset="0"/>
                        </a:rPr>
                        <a:t>PROGRAMACIÓN</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89401">
                <a:tc rowSpan="3">
                  <a:txBody>
                    <a:bodyPr/>
                    <a:lstStyle/>
                    <a:p>
                      <a:pPr algn="ctr" fontAlgn="ctr"/>
                      <a:r>
                        <a:rPr lang="es-CO" sz="700" b="1" i="0" u="none" strike="noStrike" dirty="0">
                          <a:solidFill>
                            <a:srgbClr val="000000"/>
                          </a:solidFill>
                          <a:effectLst/>
                          <a:latin typeface="Arial Narrow" panose="020B0606020202030204" pitchFamily="34" charset="0"/>
                        </a:rPr>
                        <a:t>ESTRATEGÍA TRANSVERSAL</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just" fontAlgn="ctr"/>
                      <a:r>
                        <a:rPr lang="es-CO" sz="700" b="1" i="0" u="none" strike="noStrike" dirty="0">
                          <a:solidFill>
                            <a:srgbClr val="000000"/>
                          </a:solidFill>
                          <a:effectLst/>
                          <a:latin typeface="Arial Narrow" panose="020B0606020202030204" pitchFamily="34" charset="0"/>
                        </a:rPr>
                        <a:t>OBJETIVO PEI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DIMENSIÓN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l" fontAlgn="ctr"/>
                      <a:r>
                        <a:rPr lang="es-CO" sz="700" b="1" i="0" u="none" strike="noStrike" dirty="0">
                          <a:solidFill>
                            <a:srgbClr val="000000"/>
                          </a:solidFill>
                          <a:effectLst/>
                          <a:latin typeface="Arial Narrow" panose="020B0606020202030204" pitchFamily="34" charset="0"/>
                        </a:rPr>
                        <a:t>PROCESO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just" fontAlgn="ctr"/>
                      <a:r>
                        <a:rPr lang="es-CO" sz="700" b="1" i="0" u="none" strike="noStrike">
                          <a:solidFill>
                            <a:srgbClr val="000000"/>
                          </a:solidFill>
                          <a:effectLst/>
                          <a:latin typeface="Arial Narrow" panose="020B0606020202030204" pitchFamily="34" charset="0"/>
                        </a:rPr>
                        <a:t>OBJETIVO DEL PROCESO</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POLÍTICA</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ACCIÓN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TIPO DE 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META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gridSpan="8">
                  <a:txBody>
                    <a:bodyPr/>
                    <a:lstStyle/>
                    <a:p>
                      <a:pPr algn="ctr" fontAlgn="ctr"/>
                      <a:r>
                        <a:rPr lang="es-CO" sz="700" b="1" i="0" u="none" strike="noStrike">
                          <a:solidFill>
                            <a:srgbClr val="000000"/>
                          </a:solidFill>
                          <a:effectLst/>
                          <a:latin typeface="Arial Narrow" panose="020B0606020202030204" pitchFamily="34" charset="0"/>
                        </a:rPr>
                        <a:t>FECHA DE CUMPLIMIENTO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rowSpan="3">
                  <a:txBody>
                    <a:bodyPr/>
                    <a:lstStyle/>
                    <a:p>
                      <a:pPr algn="ctr" fontAlgn="ctr"/>
                      <a:r>
                        <a:rPr lang="es-CO" sz="700" b="1" i="0" u="none" strike="noStrike">
                          <a:solidFill>
                            <a:srgbClr val="000000"/>
                          </a:solidFill>
                          <a:effectLst/>
                          <a:latin typeface="Arial Narrow" panose="020B0606020202030204" pitchFamily="34" charset="0"/>
                        </a:rPr>
                        <a:t>RESPONSABLES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10001"/>
                  </a:ext>
                </a:extLst>
              </a:tr>
              <a:tr h="159367">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Primer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Segundo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Tercer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Cuarto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vMerge="1">
                  <a:txBody>
                    <a:bodyPr/>
                    <a:lstStyle/>
                    <a:p>
                      <a:endParaRPr lang="es-CO"/>
                    </a:p>
                  </a:txBody>
                  <a:tcPr/>
                </a:tc>
                <a:extLst>
                  <a:ext uri="{0D108BD9-81ED-4DB2-BD59-A6C34878D82A}">
                    <a16:rowId xmlns:a16="http://schemas.microsoft.com/office/drawing/2014/main" val="10002"/>
                  </a:ext>
                </a:extLst>
              </a:tr>
              <a:tr h="178801">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7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vMerge="1">
                  <a:txBody>
                    <a:bodyPr/>
                    <a:lstStyle/>
                    <a:p>
                      <a:endParaRPr lang="es-CO"/>
                    </a:p>
                  </a:txBody>
                  <a:tcPr/>
                </a:tc>
                <a:extLst>
                  <a:ext uri="{0D108BD9-81ED-4DB2-BD59-A6C34878D82A}">
                    <a16:rowId xmlns:a16="http://schemas.microsoft.com/office/drawing/2014/main" val="10003"/>
                  </a:ext>
                </a:extLst>
              </a:tr>
              <a:tr h="72863">
                <a:tc>
                  <a:txBody>
                    <a:bodyPr/>
                    <a:lstStyle/>
                    <a:p>
                      <a:pPr algn="l" fontAlgn="ctr"/>
                      <a:r>
                        <a:rPr lang="es-CO" sz="800" b="0" i="0" u="none" strike="noStrike" dirty="0">
                          <a:solidFill>
                            <a:srgbClr val="000000"/>
                          </a:solidFill>
                          <a:effectLst/>
                          <a:latin typeface="Arial Narrow" panose="020B0606020202030204" pitchFamily="34" charset="0"/>
                        </a:rPr>
                        <a:t>Buen Gobierno</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es-MX" sz="800" b="0" i="0" u="none" strike="noStrike" dirty="0">
                          <a:solidFill>
                            <a:srgbClr val="000000"/>
                          </a:solidFill>
                          <a:effectLst/>
                          <a:latin typeface="Arial Narrow" panose="020B0606020202030204" pitchFamily="34" charset="0"/>
                        </a:rPr>
                        <a:t>Adelantar la gestión de recursos públicos de manera eficiente en el marco de la gestión por resultados.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dirty="0">
                          <a:solidFill>
                            <a:srgbClr val="000000"/>
                          </a:solidFill>
                          <a:effectLst/>
                          <a:latin typeface="Arial Narrow" panose="020B0606020202030204" pitchFamily="34" charset="0"/>
                        </a:rPr>
                        <a:t>Gestión con Valores para Resultados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Gestión legal y defensa judicial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es-MX" sz="800" b="0" i="0" u="none" strike="noStrike" dirty="0">
                          <a:solidFill>
                            <a:srgbClr val="000000"/>
                          </a:solidFill>
                          <a:effectLst/>
                          <a:latin typeface="Arial Narrow" panose="020B0606020202030204" pitchFamily="34" charset="0"/>
                        </a:rPr>
                        <a:t>Representar judicial y extrajudicialmente a la entidad, realizar el cobro persuasivo de las obligaciones a favor del instituto y/o tramitar los procesos de jurisdicción coactiva, tramitar los procesos administrativos sancionatorios y orientar e impartir directrices para la aplicación de las normas del sector transporte.</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Defensa jurídica</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Implementar el plan de acción de la Política de Prevención del Daño Antijurídico dentro del año calendario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Plan de acción de la Política de Prevención del Daño Antijurídico implementada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Oficina Asesora Jurídica </a:t>
                      </a:r>
                      <a:br>
                        <a:rPr lang="es-MX" sz="800" b="0" i="0" u="none" strike="noStrike" dirty="0">
                          <a:solidFill>
                            <a:srgbClr val="000000"/>
                          </a:solidFill>
                          <a:effectLst/>
                          <a:latin typeface="Arial Narrow" panose="020B0606020202030204" pitchFamily="34" charset="0"/>
                        </a:rPr>
                      </a:br>
                      <a:r>
                        <a:rPr lang="es-MX" sz="800" b="0" i="0" u="none" strike="noStrike" dirty="0">
                          <a:solidFill>
                            <a:srgbClr val="000000"/>
                          </a:solidFill>
                          <a:effectLst/>
                          <a:latin typeface="Arial Narrow" panose="020B0606020202030204" pitchFamily="34" charset="0"/>
                        </a:rPr>
                        <a:t>Comité de conciliación</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bl>
          </a:graphicData>
        </a:graphic>
      </p:graphicFrame>
      <p:grpSp>
        <p:nvGrpSpPr>
          <p:cNvPr id="188" name="Group 15"/>
          <p:cNvGrpSpPr>
            <a:grpSpLocks/>
          </p:cNvGrpSpPr>
          <p:nvPr/>
        </p:nvGrpSpPr>
        <p:grpSpPr bwMode="auto">
          <a:xfrm>
            <a:off x="4074538" y="3536107"/>
            <a:ext cx="1800225" cy="1800225"/>
            <a:chOff x="2381" y="885"/>
            <a:chExt cx="3221" cy="3221"/>
          </a:xfrm>
        </p:grpSpPr>
        <p:grpSp>
          <p:nvGrpSpPr>
            <p:cNvPr id="189" name="Group 16"/>
            <p:cNvGrpSpPr>
              <a:grpSpLocks/>
            </p:cNvGrpSpPr>
            <p:nvPr/>
          </p:nvGrpSpPr>
          <p:grpSpPr bwMode="auto">
            <a:xfrm>
              <a:off x="2862" y="1371"/>
              <a:ext cx="2259" cy="2249"/>
              <a:chOff x="1476" y="1571"/>
              <a:chExt cx="2100" cy="2090"/>
            </a:xfrm>
          </p:grpSpPr>
          <p:sp>
            <p:nvSpPr>
              <p:cNvPr id="222"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223"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224"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225"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226"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227"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228"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229"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230"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231"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232"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233"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234"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235"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236"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237"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238"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239"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240"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241"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242"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243"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244"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245"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246"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247"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248"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249"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250"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251"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252"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253"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254"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255"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256"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257"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258"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259"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260"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261"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262"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263"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264"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265"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266"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267"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268"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269"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270"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271"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272"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190"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191" name="Group 69"/>
            <p:cNvGrpSpPr>
              <a:grpSpLocks/>
            </p:cNvGrpSpPr>
            <p:nvPr/>
          </p:nvGrpSpPr>
          <p:grpSpPr bwMode="auto">
            <a:xfrm>
              <a:off x="2795" y="1299"/>
              <a:ext cx="2393" cy="2393"/>
              <a:chOff x="-431" y="1616"/>
              <a:chExt cx="2224" cy="2224"/>
            </a:xfrm>
          </p:grpSpPr>
          <p:grpSp>
            <p:nvGrpSpPr>
              <p:cNvPr id="209" name="Group 70"/>
              <p:cNvGrpSpPr>
                <a:grpSpLocks/>
              </p:cNvGrpSpPr>
              <p:nvPr/>
            </p:nvGrpSpPr>
            <p:grpSpPr bwMode="auto">
              <a:xfrm>
                <a:off x="-431" y="1616"/>
                <a:ext cx="2224" cy="2224"/>
                <a:chOff x="-2107" y="1571"/>
                <a:chExt cx="2100" cy="2090"/>
              </a:xfrm>
            </p:grpSpPr>
            <p:sp>
              <p:nvSpPr>
                <p:cNvPr id="211"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212"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213"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214"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215"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216"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217"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218"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219"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220"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221"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210"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192"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193"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194"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195"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196"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197"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198"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199"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200"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201"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202"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203"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204"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205" name="Group 96"/>
            <p:cNvGrpSpPr>
              <a:grpSpLocks/>
            </p:cNvGrpSpPr>
            <p:nvPr/>
          </p:nvGrpSpPr>
          <p:grpSpPr bwMode="auto">
            <a:xfrm>
              <a:off x="3650" y="2147"/>
              <a:ext cx="683" cy="696"/>
              <a:chOff x="2699" y="2205"/>
              <a:chExt cx="635" cy="647"/>
            </a:xfrm>
          </p:grpSpPr>
          <p:sp>
            <p:nvSpPr>
              <p:cNvPr id="206"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207"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208"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Tree>
    <p:extLst>
      <p:ext uri="{BB962C8B-B14F-4D97-AF65-F5344CB8AC3E}">
        <p14:creationId xmlns:p14="http://schemas.microsoft.com/office/powerpoint/2010/main" val="2898639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612472" y="-2058"/>
            <a:ext cx="5598244" cy="400110"/>
          </a:xfrm>
          <a:prstGeom prst="rect">
            <a:avLst/>
          </a:prstGeom>
        </p:spPr>
        <p:txBody>
          <a:bodyPr wrap="square">
            <a:spAutoFit/>
          </a:bodyPr>
          <a:lstStyle/>
          <a:p>
            <a:r>
              <a:rPr lang="es-MX" sz="2000" b="1" dirty="0">
                <a:solidFill>
                  <a:schemeClr val="bg1"/>
                </a:solidFill>
                <a:latin typeface="Arial" panose="020B0604020202020204" pitchFamily="34" charset="0"/>
                <a:cs typeface="Arial" panose="020B0604020202020204" pitchFamily="34" charset="0"/>
              </a:rPr>
              <a:t>Gestión de la infraestructura vial</a:t>
            </a:r>
          </a:p>
        </p:txBody>
      </p:sp>
      <p:graphicFrame>
        <p:nvGraphicFramePr>
          <p:cNvPr id="6" name="Tabla 5"/>
          <p:cNvGraphicFramePr>
            <a:graphicFrameLocks noGrp="1"/>
          </p:cNvGraphicFramePr>
          <p:nvPr>
            <p:extLst>
              <p:ext uri="{D42A27DB-BD31-4B8C-83A1-F6EECF244321}">
                <p14:modId xmlns:p14="http://schemas.microsoft.com/office/powerpoint/2010/main" val="3823274702"/>
              </p:ext>
            </p:extLst>
          </p:nvPr>
        </p:nvGraphicFramePr>
        <p:xfrm>
          <a:off x="207384" y="662123"/>
          <a:ext cx="12003331" cy="6165154"/>
        </p:xfrm>
        <a:graphic>
          <a:graphicData uri="http://schemas.openxmlformats.org/drawingml/2006/table">
            <a:tbl>
              <a:tblPr/>
              <a:tblGrid>
                <a:gridCol w="228551">
                  <a:extLst>
                    <a:ext uri="{9D8B030D-6E8A-4147-A177-3AD203B41FA5}">
                      <a16:colId xmlns:a16="http://schemas.microsoft.com/office/drawing/2014/main" val="20000"/>
                    </a:ext>
                  </a:extLst>
                </a:gridCol>
                <a:gridCol w="329609">
                  <a:extLst>
                    <a:ext uri="{9D8B030D-6E8A-4147-A177-3AD203B41FA5}">
                      <a16:colId xmlns:a16="http://schemas.microsoft.com/office/drawing/2014/main" val="20001"/>
                    </a:ext>
                  </a:extLst>
                </a:gridCol>
                <a:gridCol w="212651">
                  <a:extLst>
                    <a:ext uri="{9D8B030D-6E8A-4147-A177-3AD203B41FA5}">
                      <a16:colId xmlns:a16="http://schemas.microsoft.com/office/drawing/2014/main" val="20002"/>
                    </a:ext>
                  </a:extLst>
                </a:gridCol>
                <a:gridCol w="223284">
                  <a:extLst>
                    <a:ext uri="{9D8B030D-6E8A-4147-A177-3AD203B41FA5}">
                      <a16:colId xmlns:a16="http://schemas.microsoft.com/office/drawing/2014/main" val="20003"/>
                    </a:ext>
                  </a:extLst>
                </a:gridCol>
                <a:gridCol w="510363">
                  <a:extLst>
                    <a:ext uri="{9D8B030D-6E8A-4147-A177-3AD203B41FA5}">
                      <a16:colId xmlns:a16="http://schemas.microsoft.com/office/drawing/2014/main" val="20004"/>
                    </a:ext>
                  </a:extLst>
                </a:gridCol>
                <a:gridCol w="276446">
                  <a:extLst>
                    <a:ext uri="{9D8B030D-6E8A-4147-A177-3AD203B41FA5}">
                      <a16:colId xmlns:a16="http://schemas.microsoft.com/office/drawing/2014/main" val="20005"/>
                    </a:ext>
                  </a:extLst>
                </a:gridCol>
                <a:gridCol w="2424224">
                  <a:extLst>
                    <a:ext uri="{9D8B030D-6E8A-4147-A177-3AD203B41FA5}">
                      <a16:colId xmlns:a16="http://schemas.microsoft.com/office/drawing/2014/main" val="20006"/>
                    </a:ext>
                  </a:extLst>
                </a:gridCol>
                <a:gridCol w="2386618">
                  <a:extLst>
                    <a:ext uri="{9D8B030D-6E8A-4147-A177-3AD203B41FA5}">
                      <a16:colId xmlns:a16="http://schemas.microsoft.com/office/drawing/2014/main" val="20007"/>
                    </a:ext>
                  </a:extLst>
                </a:gridCol>
                <a:gridCol w="764310">
                  <a:extLst>
                    <a:ext uri="{9D8B030D-6E8A-4147-A177-3AD203B41FA5}">
                      <a16:colId xmlns:a16="http://schemas.microsoft.com/office/drawing/2014/main" val="20008"/>
                    </a:ext>
                  </a:extLst>
                </a:gridCol>
                <a:gridCol w="385630">
                  <a:extLst>
                    <a:ext uri="{9D8B030D-6E8A-4147-A177-3AD203B41FA5}">
                      <a16:colId xmlns:a16="http://schemas.microsoft.com/office/drawing/2014/main" val="20009"/>
                    </a:ext>
                  </a:extLst>
                </a:gridCol>
                <a:gridCol w="377288">
                  <a:extLst>
                    <a:ext uri="{9D8B030D-6E8A-4147-A177-3AD203B41FA5}">
                      <a16:colId xmlns:a16="http://schemas.microsoft.com/office/drawing/2014/main" val="20010"/>
                    </a:ext>
                  </a:extLst>
                </a:gridCol>
                <a:gridCol w="277419">
                  <a:extLst>
                    <a:ext uri="{9D8B030D-6E8A-4147-A177-3AD203B41FA5}">
                      <a16:colId xmlns:a16="http://schemas.microsoft.com/office/drawing/2014/main" val="20011"/>
                    </a:ext>
                  </a:extLst>
                </a:gridCol>
                <a:gridCol w="388385">
                  <a:extLst>
                    <a:ext uri="{9D8B030D-6E8A-4147-A177-3AD203B41FA5}">
                      <a16:colId xmlns:a16="http://schemas.microsoft.com/office/drawing/2014/main" val="20012"/>
                    </a:ext>
                  </a:extLst>
                </a:gridCol>
                <a:gridCol w="233032">
                  <a:extLst>
                    <a:ext uri="{9D8B030D-6E8A-4147-A177-3AD203B41FA5}">
                      <a16:colId xmlns:a16="http://schemas.microsoft.com/office/drawing/2014/main" val="20013"/>
                    </a:ext>
                  </a:extLst>
                </a:gridCol>
                <a:gridCol w="377288">
                  <a:extLst>
                    <a:ext uri="{9D8B030D-6E8A-4147-A177-3AD203B41FA5}">
                      <a16:colId xmlns:a16="http://schemas.microsoft.com/office/drawing/2014/main" val="20014"/>
                    </a:ext>
                  </a:extLst>
                </a:gridCol>
                <a:gridCol w="246863">
                  <a:extLst>
                    <a:ext uri="{9D8B030D-6E8A-4147-A177-3AD203B41FA5}">
                      <a16:colId xmlns:a16="http://schemas.microsoft.com/office/drawing/2014/main" val="20015"/>
                    </a:ext>
                  </a:extLst>
                </a:gridCol>
                <a:gridCol w="337988">
                  <a:extLst>
                    <a:ext uri="{9D8B030D-6E8A-4147-A177-3AD203B41FA5}">
                      <a16:colId xmlns:a16="http://schemas.microsoft.com/office/drawing/2014/main" val="20016"/>
                    </a:ext>
                  </a:extLst>
                </a:gridCol>
                <a:gridCol w="278343">
                  <a:extLst>
                    <a:ext uri="{9D8B030D-6E8A-4147-A177-3AD203B41FA5}">
                      <a16:colId xmlns:a16="http://schemas.microsoft.com/office/drawing/2014/main" val="20017"/>
                    </a:ext>
                  </a:extLst>
                </a:gridCol>
                <a:gridCol w="1745039">
                  <a:extLst>
                    <a:ext uri="{9D8B030D-6E8A-4147-A177-3AD203B41FA5}">
                      <a16:colId xmlns:a16="http://schemas.microsoft.com/office/drawing/2014/main" val="20018"/>
                    </a:ext>
                  </a:extLst>
                </a:gridCol>
              </a:tblGrid>
              <a:tr h="93288">
                <a:tc gridSpan="5">
                  <a:txBody>
                    <a:bodyPr/>
                    <a:lstStyle/>
                    <a:p>
                      <a:pPr algn="ctr" fontAlgn="ctr"/>
                      <a:r>
                        <a:rPr lang="es-CO" sz="700" b="1" i="0" u="none" strike="noStrike" dirty="0">
                          <a:solidFill>
                            <a:srgbClr val="000000"/>
                          </a:solidFill>
                          <a:effectLst/>
                          <a:latin typeface="Arial Narrow" panose="020B0606020202030204" pitchFamily="34" charset="0"/>
                        </a:rPr>
                        <a:t>ARTICULACIÓN </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14">
                  <a:txBody>
                    <a:bodyPr/>
                    <a:lstStyle/>
                    <a:p>
                      <a:pPr algn="ctr" fontAlgn="ctr"/>
                      <a:r>
                        <a:rPr lang="es-CO" sz="700" b="1" i="0" u="none" strike="noStrike">
                          <a:solidFill>
                            <a:srgbClr val="000000"/>
                          </a:solidFill>
                          <a:effectLst/>
                          <a:latin typeface="Arial Narrow" panose="020B0606020202030204" pitchFamily="34" charset="0"/>
                        </a:rPr>
                        <a:t>PROGRAMACIÓN</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89401">
                <a:tc rowSpan="3">
                  <a:txBody>
                    <a:bodyPr/>
                    <a:lstStyle/>
                    <a:p>
                      <a:pPr algn="ctr" fontAlgn="ctr"/>
                      <a:r>
                        <a:rPr lang="es-CO" sz="700" b="1" i="0" u="none" strike="noStrike" dirty="0">
                          <a:solidFill>
                            <a:srgbClr val="000000"/>
                          </a:solidFill>
                          <a:effectLst/>
                          <a:latin typeface="Arial Narrow" panose="020B0606020202030204" pitchFamily="34" charset="0"/>
                        </a:rPr>
                        <a:t>ESTRATEGÍA TRANSVERSAL</a:t>
                      </a:r>
                    </a:p>
                  </a:txBody>
                  <a:tcPr marL="0" marR="0" marT="0" marB="0" vert="vert27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dirty="0">
                          <a:solidFill>
                            <a:srgbClr val="000000"/>
                          </a:solidFill>
                          <a:effectLst/>
                          <a:latin typeface="Arial Narrow" panose="020B0606020202030204" pitchFamily="34" charset="0"/>
                        </a:rPr>
                        <a:t>OBJETIVO PEI</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dirty="0">
                          <a:solidFill>
                            <a:srgbClr val="000000"/>
                          </a:solidFill>
                          <a:effectLst/>
                          <a:latin typeface="Arial Narrow" panose="020B0606020202030204" pitchFamily="34" charset="0"/>
                        </a:rPr>
                        <a:t>DIMENSIÓN</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dirty="0">
                          <a:solidFill>
                            <a:srgbClr val="000000"/>
                          </a:solidFill>
                          <a:effectLst/>
                          <a:latin typeface="Arial Narrow" panose="020B0606020202030204" pitchFamily="34" charset="0"/>
                        </a:rPr>
                        <a:t>PROCESO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OBJETIVO DEL PROCESO</a:t>
                      </a:r>
                    </a:p>
                  </a:txBody>
                  <a:tcPr marL="0" marR="0" marT="0" marB="0" vert="vert27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dirty="0">
                          <a:solidFill>
                            <a:srgbClr val="000000"/>
                          </a:solidFill>
                          <a:effectLst/>
                          <a:latin typeface="Arial Narrow" panose="020B0606020202030204" pitchFamily="34" charset="0"/>
                        </a:rPr>
                        <a:t>POLÍTICA</a:t>
                      </a:r>
                    </a:p>
                  </a:txBody>
                  <a:tcPr marL="0" marR="0" marT="0" marB="0" vert="vert27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dirty="0">
                          <a:solidFill>
                            <a:srgbClr val="000000"/>
                          </a:solidFill>
                          <a:effectLst/>
                          <a:latin typeface="Arial Narrow" panose="020B0606020202030204" pitchFamily="34" charset="0"/>
                        </a:rPr>
                        <a:t>ACCIÓN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dirty="0">
                          <a:solidFill>
                            <a:srgbClr val="000000"/>
                          </a:solidFill>
                          <a:effectLst/>
                          <a:latin typeface="Arial Narrow" panose="020B0606020202030204" pitchFamily="34" charset="0"/>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dirty="0">
                          <a:solidFill>
                            <a:srgbClr val="000000"/>
                          </a:solidFill>
                          <a:effectLst/>
                          <a:latin typeface="Arial Narrow" panose="020B0606020202030204" pitchFamily="34" charset="0"/>
                        </a:rPr>
                        <a:t>TIPO DE 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rowSpan="3">
                  <a:txBody>
                    <a:bodyPr/>
                    <a:lstStyle/>
                    <a:p>
                      <a:pPr algn="ctr" fontAlgn="ctr"/>
                      <a:r>
                        <a:rPr lang="es-CO" sz="700" b="1" i="0" u="none" strike="noStrike">
                          <a:solidFill>
                            <a:srgbClr val="000000"/>
                          </a:solidFill>
                          <a:effectLst/>
                          <a:latin typeface="Arial Narrow" panose="020B0606020202030204" pitchFamily="34" charset="0"/>
                        </a:rPr>
                        <a:t>META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gridSpan="8">
                  <a:txBody>
                    <a:bodyPr/>
                    <a:lstStyle/>
                    <a:p>
                      <a:pPr algn="ctr" fontAlgn="ctr"/>
                      <a:r>
                        <a:rPr lang="es-CO" sz="700" b="1" i="0" u="none" strike="noStrike">
                          <a:solidFill>
                            <a:srgbClr val="000000"/>
                          </a:solidFill>
                          <a:effectLst/>
                          <a:latin typeface="Arial Narrow" panose="020B0606020202030204" pitchFamily="34" charset="0"/>
                        </a:rPr>
                        <a:t>FECHA DE CUMPLIMIENTO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rowSpan="3">
                  <a:txBody>
                    <a:bodyPr/>
                    <a:lstStyle/>
                    <a:p>
                      <a:pPr algn="ctr" fontAlgn="ctr"/>
                      <a:r>
                        <a:rPr lang="es-CO" sz="700" b="1" i="0" u="none" strike="noStrike">
                          <a:solidFill>
                            <a:srgbClr val="000000"/>
                          </a:solidFill>
                          <a:effectLst/>
                          <a:latin typeface="Arial Narrow" panose="020B0606020202030204" pitchFamily="34" charset="0"/>
                        </a:rPr>
                        <a:t>RESPONSABLES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10001"/>
                  </a:ext>
                </a:extLst>
              </a:tr>
              <a:tr h="159367">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Primer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Segundo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Tercer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gridSpan="2">
                  <a:txBody>
                    <a:bodyPr/>
                    <a:lstStyle/>
                    <a:p>
                      <a:pPr algn="ctr" fontAlgn="ctr"/>
                      <a:r>
                        <a:rPr lang="es-CO" sz="700" b="1" i="0" u="none" strike="noStrike">
                          <a:solidFill>
                            <a:srgbClr val="000000"/>
                          </a:solidFill>
                          <a:effectLst/>
                          <a:latin typeface="Arial Narrow" panose="020B0606020202030204" pitchFamily="34" charset="0"/>
                        </a:rPr>
                        <a:t>Cuarto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lang="es-CO"/>
                    </a:p>
                  </a:txBody>
                  <a:tcPr/>
                </a:tc>
                <a:tc vMerge="1">
                  <a:txBody>
                    <a:bodyPr/>
                    <a:lstStyle/>
                    <a:p>
                      <a:endParaRPr lang="es-CO"/>
                    </a:p>
                  </a:txBody>
                  <a:tcPr/>
                </a:tc>
                <a:extLst>
                  <a:ext uri="{0D108BD9-81ED-4DB2-BD59-A6C34878D82A}">
                    <a16:rowId xmlns:a16="http://schemas.microsoft.com/office/drawing/2014/main" val="10002"/>
                  </a:ext>
                </a:extLst>
              </a:tr>
              <a:tr h="346552">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fontAlgn="ctr"/>
                      <a:r>
                        <a:rPr lang="es-CO" sz="400" b="1" i="0" u="none" strike="noStrike" dirty="0">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400" b="1" i="0" u="none" strike="noStrike" dirty="0">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400" b="1" i="0" u="none" strike="noStrike" dirty="0">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400" b="1" i="0" u="none" strike="noStrike">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400" b="1" i="0" u="none" strike="noStrike" dirty="0">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400" b="1" i="0" u="none" strike="noStrike" dirty="0">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400" b="1" i="0" u="none" strike="noStrike" dirty="0">
                          <a:solidFill>
                            <a:srgbClr val="000000"/>
                          </a:solidFill>
                          <a:effectLst/>
                          <a:latin typeface="Arial Narrow" panose="020B0606020202030204" pitchFamily="34" charset="0"/>
                        </a:rPr>
                        <a:t>Cantidad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ctr" fontAlgn="ctr"/>
                      <a:r>
                        <a:rPr lang="es-CO" sz="400" b="1" i="0" u="none" strike="noStrike" dirty="0">
                          <a:solidFill>
                            <a:srgbClr val="000000"/>
                          </a:solidFill>
                          <a:effectLst/>
                          <a:latin typeface="Arial Narrow" panose="020B0606020202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vMerge="1">
                  <a:txBody>
                    <a:bodyPr/>
                    <a:lstStyle/>
                    <a:p>
                      <a:endParaRPr lang="es-CO"/>
                    </a:p>
                  </a:txBody>
                  <a:tcPr/>
                </a:tc>
                <a:extLst>
                  <a:ext uri="{0D108BD9-81ED-4DB2-BD59-A6C34878D82A}">
                    <a16:rowId xmlns:a16="http://schemas.microsoft.com/office/drawing/2014/main" val="10003"/>
                  </a:ext>
                </a:extLst>
              </a:tr>
              <a:tr h="1124682">
                <a:tc rowSpan="23">
                  <a:txBody>
                    <a:bodyPr/>
                    <a:lstStyle/>
                    <a:p>
                      <a:pPr algn="ctr" fontAlgn="ctr"/>
                      <a:r>
                        <a:rPr lang="es-CO" sz="600" b="0" i="0" u="none" strike="noStrike" dirty="0">
                          <a:solidFill>
                            <a:srgbClr val="000000"/>
                          </a:solidFill>
                          <a:effectLst/>
                          <a:latin typeface="Arial Narrow" panose="020B0606020202030204" pitchFamily="34" charset="0"/>
                        </a:rPr>
                        <a:t>Competitividad Estratégica e Infraestructura</a:t>
                      </a:r>
                    </a:p>
                  </a:txBody>
                  <a:tcPr marL="0" marR="0" marT="0" marB="0" vert="vert27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600" b="0" i="0" u="none" strike="noStrike" dirty="0">
                          <a:solidFill>
                            <a:srgbClr val="000000"/>
                          </a:solidFill>
                          <a:effectLst/>
                          <a:latin typeface="Arial Narrow" panose="020B0606020202030204" pitchFamily="34" charset="0"/>
                        </a:rPr>
                        <a:t>Adelantar la gestión de recursos públicos de manera eficiente en el marco de la gestión por resultados.</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600" b="0" i="0" u="none" strike="noStrike" dirty="0">
                          <a:solidFill>
                            <a:srgbClr val="000000"/>
                          </a:solidFill>
                          <a:effectLst/>
                          <a:latin typeface="Arial Narrow" panose="020B0606020202030204" pitchFamily="34" charset="0"/>
                        </a:rPr>
                        <a:t>Gestión con Valores para Resultados</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600" b="0" i="0" u="none" strike="noStrike" dirty="0">
                          <a:solidFill>
                            <a:srgbClr val="000000"/>
                          </a:solidFill>
                          <a:effectLst/>
                          <a:latin typeface="Arial Narrow" panose="020B0606020202030204" pitchFamily="34" charset="0"/>
                        </a:rPr>
                        <a:t>Gestión de la infraestructura vial</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600" b="0" i="0" u="none" strike="noStrike" dirty="0">
                          <a:solidFill>
                            <a:srgbClr val="000000"/>
                          </a:solidFill>
                          <a:effectLst/>
                          <a:latin typeface="Arial Narrow" panose="020B0606020202030204" pitchFamily="34" charset="0"/>
                        </a:rPr>
                        <a:t>Dirigir la planificación, ejecución y supervisión de proyectos de infraestructura de la red vial carretera, férrea, fluvial y marítima en el marco de la misión del instituto.</a:t>
                      </a:r>
                    </a:p>
                  </a:txBody>
                  <a:tcPr marL="0" marR="0" marT="0" marB="0" vert="vert27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600" b="0" i="0" u="none" strike="noStrike">
                          <a:solidFill>
                            <a:srgbClr val="000000"/>
                          </a:solidFill>
                          <a:effectLst/>
                          <a:latin typeface="Arial Narrow" panose="020B0606020202030204" pitchFamily="34" charset="0"/>
                        </a:rPr>
                        <a:t>Participación ciudadana en la gestión pública</a:t>
                      </a:r>
                    </a:p>
                  </a:txBody>
                  <a:tcPr marL="0" marR="0" marT="0" marB="0" vert="vert27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Implementar el Programa Cívico Guardavías – Vías para la Equidad mediante capacitaciones que permita a las personas y comunidades interesadas en realizar seguimiento a los proyectos instruirse y desarrollar las capacidades necesarias para llevar a cabo su misión; y dar así inicio al proceso de conformación de veedurías ciudadanas u otro espacio de participación comunitaria.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chemeClr val="tx1"/>
                          </a:solidFill>
                          <a:effectLst/>
                          <a:latin typeface="Arial Narrow" panose="020B0606020202030204" pitchFamily="34" charset="0"/>
                        </a:rPr>
                        <a:t>Programa Cívico Guardavías implementado, fomentando e incentivando el involucramiento y participación de las comunidades locales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Dirección Técnica con apoyo de Subdirección de Medio Ambiente y Gestión Social</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7286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vert="vert27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2">
                  <a:txBody>
                    <a:bodyPr/>
                    <a:lstStyle/>
                    <a:p>
                      <a:pPr algn="ctr" fontAlgn="ctr"/>
                      <a:r>
                        <a:rPr lang="es-MX" sz="600" b="0" i="0" u="none" strike="noStrike" dirty="0">
                          <a:solidFill>
                            <a:srgbClr val="000000"/>
                          </a:solidFill>
                          <a:effectLst/>
                          <a:latin typeface="Arial Narrow" panose="020B0606020202030204" pitchFamily="34" charset="0"/>
                        </a:rPr>
                        <a:t>Mejorar y mantener el estado de la red vial nacional primaria, mediante la Construcción, Mejoramiento y mantenimiento de la infraestructura de transporte para mejorar la competitividad del país.</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2">
                  <a:txBody>
                    <a:bodyPr/>
                    <a:lstStyle/>
                    <a:p>
                      <a:pPr algn="ctr" fontAlgn="ctr"/>
                      <a:r>
                        <a:rPr lang="es-CO" sz="600" b="0" i="0" u="none" strike="noStrike" dirty="0">
                          <a:solidFill>
                            <a:srgbClr val="000000"/>
                          </a:solidFill>
                          <a:effectLst/>
                          <a:latin typeface="Arial Narrow" panose="020B0606020202030204" pitchFamily="34" charset="0"/>
                        </a:rPr>
                        <a:t>Evaluación de Resultados</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2">
                  <a:txBody>
                    <a:bodyPr/>
                    <a:lstStyle/>
                    <a:p>
                      <a:pPr algn="ctr" fontAlgn="ctr"/>
                      <a:r>
                        <a:rPr lang="es-MX" sz="600" b="0" i="0" u="none" strike="noStrike" dirty="0">
                          <a:solidFill>
                            <a:srgbClr val="000000"/>
                          </a:solidFill>
                          <a:effectLst/>
                          <a:latin typeface="Arial Narrow" panose="020B0606020202030204" pitchFamily="34" charset="0"/>
                        </a:rPr>
                        <a:t>Gestión de la infraestructura vial</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2">
                  <a:txBody>
                    <a:bodyPr/>
                    <a:lstStyle/>
                    <a:p>
                      <a:pPr algn="ctr" fontAlgn="ctr"/>
                      <a:r>
                        <a:rPr lang="es-MX" sz="600" b="0" i="0" u="none" strike="noStrike" dirty="0">
                          <a:solidFill>
                            <a:srgbClr val="000000"/>
                          </a:solidFill>
                          <a:effectLst/>
                          <a:latin typeface="Arial Narrow" panose="020B0606020202030204" pitchFamily="34" charset="0"/>
                        </a:rPr>
                        <a:t>Dirigir la planificación, ejecución y supervisión de proyectos de infraestructura de la red vial carretera, férrea, fluvial y marítima en el marco de la misión del instituto.</a:t>
                      </a:r>
                    </a:p>
                  </a:txBody>
                  <a:tcPr marL="0" marR="0" marT="0" marB="0" vert="vert27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2">
                  <a:txBody>
                    <a:bodyPr/>
                    <a:lstStyle/>
                    <a:p>
                      <a:pPr algn="ctr" fontAlgn="ctr"/>
                      <a:r>
                        <a:rPr lang="es-MX" sz="600" b="0" i="0" u="none" strike="noStrike" dirty="0">
                          <a:solidFill>
                            <a:srgbClr val="000000"/>
                          </a:solidFill>
                          <a:effectLst/>
                          <a:latin typeface="Arial Narrow" panose="020B0606020202030204" pitchFamily="34" charset="0"/>
                        </a:rPr>
                        <a:t>Seguimiento y evaluación del desempeño institucional</a:t>
                      </a:r>
                    </a:p>
                  </a:txBody>
                  <a:tcPr marL="0" marR="0" marT="0" marB="0" vert="vert27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800" b="0" i="0" u="none" strike="noStrike" dirty="0">
                          <a:solidFill>
                            <a:srgbClr val="000000"/>
                          </a:solidFill>
                          <a:effectLst/>
                          <a:latin typeface="Arial Narrow" panose="020B0606020202030204" pitchFamily="34" charset="0"/>
                        </a:rPr>
                        <a:t>Construir 8,50 Km de segundas </a:t>
                      </a:r>
                      <a:r>
                        <a:rPr lang="pt-BR" sz="800" b="0" i="0" u="none" strike="noStrike" dirty="0" err="1">
                          <a:solidFill>
                            <a:srgbClr val="000000"/>
                          </a:solidFill>
                          <a:effectLst/>
                          <a:latin typeface="Arial Narrow" panose="020B0606020202030204" pitchFamily="34" charset="0"/>
                        </a:rPr>
                        <a:t>calzadas</a:t>
                      </a:r>
                      <a:endParaRPr lang="pt-BR"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CO" sz="800" b="0" i="0" u="none" strike="noStrike" dirty="0">
                          <a:solidFill>
                            <a:schemeClr val="tx1"/>
                          </a:solidFill>
                          <a:effectLst/>
                          <a:latin typeface="Arial Narrow" panose="020B0606020202030204" pitchFamily="34" charset="0"/>
                        </a:rPr>
                        <a:t>kilómetros de segundas calzadas construidos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1,65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93%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Subdirección de la Red Nacional de Carreteras</a:t>
                      </a:r>
                      <a:br>
                        <a:rPr lang="es-MX" sz="800" b="0" i="0" u="none" strike="noStrike">
                          <a:solidFill>
                            <a:srgbClr val="000000"/>
                          </a:solidFill>
                          <a:effectLst/>
                          <a:latin typeface="Arial Narrow" panose="020B0606020202030204" pitchFamily="34" charset="0"/>
                        </a:rPr>
                      </a:br>
                      <a:r>
                        <a:rPr lang="es-MX" sz="800" b="0" i="0" u="none" strike="noStrike">
                          <a:solidFill>
                            <a:srgbClr val="000000"/>
                          </a:solidFill>
                          <a:effectLst/>
                          <a:latin typeface="Arial Narrow" panose="020B0606020202030204" pitchFamily="34" charset="0"/>
                        </a:rPr>
                        <a:t>Grupo de Grandes Proyectos</a:t>
                      </a:r>
                      <a:br>
                        <a:rPr lang="es-MX" sz="800" b="0" i="0" u="none" strike="noStrike">
                          <a:solidFill>
                            <a:srgbClr val="000000"/>
                          </a:solidFill>
                          <a:effectLst/>
                          <a:latin typeface="Arial Narrow" panose="020B0606020202030204" pitchFamily="34" charset="0"/>
                        </a:rPr>
                      </a:br>
                      <a:r>
                        <a:rPr lang="es-MX" sz="800" b="0" i="0" u="none" strike="noStrike">
                          <a:solidFill>
                            <a:srgbClr val="000000"/>
                          </a:solidFill>
                          <a:effectLst/>
                          <a:latin typeface="Arial Narrow" panose="020B0606020202030204" pitchFamily="34" charset="0"/>
                        </a:rPr>
                        <a:t>Grupo del Túnel de la Línea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7286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rowSpan="2">
                  <a:txBody>
                    <a:bodyPr/>
                    <a:lstStyle/>
                    <a:p>
                      <a:pPr algn="ctr" fontAlgn="ctr"/>
                      <a:r>
                        <a:rPr lang="es-MX" sz="800" b="0" i="0" u="none" strike="noStrike" dirty="0">
                          <a:solidFill>
                            <a:srgbClr val="000000"/>
                          </a:solidFill>
                          <a:effectLst/>
                          <a:latin typeface="Arial Narrow" panose="020B0606020202030204" pitchFamily="34" charset="0"/>
                        </a:rPr>
                        <a:t>Realizar rehabilitación y/o mantenimiento de 32,80 km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chemeClr val="tx1"/>
                          </a:solidFill>
                          <a:effectLst/>
                          <a:latin typeface="Arial Narrow" panose="020B0606020202030204" pitchFamily="34" charset="0"/>
                        </a:rPr>
                        <a:t>Kilómetros de red vial nacional primaria rehabilitados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6,65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84%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Subdirección de la Red Nacional de Carreteras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72863">
                <a:tc vMerge="1">
                  <a:txBody>
                    <a:bodyPr/>
                    <a:lstStyle/>
                    <a:p>
                      <a:pPr algn="l" fontAlgn="ctr"/>
                      <a:endParaRPr lang="es-CO"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endParaRPr lang="es-CO"/>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chemeClr val="tx1"/>
                          </a:solidFill>
                          <a:effectLst/>
                          <a:latin typeface="Arial Narrow" panose="020B0606020202030204" pitchFamily="34" charset="0"/>
                        </a:rPr>
                        <a:t>Kilómetros de red vial nacional primaria intervenidos con mantenimiento periódico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Subdirección de la Red Nacional de Carreteras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72863">
                <a:tc vMerge="1">
                  <a:txBody>
                    <a:bodyPr/>
                    <a:lstStyle/>
                    <a:p>
                      <a:pPr algn="l" fontAlgn="ctr"/>
                      <a:endParaRPr lang="es-CO"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a:solidFill>
                            <a:srgbClr val="000000"/>
                          </a:solidFill>
                          <a:effectLst/>
                          <a:latin typeface="Arial Narrow" panose="020B0606020202030204" pitchFamily="34" charset="0"/>
                        </a:rPr>
                        <a:t>Construir 83,40  km de pavimento nuevo en la red vial primaria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chemeClr val="tx1"/>
                          </a:solidFill>
                          <a:effectLst/>
                          <a:latin typeface="Arial Narrow" panose="020B0606020202030204" pitchFamily="34" charset="0"/>
                        </a:rPr>
                        <a:t>kilómetros de red vial nacional primaria con pavimento nuevo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83,4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3,96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44,09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61,99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83,4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Subdirección de la Red Nacional de Carreteras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7286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a:solidFill>
                            <a:srgbClr val="000000"/>
                          </a:solidFill>
                          <a:effectLst/>
                          <a:latin typeface="Arial Narrow" panose="020B0606020202030204" pitchFamily="34" charset="0"/>
                        </a:rPr>
                        <a:t>Desarrollar 4 Obras de mantenimiento y profundización a canales de acceso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chemeClr val="tx1"/>
                          </a:solidFill>
                          <a:effectLst/>
                          <a:latin typeface="Arial Narrow" panose="020B0606020202030204" pitchFamily="34" charset="0"/>
                        </a:rPr>
                        <a:t>Obras de mantenimiento y profundización de canales de acceso a los puertos realizadas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CO" sz="800" b="0" i="0" u="none" strike="noStrike">
                          <a:solidFill>
                            <a:srgbClr val="000000"/>
                          </a:solidFill>
                          <a:effectLst/>
                          <a:latin typeface="Arial Narrow" panose="020B0606020202030204" pitchFamily="34" charset="0"/>
                        </a:rPr>
                        <a:t>Subdirección Marítima y Fluvial</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r h="7286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dirty="0">
                          <a:solidFill>
                            <a:srgbClr val="000000"/>
                          </a:solidFill>
                          <a:effectLst/>
                          <a:latin typeface="Arial Narrow" panose="020B0606020202030204" pitchFamily="34" charset="0"/>
                        </a:rPr>
                        <a:t>Realizar 10,5 km de placa huella en la red terciaria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chemeClr val="tx1"/>
                          </a:solidFill>
                          <a:effectLst/>
                          <a:latin typeface="Arial Narrow" panose="020B0606020202030204" pitchFamily="34" charset="0"/>
                        </a:rPr>
                        <a:t>kilómetros de la red vial terciaria con placa huella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6,4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61%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8,1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Subdirección Red Terciaria y Férrea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r h="72863">
                <a:tc vMerge="1">
                  <a:txBody>
                    <a:bodyPr/>
                    <a:lstStyle/>
                    <a:p>
                      <a:pPr algn="l" fontAlgn="ctr"/>
                      <a:endParaRPr lang="es-CO"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dirty="0">
                          <a:solidFill>
                            <a:srgbClr val="000000"/>
                          </a:solidFill>
                          <a:effectLst/>
                          <a:latin typeface="Arial Narrow" panose="020B0606020202030204" pitchFamily="34" charset="0"/>
                        </a:rPr>
                        <a:t>Construcción de pavimento nuevo de 50,8   km en la red vial secundaria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chemeClr val="tx1"/>
                          </a:solidFill>
                          <a:effectLst/>
                          <a:latin typeface="Arial Narrow" panose="020B0606020202030204" pitchFamily="34" charset="0"/>
                        </a:rPr>
                        <a:t>kilómetros de red vial secundaria con pavimento nuevo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12,31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21,77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36,7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Grupo de Grandes Proyectos</a:t>
                      </a:r>
                      <a:br>
                        <a:rPr lang="es-MX" sz="800" b="0" i="0" u="none" strike="noStrike">
                          <a:solidFill>
                            <a:srgbClr val="000000"/>
                          </a:solidFill>
                          <a:effectLst/>
                          <a:latin typeface="Arial Narrow" panose="020B0606020202030204" pitchFamily="34" charset="0"/>
                        </a:rPr>
                      </a:br>
                      <a:r>
                        <a:rPr lang="es-MX" sz="800" b="0" i="0" u="none" strike="noStrike">
                          <a:solidFill>
                            <a:srgbClr val="000000"/>
                          </a:solidFill>
                          <a:effectLst/>
                          <a:latin typeface="Arial Narrow" panose="020B0606020202030204" pitchFamily="34" charset="0"/>
                        </a:rPr>
                        <a:t>Subdirección de la Red Terciaría y Férrea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1"/>
                  </a:ext>
                </a:extLst>
              </a:tr>
              <a:tr h="72863">
                <a:tc vMerge="1">
                  <a:txBody>
                    <a:bodyPr/>
                    <a:lstStyle/>
                    <a:p>
                      <a:pPr algn="l" fontAlgn="ctr"/>
                      <a:endParaRPr lang="es-CO"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a:solidFill>
                            <a:srgbClr val="000000"/>
                          </a:solidFill>
                          <a:effectLst/>
                          <a:latin typeface="Arial Narrow" panose="020B0606020202030204" pitchFamily="34" charset="0"/>
                        </a:rPr>
                        <a:t>Construcción de 9 Obras fluviales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CO" sz="800" b="0" i="0" u="none" strike="noStrike" dirty="0">
                          <a:solidFill>
                            <a:schemeClr val="tx1"/>
                          </a:solidFill>
                          <a:effectLst/>
                          <a:latin typeface="Arial Narrow" panose="020B0606020202030204" pitchFamily="34" charset="0"/>
                        </a:rPr>
                        <a:t>Obras fluviales construidas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CO" sz="800" b="0" i="0" u="none" strike="noStrike">
                          <a:solidFill>
                            <a:srgbClr val="000000"/>
                          </a:solidFill>
                          <a:effectLst/>
                          <a:latin typeface="Arial Narrow" panose="020B0606020202030204" pitchFamily="34" charset="0"/>
                        </a:rPr>
                        <a:t>Subdirección Marítima y Fluvial</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2"/>
                  </a:ext>
                </a:extLst>
              </a:tr>
              <a:tr h="7286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dirty="0">
                          <a:solidFill>
                            <a:srgbClr val="000000"/>
                          </a:solidFill>
                          <a:effectLst/>
                          <a:latin typeface="Arial Narrow" panose="020B0606020202030204" pitchFamily="34" charset="0"/>
                        </a:rPr>
                        <a:t>Adelantar la rehabilitación de 11,51 km de la red vial secundaria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chemeClr val="tx1"/>
                          </a:solidFill>
                          <a:effectLst/>
                          <a:latin typeface="Arial Narrow" panose="020B0606020202030204" pitchFamily="34" charset="0"/>
                        </a:rPr>
                        <a:t>Kilómetros de red vial secundaria rehabilitados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11,51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4,64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64%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9,08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11,51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CO" sz="800" b="0" i="0" u="none" strike="noStrike">
                          <a:solidFill>
                            <a:srgbClr val="000000"/>
                          </a:solidFill>
                          <a:effectLst/>
                          <a:latin typeface="Arial Narrow" panose="020B0606020202030204" pitchFamily="34" charset="0"/>
                        </a:rPr>
                        <a:t>Grupo de Grandes Proyectos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3"/>
                  </a:ext>
                </a:extLst>
              </a:tr>
              <a:tr h="7286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dirty="0">
                          <a:solidFill>
                            <a:srgbClr val="000000"/>
                          </a:solidFill>
                          <a:effectLst/>
                          <a:latin typeface="Arial Narrow" panose="020B0606020202030204" pitchFamily="34" charset="0"/>
                        </a:rPr>
                        <a:t>Construir 2,50 km de segundas calzadas en la red vial secundaria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CO" sz="800" b="0" i="0" u="none" strike="noStrike" dirty="0">
                          <a:solidFill>
                            <a:schemeClr val="tx1"/>
                          </a:solidFill>
                          <a:effectLst/>
                          <a:latin typeface="Arial Narrow" panose="020B0606020202030204" pitchFamily="34" charset="0"/>
                        </a:rPr>
                        <a:t>kilómetros de segundas calzadas construidos red vial secundaria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dirty="0">
                          <a:solidFill>
                            <a:srgbClr val="000000"/>
                          </a:solidFill>
                          <a:effectLst/>
                          <a:latin typeface="Arial Narrow" panose="020B0606020202030204" pitchFamily="34" charset="0"/>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CO" sz="800" b="0" i="0" u="none" strike="noStrike">
                          <a:solidFill>
                            <a:srgbClr val="000000"/>
                          </a:solidFill>
                          <a:effectLst/>
                          <a:latin typeface="Arial Narrow" panose="020B0606020202030204" pitchFamily="34" charset="0"/>
                        </a:rPr>
                        <a:t>Grupo de Grandes Proyectos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4"/>
                  </a:ext>
                </a:extLst>
              </a:tr>
              <a:tr h="7286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a:solidFill>
                            <a:srgbClr val="000000"/>
                          </a:solidFill>
                          <a:effectLst/>
                          <a:latin typeface="Arial Narrow" panose="020B0606020202030204" pitchFamily="34" charset="0"/>
                        </a:rPr>
                        <a:t>Adelantar la construcción de 2 túneles en la red vial nacional primaria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CO" sz="800" b="0" i="0" u="none" strike="noStrike" dirty="0">
                          <a:solidFill>
                            <a:schemeClr val="tx1"/>
                          </a:solidFill>
                          <a:effectLst/>
                          <a:latin typeface="Arial Narrow" panose="020B0606020202030204" pitchFamily="34" charset="0"/>
                        </a:rPr>
                        <a:t>Túneles de red vial nacional primaria terminados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Grupo del Túnel de la Línea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5"/>
                  </a:ext>
                </a:extLst>
              </a:tr>
              <a:tr h="72863">
                <a:tc vMerge="1">
                  <a:txBody>
                    <a:bodyPr/>
                    <a:lstStyle/>
                    <a:p>
                      <a:pPr algn="l" fontAlgn="ctr"/>
                      <a:endParaRPr lang="es-CO"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a:solidFill>
                            <a:srgbClr val="000000"/>
                          </a:solidFill>
                          <a:effectLst/>
                          <a:latin typeface="Arial Narrow" panose="020B0606020202030204" pitchFamily="34" charset="0"/>
                        </a:rPr>
                        <a:t>Construir 10,25 Km de tercer carril en red vial secundaria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chemeClr val="tx1"/>
                          </a:solidFill>
                          <a:effectLst/>
                          <a:latin typeface="Arial Narrow" panose="020B0606020202030204" pitchFamily="34" charset="0"/>
                        </a:rPr>
                        <a:t>Km de tercer carril en red vial secundaria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6,57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64%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CO" sz="800" b="0" i="0" u="none" strike="noStrike">
                          <a:solidFill>
                            <a:srgbClr val="000000"/>
                          </a:solidFill>
                          <a:effectLst/>
                          <a:latin typeface="Arial Narrow" panose="020B0606020202030204" pitchFamily="34" charset="0"/>
                        </a:rPr>
                        <a:t>Grupo de Grandes Proyectos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6"/>
                  </a:ext>
                </a:extLst>
              </a:tr>
              <a:tr h="72863">
                <a:tc vMerge="1">
                  <a:txBody>
                    <a:bodyPr/>
                    <a:lstStyle/>
                    <a:p>
                      <a:pPr algn="l" fontAlgn="ctr"/>
                      <a:endParaRPr lang="es-CO"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a:solidFill>
                            <a:srgbClr val="000000"/>
                          </a:solidFill>
                          <a:effectLst/>
                          <a:latin typeface="Arial Narrow" panose="020B0606020202030204" pitchFamily="34" charset="0"/>
                        </a:rPr>
                        <a:t>Construir 16 puentes de la red vial nacional primaria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chemeClr val="tx1"/>
                          </a:solidFill>
                          <a:effectLst/>
                          <a:latin typeface="Arial Narrow" panose="020B0606020202030204" pitchFamily="34" charset="0"/>
                        </a:rPr>
                        <a:t>Puentes en la red vial primaria construidos *(incluye viaductos)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Subdirección de la Red Nacional de Carreteras</a:t>
                      </a:r>
                      <a:br>
                        <a:rPr lang="es-MX" sz="800" b="0" i="0" u="none" strike="noStrike">
                          <a:solidFill>
                            <a:srgbClr val="000000"/>
                          </a:solidFill>
                          <a:effectLst/>
                          <a:latin typeface="Arial Narrow" panose="020B0606020202030204" pitchFamily="34" charset="0"/>
                        </a:rPr>
                      </a:br>
                      <a:r>
                        <a:rPr lang="es-MX" sz="800" b="0" i="0" u="none" strike="noStrike">
                          <a:solidFill>
                            <a:srgbClr val="000000"/>
                          </a:solidFill>
                          <a:effectLst/>
                          <a:latin typeface="Arial Narrow" panose="020B0606020202030204" pitchFamily="34" charset="0"/>
                        </a:rPr>
                        <a:t>Grupo de Grandes Proyectos</a:t>
                      </a:r>
                      <a:br>
                        <a:rPr lang="es-MX" sz="800" b="0" i="0" u="none" strike="noStrike">
                          <a:solidFill>
                            <a:srgbClr val="000000"/>
                          </a:solidFill>
                          <a:effectLst/>
                          <a:latin typeface="Arial Narrow" panose="020B0606020202030204" pitchFamily="34" charset="0"/>
                        </a:rPr>
                      </a:br>
                      <a:r>
                        <a:rPr lang="es-MX" sz="800" b="0" i="0" u="none" strike="noStrike">
                          <a:solidFill>
                            <a:srgbClr val="000000"/>
                          </a:solidFill>
                          <a:effectLst/>
                          <a:latin typeface="Arial Narrow" panose="020B0606020202030204" pitchFamily="34" charset="0"/>
                        </a:rPr>
                        <a:t>Grupo del Túnel de la Línea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7"/>
                  </a:ext>
                </a:extLst>
              </a:tr>
              <a:tr h="72863">
                <a:tc vMerge="1">
                  <a:txBody>
                    <a:bodyPr/>
                    <a:lstStyle/>
                    <a:p>
                      <a:pPr algn="l" fontAlgn="ctr"/>
                      <a:endParaRPr lang="es-CO"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dirty="0">
                          <a:solidFill>
                            <a:srgbClr val="000000"/>
                          </a:solidFill>
                          <a:effectLst/>
                          <a:latin typeface="Arial Narrow" panose="020B0606020202030204" pitchFamily="34" charset="0"/>
                        </a:rPr>
                        <a:t>Rehabilitar 8 puentes en la red vial primaria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chemeClr val="tx1"/>
                          </a:solidFill>
                          <a:effectLst/>
                          <a:latin typeface="Arial Narrow" panose="020B0606020202030204" pitchFamily="34" charset="0"/>
                        </a:rPr>
                        <a:t>Puentes en la red vial primaria rehabilitados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Subdirección de la Red Nacional de Carreteras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8"/>
                  </a:ext>
                </a:extLst>
              </a:tr>
              <a:tr h="72863">
                <a:tc vMerge="1">
                  <a:txBody>
                    <a:bodyPr/>
                    <a:lstStyle/>
                    <a:p>
                      <a:pPr algn="l" fontAlgn="ctr"/>
                      <a:endParaRPr lang="es-CO"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dirty="0">
                          <a:solidFill>
                            <a:srgbClr val="000000"/>
                          </a:solidFill>
                          <a:effectLst/>
                          <a:latin typeface="Arial Narrow" panose="020B0606020202030204" pitchFamily="34" charset="0"/>
                        </a:rPr>
                        <a:t>Construir 14 puentes de la red vial secundaria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chemeClr val="tx1"/>
                          </a:solidFill>
                          <a:effectLst/>
                          <a:latin typeface="Arial Narrow" panose="020B0606020202030204" pitchFamily="34" charset="0"/>
                        </a:rPr>
                        <a:t>Puentes en la red secundaria construidos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Grupo de Grandes Proyectos</a:t>
                      </a:r>
                      <a:br>
                        <a:rPr lang="es-MX" sz="800" b="0" i="0" u="none" strike="noStrike">
                          <a:solidFill>
                            <a:srgbClr val="000000"/>
                          </a:solidFill>
                          <a:effectLst/>
                          <a:latin typeface="Arial Narrow" panose="020B0606020202030204" pitchFamily="34" charset="0"/>
                        </a:rPr>
                      </a:br>
                      <a:r>
                        <a:rPr lang="es-MX" sz="800" b="0" i="0" u="none" strike="noStrike">
                          <a:solidFill>
                            <a:srgbClr val="000000"/>
                          </a:solidFill>
                          <a:effectLst/>
                          <a:latin typeface="Arial Narrow" panose="020B0606020202030204" pitchFamily="34" charset="0"/>
                        </a:rPr>
                        <a:t>Subdirección de la Red Terciaría y Férrea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9"/>
                  </a:ext>
                </a:extLst>
              </a:tr>
              <a:tr h="7286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dirty="0">
                          <a:solidFill>
                            <a:srgbClr val="000000"/>
                          </a:solidFill>
                          <a:effectLst/>
                          <a:latin typeface="Arial Narrow" panose="020B0606020202030204" pitchFamily="34" charset="0"/>
                        </a:rPr>
                        <a:t>Adelantar el mantenimiento rutinario de 9978,86 km de la red vial nacional primaria.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chemeClr val="tx1"/>
                          </a:solidFill>
                          <a:effectLst/>
                          <a:latin typeface="Arial Narrow" panose="020B0606020202030204" pitchFamily="34" charset="0"/>
                        </a:rPr>
                        <a:t>Kilómetros de red vial nacional primaria intervenidos con mantenimiento rutinario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9978,86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9978,86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9978,86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9978,86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9978,86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Subdirección de la Red Nacional de Carreteras</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20"/>
                  </a:ext>
                </a:extLst>
              </a:tr>
              <a:tr h="7286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dirty="0">
                          <a:solidFill>
                            <a:srgbClr val="000000"/>
                          </a:solidFill>
                          <a:effectLst/>
                          <a:latin typeface="Arial Narrow" panose="020B0606020202030204" pitchFamily="34" charset="0"/>
                        </a:rPr>
                        <a:t>Adelantar mantenimiento periódico de 5 km en la Red Terciaria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chemeClr val="tx1"/>
                          </a:solidFill>
                          <a:effectLst/>
                          <a:latin typeface="Arial Narrow" panose="020B0606020202030204" pitchFamily="34" charset="0"/>
                        </a:rPr>
                        <a:t>Kilómetros de Red Terciaria con mantenimiento periódico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Subdirección de la Red Terciaria y férrea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21"/>
                  </a:ext>
                </a:extLst>
              </a:tr>
              <a:tr h="7286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a:solidFill>
                            <a:srgbClr val="000000"/>
                          </a:solidFill>
                          <a:effectLst/>
                          <a:latin typeface="Arial Narrow" panose="020B0606020202030204" pitchFamily="34" charset="0"/>
                        </a:rPr>
                        <a:t>Operar, mantener y señalizar en un 7 los pasos a nivel para el paso de vehículos ferroviarios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chemeClr val="tx1"/>
                          </a:solidFill>
                          <a:effectLst/>
                          <a:latin typeface="Arial Narrow" panose="020B0606020202030204" pitchFamily="34" charset="0"/>
                        </a:rPr>
                        <a:t>Pasos a nivel de infraestructura férrea operados, mantenidos y señalizados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Subdirección de la Red Terciaria y férrea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22"/>
                  </a:ext>
                </a:extLst>
              </a:tr>
              <a:tr h="7286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dirty="0">
                          <a:solidFill>
                            <a:srgbClr val="000000"/>
                          </a:solidFill>
                          <a:effectLst/>
                          <a:latin typeface="Arial Narrow" panose="020B0606020202030204" pitchFamily="34" charset="0"/>
                        </a:rPr>
                        <a:t>Realizar mantenimiento a 1 estación férrea a cargo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chemeClr val="tx1"/>
                          </a:solidFill>
                          <a:effectLst/>
                          <a:latin typeface="Arial Narrow" panose="020B0606020202030204" pitchFamily="34" charset="0"/>
                        </a:rPr>
                        <a:t>Estaciones férreas con Mantenimiento realizado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Subdirección de la Red Terciaria y férrea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23"/>
                  </a:ext>
                </a:extLst>
              </a:tr>
              <a:tr h="7286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dirty="0">
                          <a:solidFill>
                            <a:srgbClr val="000000"/>
                          </a:solidFill>
                          <a:effectLst/>
                          <a:latin typeface="Arial Narrow" panose="020B0606020202030204" pitchFamily="34" charset="0"/>
                        </a:rPr>
                        <a:t>Realizar mantenimiento rutinario de 6 sedes y talleres  férreos a cargo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Sedes y talleres  férreos con  Mantenimiento realizado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Subdirección de la Red Terciaria y férrea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24"/>
                  </a:ext>
                </a:extLst>
              </a:tr>
              <a:tr h="7286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a:solidFill>
                            <a:srgbClr val="000000"/>
                          </a:solidFill>
                          <a:effectLst/>
                          <a:latin typeface="Arial Narrow" panose="020B0606020202030204" pitchFamily="34" charset="0"/>
                        </a:rPr>
                        <a:t>Realizar mantenimiento rutinario a la Red Férrea a cargo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dirty="0">
                          <a:solidFill>
                            <a:srgbClr val="000000"/>
                          </a:solidFill>
                          <a:effectLst/>
                          <a:latin typeface="Arial Narrow" panose="020B0606020202030204" pitchFamily="34" charset="0"/>
                        </a:rPr>
                        <a:t>Kilómetros mantenidos en la red férrea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a:solidFill>
                            <a:srgbClr val="000000"/>
                          </a:solidFill>
                          <a:effectLst/>
                          <a:latin typeface="Arial Narrow" panose="020B0606020202030204" pitchFamily="34" charset="0"/>
                        </a:rPr>
                        <a:t>Subdirección de la Red Terciaria y férrea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25"/>
                  </a:ext>
                </a:extLst>
              </a:tr>
              <a:tr h="72863">
                <a:tc vMerge="1">
                  <a:txBody>
                    <a:bodyPr/>
                    <a:lstStyle/>
                    <a:p>
                      <a:pPr algn="l" fontAlgn="ctr"/>
                      <a:endParaRPr lang="es-CO"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CO"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l"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just" fontAlgn="ctr"/>
                      <a:endParaRPr lang="es-MX" sz="800" b="0" i="0" u="none" strike="noStrike" dirty="0">
                        <a:solidFill>
                          <a:srgbClr val="000000"/>
                        </a:solidFill>
                        <a:effectLst/>
                        <a:latin typeface="Arial Narrow" panose="020B0606020202030204" pitchFamily="34" charset="0"/>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fontAlgn="ctr"/>
                      <a:endParaRPr lang="es-MX" sz="800" b="0" i="0" u="none" strike="noStrike" dirty="0">
                        <a:solidFill>
                          <a:srgbClr val="000000"/>
                        </a:solidFill>
                        <a:effectLst/>
                        <a:latin typeface="Arial Narrow" panose="020B0606020202030204" pitchFamily="34" charset="0"/>
                      </a:endParaRP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dirty="0">
                          <a:solidFill>
                            <a:srgbClr val="000000"/>
                          </a:solidFill>
                          <a:effectLst/>
                          <a:latin typeface="Arial Narrow" panose="020B0606020202030204" pitchFamily="34" charset="0"/>
                        </a:rPr>
                        <a:t>Realizar localización y/o inventario de 74Km Línea férrea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800" b="0" i="0" u="none" strike="noStrike" dirty="0">
                          <a:solidFill>
                            <a:srgbClr val="000000"/>
                          </a:solidFill>
                          <a:effectLst/>
                          <a:latin typeface="Arial Narrow" panose="020B0606020202030204" pitchFamily="34" charset="0"/>
                        </a:rPr>
                        <a:t>Kilómetros de línea férrea localizada y/o inventariada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Efectividad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74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0" i="0" u="none" strike="noStrike">
                          <a:solidFill>
                            <a:srgbClr val="000000"/>
                          </a:solidFill>
                          <a:effectLst/>
                          <a:latin typeface="Arial Narrow" panose="020B0606020202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s-MX" sz="800" b="0" i="0" u="none" strike="noStrike" dirty="0">
                          <a:solidFill>
                            <a:srgbClr val="000000"/>
                          </a:solidFill>
                          <a:effectLst/>
                          <a:latin typeface="Arial Narrow" panose="020B0606020202030204" pitchFamily="34" charset="0"/>
                        </a:rPr>
                        <a:t>Subdirección de la Red Terciaria y férrea</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26"/>
                  </a:ext>
                </a:extLst>
              </a:tr>
            </a:tbl>
          </a:graphicData>
        </a:graphic>
      </p:graphicFrame>
    </p:spTree>
    <p:extLst>
      <p:ext uri="{BB962C8B-B14F-4D97-AF65-F5344CB8AC3E}">
        <p14:creationId xmlns:p14="http://schemas.microsoft.com/office/powerpoint/2010/main" val="391135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787414" y="-67817"/>
            <a:ext cx="5404586" cy="400110"/>
          </a:xfrm>
          <a:prstGeom prst="rect">
            <a:avLst/>
          </a:prstGeom>
        </p:spPr>
        <p:txBody>
          <a:bodyPr wrap="square">
            <a:spAutoFit/>
          </a:bodyPr>
          <a:lstStyle/>
          <a:p>
            <a:r>
              <a:rPr lang="es-MX" sz="2000" b="1" dirty="0">
                <a:solidFill>
                  <a:schemeClr val="bg1"/>
                </a:solidFill>
                <a:latin typeface="Arial" panose="020B0604020202020204" pitchFamily="34" charset="0"/>
                <a:cs typeface="Arial" panose="020B0604020202020204" pitchFamily="34" charset="0"/>
              </a:rPr>
              <a:t>Gestión de la infraestructura vial</a:t>
            </a:r>
          </a:p>
        </p:txBody>
      </p:sp>
      <p:grpSp>
        <p:nvGrpSpPr>
          <p:cNvPr id="186" name="Ellipse 256"/>
          <p:cNvGrpSpPr>
            <a:grpSpLocks/>
          </p:cNvGrpSpPr>
          <p:nvPr/>
        </p:nvGrpSpPr>
        <p:grpSpPr bwMode="auto">
          <a:xfrm>
            <a:off x="1096115" y="3254933"/>
            <a:ext cx="2087562" cy="431800"/>
            <a:chOff x="4712208" y="4803648"/>
            <a:chExt cx="2822448" cy="621792"/>
          </a:xfrm>
        </p:grpSpPr>
        <p:pic>
          <p:nvPicPr>
            <p:cNvPr id="187"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274" name="Rectangle 7"/>
          <p:cNvSpPr>
            <a:spLocks noChangeArrowheads="1"/>
          </p:cNvSpPr>
          <p:nvPr/>
        </p:nvSpPr>
        <p:spPr bwMode="gray">
          <a:xfrm>
            <a:off x="217153" y="692719"/>
            <a:ext cx="2244221" cy="1053695"/>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400" dirty="0">
                <a:solidFill>
                  <a:srgbClr val="000000"/>
                </a:solidFill>
                <a:latin typeface="Arial Narrow" panose="020B0606020202030204" pitchFamily="34" charset="0"/>
              </a:rPr>
              <a:t>Programa Cívico Guardavías implementado, fomentando e incentivando el involucramiento y participación de las comunidades locales </a:t>
            </a:r>
          </a:p>
        </p:txBody>
      </p:sp>
      <p:sp>
        <p:nvSpPr>
          <p:cNvPr id="275" name="Rectangle 3"/>
          <p:cNvSpPr>
            <a:spLocks noChangeArrowheads="1"/>
          </p:cNvSpPr>
          <p:nvPr/>
        </p:nvSpPr>
        <p:spPr bwMode="gray">
          <a:xfrm>
            <a:off x="219250" y="3654866"/>
            <a:ext cx="2244221" cy="2124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altLang="es-CO" sz="1000" dirty="0">
                <a:solidFill>
                  <a:srgbClr val="000000"/>
                </a:solidFill>
                <a:latin typeface="Arial" panose="020B0604020202020204" pitchFamily="34" charset="0"/>
                <a:cs typeface="Arial" panose="020B0604020202020204" pitchFamily="34" charset="0"/>
              </a:rPr>
              <a:t>Se realizó programa cívico guardavías al contrato 1747 del 2015 y 1796 como consta en el informe de SMA. </a:t>
            </a:r>
          </a:p>
          <a:p>
            <a:pPr>
              <a:lnSpc>
                <a:spcPct val="90000"/>
              </a:lnSpc>
              <a:spcAft>
                <a:spcPct val="20000"/>
              </a:spcAft>
              <a:buClr>
                <a:srgbClr val="292929"/>
              </a:buClr>
              <a:buFont typeface="Wingdings" panose="05000000000000000000" pitchFamily="2" charset="2"/>
              <a:buChar char="§"/>
            </a:pPr>
            <a:r>
              <a:rPr lang="en-GB" altLang="es-CO" sz="1000" dirty="0">
                <a:solidFill>
                  <a:srgbClr val="000000"/>
                </a:solidFill>
                <a:latin typeface="Arial" panose="020B0604020202020204" pitchFamily="34" charset="0"/>
                <a:cs typeface="Arial" panose="020B0604020202020204" pitchFamily="34" charset="0"/>
              </a:rPr>
              <a:t>Se </a:t>
            </a:r>
            <a:r>
              <a:rPr lang="en-GB" altLang="es-CO" sz="1000" dirty="0" err="1">
                <a:solidFill>
                  <a:srgbClr val="000000"/>
                </a:solidFill>
                <a:latin typeface="Arial" panose="020B0604020202020204" pitchFamily="34" charset="0"/>
                <a:cs typeface="Arial" panose="020B0604020202020204" pitchFamily="34" charset="0"/>
              </a:rPr>
              <a:t>cumplió</a:t>
            </a:r>
            <a:r>
              <a:rPr lang="en-GB" altLang="es-CO" sz="1000" dirty="0">
                <a:solidFill>
                  <a:srgbClr val="000000"/>
                </a:solidFill>
                <a:latin typeface="Arial" panose="020B0604020202020204" pitchFamily="34" charset="0"/>
                <a:cs typeface="Arial" panose="020B0604020202020204" pitchFamily="34" charset="0"/>
              </a:rPr>
              <a:t> la meta </a:t>
            </a:r>
            <a:r>
              <a:rPr lang="en-GB" altLang="es-CO" sz="1000" dirty="0" err="1">
                <a:solidFill>
                  <a:srgbClr val="000000"/>
                </a:solidFill>
                <a:latin typeface="Arial" panose="020B0604020202020204" pitchFamily="34" charset="0"/>
                <a:cs typeface="Arial" panose="020B0604020202020204" pitchFamily="34" charset="0"/>
              </a:rPr>
              <a:t>satisfactoriamente</a:t>
            </a:r>
            <a:endParaRPr lang="en-GB" altLang="es-CO" sz="1000" dirty="0">
              <a:solidFill>
                <a:srgbClr val="000000"/>
              </a:solidFill>
              <a:latin typeface="Arial" panose="020B0604020202020204" pitchFamily="34" charset="0"/>
              <a:cs typeface="Arial" panose="020B0604020202020204" pitchFamily="34" charset="0"/>
            </a:endParaRPr>
          </a:p>
        </p:txBody>
      </p:sp>
      <p:grpSp>
        <p:nvGrpSpPr>
          <p:cNvPr id="277" name="Ellipse 256"/>
          <p:cNvGrpSpPr>
            <a:grpSpLocks/>
          </p:cNvGrpSpPr>
          <p:nvPr/>
        </p:nvGrpSpPr>
        <p:grpSpPr bwMode="auto">
          <a:xfrm>
            <a:off x="3737074" y="3254933"/>
            <a:ext cx="2087562" cy="431800"/>
            <a:chOff x="4712208" y="4803648"/>
            <a:chExt cx="2822448" cy="621792"/>
          </a:xfrm>
        </p:grpSpPr>
        <p:pic>
          <p:nvPicPr>
            <p:cNvPr id="278"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9"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459" name="Rectangle 7"/>
          <p:cNvSpPr>
            <a:spLocks noChangeArrowheads="1"/>
          </p:cNvSpPr>
          <p:nvPr/>
        </p:nvSpPr>
        <p:spPr bwMode="gray">
          <a:xfrm>
            <a:off x="2645532" y="692719"/>
            <a:ext cx="2703203" cy="1053695"/>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CO" sz="1600" dirty="0">
                <a:solidFill>
                  <a:srgbClr val="000000"/>
                </a:solidFill>
                <a:latin typeface="Arial Narrow" panose="020B0606020202030204" pitchFamily="34" charset="0"/>
              </a:rPr>
              <a:t>kilómetros de segundas calzadas construidos</a:t>
            </a:r>
          </a:p>
        </p:txBody>
      </p:sp>
      <p:sp>
        <p:nvSpPr>
          <p:cNvPr id="460" name="Rectangle 3"/>
          <p:cNvSpPr>
            <a:spLocks noChangeArrowheads="1"/>
          </p:cNvSpPr>
          <p:nvPr/>
        </p:nvSpPr>
        <p:spPr bwMode="gray">
          <a:xfrm>
            <a:off x="2671008" y="3654866"/>
            <a:ext cx="2703202" cy="2124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altLang="es-CO" sz="1000" dirty="0">
                <a:solidFill>
                  <a:srgbClr val="000000"/>
                </a:solidFill>
                <a:latin typeface="Arial" panose="020B0604020202020204" pitchFamily="34" charset="0"/>
                <a:cs typeface="Arial" panose="020B0604020202020204" pitchFamily="34" charset="0"/>
              </a:rPr>
              <a:t>SRN: (4,35) 4,05 Km Aeropuerto el Edén, 0,3 Estación-Uribe- Puente la Libertad</a:t>
            </a:r>
          </a:p>
          <a:p>
            <a:pPr>
              <a:lnSpc>
                <a:spcPct val="90000"/>
              </a:lnSpc>
              <a:spcAft>
                <a:spcPct val="20000"/>
              </a:spcAft>
              <a:buClr>
                <a:srgbClr val="292929"/>
              </a:buClr>
              <a:buFont typeface="Wingdings" panose="05000000000000000000" pitchFamily="2" charset="2"/>
              <a:buChar char="§"/>
            </a:pPr>
            <a:r>
              <a:rPr lang="es-MX" altLang="es-CO" sz="1000" dirty="0">
                <a:solidFill>
                  <a:srgbClr val="000000"/>
                </a:solidFill>
                <a:latin typeface="Arial" panose="020B0604020202020204" pitchFamily="34" charset="0"/>
                <a:cs typeface="Arial" panose="020B0604020202020204" pitchFamily="34" charset="0"/>
              </a:rPr>
              <a:t>GGP: (5,62) 0,94 Km Autopista Floridablanca, tramo TCC Molinos y 4,68 Cartagena-Barranquilla</a:t>
            </a:r>
          </a:p>
          <a:p>
            <a:pPr>
              <a:lnSpc>
                <a:spcPct val="90000"/>
              </a:lnSpc>
              <a:spcAft>
                <a:spcPct val="20000"/>
              </a:spcAft>
              <a:buClr>
                <a:srgbClr val="292929"/>
              </a:buClr>
              <a:buFont typeface="Wingdings" panose="05000000000000000000" pitchFamily="2" charset="2"/>
              <a:buChar char="§"/>
            </a:pPr>
            <a:r>
              <a:rPr lang="es-MX" altLang="es-CO" sz="1000" dirty="0">
                <a:solidFill>
                  <a:srgbClr val="000000"/>
                </a:solidFill>
                <a:latin typeface="Arial" panose="020B0604020202020204" pitchFamily="34" charset="0"/>
                <a:cs typeface="Arial" panose="020B0604020202020204" pitchFamily="34" charset="0"/>
              </a:rPr>
              <a:t>Túnel: (2,3)1,3 Intercambiador Versalles y 1 Terminación túnel de la línea y segunda calzada Calarcá-Cajamarca- Proyecto cruce de la Cordillera Central. </a:t>
            </a:r>
          </a:p>
          <a:p>
            <a:pPr>
              <a:lnSpc>
                <a:spcPct val="90000"/>
              </a:lnSpc>
              <a:spcAft>
                <a:spcPct val="20000"/>
              </a:spcAft>
              <a:buClr>
                <a:srgbClr val="292929"/>
              </a:buClr>
              <a:buFont typeface="Wingdings" panose="05000000000000000000" pitchFamily="2" charset="2"/>
              <a:buChar char="§"/>
            </a:pPr>
            <a:r>
              <a:rPr lang="es-MX" altLang="es-CO" sz="1000" dirty="0">
                <a:solidFill>
                  <a:srgbClr val="000000"/>
                </a:solidFill>
                <a:latin typeface="Arial" panose="020B0604020202020204" pitchFamily="34" charset="0"/>
                <a:cs typeface="Arial" panose="020B0604020202020204" pitchFamily="34" charset="0"/>
              </a:rPr>
              <a:t>Se superó la meta dado que después de formular los indicadores del PND, adicionaron recursos por valor de 4 billones a la Entidad y el DNP no permitió reprogramar meta.</a:t>
            </a:r>
            <a:endParaRPr lang="en-GB" altLang="es-CO" sz="1000" dirty="0">
              <a:solidFill>
                <a:srgbClr val="000000"/>
              </a:solidFill>
              <a:latin typeface="Arial" panose="020B0604020202020204" pitchFamily="34" charset="0"/>
              <a:cs typeface="Arial" panose="020B0604020202020204" pitchFamily="34" charset="0"/>
            </a:endParaRPr>
          </a:p>
        </p:txBody>
      </p:sp>
      <p:grpSp>
        <p:nvGrpSpPr>
          <p:cNvPr id="553" name="Ellipse 256"/>
          <p:cNvGrpSpPr>
            <a:grpSpLocks/>
          </p:cNvGrpSpPr>
          <p:nvPr/>
        </p:nvGrpSpPr>
        <p:grpSpPr bwMode="auto">
          <a:xfrm>
            <a:off x="6916427" y="3254933"/>
            <a:ext cx="2087562" cy="431800"/>
            <a:chOff x="4712208" y="4803648"/>
            <a:chExt cx="2822448" cy="621792"/>
          </a:xfrm>
        </p:grpSpPr>
        <p:pic>
          <p:nvPicPr>
            <p:cNvPr id="554"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5"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641" name="Rectangle 7"/>
          <p:cNvSpPr>
            <a:spLocks noChangeArrowheads="1"/>
          </p:cNvSpPr>
          <p:nvPr/>
        </p:nvSpPr>
        <p:spPr bwMode="gray">
          <a:xfrm>
            <a:off x="5546736" y="692719"/>
            <a:ext cx="2514001" cy="1053695"/>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solidFill>
                  <a:srgbClr val="000000"/>
                </a:solidFill>
                <a:latin typeface="Arial Narrow" panose="020B0606020202030204" pitchFamily="34" charset="0"/>
              </a:rPr>
              <a:t>Kilómetros de red vial nacional primaria rehabilitados</a:t>
            </a:r>
          </a:p>
        </p:txBody>
      </p:sp>
      <p:sp>
        <p:nvSpPr>
          <p:cNvPr id="642" name="Rectangle 3"/>
          <p:cNvSpPr>
            <a:spLocks noChangeArrowheads="1"/>
          </p:cNvSpPr>
          <p:nvPr/>
        </p:nvSpPr>
        <p:spPr bwMode="gray">
          <a:xfrm>
            <a:off x="5572210" y="3654865"/>
            <a:ext cx="2514001" cy="2124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n-GB" altLang="es-CO" sz="1000" dirty="0">
                <a:solidFill>
                  <a:srgbClr val="000000"/>
                </a:solidFill>
                <a:latin typeface="Arial" panose="020B0604020202020204" pitchFamily="34" charset="0"/>
                <a:cs typeface="Arial" panose="020B0604020202020204" pitchFamily="34" charset="0"/>
              </a:rPr>
              <a:t>SRN: 31,56 km</a:t>
            </a:r>
          </a:p>
          <a:p>
            <a:pPr>
              <a:lnSpc>
                <a:spcPct val="90000"/>
              </a:lnSpc>
              <a:spcAft>
                <a:spcPct val="20000"/>
              </a:spcAft>
              <a:buClr>
                <a:srgbClr val="292929"/>
              </a:buClr>
              <a:buFont typeface="Wingdings" panose="05000000000000000000" pitchFamily="2" charset="2"/>
              <a:buChar char="§"/>
            </a:pPr>
            <a:r>
              <a:rPr lang="en-GB" altLang="es-CO" sz="1000" dirty="0">
                <a:solidFill>
                  <a:srgbClr val="000000"/>
                </a:solidFill>
                <a:latin typeface="Arial" panose="020B0604020202020204" pitchFamily="34" charset="0"/>
                <a:cs typeface="Arial" panose="020B0604020202020204" pitchFamily="34" charset="0"/>
              </a:rPr>
              <a:t>Se </a:t>
            </a:r>
            <a:r>
              <a:rPr lang="en-GB" altLang="es-CO" sz="1000" dirty="0" err="1">
                <a:solidFill>
                  <a:srgbClr val="000000"/>
                </a:solidFill>
                <a:latin typeface="Arial" panose="020B0604020202020204" pitchFamily="34" charset="0"/>
                <a:cs typeface="Arial" panose="020B0604020202020204" pitchFamily="34" charset="0"/>
              </a:rPr>
              <a:t>había</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programado</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implementar</a:t>
            </a:r>
            <a:r>
              <a:rPr lang="en-GB" altLang="es-CO" sz="1000" dirty="0">
                <a:solidFill>
                  <a:srgbClr val="000000"/>
                </a:solidFill>
                <a:latin typeface="Arial" panose="020B0604020202020204" pitchFamily="34" charset="0"/>
                <a:cs typeface="Arial" panose="020B0604020202020204" pitchFamily="34" charset="0"/>
              </a:rPr>
              <a:t> el </a:t>
            </a:r>
            <a:r>
              <a:rPr lang="en-GB" altLang="es-CO" sz="1000" dirty="0" err="1">
                <a:solidFill>
                  <a:srgbClr val="000000"/>
                </a:solidFill>
                <a:latin typeface="Arial" panose="020B0604020202020204" pitchFamily="34" charset="0"/>
                <a:cs typeface="Arial" panose="020B0604020202020204" pitchFamily="34" charset="0"/>
              </a:rPr>
              <a:t>programa</a:t>
            </a:r>
            <a:r>
              <a:rPr lang="en-GB" altLang="es-CO" sz="1000" dirty="0">
                <a:solidFill>
                  <a:srgbClr val="000000"/>
                </a:solidFill>
                <a:latin typeface="Arial" panose="020B0604020202020204" pitchFamily="34" charset="0"/>
                <a:cs typeface="Arial" panose="020B0604020202020204" pitchFamily="34" charset="0"/>
              </a:rPr>
              <a:t> de </a:t>
            </a:r>
            <a:r>
              <a:rPr lang="en-GB" altLang="es-CO" sz="1000" dirty="0" err="1">
                <a:solidFill>
                  <a:srgbClr val="000000"/>
                </a:solidFill>
                <a:latin typeface="Arial" panose="020B0604020202020204" pitchFamily="34" charset="0"/>
                <a:cs typeface="Arial" panose="020B0604020202020204" pitchFamily="34" charset="0"/>
              </a:rPr>
              <a:t>mantenimiento</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sostenible</a:t>
            </a:r>
            <a:r>
              <a:rPr lang="en-GB" altLang="es-CO" sz="1000" dirty="0">
                <a:solidFill>
                  <a:srgbClr val="000000"/>
                </a:solidFill>
                <a:latin typeface="Arial" panose="020B0604020202020204" pitchFamily="34" charset="0"/>
                <a:cs typeface="Arial" panose="020B0604020202020204" pitchFamily="34" charset="0"/>
              </a:rPr>
              <a:t> que </a:t>
            </a:r>
            <a:r>
              <a:rPr lang="en-GB" altLang="es-CO" sz="1000" dirty="0" err="1">
                <a:solidFill>
                  <a:srgbClr val="000000"/>
                </a:solidFill>
                <a:latin typeface="Arial" panose="020B0604020202020204" pitchFamily="34" charset="0"/>
                <a:cs typeface="Arial" panose="020B0604020202020204" pitchFamily="34" charset="0"/>
              </a:rPr>
              <a:t>requería</a:t>
            </a:r>
            <a:r>
              <a:rPr lang="en-GB" altLang="es-CO" sz="1000" dirty="0">
                <a:solidFill>
                  <a:srgbClr val="000000"/>
                </a:solidFill>
                <a:latin typeface="Arial" panose="020B0604020202020204" pitchFamily="34" charset="0"/>
                <a:cs typeface="Arial" panose="020B0604020202020204" pitchFamily="34" charset="0"/>
              </a:rPr>
              <a:t> un </a:t>
            </a:r>
            <a:r>
              <a:rPr lang="en-GB" altLang="es-CO" sz="1000" dirty="0" err="1">
                <a:solidFill>
                  <a:srgbClr val="000000"/>
                </a:solidFill>
                <a:latin typeface="Arial" panose="020B0604020202020204" pitchFamily="34" charset="0"/>
                <a:cs typeface="Arial" panose="020B0604020202020204" pitchFamily="34" charset="0"/>
              </a:rPr>
              <a:t>tiempo</a:t>
            </a:r>
            <a:r>
              <a:rPr lang="en-GB" altLang="es-CO" sz="1000" dirty="0">
                <a:solidFill>
                  <a:srgbClr val="000000"/>
                </a:solidFill>
                <a:latin typeface="Arial" panose="020B0604020202020204" pitchFamily="34" charset="0"/>
                <a:cs typeface="Arial" panose="020B0604020202020204" pitchFamily="34" charset="0"/>
              </a:rPr>
              <a:t> de </a:t>
            </a:r>
            <a:r>
              <a:rPr lang="en-GB" altLang="es-CO" sz="1000" dirty="0" err="1">
                <a:solidFill>
                  <a:srgbClr val="000000"/>
                </a:solidFill>
                <a:latin typeface="Arial" panose="020B0604020202020204" pitchFamily="34" charset="0"/>
                <a:cs typeface="Arial" panose="020B0604020202020204" pitchFamily="34" charset="0"/>
              </a:rPr>
              <a:t>estructuración</a:t>
            </a:r>
            <a:r>
              <a:rPr lang="en-GB" altLang="es-CO" sz="1000" dirty="0">
                <a:solidFill>
                  <a:srgbClr val="000000"/>
                </a:solidFill>
                <a:latin typeface="Arial" panose="020B0604020202020204" pitchFamily="34" charset="0"/>
                <a:cs typeface="Arial" panose="020B0604020202020204" pitchFamily="34" charset="0"/>
              </a:rPr>
              <a:t>, al no </a:t>
            </a:r>
            <a:r>
              <a:rPr lang="en-GB" altLang="es-CO" sz="1000" dirty="0" err="1">
                <a:solidFill>
                  <a:srgbClr val="000000"/>
                </a:solidFill>
                <a:latin typeface="Arial" panose="020B0604020202020204" pitchFamily="34" charset="0"/>
                <a:cs typeface="Arial" panose="020B0604020202020204" pitchFamily="34" charset="0"/>
              </a:rPr>
              <a:t>implementarse</a:t>
            </a:r>
            <a:r>
              <a:rPr lang="en-GB" altLang="es-CO" sz="1000" dirty="0">
                <a:solidFill>
                  <a:srgbClr val="000000"/>
                </a:solidFill>
                <a:latin typeface="Arial" panose="020B0604020202020204" pitchFamily="34" charset="0"/>
                <a:cs typeface="Arial" panose="020B0604020202020204" pitchFamily="34" charset="0"/>
              </a:rPr>
              <a:t> el </a:t>
            </a:r>
            <a:r>
              <a:rPr lang="en-GB" altLang="es-CO" sz="1000" dirty="0" err="1">
                <a:solidFill>
                  <a:srgbClr val="000000"/>
                </a:solidFill>
                <a:latin typeface="Arial" panose="020B0604020202020204" pitchFamily="34" charset="0"/>
                <a:cs typeface="Arial" panose="020B0604020202020204" pitchFamily="34" charset="0"/>
              </a:rPr>
              <a:t>programa</a:t>
            </a:r>
            <a:r>
              <a:rPr lang="en-GB" altLang="es-CO" sz="1000" dirty="0">
                <a:solidFill>
                  <a:srgbClr val="000000"/>
                </a:solidFill>
                <a:latin typeface="Arial" panose="020B0604020202020204" pitchFamily="34" charset="0"/>
                <a:cs typeface="Arial" panose="020B0604020202020204" pitchFamily="34" charset="0"/>
              </a:rPr>
              <a:t> se </a:t>
            </a:r>
            <a:r>
              <a:rPr lang="en-GB" altLang="es-CO" sz="1000" dirty="0" err="1">
                <a:solidFill>
                  <a:srgbClr val="000000"/>
                </a:solidFill>
                <a:latin typeface="Arial" panose="020B0604020202020204" pitchFamily="34" charset="0"/>
                <a:cs typeface="Arial" panose="020B0604020202020204" pitchFamily="34" charset="0"/>
              </a:rPr>
              <a:t>continuó</a:t>
            </a:r>
            <a:r>
              <a:rPr lang="en-GB" altLang="es-CO" sz="1000" dirty="0">
                <a:solidFill>
                  <a:srgbClr val="000000"/>
                </a:solidFill>
                <a:latin typeface="Arial" panose="020B0604020202020204" pitchFamily="34" charset="0"/>
                <a:cs typeface="Arial" panose="020B0604020202020204" pitchFamily="34" charset="0"/>
              </a:rPr>
              <a:t> con los </a:t>
            </a:r>
            <a:r>
              <a:rPr lang="en-GB" altLang="es-CO" sz="1000" dirty="0" err="1">
                <a:solidFill>
                  <a:srgbClr val="000000"/>
                </a:solidFill>
                <a:latin typeface="Arial" panose="020B0604020202020204" pitchFamily="34" charset="0"/>
                <a:cs typeface="Arial" panose="020B0604020202020204" pitchFamily="34" charset="0"/>
              </a:rPr>
              <a:t>contratos</a:t>
            </a:r>
            <a:r>
              <a:rPr lang="en-GB" altLang="es-CO" sz="1000" dirty="0">
                <a:solidFill>
                  <a:srgbClr val="000000"/>
                </a:solidFill>
                <a:latin typeface="Arial" panose="020B0604020202020204" pitchFamily="34" charset="0"/>
                <a:cs typeface="Arial" panose="020B0604020202020204" pitchFamily="34" charset="0"/>
              </a:rPr>
              <a:t> de </a:t>
            </a:r>
            <a:r>
              <a:rPr lang="en-GB" altLang="es-CO" sz="1000" dirty="0" err="1">
                <a:solidFill>
                  <a:srgbClr val="000000"/>
                </a:solidFill>
                <a:latin typeface="Arial" panose="020B0604020202020204" pitchFamily="34" charset="0"/>
                <a:cs typeface="Arial" panose="020B0604020202020204" pitchFamily="34" charset="0"/>
              </a:rPr>
              <a:t>mantenimiento</a:t>
            </a:r>
            <a:r>
              <a:rPr lang="en-GB" altLang="es-CO" sz="1000" dirty="0">
                <a:solidFill>
                  <a:srgbClr val="000000"/>
                </a:solidFill>
                <a:latin typeface="Arial" panose="020B0604020202020204" pitchFamily="34" charset="0"/>
                <a:cs typeface="Arial" panose="020B0604020202020204" pitchFamily="34" charset="0"/>
              </a:rPr>
              <a:t> y </a:t>
            </a:r>
            <a:r>
              <a:rPr lang="en-GB" altLang="es-CO" sz="1000" dirty="0" err="1">
                <a:solidFill>
                  <a:srgbClr val="000000"/>
                </a:solidFill>
                <a:latin typeface="Arial" panose="020B0604020202020204" pitchFamily="34" charset="0"/>
                <a:cs typeface="Arial" panose="020B0604020202020204" pitchFamily="34" charset="0"/>
              </a:rPr>
              <a:t>rehabilitación</a:t>
            </a:r>
            <a:r>
              <a:rPr lang="en-GB" altLang="es-CO" sz="1000" dirty="0">
                <a:solidFill>
                  <a:srgbClr val="000000"/>
                </a:solidFill>
                <a:latin typeface="Arial" panose="020B0604020202020204" pitchFamily="34" charset="0"/>
                <a:cs typeface="Arial" panose="020B0604020202020204" pitchFamily="34" charset="0"/>
              </a:rPr>
              <a:t> que </a:t>
            </a:r>
            <a:r>
              <a:rPr lang="en-GB" altLang="es-CO" sz="1000" dirty="0" err="1">
                <a:solidFill>
                  <a:srgbClr val="000000"/>
                </a:solidFill>
                <a:latin typeface="Arial" panose="020B0604020202020204" pitchFamily="34" charset="0"/>
                <a:cs typeface="Arial" panose="020B0604020202020204" pitchFamily="34" charset="0"/>
              </a:rPr>
              <a:t>como</a:t>
            </a:r>
            <a:r>
              <a:rPr lang="en-GB" altLang="es-CO" sz="1000" dirty="0">
                <a:solidFill>
                  <a:srgbClr val="000000"/>
                </a:solidFill>
                <a:latin typeface="Arial" panose="020B0604020202020204" pitchFamily="34" charset="0"/>
                <a:cs typeface="Arial" panose="020B0604020202020204" pitchFamily="34" charset="0"/>
              </a:rPr>
              <a:t> no </a:t>
            </a:r>
            <a:r>
              <a:rPr lang="en-GB" altLang="es-CO" sz="1000" dirty="0" err="1">
                <a:solidFill>
                  <a:srgbClr val="000000"/>
                </a:solidFill>
                <a:latin typeface="Arial" panose="020B0604020202020204" pitchFamily="34" charset="0"/>
                <a:cs typeface="Arial" panose="020B0604020202020204" pitchFamily="34" charset="0"/>
              </a:rPr>
              <a:t>requerían</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estructuración</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compleja</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iniciaron</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prontamente</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su</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ejecución</a:t>
            </a:r>
            <a:endParaRPr lang="en-GB" altLang="es-CO" sz="1000" dirty="0">
              <a:solidFill>
                <a:srgbClr val="000000"/>
              </a:solidFill>
              <a:latin typeface="Arial" panose="020B0604020202020204" pitchFamily="34" charset="0"/>
              <a:cs typeface="Arial" panose="020B0604020202020204" pitchFamily="34" charset="0"/>
            </a:endParaRPr>
          </a:p>
        </p:txBody>
      </p:sp>
      <p:sp>
        <p:nvSpPr>
          <p:cNvPr id="374" name="Rectangle 7"/>
          <p:cNvSpPr>
            <a:spLocks noChangeArrowheads="1"/>
          </p:cNvSpPr>
          <p:nvPr/>
        </p:nvSpPr>
        <p:spPr bwMode="gray">
          <a:xfrm>
            <a:off x="8268273" y="692719"/>
            <a:ext cx="3657349" cy="1053695"/>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solidFill>
                  <a:srgbClr val="000000"/>
                </a:solidFill>
                <a:latin typeface="Arial Narrow" panose="020B0606020202030204" pitchFamily="34" charset="0"/>
              </a:rPr>
              <a:t>Kilómetros de red vial nacional primaria intervenidos con mantenimiento periódico</a:t>
            </a:r>
          </a:p>
        </p:txBody>
      </p:sp>
      <p:sp>
        <p:nvSpPr>
          <p:cNvPr id="375" name="Rectangle 3"/>
          <p:cNvSpPr>
            <a:spLocks noChangeArrowheads="1"/>
          </p:cNvSpPr>
          <p:nvPr/>
        </p:nvSpPr>
        <p:spPr bwMode="gray">
          <a:xfrm>
            <a:off x="8293748" y="3580437"/>
            <a:ext cx="3657349" cy="2124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n-GB" altLang="es-CO" sz="1000" dirty="0">
                <a:solidFill>
                  <a:srgbClr val="000000"/>
                </a:solidFill>
                <a:latin typeface="Arial" panose="020B0604020202020204" pitchFamily="34" charset="0"/>
                <a:cs typeface="Arial" panose="020B0604020202020204" pitchFamily="34" charset="0"/>
              </a:rPr>
              <a:t>SRN: 131,88Km. </a:t>
            </a:r>
          </a:p>
          <a:p>
            <a:pPr>
              <a:lnSpc>
                <a:spcPct val="90000"/>
              </a:lnSpc>
              <a:spcAft>
                <a:spcPct val="20000"/>
              </a:spcAft>
              <a:buClr>
                <a:srgbClr val="292929"/>
              </a:buClr>
              <a:buFont typeface="Wingdings" panose="05000000000000000000" pitchFamily="2" charset="2"/>
              <a:buChar char="§"/>
            </a:pPr>
            <a:endParaRPr lang="en-GB" altLang="es-CO" sz="1000" dirty="0">
              <a:solidFill>
                <a:srgbClr val="000000"/>
              </a:solidFill>
              <a:latin typeface="Arial" panose="020B0604020202020204" pitchFamily="34" charset="0"/>
              <a:cs typeface="Arial" panose="020B0604020202020204" pitchFamily="34" charset="0"/>
            </a:endParaRPr>
          </a:p>
          <a:p>
            <a:pPr>
              <a:lnSpc>
                <a:spcPct val="90000"/>
              </a:lnSpc>
              <a:spcAft>
                <a:spcPct val="20000"/>
              </a:spcAft>
              <a:buClr>
                <a:srgbClr val="292929"/>
              </a:buClr>
              <a:buFont typeface="Wingdings" panose="05000000000000000000" pitchFamily="2" charset="2"/>
              <a:buChar char="§"/>
            </a:pPr>
            <a:r>
              <a:rPr lang="en-GB" altLang="es-CO" sz="1000" dirty="0">
                <a:solidFill>
                  <a:srgbClr val="000000"/>
                </a:solidFill>
                <a:latin typeface="Arial" panose="020B0604020202020204" pitchFamily="34" charset="0"/>
                <a:cs typeface="Arial" panose="020B0604020202020204" pitchFamily="34" charset="0"/>
              </a:rPr>
              <a:t>Se </a:t>
            </a:r>
            <a:r>
              <a:rPr lang="en-GB" altLang="es-CO" sz="1000" dirty="0" err="1">
                <a:solidFill>
                  <a:srgbClr val="000000"/>
                </a:solidFill>
                <a:latin typeface="Arial" panose="020B0604020202020204" pitchFamily="34" charset="0"/>
                <a:cs typeface="Arial" panose="020B0604020202020204" pitchFamily="34" charset="0"/>
              </a:rPr>
              <a:t>había</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programado</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implementar</a:t>
            </a:r>
            <a:r>
              <a:rPr lang="en-GB" altLang="es-CO" sz="1000" dirty="0">
                <a:solidFill>
                  <a:srgbClr val="000000"/>
                </a:solidFill>
                <a:latin typeface="Arial" panose="020B0604020202020204" pitchFamily="34" charset="0"/>
                <a:cs typeface="Arial" panose="020B0604020202020204" pitchFamily="34" charset="0"/>
              </a:rPr>
              <a:t> el </a:t>
            </a:r>
            <a:r>
              <a:rPr lang="en-GB" altLang="es-CO" sz="1000" dirty="0" err="1">
                <a:solidFill>
                  <a:srgbClr val="000000"/>
                </a:solidFill>
                <a:latin typeface="Arial" panose="020B0604020202020204" pitchFamily="34" charset="0"/>
                <a:cs typeface="Arial" panose="020B0604020202020204" pitchFamily="34" charset="0"/>
              </a:rPr>
              <a:t>programa</a:t>
            </a:r>
            <a:r>
              <a:rPr lang="en-GB" altLang="es-CO" sz="1000" dirty="0">
                <a:solidFill>
                  <a:srgbClr val="000000"/>
                </a:solidFill>
                <a:latin typeface="Arial" panose="020B0604020202020204" pitchFamily="34" charset="0"/>
                <a:cs typeface="Arial" panose="020B0604020202020204" pitchFamily="34" charset="0"/>
              </a:rPr>
              <a:t> de </a:t>
            </a:r>
            <a:r>
              <a:rPr lang="en-GB" altLang="es-CO" sz="1000" dirty="0" err="1">
                <a:solidFill>
                  <a:srgbClr val="000000"/>
                </a:solidFill>
                <a:latin typeface="Arial" panose="020B0604020202020204" pitchFamily="34" charset="0"/>
                <a:cs typeface="Arial" panose="020B0604020202020204" pitchFamily="34" charset="0"/>
              </a:rPr>
              <a:t>mantenimiento</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sostenible</a:t>
            </a:r>
            <a:r>
              <a:rPr lang="en-GB" altLang="es-CO" sz="1000" dirty="0">
                <a:solidFill>
                  <a:srgbClr val="000000"/>
                </a:solidFill>
                <a:latin typeface="Arial" panose="020B0604020202020204" pitchFamily="34" charset="0"/>
                <a:cs typeface="Arial" panose="020B0604020202020204" pitchFamily="34" charset="0"/>
              </a:rPr>
              <a:t> que </a:t>
            </a:r>
            <a:r>
              <a:rPr lang="en-GB" altLang="es-CO" sz="1000" dirty="0" err="1">
                <a:solidFill>
                  <a:srgbClr val="000000"/>
                </a:solidFill>
                <a:latin typeface="Arial" panose="020B0604020202020204" pitchFamily="34" charset="0"/>
                <a:cs typeface="Arial" panose="020B0604020202020204" pitchFamily="34" charset="0"/>
              </a:rPr>
              <a:t>requería</a:t>
            </a:r>
            <a:r>
              <a:rPr lang="en-GB" altLang="es-CO" sz="1000" dirty="0">
                <a:solidFill>
                  <a:srgbClr val="000000"/>
                </a:solidFill>
                <a:latin typeface="Arial" panose="020B0604020202020204" pitchFamily="34" charset="0"/>
                <a:cs typeface="Arial" panose="020B0604020202020204" pitchFamily="34" charset="0"/>
              </a:rPr>
              <a:t> un </a:t>
            </a:r>
            <a:r>
              <a:rPr lang="en-GB" altLang="es-CO" sz="1000" dirty="0" err="1">
                <a:solidFill>
                  <a:srgbClr val="000000"/>
                </a:solidFill>
                <a:latin typeface="Arial" panose="020B0604020202020204" pitchFamily="34" charset="0"/>
                <a:cs typeface="Arial" panose="020B0604020202020204" pitchFamily="34" charset="0"/>
              </a:rPr>
              <a:t>tiempo</a:t>
            </a:r>
            <a:r>
              <a:rPr lang="en-GB" altLang="es-CO" sz="1000" dirty="0">
                <a:solidFill>
                  <a:srgbClr val="000000"/>
                </a:solidFill>
                <a:latin typeface="Arial" panose="020B0604020202020204" pitchFamily="34" charset="0"/>
                <a:cs typeface="Arial" panose="020B0604020202020204" pitchFamily="34" charset="0"/>
              </a:rPr>
              <a:t> de </a:t>
            </a:r>
            <a:r>
              <a:rPr lang="en-GB" altLang="es-CO" sz="1000" dirty="0" err="1">
                <a:solidFill>
                  <a:srgbClr val="000000"/>
                </a:solidFill>
                <a:latin typeface="Arial" panose="020B0604020202020204" pitchFamily="34" charset="0"/>
                <a:cs typeface="Arial" panose="020B0604020202020204" pitchFamily="34" charset="0"/>
              </a:rPr>
              <a:t>estructuración</a:t>
            </a:r>
            <a:r>
              <a:rPr lang="en-GB" altLang="es-CO" sz="1000" dirty="0">
                <a:solidFill>
                  <a:srgbClr val="000000"/>
                </a:solidFill>
                <a:latin typeface="Arial" panose="020B0604020202020204" pitchFamily="34" charset="0"/>
                <a:cs typeface="Arial" panose="020B0604020202020204" pitchFamily="34" charset="0"/>
              </a:rPr>
              <a:t>, al no </a:t>
            </a:r>
            <a:r>
              <a:rPr lang="en-GB" altLang="es-CO" sz="1000" dirty="0" err="1">
                <a:solidFill>
                  <a:srgbClr val="000000"/>
                </a:solidFill>
                <a:latin typeface="Arial" panose="020B0604020202020204" pitchFamily="34" charset="0"/>
                <a:cs typeface="Arial" panose="020B0604020202020204" pitchFamily="34" charset="0"/>
              </a:rPr>
              <a:t>implementarse</a:t>
            </a:r>
            <a:r>
              <a:rPr lang="en-GB" altLang="es-CO" sz="1000" dirty="0">
                <a:solidFill>
                  <a:srgbClr val="000000"/>
                </a:solidFill>
                <a:latin typeface="Arial" panose="020B0604020202020204" pitchFamily="34" charset="0"/>
                <a:cs typeface="Arial" panose="020B0604020202020204" pitchFamily="34" charset="0"/>
              </a:rPr>
              <a:t> el </a:t>
            </a:r>
            <a:r>
              <a:rPr lang="en-GB" altLang="es-CO" sz="1000" dirty="0" err="1">
                <a:solidFill>
                  <a:srgbClr val="000000"/>
                </a:solidFill>
                <a:latin typeface="Arial" panose="020B0604020202020204" pitchFamily="34" charset="0"/>
                <a:cs typeface="Arial" panose="020B0604020202020204" pitchFamily="34" charset="0"/>
              </a:rPr>
              <a:t>programa</a:t>
            </a:r>
            <a:r>
              <a:rPr lang="en-GB" altLang="es-CO" sz="1000" dirty="0">
                <a:solidFill>
                  <a:srgbClr val="000000"/>
                </a:solidFill>
                <a:latin typeface="Arial" panose="020B0604020202020204" pitchFamily="34" charset="0"/>
                <a:cs typeface="Arial" panose="020B0604020202020204" pitchFamily="34" charset="0"/>
              </a:rPr>
              <a:t> se </a:t>
            </a:r>
            <a:r>
              <a:rPr lang="en-GB" altLang="es-CO" sz="1000" dirty="0" err="1">
                <a:solidFill>
                  <a:srgbClr val="000000"/>
                </a:solidFill>
                <a:latin typeface="Arial" panose="020B0604020202020204" pitchFamily="34" charset="0"/>
                <a:cs typeface="Arial" panose="020B0604020202020204" pitchFamily="34" charset="0"/>
              </a:rPr>
              <a:t>continuó</a:t>
            </a:r>
            <a:r>
              <a:rPr lang="en-GB" altLang="es-CO" sz="1000" dirty="0">
                <a:solidFill>
                  <a:srgbClr val="000000"/>
                </a:solidFill>
                <a:latin typeface="Arial" panose="020B0604020202020204" pitchFamily="34" charset="0"/>
                <a:cs typeface="Arial" panose="020B0604020202020204" pitchFamily="34" charset="0"/>
              </a:rPr>
              <a:t> con los </a:t>
            </a:r>
            <a:r>
              <a:rPr lang="en-GB" altLang="es-CO" sz="1000" dirty="0" err="1">
                <a:solidFill>
                  <a:srgbClr val="000000"/>
                </a:solidFill>
                <a:latin typeface="Arial" panose="020B0604020202020204" pitchFamily="34" charset="0"/>
                <a:cs typeface="Arial" panose="020B0604020202020204" pitchFamily="34" charset="0"/>
              </a:rPr>
              <a:t>contratos</a:t>
            </a:r>
            <a:r>
              <a:rPr lang="en-GB" altLang="es-CO" sz="1000" dirty="0">
                <a:solidFill>
                  <a:srgbClr val="000000"/>
                </a:solidFill>
                <a:latin typeface="Arial" panose="020B0604020202020204" pitchFamily="34" charset="0"/>
                <a:cs typeface="Arial" panose="020B0604020202020204" pitchFamily="34" charset="0"/>
              </a:rPr>
              <a:t> de </a:t>
            </a:r>
            <a:r>
              <a:rPr lang="en-GB" altLang="es-CO" sz="1000" dirty="0" err="1">
                <a:solidFill>
                  <a:srgbClr val="000000"/>
                </a:solidFill>
                <a:latin typeface="Arial" panose="020B0604020202020204" pitchFamily="34" charset="0"/>
                <a:cs typeface="Arial" panose="020B0604020202020204" pitchFamily="34" charset="0"/>
              </a:rPr>
              <a:t>mantenimiento</a:t>
            </a:r>
            <a:r>
              <a:rPr lang="en-GB" altLang="es-CO" sz="1000" dirty="0">
                <a:solidFill>
                  <a:srgbClr val="000000"/>
                </a:solidFill>
                <a:latin typeface="Arial" panose="020B0604020202020204" pitchFamily="34" charset="0"/>
                <a:cs typeface="Arial" panose="020B0604020202020204" pitchFamily="34" charset="0"/>
              </a:rPr>
              <a:t> y </a:t>
            </a:r>
            <a:r>
              <a:rPr lang="en-GB" altLang="es-CO" sz="1000" dirty="0" err="1">
                <a:solidFill>
                  <a:srgbClr val="000000"/>
                </a:solidFill>
                <a:latin typeface="Arial" panose="020B0604020202020204" pitchFamily="34" charset="0"/>
                <a:cs typeface="Arial" panose="020B0604020202020204" pitchFamily="34" charset="0"/>
              </a:rPr>
              <a:t>rehabilitación</a:t>
            </a:r>
            <a:r>
              <a:rPr lang="en-GB" altLang="es-CO" sz="1000" dirty="0">
                <a:solidFill>
                  <a:srgbClr val="000000"/>
                </a:solidFill>
                <a:latin typeface="Arial" panose="020B0604020202020204" pitchFamily="34" charset="0"/>
                <a:cs typeface="Arial" panose="020B0604020202020204" pitchFamily="34" charset="0"/>
              </a:rPr>
              <a:t> que </a:t>
            </a:r>
            <a:r>
              <a:rPr lang="en-GB" altLang="es-CO" sz="1000" dirty="0" err="1">
                <a:solidFill>
                  <a:srgbClr val="000000"/>
                </a:solidFill>
                <a:latin typeface="Arial" panose="020B0604020202020204" pitchFamily="34" charset="0"/>
                <a:cs typeface="Arial" panose="020B0604020202020204" pitchFamily="34" charset="0"/>
              </a:rPr>
              <a:t>como</a:t>
            </a:r>
            <a:r>
              <a:rPr lang="en-GB" altLang="es-CO" sz="1000" dirty="0">
                <a:solidFill>
                  <a:srgbClr val="000000"/>
                </a:solidFill>
                <a:latin typeface="Arial" panose="020B0604020202020204" pitchFamily="34" charset="0"/>
                <a:cs typeface="Arial" panose="020B0604020202020204" pitchFamily="34" charset="0"/>
              </a:rPr>
              <a:t> no </a:t>
            </a:r>
            <a:r>
              <a:rPr lang="en-GB" altLang="es-CO" sz="1000" dirty="0" err="1">
                <a:solidFill>
                  <a:srgbClr val="000000"/>
                </a:solidFill>
                <a:latin typeface="Arial" panose="020B0604020202020204" pitchFamily="34" charset="0"/>
                <a:cs typeface="Arial" panose="020B0604020202020204" pitchFamily="34" charset="0"/>
              </a:rPr>
              <a:t>requerían</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estructuración</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compleja</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iniciaron</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prontamente</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su</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ejecución</a:t>
            </a:r>
            <a:r>
              <a:rPr lang="en-GB" altLang="es-CO" sz="1000" dirty="0">
                <a:solidFill>
                  <a:srgbClr val="000000"/>
                </a:solidFill>
                <a:latin typeface="Arial" panose="020B0604020202020204" pitchFamily="34" charset="0"/>
                <a:cs typeface="Arial" panose="020B0604020202020204" pitchFamily="34" charset="0"/>
              </a:rPr>
              <a:t>. </a:t>
            </a:r>
          </a:p>
        </p:txBody>
      </p:sp>
      <p:sp>
        <p:nvSpPr>
          <p:cNvPr id="376" name="Text Box 364"/>
          <p:cNvSpPr txBox="1">
            <a:spLocks noChangeArrowheads="1"/>
          </p:cNvSpPr>
          <p:nvPr/>
        </p:nvSpPr>
        <p:spPr bwMode="auto">
          <a:xfrm>
            <a:off x="9917434" y="3011381"/>
            <a:ext cx="135646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1"/>
                </a:solidFill>
              </a:rPr>
              <a:t>1713%*</a:t>
            </a:r>
          </a:p>
        </p:txBody>
      </p:sp>
      <p:grpSp>
        <p:nvGrpSpPr>
          <p:cNvPr id="377" name="Group 15"/>
          <p:cNvGrpSpPr>
            <a:grpSpLocks/>
          </p:cNvGrpSpPr>
          <p:nvPr/>
        </p:nvGrpSpPr>
        <p:grpSpPr bwMode="auto">
          <a:xfrm>
            <a:off x="244134" y="1779833"/>
            <a:ext cx="1800225" cy="1800225"/>
            <a:chOff x="2381" y="885"/>
            <a:chExt cx="3221" cy="3221"/>
          </a:xfrm>
        </p:grpSpPr>
        <p:grpSp>
          <p:nvGrpSpPr>
            <p:cNvPr id="378" name="Group 16"/>
            <p:cNvGrpSpPr>
              <a:grpSpLocks/>
            </p:cNvGrpSpPr>
            <p:nvPr/>
          </p:nvGrpSpPr>
          <p:grpSpPr bwMode="auto">
            <a:xfrm>
              <a:off x="2862" y="1371"/>
              <a:ext cx="2259" cy="2249"/>
              <a:chOff x="1476" y="1571"/>
              <a:chExt cx="2100" cy="2090"/>
            </a:xfrm>
          </p:grpSpPr>
          <p:sp>
            <p:nvSpPr>
              <p:cNvPr id="493"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94"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95"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96"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97"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98"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99"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500"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501"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02"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03"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504"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505"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06"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507"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508"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09"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510"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511"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512"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513"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514"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515"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516"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517"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518"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519"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520"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21"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522"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523"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524"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525"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526"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527"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528"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529"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530"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531"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532"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533"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534"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535"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36"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537"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38"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39"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540"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541"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542"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543"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379"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462" name="Group 69"/>
            <p:cNvGrpSpPr>
              <a:grpSpLocks/>
            </p:cNvGrpSpPr>
            <p:nvPr/>
          </p:nvGrpSpPr>
          <p:grpSpPr bwMode="auto">
            <a:xfrm>
              <a:off x="2795" y="1299"/>
              <a:ext cx="2393" cy="2393"/>
              <a:chOff x="-431" y="1616"/>
              <a:chExt cx="2224" cy="2224"/>
            </a:xfrm>
          </p:grpSpPr>
          <p:grpSp>
            <p:nvGrpSpPr>
              <p:cNvPr id="480" name="Group 70"/>
              <p:cNvGrpSpPr>
                <a:grpSpLocks/>
              </p:cNvGrpSpPr>
              <p:nvPr/>
            </p:nvGrpSpPr>
            <p:grpSpPr bwMode="auto">
              <a:xfrm>
                <a:off x="-431" y="1616"/>
                <a:ext cx="2224" cy="2224"/>
                <a:chOff x="-2107" y="1571"/>
                <a:chExt cx="2100" cy="2090"/>
              </a:xfrm>
            </p:grpSpPr>
            <p:sp>
              <p:nvSpPr>
                <p:cNvPr id="482"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83"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84"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85"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86"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87"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88"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489"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490"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491"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492"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481"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463"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4"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5"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6"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467"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468"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469"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470"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471"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472"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473"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474"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475"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476" name="Group 96"/>
            <p:cNvGrpSpPr>
              <a:grpSpLocks/>
            </p:cNvGrpSpPr>
            <p:nvPr/>
          </p:nvGrpSpPr>
          <p:grpSpPr bwMode="auto">
            <a:xfrm>
              <a:off x="3650" y="2147"/>
              <a:ext cx="683" cy="696"/>
              <a:chOff x="2699" y="2205"/>
              <a:chExt cx="635" cy="647"/>
            </a:xfrm>
          </p:grpSpPr>
          <p:sp>
            <p:nvSpPr>
              <p:cNvPr id="477"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78"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79"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grpSp>
        <p:nvGrpSpPr>
          <p:cNvPr id="544" name="Group 15"/>
          <p:cNvGrpSpPr>
            <a:grpSpLocks/>
          </p:cNvGrpSpPr>
          <p:nvPr/>
        </p:nvGrpSpPr>
        <p:grpSpPr bwMode="auto">
          <a:xfrm>
            <a:off x="2719524" y="1775945"/>
            <a:ext cx="1800225" cy="1800225"/>
            <a:chOff x="2381" y="885"/>
            <a:chExt cx="3221" cy="3221"/>
          </a:xfrm>
        </p:grpSpPr>
        <p:grpSp>
          <p:nvGrpSpPr>
            <p:cNvPr id="545" name="Group 16"/>
            <p:cNvGrpSpPr>
              <a:grpSpLocks/>
            </p:cNvGrpSpPr>
            <p:nvPr/>
          </p:nvGrpSpPr>
          <p:grpSpPr bwMode="auto">
            <a:xfrm>
              <a:off x="2862" y="1371"/>
              <a:ext cx="2259" cy="2249"/>
              <a:chOff x="1476" y="1571"/>
              <a:chExt cx="2100" cy="2090"/>
            </a:xfrm>
          </p:grpSpPr>
          <p:sp>
            <p:nvSpPr>
              <p:cNvPr id="669"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670"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71"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72"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73"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674"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75"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676"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677"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78"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79"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680"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681"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82"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683"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684"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85"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686"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687"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688"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689"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690"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691"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692"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693"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694"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695"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696"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97"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698"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699"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700"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701"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702"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703"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704"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705"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706"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707"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708"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709"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10"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11"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12"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13"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14"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15"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716"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717"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718"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719"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546"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547" name="Group 69"/>
            <p:cNvGrpSpPr>
              <a:grpSpLocks/>
            </p:cNvGrpSpPr>
            <p:nvPr/>
          </p:nvGrpSpPr>
          <p:grpSpPr bwMode="auto">
            <a:xfrm>
              <a:off x="2795" y="1299"/>
              <a:ext cx="2393" cy="2393"/>
              <a:chOff x="-431" y="1616"/>
              <a:chExt cx="2224" cy="2224"/>
            </a:xfrm>
          </p:grpSpPr>
          <p:grpSp>
            <p:nvGrpSpPr>
              <p:cNvPr id="656" name="Group 70"/>
              <p:cNvGrpSpPr>
                <a:grpSpLocks/>
              </p:cNvGrpSpPr>
              <p:nvPr/>
            </p:nvGrpSpPr>
            <p:grpSpPr bwMode="auto">
              <a:xfrm>
                <a:off x="-431" y="1616"/>
                <a:ext cx="2224" cy="2224"/>
                <a:chOff x="-2107" y="1571"/>
                <a:chExt cx="2100" cy="2090"/>
              </a:xfrm>
            </p:grpSpPr>
            <p:sp>
              <p:nvSpPr>
                <p:cNvPr id="658"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659"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60"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61"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62"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663"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64"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665"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666"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67"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68"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657"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548"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49"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50"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51"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552"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644"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645"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646"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647"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648"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649"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650"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651"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652" name="Group 96"/>
            <p:cNvGrpSpPr>
              <a:grpSpLocks/>
            </p:cNvGrpSpPr>
            <p:nvPr/>
          </p:nvGrpSpPr>
          <p:grpSpPr bwMode="auto">
            <a:xfrm>
              <a:off x="3650" y="2147"/>
              <a:ext cx="683" cy="696"/>
              <a:chOff x="2699" y="2205"/>
              <a:chExt cx="635" cy="647"/>
            </a:xfrm>
          </p:grpSpPr>
          <p:sp>
            <p:nvSpPr>
              <p:cNvPr id="653"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54"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55" name="Oval 99"/>
              <p:cNvSpPr>
                <a:spLocks noChangeArrowheads="1"/>
              </p:cNvSpPr>
              <p:nvPr/>
            </p:nvSpPr>
            <p:spPr bwMode="auto">
              <a:xfrm rot="2501472">
                <a:off x="2851" y="2285"/>
                <a:ext cx="396" cy="408"/>
              </a:xfrm>
              <a:prstGeom prst="ellipse">
                <a:avLst/>
              </a:prstGeom>
              <a:solidFill>
                <a:schemeClr val="accent1"/>
              </a:soli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grpSp>
        <p:nvGrpSpPr>
          <p:cNvPr id="720" name="Group 15"/>
          <p:cNvGrpSpPr>
            <a:grpSpLocks/>
          </p:cNvGrpSpPr>
          <p:nvPr/>
        </p:nvGrpSpPr>
        <p:grpSpPr bwMode="auto">
          <a:xfrm>
            <a:off x="5542442" y="1786661"/>
            <a:ext cx="1800225" cy="1800225"/>
            <a:chOff x="2381" y="885"/>
            <a:chExt cx="3221" cy="3221"/>
          </a:xfrm>
        </p:grpSpPr>
        <p:grpSp>
          <p:nvGrpSpPr>
            <p:cNvPr id="721" name="Group 16"/>
            <p:cNvGrpSpPr>
              <a:grpSpLocks/>
            </p:cNvGrpSpPr>
            <p:nvPr/>
          </p:nvGrpSpPr>
          <p:grpSpPr bwMode="auto">
            <a:xfrm>
              <a:off x="2862" y="1371"/>
              <a:ext cx="2259" cy="2249"/>
              <a:chOff x="1476" y="1571"/>
              <a:chExt cx="2100" cy="2090"/>
            </a:xfrm>
          </p:grpSpPr>
          <p:sp>
            <p:nvSpPr>
              <p:cNvPr id="754"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755"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56"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57"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58"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759"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60"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761"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762"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63"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64"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65"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766"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67"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768"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769"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70"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771"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772"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773"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774"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775"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776"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777"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778"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779"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780"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781"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82"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783"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784"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785"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786"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787"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788"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789"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790"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791"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792"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793"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794"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95"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96"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97"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98"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99"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800"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801"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802"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803"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804"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722"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723" name="Group 69"/>
            <p:cNvGrpSpPr>
              <a:grpSpLocks/>
            </p:cNvGrpSpPr>
            <p:nvPr/>
          </p:nvGrpSpPr>
          <p:grpSpPr bwMode="auto">
            <a:xfrm>
              <a:off x="2795" y="1299"/>
              <a:ext cx="2393" cy="2393"/>
              <a:chOff x="-431" y="1616"/>
              <a:chExt cx="2224" cy="2224"/>
            </a:xfrm>
          </p:grpSpPr>
          <p:grpSp>
            <p:nvGrpSpPr>
              <p:cNvPr id="741" name="Group 70"/>
              <p:cNvGrpSpPr>
                <a:grpSpLocks/>
              </p:cNvGrpSpPr>
              <p:nvPr/>
            </p:nvGrpSpPr>
            <p:grpSpPr bwMode="auto">
              <a:xfrm>
                <a:off x="-431" y="1616"/>
                <a:ext cx="2224" cy="2224"/>
                <a:chOff x="-2107" y="1571"/>
                <a:chExt cx="2100" cy="2090"/>
              </a:xfrm>
            </p:grpSpPr>
            <p:sp>
              <p:nvSpPr>
                <p:cNvPr id="743"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744"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45"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46"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47"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748"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49"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750"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751"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52"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53"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742"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724"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25"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26"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27"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728"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729"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730"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731"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732"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733"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734"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735"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736"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737" name="Group 96"/>
            <p:cNvGrpSpPr>
              <a:grpSpLocks/>
            </p:cNvGrpSpPr>
            <p:nvPr/>
          </p:nvGrpSpPr>
          <p:grpSpPr bwMode="auto">
            <a:xfrm>
              <a:off x="3650" y="2147"/>
              <a:ext cx="683" cy="696"/>
              <a:chOff x="2699" y="2205"/>
              <a:chExt cx="635" cy="647"/>
            </a:xfrm>
          </p:grpSpPr>
          <p:sp>
            <p:nvSpPr>
              <p:cNvPr id="738"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39"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40" name="Oval 99"/>
              <p:cNvSpPr>
                <a:spLocks noChangeArrowheads="1"/>
              </p:cNvSpPr>
              <p:nvPr/>
            </p:nvSpPr>
            <p:spPr bwMode="auto">
              <a:xfrm rot="2501472">
                <a:off x="2851" y="2285"/>
                <a:ext cx="396" cy="408"/>
              </a:xfrm>
              <a:prstGeom prst="ellipse">
                <a:avLst/>
              </a:prstGeom>
              <a:solidFill>
                <a:schemeClr val="accent1"/>
              </a:soli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grpSp>
        <p:nvGrpSpPr>
          <p:cNvPr id="808" name="Group 15"/>
          <p:cNvGrpSpPr>
            <a:grpSpLocks/>
          </p:cNvGrpSpPr>
          <p:nvPr/>
        </p:nvGrpSpPr>
        <p:grpSpPr bwMode="auto">
          <a:xfrm>
            <a:off x="8322197" y="1741554"/>
            <a:ext cx="1800225" cy="1800225"/>
            <a:chOff x="2381" y="885"/>
            <a:chExt cx="3221" cy="3221"/>
          </a:xfrm>
        </p:grpSpPr>
        <p:grpSp>
          <p:nvGrpSpPr>
            <p:cNvPr id="809" name="Group 16"/>
            <p:cNvGrpSpPr>
              <a:grpSpLocks/>
            </p:cNvGrpSpPr>
            <p:nvPr/>
          </p:nvGrpSpPr>
          <p:grpSpPr bwMode="auto">
            <a:xfrm>
              <a:off x="2862" y="1371"/>
              <a:ext cx="2259" cy="2249"/>
              <a:chOff x="1476" y="1571"/>
              <a:chExt cx="2100" cy="2090"/>
            </a:xfrm>
          </p:grpSpPr>
          <p:sp>
            <p:nvSpPr>
              <p:cNvPr id="842"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843"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844"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845"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846"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847"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848"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849"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850"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851"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852"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853"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854"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855"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856"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857"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858"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859"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860"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861"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862"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863"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864"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865"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866"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867"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868"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869"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870"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871"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872"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873"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874"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875"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876"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877"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878"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879"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880"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881"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882"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883"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884"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885"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886"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887"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888"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889"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890"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891"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892"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810"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811" name="Group 69"/>
            <p:cNvGrpSpPr>
              <a:grpSpLocks/>
            </p:cNvGrpSpPr>
            <p:nvPr/>
          </p:nvGrpSpPr>
          <p:grpSpPr bwMode="auto">
            <a:xfrm>
              <a:off x="2795" y="1299"/>
              <a:ext cx="2393" cy="2393"/>
              <a:chOff x="-431" y="1616"/>
              <a:chExt cx="2224" cy="2224"/>
            </a:xfrm>
          </p:grpSpPr>
          <p:grpSp>
            <p:nvGrpSpPr>
              <p:cNvPr id="829" name="Group 70"/>
              <p:cNvGrpSpPr>
                <a:grpSpLocks/>
              </p:cNvGrpSpPr>
              <p:nvPr/>
            </p:nvGrpSpPr>
            <p:grpSpPr bwMode="auto">
              <a:xfrm>
                <a:off x="-431" y="1616"/>
                <a:ext cx="2224" cy="2224"/>
                <a:chOff x="-2107" y="1571"/>
                <a:chExt cx="2100" cy="2090"/>
              </a:xfrm>
            </p:grpSpPr>
            <p:sp>
              <p:nvSpPr>
                <p:cNvPr id="831"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832"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833"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834"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835"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836"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837"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838"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839"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840"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841"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830"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812"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813"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814"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815"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816"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817"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818"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819"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820"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821"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822"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823"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824"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825" name="Group 96"/>
            <p:cNvGrpSpPr>
              <a:grpSpLocks/>
            </p:cNvGrpSpPr>
            <p:nvPr/>
          </p:nvGrpSpPr>
          <p:grpSpPr bwMode="auto">
            <a:xfrm>
              <a:off x="3650" y="2147"/>
              <a:ext cx="683" cy="696"/>
              <a:chOff x="2699" y="2205"/>
              <a:chExt cx="635" cy="647"/>
            </a:xfrm>
          </p:grpSpPr>
          <p:sp>
            <p:nvSpPr>
              <p:cNvPr id="826"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827"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828" name="Oval 99"/>
              <p:cNvSpPr>
                <a:spLocks noChangeArrowheads="1"/>
              </p:cNvSpPr>
              <p:nvPr/>
            </p:nvSpPr>
            <p:spPr bwMode="auto">
              <a:xfrm rot="2501472">
                <a:off x="2851" y="2285"/>
                <a:ext cx="396" cy="408"/>
              </a:xfrm>
              <a:prstGeom prst="ellipse">
                <a:avLst/>
              </a:prstGeom>
              <a:solidFill>
                <a:schemeClr val="accent1"/>
              </a:soli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
        <p:nvSpPr>
          <p:cNvPr id="276" name="Text Box 364"/>
          <p:cNvSpPr txBox="1">
            <a:spLocks noChangeArrowheads="1"/>
          </p:cNvSpPr>
          <p:nvPr/>
        </p:nvSpPr>
        <p:spPr bwMode="auto">
          <a:xfrm>
            <a:off x="1613423" y="3133807"/>
            <a:ext cx="9941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100%</a:t>
            </a:r>
          </a:p>
        </p:txBody>
      </p:sp>
      <p:sp>
        <p:nvSpPr>
          <p:cNvPr id="461" name="Text Box 364"/>
          <p:cNvSpPr txBox="1">
            <a:spLocks noChangeArrowheads="1"/>
          </p:cNvSpPr>
          <p:nvPr/>
        </p:nvSpPr>
        <p:spPr bwMode="auto">
          <a:xfrm>
            <a:off x="4285508" y="3081535"/>
            <a:ext cx="117371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1"/>
                </a:solidFill>
              </a:rPr>
              <a:t>144%*</a:t>
            </a:r>
          </a:p>
        </p:txBody>
      </p:sp>
      <p:sp>
        <p:nvSpPr>
          <p:cNvPr id="643" name="Text Box 364"/>
          <p:cNvSpPr txBox="1">
            <a:spLocks noChangeArrowheads="1"/>
          </p:cNvSpPr>
          <p:nvPr/>
        </p:nvSpPr>
        <p:spPr bwMode="auto">
          <a:xfrm>
            <a:off x="7091476" y="3042374"/>
            <a:ext cx="117371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1"/>
                </a:solidFill>
              </a:rPr>
              <a:t>126%*</a:t>
            </a:r>
          </a:p>
        </p:txBody>
      </p:sp>
      <p:grpSp>
        <p:nvGrpSpPr>
          <p:cNvPr id="805" name="Ellipse 256"/>
          <p:cNvGrpSpPr>
            <a:grpSpLocks/>
          </p:cNvGrpSpPr>
          <p:nvPr/>
        </p:nvGrpSpPr>
        <p:grpSpPr bwMode="auto">
          <a:xfrm>
            <a:off x="8985118" y="3075261"/>
            <a:ext cx="2087562" cy="431800"/>
            <a:chOff x="4712208" y="4803648"/>
            <a:chExt cx="2822448" cy="621792"/>
          </a:xfrm>
        </p:grpSpPr>
        <p:pic>
          <p:nvPicPr>
            <p:cNvPr id="806"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7"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Tree>
    <p:extLst>
      <p:ext uri="{BB962C8B-B14F-4D97-AF65-F5344CB8AC3E}">
        <p14:creationId xmlns:p14="http://schemas.microsoft.com/office/powerpoint/2010/main" val="601087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787414" y="-67817"/>
            <a:ext cx="5404586" cy="400110"/>
          </a:xfrm>
          <a:prstGeom prst="rect">
            <a:avLst/>
          </a:prstGeom>
        </p:spPr>
        <p:txBody>
          <a:bodyPr wrap="square">
            <a:spAutoFit/>
          </a:bodyPr>
          <a:lstStyle/>
          <a:p>
            <a:r>
              <a:rPr lang="es-MX" sz="2000" b="1" dirty="0">
                <a:solidFill>
                  <a:schemeClr val="bg1"/>
                </a:solidFill>
                <a:latin typeface="Arial" panose="020B0604020202020204" pitchFamily="34" charset="0"/>
                <a:cs typeface="Arial" panose="020B0604020202020204" pitchFamily="34" charset="0"/>
              </a:rPr>
              <a:t>Gestión de la infraestructura vial</a:t>
            </a:r>
          </a:p>
        </p:txBody>
      </p:sp>
      <p:grpSp>
        <p:nvGrpSpPr>
          <p:cNvPr id="186" name="Ellipse 256"/>
          <p:cNvGrpSpPr>
            <a:grpSpLocks/>
          </p:cNvGrpSpPr>
          <p:nvPr/>
        </p:nvGrpSpPr>
        <p:grpSpPr bwMode="auto">
          <a:xfrm>
            <a:off x="1052768" y="3064620"/>
            <a:ext cx="2087562" cy="431800"/>
            <a:chOff x="4712208" y="4803648"/>
            <a:chExt cx="2822448" cy="621792"/>
          </a:xfrm>
        </p:grpSpPr>
        <p:pic>
          <p:nvPicPr>
            <p:cNvPr id="187"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274" name="Rectangle 7"/>
          <p:cNvSpPr>
            <a:spLocks noChangeArrowheads="1"/>
          </p:cNvSpPr>
          <p:nvPr/>
        </p:nvSpPr>
        <p:spPr bwMode="gray">
          <a:xfrm>
            <a:off x="175801" y="733647"/>
            <a:ext cx="2514001" cy="700716"/>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solidFill>
                  <a:srgbClr val="000000"/>
                </a:solidFill>
                <a:latin typeface="Arial Narrow" panose="020B0606020202030204" pitchFamily="34" charset="0"/>
              </a:rPr>
              <a:t>kilómetros de red vial nacional primaria con pavimento nuevo </a:t>
            </a:r>
          </a:p>
        </p:txBody>
      </p:sp>
      <p:sp>
        <p:nvSpPr>
          <p:cNvPr id="275" name="Rectangle 3"/>
          <p:cNvSpPr>
            <a:spLocks noChangeArrowheads="1"/>
          </p:cNvSpPr>
          <p:nvPr/>
        </p:nvSpPr>
        <p:spPr bwMode="gray">
          <a:xfrm>
            <a:off x="171272" y="3367467"/>
            <a:ext cx="2518529" cy="2520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n-GB" altLang="es-CO" sz="1050" dirty="0">
                <a:solidFill>
                  <a:srgbClr val="000000"/>
                </a:solidFill>
                <a:latin typeface="Arial" panose="020B0604020202020204" pitchFamily="34" charset="0"/>
                <a:cs typeface="Arial" panose="020B0604020202020204" pitchFamily="34" charset="0"/>
              </a:rPr>
              <a:t>SRN: 89,3 km</a:t>
            </a:r>
          </a:p>
          <a:p>
            <a:pPr>
              <a:lnSpc>
                <a:spcPct val="90000"/>
              </a:lnSpc>
              <a:spcAft>
                <a:spcPct val="20000"/>
              </a:spcAft>
              <a:buClr>
                <a:srgbClr val="292929"/>
              </a:buClr>
              <a:buFont typeface="Wingdings" panose="05000000000000000000" pitchFamily="2" charset="2"/>
              <a:buChar char="§"/>
            </a:pPr>
            <a:r>
              <a:rPr lang="en-GB" altLang="es-CO" sz="1050" dirty="0">
                <a:solidFill>
                  <a:srgbClr val="000000"/>
                </a:solidFill>
                <a:latin typeface="Arial" panose="020B0604020202020204" pitchFamily="34" charset="0"/>
                <a:cs typeface="Arial" panose="020B0604020202020204" pitchFamily="34" charset="0"/>
              </a:rPr>
              <a:t>Se </a:t>
            </a:r>
            <a:r>
              <a:rPr lang="en-GB" altLang="es-CO" sz="1050" dirty="0" err="1">
                <a:solidFill>
                  <a:srgbClr val="000000"/>
                </a:solidFill>
                <a:latin typeface="Arial" panose="020B0604020202020204" pitchFamily="34" charset="0"/>
                <a:cs typeface="Arial" panose="020B0604020202020204" pitchFamily="34" charset="0"/>
              </a:rPr>
              <a:t>cumplió</a:t>
            </a:r>
            <a:r>
              <a:rPr lang="en-GB" altLang="es-CO" sz="1050" dirty="0">
                <a:solidFill>
                  <a:srgbClr val="000000"/>
                </a:solidFill>
                <a:latin typeface="Arial" panose="020B0604020202020204" pitchFamily="34" charset="0"/>
                <a:cs typeface="Arial" panose="020B0604020202020204" pitchFamily="34" charset="0"/>
              </a:rPr>
              <a:t> la meta </a:t>
            </a:r>
            <a:r>
              <a:rPr lang="en-GB" altLang="es-CO" sz="1050" dirty="0" err="1">
                <a:solidFill>
                  <a:srgbClr val="000000"/>
                </a:solidFill>
                <a:latin typeface="Arial" panose="020B0604020202020204" pitchFamily="34" charset="0"/>
                <a:cs typeface="Arial" panose="020B0604020202020204" pitchFamily="34" charset="0"/>
              </a:rPr>
              <a:t>satisfactoriamente</a:t>
            </a:r>
            <a:r>
              <a:rPr lang="en-GB" altLang="es-CO" sz="1050" dirty="0">
                <a:solidFill>
                  <a:srgbClr val="000000"/>
                </a:solidFill>
                <a:latin typeface="Arial" panose="020B0604020202020204" pitchFamily="34" charset="0"/>
                <a:cs typeface="Arial" panose="020B0604020202020204" pitchFamily="34" charset="0"/>
              </a:rPr>
              <a:t>.</a:t>
            </a:r>
          </a:p>
        </p:txBody>
      </p:sp>
      <p:grpSp>
        <p:nvGrpSpPr>
          <p:cNvPr id="277" name="Ellipse 256"/>
          <p:cNvGrpSpPr>
            <a:grpSpLocks/>
          </p:cNvGrpSpPr>
          <p:nvPr/>
        </p:nvGrpSpPr>
        <p:grpSpPr bwMode="auto">
          <a:xfrm>
            <a:off x="4011546" y="3049197"/>
            <a:ext cx="2087562" cy="431800"/>
            <a:chOff x="4712208" y="4803648"/>
            <a:chExt cx="2822448" cy="621792"/>
          </a:xfrm>
        </p:grpSpPr>
        <p:pic>
          <p:nvPicPr>
            <p:cNvPr id="278"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9"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459" name="Rectangle 7"/>
          <p:cNvSpPr>
            <a:spLocks noChangeArrowheads="1"/>
          </p:cNvSpPr>
          <p:nvPr/>
        </p:nvSpPr>
        <p:spPr bwMode="gray">
          <a:xfrm>
            <a:off x="2964455" y="718224"/>
            <a:ext cx="2514001" cy="700716"/>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solidFill>
                  <a:srgbClr val="000000"/>
                </a:solidFill>
                <a:latin typeface="Arial Narrow" panose="020B0606020202030204" pitchFamily="34" charset="0"/>
              </a:rPr>
              <a:t>Obras de mantenimiento y profundización de canales de acceso a los puertos realizadas</a:t>
            </a:r>
          </a:p>
        </p:txBody>
      </p:sp>
      <p:sp>
        <p:nvSpPr>
          <p:cNvPr id="460" name="Rectangle 3"/>
          <p:cNvSpPr>
            <a:spLocks noChangeArrowheads="1"/>
          </p:cNvSpPr>
          <p:nvPr/>
        </p:nvSpPr>
        <p:spPr bwMode="gray">
          <a:xfrm>
            <a:off x="2973393" y="3352045"/>
            <a:ext cx="2505063" cy="2520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altLang="es-CO" sz="1050" dirty="0">
                <a:solidFill>
                  <a:srgbClr val="000000"/>
                </a:solidFill>
                <a:latin typeface="Arial" panose="020B0604020202020204" pitchFamily="34" charset="0"/>
                <a:cs typeface="Arial" panose="020B0604020202020204" pitchFamily="34" charset="0"/>
              </a:rPr>
              <a:t>Se terminó el dragado de mantenimiento del canal de acceso al Puerto de Cartagena, Puerto de Barranquilla, Puerto de Tumaco y la boca Coquito, Golfo de Urabá</a:t>
            </a:r>
          </a:p>
          <a:p>
            <a:pPr>
              <a:lnSpc>
                <a:spcPct val="90000"/>
              </a:lnSpc>
              <a:spcAft>
                <a:spcPct val="20000"/>
              </a:spcAft>
              <a:buClr>
                <a:srgbClr val="292929"/>
              </a:buClr>
              <a:buFont typeface="Wingdings" panose="05000000000000000000" pitchFamily="2" charset="2"/>
              <a:buChar char="§"/>
            </a:pPr>
            <a:r>
              <a:rPr lang="en-GB" altLang="es-CO" sz="1050" dirty="0">
                <a:solidFill>
                  <a:srgbClr val="000000"/>
                </a:solidFill>
                <a:latin typeface="Arial" panose="020B0604020202020204" pitchFamily="34" charset="0"/>
                <a:cs typeface="Arial" panose="020B0604020202020204" pitchFamily="34" charset="0"/>
              </a:rPr>
              <a:t>Se </a:t>
            </a:r>
            <a:r>
              <a:rPr lang="en-GB" altLang="es-CO" sz="1050" dirty="0" err="1">
                <a:solidFill>
                  <a:srgbClr val="000000"/>
                </a:solidFill>
                <a:latin typeface="Arial" panose="020B0604020202020204" pitchFamily="34" charset="0"/>
                <a:cs typeface="Arial" panose="020B0604020202020204" pitchFamily="34" charset="0"/>
              </a:rPr>
              <a:t>cumplió</a:t>
            </a:r>
            <a:r>
              <a:rPr lang="en-GB" altLang="es-CO" sz="1050" dirty="0">
                <a:solidFill>
                  <a:srgbClr val="000000"/>
                </a:solidFill>
                <a:latin typeface="Arial" panose="020B0604020202020204" pitchFamily="34" charset="0"/>
                <a:cs typeface="Arial" panose="020B0604020202020204" pitchFamily="34" charset="0"/>
              </a:rPr>
              <a:t> la meta </a:t>
            </a:r>
            <a:r>
              <a:rPr lang="en-GB" altLang="es-CO" sz="1050" dirty="0" err="1">
                <a:solidFill>
                  <a:srgbClr val="000000"/>
                </a:solidFill>
                <a:latin typeface="Arial" panose="020B0604020202020204" pitchFamily="34" charset="0"/>
                <a:cs typeface="Arial" panose="020B0604020202020204" pitchFamily="34" charset="0"/>
              </a:rPr>
              <a:t>satisfactoriamente</a:t>
            </a:r>
            <a:endParaRPr lang="en-GB" altLang="es-CO" sz="1050" dirty="0">
              <a:solidFill>
                <a:srgbClr val="000000"/>
              </a:solidFill>
              <a:latin typeface="Arial" panose="020B0604020202020204" pitchFamily="34" charset="0"/>
              <a:cs typeface="Arial" panose="020B0604020202020204" pitchFamily="34" charset="0"/>
            </a:endParaRPr>
          </a:p>
        </p:txBody>
      </p:sp>
      <p:grpSp>
        <p:nvGrpSpPr>
          <p:cNvPr id="553" name="Ellipse 256"/>
          <p:cNvGrpSpPr>
            <a:grpSpLocks/>
          </p:cNvGrpSpPr>
          <p:nvPr/>
        </p:nvGrpSpPr>
        <p:grpSpPr bwMode="auto">
          <a:xfrm>
            <a:off x="7223957" y="3064620"/>
            <a:ext cx="2087562" cy="431800"/>
            <a:chOff x="4712208" y="4803648"/>
            <a:chExt cx="2822448" cy="621792"/>
          </a:xfrm>
        </p:grpSpPr>
        <p:pic>
          <p:nvPicPr>
            <p:cNvPr id="554"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5"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641" name="Rectangle 7"/>
          <p:cNvSpPr>
            <a:spLocks noChangeArrowheads="1"/>
          </p:cNvSpPr>
          <p:nvPr/>
        </p:nvSpPr>
        <p:spPr bwMode="gray">
          <a:xfrm>
            <a:off x="5751397" y="712382"/>
            <a:ext cx="2514001" cy="700716"/>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solidFill>
                  <a:srgbClr val="000000"/>
                </a:solidFill>
                <a:latin typeface="Arial Narrow" panose="020B0606020202030204" pitchFamily="34" charset="0"/>
              </a:rPr>
              <a:t>kilómetros de la red vial terciaria con placa huella</a:t>
            </a:r>
          </a:p>
        </p:txBody>
      </p:sp>
      <p:sp>
        <p:nvSpPr>
          <p:cNvPr id="642" name="Rectangle 3"/>
          <p:cNvSpPr>
            <a:spLocks noChangeArrowheads="1"/>
          </p:cNvSpPr>
          <p:nvPr/>
        </p:nvSpPr>
        <p:spPr bwMode="gray">
          <a:xfrm>
            <a:off x="5746869" y="3346203"/>
            <a:ext cx="2516808" cy="2520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altLang="es-CO" sz="1050" dirty="0">
                <a:solidFill>
                  <a:srgbClr val="000000"/>
                </a:solidFill>
                <a:latin typeface="Arial" panose="020B0604020202020204" pitchFamily="34" charset="0"/>
                <a:cs typeface="Arial" panose="020B0604020202020204" pitchFamily="34" charset="0"/>
              </a:rPr>
              <a:t>SRT: 9,48 km: </a:t>
            </a:r>
          </a:p>
          <a:p>
            <a:pPr>
              <a:lnSpc>
                <a:spcPct val="90000"/>
              </a:lnSpc>
              <a:spcAft>
                <a:spcPct val="20000"/>
              </a:spcAft>
              <a:buClr>
                <a:srgbClr val="292929"/>
              </a:buClr>
              <a:buFont typeface="Wingdings" panose="05000000000000000000" pitchFamily="2" charset="2"/>
              <a:buChar char="§"/>
            </a:pPr>
            <a:r>
              <a:rPr lang="es-MX" altLang="es-CO" sz="1050" dirty="0">
                <a:solidFill>
                  <a:srgbClr val="000000"/>
                </a:solidFill>
                <a:latin typeface="Arial" panose="020B0604020202020204" pitchFamily="34" charset="0"/>
                <a:cs typeface="Arial" panose="020B0604020202020204" pitchFamily="34" charset="0"/>
              </a:rPr>
              <a:t>(2,86) Corredor agroforestal y energético, (0,9) vía Sucre-Escuela </a:t>
            </a:r>
            <a:r>
              <a:rPr lang="es-MX" altLang="es-CO" sz="1050" dirty="0" err="1">
                <a:solidFill>
                  <a:srgbClr val="000000"/>
                </a:solidFill>
                <a:latin typeface="Arial" panose="020B0604020202020204" pitchFamily="34" charset="0"/>
                <a:cs typeface="Arial" panose="020B0604020202020204" pitchFamily="34" charset="0"/>
              </a:rPr>
              <a:t>Arabuco</a:t>
            </a:r>
            <a:r>
              <a:rPr lang="es-MX" altLang="es-CO" sz="1050" dirty="0">
                <a:solidFill>
                  <a:srgbClr val="000000"/>
                </a:solidFill>
                <a:latin typeface="Arial" panose="020B0604020202020204" pitchFamily="34" charset="0"/>
                <a:cs typeface="Arial" panose="020B0604020202020204" pitchFamily="34" charset="0"/>
              </a:rPr>
              <a:t>- La chirle, (0,86) San Miguel Versalles-Arbeláez, (0,9) Vía señoritas -Palmichal-Rioblanco; Corredor Folclor y Bocadillo (0,64); Vía la estrella-medio bajo español(0,57); Vía el reposo-Los Lobos (1,4); Vía la planta y californias (0,6); y Vías el socorro-La linda- La maquina(0,75).  Hubo reducción de los recursos presupuestales asignados.</a:t>
            </a:r>
          </a:p>
          <a:p>
            <a:pPr>
              <a:lnSpc>
                <a:spcPct val="90000"/>
              </a:lnSpc>
              <a:spcAft>
                <a:spcPct val="20000"/>
              </a:spcAft>
              <a:buClr>
                <a:srgbClr val="292929"/>
              </a:buClr>
              <a:buFont typeface="Wingdings" panose="05000000000000000000" pitchFamily="2" charset="2"/>
              <a:buChar char="§"/>
            </a:pPr>
            <a:r>
              <a:rPr lang="en-GB" altLang="es-CO" sz="1050" dirty="0">
                <a:solidFill>
                  <a:srgbClr val="000000"/>
                </a:solidFill>
                <a:latin typeface="Arial" panose="020B0604020202020204" pitchFamily="34" charset="0"/>
                <a:cs typeface="Arial" panose="020B0604020202020204" pitchFamily="34" charset="0"/>
              </a:rPr>
              <a:t>Se </a:t>
            </a:r>
            <a:r>
              <a:rPr lang="en-GB" altLang="es-CO" sz="1050" dirty="0" err="1">
                <a:solidFill>
                  <a:srgbClr val="000000"/>
                </a:solidFill>
                <a:latin typeface="Arial" panose="020B0604020202020204" pitchFamily="34" charset="0"/>
                <a:cs typeface="Arial" panose="020B0604020202020204" pitchFamily="34" charset="0"/>
              </a:rPr>
              <a:t>cumplió</a:t>
            </a:r>
            <a:r>
              <a:rPr lang="en-GB" altLang="es-CO" sz="1050" dirty="0">
                <a:solidFill>
                  <a:srgbClr val="000000"/>
                </a:solidFill>
                <a:latin typeface="Arial" panose="020B0604020202020204" pitchFamily="34" charset="0"/>
                <a:cs typeface="Arial" panose="020B0604020202020204" pitchFamily="34" charset="0"/>
              </a:rPr>
              <a:t> la meta </a:t>
            </a:r>
            <a:r>
              <a:rPr lang="en-GB" altLang="es-CO" sz="1050" dirty="0" err="1">
                <a:solidFill>
                  <a:srgbClr val="000000"/>
                </a:solidFill>
                <a:latin typeface="Arial" panose="020B0604020202020204" pitchFamily="34" charset="0"/>
                <a:cs typeface="Arial" panose="020B0604020202020204" pitchFamily="34" charset="0"/>
              </a:rPr>
              <a:t>satisfactoriamente</a:t>
            </a:r>
            <a:endParaRPr lang="en-GB" altLang="es-CO" sz="1050" dirty="0">
              <a:solidFill>
                <a:srgbClr val="000000"/>
              </a:solidFill>
              <a:latin typeface="Arial" panose="020B0604020202020204" pitchFamily="34" charset="0"/>
              <a:cs typeface="Arial" panose="020B0604020202020204" pitchFamily="34" charset="0"/>
            </a:endParaRPr>
          </a:p>
        </p:txBody>
      </p:sp>
      <p:grpSp>
        <p:nvGrpSpPr>
          <p:cNvPr id="280" name="Ellipse 256"/>
          <p:cNvGrpSpPr>
            <a:grpSpLocks/>
          </p:cNvGrpSpPr>
          <p:nvPr/>
        </p:nvGrpSpPr>
        <p:grpSpPr bwMode="auto">
          <a:xfrm>
            <a:off x="9373416" y="3043355"/>
            <a:ext cx="2087562" cy="431800"/>
            <a:chOff x="4712208" y="4803648"/>
            <a:chExt cx="2822448" cy="621792"/>
          </a:xfrm>
        </p:grpSpPr>
        <p:pic>
          <p:nvPicPr>
            <p:cNvPr id="281"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374" name="Rectangle 7"/>
          <p:cNvSpPr>
            <a:spLocks noChangeArrowheads="1"/>
          </p:cNvSpPr>
          <p:nvPr/>
        </p:nvSpPr>
        <p:spPr bwMode="gray">
          <a:xfrm>
            <a:off x="8496449" y="712382"/>
            <a:ext cx="3497077" cy="700716"/>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solidFill>
                  <a:srgbClr val="000000"/>
                </a:solidFill>
                <a:latin typeface="Arial Narrow" panose="020B0606020202030204" pitchFamily="34" charset="0"/>
              </a:rPr>
              <a:t>kilómetros de red vial secundaria con pavimento nuevo </a:t>
            </a:r>
          </a:p>
        </p:txBody>
      </p:sp>
      <p:sp>
        <p:nvSpPr>
          <p:cNvPr id="375" name="Rectangle 3"/>
          <p:cNvSpPr>
            <a:spLocks noChangeArrowheads="1"/>
          </p:cNvSpPr>
          <p:nvPr/>
        </p:nvSpPr>
        <p:spPr bwMode="gray">
          <a:xfrm>
            <a:off x="8491920" y="3346203"/>
            <a:ext cx="3501605" cy="2520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n-GB" altLang="es-CO" sz="1000" dirty="0">
                <a:solidFill>
                  <a:srgbClr val="000000"/>
                </a:solidFill>
                <a:latin typeface="Arial" panose="020B0604020202020204" pitchFamily="34" charset="0"/>
                <a:cs typeface="Arial" panose="020B0604020202020204" pitchFamily="34" charset="0"/>
              </a:rPr>
              <a:t>60,07 km de </a:t>
            </a:r>
            <a:r>
              <a:rPr lang="en-GB" altLang="es-CO" sz="1000" dirty="0" err="1">
                <a:solidFill>
                  <a:srgbClr val="000000"/>
                </a:solidFill>
                <a:latin typeface="Arial" panose="020B0604020202020204" pitchFamily="34" charset="0"/>
                <a:cs typeface="Arial" panose="020B0604020202020204" pitchFamily="34" charset="0"/>
              </a:rPr>
              <a:t>pavimentación</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en</a:t>
            </a:r>
            <a:r>
              <a:rPr lang="en-GB" altLang="es-CO" sz="1000" dirty="0">
                <a:solidFill>
                  <a:srgbClr val="000000"/>
                </a:solidFill>
                <a:latin typeface="Arial" panose="020B0604020202020204" pitchFamily="34" charset="0"/>
                <a:cs typeface="Arial" panose="020B0604020202020204" pitchFamily="34" charset="0"/>
              </a:rPr>
              <a:t> red </a:t>
            </a:r>
            <a:r>
              <a:rPr lang="en-GB" altLang="es-CO" sz="1000" dirty="0" err="1">
                <a:solidFill>
                  <a:srgbClr val="000000"/>
                </a:solidFill>
                <a:latin typeface="Arial" panose="020B0604020202020204" pitchFamily="34" charset="0"/>
                <a:cs typeface="Arial" panose="020B0604020202020204" pitchFamily="34" charset="0"/>
              </a:rPr>
              <a:t>secundaría</a:t>
            </a:r>
            <a:endParaRPr lang="en-GB" altLang="es-CO" sz="1000" dirty="0">
              <a:solidFill>
                <a:srgbClr val="000000"/>
              </a:solidFill>
              <a:latin typeface="Arial" panose="020B0604020202020204" pitchFamily="34" charset="0"/>
              <a:cs typeface="Arial" panose="020B0604020202020204" pitchFamily="34" charset="0"/>
            </a:endParaRPr>
          </a:p>
          <a:p>
            <a:pPr>
              <a:lnSpc>
                <a:spcPct val="90000"/>
              </a:lnSpc>
              <a:spcAft>
                <a:spcPct val="20000"/>
              </a:spcAft>
              <a:buClr>
                <a:srgbClr val="292929"/>
              </a:buClr>
              <a:buFont typeface="Wingdings" panose="05000000000000000000" pitchFamily="2" charset="2"/>
              <a:buChar char="§"/>
            </a:pPr>
            <a:r>
              <a:rPr lang="en-GB" altLang="es-CO" sz="1000" dirty="0">
                <a:solidFill>
                  <a:srgbClr val="000000"/>
                </a:solidFill>
                <a:latin typeface="Arial" panose="020B0604020202020204" pitchFamily="34" charset="0"/>
                <a:cs typeface="Arial" panose="020B0604020202020204" pitchFamily="34" charset="0"/>
              </a:rPr>
              <a:t>GGP: 27,73km: </a:t>
            </a:r>
            <a:r>
              <a:rPr lang="en-GB" altLang="es-CO" sz="1000" dirty="0" err="1">
                <a:solidFill>
                  <a:srgbClr val="000000"/>
                </a:solidFill>
                <a:latin typeface="Arial" panose="020B0604020202020204" pitchFamily="34" charset="0"/>
                <a:cs typeface="Arial" panose="020B0604020202020204" pitchFamily="34" charset="0"/>
              </a:rPr>
              <a:t>Circuito</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Turístico</a:t>
            </a:r>
            <a:r>
              <a:rPr lang="en-GB" altLang="es-CO" sz="1000" dirty="0">
                <a:solidFill>
                  <a:srgbClr val="000000"/>
                </a:solidFill>
                <a:latin typeface="Arial" panose="020B0604020202020204" pitchFamily="34" charset="0"/>
                <a:cs typeface="Arial" panose="020B0604020202020204" pitchFamily="34" charset="0"/>
              </a:rPr>
              <a:t> del Sur del Huila: 2,7Km - </a:t>
            </a:r>
            <a:r>
              <a:rPr lang="en-GB" altLang="es-CO" sz="1000" dirty="0" err="1">
                <a:solidFill>
                  <a:srgbClr val="000000"/>
                </a:solidFill>
                <a:latin typeface="Arial" panose="020B0604020202020204" pitchFamily="34" charset="0"/>
                <a:cs typeface="Arial" panose="020B0604020202020204" pitchFamily="34" charset="0"/>
              </a:rPr>
              <a:t>Guática</a:t>
            </a:r>
            <a:r>
              <a:rPr lang="en-GB" altLang="es-CO" sz="1000" dirty="0">
                <a:solidFill>
                  <a:srgbClr val="000000"/>
                </a:solidFill>
                <a:latin typeface="Arial" panose="020B0604020202020204" pitchFamily="34" charset="0"/>
                <a:cs typeface="Arial" panose="020B0604020202020204" pitchFamily="34" charset="0"/>
              </a:rPr>
              <a:t>: 1,5Km, </a:t>
            </a:r>
            <a:r>
              <a:rPr lang="en-GB" altLang="es-CO" sz="1000" dirty="0" err="1">
                <a:solidFill>
                  <a:srgbClr val="000000"/>
                </a:solidFill>
                <a:latin typeface="Arial" panose="020B0604020202020204" pitchFamily="34" charset="0"/>
                <a:cs typeface="Arial" panose="020B0604020202020204" pitchFamily="34" charset="0"/>
              </a:rPr>
              <a:t>Astilleros-Tibú</a:t>
            </a:r>
            <a:r>
              <a:rPr lang="en-GB" altLang="es-CO" sz="1000" dirty="0">
                <a:solidFill>
                  <a:srgbClr val="000000"/>
                </a:solidFill>
                <a:latin typeface="Arial" panose="020B0604020202020204" pitchFamily="34" charset="0"/>
                <a:cs typeface="Arial" panose="020B0604020202020204" pitchFamily="34" charset="0"/>
              </a:rPr>
              <a:t>: 0.9Km, </a:t>
            </a:r>
            <a:r>
              <a:rPr lang="en-GB" altLang="es-CO" sz="1000" dirty="0" err="1">
                <a:solidFill>
                  <a:srgbClr val="000000"/>
                </a:solidFill>
                <a:latin typeface="Arial" panose="020B0604020202020204" pitchFamily="34" charset="0"/>
                <a:cs typeface="Arial" panose="020B0604020202020204" pitchFamily="34" charset="0"/>
              </a:rPr>
              <a:t>Suratá</a:t>
            </a:r>
            <a:r>
              <a:rPr lang="en-GB" altLang="es-CO" sz="1000" dirty="0">
                <a:solidFill>
                  <a:srgbClr val="000000"/>
                </a:solidFill>
                <a:latin typeface="Arial" panose="020B0604020202020204" pitchFamily="34" charset="0"/>
                <a:cs typeface="Arial" panose="020B0604020202020204" pitchFamily="34" charset="0"/>
              </a:rPr>
              <a:t> -California: 1.15Km, Puente Benito: 0.52Km, </a:t>
            </a:r>
            <a:r>
              <a:rPr lang="en-GB" altLang="es-CO" sz="1000" dirty="0" err="1">
                <a:solidFill>
                  <a:srgbClr val="000000"/>
                </a:solidFill>
                <a:latin typeface="Arial" panose="020B0604020202020204" pitchFamily="34" charset="0"/>
                <a:cs typeface="Arial" panose="020B0604020202020204" pitchFamily="34" charset="0"/>
              </a:rPr>
              <a:t>Mayapo</a:t>
            </a:r>
            <a:r>
              <a:rPr lang="en-GB" altLang="es-CO" sz="1000" dirty="0">
                <a:solidFill>
                  <a:srgbClr val="000000"/>
                </a:solidFill>
                <a:latin typeface="Arial" panose="020B0604020202020204" pitchFamily="34" charset="0"/>
                <a:cs typeface="Arial" panose="020B0604020202020204" pitchFamily="34" charset="0"/>
              </a:rPr>
              <a:t>: 5,3 Km, </a:t>
            </a:r>
            <a:r>
              <a:rPr lang="en-GB" altLang="es-CO" sz="1000" dirty="0" err="1">
                <a:solidFill>
                  <a:srgbClr val="000000"/>
                </a:solidFill>
                <a:latin typeface="Arial" panose="020B0604020202020204" pitchFamily="34" charset="0"/>
                <a:cs typeface="Arial" panose="020B0604020202020204" pitchFamily="34" charset="0"/>
              </a:rPr>
              <a:t>Salamina</a:t>
            </a:r>
            <a:r>
              <a:rPr lang="en-GB" altLang="es-CO" sz="1000" dirty="0">
                <a:solidFill>
                  <a:srgbClr val="000000"/>
                </a:solidFill>
                <a:latin typeface="Arial" panose="020B0604020202020204" pitchFamily="34" charset="0"/>
                <a:cs typeface="Arial" panose="020B0604020202020204" pitchFamily="34" charset="0"/>
              </a:rPr>
              <a:t>: 10,55Km, Transversal Montes de </a:t>
            </a:r>
            <a:r>
              <a:rPr lang="en-GB" altLang="es-CO" sz="1000" dirty="0" err="1">
                <a:solidFill>
                  <a:srgbClr val="000000"/>
                </a:solidFill>
                <a:latin typeface="Arial" panose="020B0604020202020204" pitchFamily="34" charset="0"/>
                <a:cs typeface="Arial" panose="020B0604020202020204" pitchFamily="34" charset="0"/>
              </a:rPr>
              <a:t>María</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Chinulito</a:t>
            </a:r>
            <a:r>
              <a:rPr lang="en-GB" altLang="es-CO" sz="1000" dirty="0">
                <a:solidFill>
                  <a:srgbClr val="000000"/>
                </a:solidFill>
                <a:latin typeface="Arial" panose="020B0604020202020204" pitchFamily="34" charset="0"/>
                <a:cs typeface="Arial" panose="020B0604020202020204" pitchFamily="34" charset="0"/>
              </a:rPr>
              <a:t>: 0.15Km, K15 -Tierra Alta: 0,8 y </a:t>
            </a:r>
            <a:r>
              <a:rPr lang="en-GB" altLang="es-CO" sz="1000" dirty="0" err="1">
                <a:solidFill>
                  <a:srgbClr val="000000"/>
                </a:solidFill>
                <a:latin typeface="Arial" panose="020B0604020202020204" pitchFamily="34" charset="0"/>
                <a:cs typeface="Arial" panose="020B0604020202020204" pitchFamily="34" charset="0"/>
              </a:rPr>
              <a:t>Irra-Quinchia</a:t>
            </a:r>
            <a:r>
              <a:rPr lang="en-GB" altLang="es-CO" sz="1000" dirty="0">
                <a:solidFill>
                  <a:srgbClr val="000000"/>
                </a:solidFill>
                <a:latin typeface="Arial" panose="020B0604020202020204" pitchFamily="34" charset="0"/>
                <a:cs typeface="Arial" panose="020B0604020202020204" pitchFamily="34" charset="0"/>
              </a:rPr>
              <a:t> 0,16.</a:t>
            </a:r>
          </a:p>
          <a:p>
            <a:pPr>
              <a:lnSpc>
                <a:spcPct val="90000"/>
              </a:lnSpc>
              <a:spcAft>
                <a:spcPct val="20000"/>
              </a:spcAft>
              <a:buClr>
                <a:srgbClr val="292929"/>
              </a:buClr>
              <a:buFont typeface="Wingdings" panose="05000000000000000000" pitchFamily="2" charset="2"/>
              <a:buChar char="§"/>
            </a:pPr>
            <a:r>
              <a:rPr lang="en-GB" altLang="es-CO" sz="1000" dirty="0">
                <a:solidFill>
                  <a:srgbClr val="000000"/>
                </a:solidFill>
                <a:latin typeface="Arial" panose="020B0604020202020204" pitchFamily="34" charset="0"/>
                <a:cs typeface="Arial" panose="020B0604020202020204" pitchFamily="34" charset="0"/>
              </a:rPr>
              <a:t>SRN: 6,24 km de la </a:t>
            </a:r>
            <a:r>
              <a:rPr lang="en-GB" altLang="es-CO" sz="1000" dirty="0" err="1">
                <a:solidFill>
                  <a:srgbClr val="000000"/>
                </a:solidFill>
                <a:latin typeface="Arial" panose="020B0604020202020204" pitchFamily="34" charset="0"/>
                <a:cs typeface="Arial" panose="020B0604020202020204" pitchFamily="34" charset="0"/>
              </a:rPr>
              <a:t>Vía</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perimetral</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Mocoa</a:t>
            </a:r>
            <a:r>
              <a:rPr lang="en-GB" altLang="es-CO" sz="1000" dirty="0">
                <a:solidFill>
                  <a:srgbClr val="000000"/>
                </a:solidFill>
                <a:latin typeface="Arial" panose="020B0604020202020204" pitchFamily="34" charset="0"/>
                <a:cs typeface="Arial" panose="020B0604020202020204" pitchFamily="34" charset="0"/>
              </a:rPr>
              <a:t>; Salento (2,8); </a:t>
            </a:r>
            <a:r>
              <a:rPr lang="en-GB" altLang="es-CO" sz="1000" dirty="0" err="1">
                <a:solidFill>
                  <a:srgbClr val="000000"/>
                </a:solidFill>
                <a:latin typeface="Arial" panose="020B0604020202020204" pitchFamily="34" charset="0"/>
                <a:cs typeface="Arial" panose="020B0604020202020204" pitchFamily="34" charset="0"/>
              </a:rPr>
              <a:t>Quimbaya-Panaca</a:t>
            </a:r>
            <a:r>
              <a:rPr lang="en-GB" altLang="es-CO" sz="1000" dirty="0">
                <a:solidFill>
                  <a:srgbClr val="000000"/>
                </a:solidFill>
                <a:latin typeface="Arial" panose="020B0604020202020204" pitchFamily="34" charset="0"/>
                <a:cs typeface="Arial" panose="020B0604020202020204" pitchFamily="34" charset="0"/>
              </a:rPr>
              <a:t> (2,78).</a:t>
            </a:r>
          </a:p>
          <a:p>
            <a:pPr>
              <a:lnSpc>
                <a:spcPct val="90000"/>
              </a:lnSpc>
              <a:spcAft>
                <a:spcPct val="20000"/>
              </a:spcAft>
              <a:buClr>
                <a:srgbClr val="292929"/>
              </a:buClr>
              <a:buFont typeface="Wingdings" panose="05000000000000000000" pitchFamily="2" charset="2"/>
              <a:buChar char="§"/>
            </a:pPr>
            <a:r>
              <a:rPr lang="en-GB" altLang="es-CO" sz="1000" dirty="0">
                <a:solidFill>
                  <a:srgbClr val="000000"/>
                </a:solidFill>
                <a:latin typeface="Arial" panose="020B0604020202020204" pitchFamily="34" charset="0"/>
                <a:cs typeface="Arial" panose="020B0604020202020204" pitchFamily="34" charset="0"/>
              </a:rPr>
              <a:t>SRT: 28,55 km: Tolima  1.03 Chaparral - </a:t>
            </a:r>
            <a:r>
              <a:rPr lang="en-GB" altLang="es-CO" sz="1000" dirty="0" err="1">
                <a:solidFill>
                  <a:srgbClr val="000000"/>
                </a:solidFill>
                <a:latin typeface="Arial" panose="020B0604020202020204" pitchFamily="34" charset="0"/>
                <a:cs typeface="Arial" panose="020B0604020202020204" pitchFamily="34" charset="0"/>
              </a:rPr>
              <a:t>Ríoblanco</a:t>
            </a:r>
            <a:r>
              <a:rPr lang="en-GB" altLang="es-CO" sz="1000" dirty="0">
                <a:solidFill>
                  <a:srgbClr val="000000"/>
                </a:solidFill>
                <a:latin typeface="Arial" panose="020B0604020202020204" pitchFamily="34" charset="0"/>
                <a:cs typeface="Arial" panose="020B0604020202020204" pitchFamily="34" charset="0"/>
              </a:rPr>
              <a:t>, 0,58 </a:t>
            </a:r>
            <a:r>
              <a:rPr lang="en-GB" altLang="es-CO" sz="1000" dirty="0" err="1">
                <a:solidFill>
                  <a:srgbClr val="000000"/>
                </a:solidFill>
                <a:latin typeface="Arial" panose="020B0604020202020204" pitchFamily="34" charset="0"/>
                <a:cs typeface="Arial" panose="020B0604020202020204" pitchFamily="34" charset="0"/>
              </a:rPr>
              <a:t>Coyaima</a:t>
            </a:r>
            <a:r>
              <a:rPr lang="en-GB" altLang="es-CO" sz="1000" dirty="0">
                <a:solidFill>
                  <a:srgbClr val="000000"/>
                </a:solidFill>
                <a:latin typeface="Arial" panose="020B0604020202020204" pitchFamily="34" charset="0"/>
                <a:cs typeface="Arial" panose="020B0604020202020204" pitchFamily="34" charset="0"/>
              </a:rPr>
              <a:t> - </a:t>
            </a:r>
            <a:r>
              <a:rPr lang="en-GB" altLang="es-CO" sz="1000" dirty="0" err="1">
                <a:solidFill>
                  <a:srgbClr val="000000"/>
                </a:solidFill>
                <a:latin typeface="Arial" panose="020B0604020202020204" pitchFamily="34" charset="0"/>
                <a:cs typeface="Arial" panose="020B0604020202020204" pitchFamily="34" charset="0"/>
              </a:rPr>
              <a:t>Ataco</a:t>
            </a:r>
            <a:r>
              <a:rPr lang="en-GB" altLang="es-CO" sz="1000" dirty="0">
                <a:solidFill>
                  <a:srgbClr val="000000"/>
                </a:solidFill>
                <a:latin typeface="Arial" panose="020B0604020202020204" pitchFamily="34" charset="0"/>
                <a:cs typeface="Arial" panose="020B0604020202020204" pitchFamily="34" charset="0"/>
              </a:rPr>
              <a:t>, 4.31 Chaparral - </a:t>
            </a:r>
            <a:r>
              <a:rPr lang="en-GB" altLang="es-CO" sz="1000" dirty="0" err="1">
                <a:solidFill>
                  <a:srgbClr val="000000"/>
                </a:solidFill>
                <a:latin typeface="Arial" panose="020B0604020202020204" pitchFamily="34" charset="0"/>
                <a:cs typeface="Arial" panose="020B0604020202020204" pitchFamily="34" charset="0"/>
              </a:rPr>
              <a:t>Tuluni</a:t>
            </a:r>
            <a:r>
              <a:rPr lang="en-GB" altLang="es-CO" sz="1000" dirty="0">
                <a:solidFill>
                  <a:srgbClr val="000000"/>
                </a:solidFill>
                <a:latin typeface="Arial" panose="020B0604020202020204" pitchFamily="34" charset="0"/>
                <a:cs typeface="Arial" panose="020B0604020202020204" pitchFamily="34" charset="0"/>
              </a:rPr>
              <a:t> - </a:t>
            </a:r>
            <a:r>
              <a:rPr lang="en-GB" altLang="es-CO" sz="1000" dirty="0" err="1">
                <a:solidFill>
                  <a:srgbClr val="000000"/>
                </a:solidFill>
                <a:latin typeface="Arial" panose="020B0604020202020204" pitchFamily="34" charset="0"/>
                <a:cs typeface="Arial" panose="020B0604020202020204" pitchFamily="34" charset="0"/>
              </a:rPr>
              <a:t>Señoritas</a:t>
            </a:r>
            <a:r>
              <a:rPr lang="en-GB" altLang="es-CO" sz="1000" dirty="0">
                <a:solidFill>
                  <a:srgbClr val="000000"/>
                </a:solidFill>
                <a:latin typeface="Arial" panose="020B0604020202020204" pitchFamily="34" charset="0"/>
                <a:cs typeface="Arial" panose="020B0604020202020204" pitchFamily="34" charset="0"/>
              </a:rPr>
              <a:t> Nariño 3,04 Junín - </a:t>
            </a:r>
            <a:r>
              <a:rPr lang="en-GB" altLang="es-CO" sz="1000" dirty="0" err="1">
                <a:solidFill>
                  <a:srgbClr val="000000"/>
                </a:solidFill>
                <a:latin typeface="Arial" panose="020B0604020202020204" pitchFamily="34" charset="0"/>
                <a:cs typeface="Arial" panose="020B0604020202020204" pitchFamily="34" charset="0"/>
              </a:rPr>
              <a:t>Barbacoas</a:t>
            </a:r>
            <a:r>
              <a:rPr lang="en-GB" altLang="es-CO" sz="1000" dirty="0">
                <a:solidFill>
                  <a:srgbClr val="000000"/>
                </a:solidFill>
                <a:latin typeface="Arial" panose="020B0604020202020204" pitchFamily="34" charset="0"/>
                <a:cs typeface="Arial" panose="020B0604020202020204" pitchFamily="34" charset="0"/>
              </a:rPr>
              <a:t>, 0.74 El </a:t>
            </a:r>
            <a:r>
              <a:rPr lang="en-GB" altLang="es-CO" sz="1000" dirty="0" err="1">
                <a:solidFill>
                  <a:srgbClr val="000000"/>
                </a:solidFill>
                <a:latin typeface="Arial" panose="020B0604020202020204" pitchFamily="34" charset="0"/>
                <a:cs typeface="Arial" panose="020B0604020202020204" pitchFamily="34" charset="0"/>
              </a:rPr>
              <a:t>Empate</a:t>
            </a:r>
            <a:r>
              <a:rPr lang="en-GB" altLang="es-CO" sz="1000" dirty="0">
                <a:solidFill>
                  <a:srgbClr val="000000"/>
                </a:solidFill>
                <a:latin typeface="Arial" panose="020B0604020202020204" pitchFamily="34" charset="0"/>
                <a:cs typeface="Arial" panose="020B0604020202020204" pitchFamily="34" charset="0"/>
              </a:rPr>
              <a:t> - San Bernardo, Santander 0.49 C. San Gil - </a:t>
            </a:r>
            <a:r>
              <a:rPr lang="en-GB" altLang="es-CO" sz="1000" dirty="0" err="1">
                <a:solidFill>
                  <a:srgbClr val="000000"/>
                </a:solidFill>
                <a:latin typeface="Arial" panose="020B0604020202020204" pitchFamily="34" charset="0"/>
                <a:cs typeface="Arial" panose="020B0604020202020204" pitchFamily="34" charset="0"/>
              </a:rPr>
              <a:t>Charalá</a:t>
            </a:r>
            <a:r>
              <a:rPr lang="en-GB" altLang="es-CO" sz="1000" dirty="0">
                <a:solidFill>
                  <a:srgbClr val="000000"/>
                </a:solidFill>
                <a:latin typeface="Arial" panose="020B0604020202020204" pitchFamily="34" charset="0"/>
                <a:cs typeface="Arial" panose="020B0604020202020204" pitchFamily="34" charset="0"/>
              </a:rPr>
              <a:t> - </a:t>
            </a:r>
            <a:r>
              <a:rPr lang="en-GB" altLang="es-CO" sz="1000" dirty="0" err="1">
                <a:solidFill>
                  <a:srgbClr val="000000"/>
                </a:solidFill>
                <a:latin typeface="Arial" panose="020B0604020202020204" pitchFamily="34" charset="0"/>
                <a:cs typeface="Arial" panose="020B0604020202020204" pitchFamily="34" charset="0"/>
              </a:rPr>
              <a:t>Límites</a:t>
            </a:r>
            <a:r>
              <a:rPr lang="en-GB" altLang="es-CO" sz="1000" dirty="0">
                <a:solidFill>
                  <a:srgbClr val="000000"/>
                </a:solidFill>
                <a:latin typeface="Arial" panose="020B0604020202020204" pitchFamily="34" charset="0"/>
                <a:cs typeface="Arial" panose="020B0604020202020204" pitchFamily="34" charset="0"/>
              </a:rPr>
              <a:t>, 3,3 C. </a:t>
            </a:r>
            <a:r>
              <a:rPr lang="en-GB" altLang="es-CO" sz="1000" dirty="0" err="1">
                <a:solidFill>
                  <a:srgbClr val="000000"/>
                </a:solidFill>
                <a:latin typeface="Arial" panose="020B0604020202020204" pitchFamily="34" charset="0"/>
                <a:cs typeface="Arial" panose="020B0604020202020204" pitchFamily="34" charset="0"/>
              </a:rPr>
              <a:t>Estratégico</a:t>
            </a:r>
            <a:r>
              <a:rPr lang="en-GB" altLang="es-CO" sz="1000" dirty="0">
                <a:solidFill>
                  <a:srgbClr val="000000"/>
                </a:solidFill>
                <a:latin typeface="Arial" panose="020B0604020202020204" pitchFamily="34" charset="0"/>
                <a:cs typeface="Arial" panose="020B0604020202020204" pitchFamily="34" charset="0"/>
              </a:rPr>
              <a:t>, 4.96 C. </a:t>
            </a:r>
            <a:r>
              <a:rPr lang="en-GB" altLang="es-CO" sz="1000" dirty="0" err="1">
                <a:solidFill>
                  <a:srgbClr val="000000"/>
                </a:solidFill>
                <a:latin typeface="Arial" panose="020B0604020202020204" pitchFamily="34" charset="0"/>
                <a:cs typeface="Arial" panose="020B0604020202020204" pitchFamily="34" charset="0"/>
              </a:rPr>
              <a:t>Agroforestal</a:t>
            </a:r>
            <a:r>
              <a:rPr lang="en-GB" altLang="es-CO" sz="1000" dirty="0">
                <a:solidFill>
                  <a:srgbClr val="000000"/>
                </a:solidFill>
                <a:latin typeface="Arial" panose="020B0604020202020204" pitchFamily="34" charset="0"/>
                <a:cs typeface="Arial" panose="020B0604020202020204" pitchFamily="34" charset="0"/>
              </a:rPr>
              <a:t> y </a:t>
            </a:r>
            <a:r>
              <a:rPr lang="en-GB" altLang="es-CO" sz="1000" dirty="0" err="1">
                <a:solidFill>
                  <a:srgbClr val="000000"/>
                </a:solidFill>
                <a:latin typeface="Arial" panose="020B0604020202020204" pitchFamily="34" charset="0"/>
                <a:cs typeface="Arial" panose="020B0604020202020204" pitchFamily="34" charset="0"/>
              </a:rPr>
              <a:t>Energético</a:t>
            </a:r>
            <a:r>
              <a:rPr lang="en-GB" altLang="es-CO" sz="1000" dirty="0">
                <a:solidFill>
                  <a:srgbClr val="000000"/>
                </a:solidFill>
                <a:latin typeface="Arial" panose="020B0604020202020204" pitchFamily="34" charset="0"/>
                <a:cs typeface="Arial" panose="020B0604020202020204" pitchFamily="34" charset="0"/>
              </a:rPr>
              <a:t>, 3.48 C. </a:t>
            </a:r>
            <a:r>
              <a:rPr lang="en-GB" altLang="es-CO" sz="1000" dirty="0" err="1">
                <a:solidFill>
                  <a:srgbClr val="000000"/>
                </a:solidFill>
                <a:latin typeface="Arial" panose="020B0604020202020204" pitchFamily="34" charset="0"/>
                <a:cs typeface="Arial" panose="020B0604020202020204" pitchFamily="34" charset="0"/>
              </a:rPr>
              <a:t>Folclor</a:t>
            </a:r>
            <a:r>
              <a:rPr lang="en-GB" altLang="es-CO" sz="1000" dirty="0">
                <a:solidFill>
                  <a:srgbClr val="000000"/>
                </a:solidFill>
                <a:latin typeface="Arial" panose="020B0604020202020204" pitchFamily="34" charset="0"/>
                <a:cs typeface="Arial" panose="020B0604020202020204" pitchFamily="34" charset="0"/>
              </a:rPr>
              <a:t> y </a:t>
            </a:r>
            <a:r>
              <a:rPr lang="en-GB" altLang="es-CO" sz="1000" dirty="0" err="1">
                <a:solidFill>
                  <a:srgbClr val="000000"/>
                </a:solidFill>
                <a:latin typeface="Arial" panose="020B0604020202020204" pitchFamily="34" charset="0"/>
                <a:cs typeface="Arial" panose="020B0604020202020204" pitchFamily="34" charset="0"/>
              </a:rPr>
              <a:t>Bocadillo</a:t>
            </a:r>
            <a:r>
              <a:rPr lang="en-GB" altLang="es-CO" sz="1000" dirty="0">
                <a:solidFill>
                  <a:srgbClr val="000000"/>
                </a:solidFill>
                <a:latin typeface="Arial" panose="020B0604020202020204" pitchFamily="34" charset="0"/>
                <a:cs typeface="Arial" panose="020B0604020202020204" pitchFamily="34" charset="0"/>
              </a:rPr>
              <a:t> I y II Boyacá 0.51 Puente Camacho - </a:t>
            </a:r>
            <a:r>
              <a:rPr lang="en-GB" altLang="es-CO" sz="1000" dirty="0" err="1">
                <a:solidFill>
                  <a:srgbClr val="000000"/>
                </a:solidFill>
                <a:latin typeface="Arial" panose="020B0604020202020204" pitchFamily="34" charset="0"/>
                <a:cs typeface="Arial" panose="020B0604020202020204" pitchFamily="34" charset="0"/>
              </a:rPr>
              <a:t>Garagoa</a:t>
            </a:r>
            <a:r>
              <a:rPr lang="en-GB" altLang="es-CO" sz="1000" dirty="0">
                <a:solidFill>
                  <a:srgbClr val="000000"/>
                </a:solidFill>
                <a:latin typeface="Arial" panose="020B0604020202020204" pitchFamily="34" charset="0"/>
                <a:cs typeface="Arial" panose="020B0604020202020204" pitchFamily="34" charset="0"/>
              </a:rPr>
              <a:t> - Las Juntas, 6.11 </a:t>
            </a:r>
            <a:r>
              <a:rPr lang="en-GB" altLang="es-CO" sz="1000" dirty="0" err="1">
                <a:solidFill>
                  <a:srgbClr val="000000"/>
                </a:solidFill>
                <a:latin typeface="Arial" panose="020B0604020202020204" pitchFamily="34" charset="0"/>
                <a:cs typeface="Arial" panose="020B0604020202020204" pitchFamily="34" charset="0"/>
              </a:rPr>
              <a:t>Movilidad</a:t>
            </a:r>
            <a:r>
              <a:rPr lang="en-GB" altLang="es-CO" sz="1000" dirty="0">
                <a:solidFill>
                  <a:srgbClr val="000000"/>
                </a:solidFill>
                <a:latin typeface="Arial" panose="020B0604020202020204" pitchFamily="34" charset="0"/>
                <a:cs typeface="Arial" panose="020B0604020202020204" pitchFamily="34" charset="0"/>
              </a:rPr>
              <a:t> - </a:t>
            </a:r>
            <a:r>
              <a:rPr lang="en-GB" altLang="es-CO" sz="1000" dirty="0" err="1">
                <a:solidFill>
                  <a:srgbClr val="000000"/>
                </a:solidFill>
                <a:latin typeface="Arial" panose="020B0604020202020204" pitchFamily="34" charset="0"/>
                <a:cs typeface="Arial" panose="020B0604020202020204" pitchFamily="34" charset="0"/>
              </a:rPr>
              <a:t>Sogamoso</a:t>
            </a:r>
            <a:r>
              <a:rPr lang="en-GB" altLang="es-CO" sz="1000" dirty="0">
                <a:solidFill>
                  <a:srgbClr val="000000"/>
                </a:solidFill>
                <a:latin typeface="Arial" panose="020B0604020202020204" pitchFamily="34" charset="0"/>
                <a:cs typeface="Arial" panose="020B0604020202020204" pitchFamily="34" charset="0"/>
              </a:rPr>
              <a:t>; . </a:t>
            </a:r>
          </a:p>
          <a:p>
            <a:pPr>
              <a:lnSpc>
                <a:spcPct val="90000"/>
              </a:lnSpc>
              <a:spcAft>
                <a:spcPct val="20000"/>
              </a:spcAft>
              <a:buClr>
                <a:srgbClr val="292929"/>
              </a:buClr>
              <a:buFont typeface="Wingdings" panose="05000000000000000000" pitchFamily="2" charset="2"/>
              <a:buChar char="§"/>
            </a:pPr>
            <a:r>
              <a:rPr lang="en-GB" altLang="es-CO" sz="1000" dirty="0">
                <a:solidFill>
                  <a:srgbClr val="000000"/>
                </a:solidFill>
                <a:latin typeface="Arial" panose="020B0604020202020204" pitchFamily="34" charset="0"/>
                <a:cs typeface="Arial" panose="020B0604020202020204" pitchFamily="34" charset="0"/>
              </a:rPr>
              <a:t>Se </a:t>
            </a:r>
            <a:r>
              <a:rPr lang="en-GB" altLang="es-CO" sz="1000" dirty="0" err="1">
                <a:solidFill>
                  <a:srgbClr val="000000"/>
                </a:solidFill>
                <a:latin typeface="Arial" panose="020B0604020202020204" pitchFamily="34" charset="0"/>
                <a:cs typeface="Arial" panose="020B0604020202020204" pitchFamily="34" charset="0"/>
              </a:rPr>
              <a:t>gestionaron</a:t>
            </a:r>
            <a:r>
              <a:rPr lang="en-GB" altLang="es-CO" sz="1000" dirty="0">
                <a:solidFill>
                  <a:srgbClr val="000000"/>
                </a:solidFill>
                <a:latin typeface="Arial" panose="020B0604020202020204" pitchFamily="34" charset="0"/>
                <a:cs typeface="Arial" panose="020B0604020202020204" pitchFamily="34" charset="0"/>
              </a:rPr>
              <a:t> </a:t>
            </a:r>
            <a:r>
              <a:rPr lang="en-GB" altLang="es-CO" sz="1000" dirty="0" err="1">
                <a:solidFill>
                  <a:srgbClr val="000000"/>
                </a:solidFill>
                <a:latin typeface="Arial" panose="020B0604020202020204" pitchFamily="34" charset="0"/>
                <a:cs typeface="Arial" panose="020B0604020202020204" pitchFamily="34" charset="0"/>
              </a:rPr>
              <a:t>recursos</a:t>
            </a:r>
            <a:r>
              <a:rPr lang="en-GB" altLang="es-CO" sz="1000" dirty="0">
                <a:solidFill>
                  <a:srgbClr val="000000"/>
                </a:solidFill>
                <a:latin typeface="Arial" panose="020B0604020202020204" pitchFamily="34" charset="0"/>
                <a:cs typeface="Arial" panose="020B0604020202020204" pitchFamily="34" charset="0"/>
              </a:rPr>
              <a:t> para </a:t>
            </a:r>
            <a:r>
              <a:rPr lang="en-GB" altLang="es-CO" sz="1000" dirty="0" err="1">
                <a:solidFill>
                  <a:srgbClr val="000000"/>
                </a:solidFill>
                <a:latin typeface="Arial" panose="020B0604020202020204" pitchFamily="34" charset="0"/>
                <a:cs typeface="Arial" panose="020B0604020202020204" pitchFamily="34" charset="0"/>
              </a:rPr>
              <a:t>adición</a:t>
            </a:r>
            <a:r>
              <a:rPr lang="en-GB" altLang="es-CO" sz="1000" dirty="0">
                <a:solidFill>
                  <a:srgbClr val="000000"/>
                </a:solidFill>
                <a:latin typeface="Arial" panose="020B0604020202020204" pitchFamily="34" charset="0"/>
                <a:cs typeface="Arial" panose="020B0604020202020204" pitchFamily="34" charset="0"/>
              </a:rPr>
              <a:t> de </a:t>
            </a:r>
            <a:r>
              <a:rPr lang="en-GB" altLang="es-CO" sz="1000" dirty="0" err="1">
                <a:solidFill>
                  <a:srgbClr val="000000"/>
                </a:solidFill>
                <a:latin typeface="Arial" panose="020B0604020202020204" pitchFamily="34" charset="0"/>
                <a:cs typeface="Arial" panose="020B0604020202020204" pitchFamily="34" charset="0"/>
              </a:rPr>
              <a:t>contratos</a:t>
            </a:r>
            <a:r>
              <a:rPr lang="en-GB" altLang="es-CO" sz="1000" dirty="0">
                <a:solidFill>
                  <a:srgbClr val="000000"/>
                </a:solidFill>
                <a:latin typeface="Arial" panose="020B0604020202020204" pitchFamily="34" charset="0"/>
                <a:cs typeface="Arial" panose="020B0604020202020204" pitchFamily="34" charset="0"/>
              </a:rPr>
              <a:t> Plan.</a:t>
            </a:r>
          </a:p>
        </p:txBody>
      </p:sp>
      <p:grpSp>
        <p:nvGrpSpPr>
          <p:cNvPr id="377" name="Group 15"/>
          <p:cNvGrpSpPr>
            <a:grpSpLocks/>
          </p:cNvGrpSpPr>
          <p:nvPr/>
        </p:nvGrpSpPr>
        <p:grpSpPr bwMode="auto">
          <a:xfrm>
            <a:off x="608873" y="1497263"/>
            <a:ext cx="1800225" cy="1800225"/>
            <a:chOff x="2381" y="885"/>
            <a:chExt cx="3221" cy="3221"/>
          </a:xfrm>
        </p:grpSpPr>
        <p:grpSp>
          <p:nvGrpSpPr>
            <p:cNvPr id="378" name="Group 16"/>
            <p:cNvGrpSpPr>
              <a:grpSpLocks/>
            </p:cNvGrpSpPr>
            <p:nvPr/>
          </p:nvGrpSpPr>
          <p:grpSpPr bwMode="auto">
            <a:xfrm>
              <a:off x="2862" y="1371"/>
              <a:ext cx="2259" cy="2249"/>
              <a:chOff x="1476" y="1571"/>
              <a:chExt cx="2100" cy="2090"/>
            </a:xfrm>
          </p:grpSpPr>
          <p:sp>
            <p:nvSpPr>
              <p:cNvPr id="493"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94"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95"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96"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97"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98"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99"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500"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501"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02"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03"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504"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505"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06"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507"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508"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09"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510"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511"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512"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513"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514"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515"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516"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517"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518"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519"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520"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21"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522"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523"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524"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525"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526"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527"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528"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529"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530"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531"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532"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533"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534"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535"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36"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537"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38"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39"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540"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541"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542"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543"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379"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462" name="Group 69"/>
            <p:cNvGrpSpPr>
              <a:grpSpLocks/>
            </p:cNvGrpSpPr>
            <p:nvPr/>
          </p:nvGrpSpPr>
          <p:grpSpPr bwMode="auto">
            <a:xfrm>
              <a:off x="2795" y="1299"/>
              <a:ext cx="2393" cy="2393"/>
              <a:chOff x="-431" y="1616"/>
              <a:chExt cx="2224" cy="2224"/>
            </a:xfrm>
          </p:grpSpPr>
          <p:grpSp>
            <p:nvGrpSpPr>
              <p:cNvPr id="480" name="Group 70"/>
              <p:cNvGrpSpPr>
                <a:grpSpLocks/>
              </p:cNvGrpSpPr>
              <p:nvPr/>
            </p:nvGrpSpPr>
            <p:grpSpPr bwMode="auto">
              <a:xfrm>
                <a:off x="-431" y="1616"/>
                <a:ext cx="2224" cy="2224"/>
                <a:chOff x="-2107" y="1571"/>
                <a:chExt cx="2100" cy="2090"/>
              </a:xfrm>
            </p:grpSpPr>
            <p:sp>
              <p:nvSpPr>
                <p:cNvPr id="482"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83"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84"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85"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86"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87"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88"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489"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490"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491"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492"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481"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463"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4"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5"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6"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467"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468"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469"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470"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471"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472"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473"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474"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475"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476" name="Group 96"/>
            <p:cNvGrpSpPr>
              <a:grpSpLocks/>
            </p:cNvGrpSpPr>
            <p:nvPr/>
          </p:nvGrpSpPr>
          <p:grpSpPr bwMode="auto">
            <a:xfrm>
              <a:off x="3650" y="2147"/>
              <a:ext cx="683" cy="696"/>
              <a:chOff x="2699" y="2205"/>
              <a:chExt cx="635" cy="647"/>
            </a:xfrm>
          </p:grpSpPr>
          <p:sp>
            <p:nvSpPr>
              <p:cNvPr id="477"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78"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79" name="Oval 99"/>
              <p:cNvSpPr>
                <a:spLocks noChangeArrowheads="1"/>
              </p:cNvSpPr>
              <p:nvPr/>
            </p:nvSpPr>
            <p:spPr bwMode="auto">
              <a:xfrm rot="2501472">
                <a:off x="2851" y="2285"/>
                <a:ext cx="396" cy="408"/>
              </a:xfrm>
              <a:prstGeom prst="ellipse">
                <a:avLst/>
              </a:prstGeom>
              <a:solidFill>
                <a:schemeClr val="accent1"/>
              </a:soli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grpSp>
        <p:nvGrpSpPr>
          <p:cNvPr id="544" name="Group 15"/>
          <p:cNvGrpSpPr>
            <a:grpSpLocks/>
          </p:cNvGrpSpPr>
          <p:nvPr/>
        </p:nvGrpSpPr>
        <p:grpSpPr bwMode="auto">
          <a:xfrm>
            <a:off x="3399392" y="1497263"/>
            <a:ext cx="1800225" cy="1800225"/>
            <a:chOff x="2381" y="885"/>
            <a:chExt cx="3221" cy="3221"/>
          </a:xfrm>
        </p:grpSpPr>
        <p:grpSp>
          <p:nvGrpSpPr>
            <p:cNvPr id="545" name="Group 16"/>
            <p:cNvGrpSpPr>
              <a:grpSpLocks/>
            </p:cNvGrpSpPr>
            <p:nvPr/>
          </p:nvGrpSpPr>
          <p:grpSpPr bwMode="auto">
            <a:xfrm>
              <a:off x="2862" y="1371"/>
              <a:ext cx="2259" cy="2249"/>
              <a:chOff x="1476" y="1571"/>
              <a:chExt cx="2100" cy="2090"/>
            </a:xfrm>
          </p:grpSpPr>
          <p:sp>
            <p:nvSpPr>
              <p:cNvPr id="669"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670"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71"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72"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73"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674"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75"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676"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677"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78"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79"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680"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681"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82"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683"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684"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85"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686"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687"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688"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689"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690"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691"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692"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693"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694"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695"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696"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97"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698"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699"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700"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701"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702"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703"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704"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705"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706"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707"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708"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709"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10"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11"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12"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13"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14"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15"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716"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717"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718"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719"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546"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547" name="Group 69"/>
            <p:cNvGrpSpPr>
              <a:grpSpLocks/>
            </p:cNvGrpSpPr>
            <p:nvPr/>
          </p:nvGrpSpPr>
          <p:grpSpPr bwMode="auto">
            <a:xfrm>
              <a:off x="2795" y="1299"/>
              <a:ext cx="2393" cy="2393"/>
              <a:chOff x="-431" y="1616"/>
              <a:chExt cx="2224" cy="2224"/>
            </a:xfrm>
          </p:grpSpPr>
          <p:grpSp>
            <p:nvGrpSpPr>
              <p:cNvPr id="656" name="Group 70"/>
              <p:cNvGrpSpPr>
                <a:grpSpLocks/>
              </p:cNvGrpSpPr>
              <p:nvPr/>
            </p:nvGrpSpPr>
            <p:grpSpPr bwMode="auto">
              <a:xfrm>
                <a:off x="-431" y="1616"/>
                <a:ext cx="2224" cy="2224"/>
                <a:chOff x="-2107" y="1571"/>
                <a:chExt cx="2100" cy="2090"/>
              </a:xfrm>
            </p:grpSpPr>
            <p:sp>
              <p:nvSpPr>
                <p:cNvPr id="658"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659"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60"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61"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62"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663"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64"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665"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666"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67"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68"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657"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548"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49"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50"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51"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552"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644"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645"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646"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647"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648"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649"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650"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651"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652" name="Group 96"/>
            <p:cNvGrpSpPr>
              <a:grpSpLocks/>
            </p:cNvGrpSpPr>
            <p:nvPr/>
          </p:nvGrpSpPr>
          <p:grpSpPr bwMode="auto">
            <a:xfrm>
              <a:off x="3650" y="2147"/>
              <a:ext cx="683" cy="696"/>
              <a:chOff x="2699" y="2205"/>
              <a:chExt cx="635" cy="647"/>
            </a:xfrm>
          </p:grpSpPr>
          <p:sp>
            <p:nvSpPr>
              <p:cNvPr id="653"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54"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55"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grpSp>
        <p:nvGrpSpPr>
          <p:cNvPr id="720" name="Group 15"/>
          <p:cNvGrpSpPr>
            <a:grpSpLocks/>
          </p:cNvGrpSpPr>
          <p:nvPr/>
        </p:nvGrpSpPr>
        <p:grpSpPr bwMode="auto">
          <a:xfrm>
            <a:off x="6049625" y="1493462"/>
            <a:ext cx="1800225" cy="1800225"/>
            <a:chOff x="2381" y="885"/>
            <a:chExt cx="3221" cy="3221"/>
          </a:xfrm>
        </p:grpSpPr>
        <p:grpSp>
          <p:nvGrpSpPr>
            <p:cNvPr id="721" name="Group 16"/>
            <p:cNvGrpSpPr>
              <a:grpSpLocks/>
            </p:cNvGrpSpPr>
            <p:nvPr/>
          </p:nvGrpSpPr>
          <p:grpSpPr bwMode="auto">
            <a:xfrm>
              <a:off x="2862" y="1371"/>
              <a:ext cx="2259" cy="2249"/>
              <a:chOff x="1476" y="1571"/>
              <a:chExt cx="2100" cy="2090"/>
            </a:xfrm>
          </p:grpSpPr>
          <p:sp>
            <p:nvSpPr>
              <p:cNvPr id="754"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755"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56"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57"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58"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759"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60"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761"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762"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63"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64"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65"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766"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67"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768"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769"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70"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771"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772"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773"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774"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775"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776"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777"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778"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779"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780"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781"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82"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783"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784"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785"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786"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787"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788"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789"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790"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791"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792"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793"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794"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95"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96"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97"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98"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99"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800"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801"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802"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803"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804"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722"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723" name="Group 69"/>
            <p:cNvGrpSpPr>
              <a:grpSpLocks/>
            </p:cNvGrpSpPr>
            <p:nvPr/>
          </p:nvGrpSpPr>
          <p:grpSpPr bwMode="auto">
            <a:xfrm>
              <a:off x="2795" y="1299"/>
              <a:ext cx="2393" cy="2393"/>
              <a:chOff x="-431" y="1616"/>
              <a:chExt cx="2224" cy="2224"/>
            </a:xfrm>
          </p:grpSpPr>
          <p:grpSp>
            <p:nvGrpSpPr>
              <p:cNvPr id="741" name="Group 70"/>
              <p:cNvGrpSpPr>
                <a:grpSpLocks/>
              </p:cNvGrpSpPr>
              <p:nvPr/>
            </p:nvGrpSpPr>
            <p:grpSpPr bwMode="auto">
              <a:xfrm>
                <a:off x="-431" y="1616"/>
                <a:ext cx="2224" cy="2224"/>
                <a:chOff x="-2107" y="1571"/>
                <a:chExt cx="2100" cy="2090"/>
              </a:xfrm>
            </p:grpSpPr>
            <p:sp>
              <p:nvSpPr>
                <p:cNvPr id="743"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744"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45"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46"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47"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748"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49"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750"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751"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52"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53"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742"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724"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25"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26"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27"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728"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729"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730"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731"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732"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733"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734"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735"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736"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737" name="Group 96"/>
            <p:cNvGrpSpPr>
              <a:grpSpLocks/>
            </p:cNvGrpSpPr>
            <p:nvPr/>
          </p:nvGrpSpPr>
          <p:grpSpPr bwMode="auto">
            <a:xfrm>
              <a:off x="3650" y="2147"/>
              <a:ext cx="683" cy="696"/>
              <a:chOff x="2699" y="2205"/>
              <a:chExt cx="635" cy="647"/>
            </a:xfrm>
          </p:grpSpPr>
          <p:sp>
            <p:nvSpPr>
              <p:cNvPr id="738"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39"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40"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grpSp>
        <p:nvGrpSpPr>
          <p:cNvPr id="805" name="Group 15"/>
          <p:cNvGrpSpPr>
            <a:grpSpLocks/>
          </p:cNvGrpSpPr>
          <p:nvPr/>
        </p:nvGrpSpPr>
        <p:grpSpPr bwMode="auto">
          <a:xfrm>
            <a:off x="9232901" y="1538568"/>
            <a:ext cx="1800225" cy="1800225"/>
            <a:chOff x="2381" y="885"/>
            <a:chExt cx="3221" cy="3221"/>
          </a:xfrm>
        </p:grpSpPr>
        <p:grpSp>
          <p:nvGrpSpPr>
            <p:cNvPr id="806" name="Group 16"/>
            <p:cNvGrpSpPr>
              <a:grpSpLocks/>
            </p:cNvGrpSpPr>
            <p:nvPr/>
          </p:nvGrpSpPr>
          <p:grpSpPr bwMode="auto">
            <a:xfrm>
              <a:off x="2862" y="1371"/>
              <a:ext cx="2259" cy="2249"/>
              <a:chOff x="1476" y="1571"/>
              <a:chExt cx="2100" cy="2090"/>
            </a:xfrm>
          </p:grpSpPr>
          <p:sp>
            <p:nvSpPr>
              <p:cNvPr id="839"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840"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841"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842"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843"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844"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845"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846"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847"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848"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849"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850"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851"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852"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853"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854"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855"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856"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857"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858"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859"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860"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861"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862"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863"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864"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865"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866"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867"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868"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869"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870"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871"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872"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873"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874"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875"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876"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877"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878"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879"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880"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881"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882"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883"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884"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885"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886"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887"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888"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889"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807"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808" name="Group 69"/>
            <p:cNvGrpSpPr>
              <a:grpSpLocks/>
            </p:cNvGrpSpPr>
            <p:nvPr/>
          </p:nvGrpSpPr>
          <p:grpSpPr bwMode="auto">
            <a:xfrm>
              <a:off x="2795" y="1299"/>
              <a:ext cx="2393" cy="2393"/>
              <a:chOff x="-431" y="1616"/>
              <a:chExt cx="2224" cy="2224"/>
            </a:xfrm>
          </p:grpSpPr>
          <p:grpSp>
            <p:nvGrpSpPr>
              <p:cNvPr id="826" name="Group 70"/>
              <p:cNvGrpSpPr>
                <a:grpSpLocks/>
              </p:cNvGrpSpPr>
              <p:nvPr/>
            </p:nvGrpSpPr>
            <p:grpSpPr bwMode="auto">
              <a:xfrm>
                <a:off x="-431" y="1616"/>
                <a:ext cx="2224" cy="2224"/>
                <a:chOff x="-2107" y="1571"/>
                <a:chExt cx="2100" cy="2090"/>
              </a:xfrm>
            </p:grpSpPr>
            <p:sp>
              <p:nvSpPr>
                <p:cNvPr id="828"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829"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830"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831"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832"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833"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834"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835"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836"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837"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838"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827"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809"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810"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811"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812"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813"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814"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815"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816"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817"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818"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819"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820"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821"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822" name="Group 96"/>
            <p:cNvGrpSpPr>
              <a:grpSpLocks/>
            </p:cNvGrpSpPr>
            <p:nvPr/>
          </p:nvGrpSpPr>
          <p:grpSpPr bwMode="auto">
            <a:xfrm>
              <a:off x="3650" y="2147"/>
              <a:ext cx="683" cy="696"/>
              <a:chOff x="2699" y="2205"/>
              <a:chExt cx="635" cy="647"/>
            </a:xfrm>
          </p:grpSpPr>
          <p:sp>
            <p:nvSpPr>
              <p:cNvPr id="823"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824"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825" name="Oval 99"/>
              <p:cNvSpPr>
                <a:spLocks noChangeArrowheads="1"/>
              </p:cNvSpPr>
              <p:nvPr/>
            </p:nvSpPr>
            <p:spPr bwMode="auto">
              <a:xfrm rot="2501472">
                <a:off x="2851" y="2285"/>
                <a:ext cx="396" cy="408"/>
              </a:xfrm>
              <a:prstGeom prst="ellipse">
                <a:avLst/>
              </a:prstGeom>
              <a:solidFill>
                <a:schemeClr val="accent1"/>
              </a:soli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
        <p:nvSpPr>
          <p:cNvPr id="276" name="Text Box 364"/>
          <p:cNvSpPr txBox="1">
            <a:spLocks noChangeArrowheads="1"/>
          </p:cNvSpPr>
          <p:nvPr/>
        </p:nvSpPr>
        <p:spPr bwMode="auto">
          <a:xfrm>
            <a:off x="1912236" y="2826697"/>
            <a:ext cx="117371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1"/>
                </a:solidFill>
              </a:rPr>
              <a:t>107%*</a:t>
            </a:r>
          </a:p>
        </p:txBody>
      </p:sp>
      <p:sp>
        <p:nvSpPr>
          <p:cNvPr id="461" name="Text Box 364"/>
          <p:cNvSpPr txBox="1">
            <a:spLocks noChangeArrowheads="1"/>
          </p:cNvSpPr>
          <p:nvPr/>
        </p:nvSpPr>
        <p:spPr bwMode="auto">
          <a:xfrm>
            <a:off x="4790658" y="2811274"/>
            <a:ext cx="9941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100%</a:t>
            </a:r>
          </a:p>
        </p:txBody>
      </p:sp>
      <p:sp>
        <p:nvSpPr>
          <p:cNvPr id="643" name="Text Box 364"/>
          <p:cNvSpPr txBox="1">
            <a:spLocks noChangeArrowheads="1"/>
          </p:cNvSpPr>
          <p:nvPr/>
        </p:nvSpPr>
        <p:spPr bwMode="auto">
          <a:xfrm>
            <a:off x="7668971" y="2805432"/>
            <a:ext cx="81144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90%</a:t>
            </a:r>
          </a:p>
        </p:txBody>
      </p:sp>
      <p:sp>
        <p:nvSpPr>
          <p:cNvPr id="376" name="Text Box 364"/>
          <p:cNvSpPr txBox="1">
            <a:spLocks noChangeArrowheads="1"/>
          </p:cNvSpPr>
          <p:nvPr/>
        </p:nvSpPr>
        <p:spPr bwMode="auto">
          <a:xfrm>
            <a:off x="10648038" y="2772377"/>
            <a:ext cx="117371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1"/>
                </a:solidFill>
              </a:rPr>
              <a:t>115%*</a:t>
            </a:r>
          </a:p>
        </p:txBody>
      </p:sp>
    </p:spTree>
    <p:extLst>
      <p:ext uri="{BB962C8B-B14F-4D97-AF65-F5344CB8AC3E}">
        <p14:creationId xmlns:p14="http://schemas.microsoft.com/office/powerpoint/2010/main" val="2828464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787414" y="-67817"/>
            <a:ext cx="5404586" cy="400110"/>
          </a:xfrm>
          <a:prstGeom prst="rect">
            <a:avLst/>
          </a:prstGeom>
        </p:spPr>
        <p:txBody>
          <a:bodyPr wrap="square">
            <a:spAutoFit/>
          </a:bodyPr>
          <a:lstStyle/>
          <a:p>
            <a:r>
              <a:rPr lang="es-MX" sz="2000" b="1" dirty="0">
                <a:solidFill>
                  <a:schemeClr val="bg1"/>
                </a:solidFill>
                <a:latin typeface="Arial" panose="020B0604020202020204" pitchFamily="34" charset="0"/>
                <a:cs typeface="Arial" panose="020B0604020202020204" pitchFamily="34" charset="0"/>
              </a:rPr>
              <a:t>Gestión de la infraestructura vial</a:t>
            </a:r>
          </a:p>
        </p:txBody>
      </p:sp>
      <p:sp>
        <p:nvSpPr>
          <p:cNvPr id="274" name="Rectangle 7"/>
          <p:cNvSpPr>
            <a:spLocks noChangeArrowheads="1"/>
          </p:cNvSpPr>
          <p:nvPr/>
        </p:nvSpPr>
        <p:spPr bwMode="gray">
          <a:xfrm>
            <a:off x="526678" y="920739"/>
            <a:ext cx="2514001"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CO" sz="1600" dirty="0">
                <a:solidFill>
                  <a:srgbClr val="000000"/>
                </a:solidFill>
                <a:latin typeface="Arial Narrow" panose="020B0606020202030204" pitchFamily="34" charset="0"/>
              </a:rPr>
              <a:t>Obras fluviales construidas</a:t>
            </a:r>
          </a:p>
        </p:txBody>
      </p:sp>
      <p:sp>
        <p:nvSpPr>
          <p:cNvPr id="275" name="Rectangle 3"/>
          <p:cNvSpPr>
            <a:spLocks noChangeArrowheads="1"/>
          </p:cNvSpPr>
          <p:nvPr/>
        </p:nvSpPr>
        <p:spPr bwMode="gray">
          <a:xfrm>
            <a:off x="522150" y="3775847"/>
            <a:ext cx="2516808" cy="1710553"/>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altLang="es-CO" sz="1000" dirty="0">
                <a:solidFill>
                  <a:srgbClr val="000000"/>
                </a:solidFill>
                <a:latin typeface="Arial" panose="020B0604020202020204" pitchFamily="34" charset="0"/>
                <a:cs typeface="Arial" panose="020B0604020202020204" pitchFamily="34" charset="0"/>
              </a:rPr>
              <a:t>Se terminaron las obras de mantenimiento de los muelles: Rio </a:t>
            </a:r>
            <a:r>
              <a:rPr lang="es-MX" altLang="es-CO" sz="1000" dirty="0" err="1">
                <a:solidFill>
                  <a:srgbClr val="000000"/>
                </a:solidFill>
                <a:latin typeface="Arial" panose="020B0604020202020204" pitchFamily="34" charset="0"/>
                <a:cs typeface="Arial" panose="020B0604020202020204" pitchFamily="34" charset="0"/>
              </a:rPr>
              <a:t>Truando</a:t>
            </a:r>
            <a:r>
              <a:rPr lang="es-MX" altLang="es-CO" sz="1000" dirty="0">
                <a:solidFill>
                  <a:srgbClr val="000000"/>
                </a:solidFill>
                <a:latin typeface="Arial" panose="020B0604020202020204" pitchFamily="34" charset="0"/>
                <a:cs typeface="Arial" panose="020B0604020202020204" pitchFamily="34" charset="0"/>
              </a:rPr>
              <a:t>, Puerto Asís Putumayo, San José del Guaviare,  Leticia- Amazonas, ferry de Caimito, rio </a:t>
            </a:r>
            <a:r>
              <a:rPr lang="es-MX" altLang="es-CO" sz="1000" dirty="0" err="1">
                <a:solidFill>
                  <a:srgbClr val="000000"/>
                </a:solidFill>
                <a:latin typeface="Arial" panose="020B0604020202020204" pitchFamily="34" charset="0"/>
                <a:cs typeface="Arial" panose="020B0604020202020204" pitchFamily="34" charset="0"/>
              </a:rPr>
              <a:t>Salaqui</a:t>
            </a:r>
            <a:r>
              <a:rPr lang="es-MX" altLang="es-CO" sz="1000" dirty="0">
                <a:solidFill>
                  <a:srgbClr val="000000"/>
                </a:solidFill>
                <a:latin typeface="Arial" panose="020B0604020202020204" pitchFamily="34" charset="0"/>
                <a:cs typeface="Arial" panose="020B0604020202020204" pitchFamily="34" charset="0"/>
              </a:rPr>
              <a:t>, la tola en Nariño,  la Esmeralda,  ferry Piamonte; Construcción de obras de protección en Santa Barbara de </a:t>
            </a:r>
            <a:r>
              <a:rPr lang="es-MX" altLang="es-CO" sz="1000" dirty="0" err="1">
                <a:solidFill>
                  <a:srgbClr val="000000"/>
                </a:solidFill>
                <a:latin typeface="Arial" panose="020B0604020202020204" pitchFamily="34" charset="0"/>
                <a:cs typeface="Arial" panose="020B0604020202020204" pitchFamily="34" charset="0"/>
              </a:rPr>
              <a:t>Iscuande</a:t>
            </a:r>
            <a:r>
              <a:rPr lang="es-MX" altLang="es-CO" sz="1000" dirty="0">
                <a:solidFill>
                  <a:srgbClr val="000000"/>
                </a:solidFill>
                <a:latin typeface="Arial" panose="020B0604020202020204" pitchFamily="34" charset="0"/>
                <a:cs typeface="Arial" panose="020B0604020202020204" pitchFamily="34" charset="0"/>
              </a:rPr>
              <a:t>, Mosquera en Nariño y señalización de la red fluvial del rio amazonas y del río putumayo (2).</a:t>
            </a:r>
          </a:p>
          <a:p>
            <a:pPr>
              <a:lnSpc>
                <a:spcPct val="90000"/>
              </a:lnSpc>
              <a:spcAft>
                <a:spcPct val="20000"/>
              </a:spcAft>
              <a:buClr>
                <a:srgbClr val="292929"/>
              </a:buClr>
              <a:buFont typeface="Wingdings" panose="05000000000000000000" pitchFamily="2" charset="2"/>
              <a:buChar char="§"/>
            </a:pPr>
            <a:r>
              <a:rPr lang="es-MX" altLang="es-CO" sz="1000" dirty="0">
                <a:solidFill>
                  <a:srgbClr val="000000"/>
                </a:solidFill>
                <a:latin typeface="Arial" panose="020B0604020202020204" pitchFamily="34" charset="0"/>
                <a:cs typeface="Arial" panose="020B0604020202020204" pitchFamily="34" charset="0"/>
              </a:rPr>
              <a:t>Se logró atender mas sitios con los recursos </a:t>
            </a:r>
            <a:r>
              <a:rPr lang="es-MX" altLang="es-CO" sz="1000" dirty="0" err="1">
                <a:solidFill>
                  <a:srgbClr val="000000"/>
                </a:solidFill>
                <a:latin typeface="Arial" panose="020B0604020202020204" pitchFamily="34" charset="0"/>
                <a:cs typeface="Arial" panose="020B0604020202020204" pitchFamily="34" charset="0"/>
              </a:rPr>
              <a:t>asigndos</a:t>
            </a:r>
            <a:r>
              <a:rPr lang="es-MX" altLang="es-CO" sz="1000" dirty="0">
                <a:solidFill>
                  <a:srgbClr val="000000"/>
                </a:solidFill>
                <a:latin typeface="Arial" panose="020B0604020202020204" pitchFamily="34" charset="0"/>
                <a:cs typeface="Arial" panose="020B0604020202020204" pitchFamily="34" charset="0"/>
              </a:rPr>
              <a:t>.</a:t>
            </a:r>
            <a:endParaRPr lang="en-GB" altLang="es-CO" sz="1000" dirty="0">
              <a:solidFill>
                <a:srgbClr val="000000"/>
              </a:solidFill>
              <a:latin typeface="Arial" panose="020B0604020202020204" pitchFamily="34" charset="0"/>
              <a:cs typeface="Arial" panose="020B0604020202020204" pitchFamily="34" charset="0"/>
            </a:endParaRPr>
          </a:p>
        </p:txBody>
      </p:sp>
      <p:sp>
        <p:nvSpPr>
          <p:cNvPr id="276" name="Text Box 364"/>
          <p:cNvSpPr txBox="1">
            <a:spLocks noChangeArrowheads="1"/>
          </p:cNvSpPr>
          <p:nvPr/>
        </p:nvSpPr>
        <p:spPr bwMode="auto">
          <a:xfrm>
            <a:off x="1193695" y="3315306"/>
            <a:ext cx="117371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1"/>
                </a:solidFill>
              </a:rPr>
              <a:t>144%*</a:t>
            </a:r>
          </a:p>
        </p:txBody>
      </p:sp>
      <p:sp>
        <p:nvSpPr>
          <p:cNvPr id="459" name="Rectangle 7"/>
          <p:cNvSpPr>
            <a:spLocks noChangeArrowheads="1"/>
          </p:cNvSpPr>
          <p:nvPr/>
        </p:nvSpPr>
        <p:spPr bwMode="gray">
          <a:xfrm>
            <a:off x="3474774" y="905316"/>
            <a:ext cx="2514001"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solidFill>
                  <a:srgbClr val="000000"/>
                </a:solidFill>
                <a:latin typeface="Arial Narrow" panose="020B0606020202030204" pitchFamily="34" charset="0"/>
              </a:rPr>
              <a:t>Kilómetros de red vial secundaria rehabilitados</a:t>
            </a:r>
          </a:p>
        </p:txBody>
      </p:sp>
      <p:sp>
        <p:nvSpPr>
          <p:cNvPr id="460" name="Rectangle 3"/>
          <p:cNvSpPr>
            <a:spLocks noChangeArrowheads="1"/>
          </p:cNvSpPr>
          <p:nvPr/>
        </p:nvSpPr>
        <p:spPr bwMode="gray">
          <a:xfrm>
            <a:off x="3470246" y="3760424"/>
            <a:ext cx="2516808" cy="1800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CO" sz="1000" dirty="0">
                <a:latin typeface="Arial" panose="020B0604020202020204" pitchFamily="34" charset="0"/>
                <a:cs typeface="Arial" panose="020B0604020202020204" pitchFamily="34" charset="0"/>
              </a:rPr>
              <a:t>27,35 km de rehabilitación en red secundaría</a:t>
            </a:r>
            <a:br>
              <a:rPr lang="es-CO" sz="1000" dirty="0">
                <a:latin typeface="Arial" panose="020B0604020202020204" pitchFamily="34" charset="0"/>
                <a:cs typeface="Arial" panose="020B0604020202020204" pitchFamily="34" charset="0"/>
              </a:rPr>
            </a:br>
            <a:r>
              <a:rPr lang="es-CO" sz="1000" dirty="0">
                <a:latin typeface="Arial" panose="020B0604020202020204" pitchFamily="34" charset="0"/>
                <a:cs typeface="Arial" panose="020B0604020202020204" pitchFamily="34" charset="0"/>
              </a:rPr>
              <a:t>GGP: 12: Ibagué Perales: 1.73Km - </a:t>
            </a:r>
            <a:r>
              <a:rPr lang="es-CO" sz="1000" dirty="0" err="1">
                <a:latin typeface="Arial" panose="020B0604020202020204" pitchFamily="34" charset="0"/>
                <a:cs typeface="Arial" panose="020B0604020202020204" pitchFamily="34" charset="0"/>
              </a:rPr>
              <a:t>Guática</a:t>
            </a:r>
            <a:r>
              <a:rPr lang="es-CO" sz="1000" dirty="0">
                <a:latin typeface="Arial" panose="020B0604020202020204" pitchFamily="34" charset="0"/>
                <a:cs typeface="Arial" panose="020B0604020202020204" pitchFamily="34" charset="0"/>
              </a:rPr>
              <a:t>: 3,38Km - Tebaida Montenegro: 6,04Km y Corredor Facatativá - El Rosal 0,85km.</a:t>
            </a:r>
            <a:br>
              <a:rPr lang="es-CO" sz="1000" dirty="0">
                <a:latin typeface="Arial" panose="020B0604020202020204" pitchFamily="34" charset="0"/>
                <a:cs typeface="Arial" panose="020B0604020202020204" pitchFamily="34" charset="0"/>
              </a:rPr>
            </a:br>
            <a:r>
              <a:rPr lang="es-CO" sz="1000" dirty="0">
                <a:latin typeface="Arial" panose="020B0604020202020204" pitchFamily="34" charset="0"/>
                <a:cs typeface="Arial" panose="020B0604020202020204" pitchFamily="34" charset="0"/>
              </a:rPr>
              <a:t>SRN Carretera Coveñas-Sabaneta: 2,75 Km; Cali-Yumbo 12,6km .</a:t>
            </a:r>
          </a:p>
          <a:p>
            <a:pPr>
              <a:lnSpc>
                <a:spcPct val="90000"/>
              </a:lnSpc>
              <a:spcAft>
                <a:spcPct val="20000"/>
              </a:spcAft>
              <a:buClr>
                <a:srgbClr val="292929"/>
              </a:buClr>
              <a:buFont typeface="Wingdings" panose="05000000000000000000" pitchFamily="2" charset="2"/>
              <a:buChar char="§"/>
            </a:pPr>
            <a:r>
              <a:rPr lang="es-CO" sz="1000" dirty="0">
                <a:latin typeface="Arial" panose="020B0604020202020204" pitchFamily="34" charset="0"/>
                <a:cs typeface="Arial" panose="020B0604020202020204" pitchFamily="34" charset="0"/>
              </a:rPr>
              <a:t>Asignaron mayores recursos para el programa de Conectividad Regional</a:t>
            </a:r>
            <a:endParaRPr lang="en-GB" altLang="es-CO" sz="1000" dirty="0">
              <a:solidFill>
                <a:srgbClr val="000000"/>
              </a:solidFill>
              <a:latin typeface="Arial" panose="020B0604020202020204" pitchFamily="34" charset="0"/>
              <a:cs typeface="Arial" panose="020B0604020202020204" pitchFamily="34" charset="0"/>
            </a:endParaRPr>
          </a:p>
        </p:txBody>
      </p:sp>
      <p:sp>
        <p:nvSpPr>
          <p:cNvPr id="461" name="Text Box 364"/>
          <p:cNvSpPr txBox="1">
            <a:spLocks noChangeArrowheads="1"/>
          </p:cNvSpPr>
          <p:nvPr/>
        </p:nvSpPr>
        <p:spPr bwMode="auto">
          <a:xfrm>
            <a:off x="4141791" y="3299883"/>
            <a:ext cx="117371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1"/>
                </a:solidFill>
              </a:rPr>
              <a:t>238%*</a:t>
            </a:r>
          </a:p>
        </p:txBody>
      </p:sp>
      <p:grpSp>
        <p:nvGrpSpPr>
          <p:cNvPr id="553" name="Ellipse 256"/>
          <p:cNvGrpSpPr>
            <a:grpSpLocks/>
          </p:cNvGrpSpPr>
          <p:nvPr/>
        </p:nvGrpSpPr>
        <p:grpSpPr bwMode="auto">
          <a:xfrm>
            <a:off x="7223957" y="3064620"/>
            <a:ext cx="2087562" cy="431800"/>
            <a:chOff x="4712208" y="4803648"/>
            <a:chExt cx="2822448" cy="621792"/>
          </a:xfrm>
        </p:grpSpPr>
        <p:pic>
          <p:nvPicPr>
            <p:cNvPr id="554"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5"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grpSp>
        <p:nvGrpSpPr>
          <p:cNvPr id="556" name="Group 15"/>
          <p:cNvGrpSpPr>
            <a:grpSpLocks/>
          </p:cNvGrpSpPr>
          <p:nvPr/>
        </p:nvGrpSpPr>
        <p:grpSpPr bwMode="auto">
          <a:xfrm>
            <a:off x="6772418" y="1579149"/>
            <a:ext cx="1800225" cy="1800225"/>
            <a:chOff x="2381" y="885"/>
            <a:chExt cx="3221" cy="3221"/>
          </a:xfrm>
        </p:grpSpPr>
        <p:grpSp>
          <p:nvGrpSpPr>
            <p:cNvPr id="557" name="Group 16"/>
            <p:cNvGrpSpPr>
              <a:grpSpLocks/>
            </p:cNvGrpSpPr>
            <p:nvPr/>
          </p:nvGrpSpPr>
          <p:grpSpPr bwMode="auto">
            <a:xfrm>
              <a:off x="2862" y="1371"/>
              <a:ext cx="2259" cy="2249"/>
              <a:chOff x="1476" y="1571"/>
              <a:chExt cx="2100" cy="2090"/>
            </a:xfrm>
          </p:grpSpPr>
          <p:sp>
            <p:nvSpPr>
              <p:cNvPr id="590"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591"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92"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593"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94"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595"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596"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597"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598"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99"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00"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601"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602"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03"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604"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605"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06"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607"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608"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609"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610"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611"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612"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613"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614"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615"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616"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617"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18"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619"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620"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621"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622"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623"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624"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625"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626"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627"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628"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629"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630"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31"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32"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33"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634"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35"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36"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637"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638"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639"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640"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558"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559" name="Group 69"/>
            <p:cNvGrpSpPr>
              <a:grpSpLocks/>
            </p:cNvGrpSpPr>
            <p:nvPr/>
          </p:nvGrpSpPr>
          <p:grpSpPr bwMode="auto">
            <a:xfrm>
              <a:off x="2795" y="1299"/>
              <a:ext cx="2393" cy="2393"/>
              <a:chOff x="-431" y="1616"/>
              <a:chExt cx="2224" cy="2224"/>
            </a:xfrm>
          </p:grpSpPr>
          <p:grpSp>
            <p:nvGrpSpPr>
              <p:cNvPr id="577" name="Group 70"/>
              <p:cNvGrpSpPr>
                <a:grpSpLocks/>
              </p:cNvGrpSpPr>
              <p:nvPr/>
            </p:nvGrpSpPr>
            <p:grpSpPr bwMode="auto">
              <a:xfrm>
                <a:off x="-431" y="1616"/>
                <a:ext cx="2224" cy="2224"/>
                <a:chOff x="-2107" y="1571"/>
                <a:chExt cx="2100" cy="2090"/>
              </a:xfrm>
            </p:grpSpPr>
            <p:sp>
              <p:nvSpPr>
                <p:cNvPr id="579"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580"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81"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582"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83"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584"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585"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586"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587"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88"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89"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578"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560"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61"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62"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63"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564"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565"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566"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567"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568"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569"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rgbClr val="DC0000"/>
            </a:solidFill>
            <a:ln w="9525">
              <a:solidFill>
                <a:schemeClr val="bg1"/>
              </a:solidFill>
              <a:prstDash val="solid"/>
              <a:round/>
              <a:headEnd/>
              <a:tailEnd/>
            </a:ln>
          </p:spPr>
          <p:txBody>
            <a:bodyPr/>
            <a:lstStyle/>
            <a:p>
              <a:endParaRPr lang="es-CO"/>
            </a:p>
          </p:txBody>
        </p:sp>
        <p:sp>
          <p:nvSpPr>
            <p:cNvPr id="570"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rgbClr val="DC0000"/>
            </a:solidFill>
            <a:ln w="9525">
              <a:solidFill>
                <a:schemeClr val="bg1"/>
              </a:solidFill>
              <a:prstDash val="solid"/>
              <a:round/>
              <a:headEnd/>
              <a:tailEnd/>
            </a:ln>
          </p:spPr>
          <p:txBody>
            <a:bodyPr/>
            <a:lstStyle/>
            <a:p>
              <a:endParaRPr lang="es-CO"/>
            </a:p>
          </p:txBody>
        </p:sp>
        <p:sp>
          <p:nvSpPr>
            <p:cNvPr id="571"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rgbClr val="DC0000"/>
            </a:solidFill>
            <a:ln w="9525">
              <a:solidFill>
                <a:schemeClr val="bg1"/>
              </a:solidFill>
              <a:prstDash val="solid"/>
              <a:round/>
              <a:headEnd/>
              <a:tailEnd/>
            </a:ln>
          </p:spPr>
          <p:txBody>
            <a:bodyPr/>
            <a:lstStyle/>
            <a:p>
              <a:endParaRPr lang="es-CO"/>
            </a:p>
          </p:txBody>
        </p:sp>
        <p:sp>
          <p:nvSpPr>
            <p:cNvPr id="572"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rgbClr val="DC0000"/>
            </a:solidFill>
            <a:ln w="9525">
              <a:solidFill>
                <a:schemeClr val="bg1"/>
              </a:solidFill>
              <a:prstDash val="solid"/>
              <a:round/>
              <a:headEnd/>
              <a:tailEnd/>
            </a:ln>
          </p:spPr>
          <p:txBody>
            <a:bodyPr/>
            <a:lstStyle/>
            <a:p>
              <a:endParaRPr lang="es-CO"/>
            </a:p>
          </p:txBody>
        </p:sp>
        <p:grpSp>
          <p:nvGrpSpPr>
            <p:cNvPr id="573" name="Group 96"/>
            <p:cNvGrpSpPr>
              <a:grpSpLocks/>
            </p:cNvGrpSpPr>
            <p:nvPr/>
          </p:nvGrpSpPr>
          <p:grpSpPr bwMode="auto">
            <a:xfrm>
              <a:off x="3650" y="2147"/>
              <a:ext cx="683" cy="696"/>
              <a:chOff x="2699" y="2205"/>
              <a:chExt cx="635" cy="647"/>
            </a:xfrm>
          </p:grpSpPr>
          <p:sp>
            <p:nvSpPr>
              <p:cNvPr id="574"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75"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76"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
        <p:nvSpPr>
          <p:cNvPr id="641" name="Rectangle 7"/>
          <p:cNvSpPr>
            <a:spLocks noChangeArrowheads="1"/>
          </p:cNvSpPr>
          <p:nvPr/>
        </p:nvSpPr>
        <p:spPr bwMode="gray">
          <a:xfrm>
            <a:off x="6346990" y="920739"/>
            <a:ext cx="2514001"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CO" sz="1600" dirty="0">
                <a:solidFill>
                  <a:srgbClr val="000000"/>
                </a:solidFill>
                <a:latin typeface="Arial Narrow" panose="020B0606020202030204" pitchFamily="34" charset="0"/>
              </a:rPr>
              <a:t>kilómetros de segundas calzadas construidos red vial secundaria</a:t>
            </a:r>
          </a:p>
        </p:txBody>
      </p:sp>
      <p:sp>
        <p:nvSpPr>
          <p:cNvPr id="642" name="Rectangle 3"/>
          <p:cNvSpPr>
            <a:spLocks noChangeArrowheads="1"/>
          </p:cNvSpPr>
          <p:nvPr/>
        </p:nvSpPr>
        <p:spPr bwMode="gray">
          <a:xfrm>
            <a:off x="6342462" y="3775847"/>
            <a:ext cx="2516808" cy="1800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CO" sz="1000" dirty="0">
                <a:latin typeface="Arial" panose="020B0604020202020204" pitchFamily="34" charset="0"/>
                <a:cs typeface="Arial" panose="020B0604020202020204" pitchFamily="34" charset="0"/>
              </a:rPr>
              <a:t>GGP: Ibagué Perales: 0.42Km, Acceso al puerto de Barranquilla 0,7km</a:t>
            </a:r>
            <a:br>
              <a:rPr lang="es-CO" sz="1000" dirty="0">
                <a:latin typeface="Arial" panose="020B0604020202020204" pitchFamily="34" charset="0"/>
                <a:cs typeface="Arial" panose="020B0604020202020204" pitchFamily="34" charset="0"/>
              </a:rPr>
            </a:br>
            <a:br>
              <a:rPr lang="es-CO" sz="1000" dirty="0">
                <a:latin typeface="Arial" panose="020B0604020202020204" pitchFamily="34" charset="0"/>
                <a:cs typeface="Arial" panose="020B0604020202020204" pitchFamily="34" charset="0"/>
              </a:rPr>
            </a:br>
            <a:r>
              <a:rPr lang="es-CO" sz="1000" dirty="0">
                <a:latin typeface="Arial" panose="020B0604020202020204" pitchFamily="34" charset="0"/>
                <a:cs typeface="Arial" panose="020B0604020202020204" pitchFamily="34" charset="0"/>
              </a:rPr>
              <a:t>SRN: Cali-Yumbo (0,54) . </a:t>
            </a:r>
          </a:p>
          <a:p>
            <a:pPr>
              <a:lnSpc>
                <a:spcPct val="90000"/>
              </a:lnSpc>
              <a:spcAft>
                <a:spcPct val="20000"/>
              </a:spcAft>
              <a:buClr>
                <a:srgbClr val="292929"/>
              </a:buClr>
              <a:buFont typeface="Wingdings" panose="05000000000000000000" pitchFamily="2" charset="2"/>
              <a:buChar char="§"/>
            </a:pPr>
            <a:r>
              <a:rPr lang="es-CO" sz="1000" dirty="0">
                <a:latin typeface="Arial" panose="020B0604020202020204" pitchFamily="34" charset="0"/>
                <a:cs typeface="Arial" panose="020B0604020202020204" pitchFamily="34" charset="0"/>
              </a:rPr>
              <a:t>Aunque asignaron mayores recursos, fue necesario atender en primera instancia actividades de rehabilitación.</a:t>
            </a:r>
            <a:endParaRPr lang="en-GB" altLang="es-CO" sz="1000" dirty="0">
              <a:solidFill>
                <a:srgbClr val="000000"/>
              </a:solidFill>
              <a:latin typeface="Arial" panose="020B0604020202020204" pitchFamily="34" charset="0"/>
              <a:cs typeface="Arial" panose="020B0604020202020204" pitchFamily="34" charset="0"/>
            </a:endParaRPr>
          </a:p>
        </p:txBody>
      </p:sp>
      <p:sp>
        <p:nvSpPr>
          <p:cNvPr id="643" name="Text Box 364"/>
          <p:cNvSpPr txBox="1">
            <a:spLocks noChangeArrowheads="1"/>
          </p:cNvSpPr>
          <p:nvPr/>
        </p:nvSpPr>
        <p:spPr bwMode="auto">
          <a:xfrm>
            <a:off x="7105378" y="3315306"/>
            <a:ext cx="99097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rgbClr val="FF0000"/>
                </a:solidFill>
              </a:rPr>
              <a:t>66%*</a:t>
            </a:r>
          </a:p>
        </p:txBody>
      </p:sp>
      <p:grpSp>
        <p:nvGrpSpPr>
          <p:cNvPr id="280" name="Ellipse 256"/>
          <p:cNvGrpSpPr>
            <a:grpSpLocks/>
          </p:cNvGrpSpPr>
          <p:nvPr/>
        </p:nvGrpSpPr>
        <p:grpSpPr bwMode="auto">
          <a:xfrm>
            <a:off x="10086491" y="3049197"/>
            <a:ext cx="2087562" cy="431800"/>
            <a:chOff x="4712208" y="4803648"/>
            <a:chExt cx="2822448" cy="621792"/>
          </a:xfrm>
        </p:grpSpPr>
        <p:pic>
          <p:nvPicPr>
            <p:cNvPr id="281"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374" name="Rectangle 7"/>
          <p:cNvSpPr>
            <a:spLocks noChangeArrowheads="1"/>
          </p:cNvSpPr>
          <p:nvPr/>
        </p:nvSpPr>
        <p:spPr bwMode="gray">
          <a:xfrm>
            <a:off x="9209524" y="905316"/>
            <a:ext cx="2514001"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CO" sz="1600" dirty="0">
                <a:solidFill>
                  <a:srgbClr val="000000"/>
                </a:solidFill>
                <a:latin typeface="Arial Narrow" panose="020B0606020202030204" pitchFamily="34" charset="0"/>
              </a:rPr>
              <a:t>Túneles de red vial nacional primaria terminados</a:t>
            </a:r>
          </a:p>
        </p:txBody>
      </p:sp>
      <p:sp>
        <p:nvSpPr>
          <p:cNvPr id="375" name="Rectangle 3"/>
          <p:cNvSpPr>
            <a:spLocks noChangeArrowheads="1"/>
          </p:cNvSpPr>
          <p:nvPr/>
        </p:nvSpPr>
        <p:spPr bwMode="gray">
          <a:xfrm>
            <a:off x="9204996" y="3760424"/>
            <a:ext cx="2516808" cy="1800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sz="1000" dirty="0">
                <a:latin typeface="Arial" panose="020B0604020202020204" pitchFamily="34" charset="0"/>
                <a:cs typeface="Arial" panose="020B0604020202020204" pitchFamily="34" charset="0"/>
              </a:rPr>
              <a:t>TÚNEL: Terminación del túnel piloto</a:t>
            </a:r>
            <a:br>
              <a:rPr lang="es-MX" sz="1000" dirty="0">
                <a:latin typeface="Arial" panose="020B0604020202020204" pitchFamily="34" charset="0"/>
                <a:cs typeface="Arial" panose="020B0604020202020204" pitchFamily="34" charset="0"/>
              </a:rPr>
            </a:br>
            <a:r>
              <a:rPr lang="es-MX" sz="1000" dirty="0">
                <a:latin typeface="Arial" panose="020B0604020202020204" pitchFamily="34" charset="0"/>
                <a:cs typeface="Arial" panose="020B0604020202020204" pitchFamily="34" charset="0"/>
              </a:rPr>
              <a:t>GGP: Túnel 1 </a:t>
            </a:r>
          </a:p>
          <a:p>
            <a:pPr>
              <a:lnSpc>
                <a:spcPct val="90000"/>
              </a:lnSpc>
              <a:spcAft>
                <a:spcPct val="20000"/>
              </a:spcAft>
              <a:buClr>
                <a:srgbClr val="292929"/>
              </a:buClr>
              <a:buFont typeface="Wingdings" panose="05000000000000000000" pitchFamily="2" charset="2"/>
              <a:buChar char="§"/>
            </a:pPr>
            <a:r>
              <a:rPr lang="en-GB" altLang="es-CO" sz="1000" dirty="0">
                <a:solidFill>
                  <a:srgbClr val="000000"/>
                </a:solidFill>
                <a:latin typeface="Arial" panose="020B0604020202020204" pitchFamily="34" charset="0"/>
                <a:cs typeface="Arial" panose="020B0604020202020204" pitchFamily="34" charset="0"/>
              </a:rPr>
              <a:t>Se </a:t>
            </a:r>
            <a:r>
              <a:rPr lang="en-GB" altLang="es-CO" sz="1000" dirty="0" err="1">
                <a:solidFill>
                  <a:srgbClr val="000000"/>
                </a:solidFill>
                <a:latin typeface="Arial" panose="020B0604020202020204" pitchFamily="34" charset="0"/>
                <a:cs typeface="Arial" panose="020B0604020202020204" pitchFamily="34" charset="0"/>
              </a:rPr>
              <a:t>cumplió</a:t>
            </a:r>
            <a:r>
              <a:rPr lang="en-GB" altLang="es-CO" sz="1000" dirty="0">
                <a:solidFill>
                  <a:srgbClr val="000000"/>
                </a:solidFill>
                <a:latin typeface="Arial" panose="020B0604020202020204" pitchFamily="34" charset="0"/>
                <a:cs typeface="Arial" panose="020B0604020202020204" pitchFamily="34" charset="0"/>
              </a:rPr>
              <a:t> la meta </a:t>
            </a:r>
            <a:r>
              <a:rPr lang="en-GB" altLang="es-CO" sz="1000" dirty="0" err="1">
                <a:solidFill>
                  <a:srgbClr val="000000"/>
                </a:solidFill>
                <a:latin typeface="Arial" panose="020B0604020202020204" pitchFamily="34" charset="0"/>
                <a:cs typeface="Arial" panose="020B0604020202020204" pitchFamily="34" charset="0"/>
              </a:rPr>
              <a:t>satisfactoriamente</a:t>
            </a:r>
            <a:endParaRPr lang="en-GB" altLang="es-CO" sz="1000" dirty="0">
              <a:solidFill>
                <a:srgbClr val="000000"/>
              </a:solidFill>
              <a:latin typeface="Arial" panose="020B0604020202020204" pitchFamily="34" charset="0"/>
              <a:cs typeface="Arial" panose="020B0604020202020204" pitchFamily="34" charset="0"/>
            </a:endParaRPr>
          </a:p>
        </p:txBody>
      </p:sp>
      <p:sp>
        <p:nvSpPr>
          <p:cNvPr id="376" name="Text Box 364"/>
          <p:cNvSpPr txBox="1">
            <a:spLocks noChangeArrowheads="1"/>
          </p:cNvSpPr>
          <p:nvPr/>
        </p:nvSpPr>
        <p:spPr bwMode="auto">
          <a:xfrm>
            <a:off x="9966309" y="3299883"/>
            <a:ext cx="99418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100%</a:t>
            </a:r>
          </a:p>
        </p:txBody>
      </p:sp>
      <p:grpSp>
        <p:nvGrpSpPr>
          <p:cNvPr id="377" name="Group 15"/>
          <p:cNvGrpSpPr>
            <a:grpSpLocks/>
          </p:cNvGrpSpPr>
          <p:nvPr/>
        </p:nvGrpSpPr>
        <p:grpSpPr bwMode="auto">
          <a:xfrm>
            <a:off x="884658" y="1530433"/>
            <a:ext cx="1800225" cy="1800225"/>
            <a:chOff x="2381" y="885"/>
            <a:chExt cx="3221" cy="3221"/>
          </a:xfrm>
        </p:grpSpPr>
        <p:grpSp>
          <p:nvGrpSpPr>
            <p:cNvPr id="378" name="Group 16"/>
            <p:cNvGrpSpPr>
              <a:grpSpLocks/>
            </p:cNvGrpSpPr>
            <p:nvPr/>
          </p:nvGrpSpPr>
          <p:grpSpPr bwMode="auto">
            <a:xfrm>
              <a:off x="2862" y="1371"/>
              <a:ext cx="2259" cy="2249"/>
              <a:chOff x="1476" y="1571"/>
              <a:chExt cx="2100" cy="2090"/>
            </a:xfrm>
          </p:grpSpPr>
          <p:sp>
            <p:nvSpPr>
              <p:cNvPr id="493"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94"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95"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96"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97"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98"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99"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500"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501"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02"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03"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504"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505"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06"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507"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508"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09"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510"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511"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512"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513"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514"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515"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516"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517"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518"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519"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520"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21"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522"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523"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524"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525"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526"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527"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528"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529"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530"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531"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532"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533"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534"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535"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36"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537"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38"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39"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540"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541"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542"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543"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379"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462" name="Group 69"/>
            <p:cNvGrpSpPr>
              <a:grpSpLocks/>
            </p:cNvGrpSpPr>
            <p:nvPr/>
          </p:nvGrpSpPr>
          <p:grpSpPr bwMode="auto">
            <a:xfrm>
              <a:off x="2795" y="1299"/>
              <a:ext cx="2393" cy="2393"/>
              <a:chOff x="-431" y="1616"/>
              <a:chExt cx="2224" cy="2224"/>
            </a:xfrm>
          </p:grpSpPr>
          <p:grpSp>
            <p:nvGrpSpPr>
              <p:cNvPr id="480" name="Group 70"/>
              <p:cNvGrpSpPr>
                <a:grpSpLocks/>
              </p:cNvGrpSpPr>
              <p:nvPr/>
            </p:nvGrpSpPr>
            <p:grpSpPr bwMode="auto">
              <a:xfrm>
                <a:off x="-431" y="1616"/>
                <a:ext cx="2224" cy="2224"/>
                <a:chOff x="-2107" y="1571"/>
                <a:chExt cx="2100" cy="2090"/>
              </a:xfrm>
            </p:grpSpPr>
            <p:sp>
              <p:nvSpPr>
                <p:cNvPr id="482"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83"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84"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85"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86"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87"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88"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489"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490"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491"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492"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481"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463"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4"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5"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6"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467"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468"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469"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470"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471"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472"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473"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474"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475"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476" name="Group 96"/>
            <p:cNvGrpSpPr>
              <a:grpSpLocks/>
            </p:cNvGrpSpPr>
            <p:nvPr/>
          </p:nvGrpSpPr>
          <p:grpSpPr bwMode="auto">
            <a:xfrm>
              <a:off x="3650" y="2147"/>
              <a:ext cx="683" cy="696"/>
              <a:chOff x="2699" y="2205"/>
              <a:chExt cx="635" cy="647"/>
            </a:xfrm>
          </p:grpSpPr>
          <p:sp>
            <p:nvSpPr>
              <p:cNvPr id="477"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78"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79" name="Oval 99"/>
              <p:cNvSpPr>
                <a:spLocks noChangeArrowheads="1"/>
              </p:cNvSpPr>
              <p:nvPr/>
            </p:nvSpPr>
            <p:spPr bwMode="auto">
              <a:xfrm rot="2501472">
                <a:off x="2851" y="2285"/>
                <a:ext cx="396" cy="408"/>
              </a:xfrm>
              <a:prstGeom prst="ellipse">
                <a:avLst/>
              </a:prstGeom>
              <a:solidFill>
                <a:schemeClr val="accent1"/>
              </a:soli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grpSp>
        <p:nvGrpSpPr>
          <p:cNvPr id="544" name="Group 15"/>
          <p:cNvGrpSpPr>
            <a:grpSpLocks/>
          </p:cNvGrpSpPr>
          <p:nvPr/>
        </p:nvGrpSpPr>
        <p:grpSpPr bwMode="auto">
          <a:xfrm>
            <a:off x="3781715" y="1555001"/>
            <a:ext cx="1800225" cy="1800225"/>
            <a:chOff x="2381" y="885"/>
            <a:chExt cx="3221" cy="3221"/>
          </a:xfrm>
        </p:grpSpPr>
        <p:grpSp>
          <p:nvGrpSpPr>
            <p:cNvPr id="545" name="Group 16"/>
            <p:cNvGrpSpPr>
              <a:grpSpLocks/>
            </p:cNvGrpSpPr>
            <p:nvPr/>
          </p:nvGrpSpPr>
          <p:grpSpPr bwMode="auto">
            <a:xfrm>
              <a:off x="2862" y="1371"/>
              <a:ext cx="2259" cy="2249"/>
              <a:chOff x="1476" y="1571"/>
              <a:chExt cx="2100" cy="2090"/>
            </a:xfrm>
          </p:grpSpPr>
          <p:sp>
            <p:nvSpPr>
              <p:cNvPr id="669"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670"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71"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72"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73"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674"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75"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676"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677"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78"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79"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680"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681"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82"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683"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684"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85"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686"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687"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688"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689"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690"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691"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692"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693"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694"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695"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696"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97"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698"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699"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700"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701"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702"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703"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704"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705"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706"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707"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708"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709"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10"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11"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12"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13"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14"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15"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716"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717"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718"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719"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546"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547" name="Group 69"/>
            <p:cNvGrpSpPr>
              <a:grpSpLocks/>
            </p:cNvGrpSpPr>
            <p:nvPr/>
          </p:nvGrpSpPr>
          <p:grpSpPr bwMode="auto">
            <a:xfrm>
              <a:off x="2795" y="1299"/>
              <a:ext cx="2393" cy="2393"/>
              <a:chOff x="-431" y="1616"/>
              <a:chExt cx="2224" cy="2224"/>
            </a:xfrm>
          </p:grpSpPr>
          <p:grpSp>
            <p:nvGrpSpPr>
              <p:cNvPr id="656" name="Group 70"/>
              <p:cNvGrpSpPr>
                <a:grpSpLocks/>
              </p:cNvGrpSpPr>
              <p:nvPr/>
            </p:nvGrpSpPr>
            <p:grpSpPr bwMode="auto">
              <a:xfrm>
                <a:off x="-431" y="1616"/>
                <a:ext cx="2224" cy="2224"/>
                <a:chOff x="-2107" y="1571"/>
                <a:chExt cx="2100" cy="2090"/>
              </a:xfrm>
            </p:grpSpPr>
            <p:sp>
              <p:nvSpPr>
                <p:cNvPr id="658"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659"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60"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61"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62"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663"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64"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665"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666"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67"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68"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657"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548"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49"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50"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51"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552"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644"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645"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646"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647"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648"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649"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650"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651"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652" name="Group 96"/>
            <p:cNvGrpSpPr>
              <a:grpSpLocks/>
            </p:cNvGrpSpPr>
            <p:nvPr/>
          </p:nvGrpSpPr>
          <p:grpSpPr bwMode="auto">
            <a:xfrm>
              <a:off x="3650" y="2147"/>
              <a:ext cx="683" cy="696"/>
              <a:chOff x="2699" y="2205"/>
              <a:chExt cx="635" cy="647"/>
            </a:xfrm>
          </p:grpSpPr>
          <p:sp>
            <p:nvSpPr>
              <p:cNvPr id="653"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54"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55" name="Oval 99"/>
              <p:cNvSpPr>
                <a:spLocks noChangeArrowheads="1"/>
              </p:cNvSpPr>
              <p:nvPr/>
            </p:nvSpPr>
            <p:spPr bwMode="auto">
              <a:xfrm rot="2501472">
                <a:off x="2851" y="2285"/>
                <a:ext cx="396" cy="408"/>
              </a:xfrm>
              <a:prstGeom prst="ellipse">
                <a:avLst/>
              </a:prstGeom>
              <a:solidFill>
                <a:schemeClr val="accent1"/>
              </a:soli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grpSp>
        <p:nvGrpSpPr>
          <p:cNvPr id="720" name="Ellipse 256"/>
          <p:cNvGrpSpPr>
            <a:grpSpLocks/>
          </p:cNvGrpSpPr>
          <p:nvPr/>
        </p:nvGrpSpPr>
        <p:grpSpPr bwMode="auto">
          <a:xfrm>
            <a:off x="1220590" y="2940021"/>
            <a:ext cx="2087562" cy="431800"/>
            <a:chOff x="4712208" y="4803648"/>
            <a:chExt cx="2822448" cy="621792"/>
          </a:xfrm>
        </p:grpSpPr>
        <p:pic>
          <p:nvPicPr>
            <p:cNvPr id="721"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2"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grpSp>
        <p:nvGrpSpPr>
          <p:cNvPr id="723" name="Ellipse 256"/>
          <p:cNvGrpSpPr>
            <a:grpSpLocks/>
          </p:cNvGrpSpPr>
          <p:nvPr/>
        </p:nvGrpSpPr>
        <p:grpSpPr bwMode="auto">
          <a:xfrm>
            <a:off x="4083124" y="2924598"/>
            <a:ext cx="2087562" cy="431800"/>
            <a:chOff x="4712208" y="4803648"/>
            <a:chExt cx="2822448" cy="621792"/>
          </a:xfrm>
        </p:grpSpPr>
        <p:pic>
          <p:nvPicPr>
            <p:cNvPr id="724"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5"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grpSp>
        <p:nvGrpSpPr>
          <p:cNvPr id="726" name="Group 15"/>
          <p:cNvGrpSpPr>
            <a:grpSpLocks/>
          </p:cNvGrpSpPr>
          <p:nvPr/>
        </p:nvGrpSpPr>
        <p:grpSpPr bwMode="auto">
          <a:xfrm>
            <a:off x="9636329" y="1500062"/>
            <a:ext cx="1800225" cy="1800225"/>
            <a:chOff x="2381" y="885"/>
            <a:chExt cx="3221" cy="3221"/>
          </a:xfrm>
        </p:grpSpPr>
        <p:grpSp>
          <p:nvGrpSpPr>
            <p:cNvPr id="727" name="Group 16"/>
            <p:cNvGrpSpPr>
              <a:grpSpLocks/>
            </p:cNvGrpSpPr>
            <p:nvPr/>
          </p:nvGrpSpPr>
          <p:grpSpPr bwMode="auto">
            <a:xfrm>
              <a:off x="2862" y="1371"/>
              <a:ext cx="2259" cy="2249"/>
              <a:chOff x="1476" y="1571"/>
              <a:chExt cx="2100" cy="2090"/>
            </a:xfrm>
          </p:grpSpPr>
          <p:sp>
            <p:nvSpPr>
              <p:cNvPr id="760"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761"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62"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63"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64"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765"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66"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767"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768"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69"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70"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71"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772"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73"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774"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775"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76"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777"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778"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779"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780"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781"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782"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783"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784"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785"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786"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787"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88"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789"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790"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791"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792"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793"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794"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795"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796"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797"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798"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799"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800"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801"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802"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803"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804"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805"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806"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807"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808"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809"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810"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728"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729" name="Group 69"/>
            <p:cNvGrpSpPr>
              <a:grpSpLocks/>
            </p:cNvGrpSpPr>
            <p:nvPr/>
          </p:nvGrpSpPr>
          <p:grpSpPr bwMode="auto">
            <a:xfrm>
              <a:off x="2795" y="1299"/>
              <a:ext cx="2393" cy="2393"/>
              <a:chOff x="-431" y="1616"/>
              <a:chExt cx="2224" cy="2224"/>
            </a:xfrm>
          </p:grpSpPr>
          <p:grpSp>
            <p:nvGrpSpPr>
              <p:cNvPr id="747" name="Group 70"/>
              <p:cNvGrpSpPr>
                <a:grpSpLocks/>
              </p:cNvGrpSpPr>
              <p:nvPr/>
            </p:nvGrpSpPr>
            <p:grpSpPr bwMode="auto">
              <a:xfrm>
                <a:off x="-431" y="1616"/>
                <a:ext cx="2224" cy="2224"/>
                <a:chOff x="-2107" y="1571"/>
                <a:chExt cx="2100" cy="2090"/>
              </a:xfrm>
            </p:grpSpPr>
            <p:sp>
              <p:nvSpPr>
                <p:cNvPr id="749"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750"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51"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52"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53"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754"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55"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756"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757"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58"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59"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748"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730"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31"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32"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33"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734"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735"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736"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737"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738"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739"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740"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741"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742"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743" name="Group 96"/>
            <p:cNvGrpSpPr>
              <a:grpSpLocks/>
            </p:cNvGrpSpPr>
            <p:nvPr/>
          </p:nvGrpSpPr>
          <p:grpSpPr bwMode="auto">
            <a:xfrm>
              <a:off x="3650" y="2147"/>
              <a:ext cx="683" cy="696"/>
              <a:chOff x="2699" y="2205"/>
              <a:chExt cx="635" cy="647"/>
            </a:xfrm>
          </p:grpSpPr>
          <p:sp>
            <p:nvSpPr>
              <p:cNvPr id="744"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45"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46"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Tree>
    <p:extLst>
      <p:ext uri="{BB962C8B-B14F-4D97-AF65-F5344CB8AC3E}">
        <p14:creationId xmlns:p14="http://schemas.microsoft.com/office/powerpoint/2010/main" val="133365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787414" y="-67817"/>
            <a:ext cx="5404586" cy="400110"/>
          </a:xfrm>
          <a:prstGeom prst="rect">
            <a:avLst/>
          </a:prstGeom>
        </p:spPr>
        <p:txBody>
          <a:bodyPr wrap="square">
            <a:spAutoFit/>
          </a:bodyPr>
          <a:lstStyle/>
          <a:p>
            <a:r>
              <a:rPr lang="es-MX" sz="2000" b="1" dirty="0">
                <a:solidFill>
                  <a:schemeClr val="bg1"/>
                </a:solidFill>
                <a:latin typeface="Arial" panose="020B0604020202020204" pitchFamily="34" charset="0"/>
                <a:cs typeface="Arial" panose="020B0604020202020204" pitchFamily="34" charset="0"/>
              </a:rPr>
              <a:t>Gestión de la infraestructura vial</a:t>
            </a:r>
          </a:p>
        </p:txBody>
      </p:sp>
      <p:grpSp>
        <p:nvGrpSpPr>
          <p:cNvPr id="186" name="Ellipse 256"/>
          <p:cNvGrpSpPr>
            <a:grpSpLocks/>
          </p:cNvGrpSpPr>
          <p:nvPr/>
        </p:nvGrpSpPr>
        <p:grpSpPr bwMode="auto">
          <a:xfrm>
            <a:off x="1403645" y="2895938"/>
            <a:ext cx="2087562" cy="431800"/>
            <a:chOff x="4712208" y="4803648"/>
            <a:chExt cx="2822448" cy="621792"/>
          </a:xfrm>
        </p:grpSpPr>
        <p:pic>
          <p:nvPicPr>
            <p:cNvPr id="187"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274" name="Rectangle 7"/>
          <p:cNvSpPr>
            <a:spLocks noChangeArrowheads="1"/>
          </p:cNvSpPr>
          <p:nvPr/>
        </p:nvSpPr>
        <p:spPr bwMode="gray">
          <a:xfrm>
            <a:off x="526678" y="752057"/>
            <a:ext cx="2514001"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latin typeface="Arial Narrow" panose="020B0606020202030204" pitchFamily="34" charset="0"/>
              </a:rPr>
              <a:t>Km de tercer carril en red vial secundaria</a:t>
            </a:r>
          </a:p>
        </p:txBody>
      </p:sp>
      <p:sp>
        <p:nvSpPr>
          <p:cNvPr id="275" name="Rectangle 3"/>
          <p:cNvSpPr>
            <a:spLocks noChangeArrowheads="1"/>
          </p:cNvSpPr>
          <p:nvPr/>
        </p:nvSpPr>
        <p:spPr bwMode="gray">
          <a:xfrm>
            <a:off x="522150" y="3607164"/>
            <a:ext cx="2516808" cy="2160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n-GB" altLang="es-CO" sz="1100" dirty="0">
                <a:solidFill>
                  <a:srgbClr val="000000"/>
                </a:solidFill>
                <a:latin typeface="Arial" panose="020B0604020202020204" pitchFamily="34" charset="0"/>
                <a:cs typeface="Arial" panose="020B0604020202020204" pitchFamily="34" charset="0"/>
              </a:rPr>
              <a:t>GGP: </a:t>
            </a:r>
            <a:r>
              <a:rPr lang="en-GB" altLang="es-CO" sz="1100" dirty="0" err="1">
                <a:solidFill>
                  <a:srgbClr val="000000"/>
                </a:solidFill>
                <a:latin typeface="Arial" panose="020B0604020202020204" pitchFamily="34" charset="0"/>
                <a:cs typeface="Arial" panose="020B0604020202020204" pitchFamily="34" charset="0"/>
              </a:rPr>
              <a:t>Anapoima</a:t>
            </a:r>
            <a:r>
              <a:rPr lang="en-GB" altLang="es-CO" sz="1100" dirty="0">
                <a:solidFill>
                  <a:srgbClr val="000000"/>
                </a:solidFill>
                <a:latin typeface="Arial" panose="020B0604020202020204" pitchFamily="34" charset="0"/>
                <a:cs typeface="Arial" panose="020B0604020202020204" pitchFamily="34" charset="0"/>
              </a:rPr>
              <a:t> Mosquera (</a:t>
            </a:r>
            <a:r>
              <a:rPr lang="en-GB" altLang="es-CO" sz="1100" dirty="0" err="1">
                <a:solidFill>
                  <a:srgbClr val="000000"/>
                </a:solidFill>
                <a:latin typeface="Arial" panose="020B0604020202020204" pitchFamily="34" charset="0"/>
                <a:cs typeface="Arial" panose="020B0604020202020204" pitchFamily="34" charset="0"/>
              </a:rPr>
              <a:t>terceros</a:t>
            </a:r>
            <a:r>
              <a:rPr lang="en-GB" altLang="es-CO" sz="1100" dirty="0">
                <a:solidFill>
                  <a:srgbClr val="000000"/>
                </a:solidFill>
                <a:latin typeface="Arial" panose="020B0604020202020204" pitchFamily="34" charset="0"/>
                <a:cs typeface="Arial" panose="020B0604020202020204" pitchFamily="34" charset="0"/>
              </a:rPr>
              <a:t> </a:t>
            </a:r>
            <a:r>
              <a:rPr lang="en-GB" altLang="es-CO" sz="1100" dirty="0" err="1">
                <a:solidFill>
                  <a:srgbClr val="000000"/>
                </a:solidFill>
                <a:latin typeface="Arial" panose="020B0604020202020204" pitchFamily="34" charset="0"/>
                <a:cs typeface="Arial" panose="020B0604020202020204" pitchFamily="34" charset="0"/>
              </a:rPr>
              <a:t>carriles</a:t>
            </a:r>
            <a:r>
              <a:rPr lang="en-GB" altLang="es-CO" sz="1100" dirty="0">
                <a:solidFill>
                  <a:srgbClr val="000000"/>
                </a:solidFill>
                <a:latin typeface="Arial" panose="020B0604020202020204" pitchFamily="34" charset="0"/>
                <a:cs typeface="Arial" panose="020B0604020202020204" pitchFamily="34" charset="0"/>
              </a:rPr>
              <a:t> de </a:t>
            </a:r>
            <a:r>
              <a:rPr lang="en-GB" altLang="es-CO" sz="1100" dirty="0" err="1">
                <a:solidFill>
                  <a:srgbClr val="000000"/>
                </a:solidFill>
                <a:latin typeface="Arial" panose="020B0604020202020204" pitchFamily="34" charset="0"/>
                <a:cs typeface="Arial" panose="020B0604020202020204" pitchFamily="34" charset="0"/>
              </a:rPr>
              <a:t>adelantamiento</a:t>
            </a:r>
            <a:r>
              <a:rPr lang="en-GB" altLang="es-CO" sz="1100" dirty="0">
                <a:solidFill>
                  <a:srgbClr val="000000"/>
                </a:solidFill>
                <a:latin typeface="Arial" panose="020B0604020202020204" pitchFamily="34" charset="0"/>
                <a:cs typeface="Arial" panose="020B0604020202020204" pitchFamily="34" charset="0"/>
              </a:rPr>
              <a:t>) 11,96 km.</a:t>
            </a:r>
          </a:p>
          <a:p>
            <a:pPr>
              <a:lnSpc>
                <a:spcPct val="90000"/>
              </a:lnSpc>
              <a:spcAft>
                <a:spcPct val="20000"/>
              </a:spcAft>
              <a:buClr>
                <a:srgbClr val="292929"/>
              </a:buClr>
              <a:buFont typeface="Wingdings" panose="05000000000000000000" pitchFamily="2" charset="2"/>
              <a:buChar char="§"/>
            </a:pPr>
            <a:r>
              <a:rPr lang="en-GB" altLang="es-CO" sz="1100" dirty="0">
                <a:solidFill>
                  <a:srgbClr val="000000"/>
                </a:solidFill>
                <a:latin typeface="Arial" panose="020B0604020202020204" pitchFamily="34" charset="0"/>
                <a:cs typeface="Arial" panose="020B0604020202020204" pitchFamily="34" charset="0"/>
              </a:rPr>
              <a:t>Mayor </a:t>
            </a:r>
            <a:r>
              <a:rPr lang="en-GB" altLang="es-CO" sz="1100" dirty="0" err="1">
                <a:solidFill>
                  <a:srgbClr val="000000"/>
                </a:solidFill>
                <a:latin typeface="Arial" panose="020B0604020202020204" pitchFamily="34" charset="0"/>
                <a:cs typeface="Arial" panose="020B0604020202020204" pitchFamily="34" charset="0"/>
              </a:rPr>
              <a:t>ejecución</a:t>
            </a:r>
            <a:r>
              <a:rPr lang="en-GB" altLang="es-CO" sz="1100" dirty="0">
                <a:solidFill>
                  <a:srgbClr val="000000"/>
                </a:solidFill>
                <a:latin typeface="Arial" panose="020B0604020202020204" pitchFamily="34" charset="0"/>
                <a:cs typeface="Arial" panose="020B0604020202020204" pitchFamily="34" charset="0"/>
              </a:rPr>
              <a:t> </a:t>
            </a:r>
            <a:r>
              <a:rPr lang="en-GB" altLang="es-CO" sz="1100" dirty="0" err="1">
                <a:solidFill>
                  <a:srgbClr val="000000"/>
                </a:solidFill>
                <a:latin typeface="Arial" panose="020B0604020202020204" pitchFamily="34" charset="0"/>
                <a:cs typeface="Arial" panose="020B0604020202020204" pitchFamily="34" charset="0"/>
              </a:rPr>
              <a:t>en</a:t>
            </a:r>
            <a:r>
              <a:rPr lang="en-GB" altLang="es-CO" sz="1100" dirty="0">
                <a:solidFill>
                  <a:srgbClr val="000000"/>
                </a:solidFill>
                <a:latin typeface="Arial" panose="020B0604020202020204" pitchFamily="34" charset="0"/>
                <a:cs typeface="Arial" panose="020B0604020202020204" pitchFamily="34" charset="0"/>
              </a:rPr>
              <a:t> el Proyecto </a:t>
            </a:r>
            <a:r>
              <a:rPr lang="en-GB" altLang="es-CO" sz="1100" dirty="0" err="1">
                <a:solidFill>
                  <a:srgbClr val="000000"/>
                </a:solidFill>
                <a:latin typeface="Arial" panose="020B0604020202020204" pitchFamily="34" charset="0"/>
                <a:cs typeface="Arial" panose="020B0604020202020204" pitchFamily="34" charset="0"/>
              </a:rPr>
              <a:t>Anapoima</a:t>
            </a:r>
            <a:r>
              <a:rPr lang="en-GB" altLang="es-CO" sz="1100" dirty="0">
                <a:solidFill>
                  <a:srgbClr val="000000"/>
                </a:solidFill>
                <a:latin typeface="Arial" panose="020B0604020202020204" pitchFamily="34" charset="0"/>
                <a:cs typeface="Arial" panose="020B0604020202020204" pitchFamily="34" charset="0"/>
              </a:rPr>
              <a:t> - Mosquera</a:t>
            </a:r>
          </a:p>
        </p:txBody>
      </p:sp>
      <p:sp>
        <p:nvSpPr>
          <p:cNvPr id="276" name="Text Box 364"/>
          <p:cNvSpPr txBox="1">
            <a:spLocks noChangeArrowheads="1"/>
          </p:cNvSpPr>
          <p:nvPr/>
        </p:nvSpPr>
        <p:spPr bwMode="auto">
          <a:xfrm>
            <a:off x="1193695" y="3146624"/>
            <a:ext cx="117371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1"/>
                </a:solidFill>
              </a:rPr>
              <a:t>117%*</a:t>
            </a:r>
          </a:p>
        </p:txBody>
      </p:sp>
      <p:grpSp>
        <p:nvGrpSpPr>
          <p:cNvPr id="277" name="Ellipse 256"/>
          <p:cNvGrpSpPr>
            <a:grpSpLocks/>
          </p:cNvGrpSpPr>
          <p:nvPr/>
        </p:nvGrpSpPr>
        <p:grpSpPr bwMode="auto">
          <a:xfrm>
            <a:off x="4351741" y="2880515"/>
            <a:ext cx="2087562" cy="431800"/>
            <a:chOff x="4712208" y="4803648"/>
            <a:chExt cx="2822448" cy="621792"/>
          </a:xfrm>
        </p:grpSpPr>
        <p:pic>
          <p:nvPicPr>
            <p:cNvPr id="278"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9"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459" name="Rectangle 7"/>
          <p:cNvSpPr>
            <a:spLocks noChangeArrowheads="1"/>
          </p:cNvSpPr>
          <p:nvPr/>
        </p:nvSpPr>
        <p:spPr bwMode="gray">
          <a:xfrm>
            <a:off x="3474774" y="736634"/>
            <a:ext cx="2514001"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latin typeface="Arial Narrow" panose="020B0606020202030204" pitchFamily="34" charset="0"/>
              </a:rPr>
              <a:t>Puentes en la red vial primaria construidos *(incluye viaductos)</a:t>
            </a:r>
          </a:p>
        </p:txBody>
      </p:sp>
      <p:sp>
        <p:nvSpPr>
          <p:cNvPr id="460" name="Rectangle 3"/>
          <p:cNvSpPr>
            <a:spLocks noChangeArrowheads="1"/>
          </p:cNvSpPr>
          <p:nvPr/>
        </p:nvSpPr>
        <p:spPr bwMode="gray">
          <a:xfrm>
            <a:off x="3438003" y="3591739"/>
            <a:ext cx="2516808" cy="2160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CO" sz="1100" dirty="0">
                <a:latin typeface="Arial" panose="020B0604020202020204" pitchFamily="34" charset="0"/>
                <a:cs typeface="Arial" panose="020B0604020202020204" pitchFamily="34" charset="0"/>
              </a:rPr>
              <a:t>SRN: </a:t>
            </a:r>
            <a:r>
              <a:rPr lang="es-CO" sz="1100" dirty="0" err="1">
                <a:latin typeface="Arial" panose="020B0604020202020204" pitchFamily="34" charset="0"/>
                <a:cs typeface="Arial" panose="020B0604020202020204" pitchFamily="34" charset="0"/>
              </a:rPr>
              <a:t>Villagarzón</a:t>
            </a:r>
            <a:r>
              <a:rPr lang="es-CO" sz="1100" dirty="0">
                <a:latin typeface="Arial" panose="020B0604020202020204" pitchFamily="34" charset="0"/>
                <a:cs typeface="Arial" panose="020B0604020202020204" pitchFamily="34" charset="0"/>
              </a:rPr>
              <a:t>- San José de Fragua (1); Marginal de la selva (3); rio la plata (1); y Carretera la </a:t>
            </a:r>
            <a:r>
              <a:rPr lang="es-CO" sz="1100" dirty="0" err="1">
                <a:latin typeface="Arial" panose="020B0604020202020204" pitchFamily="34" charset="0"/>
                <a:cs typeface="Arial" panose="020B0604020202020204" pitchFamily="34" charset="0"/>
              </a:rPr>
              <a:t>Soberania</a:t>
            </a:r>
            <a:r>
              <a:rPr lang="es-CO" sz="1100" dirty="0">
                <a:latin typeface="Arial" panose="020B0604020202020204" pitchFamily="34" charset="0"/>
                <a:cs typeface="Arial" panose="020B0604020202020204" pitchFamily="34" charset="0"/>
              </a:rPr>
              <a:t> (1).</a:t>
            </a:r>
            <a:br>
              <a:rPr lang="es-CO" sz="1100" dirty="0">
                <a:latin typeface="Arial" panose="020B0604020202020204" pitchFamily="34" charset="0"/>
                <a:cs typeface="Arial" panose="020B0604020202020204" pitchFamily="34" charset="0"/>
              </a:rPr>
            </a:br>
            <a:r>
              <a:rPr lang="es-CO" sz="1100" dirty="0">
                <a:latin typeface="Arial" panose="020B0604020202020204" pitchFamily="34" charset="0"/>
                <a:cs typeface="Arial" panose="020B0604020202020204" pitchFamily="34" charset="0"/>
              </a:rPr>
              <a:t>GGP: 2 Cartagena - Barranquilla, 2 Tramo TCC-Molinos</a:t>
            </a:r>
            <a:br>
              <a:rPr lang="es-CO" sz="1100" dirty="0">
                <a:latin typeface="Arial" panose="020B0604020202020204" pitchFamily="34" charset="0"/>
                <a:cs typeface="Arial" panose="020B0604020202020204" pitchFamily="34" charset="0"/>
              </a:rPr>
            </a:br>
            <a:r>
              <a:rPr lang="es-CO" sz="1100" dirty="0">
                <a:latin typeface="Arial" panose="020B0604020202020204" pitchFamily="34" charset="0"/>
                <a:cs typeface="Arial" panose="020B0604020202020204" pitchFamily="34" charset="0"/>
              </a:rPr>
              <a:t>Túnel: Intercambiador Versalles (2);  segunda calzada en operación (4 </a:t>
            </a:r>
            <a:r>
              <a:rPr lang="es-CO" sz="1100" dirty="0" err="1">
                <a:latin typeface="Arial" panose="020B0604020202020204" pitchFamily="34" charset="0"/>
                <a:cs typeface="Arial" panose="020B0604020202020204" pitchFamily="34" charset="0"/>
              </a:rPr>
              <a:t>ptes</a:t>
            </a:r>
            <a:r>
              <a:rPr lang="es-CO" sz="1100" dirty="0">
                <a:latin typeface="Arial" panose="020B0604020202020204" pitchFamily="34" charset="0"/>
                <a:cs typeface="Arial" panose="020B0604020202020204" pitchFamily="34" charset="0"/>
              </a:rPr>
              <a:t> seco, cafetal, </a:t>
            </a:r>
            <a:r>
              <a:rPr lang="es-CO" sz="1100" dirty="0" err="1">
                <a:latin typeface="Arial" panose="020B0604020202020204" pitchFamily="34" charset="0"/>
                <a:cs typeface="Arial" panose="020B0604020202020204" pitchFamily="34" charset="0"/>
              </a:rPr>
              <a:t>villaflor</a:t>
            </a:r>
            <a:r>
              <a:rPr lang="es-CO" sz="1100" dirty="0">
                <a:latin typeface="Arial" panose="020B0604020202020204" pitchFamily="34" charset="0"/>
                <a:cs typeface="Arial" panose="020B0604020202020204" pitchFamily="34" charset="0"/>
              </a:rPr>
              <a:t>, platanera) </a:t>
            </a:r>
            <a:endParaRPr lang="en-GB" altLang="es-CO" sz="1100" dirty="0">
              <a:solidFill>
                <a:srgbClr val="000000"/>
              </a:solidFill>
              <a:latin typeface="Arial" panose="020B0604020202020204" pitchFamily="34" charset="0"/>
              <a:cs typeface="Arial" panose="020B0604020202020204" pitchFamily="34" charset="0"/>
            </a:endParaRPr>
          </a:p>
        </p:txBody>
      </p:sp>
      <p:sp>
        <p:nvSpPr>
          <p:cNvPr id="461" name="Text Box 364"/>
          <p:cNvSpPr txBox="1">
            <a:spLocks noChangeArrowheads="1"/>
          </p:cNvSpPr>
          <p:nvPr/>
        </p:nvSpPr>
        <p:spPr bwMode="auto">
          <a:xfrm>
            <a:off x="4231559" y="3131201"/>
            <a:ext cx="9941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100%</a:t>
            </a:r>
          </a:p>
        </p:txBody>
      </p:sp>
      <p:grpSp>
        <p:nvGrpSpPr>
          <p:cNvPr id="553" name="Ellipse 256"/>
          <p:cNvGrpSpPr>
            <a:grpSpLocks/>
          </p:cNvGrpSpPr>
          <p:nvPr/>
        </p:nvGrpSpPr>
        <p:grpSpPr bwMode="auto">
          <a:xfrm>
            <a:off x="7223957" y="2895938"/>
            <a:ext cx="2087562" cy="431800"/>
            <a:chOff x="4712208" y="4803648"/>
            <a:chExt cx="2822448" cy="621792"/>
          </a:xfrm>
        </p:grpSpPr>
        <p:pic>
          <p:nvPicPr>
            <p:cNvPr id="554"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5"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grpSp>
        <p:nvGrpSpPr>
          <p:cNvPr id="556" name="Group 15"/>
          <p:cNvGrpSpPr>
            <a:grpSpLocks/>
          </p:cNvGrpSpPr>
          <p:nvPr/>
        </p:nvGrpSpPr>
        <p:grpSpPr bwMode="auto">
          <a:xfrm>
            <a:off x="6772418" y="1410467"/>
            <a:ext cx="1800225" cy="1800225"/>
            <a:chOff x="2381" y="885"/>
            <a:chExt cx="3221" cy="3221"/>
          </a:xfrm>
        </p:grpSpPr>
        <p:grpSp>
          <p:nvGrpSpPr>
            <p:cNvPr id="557" name="Group 16"/>
            <p:cNvGrpSpPr>
              <a:grpSpLocks/>
            </p:cNvGrpSpPr>
            <p:nvPr/>
          </p:nvGrpSpPr>
          <p:grpSpPr bwMode="auto">
            <a:xfrm>
              <a:off x="2862" y="1371"/>
              <a:ext cx="2259" cy="2249"/>
              <a:chOff x="1476" y="1571"/>
              <a:chExt cx="2100" cy="2090"/>
            </a:xfrm>
          </p:grpSpPr>
          <p:sp>
            <p:nvSpPr>
              <p:cNvPr id="590"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591"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92"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593"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94"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595"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596"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597"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598"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99"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00"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601"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602"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03"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604"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605"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06"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607"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608"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609"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610"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611"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612"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613"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614"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615"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616"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617"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18"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619"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620"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621"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622"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623"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624"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625"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626"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627"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628"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629"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630"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31"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32"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33"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634"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35"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36"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637"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638"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639"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640"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558"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559" name="Group 69"/>
            <p:cNvGrpSpPr>
              <a:grpSpLocks/>
            </p:cNvGrpSpPr>
            <p:nvPr/>
          </p:nvGrpSpPr>
          <p:grpSpPr bwMode="auto">
            <a:xfrm>
              <a:off x="2795" y="1299"/>
              <a:ext cx="2393" cy="2393"/>
              <a:chOff x="-431" y="1616"/>
              <a:chExt cx="2224" cy="2224"/>
            </a:xfrm>
          </p:grpSpPr>
          <p:grpSp>
            <p:nvGrpSpPr>
              <p:cNvPr id="577" name="Group 70"/>
              <p:cNvGrpSpPr>
                <a:grpSpLocks/>
              </p:cNvGrpSpPr>
              <p:nvPr/>
            </p:nvGrpSpPr>
            <p:grpSpPr bwMode="auto">
              <a:xfrm>
                <a:off x="-431" y="1616"/>
                <a:ext cx="2224" cy="2224"/>
                <a:chOff x="-2107" y="1571"/>
                <a:chExt cx="2100" cy="2090"/>
              </a:xfrm>
            </p:grpSpPr>
            <p:sp>
              <p:nvSpPr>
                <p:cNvPr id="579"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580"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81"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582"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83"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584"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585"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586"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587"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88"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89"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578"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560"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61"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62"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63"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564"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565"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rgbClr val="DC0000"/>
            </a:solidFill>
            <a:ln w="9525">
              <a:solidFill>
                <a:schemeClr val="bg1"/>
              </a:solidFill>
              <a:prstDash val="solid"/>
              <a:round/>
              <a:headEnd/>
              <a:tailEnd/>
            </a:ln>
          </p:spPr>
          <p:txBody>
            <a:bodyPr/>
            <a:lstStyle/>
            <a:p>
              <a:endParaRPr lang="es-CO"/>
            </a:p>
          </p:txBody>
        </p:sp>
        <p:sp>
          <p:nvSpPr>
            <p:cNvPr id="566"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rgbClr val="DC0000"/>
            </a:solidFill>
            <a:ln w="9525">
              <a:solidFill>
                <a:schemeClr val="bg1"/>
              </a:solidFill>
              <a:prstDash val="solid"/>
              <a:round/>
              <a:headEnd/>
              <a:tailEnd/>
            </a:ln>
          </p:spPr>
          <p:txBody>
            <a:bodyPr/>
            <a:lstStyle/>
            <a:p>
              <a:endParaRPr lang="es-CO"/>
            </a:p>
          </p:txBody>
        </p:sp>
        <p:sp>
          <p:nvSpPr>
            <p:cNvPr id="567"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rgbClr val="DC0000"/>
            </a:solidFill>
            <a:ln w="9525">
              <a:solidFill>
                <a:schemeClr val="bg1"/>
              </a:solidFill>
              <a:prstDash val="solid"/>
              <a:round/>
              <a:headEnd/>
              <a:tailEnd/>
            </a:ln>
          </p:spPr>
          <p:txBody>
            <a:bodyPr/>
            <a:lstStyle/>
            <a:p>
              <a:endParaRPr lang="es-CO"/>
            </a:p>
          </p:txBody>
        </p:sp>
        <p:sp>
          <p:nvSpPr>
            <p:cNvPr id="568"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rgbClr val="DC0000"/>
            </a:solidFill>
            <a:ln w="9525">
              <a:solidFill>
                <a:schemeClr val="bg1"/>
              </a:solidFill>
              <a:prstDash val="solid"/>
              <a:round/>
              <a:headEnd/>
              <a:tailEnd/>
            </a:ln>
          </p:spPr>
          <p:txBody>
            <a:bodyPr/>
            <a:lstStyle/>
            <a:p>
              <a:endParaRPr lang="es-CO"/>
            </a:p>
          </p:txBody>
        </p:sp>
        <p:sp>
          <p:nvSpPr>
            <p:cNvPr id="569"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rgbClr val="DC0000"/>
            </a:solidFill>
            <a:ln w="9525">
              <a:solidFill>
                <a:schemeClr val="bg1"/>
              </a:solidFill>
              <a:prstDash val="solid"/>
              <a:round/>
              <a:headEnd/>
              <a:tailEnd/>
            </a:ln>
          </p:spPr>
          <p:txBody>
            <a:bodyPr/>
            <a:lstStyle/>
            <a:p>
              <a:endParaRPr lang="es-CO"/>
            </a:p>
          </p:txBody>
        </p:sp>
        <p:sp>
          <p:nvSpPr>
            <p:cNvPr id="570"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rgbClr val="DC0000"/>
            </a:solidFill>
            <a:ln w="9525">
              <a:solidFill>
                <a:schemeClr val="bg1"/>
              </a:solidFill>
              <a:prstDash val="solid"/>
              <a:round/>
              <a:headEnd/>
              <a:tailEnd/>
            </a:ln>
          </p:spPr>
          <p:txBody>
            <a:bodyPr/>
            <a:lstStyle/>
            <a:p>
              <a:endParaRPr lang="es-CO"/>
            </a:p>
          </p:txBody>
        </p:sp>
        <p:sp>
          <p:nvSpPr>
            <p:cNvPr id="571"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rgbClr val="DC0000"/>
            </a:solidFill>
            <a:ln w="9525">
              <a:solidFill>
                <a:schemeClr val="bg1"/>
              </a:solidFill>
              <a:prstDash val="solid"/>
              <a:round/>
              <a:headEnd/>
              <a:tailEnd/>
            </a:ln>
          </p:spPr>
          <p:txBody>
            <a:bodyPr/>
            <a:lstStyle/>
            <a:p>
              <a:endParaRPr lang="es-CO"/>
            </a:p>
          </p:txBody>
        </p:sp>
        <p:sp>
          <p:nvSpPr>
            <p:cNvPr id="572"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rgbClr val="DC0000"/>
            </a:solidFill>
            <a:ln w="9525">
              <a:solidFill>
                <a:schemeClr val="bg1"/>
              </a:solidFill>
              <a:prstDash val="solid"/>
              <a:round/>
              <a:headEnd/>
              <a:tailEnd/>
            </a:ln>
          </p:spPr>
          <p:txBody>
            <a:bodyPr/>
            <a:lstStyle/>
            <a:p>
              <a:endParaRPr lang="es-CO"/>
            </a:p>
          </p:txBody>
        </p:sp>
        <p:grpSp>
          <p:nvGrpSpPr>
            <p:cNvPr id="573" name="Group 96"/>
            <p:cNvGrpSpPr>
              <a:grpSpLocks/>
            </p:cNvGrpSpPr>
            <p:nvPr/>
          </p:nvGrpSpPr>
          <p:grpSpPr bwMode="auto">
            <a:xfrm>
              <a:off x="3650" y="2147"/>
              <a:ext cx="683" cy="696"/>
              <a:chOff x="2699" y="2205"/>
              <a:chExt cx="635" cy="647"/>
            </a:xfrm>
          </p:grpSpPr>
          <p:sp>
            <p:nvSpPr>
              <p:cNvPr id="574"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75"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76"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
        <p:nvSpPr>
          <p:cNvPr id="641" name="Rectangle 7"/>
          <p:cNvSpPr>
            <a:spLocks noChangeArrowheads="1"/>
          </p:cNvSpPr>
          <p:nvPr/>
        </p:nvSpPr>
        <p:spPr bwMode="gray">
          <a:xfrm>
            <a:off x="6346990" y="752057"/>
            <a:ext cx="2514001"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latin typeface="Arial Narrow" panose="020B0606020202030204" pitchFamily="34" charset="0"/>
              </a:rPr>
              <a:t>Puentes en la red vial primaria rehabilitados</a:t>
            </a:r>
          </a:p>
        </p:txBody>
      </p:sp>
      <p:sp>
        <p:nvSpPr>
          <p:cNvPr id="642" name="Rectangle 3"/>
          <p:cNvSpPr>
            <a:spLocks noChangeArrowheads="1"/>
          </p:cNvSpPr>
          <p:nvPr/>
        </p:nvSpPr>
        <p:spPr bwMode="gray">
          <a:xfrm>
            <a:off x="6310219" y="3607164"/>
            <a:ext cx="2516808" cy="2160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sz="1100" dirty="0">
                <a:latin typeface="Arial" panose="020B0604020202020204" pitchFamily="34" charset="0"/>
                <a:cs typeface="Arial" panose="020B0604020202020204" pitchFamily="34" charset="0"/>
              </a:rPr>
              <a:t>SRN: Puente dos ríos en la carretera Cúcuta y La </a:t>
            </a:r>
            <a:r>
              <a:rPr lang="es-MX" sz="1100" dirty="0" err="1">
                <a:latin typeface="Arial" panose="020B0604020202020204" pitchFamily="34" charset="0"/>
                <a:cs typeface="Arial" panose="020B0604020202020204" pitchFamily="34" charset="0"/>
              </a:rPr>
              <a:t>Casirba</a:t>
            </a:r>
            <a:r>
              <a:rPr lang="es-MX" sz="1100" dirty="0">
                <a:latin typeface="Arial" panose="020B0604020202020204" pitchFamily="34" charset="0"/>
                <a:cs typeface="Arial" panose="020B0604020202020204" pitchFamily="34" charset="0"/>
              </a:rPr>
              <a:t> carretera </a:t>
            </a:r>
            <a:r>
              <a:rPr lang="es-MX" sz="1100" dirty="0" err="1">
                <a:latin typeface="Arial" panose="020B0604020202020204" pitchFamily="34" charset="0"/>
                <a:cs typeface="Arial" panose="020B0604020202020204" pitchFamily="34" charset="0"/>
              </a:rPr>
              <a:t>Sacama</a:t>
            </a:r>
            <a:r>
              <a:rPr lang="es-MX" sz="1100" dirty="0">
                <a:latin typeface="Arial" panose="020B0604020202020204" pitchFamily="34" charset="0"/>
                <a:cs typeface="Arial" panose="020B0604020202020204" pitchFamily="34" charset="0"/>
              </a:rPr>
              <a:t>.</a:t>
            </a:r>
          </a:p>
          <a:p>
            <a:pPr>
              <a:lnSpc>
                <a:spcPct val="90000"/>
              </a:lnSpc>
              <a:spcAft>
                <a:spcPct val="20000"/>
              </a:spcAft>
              <a:buClr>
                <a:srgbClr val="292929"/>
              </a:buClr>
              <a:buFont typeface="Wingdings" panose="05000000000000000000" pitchFamily="2" charset="2"/>
              <a:buChar char="§"/>
            </a:pPr>
            <a:r>
              <a:rPr lang="es-MX" sz="1100" dirty="0">
                <a:solidFill>
                  <a:srgbClr val="FF0000"/>
                </a:solidFill>
                <a:latin typeface="Arial" panose="020B0604020202020204" pitchFamily="34" charset="0"/>
                <a:cs typeface="Arial" panose="020B0604020202020204" pitchFamily="34" charset="0"/>
              </a:rPr>
              <a:t>  </a:t>
            </a:r>
            <a:r>
              <a:rPr lang="es-MX" sz="1100" dirty="0">
                <a:latin typeface="Arial" panose="020B0604020202020204" pitchFamily="34" charset="0"/>
                <a:cs typeface="Arial" panose="020B0604020202020204" pitchFamily="34" charset="0"/>
              </a:rPr>
              <a:t>La meta implica la terminación del puente y al finalizar la vigencia los demás puentes reportan avances en la ejecución y temas por atender</a:t>
            </a:r>
            <a:endParaRPr lang="en-GB" altLang="es-CO" sz="1100" dirty="0">
              <a:latin typeface="Arial" panose="020B0604020202020204" pitchFamily="34" charset="0"/>
              <a:cs typeface="Arial" panose="020B0604020202020204" pitchFamily="34" charset="0"/>
            </a:endParaRPr>
          </a:p>
        </p:txBody>
      </p:sp>
      <p:sp>
        <p:nvSpPr>
          <p:cNvPr id="643" name="Text Box 364"/>
          <p:cNvSpPr txBox="1">
            <a:spLocks noChangeArrowheads="1"/>
          </p:cNvSpPr>
          <p:nvPr/>
        </p:nvSpPr>
        <p:spPr bwMode="auto">
          <a:xfrm>
            <a:off x="7105378" y="3146624"/>
            <a:ext cx="99097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rgbClr val="DC0000"/>
                </a:solidFill>
              </a:rPr>
              <a:t>25%*</a:t>
            </a:r>
          </a:p>
        </p:txBody>
      </p:sp>
      <p:grpSp>
        <p:nvGrpSpPr>
          <p:cNvPr id="280" name="Ellipse 256"/>
          <p:cNvGrpSpPr>
            <a:grpSpLocks/>
          </p:cNvGrpSpPr>
          <p:nvPr/>
        </p:nvGrpSpPr>
        <p:grpSpPr bwMode="auto">
          <a:xfrm>
            <a:off x="10086491" y="2880515"/>
            <a:ext cx="2087562" cy="431800"/>
            <a:chOff x="4712208" y="4803648"/>
            <a:chExt cx="2822448" cy="621792"/>
          </a:xfrm>
        </p:grpSpPr>
        <p:pic>
          <p:nvPicPr>
            <p:cNvPr id="281"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grpSp>
        <p:nvGrpSpPr>
          <p:cNvPr id="287" name="Group 15"/>
          <p:cNvGrpSpPr>
            <a:grpSpLocks/>
          </p:cNvGrpSpPr>
          <p:nvPr/>
        </p:nvGrpSpPr>
        <p:grpSpPr bwMode="auto">
          <a:xfrm>
            <a:off x="9634952" y="1395044"/>
            <a:ext cx="1800225" cy="1800225"/>
            <a:chOff x="2381" y="885"/>
            <a:chExt cx="3221" cy="3221"/>
          </a:xfrm>
        </p:grpSpPr>
        <p:grpSp>
          <p:nvGrpSpPr>
            <p:cNvPr id="290" name="Group 16"/>
            <p:cNvGrpSpPr>
              <a:grpSpLocks/>
            </p:cNvGrpSpPr>
            <p:nvPr/>
          </p:nvGrpSpPr>
          <p:grpSpPr bwMode="auto">
            <a:xfrm>
              <a:off x="2862" y="1371"/>
              <a:ext cx="2259" cy="2249"/>
              <a:chOff x="1476" y="1571"/>
              <a:chExt cx="2100" cy="2090"/>
            </a:xfrm>
          </p:grpSpPr>
          <p:sp>
            <p:nvSpPr>
              <p:cNvPr id="323"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324"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325"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326"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327"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328"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329"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330"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331"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332"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333"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334"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335"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336"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337"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338"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339"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340"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341"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342"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343"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344"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345"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346"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347"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348"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349"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350"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351"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352"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353"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354"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355"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356"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357"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358"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359"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360"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361"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362"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363"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364"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365"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366"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367"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368"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369"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370"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371"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372"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373"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291"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292" name="Group 69"/>
            <p:cNvGrpSpPr>
              <a:grpSpLocks/>
            </p:cNvGrpSpPr>
            <p:nvPr/>
          </p:nvGrpSpPr>
          <p:grpSpPr bwMode="auto">
            <a:xfrm>
              <a:off x="2795" y="1299"/>
              <a:ext cx="2393" cy="2393"/>
              <a:chOff x="-431" y="1616"/>
              <a:chExt cx="2224" cy="2224"/>
            </a:xfrm>
          </p:grpSpPr>
          <p:grpSp>
            <p:nvGrpSpPr>
              <p:cNvPr id="310" name="Group 70"/>
              <p:cNvGrpSpPr>
                <a:grpSpLocks/>
              </p:cNvGrpSpPr>
              <p:nvPr/>
            </p:nvGrpSpPr>
            <p:grpSpPr bwMode="auto">
              <a:xfrm>
                <a:off x="-431" y="1616"/>
                <a:ext cx="2224" cy="2224"/>
                <a:chOff x="-2107" y="1571"/>
                <a:chExt cx="2100" cy="2090"/>
              </a:xfrm>
            </p:grpSpPr>
            <p:sp>
              <p:nvSpPr>
                <p:cNvPr id="312"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313"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314"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315"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316"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317"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318"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319"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320"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321"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322"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311"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293"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294"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295"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296"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297"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298"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299"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300"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301"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302"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303"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rgbClr val="DC0000"/>
            </a:solidFill>
            <a:ln w="9525">
              <a:solidFill>
                <a:schemeClr val="bg1"/>
              </a:solidFill>
              <a:prstDash val="solid"/>
              <a:round/>
              <a:headEnd/>
              <a:tailEnd/>
            </a:ln>
          </p:spPr>
          <p:txBody>
            <a:bodyPr/>
            <a:lstStyle/>
            <a:p>
              <a:endParaRPr lang="es-CO"/>
            </a:p>
          </p:txBody>
        </p:sp>
        <p:sp>
          <p:nvSpPr>
            <p:cNvPr id="304"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rgbClr val="DC0000"/>
            </a:solidFill>
            <a:ln w="9525">
              <a:solidFill>
                <a:schemeClr val="bg1"/>
              </a:solidFill>
              <a:prstDash val="solid"/>
              <a:round/>
              <a:headEnd/>
              <a:tailEnd/>
            </a:ln>
          </p:spPr>
          <p:txBody>
            <a:bodyPr/>
            <a:lstStyle/>
            <a:p>
              <a:endParaRPr lang="es-CO"/>
            </a:p>
          </p:txBody>
        </p:sp>
        <p:sp>
          <p:nvSpPr>
            <p:cNvPr id="305"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rgbClr val="DC0000"/>
            </a:solidFill>
            <a:ln w="9525">
              <a:solidFill>
                <a:schemeClr val="bg1"/>
              </a:solidFill>
              <a:prstDash val="solid"/>
              <a:round/>
              <a:headEnd/>
              <a:tailEnd/>
            </a:ln>
          </p:spPr>
          <p:txBody>
            <a:bodyPr/>
            <a:lstStyle/>
            <a:p>
              <a:endParaRPr lang="es-CO"/>
            </a:p>
          </p:txBody>
        </p:sp>
        <p:grpSp>
          <p:nvGrpSpPr>
            <p:cNvPr id="306" name="Group 96"/>
            <p:cNvGrpSpPr>
              <a:grpSpLocks/>
            </p:cNvGrpSpPr>
            <p:nvPr/>
          </p:nvGrpSpPr>
          <p:grpSpPr bwMode="auto">
            <a:xfrm>
              <a:off x="3650" y="2147"/>
              <a:ext cx="683" cy="696"/>
              <a:chOff x="2699" y="2205"/>
              <a:chExt cx="635" cy="647"/>
            </a:xfrm>
          </p:grpSpPr>
          <p:sp>
            <p:nvSpPr>
              <p:cNvPr id="307"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08"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09"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
        <p:nvSpPr>
          <p:cNvPr id="374" name="Rectangle 7"/>
          <p:cNvSpPr>
            <a:spLocks noChangeArrowheads="1"/>
          </p:cNvSpPr>
          <p:nvPr/>
        </p:nvSpPr>
        <p:spPr bwMode="gray">
          <a:xfrm>
            <a:off x="9209524" y="736634"/>
            <a:ext cx="2514001" cy="513624"/>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latin typeface="Arial Narrow" panose="020B0606020202030204" pitchFamily="34" charset="0"/>
              </a:rPr>
              <a:t>Puentes en la red secundaria construidos</a:t>
            </a:r>
          </a:p>
        </p:txBody>
      </p:sp>
      <p:sp>
        <p:nvSpPr>
          <p:cNvPr id="375" name="Rectangle 3"/>
          <p:cNvSpPr>
            <a:spLocks noChangeArrowheads="1"/>
          </p:cNvSpPr>
          <p:nvPr/>
        </p:nvSpPr>
        <p:spPr bwMode="gray">
          <a:xfrm>
            <a:off x="9172753" y="3591742"/>
            <a:ext cx="2516808" cy="2160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altLang="es-CO" sz="1100" dirty="0">
                <a:solidFill>
                  <a:srgbClr val="000000"/>
                </a:solidFill>
                <a:latin typeface="Arial" panose="020B0604020202020204" pitchFamily="34" charset="0"/>
                <a:cs typeface="Arial" panose="020B0604020202020204" pitchFamily="34" charset="0"/>
              </a:rPr>
              <a:t>GGP: 1 Astilleros - </a:t>
            </a:r>
            <a:r>
              <a:rPr lang="es-MX" altLang="es-CO" sz="1100" dirty="0" err="1">
                <a:solidFill>
                  <a:srgbClr val="000000"/>
                </a:solidFill>
                <a:latin typeface="Arial" panose="020B0604020202020204" pitchFamily="34" charset="0"/>
                <a:cs typeface="Arial" panose="020B0604020202020204" pitchFamily="34" charset="0"/>
              </a:rPr>
              <a:t>Tibú</a:t>
            </a:r>
            <a:r>
              <a:rPr lang="es-MX" altLang="es-CO" sz="1100" dirty="0">
                <a:solidFill>
                  <a:srgbClr val="000000"/>
                </a:solidFill>
                <a:latin typeface="Arial" panose="020B0604020202020204" pitchFamily="34" charset="0"/>
                <a:cs typeface="Arial" panose="020B0604020202020204" pitchFamily="34" charset="0"/>
              </a:rPr>
              <a:t>, 3 Granada San Carlos y 1 Transversal Montes de María</a:t>
            </a:r>
          </a:p>
          <a:p>
            <a:pPr>
              <a:lnSpc>
                <a:spcPct val="90000"/>
              </a:lnSpc>
              <a:spcAft>
                <a:spcPct val="20000"/>
              </a:spcAft>
              <a:buClr>
                <a:srgbClr val="292929"/>
              </a:buClr>
              <a:buFont typeface="Wingdings" panose="05000000000000000000" pitchFamily="2" charset="2"/>
              <a:buChar char="§"/>
            </a:pPr>
            <a:r>
              <a:rPr lang="es-MX" altLang="es-CO" sz="1100" dirty="0">
                <a:solidFill>
                  <a:srgbClr val="000000"/>
                </a:solidFill>
                <a:latin typeface="Arial" panose="020B0604020202020204" pitchFamily="34" charset="0"/>
                <a:cs typeface="Arial" panose="020B0604020202020204" pitchFamily="34" charset="0"/>
              </a:rPr>
              <a:t>SRT: 1 Corredor agroforestal y energético, 3 Corredor del Folclor y bocadillo I, 1 Corredor San Gil -</a:t>
            </a:r>
            <a:r>
              <a:rPr lang="es-MX" altLang="es-CO" sz="1100" dirty="0" err="1">
                <a:solidFill>
                  <a:srgbClr val="000000"/>
                </a:solidFill>
                <a:latin typeface="Arial" panose="020B0604020202020204" pitchFamily="34" charset="0"/>
                <a:cs typeface="Arial" panose="020B0604020202020204" pitchFamily="34" charset="0"/>
              </a:rPr>
              <a:t>Charala</a:t>
            </a:r>
            <a:r>
              <a:rPr lang="es-MX" altLang="es-CO" sz="1100" dirty="0">
                <a:solidFill>
                  <a:srgbClr val="000000"/>
                </a:solidFill>
                <a:latin typeface="Arial" panose="020B0604020202020204" pitchFamily="34" charset="0"/>
                <a:cs typeface="Arial" panose="020B0604020202020204" pitchFamily="34" charset="0"/>
              </a:rPr>
              <a:t>-Límites y 1 Vía Movilidad Ciudad de Sogamoso.</a:t>
            </a:r>
          </a:p>
          <a:p>
            <a:pPr>
              <a:lnSpc>
                <a:spcPct val="90000"/>
              </a:lnSpc>
              <a:spcAft>
                <a:spcPct val="20000"/>
              </a:spcAft>
              <a:buClr>
                <a:srgbClr val="292929"/>
              </a:buClr>
              <a:buFont typeface="Wingdings" panose="05000000000000000000" pitchFamily="2" charset="2"/>
              <a:buChar char="§"/>
            </a:pPr>
            <a:r>
              <a:rPr lang="es-MX" sz="1100" dirty="0">
                <a:latin typeface="Arial" panose="020B0604020202020204" pitchFamily="34" charset="0"/>
                <a:cs typeface="Arial" panose="020B0604020202020204" pitchFamily="34" charset="0"/>
              </a:rPr>
              <a:t>La meta implica la terminación del puente y al finalizar la vigencia los demás puentes reportan avances en la ejecución y temas por atender</a:t>
            </a:r>
            <a:endParaRPr lang="en-GB" altLang="es-CO" sz="1100" dirty="0">
              <a:latin typeface="Arial" panose="020B0604020202020204" pitchFamily="34" charset="0"/>
              <a:cs typeface="Arial" panose="020B0604020202020204" pitchFamily="34" charset="0"/>
            </a:endParaRPr>
          </a:p>
          <a:p>
            <a:pPr>
              <a:lnSpc>
                <a:spcPct val="90000"/>
              </a:lnSpc>
              <a:spcAft>
                <a:spcPct val="20000"/>
              </a:spcAft>
              <a:buClr>
                <a:srgbClr val="292929"/>
              </a:buClr>
              <a:buFont typeface="Wingdings" panose="05000000000000000000" pitchFamily="2" charset="2"/>
              <a:buChar char="§"/>
            </a:pPr>
            <a:endParaRPr lang="en-GB" altLang="es-CO" sz="1100" dirty="0">
              <a:solidFill>
                <a:srgbClr val="000000"/>
              </a:solidFill>
              <a:latin typeface="Arial" panose="020B0604020202020204" pitchFamily="34" charset="0"/>
              <a:cs typeface="Arial" panose="020B0604020202020204" pitchFamily="34" charset="0"/>
            </a:endParaRPr>
          </a:p>
        </p:txBody>
      </p:sp>
      <p:sp>
        <p:nvSpPr>
          <p:cNvPr id="376" name="Text Box 364"/>
          <p:cNvSpPr txBox="1">
            <a:spLocks noChangeArrowheads="1"/>
          </p:cNvSpPr>
          <p:nvPr/>
        </p:nvSpPr>
        <p:spPr bwMode="auto">
          <a:xfrm>
            <a:off x="9967912" y="3131201"/>
            <a:ext cx="99097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rgbClr val="DC0000"/>
                </a:solidFill>
              </a:rPr>
              <a:t>79%*</a:t>
            </a:r>
          </a:p>
        </p:txBody>
      </p:sp>
      <p:grpSp>
        <p:nvGrpSpPr>
          <p:cNvPr id="377" name="Group 15"/>
          <p:cNvGrpSpPr>
            <a:grpSpLocks/>
          </p:cNvGrpSpPr>
          <p:nvPr/>
        </p:nvGrpSpPr>
        <p:grpSpPr bwMode="auto">
          <a:xfrm>
            <a:off x="884658" y="1361751"/>
            <a:ext cx="1800225" cy="1800225"/>
            <a:chOff x="2381" y="885"/>
            <a:chExt cx="3221" cy="3221"/>
          </a:xfrm>
        </p:grpSpPr>
        <p:grpSp>
          <p:nvGrpSpPr>
            <p:cNvPr id="378" name="Group 16"/>
            <p:cNvGrpSpPr>
              <a:grpSpLocks/>
            </p:cNvGrpSpPr>
            <p:nvPr/>
          </p:nvGrpSpPr>
          <p:grpSpPr bwMode="auto">
            <a:xfrm>
              <a:off x="2862" y="1371"/>
              <a:ext cx="2259" cy="2249"/>
              <a:chOff x="1476" y="1571"/>
              <a:chExt cx="2100" cy="2090"/>
            </a:xfrm>
          </p:grpSpPr>
          <p:sp>
            <p:nvSpPr>
              <p:cNvPr id="493"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94"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95"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96"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97"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98"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99"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500"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501"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02"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03"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504"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505"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06"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507"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508"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09"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510"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511"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512"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513"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514"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515"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516"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517"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518"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519"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520"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21"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522"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523"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524"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525"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526"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527"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528"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529"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530"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531"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532"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533"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534"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535"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36"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537"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38"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39"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540"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541"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542"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543"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379"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462" name="Group 69"/>
            <p:cNvGrpSpPr>
              <a:grpSpLocks/>
            </p:cNvGrpSpPr>
            <p:nvPr/>
          </p:nvGrpSpPr>
          <p:grpSpPr bwMode="auto">
            <a:xfrm>
              <a:off x="2795" y="1299"/>
              <a:ext cx="2393" cy="2393"/>
              <a:chOff x="-431" y="1616"/>
              <a:chExt cx="2224" cy="2224"/>
            </a:xfrm>
          </p:grpSpPr>
          <p:grpSp>
            <p:nvGrpSpPr>
              <p:cNvPr id="480" name="Group 70"/>
              <p:cNvGrpSpPr>
                <a:grpSpLocks/>
              </p:cNvGrpSpPr>
              <p:nvPr/>
            </p:nvGrpSpPr>
            <p:grpSpPr bwMode="auto">
              <a:xfrm>
                <a:off x="-431" y="1616"/>
                <a:ext cx="2224" cy="2224"/>
                <a:chOff x="-2107" y="1571"/>
                <a:chExt cx="2100" cy="2090"/>
              </a:xfrm>
            </p:grpSpPr>
            <p:sp>
              <p:nvSpPr>
                <p:cNvPr id="482"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83"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84"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85"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86"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87"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88"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489"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490"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491"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492"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481"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463"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4"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5"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6"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467"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468"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469"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470"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471"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472"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473"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474"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475"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476" name="Group 96"/>
            <p:cNvGrpSpPr>
              <a:grpSpLocks/>
            </p:cNvGrpSpPr>
            <p:nvPr/>
          </p:nvGrpSpPr>
          <p:grpSpPr bwMode="auto">
            <a:xfrm>
              <a:off x="3650" y="2147"/>
              <a:ext cx="683" cy="696"/>
              <a:chOff x="2699" y="2205"/>
              <a:chExt cx="635" cy="647"/>
            </a:xfrm>
          </p:grpSpPr>
          <p:sp>
            <p:nvSpPr>
              <p:cNvPr id="477"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78"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79" name="Oval 99"/>
              <p:cNvSpPr>
                <a:spLocks noChangeArrowheads="1"/>
              </p:cNvSpPr>
              <p:nvPr/>
            </p:nvSpPr>
            <p:spPr bwMode="auto">
              <a:xfrm rot="2501472">
                <a:off x="2851" y="2285"/>
                <a:ext cx="396" cy="408"/>
              </a:xfrm>
              <a:prstGeom prst="ellipse">
                <a:avLst/>
              </a:prstGeom>
              <a:solidFill>
                <a:schemeClr val="accent1"/>
              </a:soli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grpSp>
        <p:nvGrpSpPr>
          <p:cNvPr id="544" name="Group 15"/>
          <p:cNvGrpSpPr>
            <a:grpSpLocks/>
          </p:cNvGrpSpPr>
          <p:nvPr/>
        </p:nvGrpSpPr>
        <p:grpSpPr bwMode="auto">
          <a:xfrm>
            <a:off x="3929765" y="1337722"/>
            <a:ext cx="1800225" cy="1800225"/>
            <a:chOff x="2381" y="885"/>
            <a:chExt cx="3221" cy="3221"/>
          </a:xfrm>
        </p:grpSpPr>
        <p:grpSp>
          <p:nvGrpSpPr>
            <p:cNvPr id="545" name="Group 16"/>
            <p:cNvGrpSpPr>
              <a:grpSpLocks/>
            </p:cNvGrpSpPr>
            <p:nvPr/>
          </p:nvGrpSpPr>
          <p:grpSpPr bwMode="auto">
            <a:xfrm>
              <a:off x="2862" y="1371"/>
              <a:ext cx="2259" cy="2249"/>
              <a:chOff x="1476" y="1571"/>
              <a:chExt cx="2100" cy="2090"/>
            </a:xfrm>
          </p:grpSpPr>
          <p:sp>
            <p:nvSpPr>
              <p:cNvPr id="669"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670"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71"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72"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73"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674"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75"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676"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677"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78"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79"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680"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681"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82"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683"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684"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85"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686"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687"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688"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689"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690"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691"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692"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693"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694"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695"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696"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97"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698"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699"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700"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701"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702"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703"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704"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705"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706"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707"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708"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709"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10"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11"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12"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13"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14"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15"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716"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717"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718"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719"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546"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547" name="Group 69"/>
            <p:cNvGrpSpPr>
              <a:grpSpLocks/>
            </p:cNvGrpSpPr>
            <p:nvPr/>
          </p:nvGrpSpPr>
          <p:grpSpPr bwMode="auto">
            <a:xfrm>
              <a:off x="2795" y="1299"/>
              <a:ext cx="2393" cy="2393"/>
              <a:chOff x="-431" y="1616"/>
              <a:chExt cx="2224" cy="2224"/>
            </a:xfrm>
          </p:grpSpPr>
          <p:grpSp>
            <p:nvGrpSpPr>
              <p:cNvPr id="656" name="Group 70"/>
              <p:cNvGrpSpPr>
                <a:grpSpLocks/>
              </p:cNvGrpSpPr>
              <p:nvPr/>
            </p:nvGrpSpPr>
            <p:grpSpPr bwMode="auto">
              <a:xfrm>
                <a:off x="-431" y="1616"/>
                <a:ext cx="2224" cy="2224"/>
                <a:chOff x="-2107" y="1571"/>
                <a:chExt cx="2100" cy="2090"/>
              </a:xfrm>
            </p:grpSpPr>
            <p:sp>
              <p:nvSpPr>
                <p:cNvPr id="658"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659"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60"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61"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62"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663"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64"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665"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666"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67"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68"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657"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548"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49"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50"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51"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552"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644"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645"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646"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647"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648"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649"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650"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651"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652" name="Group 96"/>
            <p:cNvGrpSpPr>
              <a:grpSpLocks/>
            </p:cNvGrpSpPr>
            <p:nvPr/>
          </p:nvGrpSpPr>
          <p:grpSpPr bwMode="auto">
            <a:xfrm>
              <a:off x="3650" y="2147"/>
              <a:ext cx="683" cy="696"/>
              <a:chOff x="2699" y="2205"/>
              <a:chExt cx="635" cy="647"/>
            </a:xfrm>
          </p:grpSpPr>
          <p:sp>
            <p:nvSpPr>
              <p:cNvPr id="653"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54"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55"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Tree>
    <p:extLst>
      <p:ext uri="{BB962C8B-B14F-4D97-AF65-F5344CB8AC3E}">
        <p14:creationId xmlns:p14="http://schemas.microsoft.com/office/powerpoint/2010/main" val="3930159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787414" y="-67817"/>
            <a:ext cx="5404586" cy="400110"/>
          </a:xfrm>
          <a:prstGeom prst="rect">
            <a:avLst/>
          </a:prstGeom>
        </p:spPr>
        <p:txBody>
          <a:bodyPr wrap="square">
            <a:spAutoFit/>
          </a:bodyPr>
          <a:lstStyle/>
          <a:p>
            <a:r>
              <a:rPr lang="es-MX" sz="2000" b="1" dirty="0">
                <a:solidFill>
                  <a:schemeClr val="bg1"/>
                </a:solidFill>
                <a:latin typeface="Arial" panose="020B0604020202020204" pitchFamily="34" charset="0"/>
                <a:cs typeface="Arial" panose="020B0604020202020204" pitchFamily="34" charset="0"/>
              </a:rPr>
              <a:t>Gestión de la infraestructura vial</a:t>
            </a:r>
          </a:p>
        </p:txBody>
      </p:sp>
      <p:grpSp>
        <p:nvGrpSpPr>
          <p:cNvPr id="186" name="Ellipse 256"/>
          <p:cNvGrpSpPr>
            <a:grpSpLocks/>
          </p:cNvGrpSpPr>
          <p:nvPr/>
        </p:nvGrpSpPr>
        <p:grpSpPr bwMode="auto">
          <a:xfrm>
            <a:off x="1403645" y="3064620"/>
            <a:ext cx="2087562" cy="431800"/>
            <a:chOff x="4712208" y="4803648"/>
            <a:chExt cx="2822448" cy="621792"/>
          </a:xfrm>
        </p:grpSpPr>
        <p:pic>
          <p:nvPicPr>
            <p:cNvPr id="187"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274" name="Rectangle 7"/>
          <p:cNvSpPr>
            <a:spLocks noChangeArrowheads="1"/>
          </p:cNvSpPr>
          <p:nvPr/>
        </p:nvSpPr>
        <p:spPr bwMode="gray">
          <a:xfrm>
            <a:off x="526678" y="731065"/>
            <a:ext cx="2514001" cy="703298"/>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latin typeface="Arial Narrow" panose="020B0606020202030204" pitchFamily="34" charset="0"/>
              </a:rPr>
              <a:t>Kilómetros de red vial nacional primaria intervenidos con mantenimiento rutinario</a:t>
            </a:r>
          </a:p>
        </p:txBody>
      </p:sp>
      <p:sp>
        <p:nvSpPr>
          <p:cNvPr id="275" name="Rectangle 3"/>
          <p:cNvSpPr>
            <a:spLocks noChangeArrowheads="1"/>
          </p:cNvSpPr>
          <p:nvPr/>
        </p:nvSpPr>
        <p:spPr bwMode="gray">
          <a:xfrm>
            <a:off x="522150" y="3775847"/>
            <a:ext cx="2516808" cy="1800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n-GB" altLang="es-CO" sz="1200" dirty="0">
                <a:solidFill>
                  <a:srgbClr val="000000"/>
                </a:solidFill>
                <a:latin typeface="Arial" panose="020B0604020202020204" pitchFamily="34" charset="0"/>
                <a:cs typeface="Arial" panose="020B0604020202020204" pitchFamily="34" charset="0"/>
              </a:rPr>
              <a:t>Se </a:t>
            </a:r>
            <a:r>
              <a:rPr lang="en-GB" altLang="es-CO" sz="1200" dirty="0" err="1">
                <a:solidFill>
                  <a:srgbClr val="000000"/>
                </a:solidFill>
                <a:latin typeface="Arial" panose="020B0604020202020204" pitchFamily="34" charset="0"/>
                <a:cs typeface="Arial" panose="020B0604020202020204" pitchFamily="34" charset="0"/>
              </a:rPr>
              <a:t>cumplió</a:t>
            </a:r>
            <a:r>
              <a:rPr lang="en-GB" altLang="es-CO" sz="1200" dirty="0">
                <a:solidFill>
                  <a:srgbClr val="000000"/>
                </a:solidFill>
                <a:latin typeface="Arial" panose="020B0604020202020204" pitchFamily="34" charset="0"/>
                <a:cs typeface="Arial" panose="020B0604020202020204" pitchFamily="34" charset="0"/>
              </a:rPr>
              <a:t> la meta </a:t>
            </a:r>
            <a:r>
              <a:rPr lang="en-GB" altLang="es-CO" sz="1200" dirty="0" err="1">
                <a:solidFill>
                  <a:srgbClr val="000000"/>
                </a:solidFill>
                <a:latin typeface="Arial" panose="020B0604020202020204" pitchFamily="34" charset="0"/>
                <a:cs typeface="Arial" panose="020B0604020202020204" pitchFamily="34" charset="0"/>
              </a:rPr>
              <a:t>satisfactoriamente</a:t>
            </a:r>
            <a:endParaRPr lang="en-GB" altLang="es-CO" sz="1200" dirty="0">
              <a:solidFill>
                <a:srgbClr val="000000"/>
              </a:solidFill>
              <a:latin typeface="Arial" panose="020B0604020202020204" pitchFamily="34" charset="0"/>
              <a:cs typeface="Arial" panose="020B0604020202020204" pitchFamily="34" charset="0"/>
            </a:endParaRPr>
          </a:p>
        </p:txBody>
      </p:sp>
      <p:sp>
        <p:nvSpPr>
          <p:cNvPr id="276" name="Text Box 364"/>
          <p:cNvSpPr txBox="1">
            <a:spLocks noChangeArrowheads="1"/>
          </p:cNvSpPr>
          <p:nvPr/>
        </p:nvSpPr>
        <p:spPr bwMode="auto">
          <a:xfrm>
            <a:off x="1283463" y="3315306"/>
            <a:ext cx="9941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100%</a:t>
            </a:r>
          </a:p>
        </p:txBody>
      </p:sp>
      <p:grpSp>
        <p:nvGrpSpPr>
          <p:cNvPr id="277" name="Ellipse 256"/>
          <p:cNvGrpSpPr>
            <a:grpSpLocks/>
          </p:cNvGrpSpPr>
          <p:nvPr/>
        </p:nvGrpSpPr>
        <p:grpSpPr bwMode="auto">
          <a:xfrm>
            <a:off x="4351741" y="3049197"/>
            <a:ext cx="2087562" cy="431800"/>
            <a:chOff x="4712208" y="4803648"/>
            <a:chExt cx="2822448" cy="621792"/>
          </a:xfrm>
        </p:grpSpPr>
        <p:pic>
          <p:nvPicPr>
            <p:cNvPr id="278"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9"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grpSp>
        <p:nvGrpSpPr>
          <p:cNvPr id="282" name="Group 15"/>
          <p:cNvGrpSpPr>
            <a:grpSpLocks/>
          </p:cNvGrpSpPr>
          <p:nvPr/>
        </p:nvGrpSpPr>
        <p:grpSpPr bwMode="auto">
          <a:xfrm>
            <a:off x="3900202" y="1563726"/>
            <a:ext cx="1800225" cy="1800225"/>
            <a:chOff x="2381" y="885"/>
            <a:chExt cx="3221" cy="3221"/>
          </a:xfrm>
        </p:grpSpPr>
        <p:grpSp>
          <p:nvGrpSpPr>
            <p:cNvPr id="283" name="Group 16"/>
            <p:cNvGrpSpPr>
              <a:grpSpLocks/>
            </p:cNvGrpSpPr>
            <p:nvPr/>
          </p:nvGrpSpPr>
          <p:grpSpPr bwMode="auto">
            <a:xfrm>
              <a:off x="2862" y="1371"/>
              <a:ext cx="2259" cy="2249"/>
              <a:chOff x="1476" y="1571"/>
              <a:chExt cx="2100" cy="2090"/>
            </a:xfrm>
          </p:grpSpPr>
          <p:sp>
            <p:nvSpPr>
              <p:cNvPr id="408"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09"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10"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11"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12"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13"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14"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415"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416"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417"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418"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419"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420"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421"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422"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423"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424"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425"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426"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427"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428"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429"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430"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431"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432"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433"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434"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435"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36"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437"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438"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439"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440"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441"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442"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443"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444"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445"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446"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447"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448"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49"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50"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451"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452"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453"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454"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455"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456"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457"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458"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284"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285" name="Group 69"/>
            <p:cNvGrpSpPr>
              <a:grpSpLocks/>
            </p:cNvGrpSpPr>
            <p:nvPr/>
          </p:nvGrpSpPr>
          <p:grpSpPr bwMode="auto">
            <a:xfrm>
              <a:off x="2795" y="1299"/>
              <a:ext cx="2393" cy="2393"/>
              <a:chOff x="-431" y="1616"/>
              <a:chExt cx="2224" cy="2224"/>
            </a:xfrm>
          </p:grpSpPr>
          <p:grpSp>
            <p:nvGrpSpPr>
              <p:cNvPr id="395" name="Group 70"/>
              <p:cNvGrpSpPr>
                <a:grpSpLocks/>
              </p:cNvGrpSpPr>
              <p:nvPr/>
            </p:nvGrpSpPr>
            <p:grpSpPr bwMode="auto">
              <a:xfrm>
                <a:off x="-431" y="1616"/>
                <a:ext cx="2224" cy="2224"/>
                <a:chOff x="-2107" y="1571"/>
                <a:chExt cx="2100" cy="2090"/>
              </a:xfrm>
            </p:grpSpPr>
            <p:sp>
              <p:nvSpPr>
                <p:cNvPr id="397"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398"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399"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00"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01"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02"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03"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404"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405"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406"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407"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396"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288"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289"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80"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81"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382"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383"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384"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385"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386"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387"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388"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389"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390"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rgbClr val="DC0000"/>
            </a:solidFill>
            <a:ln w="9525">
              <a:solidFill>
                <a:schemeClr val="bg1"/>
              </a:solidFill>
              <a:prstDash val="solid"/>
              <a:round/>
              <a:headEnd/>
              <a:tailEnd/>
            </a:ln>
          </p:spPr>
          <p:txBody>
            <a:bodyPr/>
            <a:lstStyle/>
            <a:p>
              <a:endParaRPr lang="es-CO"/>
            </a:p>
          </p:txBody>
        </p:sp>
        <p:grpSp>
          <p:nvGrpSpPr>
            <p:cNvPr id="391" name="Group 96"/>
            <p:cNvGrpSpPr>
              <a:grpSpLocks/>
            </p:cNvGrpSpPr>
            <p:nvPr/>
          </p:nvGrpSpPr>
          <p:grpSpPr bwMode="auto">
            <a:xfrm>
              <a:off x="3650" y="2147"/>
              <a:ext cx="683" cy="696"/>
              <a:chOff x="2699" y="2205"/>
              <a:chExt cx="635" cy="647"/>
            </a:xfrm>
          </p:grpSpPr>
          <p:sp>
            <p:nvSpPr>
              <p:cNvPr id="392"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93"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394"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
        <p:nvSpPr>
          <p:cNvPr id="459" name="Rectangle 7"/>
          <p:cNvSpPr>
            <a:spLocks noChangeArrowheads="1"/>
          </p:cNvSpPr>
          <p:nvPr/>
        </p:nvSpPr>
        <p:spPr bwMode="gray">
          <a:xfrm>
            <a:off x="3474774" y="715642"/>
            <a:ext cx="2514001" cy="703298"/>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latin typeface="Arial Narrow" panose="020B0606020202030204" pitchFamily="34" charset="0"/>
              </a:rPr>
              <a:t>Kilómetros de Red Terciaria con mantenimiento periódico</a:t>
            </a:r>
          </a:p>
        </p:txBody>
      </p:sp>
      <p:sp>
        <p:nvSpPr>
          <p:cNvPr id="460" name="Rectangle 3"/>
          <p:cNvSpPr>
            <a:spLocks noChangeArrowheads="1"/>
          </p:cNvSpPr>
          <p:nvPr/>
        </p:nvSpPr>
        <p:spPr bwMode="gray">
          <a:xfrm>
            <a:off x="3470246" y="3760423"/>
            <a:ext cx="2516808" cy="1800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n-GB" altLang="es-CO" sz="1200" dirty="0">
                <a:solidFill>
                  <a:srgbClr val="000000"/>
                </a:solidFill>
                <a:latin typeface="Arial" panose="020B0604020202020204" pitchFamily="34" charset="0"/>
                <a:cs typeface="Arial" panose="020B0604020202020204" pitchFamily="34" charset="0"/>
              </a:rPr>
              <a:t>SRT:  0.22 Cajamarca - </a:t>
            </a:r>
            <a:r>
              <a:rPr lang="en-GB" altLang="es-CO" sz="1200" dirty="0" err="1">
                <a:solidFill>
                  <a:srgbClr val="000000"/>
                </a:solidFill>
                <a:latin typeface="Arial" panose="020B0604020202020204" pitchFamily="34" charset="0"/>
                <a:cs typeface="Arial" panose="020B0604020202020204" pitchFamily="34" charset="0"/>
              </a:rPr>
              <a:t>Toche</a:t>
            </a:r>
            <a:r>
              <a:rPr lang="en-GB" altLang="es-CO" sz="1200" dirty="0">
                <a:solidFill>
                  <a:srgbClr val="000000"/>
                </a:solidFill>
                <a:latin typeface="Arial" panose="020B0604020202020204" pitchFamily="34" charset="0"/>
                <a:cs typeface="Arial" panose="020B0604020202020204" pitchFamily="34" charset="0"/>
              </a:rPr>
              <a:t> - Tolima (</a:t>
            </a:r>
            <a:r>
              <a:rPr lang="en-GB" altLang="es-CO" sz="1200" dirty="0" err="1">
                <a:solidFill>
                  <a:srgbClr val="000000"/>
                </a:solidFill>
                <a:latin typeface="Arial" panose="020B0604020202020204" pitchFamily="34" charset="0"/>
                <a:cs typeface="Arial" panose="020B0604020202020204" pitchFamily="34" charset="0"/>
              </a:rPr>
              <a:t>cto</a:t>
            </a:r>
            <a:r>
              <a:rPr lang="en-GB" altLang="es-CO" sz="1200" dirty="0">
                <a:solidFill>
                  <a:srgbClr val="000000"/>
                </a:solidFill>
                <a:latin typeface="Arial" panose="020B0604020202020204" pitchFamily="34" charset="0"/>
                <a:cs typeface="Arial" panose="020B0604020202020204" pitchFamily="34" charset="0"/>
              </a:rPr>
              <a:t>. 857-17), 1.4 </a:t>
            </a:r>
            <a:r>
              <a:rPr lang="en-GB" altLang="es-CO" sz="1200" dirty="0" err="1">
                <a:solidFill>
                  <a:srgbClr val="000000"/>
                </a:solidFill>
                <a:latin typeface="Arial" panose="020B0604020202020204" pitchFamily="34" charset="0"/>
                <a:cs typeface="Arial" panose="020B0604020202020204" pitchFamily="34" charset="0"/>
              </a:rPr>
              <a:t>carretera</a:t>
            </a:r>
            <a:r>
              <a:rPr lang="en-GB" altLang="es-CO" sz="1200" dirty="0">
                <a:solidFill>
                  <a:srgbClr val="000000"/>
                </a:solidFill>
                <a:latin typeface="Arial" panose="020B0604020202020204" pitchFamily="34" charset="0"/>
                <a:cs typeface="Arial" panose="020B0604020202020204" pitchFamily="34" charset="0"/>
              </a:rPr>
              <a:t> </a:t>
            </a:r>
            <a:r>
              <a:rPr lang="en-GB" altLang="es-CO" sz="1200" dirty="0" err="1">
                <a:solidFill>
                  <a:srgbClr val="000000"/>
                </a:solidFill>
                <a:latin typeface="Arial" panose="020B0604020202020204" pitchFamily="34" charset="0"/>
                <a:cs typeface="Arial" panose="020B0604020202020204" pitchFamily="34" charset="0"/>
              </a:rPr>
              <a:t>acceso</a:t>
            </a:r>
            <a:r>
              <a:rPr lang="en-GB" altLang="es-CO" sz="1200" dirty="0">
                <a:solidFill>
                  <a:srgbClr val="000000"/>
                </a:solidFill>
                <a:latin typeface="Arial" panose="020B0604020202020204" pitchFamily="34" charset="0"/>
                <a:cs typeface="Arial" panose="020B0604020202020204" pitchFamily="34" charset="0"/>
              </a:rPr>
              <a:t> al </a:t>
            </a:r>
            <a:r>
              <a:rPr lang="en-GB" altLang="es-CO" sz="1200" dirty="0" err="1">
                <a:solidFill>
                  <a:srgbClr val="000000"/>
                </a:solidFill>
                <a:latin typeface="Arial" panose="020B0604020202020204" pitchFamily="34" charset="0"/>
                <a:cs typeface="Arial" panose="020B0604020202020204" pitchFamily="34" charset="0"/>
              </a:rPr>
              <a:t>mpio</a:t>
            </a:r>
            <a:r>
              <a:rPr lang="en-GB" altLang="es-CO" sz="1200" dirty="0">
                <a:solidFill>
                  <a:srgbClr val="000000"/>
                </a:solidFill>
                <a:latin typeface="Arial" panose="020B0604020202020204" pitchFamily="34" charset="0"/>
                <a:cs typeface="Arial" panose="020B0604020202020204" pitchFamily="34" charset="0"/>
              </a:rPr>
              <a:t>. de </a:t>
            </a:r>
            <a:r>
              <a:rPr lang="en-GB" altLang="es-CO" sz="1200" dirty="0" err="1">
                <a:solidFill>
                  <a:srgbClr val="000000"/>
                </a:solidFill>
                <a:latin typeface="Arial" panose="020B0604020202020204" pitchFamily="34" charset="0"/>
                <a:cs typeface="Arial" panose="020B0604020202020204" pitchFamily="34" charset="0"/>
              </a:rPr>
              <a:t>María</a:t>
            </a:r>
            <a:r>
              <a:rPr lang="en-GB" altLang="es-CO" sz="1200" dirty="0">
                <a:solidFill>
                  <a:srgbClr val="000000"/>
                </a:solidFill>
                <a:latin typeface="Arial" panose="020B0604020202020204" pitchFamily="34" charset="0"/>
                <a:cs typeface="Arial" panose="020B0604020202020204" pitchFamily="34" charset="0"/>
              </a:rPr>
              <a:t> la </a:t>
            </a:r>
            <a:r>
              <a:rPr lang="en-GB" altLang="es-CO" sz="1200" dirty="0" err="1">
                <a:solidFill>
                  <a:srgbClr val="000000"/>
                </a:solidFill>
                <a:latin typeface="Arial" panose="020B0604020202020204" pitchFamily="34" charset="0"/>
                <a:cs typeface="Arial" panose="020B0604020202020204" pitchFamily="34" charset="0"/>
              </a:rPr>
              <a:t>baja</a:t>
            </a:r>
            <a:r>
              <a:rPr lang="en-GB" altLang="es-CO" sz="1200" dirty="0">
                <a:solidFill>
                  <a:srgbClr val="000000"/>
                </a:solidFill>
                <a:latin typeface="Arial" panose="020B0604020202020204" pitchFamily="34" charset="0"/>
                <a:cs typeface="Arial" panose="020B0604020202020204" pitchFamily="34" charset="0"/>
              </a:rPr>
              <a:t> - Bolívar (</a:t>
            </a:r>
            <a:r>
              <a:rPr lang="en-GB" altLang="es-CO" sz="1200" dirty="0" err="1">
                <a:solidFill>
                  <a:srgbClr val="000000"/>
                </a:solidFill>
                <a:latin typeface="Arial" panose="020B0604020202020204" pitchFamily="34" charset="0"/>
                <a:cs typeface="Arial" panose="020B0604020202020204" pitchFamily="34" charset="0"/>
              </a:rPr>
              <a:t>cto</a:t>
            </a:r>
            <a:r>
              <a:rPr lang="en-GB" altLang="es-CO" sz="1200" dirty="0">
                <a:solidFill>
                  <a:srgbClr val="000000"/>
                </a:solidFill>
                <a:latin typeface="Arial" panose="020B0604020202020204" pitchFamily="34" charset="0"/>
                <a:cs typeface="Arial" panose="020B0604020202020204" pitchFamily="34" charset="0"/>
              </a:rPr>
              <a:t>. 1303-17),  1.5 Km. </a:t>
            </a:r>
            <a:r>
              <a:rPr lang="en-GB" altLang="es-CO" sz="1200" dirty="0" err="1">
                <a:solidFill>
                  <a:srgbClr val="000000"/>
                </a:solidFill>
                <a:latin typeface="Arial" panose="020B0604020202020204" pitchFamily="34" charset="0"/>
                <a:cs typeface="Arial" panose="020B0604020202020204" pitchFamily="34" charset="0"/>
              </a:rPr>
              <a:t>en</a:t>
            </a:r>
            <a:r>
              <a:rPr lang="en-GB" altLang="es-CO" sz="1200" dirty="0">
                <a:solidFill>
                  <a:srgbClr val="000000"/>
                </a:solidFill>
                <a:latin typeface="Arial" panose="020B0604020202020204" pitchFamily="34" charset="0"/>
                <a:cs typeface="Arial" panose="020B0604020202020204" pitchFamily="34" charset="0"/>
              </a:rPr>
              <a:t> </a:t>
            </a:r>
            <a:r>
              <a:rPr lang="en-GB" altLang="es-CO" sz="1200" dirty="0" err="1">
                <a:solidFill>
                  <a:srgbClr val="000000"/>
                </a:solidFill>
                <a:latin typeface="Arial" panose="020B0604020202020204" pitchFamily="34" charset="0"/>
                <a:cs typeface="Arial" panose="020B0604020202020204" pitchFamily="34" charset="0"/>
              </a:rPr>
              <a:t>Timaná</a:t>
            </a:r>
            <a:r>
              <a:rPr lang="en-GB" altLang="es-CO" sz="1200" dirty="0">
                <a:solidFill>
                  <a:srgbClr val="000000"/>
                </a:solidFill>
                <a:latin typeface="Arial" panose="020B0604020202020204" pitchFamily="34" charset="0"/>
                <a:cs typeface="Arial" panose="020B0604020202020204" pitchFamily="34" charset="0"/>
              </a:rPr>
              <a:t>-Huila (</a:t>
            </a:r>
            <a:r>
              <a:rPr lang="en-GB" altLang="es-CO" sz="1200" dirty="0" err="1">
                <a:solidFill>
                  <a:srgbClr val="000000"/>
                </a:solidFill>
                <a:latin typeface="Arial" panose="020B0604020202020204" pitchFamily="34" charset="0"/>
                <a:cs typeface="Arial" panose="020B0604020202020204" pitchFamily="34" charset="0"/>
              </a:rPr>
              <a:t>cto</a:t>
            </a:r>
            <a:r>
              <a:rPr lang="en-GB" altLang="es-CO" sz="1200" dirty="0">
                <a:solidFill>
                  <a:srgbClr val="000000"/>
                </a:solidFill>
                <a:latin typeface="Arial" panose="020B0604020202020204" pitchFamily="34" charset="0"/>
                <a:cs typeface="Arial" panose="020B0604020202020204" pitchFamily="34" charset="0"/>
              </a:rPr>
              <a:t>. 883-18), 0.5 Km. </a:t>
            </a:r>
            <a:r>
              <a:rPr lang="en-GB" altLang="es-CO" sz="1200" dirty="0" err="1">
                <a:solidFill>
                  <a:srgbClr val="000000"/>
                </a:solidFill>
                <a:latin typeface="Arial" panose="020B0604020202020204" pitchFamily="34" charset="0"/>
                <a:cs typeface="Arial" panose="020B0604020202020204" pitchFamily="34" charset="0"/>
              </a:rPr>
              <a:t>Arjona</a:t>
            </a:r>
            <a:r>
              <a:rPr lang="en-GB" altLang="es-CO" sz="1200" dirty="0">
                <a:solidFill>
                  <a:srgbClr val="000000"/>
                </a:solidFill>
                <a:latin typeface="Arial" panose="020B0604020202020204" pitchFamily="34" charset="0"/>
                <a:cs typeface="Arial" panose="020B0604020202020204" pitchFamily="34" charset="0"/>
              </a:rPr>
              <a:t>-Bolívar (</a:t>
            </a:r>
            <a:r>
              <a:rPr lang="en-GB" altLang="es-CO" sz="1200" dirty="0" err="1">
                <a:solidFill>
                  <a:srgbClr val="000000"/>
                </a:solidFill>
                <a:latin typeface="Arial" panose="020B0604020202020204" pitchFamily="34" charset="0"/>
                <a:cs typeface="Arial" panose="020B0604020202020204" pitchFamily="34" charset="0"/>
              </a:rPr>
              <a:t>cto</a:t>
            </a:r>
            <a:r>
              <a:rPr lang="en-GB" altLang="es-CO" sz="1200" dirty="0">
                <a:solidFill>
                  <a:srgbClr val="000000"/>
                </a:solidFill>
                <a:latin typeface="Arial" panose="020B0604020202020204" pitchFamily="34" charset="0"/>
                <a:cs typeface="Arial" panose="020B0604020202020204" pitchFamily="34" charset="0"/>
              </a:rPr>
              <a:t>. 987-18), 1 Km. Manizales-Caldas (</a:t>
            </a:r>
            <a:r>
              <a:rPr lang="en-GB" altLang="es-CO" sz="1200" dirty="0" err="1">
                <a:solidFill>
                  <a:srgbClr val="000000"/>
                </a:solidFill>
                <a:latin typeface="Arial" panose="020B0604020202020204" pitchFamily="34" charset="0"/>
                <a:cs typeface="Arial" panose="020B0604020202020204" pitchFamily="34" charset="0"/>
              </a:rPr>
              <a:t>cto</a:t>
            </a:r>
            <a:r>
              <a:rPr lang="en-GB" altLang="es-CO" sz="1200" dirty="0">
                <a:solidFill>
                  <a:srgbClr val="000000"/>
                </a:solidFill>
                <a:latin typeface="Arial" panose="020B0604020202020204" pitchFamily="34" charset="0"/>
                <a:cs typeface="Arial" panose="020B0604020202020204" pitchFamily="34" charset="0"/>
              </a:rPr>
              <a:t>. 1087-18)</a:t>
            </a:r>
          </a:p>
          <a:p>
            <a:pPr>
              <a:lnSpc>
                <a:spcPct val="90000"/>
              </a:lnSpc>
              <a:spcAft>
                <a:spcPct val="20000"/>
              </a:spcAft>
              <a:buClr>
                <a:srgbClr val="292929"/>
              </a:buClr>
              <a:buFont typeface="Wingdings" panose="05000000000000000000" pitchFamily="2" charset="2"/>
              <a:buChar char="§"/>
            </a:pPr>
            <a:r>
              <a:rPr lang="en-GB" altLang="es-CO" sz="1200" dirty="0">
                <a:latin typeface="Arial" panose="020B0604020202020204" pitchFamily="34" charset="0"/>
                <a:cs typeface="Arial" panose="020B0604020202020204" pitchFamily="34" charset="0"/>
              </a:rPr>
              <a:t>Se </a:t>
            </a:r>
            <a:r>
              <a:rPr lang="en-GB" altLang="es-CO" sz="1200" dirty="0" err="1">
                <a:latin typeface="Arial" panose="020B0604020202020204" pitchFamily="34" charset="0"/>
                <a:cs typeface="Arial" panose="020B0604020202020204" pitchFamily="34" charset="0"/>
              </a:rPr>
              <a:t>cumplió</a:t>
            </a:r>
            <a:r>
              <a:rPr lang="en-GB" altLang="es-CO" sz="1200" dirty="0">
                <a:latin typeface="Arial" panose="020B0604020202020204" pitchFamily="34" charset="0"/>
                <a:cs typeface="Arial" panose="020B0604020202020204" pitchFamily="34" charset="0"/>
              </a:rPr>
              <a:t> la meta </a:t>
            </a:r>
            <a:r>
              <a:rPr lang="en-GB" altLang="es-CO" sz="1200" dirty="0" err="1">
                <a:latin typeface="Arial" panose="020B0604020202020204" pitchFamily="34" charset="0"/>
                <a:cs typeface="Arial" panose="020B0604020202020204" pitchFamily="34" charset="0"/>
              </a:rPr>
              <a:t>satisfactoriamente</a:t>
            </a:r>
            <a:endParaRPr lang="en-GB" altLang="es-CO" sz="1200" dirty="0">
              <a:latin typeface="Arial" panose="020B0604020202020204" pitchFamily="34" charset="0"/>
              <a:cs typeface="Arial" panose="020B0604020202020204" pitchFamily="34" charset="0"/>
            </a:endParaRPr>
          </a:p>
        </p:txBody>
      </p:sp>
      <p:sp>
        <p:nvSpPr>
          <p:cNvPr id="461" name="Text Box 364"/>
          <p:cNvSpPr txBox="1">
            <a:spLocks noChangeArrowheads="1"/>
          </p:cNvSpPr>
          <p:nvPr/>
        </p:nvSpPr>
        <p:spPr bwMode="auto">
          <a:xfrm>
            <a:off x="4093701" y="3299883"/>
            <a:ext cx="126989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92,40%</a:t>
            </a:r>
          </a:p>
        </p:txBody>
      </p:sp>
      <p:grpSp>
        <p:nvGrpSpPr>
          <p:cNvPr id="553" name="Ellipse 256"/>
          <p:cNvGrpSpPr>
            <a:grpSpLocks/>
          </p:cNvGrpSpPr>
          <p:nvPr/>
        </p:nvGrpSpPr>
        <p:grpSpPr bwMode="auto">
          <a:xfrm>
            <a:off x="7223957" y="3064620"/>
            <a:ext cx="2087562" cy="431800"/>
            <a:chOff x="4712208" y="4803648"/>
            <a:chExt cx="2822448" cy="621792"/>
          </a:xfrm>
        </p:grpSpPr>
        <p:pic>
          <p:nvPicPr>
            <p:cNvPr id="554"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5"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641" name="Rectangle 7"/>
          <p:cNvSpPr>
            <a:spLocks noChangeArrowheads="1"/>
          </p:cNvSpPr>
          <p:nvPr/>
        </p:nvSpPr>
        <p:spPr bwMode="gray">
          <a:xfrm>
            <a:off x="6346990" y="731065"/>
            <a:ext cx="2514001" cy="703298"/>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latin typeface="Arial Narrow" panose="020B0606020202030204" pitchFamily="34" charset="0"/>
              </a:rPr>
              <a:t>Pasos a nivel de infraestructura férrea operados, mantenidos y señalizados</a:t>
            </a:r>
          </a:p>
        </p:txBody>
      </p:sp>
      <p:sp>
        <p:nvSpPr>
          <p:cNvPr id="642" name="Rectangle 3"/>
          <p:cNvSpPr>
            <a:spLocks noChangeArrowheads="1"/>
          </p:cNvSpPr>
          <p:nvPr/>
        </p:nvSpPr>
        <p:spPr bwMode="gray">
          <a:xfrm>
            <a:off x="6342462" y="3775846"/>
            <a:ext cx="2516808" cy="1800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altLang="es-CO" sz="1200" dirty="0">
                <a:solidFill>
                  <a:srgbClr val="000000"/>
                </a:solidFill>
                <a:latin typeface="Arial" panose="020B0604020202020204" pitchFamily="34" charset="0"/>
                <a:cs typeface="Arial" panose="020B0604020202020204" pitchFamily="34" charset="0"/>
              </a:rPr>
              <a:t>Se realizó la operación de los 7 pasos a nivel con el </a:t>
            </a:r>
            <a:r>
              <a:rPr lang="es-MX" altLang="es-CO" sz="1200" dirty="0" err="1">
                <a:solidFill>
                  <a:srgbClr val="000000"/>
                </a:solidFill>
                <a:latin typeface="Arial" panose="020B0604020202020204" pitchFamily="34" charset="0"/>
                <a:cs typeface="Arial" panose="020B0604020202020204" pitchFamily="34" charset="0"/>
              </a:rPr>
              <a:t>cto</a:t>
            </a:r>
            <a:r>
              <a:rPr lang="es-MX" altLang="es-CO" sz="1200" dirty="0">
                <a:solidFill>
                  <a:srgbClr val="000000"/>
                </a:solidFill>
                <a:latin typeface="Arial" panose="020B0604020202020204" pitchFamily="34" charset="0"/>
                <a:cs typeface="Arial" panose="020B0604020202020204" pitchFamily="34" charset="0"/>
              </a:rPr>
              <a:t>. 637-18</a:t>
            </a:r>
          </a:p>
          <a:p>
            <a:pPr>
              <a:lnSpc>
                <a:spcPct val="90000"/>
              </a:lnSpc>
              <a:spcAft>
                <a:spcPct val="20000"/>
              </a:spcAft>
              <a:buClr>
                <a:srgbClr val="292929"/>
              </a:buClr>
              <a:buFont typeface="Wingdings" panose="05000000000000000000" pitchFamily="2" charset="2"/>
              <a:buChar char="§"/>
            </a:pPr>
            <a:r>
              <a:rPr lang="en-GB" altLang="es-CO" sz="1200" dirty="0">
                <a:solidFill>
                  <a:srgbClr val="000000"/>
                </a:solidFill>
                <a:latin typeface="Arial" panose="020B0604020202020204" pitchFamily="34" charset="0"/>
                <a:cs typeface="Arial" panose="020B0604020202020204" pitchFamily="34" charset="0"/>
              </a:rPr>
              <a:t>Se </a:t>
            </a:r>
            <a:r>
              <a:rPr lang="en-GB" altLang="es-CO" sz="1200" dirty="0" err="1">
                <a:solidFill>
                  <a:srgbClr val="000000"/>
                </a:solidFill>
                <a:latin typeface="Arial" panose="020B0604020202020204" pitchFamily="34" charset="0"/>
                <a:cs typeface="Arial" panose="020B0604020202020204" pitchFamily="34" charset="0"/>
              </a:rPr>
              <a:t>cumplió</a:t>
            </a:r>
            <a:r>
              <a:rPr lang="en-GB" altLang="es-CO" sz="1200" dirty="0">
                <a:solidFill>
                  <a:srgbClr val="000000"/>
                </a:solidFill>
                <a:latin typeface="Arial" panose="020B0604020202020204" pitchFamily="34" charset="0"/>
                <a:cs typeface="Arial" panose="020B0604020202020204" pitchFamily="34" charset="0"/>
              </a:rPr>
              <a:t> la meta </a:t>
            </a:r>
            <a:r>
              <a:rPr lang="en-GB" altLang="es-CO" sz="1200" dirty="0" err="1">
                <a:solidFill>
                  <a:srgbClr val="000000"/>
                </a:solidFill>
                <a:latin typeface="Arial" panose="020B0604020202020204" pitchFamily="34" charset="0"/>
                <a:cs typeface="Arial" panose="020B0604020202020204" pitchFamily="34" charset="0"/>
              </a:rPr>
              <a:t>satisfactoriamente</a:t>
            </a:r>
            <a:endParaRPr lang="en-GB" altLang="es-CO" sz="1200" dirty="0">
              <a:solidFill>
                <a:srgbClr val="000000"/>
              </a:solidFill>
              <a:latin typeface="Arial" panose="020B0604020202020204" pitchFamily="34" charset="0"/>
              <a:cs typeface="Arial" panose="020B0604020202020204" pitchFamily="34" charset="0"/>
            </a:endParaRPr>
          </a:p>
        </p:txBody>
      </p:sp>
      <p:sp>
        <p:nvSpPr>
          <p:cNvPr id="643" name="Text Box 364"/>
          <p:cNvSpPr txBox="1">
            <a:spLocks noChangeArrowheads="1"/>
          </p:cNvSpPr>
          <p:nvPr/>
        </p:nvSpPr>
        <p:spPr bwMode="auto">
          <a:xfrm>
            <a:off x="7103775" y="3315306"/>
            <a:ext cx="9941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100%</a:t>
            </a:r>
          </a:p>
        </p:txBody>
      </p:sp>
      <p:grpSp>
        <p:nvGrpSpPr>
          <p:cNvPr id="280" name="Ellipse 256"/>
          <p:cNvGrpSpPr>
            <a:grpSpLocks/>
          </p:cNvGrpSpPr>
          <p:nvPr/>
        </p:nvGrpSpPr>
        <p:grpSpPr bwMode="auto">
          <a:xfrm>
            <a:off x="10086491" y="3049197"/>
            <a:ext cx="2087562" cy="431800"/>
            <a:chOff x="4712208" y="4803648"/>
            <a:chExt cx="2822448" cy="621792"/>
          </a:xfrm>
        </p:grpSpPr>
        <p:pic>
          <p:nvPicPr>
            <p:cNvPr id="281" name="Ellipse 256"/>
            <p:cNvPicPr>
              <a:picLocks noChangeArrowheads="1"/>
            </p:cNvPicPr>
            <p:nvPr/>
          </p:nvPicPr>
          <p:blipFill>
            <a:blip r:embed="rId2">
              <a:lum bright="60000"/>
              <a:extLst>
                <a:ext uri="{28A0092B-C50C-407E-A947-70E740481C1C}">
                  <a14:useLocalDpi xmlns:a14="http://schemas.microsoft.com/office/drawing/2010/main" val="0"/>
                </a:ext>
              </a:extLst>
            </a:blip>
            <a:srcRect/>
            <a:stretch>
              <a:fillRect/>
            </a:stretch>
          </p:blipFill>
          <p:spPr bwMode="auto">
            <a:xfrm>
              <a:off x="4712208" y="4803648"/>
              <a:ext cx="2822448" cy="62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 name="Text Box 4"/>
            <p:cNvSpPr txBox="1">
              <a:spLocks noChangeArrowheads="1"/>
            </p:cNvSpPr>
            <p:nvPr/>
          </p:nvSpPr>
          <p:spPr bwMode="auto">
            <a:xfrm>
              <a:off x="5129610" y="4897422"/>
              <a:ext cx="1985245" cy="43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37931725" indent="-37474525">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marL="457200" fontAlgn="base">
                <a:spcBef>
                  <a:spcPct val="0"/>
                </a:spcBef>
                <a:spcAft>
                  <a:spcPct val="0"/>
                </a:spcAft>
                <a:defRPr>
                  <a:solidFill>
                    <a:schemeClr val="tx1"/>
                  </a:solidFill>
                  <a:latin typeface="Calibri" panose="020F0502020204030204" pitchFamily="34" charset="0"/>
                </a:defRPr>
              </a:lvl6pPr>
              <a:lvl7pPr marL="914400" fontAlgn="base">
                <a:spcBef>
                  <a:spcPct val="0"/>
                </a:spcBef>
                <a:spcAft>
                  <a:spcPct val="0"/>
                </a:spcAft>
                <a:defRPr>
                  <a:solidFill>
                    <a:schemeClr val="tx1"/>
                  </a:solidFill>
                  <a:latin typeface="Calibri" panose="020F0502020204030204" pitchFamily="34" charset="0"/>
                </a:defRPr>
              </a:lvl7pPr>
              <a:lvl8pPr marL="1371600" fontAlgn="base">
                <a:spcBef>
                  <a:spcPct val="0"/>
                </a:spcBef>
                <a:spcAft>
                  <a:spcPct val="0"/>
                </a:spcAft>
                <a:defRPr>
                  <a:solidFill>
                    <a:schemeClr val="tx1"/>
                  </a:solidFill>
                  <a:latin typeface="Calibri" panose="020F0502020204030204" pitchFamily="34" charset="0"/>
                </a:defRPr>
              </a:lvl8pPr>
              <a:lvl9pPr marL="1828800" fontAlgn="base">
                <a:spcBef>
                  <a:spcPct val="0"/>
                </a:spcBef>
                <a:spcAft>
                  <a:spcPct val="0"/>
                </a:spcAft>
                <a:defRPr>
                  <a:solidFill>
                    <a:schemeClr val="tx1"/>
                  </a:solidFill>
                  <a:latin typeface="Calibri" panose="020F0502020204030204" pitchFamily="34" charset="0"/>
                </a:defRPr>
              </a:lvl9pPr>
            </a:lstStyle>
            <a:p>
              <a:pPr algn="ctr" defTabSz="914400"/>
              <a:endParaRPr lang="es-CO" altLang="es-CO" noProof="1">
                <a:solidFill>
                  <a:srgbClr val="FFFFFF"/>
                </a:solidFill>
                <a:ea typeface="MS PGothic" panose="020B0600070205080204" pitchFamily="34" charset="-128"/>
              </a:endParaRPr>
            </a:p>
          </p:txBody>
        </p:sp>
      </p:grpSp>
      <p:sp>
        <p:nvSpPr>
          <p:cNvPr id="374" name="Rectangle 7"/>
          <p:cNvSpPr>
            <a:spLocks noChangeArrowheads="1"/>
          </p:cNvSpPr>
          <p:nvPr/>
        </p:nvSpPr>
        <p:spPr bwMode="gray">
          <a:xfrm>
            <a:off x="9209524" y="715642"/>
            <a:ext cx="2514001" cy="703298"/>
          </a:xfrm>
          <a:prstGeom prst="rect">
            <a:avLst/>
          </a:prstGeom>
          <a:gradFill rotWithShape="1">
            <a:gsLst>
              <a:gs pos="0">
                <a:schemeClr val="accent2"/>
              </a:gs>
              <a:gs pos="50000">
                <a:schemeClr val="accent2">
                  <a:gamma/>
                  <a:tint val="60784"/>
                  <a:invGamma/>
                </a:schemeClr>
              </a:gs>
              <a:gs pos="100000">
                <a:schemeClr val="accent2"/>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lvl1pPr defTabSz="801688">
              <a:defRPr>
                <a:solidFill>
                  <a:schemeClr val="tx1"/>
                </a:solidFill>
                <a:latin typeface="Calibri" panose="020F0502020204030204" pitchFamily="34" charset="0"/>
              </a:defRPr>
            </a:lvl1pPr>
            <a:lvl2pPr marL="742950" indent="-285750" defTabSz="801688">
              <a:defRPr>
                <a:solidFill>
                  <a:schemeClr val="tx1"/>
                </a:solidFill>
                <a:latin typeface="Calibri" panose="020F0502020204030204" pitchFamily="34" charset="0"/>
              </a:defRPr>
            </a:lvl2pPr>
            <a:lvl3pPr marL="1143000" indent="-228600" defTabSz="801688">
              <a:defRPr>
                <a:solidFill>
                  <a:schemeClr val="tx1"/>
                </a:solidFill>
                <a:latin typeface="Calibri" panose="020F0502020204030204" pitchFamily="34" charset="0"/>
              </a:defRPr>
            </a:lvl3pPr>
            <a:lvl4pPr marL="1600200" indent="-228600" defTabSz="801688">
              <a:defRPr>
                <a:solidFill>
                  <a:schemeClr val="tx1"/>
                </a:solidFill>
                <a:latin typeface="Calibri" panose="020F0502020204030204" pitchFamily="34" charset="0"/>
              </a:defRPr>
            </a:lvl4pPr>
            <a:lvl5pPr marL="2057400" indent="-228600" defTabSz="801688">
              <a:defRPr>
                <a:solidFill>
                  <a:schemeClr val="tx1"/>
                </a:solidFill>
                <a:latin typeface="Calibri" panose="020F0502020204030204" pitchFamily="34" charset="0"/>
              </a:defRPr>
            </a:lvl5pPr>
            <a:lvl6pPr marL="2514600" indent="-228600" defTabSz="801688" fontAlgn="base">
              <a:spcBef>
                <a:spcPct val="0"/>
              </a:spcBef>
              <a:spcAft>
                <a:spcPct val="0"/>
              </a:spcAft>
              <a:defRPr>
                <a:solidFill>
                  <a:schemeClr val="tx1"/>
                </a:solidFill>
                <a:latin typeface="Calibri" panose="020F0502020204030204" pitchFamily="34" charset="0"/>
              </a:defRPr>
            </a:lvl6pPr>
            <a:lvl7pPr marL="2971800" indent="-228600" defTabSz="801688" fontAlgn="base">
              <a:spcBef>
                <a:spcPct val="0"/>
              </a:spcBef>
              <a:spcAft>
                <a:spcPct val="0"/>
              </a:spcAft>
              <a:defRPr>
                <a:solidFill>
                  <a:schemeClr val="tx1"/>
                </a:solidFill>
                <a:latin typeface="Calibri" panose="020F0502020204030204" pitchFamily="34" charset="0"/>
              </a:defRPr>
            </a:lvl7pPr>
            <a:lvl8pPr marL="3429000" indent="-228600" defTabSz="801688" fontAlgn="base">
              <a:spcBef>
                <a:spcPct val="0"/>
              </a:spcBef>
              <a:spcAft>
                <a:spcPct val="0"/>
              </a:spcAft>
              <a:defRPr>
                <a:solidFill>
                  <a:schemeClr val="tx1"/>
                </a:solidFill>
                <a:latin typeface="Calibri" panose="020F0502020204030204" pitchFamily="34" charset="0"/>
              </a:defRPr>
            </a:lvl8pPr>
            <a:lvl9pPr marL="3886200" indent="-228600" defTabSz="801688" fontAlgn="base">
              <a:spcBef>
                <a:spcPct val="0"/>
              </a:spcBef>
              <a:spcAft>
                <a:spcPct val="0"/>
              </a:spcAft>
              <a:defRPr>
                <a:solidFill>
                  <a:schemeClr val="tx1"/>
                </a:solidFill>
                <a:latin typeface="Calibri" panose="020F0502020204030204" pitchFamily="34" charset="0"/>
              </a:defRPr>
            </a:lvl9pPr>
          </a:lstStyle>
          <a:p>
            <a:pPr algn="ctr" fontAlgn="ctr"/>
            <a:r>
              <a:rPr lang="es-MX" sz="1600" dirty="0">
                <a:latin typeface="Arial Narrow" panose="020B0606020202030204" pitchFamily="34" charset="0"/>
              </a:rPr>
              <a:t>Estaciones férreas con Mantenimiento realizado</a:t>
            </a:r>
          </a:p>
        </p:txBody>
      </p:sp>
      <p:sp>
        <p:nvSpPr>
          <p:cNvPr id="375" name="Rectangle 3"/>
          <p:cNvSpPr>
            <a:spLocks noChangeArrowheads="1"/>
          </p:cNvSpPr>
          <p:nvPr/>
        </p:nvSpPr>
        <p:spPr bwMode="gray">
          <a:xfrm>
            <a:off x="9204996" y="3760423"/>
            <a:ext cx="2516808" cy="1800000"/>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nchor="ctr" anchorCtr="0">
            <a:noAutofit/>
          </a:bodyPr>
          <a:lstStyle>
            <a:lvl1pPr marL="87313" indent="-8731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90000"/>
              </a:lnSpc>
              <a:spcAft>
                <a:spcPct val="20000"/>
              </a:spcAft>
              <a:buClr>
                <a:srgbClr val="292929"/>
              </a:buClr>
              <a:buFont typeface="Wingdings" panose="05000000000000000000" pitchFamily="2" charset="2"/>
              <a:buChar char="§"/>
            </a:pPr>
            <a:r>
              <a:rPr lang="es-MX" sz="1200" dirty="0">
                <a:latin typeface="Arial" panose="020B0604020202020204" pitchFamily="34" charset="0"/>
                <a:cs typeface="Arial" panose="020B0604020202020204" pitchFamily="34" charset="0"/>
              </a:rPr>
              <a:t>SRT: </a:t>
            </a:r>
            <a:r>
              <a:rPr lang="es-MX" sz="1200" dirty="0" err="1">
                <a:latin typeface="Arial" panose="020B0604020202020204" pitchFamily="34" charset="0"/>
                <a:cs typeface="Arial" panose="020B0604020202020204" pitchFamily="34" charset="0"/>
              </a:rPr>
              <a:t>Ambalema</a:t>
            </a:r>
            <a:r>
              <a:rPr lang="es-MX" sz="1200" dirty="0">
                <a:latin typeface="Arial" panose="020B0604020202020204" pitchFamily="34" charset="0"/>
                <a:cs typeface="Arial" panose="020B0604020202020204" pitchFamily="34" charset="0"/>
              </a:rPr>
              <a:t>-Tolima (</a:t>
            </a:r>
            <a:r>
              <a:rPr lang="es-MX" sz="1200" dirty="0" err="1">
                <a:latin typeface="Arial" panose="020B0604020202020204" pitchFamily="34" charset="0"/>
                <a:cs typeface="Arial" panose="020B0604020202020204" pitchFamily="34" charset="0"/>
              </a:rPr>
              <a:t>cto</a:t>
            </a:r>
            <a:r>
              <a:rPr lang="es-MX" sz="1200" dirty="0">
                <a:latin typeface="Arial" panose="020B0604020202020204" pitchFamily="34" charset="0"/>
                <a:cs typeface="Arial" panose="020B0604020202020204" pitchFamily="34" charset="0"/>
              </a:rPr>
              <a:t>. 1128-18), Morales-Cauca (</a:t>
            </a:r>
            <a:r>
              <a:rPr lang="es-MX" sz="1200" dirty="0" err="1">
                <a:latin typeface="Arial" panose="020B0604020202020204" pitchFamily="34" charset="0"/>
                <a:cs typeface="Arial" panose="020B0604020202020204" pitchFamily="34" charset="0"/>
              </a:rPr>
              <a:t>cto</a:t>
            </a:r>
            <a:r>
              <a:rPr lang="es-MX" sz="1200" dirty="0">
                <a:latin typeface="Arial" panose="020B0604020202020204" pitchFamily="34" charset="0"/>
                <a:cs typeface="Arial" panose="020B0604020202020204" pitchFamily="34" charset="0"/>
              </a:rPr>
              <a:t>. 949-18) y Palmas en </a:t>
            </a:r>
            <a:r>
              <a:rPr lang="es-MX" sz="1200" dirty="0" err="1">
                <a:latin typeface="Arial" panose="020B0604020202020204" pitchFamily="34" charset="0"/>
                <a:cs typeface="Arial" panose="020B0604020202020204" pitchFamily="34" charset="0"/>
              </a:rPr>
              <a:t>Rionegro-Sder</a:t>
            </a:r>
            <a:r>
              <a:rPr lang="es-MX" sz="1200" dirty="0">
                <a:latin typeface="Arial" panose="020B0604020202020204" pitchFamily="34" charset="0"/>
                <a:cs typeface="Arial" panose="020B0604020202020204" pitchFamily="34" charset="0"/>
              </a:rPr>
              <a:t>. (</a:t>
            </a:r>
            <a:r>
              <a:rPr lang="es-MX" sz="1200" dirty="0" err="1">
                <a:latin typeface="Arial" panose="020B0604020202020204" pitchFamily="34" charset="0"/>
                <a:cs typeface="Arial" panose="020B0604020202020204" pitchFamily="34" charset="0"/>
              </a:rPr>
              <a:t>cto</a:t>
            </a:r>
            <a:r>
              <a:rPr lang="es-MX" sz="1200" dirty="0">
                <a:latin typeface="Arial" panose="020B0604020202020204" pitchFamily="34" charset="0"/>
                <a:cs typeface="Arial" panose="020B0604020202020204" pitchFamily="34" charset="0"/>
              </a:rPr>
              <a:t>. 793-18) y  Estación Sabana de Torres - </a:t>
            </a:r>
            <a:r>
              <a:rPr lang="es-MX" sz="1200" dirty="0" err="1">
                <a:latin typeface="Arial" panose="020B0604020202020204" pitchFamily="34" charset="0"/>
                <a:cs typeface="Arial" panose="020B0604020202020204" pitchFamily="34" charset="0"/>
              </a:rPr>
              <a:t>Sder</a:t>
            </a:r>
            <a:r>
              <a:rPr lang="es-MX" sz="1200" dirty="0">
                <a:latin typeface="Arial" panose="020B0604020202020204" pitchFamily="34" charset="0"/>
                <a:cs typeface="Arial" panose="020B0604020202020204" pitchFamily="34" charset="0"/>
              </a:rPr>
              <a:t>. (</a:t>
            </a:r>
            <a:r>
              <a:rPr lang="es-MX" sz="1200" dirty="0" err="1">
                <a:latin typeface="Arial" panose="020B0604020202020204" pitchFamily="34" charset="0"/>
                <a:cs typeface="Arial" panose="020B0604020202020204" pitchFamily="34" charset="0"/>
              </a:rPr>
              <a:t>cto</a:t>
            </a:r>
            <a:r>
              <a:rPr lang="es-MX" sz="1200" dirty="0">
                <a:latin typeface="Arial" panose="020B0604020202020204" pitchFamily="34" charset="0"/>
                <a:cs typeface="Arial" panose="020B0604020202020204" pitchFamily="34" charset="0"/>
              </a:rPr>
              <a:t>. 1064-17) </a:t>
            </a:r>
          </a:p>
          <a:p>
            <a:pPr>
              <a:lnSpc>
                <a:spcPct val="90000"/>
              </a:lnSpc>
              <a:spcAft>
                <a:spcPct val="20000"/>
              </a:spcAft>
              <a:buClr>
                <a:srgbClr val="292929"/>
              </a:buClr>
              <a:buFont typeface="Wingdings" panose="05000000000000000000" pitchFamily="2" charset="2"/>
              <a:buChar char="§"/>
            </a:pPr>
            <a:r>
              <a:rPr lang="en-GB" altLang="es-CO" sz="1200" dirty="0">
                <a:solidFill>
                  <a:srgbClr val="000000"/>
                </a:solidFill>
                <a:latin typeface="Arial" panose="020B0604020202020204" pitchFamily="34" charset="0"/>
                <a:cs typeface="Arial" panose="020B0604020202020204" pitchFamily="34" charset="0"/>
              </a:rPr>
              <a:t>Se </a:t>
            </a:r>
            <a:r>
              <a:rPr lang="en-GB" altLang="es-CO" sz="1200" dirty="0" err="1">
                <a:solidFill>
                  <a:srgbClr val="000000"/>
                </a:solidFill>
                <a:latin typeface="Arial" panose="020B0604020202020204" pitchFamily="34" charset="0"/>
                <a:cs typeface="Arial" panose="020B0604020202020204" pitchFamily="34" charset="0"/>
              </a:rPr>
              <a:t>cumplió</a:t>
            </a:r>
            <a:r>
              <a:rPr lang="en-GB" altLang="es-CO" sz="1200" dirty="0">
                <a:solidFill>
                  <a:srgbClr val="000000"/>
                </a:solidFill>
                <a:latin typeface="Arial" panose="020B0604020202020204" pitchFamily="34" charset="0"/>
                <a:cs typeface="Arial" panose="020B0604020202020204" pitchFamily="34" charset="0"/>
              </a:rPr>
              <a:t> la meta </a:t>
            </a:r>
            <a:r>
              <a:rPr lang="en-GB" altLang="es-CO" sz="1200" dirty="0" err="1">
                <a:solidFill>
                  <a:srgbClr val="000000"/>
                </a:solidFill>
                <a:latin typeface="Arial" panose="020B0604020202020204" pitchFamily="34" charset="0"/>
                <a:cs typeface="Arial" panose="020B0604020202020204" pitchFamily="34" charset="0"/>
              </a:rPr>
              <a:t>satisfactoriamente</a:t>
            </a:r>
            <a:endParaRPr lang="en-GB" altLang="es-CO" sz="1200" dirty="0">
              <a:solidFill>
                <a:srgbClr val="000000"/>
              </a:solidFill>
              <a:latin typeface="Arial" panose="020B0604020202020204" pitchFamily="34" charset="0"/>
              <a:cs typeface="Arial" panose="020B0604020202020204" pitchFamily="34" charset="0"/>
            </a:endParaRPr>
          </a:p>
        </p:txBody>
      </p:sp>
      <p:sp>
        <p:nvSpPr>
          <p:cNvPr id="376" name="Text Box 364"/>
          <p:cNvSpPr txBox="1">
            <a:spLocks noChangeArrowheads="1"/>
          </p:cNvSpPr>
          <p:nvPr/>
        </p:nvSpPr>
        <p:spPr bwMode="auto">
          <a:xfrm>
            <a:off x="9966309" y="3299883"/>
            <a:ext cx="9941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CO" sz="2800" b="1" dirty="0">
                <a:solidFill>
                  <a:schemeClr val="accent6"/>
                </a:solidFill>
              </a:rPr>
              <a:t>100%</a:t>
            </a:r>
          </a:p>
        </p:txBody>
      </p:sp>
      <p:grpSp>
        <p:nvGrpSpPr>
          <p:cNvPr id="377" name="Group 15"/>
          <p:cNvGrpSpPr>
            <a:grpSpLocks/>
          </p:cNvGrpSpPr>
          <p:nvPr/>
        </p:nvGrpSpPr>
        <p:grpSpPr bwMode="auto">
          <a:xfrm>
            <a:off x="6670659" y="1545335"/>
            <a:ext cx="1800225" cy="1800225"/>
            <a:chOff x="2381" y="885"/>
            <a:chExt cx="3221" cy="3221"/>
          </a:xfrm>
        </p:grpSpPr>
        <p:grpSp>
          <p:nvGrpSpPr>
            <p:cNvPr id="378" name="Group 16"/>
            <p:cNvGrpSpPr>
              <a:grpSpLocks/>
            </p:cNvGrpSpPr>
            <p:nvPr/>
          </p:nvGrpSpPr>
          <p:grpSpPr bwMode="auto">
            <a:xfrm>
              <a:off x="2862" y="1371"/>
              <a:ext cx="2259" cy="2249"/>
              <a:chOff x="1476" y="1571"/>
              <a:chExt cx="2100" cy="2090"/>
            </a:xfrm>
          </p:grpSpPr>
          <p:sp>
            <p:nvSpPr>
              <p:cNvPr id="493"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94"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95"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96"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97"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98"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99"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500"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501"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02"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03"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504"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505"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06"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507"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508"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09"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510"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511"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512"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513"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514"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515"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516"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517"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518"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519"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520"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521"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522"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523"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524"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525"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526"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527"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528"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529"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530"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531"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532"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533"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534"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535"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536"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537"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538"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539"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540"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541"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542"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543"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379"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462" name="Group 69"/>
            <p:cNvGrpSpPr>
              <a:grpSpLocks/>
            </p:cNvGrpSpPr>
            <p:nvPr/>
          </p:nvGrpSpPr>
          <p:grpSpPr bwMode="auto">
            <a:xfrm>
              <a:off x="2795" y="1299"/>
              <a:ext cx="2393" cy="2393"/>
              <a:chOff x="-431" y="1616"/>
              <a:chExt cx="2224" cy="2224"/>
            </a:xfrm>
          </p:grpSpPr>
          <p:grpSp>
            <p:nvGrpSpPr>
              <p:cNvPr id="480" name="Group 70"/>
              <p:cNvGrpSpPr>
                <a:grpSpLocks/>
              </p:cNvGrpSpPr>
              <p:nvPr/>
            </p:nvGrpSpPr>
            <p:grpSpPr bwMode="auto">
              <a:xfrm>
                <a:off x="-431" y="1616"/>
                <a:ext cx="2224" cy="2224"/>
                <a:chOff x="-2107" y="1571"/>
                <a:chExt cx="2100" cy="2090"/>
              </a:xfrm>
            </p:grpSpPr>
            <p:sp>
              <p:nvSpPr>
                <p:cNvPr id="482"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483"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84"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485"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486"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487"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488"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489"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490"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491"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492"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481"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463"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4"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5"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66"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467"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468"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469"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470"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471"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472"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473"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474"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475"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476" name="Group 96"/>
            <p:cNvGrpSpPr>
              <a:grpSpLocks/>
            </p:cNvGrpSpPr>
            <p:nvPr/>
          </p:nvGrpSpPr>
          <p:grpSpPr bwMode="auto">
            <a:xfrm>
              <a:off x="3650" y="2147"/>
              <a:ext cx="683" cy="696"/>
              <a:chOff x="2699" y="2205"/>
              <a:chExt cx="635" cy="647"/>
            </a:xfrm>
          </p:grpSpPr>
          <p:sp>
            <p:nvSpPr>
              <p:cNvPr id="477"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78"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479"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grpSp>
        <p:nvGrpSpPr>
          <p:cNvPr id="544" name="Group 15"/>
          <p:cNvGrpSpPr>
            <a:grpSpLocks/>
          </p:cNvGrpSpPr>
          <p:nvPr/>
        </p:nvGrpSpPr>
        <p:grpSpPr bwMode="auto">
          <a:xfrm>
            <a:off x="845429" y="1559838"/>
            <a:ext cx="1800225" cy="1800225"/>
            <a:chOff x="2381" y="885"/>
            <a:chExt cx="3221" cy="3221"/>
          </a:xfrm>
        </p:grpSpPr>
        <p:grpSp>
          <p:nvGrpSpPr>
            <p:cNvPr id="545" name="Group 16"/>
            <p:cNvGrpSpPr>
              <a:grpSpLocks/>
            </p:cNvGrpSpPr>
            <p:nvPr/>
          </p:nvGrpSpPr>
          <p:grpSpPr bwMode="auto">
            <a:xfrm>
              <a:off x="2862" y="1371"/>
              <a:ext cx="2259" cy="2249"/>
              <a:chOff x="1476" y="1571"/>
              <a:chExt cx="2100" cy="2090"/>
            </a:xfrm>
          </p:grpSpPr>
          <p:sp>
            <p:nvSpPr>
              <p:cNvPr id="669"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670"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71"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72"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73"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674"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75"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676"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677"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78"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79"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680"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681"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82"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683"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684"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685"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686"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687"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688"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689"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690"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691"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692"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693"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694"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695"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696"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97"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698"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699"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700"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701"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702"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703"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704"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705"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706"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707"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708"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709"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10"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11"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12"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13"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14"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15"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716"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717"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718"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719"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546"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547" name="Group 69"/>
            <p:cNvGrpSpPr>
              <a:grpSpLocks/>
            </p:cNvGrpSpPr>
            <p:nvPr/>
          </p:nvGrpSpPr>
          <p:grpSpPr bwMode="auto">
            <a:xfrm>
              <a:off x="2795" y="1299"/>
              <a:ext cx="2393" cy="2393"/>
              <a:chOff x="-431" y="1616"/>
              <a:chExt cx="2224" cy="2224"/>
            </a:xfrm>
          </p:grpSpPr>
          <p:grpSp>
            <p:nvGrpSpPr>
              <p:cNvPr id="656" name="Group 70"/>
              <p:cNvGrpSpPr>
                <a:grpSpLocks/>
              </p:cNvGrpSpPr>
              <p:nvPr/>
            </p:nvGrpSpPr>
            <p:grpSpPr bwMode="auto">
              <a:xfrm>
                <a:off x="-431" y="1616"/>
                <a:ext cx="2224" cy="2224"/>
                <a:chOff x="-2107" y="1571"/>
                <a:chExt cx="2100" cy="2090"/>
              </a:xfrm>
            </p:grpSpPr>
            <p:sp>
              <p:nvSpPr>
                <p:cNvPr id="658"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659"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60"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661"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662"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663"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664"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665"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666"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667"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668"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657"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548"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49"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50"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551"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552"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644"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645"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646"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647"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648"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649"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650"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651"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652" name="Group 96"/>
            <p:cNvGrpSpPr>
              <a:grpSpLocks/>
            </p:cNvGrpSpPr>
            <p:nvPr/>
          </p:nvGrpSpPr>
          <p:grpSpPr bwMode="auto">
            <a:xfrm>
              <a:off x="3650" y="2147"/>
              <a:ext cx="683" cy="696"/>
              <a:chOff x="2699" y="2205"/>
              <a:chExt cx="635" cy="647"/>
            </a:xfrm>
          </p:grpSpPr>
          <p:sp>
            <p:nvSpPr>
              <p:cNvPr id="653"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54"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655"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grpSp>
        <p:nvGrpSpPr>
          <p:cNvPr id="720" name="Group 15"/>
          <p:cNvGrpSpPr>
            <a:grpSpLocks/>
          </p:cNvGrpSpPr>
          <p:nvPr/>
        </p:nvGrpSpPr>
        <p:grpSpPr bwMode="auto">
          <a:xfrm>
            <a:off x="9587605" y="1563425"/>
            <a:ext cx="1800225" cy="1800225"/>
            <a:chOff x="2381" y="885"/>
            <a:chExt cx="3221" cy="3221"/>
          </a:xfrm>
        </p:grpSpPr>
        <p:grpSp>
          <p:nvGrpSpPr>
            <p:cNvPr id="721" name="Group 16"/>
            <p:cNvGrpSpPr>
              <a:grpSpLocks/>
            </p:cNvGrpSpPr>
            <p:nvPr/>
          </p:nvGrpSpPr>
          <p:grpSpPr bwMode="auto">
            <a:xfrm>
              <a:off x="2862" y="1371"/>
              <a:ext cx="2259" cy="2249"/>
              <a:chOff x="1476" y="1571"/>
              <a:chExt cx="2100" cy="2090"/>
            </a:xfrm>
          </p:grpSpPr>
          <p:sp>
            <p:nvSpPr>
              <p:cNvPr id="754" name="Freeform 17"/>
              <p:cNvSpPr>
                <a:spLocks/>
              </p:cNvSpPr>
              <p:nvPr/>
            </p:nvSpPr>
            <p:spPr bwMode="auto">
              <a:xfrm>
                <a:off x="1908"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755" name="Freeform 18"/>
              <p:cNvSpPr>
                <a:spLocks/>
              </p:cNvSpPr>
              <p:nvPr/>
            </p:nvSpPr>
            <p:spPr bwMode="auto">
              <a:xfrm>
                <a:off x="1824" y="2619"/>
                <a:ext cx="702" cy="844"/>
              </a:xfrm>
              <a:custGeom>
                <a:avLst/>
                <a:gdLst>
                  <a:gd name="T0" fmla="*/ 0 w 117"/>
                  <a:gd name="T1" fmla="*/ 129 h 141"/>
                  <a:gd name="T2" fmla="*/ 14 w 117"/>
                  <a:gd name="T3" fmla="*/ 141 h 141"/>
                  <a:gd name="T4" fmla="*/ 117 w 117"/>
                  <a:gd name="T5" fmla="*/ 0 h 141"/>
                  <a:gd name="T6" fmla="*/ 0 w 117"/>
                  <a:gd name="T7" fmla="*/ 129 h 141"/>
                </a:gdLst>
                <a:ahLst/>
                <a:cxnLst>
                  <a:cxn ang="0">
                    <a:pos x="T0" y="T1"/>
                  </a:cxn>
                  <a:cxn ang="0">
                    <a:pos x="T2" y="T3"/>
                  </a:cxn>
                  <a:cxn ang="0">
                    <a:pos x="T4" y="T5"/>
                  </a:cxn>
                  <a:cxn ang="0">
                    <a:pos x="T6" y="T7"/>
                  </a:cxn>
                </a:cxnLst>
                <a:rect l="0" t="0" r="r" b="b"/>
                <a:pathLst>
                  <a:path w="117" h="141">
                    <a:moveTo>
                      <a:pt x="0" y="129"/>
                    </a:moveTo>
                    <a:cubicBezTo>
                      <a:pt x="4" y="133"/>
                      <a:pt x="9" y="137"/>
                      <a:pt x="14" y="141"/>
                    </a:cubicBezTo>
                    <a:lnTo>
                      <a:pt x="117" y="0"/>
                    </a:lnTo>
                    <a:lnTo>
                      <a:pt x="0" y="12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56" name="Freeform 19"/>
              <p:cNvSpPr>
                <a:spLocks/>
              </p:cNvSpPr>
              <p:nvPr/>
            </p:nvSpPr>
            <p:spPr bwMode="auto">
              <a:xfrm>
                <a:off x="1746" y="2619"/>
                <a:ext cx="780" cy="772"/>
              </a:xfrm>
              <a:custGeom>
                <a:avLst/>
                <a:gdLst>
                  <a:gd name="T0" fmla="*/ 0 w 130"/>
                  <a:gd name="T1" fmla="*/ 116 h 129"/>
                  <a:gd name="T2" fmla="*/ 13 w 130"/>
                  <a:gd name="T3" fmla="*/ 129 h 129"/>
                  <a:gd name="T4" fmla="*/ 130 w 130"/>
                  <a:gd name="T5" fmla="*/ 0 h 129"/>
                  <a:gd name="T6" fmla="*/ 0 w 130"/>
                  <a:gd name="T7" fmla="*/ 116 h 129"/>
                </a:gdLst>
                <a:ahLst/>
                <a:cxnLst>
                  <a:cxn ang="0">
                    <a:pos x="T0" y="T1"/>
                  </a:cxn>
                  <a:cxn ang="0">
                    <a:pos x="T2" y="T3"/>
                  </a:cxn>
                  <a:cxn ang="0">
                    <a:pos x="T4" y="T5"/>
                  </a:cxn>
                  <a:cxn ang="0">
                    <a:pos x="T6" y="T7"/>
                  </a:cxn>
                </a:cxnLst>
                <a:rect l="0" t="0" r="r" b="b"/>
                <a:pathLst>
                  <a:path w="130" h="129">
                    <a:moveTo>
                      <a:pt x="0" y="116"/>
                    </a:moveTo>
                    <a:cubicBezTo>
                      <a:pt x="4" y="121"/>
                      <a:pt x="8" y="125"/>
                      <a:pt x="13" y="129"/>
                    </a:cubicBezTo>
                    <a:lnTo>
                      <a:pt x="130" y="0"/>
                    </a:lnTo>
                    <a:lnTo>
                      <a:pt x="0" y="11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57" name="Freeform 20"/>
              <p:cNvSpPr>
                <a:spLocks/>
              </p:cNvSpPr>
              <p:nvPr/>
            </p:nvSpPr>
            <p:spPr bwMode="auto">
              <a:xfrm>
                <a:off x="1686" y="2619"/>
                <a:ext cx="840" cy="694"/>
              </a:xfrm>
              <a:custGeom>
                <a:avLst/>
                <a:gdLst>
                  <a:gd name="T0" fmla="*/ 0 w 140"/>
                  <a:gd name="T1" fmla="*/ 105 h 116"/>
                  <a:gd name="T2" fmla="*/ 10 w 140"/>
                  <a:gd name="T3" fmla="*/ 116 h 116"/>
                  <a:gd name="T4" fmla="*/ 140 w 140"/>
                  <a:gd name="T5" fmla="*/ 0 h 116"/>
                  <a:gd name="T6" fmla="*/ 0 w 140"/>
                  <a:gd name="T7" fmla="*/ 105 h 116"/>
                </a:gdLst>
                <a:ahLst/>
                <a:cxnLst>
                  <a:cxn ang="0">
                    <a:pos x="T0" y="T1"/>
                  </a:cxn>
                  <a:cxn ang="0">
                    <a:pos x="T2" y="T3"/>
                  </a:cxn>
                  <a:cxn ang="0">
                    <a:pos x="T4" y="T5"/>
                  </a:cxn>
                  <a:cxn ang="0">
                    <a:pos x="T6" y="T7"/>
                  </a:cxn>
                </a:cxnLst>
                <a:rect l="0" t="0" r="r" b="b"/>
                <a:pathLst>
                  <a:path w="140" h="116">
                    <a:moveTo>
                      <a:pt x="0" y="105"/>
                    </a:moveTo>
                    <a:cubicBezTo>
                      <a:pt x="3" y="109"/>
                      <a:pt x="6" y="112"/>
                      <a:pt x="10" y="116"/>
                    </a:cubicBezTo>
                    <a:lnTo>
                      <a:pt x="140" y="0"/>
                    </a:lnTo>
                    <a:lnTo>
                      <a:pt x="0"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58" name="Freeform 21"/>
              <p:cNvSpPr>
                <a:spLocks/>
              </p:cNvSpPr>
              <p:nvPr/>
            </p:nvSpPr>
            <p:spPr bwMode="auto">
              <a:xfrm>
                <a:off x="1626" y="2619"/>
                <a:ext cx="900" cy="629"/>
              </a:xfrm>
              <a:custGeom>
                <a:avLst/>
                <a:gdLst>
                  <a:gd name="T0" fmla="*/ 0 w 150"/>
                  <a:gd name="T1" fmla="*/ 90 h 105"/>
                  <a:gd name="T2" fmla="*/ 10 w 150"/>
                  <a:gd name="T3" fmla="*/ 105 h 105"/>
                  <a:gd name="T4" fmla="*/ 150 w 150"/>
                  <a:gd name="T5" fmla="*/ 0 h 105"/>
                  <a:gd name="T6" fmla="*/ 0 w 150"/>
                  <a:gd name="T7" fmla="*/ 90 h 105"/>
                </a:gdLst>
                <a:ahLst/>
                <a:cxnLst>
                  <a:cxn ang="0">
                    <a:pos x="T0" y="T1"/>
                  </a:cxn>
                  <a:cxn ang="0">
                    <a:pos x="T2" y="T3"/>
                  </a:cxn>
                  <a:cxn ang="0">
                    <a:pos x="T4" y="T5"/>
                  </a:cxn>
                  <a:cxn ang="0">
                    <a:pos x="T6" y="T7"/>
                  </a:cxn>
                </a:cxnLst>
                <a:rect l="0" t="0" r="r" b="b"/>
                <a:pathLst>
                  <a:path w="150" h="105">
                    <a:moveTo>
                      <a:pt x="0" y="90"/>
                    </a:moveTo>
                    <a:cubicBezTo>
                      <a:pt x="3" y="95"/>
                      <a:pt x="7" y="100"/>
                      <a:pt x="10" y="105"/>
                    </a:cubicBezTo>
                    <a:lnTo>
                      <a:pt x="150" y="0"/>
                    </a:lnTo>
                    <a:lnTo>
                      <a:pt x="0"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759" name="Freeform 22"/>
              <p:cNvSpPr>
                <a:spLocks/>
              </p:cNvSpPr>
              <p:nvPr/>
            </p:nvSpPr>
            <p:spPr bwMode="auto">
              <a:xfrm>
                <a:off x="1578" y="2619"/>
                <a:ext cx="948" cy="539"/>
              </a:xfrm>
              <a:custGeom>
                <a:avLst/>
                <a:gdLst>
                  <a:gd name="T0" fmla="*/ 0 w 158"/>
                  <a:gd name="T1" fmla="*/ 73 h 90"/>
                  <a:gd name="T2" fmla="*/ 8 w 158"/>
                  <a:gd name="T3" fmla="*/ 90 h 90"/>
                  <a:gd name="T4" fmla="*/ 158 w 158"/>
                  <a:gd name="T5" fmla="*/ 0 h 90"/>
                  <a:gd name="T6" fmla="*/ 0 w 158"/>
                  <a:gd name="T7" fmla="*/ 73 h 90"/>
                </a:gdLst>
                <a:ahLst/>
                <a:cxnLst>
                  <a:cxn ang="0">
                    <a:pos x="T0" y="T1"/>
                  </a:cxn>
                  <a:cxn ang="0">
                    <a:pos x="T2" y="T3"/>
                  </a:cxn>
                  <a:cxn ang="0">
                    <a:pos x="T4" y="T5"/>
                  </a:cxn>
                  <a:cxn ang="0">
                    <a:pos x="T6" y="T7"/>
                  </a:cxn>
                </a:cxnLst>
                <a:rect l="0" t="0" r="r" b="b"/>
                <a:pathLst>
                  <a:path w="158" h="90">
                    <a:moveTo>
                      <a:pt x="0" y="73"/>
                    </a:moveTo>
                    <a:cubicBezTo>
                      <a:pt x="2" y="79"/>
                      <a:pt x="5" y="84"/>
                      <a:pt x="8" y="90"/>
                    </a:cubicBezTo>
                    <a:lnTo>
                      <a:pt x="158" y="0"/>
                    </a:lnTo>
                    <a:lnTo>
                      <a:pt x="0" y="7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60" name="Freeform 23"/>
              <p:cNvSpPr>
                <a:spLocks/>
              </p:cNvSpPr>
              <p:nvPr/>
            </p:nvSpPr>
            <p:spPr bwMode="auto">
              <a:xfrm>
                <a:off x="1536" y="2619"/>
                <a:ext cx="990" cy="437"/>
              </a:xfrm>
              <a:custGeom>
                <a:avLst/>
                <a:gdLst>
                  <a:gd name="T0" fmla="*/ 0 w 165"/>
                  <a:gd name="T1" fmla="*/ 56 h 73"/>
                  <a:gd name="T2" fmla="*/ 7 w 165"/>
                  <a:gd name="T3" fmla="*/ 73 h 73"/>
                  <a:gd name="T4" fmla="*/ 165 w 165"/>
                  <a:gd name="T5" fmla="*/ 0 h 73"/>
                  <a:gd name="T6" fmla="*/ 0 w 165"/>
                  <a:gd name="T7" fmla="*/ 56 h 73"/>
                </a:gdLst>
                <a:ahLst/>
                <a:cxnLst>
                  <a:cxn ang="0">
                    <a:pos x="T0" y="T1"/>
                  </a:cxn>
                  <a:cxn ang="0">
                    <a:pos x="T2" y="T3"/>
                  </a:cxn>
                  <a:cxn ang="0">
                    <a:pos x="T4" y="T5"/>
                  </a:cxn>
                  <a:cxn ang="0">
                    <a:pos x="T6" y="T7"/>
                  </a:cxn>
                </a:cxnLst>
                <a:rect l="0" t="0" r="r" b="b"/>
                <a:pathLst>
                  <a:path w="165" h="73">
                    <a:moveTo>
                      <a:pt x="0" y="56"/>
                    </a:moveTo>
                    <a:cubicBezTo>
                      <a:pt x="2" y="62"/>
                      <a:pt x="4" y="68"/>
                      <a:pt x="7" y="73"/>
                    </a:cubicBezTo>
                    <a:lnTo>
                      <a:pt x="165" y="0"/>
                    </a:lnTo>
                    <a:lnTo>
                      <a:pt x="0" y="5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761" name="Freeform 24"/>
              <p:cNvSpPr>
                <a:spLocks/>
              </p:cNvSpPr>
              <p:nvPr/>
            </p:nvSpPr>
            <p:spPr bwMode="auto">
              <a:xfrm>
                <a:off x="1512" y="2619"/>
                <a:ext cx="1014" cy="335"/>
              </a:xfrm>
              <a:custGeom>
                <a:avLst/>
                <a:gdLst>
                  <a:gd name="T0" fmla="*/ 0 w 169"/>
                  <a:gd name="T1" fmla="*/ 41 h 56"/>
                  <a:gd name="T2" fmla="*/ 4 w 169"/>
                  <a:gd name="T3" fmla="*/ 56 h 56"/>
                  <a:gd name="T4" fmla="*/ 169 w 169"/>
                  <a:gd name="T5" fmla="*/ 0 h 56"/>
                  <a:gd name="T6" fmla="*/ 0 w 169"/>
                  <a:gd name="T7" fmla="*/ 41 h 56"/>
                </a:gdLst>
                <a:ahLst/>
                <a:cxnLst>
                  <a:cxn ang="0">
                    <a:pos x="T0" y="T1"/>
                  </a:cxn>
                  <a:cxn ang="0">
                    <a:pos x="T2" y="T3"/>
                  </a:cxn>
                  <a:cxn ang="0">
                    <a:pos x="T4" y="T5"/>
                  </a:cxn>
                  <a:cxn ang="0">
                    <a:pos x="T6" y="T7"/>
                  </a:cxn>
                </a:cxnLst>
                <a:rect l="0" t="0" r="r" b="b"/>
                <a:pathLst>
                  <a:path w="169" h="56">
                    <a:moveTo>
                      <a:pt x="0" y="41"/>
                    </a:moveTo>
                    <a:cubicBezTo>
                      <a:pt x="1" y="47"/>
                      <a:pt x="2" y="51"/>
                      <a:pt x="4" y="56"/>
                    </a:cubicBezTo>
                    <a:lnTo>
                      <a:pt x="169" y="0"/>
                    </a:lnTo>
                    <a:lnTo>
                      <a:pt x="0" y="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762" name="Freeform 25"/>
              <p:cNvSpPr>
                <a:spLocks/>
              </p:cNvSpPr>
              <p:nvPr/>
            </p:nvSpPr>
            <p:spPr bwMode="auto">
              <a:xfrm>
                <a:off x="1488" y="2619"/>
                <a:ext cx="1038" cy="245"/>
              </a:xfrm>
              <a:custGeom>
                <a:avLst/>
                <a:gdLst>
                  <a:gd name="T0" fmla="*/ 0 w 173"/>
                  <a:gd name="T1" fmla="*/ 24 h 41"/>
                  <a:gd name="T2" fmla="*/ 4 w 173"/>
                  <a:gd name="T3" fmla="*/ 41 h 41"/>
                  <a:gd name="T4" fmla="*/ 173 w 173"/>
                  <a:gd name="T5" fmla="*/ 0 h 41"/>
                  <a:gd name="T6" fmla="*/ 0 w 173"/>
                  <a:gd name="T7" fmla="*/ 24 h 41"/>
                </a:gdLst>
                <a:ahLst/>
                <a:cxnLst>
                  <a:cxn ang="0">
                    <a:pos x="T0" y="T1"/>
                  </a:cxn>
                  <a:cxn ang="0">
                    <a:pos x="T2" y="T3"/>
                  </a:cxn>
                  <a:cxn ang="0">
                    <a:pos x="T4" y="T5"/>
                  </a:cxn>
                  <a:cxn ang="0">
                    <a:pos x="T6" y="T7"/>
                  </a:cxn>
                </a:cxnLst>
                <a:rect l="0" t="0" r="r" b="b"/>
                <a:pathLst>
                  <a:path w="173" h="41">
                    <a:moveTo>
                      <a:pt x="0" y="24"/>
                    </a:moveTo>
                    <a:cubicBezTo>
                      <a:pt x="1" y="30"/>
                      <a:pt x="2" y="36"/>
                      <a:pt x="4" y="41"/>
                    </a:cubicBezTo>
                    <a:lnTo>
                      <a:pt x="173" y="0"/>
                    </a:lnTo>
                    <a:lnTo>
                      <a:pt x="0"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63" name="Freeform 26"/>
              <p:cNvSpPr>
                <a:spLocks/>
              </p:cNvSpPr>
              <p:nvPr/>
            </p:nvSpPr>
            <p:spPr bwMode="auto">
              <a:xfrm>
                <a:off x="1482" y="2619"/>
                <a:ext cx="1044" cy="144"/>
              </a:xfrm>
              <a:custGeom>
                <a:avLst/>
                <a:gdLst>
                  <a:gd name="T0" fmla="*/ 0 w 174"/>
                  <a:gd name="T1" fmla="*/ 5 h 24"/>
                  <a:gd name="T2" fmla="*/ 1 w 174"/>
                  <a:gd name="T3" fmla="*/ 24 h 24"/>
                  <a:gd name="T4" fmla="*/ 174 w 174"/>
                  <a:gd name="T5" fmla="*/ 0 h 24"/>
                  <a:gd name="T6" fmla="*/ 0 w 174"/>
                  <a:gd name="T7" fmla="*/ 5 h 24"/>
                </a:gdLst>
                <a:ahLst/>
                <a:cxnLst>
                  <a:cxn ang="0">
                    <a:pos x="T0" y="T1"/>
                  </a:cxn>
                  <a:cxn ang="0">
                    <a:pos x="T2" y="T3"/>
                  </a:cxn>
                  <a:cxn ang="0">
                    <a:pos x="T4" y="T5"/>
                  </a:cxn>
                  <a:cxn ang="0">
                    <a:pos x="T6" y="T7"/>
                  </a:cxn>
                </a:cxnLst>
                <a:rect l="0" t="0" r="r" b="b"/>
                <a:pathLst>
                  <a:path w="174" h="24">
                    <a:moveTo>
                      <a:pt x="0" y="5"/>
                    </a:moveTo>
                    <a:cubicBezTo>
                      <a:pt x="0" y="12"/>
                      <a:pt x="0" y="18"/>
                      <a:pt x="1" y="24"/>
                    </a:cubicBezTo>
                    <a:lnTo>
                      <a:pt x="174" y="0"/>
                    </a:lnTo>
                    <a:lnTo>
                      <a:pt x="0" y="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64" name="Freeform 27"/>
              <p:cNvSpPr>
                <a:spLocks/>
              </p:cNvSpPr>
              <p:nvPr/>
            </p:nvSpPr>
            <p:spPr bwMode="auto">
              <a:xfrm>
                <a:off x="1476" y="2547"/>
                <a:ext cx="1050" cy="102"/>
              </a:xfrm>
              <a:custGeom>
                <a:avLst/>
                <a:gdLst>
                  <a:gd name="T0" fmla="*/ 1 w 175"/>
                  <a:gd name="T1" fmla="*/ 0 h 17"/>
                  <a:gd name="T2" fmla="*/ 1 w 175"/>
                  <a:gd name="T3" fmla="*/ 12 h 17"/>
                  <a:gd name="T4" fmla="*/ 1 w 175"/>
                  <a:gd name="T5" fmla="*/ 17 h 17"/>
                  <a:gd name="T6" fmla="*/ 175 w 175"/>
                  <a:gd name="T7" fmla="*/ 12 h 17"/>
                  <a:gd name="T8" fmla="*/ 1 w 175"/>
                  <a:gd name="T9" fmla="*/ 0 h 17"/>
                </a:gdLst>
                <a:ahLst/>
                <a:cxnLst>
                  <a:cxn ang="0">
                    <a:pos x="T0" y="T1"/>
                  </a:cxn>
                  <a:cxn ang="0">
                    <a:pos x="T2" y="T3"/>
                  </a:cxn>
                  <a:cxn ang="0">
                    <a:pos x="T4" y="T5"/>
                  </a:cxn>
                  <a:cxn ang="0">
                    <a:pos x="T6" y="T7"/>
                  </a:cxn>
                  <a:cxn ang="0">
                    <a:pos x="T8" y="T9"/>
                  </a:cxn>
                </a:cxnLst>
                <a:rect l="0" t="0" r="r" b="b"/>
                <a:pathLst>
                  <a:path w="175" h="17">
                    <a:moveTo>
                      <a:pt x="1" y="0"/>
                    </a:moveTo>
                    <a:cubicBezTo>
                      <a:pt x="1" y="4"/>
                      <a:pt x="1" y="8"/>
                      <a:pt x="1" y="12"/>
                    </a:cubicBezTo>
                    <a:cubicBezTo>
                      <a:pt x="0" y="14"/>
                      <a:pt x="1" y="16"/>
                      <a:pt x="1" y="17"/>
                    </a:cubicBezTo>
                    <a:lnTo>
                      <a:pt x="175" y="12"/>
                    </a:lnTo>
                    <a:lnTo>
                      <a:pt x="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65" name="Freeform 28"/>
              <p:cNvSpPr>
                <a:spLocks/>
              </p:cNvSpPr>
              <p:nvPr/>
            </p:nvSpPr>
            <p:spPr bwMode="auto">
              <a:xfrm>
                <a:off x="1482" y="2457"/>
                <a:ext cx="1044" cy="162"/>
              </a:xfrm>
              <a:custGeom>
                <a:avLst/>
                <a:gdLst>
                  <a:gd name="T0" fmla="*/ 2 w 174"/>
                  <a:gd name="T1" fmla="*/ 0 h 27"/>
                  <a:gd name="T2" fmla="*/ 0 w 174"/>
                  <a:gd name="T3" fmla="*/ 15 h 27"/>
                  <a:gd name="T4" fmla="*/ 174 w 174"/>
                  <a:gd name="T5" fmla="*/ 27 h 27"/>
                  <a:gd name="T6" fmla="*/ 2 w 174"/>
                  <a:gd name="T7" fmla="*/ 0 h 27"/>
                </a:gdLst>
                <a:ahLst/>
                <a:cxnLst>
                  <a:cxn ang="0">
                    <a:pos x="T0" y="T1"/>
                  </a:cxn>
                  <a:cxn ang="0">
                    <a:pos x="T2" y="T3"/>
                  </a:cxn>
                  <a:cxn ang="0">
                    <a:pos x="T4" y="T5"/>
                  </a:cxn>
                  <a:cxn ang="0">
                    <a:pos x="T6" y="T7"/>
                  </a:cxn>
                </a:cxnLst>
                <a:rect l="0" t="0" r="r" b="b"/>
                <a:pathLst>
                  <a:path w="174" h="27">
                    <a:moveTo>
                      <a:pt x="2" y="0"/>
                    </a:moveTo>
                    <a:cubicBezTo>
                      <a:pt x="1" y="5"/>
                      <a:pt x="0" y="10"/>
                      <a:pt x="0" y="15"/>
                    </a:cubicBezTo>
                    <a:lnTo>
                      <a:pt x="174" y="27"/>
                    </a:lnTo>
                    <a:lnTo>
                      <a:pt x="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766" name="Freeform 29"/>
              <p:cNvSpPr>
                <a:spLocks/>
              </p:cNvSpPr>
              <p:nvPr/>
            </p:nvSpPr>
            <p:spPr bwMode="auto">
              <a:xfrm>
                <a:off x="1494" y="2350"/>
                <a:ext cx="1032" cy="269"/>
              </a:xfrm>
              <a:custGeom>
                <a:avLst/>
                <a:gdLst>
                  <a:gd name="T0" fmla="*/ 4 w 172"/>
                  <a:gd name="T1" fmla="*/ 0 h 45"/>
                  <a:gd name="T2" fmla="*/ 0 w 172"/>
                  <a:gd name="T3" fmla="*/ 18 h 45"/>
                  <a:gd name="T4" fmla="*/ 172 w 172"/>
                  <a:gd name="T5" fmla="*/ 45 h 45"/>
                  <a:gd name="T6" fmla="*/ 4 w 172"/>
                  <a:gd name="T7" fmla="*/ 0 h 45"/>
                </a:gdLst>
                <a:ahLst/>
                <a:cxnLst>
                  <a:cxn ang="0">
                    <a:pos x="T0" y="T1"/>
                  </a:cxn>
                  <a:cxn ang="0">
                    <a:pos x="T2" y="T3"/>
                  </a:cxn>
                  <a:cxn ang="0">
                    <a:pos x="T4" y="T5"/>
                  </a:cxn>
                  <a:cxn ang="0">
                    <a:pos x="T6" y="T7"/>
                  </a:cxn>
                </a:cxnLst>
                <a:rect l="0" t="0" r="r" b="b"/>
                <a:pathLst>
                  <a:path w="172" h="45">
                    <a:moveTo>
                      <a:pt x="4" y="0"/>
                    </a:moveTo>
                    <a:cubicBezTo>
                      <a:pt x="2" y="5"/>
                      <a:pt x="1" y="11"/>
                      <a:pt x="0" y="18"/>
                    </a:cubicBezTo>
                    <a:lnTo>
                      <a:pt x="172" y="45"/>
                    </a:lnTo>
                    <a:lnTo>
                      <a:pt x="4"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67" name="Freeform 30"/>
              <p:cNvSpPr>
                <a:spLocks/>
              </p:cNvSpPr>
              <p:nvPr/>
            </p:nvSpPr>
            <p:spPr bwMode="auto">
              <a:xfrm>
                <a:off x="1518" y="2242"/>
                <a:ext cx="1008" cy="377"/>
              </a:xfrm>
              <a:custGeom>
                <a:avLst/>
                <a:gdLst>
                  <a:gd name="T0" fmla="*/ 5 w 168"/>
                  <a:gd name="T1" fmla="*/ 0 h 63"/>
                  <a:gd name="T2" fmla="*/ 0 w 168"/>
                  <a:gd name="T3" fmla="*/ 18 h 63"/>
                  <a:gd name="T4" fmla="*/ 168 w 168"/>
                  <a:gd name="T5" fmla="*/ 63 h 63"/>
                  <a:gd name="T6" fmla="*/ 5 w 168"/>
                  <a:gd name="T7" fmla="*/ 0 h 63"/>
                </a:gdLst>
                <a:ahLst/>
                <a:cxnLst>
                  <a:cxn ang="0">
                    <a:pos x="T0" y="T1"/>
                  </a:cxn>
                  <a:cxn ang="0">
                    <a:pos x="T2" y="T3"/>
                  </a:cxn>
                  <a:cxn ang="0">
                    <a:pos x="T4" y="T5"/>
                  </a:cxn>
                  <a:cxn ang="0">
                    <a:pos x="T6" y="T7"/>
                  </a:cxn>
                </a:cxnLst>
                <a:rect l="0" t="0" r="r" b="b"/>
                <a:pathLst>
                  <a:path w="168" h="63">
                    <a:moveTo>
                      <a:pt x="5" y="0"/>
                    </a:moveTo>
                    <a:cubicBezTo>
                      <a:pt x="3" y="6"/>
                      <a:pt x="1" y="12"/>
                      <a:pt x="0" y="18"/>
                    </a:cubicBezTo>
                    <a:lnTo>
                      <a:pt x="168" y="63"/>
                    </a:lnTo>
                    <a:lnTo>
                      <a:pt x="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768" name="Freeform 31"/>
              <p:cNvSpPr>
                <a:spLocks/>
              </p:cNvSpPr>
              <p:nvPr/>
            </p:nvSpPr>
            <p:spPr bwMode="auto">
              <a:xfrm>
                <a:off x="1548" y="2146"/>
                <a:ext cx="978" cy="473"/>
              </a:xfrm>
              <a:custGeom>
                <a:avLst/>
                <a:gdLst>
                  <a:gd name="T0" fmla="*/ 8 w 163"/>
                  <a:gd name="T1" fmla="*/ 0 h 79"/>
                  <a:gd name="T2" fmla="*/ 0 w 163"/>
                  <a:gd name="T3" fmla="*/ 16 h 79"/>
                  <a:gd name="T4" fmla="*/ 163 w 163"/>
                  <a:gd name="T5" fmla="*/ 79 h 79"/>
                  <a:gd name="T6" fmla="*/ 8 w 163"/>
                  <a:gd name="T7" fmla="*/ 0 h 79"/>
                </a:gdLst>
                <a:ahLst/>
                <a:cxnLst>
                  <a:cxn ang="0">
                    <a:pos x="T0" y="T1"/>
                  </a:cxn>
                  <a:cxn ang="0">
                    <a:pos x="T2" y="T3"/>
                  </a:cxn>
                  <a:cxn ang="0">
                    <a:pos x="T4" y="T5"/>
                  </a:cxn>
                  <a:cxn ang="0">
                    <a:pos x="T6" y="T7"/>
                  </a:cxn>
                </a:cxnLst>
                <a:rect l="0" t="0" r="r" b="b"/>
                <a:pathLst>
                  <a:path w="163" h="79">
                    <a:moveTo>
                      <a:pt x="8" y="0"/>
                    </a:moveTo>
                    <a:cubicBezTo>
                      <a:pt x="5" y="5"/>
                      <a:pt x="2" y="11"/>
                      <a:pt x="0" y="16"/>
                    </a:cubicBezTo>
                    <a:lnTo>
                      <a:pt x="163" y="79"/>
                    </a:lnTo>
                    <a:lnTo>
                      <a:pt x="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80"/>
                    </a:solidFill>
                  </a14:hiddenFill>
                </a:ext>
              </a:extLst>
            </p:spPr>
            <p:txBody>
              <a:bodyPr/>
              <a:lstStyle/>
              <a:p>
                <a:endParaRPr lang="es-CO"/>
              </a:p>
            </p:txBody>
          </p:sp>
          <p:sp>
            <p:nvSpPr>
              <p:cNvPr id="769" name="Freeform 32"/>
              <p:cNvSpPr>
                <a:spLocks/>
              </p:cNvSpPr>
              <p:nvPr/>
            </p:nvSpPr>
            <p:spPr bwMode="auto">
              <a:xfrm>
                <a:off x="1596" y="2068"/>
                <a:ext cx="930" cy="551"/>
              </a:xfrm>
              <a:custGeom>
                <a:avLst/>
                <a:gdLst>
                  <a:gd name="T0" fmla="*/ 7 w 155"/>
                  <a:gd name="T1" fmla="*/ 0 h 92"/>
                  <a:gd name="T2" fmla="*/ 0 w 155"/>
                  <a:gd name="T3" fmla="*/ 13 h 92"/>
                  <a:gd name="T4" fmla="*/ 155 w 155"/>
                  <a:gd name="T5" fmla="*/ 92 h 92"/>
                  <a:gd name="T6" fmla="*/ 7 w 155"/>
                  <a:gd name="T7" fmla="*/ 0 h 92"/>
                </a:gdLst>
                <a:ahLst/>
                <a:cxnLst>
                  <a:cxn ang="0">
                    <a:pos x="T0" y="T1"/>
                  </a:cxn>
                  <a:cxn ang="0">
                    <a:pos x="T2" y="T3"/>
                  </a:cxn>
                  <a:cxn ang="0">
                    <a:pos x="T4" y="T5"/>
                  </a:cxn>
                  <a:cxn ang="0">
                    <a:pos x="T6" y="T7"/>
                  </a:cxn>
                </a:cxnLst>
                <a:rect l="0" t="0" r="r" b="b"/>
                <a:pathLst>
                  <a:path w="155" h="92">
                    <a:moveTo>
                      <a:pt x="7" y="0"/>
                    </a:moveTo>
                    <a:cubicBezTo>
                      <a:pt x="4" y="4"/>
                      <a:pt x="2" y="8"/>
                      <a:pt x="0" y="13"/>
                    </a:cubicBezTo>
                    <a:lnTo>
                      <a:pt x="155" y="92"/>
                    </a:lnTo>
                    <a:lnTo>
                      <a:pt x="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70" name="Freeform 33"/>
              <p:cNvSpPr>
                <a:spLocks/>
              </p:cNvSpPr>
              <p:nvPr/>
            </p:nvSpPr>
            <p:spPr bwMode="auto">
              <a:xfrm>
                <a:off x="1638" y="1979"/>
                <a:ext cx="888" cy="640"/>
              </a:xfrm>
              <a:custGeom>
                <a:avLst/>
                <a:gdLst>
                  <a:gd name="T0" fmla="*/ 11 w 148"/>
                  <a:gd name="T1" fmla="*/ 0 h 107"/>
                  <a:gd name="T2" fmla="*/ 0 w 148"/>
                  <a:gd name="T3" fmla="*/ 15 h 107"/>
                  <a:gd name="T4" fmla="*/ 148 w 148"/>
                  <a:gd name="T5" fmla="*/ 107 h 107"/>
                  <a:gd name="T6" fmla="*/ 11 w 148"/>
                  <a:gd name="T7" fmla="*/ 0 h 107"/>
                </a:gdLst>
                <a:ahLst/>
                <a:cxnLst>
                  <a:cxn ang="0">
                    <a:pos x="T0" y="T1"/>
                  </a:cxn>
                  <a:cxn ang="0">
                    <a:pos x="T2" y="T3"/>
                  </a:cxn>
                  <a:cxn ang="0">
                    <a:pos x="T4" y="T5"/>
                  </a:cxn>
                  <a:cxn ang="0">
                    <a:pos x="T6" y="T7"/>
                  </a:cxn>
                </a:cxnLst>
                <a:rect l="0" t="0" r="r" b="b"/>
                <a:pathLst>
                  <a:path w="148" h="107">
                    <a:moveTo>
                      <a:pt x="11" y="0"/>
                    </a:moveTo>
                    <a:cubicBezTo>
                      <a:pt x="7" y="4"/>
                      <a:pt x="3" y="9"/>
                      <a:pt x="0" y="15"/>
                    </a:cubicBezTo>
                    <a:lnTo>
                      <a:pt x="148" y="107"/>
                    </a:lnTo>
                    <a:lnTo>
                      <a:pt x="11"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CCFF"/>
                    </a:solidFill>
                  </a14:hiddenFill>
                </a:ext>
              </a:extLst>
            </p:spPr>
            <p:txBody>
              <a:bodyPr/>
              <a:lstStyle/>
              <a:p>
                <a:endParaRPr lang="es-CO"/>
              </a:p>
            </p:txBody>
          </p:sp>
          <p:sp>
            <p:nvSpPr>
              <p:cNvPr id="771" name="Freeform 34"/>
              <p:cNvSpPr>
                <a:spLocks/>
              </p:cNvSpPr>
              <p:nvPr/>
            </p:nvSpPr>
            <p:spPr bwMode="auto">
              <a:xfrm>
                <a:off x="1704" y="1895"/>
                <a:ext cx="822" cy="724"/>
              </a:xfrm>
              <a:custGeom>
                <a:avLst/>
                <a:gdLst>
                  <a:gd name="T0" fmla="*/ 12 w 137"/>
                  <a:gd name="T1" fmla="*/ 0 h 121"/>
                  <a:gd name="T2" fmla="*/ 0 w 137"/>
                  <a:gd name="T3" fmla="*/ 14 h 121"/>
                  <a:gd name="T4" fmla="*/ 137 w 137"/>
                  <a:gd name="T5" fmla="*/ 121 h 121"/>
                  <a:gd name="T6" fmla="*/ 12 w 137"/>
                  <a:gd name="T7" fmla="*/ 0 h 121"/>
                </a:gdLst>
                <a:ahLst/>
                <a:cxnLst>
                  <a:cxn ang="0">
                    <a:pos x="T0" y="T1"/>
                  </a:cxn>
                  <a:cxn ang="0">
                    <a:pos x="T2" y="T3"/>
                  </a:cxn>
                  <a:cxn ang="0">
                    <a:pos x="T4" y="T5"/>
                  </a:cxn>
                  <a:cxn ang="0">
                    <a:pos x="T6" y="T7"/>
                  </a:cxn>
                </a:cxnLst>
                <a:rect l="0" t="0" r="r" b="b"/>
                <a:pathLst>
                  <a:path w="137" h="121">
                    <a:moveTo>
                      <a:pt x="12" y="0"/>
                    </a:moveTo>
                    <a:cubicBezTo>
                      <a:pt x="7" y="4"/>
                      <a:pt x="3" y="9"/>
                      <a:pt x="0" y="14"/>
                    </a:cubicBezTo>
                    <a:lnTo>
                      <a:pt x="137" y="121"/>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FF"/>
                    </a:solidFill>
                  </a14:hiddenFill>
                </a:ext>
              </a:extLst>
            </p:spPr>
            <p:txBody>
              <a:bodyPr/>
              <a:lstStyle/>
              <a:p>
                <a:endParaRPr lang="es-CO"/>
              </a:p>
            </p:txBody>
          </p:sp>
          <p:sp>
            <p:nvSpPr>
              <p:cNvPr id="772" name="Freeform 35"/>
              <p:cNvSpPr>
                <a:spLocks/>
              </p:cNvSpPr>
              <p:nvPr/>
            </p:nvSpPr>
            <p:spPr bwMode="auto">
              <a:xfrm>
                <a:off x="1776" y="1823"/>
                <a:ext cx="750" cy="796"/>
              </a:xfrm>
              <a:custGeom>
                <a:avLst/>
                <a:gdLst>
                  <a:gd name="T0" fmla="*/ 13 w 125"/>
                  <a:gd name="T1" fmla="*/ 0 h 133"/>
                  <a:gd name="T2" fmla="*/ 0 w 125"/>
                  <a:gd name="T3" fmla="*/ 12 h 133"/>
                  <a:gd name="T4" fmla="*/ 125 w 125"/>
                  <a:gd name="T5" fmla="*/ 133 h 133"/>
                  <a:gd name="T6" fmla="*/ 13 w 125"/>
                  <a:gd name="T7" fmla="*/ 0 h 133"/>
                </a:gdLst>
                <a:ahLst/>
                <a:cxnLst>
                  <a:cxn ang="0">
                    <a:pos x="T0" y="T1"/>
                  </a:cxn>
                  <a:cxn ang="0">
                    <a:pos x="T2" y="T3"/>
                  </a:cxn>
                  <a:cxn ang="0">
                    <a:pos x="T4" y="T5"/>
                  </a:cxn>
                  <a:cxn ang="0">
                    <a:pos x="T6" y="T7"/>
                  </a:cxn>
                </a:cxnLst>
                <a:rect l="0" t="0" r="r" b="b"/>
                <a:pathLst>
                  <a:path w="125" h="133">
                    <a:moveTo>
                      <a:pt x="13" y="0"/>
                    </a:moveTo>
                    <a:cubicBezTo>
                      <a:pt x="8" y="3"/>
                      <a:pt x="4" y="7"/>
                      <a:pt x="0" y="12"/>
                    </a:cubicBezTo>
                    <a:lnTo>
                      <a:pt x="125" y="133"/>
                    </a:lnTo>
                    <a:lnTo>
                      <a:pt x="13"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FFCC"/>
                    </a:solidFill>
                  </a14:hiddenFill>
                </a:ext>
              </a:extLst>
            </p:spPr>
            <p:txBody>
              <a:bodyPr/>
              <a:lstStyle/>
              <a:p>
                <a:endParaRPr lang="es-CO"/>
              </a:p>
            </p:txBody>
          </p:sp>
          <p:sp>
            <p:nvSpPr>
              <p:cNvPr id="773" name="Freeform 36"/>
              <p:cNvSpPr>
                <a:spLocks/>
              </p:cNvSpPr>
              <p:nvPr/>
            </p:nvSpPr>
            <p:spPr bwMode="auto">
              <a:xfrm>
                <a:off x="1854" y="1763"/>
                <a:ext cx="672" cy="856"/>
              </a:xfrm>
              <a:custGeom>
                <a:avLst/>
                <a:gdLst>
                  <a:gd name="T0" fmla="*/ 12 w 112"/>
                  <a:gd name="T1" fmla="*/ 0 h 143"/>
                  <a:gd name="T2" fmla="*/ 0 w 112"/>
                  <a:gd name="T3" fmla="*/ 10 h 143"/>
                  <a:gd name="T4" fmla="*/ 112 w 112"/>
                  <a:gd name="T5" fmla="*/ 143 h 143"/>
                  <a:gd name="T6" fmla="*/ 12 w 112"/>
                  <a:gd name="T7" fmla="*/ 0 h 143"/>
                </a:gdLst>
                <a:ahLst/>
                <a:cxnLst>
                  <a:cxn ang="0">
                    <a:pos x="T0" y="T1"/>
                  </a:cxn>
                  <a:cxn ang="0">
                    <a:pos x="T2" y="T3"/>
                  </a:cxn>
                  <a:cxn ang="0">
                    <a:pos x="T4" y="T5"/>
                  </a:cxn>
                  <a:cxn ang="0">
                    <a:pos x="T6" y="T7"/>
                  </a:cxn>
                </a:cxnLst>
                <a:rect l="0" t="0" r="r" b="b"/>
                <a:pathLst>
                  <a:path w="112" h="143">
                    <a:moveTo>
                      <a:pt x="12" y="0"/>
                    </a:moveTo>
                    <a:cubicBezTo>
                      <a:pt x="8" y="3"/>
                      <a:pt x="4" y="6"/>
                      <a:pt x="0" y="10"/>
                    </a:cubicBezTo>
                    <a:lnTo>
                      <a:pt x="112" y="143"/>
                    </a:lnTo>
                    <a:lnTo>
                      <a:pt x="12"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99"/>
                    </a:solidFill>
                  </a14:hiddenFill>
                </a:ext>
              </a:extLst>
            </p:spPr>
            <p:txBody>
              <a:bodyPr/>
              <a:lstStyle/>
              <a:p>
                <a:endParaRPr lang="es-CO"/>
              </a:p>
            </p:txBody>
          </p:sp>
          <p:sp>
            <p:nvSpPr>
              <p:cNvPr id="774" name="Freeform 37"/>
              <p:cNvSpPr>
                <a:spLocks/>
              </p:cNvSpPr>
              <p:nvPr/>
            </p:nvSpPr>
            <p:spPr bwMode="auto">
              <a:xfrm>
                <a:off x="1926" y="1703"/>
                <a:ext cx="600" cy="916"/>
              </a:xfrm>
              <a:custGeom>
                <a:avLst/>
                <a:gdLst>
                  <a:gd name="T0" fmla="*/ 15 w 100"/>
                  <a:gd name="T1" fmla="*/ 0 h 153"/>
                  <a:gd name="T2" fmla="*/ 0 w 100"/>
                  <a:gd name="T3" fmla="*/ 10 h 153"/>
                  <a:gd name="T4" fmla="*/ 100 w 100"/>
                  <a:gd name="T5" fmla="*/ 153 h 153"/>
                  <a:gd name="T6" fmla="*/ 15 w 100"/>
                  <a:gd name="T7" fmla="*/ 0 h 153"/>
                </a:gdLst>
                <a:ahLst/>
                <a:cxnLst>
                  <a:cxn ang="0">
                    <a:pos x="T0" y="T1"/>
                  </a:cxn>
                  <a:cxn ang="0">
                    <a:pos x="T2" y="T3"/>
                  </a:cxn>
                  <a:cxn ang="0">
                    <a:pos x="T4" y="T5"/>
                  </a:cxn>
                  <a:cxn ang="0">
                    <a:pos x="T6" y="T7"/>
                  </a:cxn>
                </a:cxnLst>
                <a:rect l="0" t="0" r="r" b="b"/>
                <a:pathLst>
                  <a:path w="100" h="153">
                    <a:moveTo>
                      <a:pt x="15" y="0"/>
                    </a:moveTo>
                    <a:cubicBezTo>
                      <a:pt x="10" y="3"/>
                      <a:pt x="5" y="7"/>
                      <a:pt x="0" y="10"/>
                    </a:cubicBezTo>
                    <a:lnTo>
                      <a:pt x="100" y="153"/>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FF"/>
                    </a:solidFill>
                  </a14:hiddenFill>
                </a:ext>
              </a:extLst>
            </p:spPr>
            <p:txBody>
              <a:bodyPr/>
              <a:lstStyle/>
              <a:p>
                <a:endParaRPr lang="es-CO"/>
              </a:p>
            </p:txBody>
          </p:sp>
          <p:sp>
            <p:nvSpPr>
              <p:cNvPr id="775" name="Freeform 38"/>
              <p:cNvSpPr>
                <a:spLocks/>
              </p:cNvSpPr>
              <p:nvPr/>
            </p:nvSpPr>
            <p:spPr bwMode="auto">
              <a:xfrm>
                <a:off x="2016" y="1661"/>
                <a:ext cx="510" cy="958"/>
              </a:xfrm>
              <a:custGeom>
                <a:avLst/>
                <a:gdLst>
                  <a:gd name="T0" fmla="*/ 17 w 85"/>
                  <a:gd name="T1" fmla="*/ 0 h 160"/>
                  <a:gd name="T2" fmla="*/ 0 w 85"/>
                  <a:gd name="T3" fmla="*/ 7 h 160"/>
                  <a:gd name="T4" fmla="*/ 85 w 85"/>
                  <a:gd name="T5" fmla="*/ 160 h 160"/>
                  <a:gd name="T6" fmla="*/ 17 w 85"/>
                  <a:gd name="T7" fmla="*/ 0 h 160"/>
                </a:gdLst>
                <a:ahLst/>
                <a:cxnLst>
                  <a:cxn ang="0">
                    <a:pos x="T0" y="T1"/>
                  </a:cxn>
                  <a:cxn ang="0">
                    <a:pos x="T2" y="T3"/>
                  </a:cxn>
                  <a:cxn ang="0">
                    <a:pos x="T4" y="T5"/>
                  </a:cxn>
                  <a:cxn ang="0">
                    <a:pos x="T6" y="T7"/>
                  </a:cxn>
                </a:cxnLst>
                <a:rect l="0" t="0" r="r" b="b"/>
                <a:pathLst>
                  <a:path w="85" h="160">
                    <a:moveTo>
                      <a:pt x="17" y="0"/>
                    </a:moveTo>
                    <a:cubicBezTo>
                      <a:pt x="11" y="2"/>
                      <a:pt x="6" y="4"/>
                      <a:pt x="0" y="7"/>
                    </a:cubicBezTo>
                    <a:lnTo>
                      <a:pt x="85" y="160"/>
                    </a:lnTo>
                    <a:lnTo>
                      <a:pt x="17"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CC"/>
                    </a:solidFill>
                  </a14:hiddenFill>
                </a:ext>
              </a:extLst>
            </p:spPr>
            <p:txBody>
              <a:bodyPr/>
              <a:lstStyle/>
              <a:p>
                <a:endParaRPr lang="es-CO"/>
              </a:p>
            </p:txBody>
          </p:sp>
          <p:sp>
            <p:nvSpPr>
              <p:cNvPr id="776" name="Freeform 39"/>
              <p:cNvSpPr>
                <a:spLocks/>
              </p:cNvSpPr>
              <p:nvPr/>
            </p:nvSpPr>
            <p:spPr bwMode="auto">
              <a:xfrm>
                <a:off x="2118" y="1619"/>
                <a:ext cx="408" cy="1000"/>
              </a:xfrm>
              <a:custGeom>
                <a:avLst/>
                <a:gdLst>
                  <a:gd name="T0" fmla="*/ 16 w 68"/>
                  <a:gd name="T1" fmla="*/ 0 h 167"/>
                  <a:gd name="T2" fmla="*/ 0 w 68"/>
                  <a:gd name="T3" fmla="*/ 7 h 167"/>
                  <a:gd name="T4" fmla="*/ 68 w 68"/>
                  <a:gd name="T5" fmla="*/ 167 h 167"/>
                  <a:gd name="T6" fmla="*/ 16 w 68"/>
                  <a:gd name="T7" fmla="*/ 0 h 167"/>
                </a:gdLst>
                <a:ahLst/>
                <a:cxnLst>
                  <a:cxn ang="0">
                    <a:pos x="T0" y="T1"/>
                  </a:cxn>
                  <a:cxn ang="0">
                    <a:pos x="T2" y="T3"/>
                  </a:cxn>
                  <a:cxn ang="0">
                    <a:pos x="T4" y="T5"/>
                  </a:cxn>
                  <a:cxn ang="0">
                    <a:pos x="T6" y="T7"/>
                  </a:cxn>
                </a:cxnLst>
                <a:rect l="0" t="0" r="r" b="b"/>
                <a:pathLst>
                  <a:path w="68" h="167">
                    <a:moveTo>
                      <a:pt x="16" y="0"/>
                    </a:moveTo>
                    <a:cubicBezTo>
                      <a:pt x="11" y="2"/>
                      <a:pt x="5" y="4"/>
                      <a:pt x="0" y="7"/>
                    </a:cubicBezTo>
                    <a:lnTo>
                      <a:pt x="68" y="167"/>
                    </a:lnTo>
                    <a:lnTo>
                      <a:pt x="16"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CC99FF"/>
                    </a:solidFill>
                  </a14:hiddenFill>
                </a:ext>
              </a:extLst>
            </p:spPr>
            <p:txBody>
              <a:bodyPr/>
              <a:lstStyle/>
              <a:p>
                <a:endParaRPr lang="es-CO"/>
              </a:p>
            </p:txBody>
          </p:sp>
          <p:sp>
            <p:nvSpPr>
              <p:cNvPr id="777" name="Freeform 40"/>
              <p:cNvSpPr>
                <a:spLocks/>
              </p:cNvSpPr>
              <p:nvPr/>
            </p:nvSpPr>
            <p:spPr bwMode="auto">
              <a:xfrm>
                <a:off x="2214" y="1595"/>
                <a:ext cx="312" cy="1024"/>
              </a:xfrm>
              <a:custGeom>
                <a:avLst/>
                <a:gdLst>
                  <a:gd name="T0" fmla="*/ 15 w 52"/>
                  <a:gd name="T1" fmla="*/ 0 h 171"/>
                  <a:gd name="T2" fmla="*/ 0 w 52"/>
                  <a:gd name="T3" fmla="*/ 4 h 171"/>
                  <a:gd name="T4" fmla="*/ 52 w 52"/>
                  <a:gd name="T5" fmla="*/ 171 h 171"/>
                  <a:gd name="T6" fmla="*/ 15 w 52"/>
                  <a:gd name="T7" fmla="*/ 0 h 171"/>
                </a:gdLst>
                <a:ahLst/>
                <a:cxnLst>
                  <a:cxn ang="0">
                    <a:pos x="T0" y="T1"/>
                  </a:cxn>
                  <a:cxn ang="0">
                    <a:pos x="T2" y="T3"/>
                  </a:cxn>
                  <a:cxn ang="0">
                    <a:pos x="T4" y="T5"/>
                  </a:cxn>
                  <a:cxn ang="0">
                    <a:pos x="T6" y="T7"/>
                  </a:cxn>
                </a:cxnLst>
                <a:rect l="0" t="0" r="r" b="b"/>
                <a:pathLst>
                  <a:path w="52" h="171">
                    <a:moveTo>
                      <a:pt x="15" y="0"/>
                    </a:moveTo>
                    <a:cubicBezTo>
                      <a:pt x="10" y="1"/>
                      <a:pt x="5" y="3"/>
                      <a:pt x="0" y="4"/>
                    </a:cubicBezTo>
                    <a:lnTo>
                      <a:pt x="52" y="171"/>
                    </a:lnTo>
                    <a:lnTo>
                      <a:pt x="15"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99"/>
                    </a:solidFill>
                  </a14:hiddenFill>
                </a:ext>
              </a:extLst>
            </p:spPr>
            <p:txBody>
              <a:bodyPr/>
              <a:lstStyle/>
              <a:p>
                <a:endParaRPr lang="es-CO"/>
              </a:p>
            </p:txBody>
          </p:sp>
          <p:sp>
            <p:nvSpPr>
              <p:cNvPr id="778" name="Freeform 41"/>
              <p:cNvSpPr>
                <a:spLocks/>
              </p:cNvSpPr>
              <p:nvPr/>
            </p:nvSpPr>
            <p:spPr bwMode="auto">
              <a:xfrm>
                <a:off x="2304" y="1577"/>
                <a:ext cx="222" cy="1042"/>
              </a:xfrm>
              <a:custGeom>
                <a:avLst/>
                <a:gdLst>
                  <a:gd name="T0" fmla="*/ 18 w 37"/>
                  <a:gd name="T1" fmla="*/ 0 h 174"/>
                  <a:gd name="T2" fmla="*/ 0 w 37"/>
                  <a:gd name="T3" fmla="*/ 3 h 174"/>
                  <a:gd name="T4" fmla="*/ 37 w 37"/>
                  <a:gd name="T5" fmla="*/ 174 h 174"/>
                  <a:gd name="T6" fmla="*/ 18 w 37"/>
                  <a:gd name="T7" fmla="*/ 0 h 174"/>
                </a:gdLst>
                <a:ahLst/>
                <a:cxnLst>
                  <a:cxn ang="0">
                    <a:pos x="T0" y="T1"/>
                  </a:cxn>
                  <a:cxn ang="0">
                    <a:pos x="T2" y="T3"/>
                  </a:cxn>
                  <a:cxn ang="0">
                    <a:pos x="T4" y="T5"/>
                  </a:cxn>
                  <a:cxn ang="0">
                    <a:pos x="T6" y="T7"/>
                  </a:cxn>
                </a:cxnLst>
                <a:rect l="0" t="0" r="r" b="b"/>
                <a:pathLst>
                  <a:path w="37" h="174">
                    <a:moveTo>
                      <a:pt x="18" y="0"/>
                    </a:moveTo>
                    <a:cubicBezTo>
                      <a:pt x="12" y="1"/>
                      <a:pt x="6" y="2"/>
                      <a:pt x="0" y="3"/>
                    </a:cubicBezTo>
                    <a:lnTo>
                      <a:pt x="37" y="174"/>
                    </a:lnTo>
                    <a:lnTo>
                      <a:pt x="18"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66FF"/>
                    </a:solidFill>
                  </a14:hiddenFill>
                </a:ext>
              </a:extLst>
            </p:spPr>
            <p:txBody>
              <a:bodyPr/>
              <a:lstStyle/>
              <a:p>
                <a:endParaRPr lang="es-CO"/>
              </a:p>
            </p:txBody>
          </p:sp>
          <p:sp>
            <p:nvSpPr>
              <p:cNvPr id="779" name="Freeform 42"/>
              <p:cNvSpPr>
                <a:spLocks/>
              </p:cNvSpPr>
              <p:nvPr/>
            </p:nvSpPr>
            <p:spPr bwMode="auto">
              <a:xfrm>
                <a:off x="2412" y="1577"/>
                <a:ext cx="114" cy="1042"/>
              </a:xfrm>
              <a:custGeom>
                <a:avLst/>
                <a:gdLst>
                  <a:gd name="T0" fmla="*/ 19 w 19"/>
                  <a:gd name="T1" fmla="*/ 0 h 174"/>
                  <a:gd name="T2" fmla="*/ 0 w 19"/>
                  <a:gd name="T3" fmla="*/ 0 h 174"/>
                  <a:gd name="T4" fmla="*/ 19 w 19"/>
                  <a:gd name="T5" fmla="*/ 174 h 174"/>
                  <a:gd name="T6" fmla="*/ 19 w 19"/>
                  <a:gd name="T7" fmla="*/ 0 h 174"/>
                </a:gdLst>
                <a:ahLst/>
                <a:cxnLst>
                  <a:cxn ang="0">
                    <a:pos x="T0" y="T1"/>
                  </a:cxn>
                  <a:cxn ang="0">
                    <a:pos x="T2" y="T3"/>
                  </a:cxn>
                  <a:cxn ang="0">
                    <a:pos x="T4" y="T5"/>
                  </a:cxn>
                  <a:cxn ang="0">
                    <a:pos x="T6" y="T7"/>
                  </a:cxn>
                </a:cxnLst>
                <a:rect l="0" t="0" r="r" b="b"/>
                <a:pathLst>
                  <a:path w="19" h="174">
                    <a:moveTo>
                      <a:pt x="19" y="0"/>
                    </a:moveTo>
                    <a:cubicBezTo>
                      <a:pt x="12" y="0"/>
                      <a:pt x="6" y="0"/>
                      <a:pt x="0" y="0"/>
                    </a:cubicBezTo>
                    <a:lnTo>
                      <a:pt x="19" y="174"/>
                    </a:lnTo>
                    <a:lnTo>
                      <a:pt x="19" y="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CCCC"/>
                    </a:solidFill>
                  </a14:hiddenFill>
                </a:ext>
              </a:extLst>
            </p:spPr>
            <p:txBody>
              <a:bodyPr/>
              <a:lstStyle/>
              <a:p>
                <a:endParaRPr lang="es-CO"/>
              </a:p>
            </p:txBody>
          </p:sp>
          <p:sp>
            <p:nvSpPr>
              <p:cNvPr id="780" name="Freeform 43"/>
              <p:cNvSpPr>
                <a:spLocks/>
              </p:cNvSpPr>
              <p:nvPr/>
            </p:nvSpPr>
            <p:spPr bwMode="auto">
              <a:xfrm>
                <a:off x="2526" y="1571"/>
                <a:ext cx="108" cy="1048"/>
              </a:xfrm>
              <a:custGeom>
                <a:avLst/>
                <a:gdLst>
                  <a:gd name="T0" fmla="*/ 18 w 18"/>
                  <a:gd name="T1" fmla="*/ 1 h 175"/>
                  <a:gd name="T2" fmla="*/ 0 w 18"/>
                  <a:gd name="T3" fmla="*/ 1 h 175"/>
                  <a:gd name="T4" fmla="*/ 0 w 18"/>
                  <a:gd name="T5" fmla="*/ 1 h 175"/>
                  <a:gd name="T6" fmla="*/ 0 w 18"/>
                  <a:gd name="T7" fmla="*/ 175 h 175"/>
                  <a:gd name="T8" fmla="*/ 18 w 18"/>
                  <a:gd name="T9" fmla="*/ 1 h 175"/>
                </a:gdLst>
                <a:ahLst/>
                <a:cxnLst>
                  <a:cxn ang="0">
                    <a:pos x="T0" y="T1"/>
                  </a:cxn>
                  <a:cxn ang="0">
                    <a:pos x="T2" y="T3"/>
                  </a:cxn>
                  <a:cxn ang="0">
                    <a:pos x="T4" y="T5"/>
                  </a:cxn>
                  <a:cxn ang="0">
                    <a:pos x="T6" y="T7"/>
                  </a:cxn>
                  <a:cxn ang="0">
                    <a:pos x="T8" y="T9"/>
                  </a:cxn>
                </a:cxnLst>
                <a:rect l="0" t="0" r="r" b="b"/>
                <a:pathLst>
                  <a:path w="18" h="175">
                    <a:moveTo>
                      <a:pt x="18" y="1"/>
                    </a:moveTo>
                    <a:cubicBezTo>
                      <a:pt x="12" y="1"/>
                      <a:pt x="6" y="1"/>
                      <a:pt x="0" y="1"/>
                    </a:cubicBezTo>
                    <a:cubicBezTo>
                      <a:pt x="0" y="0"/>
                      <a:pt x="0" y="1"/>
                      <a:pt x="0" y="1"/>
                    </a:cubicBezTo>
                    <a:lnTo>
                      <a:pt x="0" y="175"/>
                    </a:lnTo>
                    <a:lnTo>
                      <a:pt x="18" y="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CC00"/>
                    </a:solidFill>
                  </a14:hiddenFill>
                </a:ext>
              </a:extLst>
            </p:spPr>
            <p:txBody>
              <a:bodyPr/>
              <a:lstStyle/>
              <a:p>
                <a:endParaRPr lang="es-CO"/>
              </a:p>
            </p:txBody>
          </p:sp>
          <p:sp>
            <p:nvSpPr>
              <p:cNvPr id="781" name="Freeform 44"/>
              <p:cNvSpPr>
                <a:spLocks/>
              </p:cNvSpPr>
              <p:nvPr/>
            </p:nvSpPr>
            <p:spPr bwMode="auto">
              <a:xfrm>
                <a:off x="2526" y="1577"/>
                <a:ext cx="216" cy="1042"/>
              </a:xfrm>
              <a:custGeom>
                <a:avLst/>
                <a:gdLst>
                  <a:gd name="T0" fmla="*/ 36 w 36"/>
                  <a:gd name="T1" fmla="*/ 3 h 174"/>
                  <a:gd name="T2" fmla="*/ 18 w 36"/>
                  <a:gd name="T3" fmla="*/ 0 h 174"/>
                  <a:gd name="T4" fmla="*/ 0 w 36"/>
                  <a:gd name="T5" fmla="*/ 174 h 174"/>
                  <a:gd name="T6" fmla="*/ 36 w 36"/>
                  <a:gd name="T7" fmla="*/ 3 h 174"/>
                </a:gdLst>
                <a:ahLst/>
                <a:cxnLst>
                  <a:cxn ang="0">
                    <a:pos x="T0" y="T1"/>
                  </a:cxn>
                  <a:cxn ang="0">
                    <a:pos x="T2" y="T3"/>
                  </a:cxn>
                  <a:cxn ang="0">
                    <a:pos x="T4" y="T5"/>
                  </a:cxn>
                  <a:cxn ang="0">
                    <a:pos x="T6" y="T7"/>
                  </a:cxn>
                </a:cxnLst>
                <a:rect l="0" t="0" r="r" b="b"/>
                <a:pathLst>
                  <a:path w="36" h="174">
                    <a:moveTo>
                      <a:pt x="36" y="3"/>
                    </a:moveTo>
                    <a:cubicBezTo>
                      <a:pt x="30" y="2"/>
                      <a:pt x="24" y="1"/>
                      <a:pt x="18" y="0"/>
                    </a:cubicBezTo>
                    <a:lnTo>
                      <a:pt x="0" y="174"/>
                    </a:lnTo>
                    <a:lnTo>
                      <a:pt x="36" y="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82" name="Freeform 45"/>
              <p:cNvSpPr>
                <a:spLocks/>
              </p:cNvSpPr>
              <p:nvPr/>
            </p:nvSpPr>
            <p:spPr bwMode="auto">
              <a:xfrm>
                <a:off x="2526" y="1595"/>
                <a:ext cx="306" cy="1024"/>
              </a:xfrm>
              <a:custGeom>
                <a:avLst/>
                <a:gdLst>
                  <a:gd name="T0" fmla="*/ 51 w 51"/>
                  <a:gd name="T1" fmla="*/ 4 h 171"/>
                  <a:gd name="T2" fmla="*/ 36 w 51"/>
                  <a:gd name="T3" fmla="*/ 0 h 171"/>
                  <a:gd name="T4" fmla="*/ 0 w 51"/>
                  <a:gd name="T5" fmla="*/ 171 h 171"/>
                  <a:gd name="T6" fmla="*/ 51 w 51"/>
                  <a:gd name="T7" fmla="*/ 4 h 171"/>
                </a:gdLst>
                <a:ahLst/>
                <a:cxnLst>
                  <a:cxn ang="0">
                    <a:pos x="T0" y="T1"/>
                  </a:cxn>
                  <a:cxn ang="0">
                    <a:pos x="T2" y="T3"/>
                  </a:cxn>
                  <a:cxn ang="0">
                    <a:pos x="T4" y="T5"/>
                  </a:cxn>
                  <a:cxn ang="0">
                    <a:pos x="T6" y="T7"/>
                  </a:cxn>
                </a:cxnLst>
                <a:rect l="0" t="0" r="r" b="b"/>
                <a:pathLst>
                  <a:path w="51" h="171">
                    <a:moveTo>
                      <a:pt x="51" y="4"/>
                    </a:moveTo>
                    <a:cubicBezTo>
                      <a:pt x="46" y="3"/>
                      <a:pt x="41" y="1"/>
                      <a:pt x="36" y="0"/>
                    </a:cubicBezTo>
                    <a:lnTo>
                      <a:pt x="0" y="171"/>
                    </a:lnTo>
                    <a:lnTo>
                      <a:pt x="51" y="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9900"/>
                    </a:solidFill>
                  </a14:hiddenFill>
                </a:ext>
              </a:extLst>
            </p:spPr>
            <p:txBody>
              <a:bodyPr/>
              <a:lstStyle/>
              <a:p>
                <a:endParaRPr lang="es-CO"/>
              </a:p>
            </p:txBody>
          </p:sp>
          <p:sp>
            <p:nvSpPr>
              <p:cNvPr id="783" name="Freeform 46"/>
              <p:cNvSpPr>
                <a:spLocks/>
              </p:cNvSpPr>
              <p:nvPr/>
            </p:nvSpPr>
            <p:spPr bwMode="auto">
              <a:xfrm>
                <a:off x="2526" y="1619"/>
                <a:ext cx="408" cy="1000"/>
              </a:xfrm>
              <a:custGeom>
                <a:avLst/>
                <a:gdLst>
                  <a:gd name="T0" fmla="*/ 68 w 68"/>
                  <a:gd name="T1" fmla="*/ 6 h 167"/>
                  <a:gd name="T2" fmla="*/ 51 w 68"/>
                  <a:gd name="T3" fmla="*/ 0 h 167"/>
                  <a:gd name="T4" fmla="*/ 0 w 68"/>
                  <a:gd name="T5" fmla="*/ 167 h 167"/>
                  <a:gd name="T6" fmla="*/ 68 w 68"/>
                  <a:gd name="T7" fmla="*/ 6 h 167"/>
                </a:gdLst>
                <a:ahLst/>
                <a:cxnLst>
                  <a:cxn ang="0">
                    <a:pos x="T0" y="T1"/>
                  </a:cxn>
                  <a:cxn ang="0">
                    <a:pos x="T2" y="T3"/>
                  </a:cxn>
                  <a:cxn ang="0">
                    <a:pos x="T4" y="T5"/>
                  </a:cxn>
                  <a:cxn ang="0">
                    <a:pos x="T6" y="T7"/>
                  </a:cxn>
                </a:cxnLst>
                <a:rect l="0" t="0" r="r" b="b"/>
                <a:pathLst>
                  <a:path w="68" h="167">
                    <a:moveTo>
                      <a:pt x="68" y="6"/>
                    </a:moveTo>
                    <a:cubicBezTo>
                      <a:pt x="62" y="4"/>
                      <a:pt x="56" y="2"/>
                      <a:pt x="51" y="0"/>
                    </a:cubicBezTo>
                    <a:lnTo>
                      <a:pt x="0" y="167"/>
                    </a:lnTo>
                    <a:lnTo>
                      <a:pt x="68" y="6"/>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6600"/>
                    </a:solidFill>
                  </a14:hiddenFill>
                </a:ext>
              </a:extLst>
            </p:spPr>
            <p:txBody>
              <a:bodyPr/>
              <a:lstStyle/>
              <a:p>
                <a:endParaRPr lang="es-CO"/>
              </a:p>
            </p:txBody>
          </p:sp>
          <p:sp>
            <p:nvSpPr>
              <p:cNvPr id="784" name="Freeform 47"/>
              <p:cNvSpPr>
                <a:spLocks/>
              </p:cNvSpPr>
              <p:nvPr/>
            </p:nvSpPr>
            <p:spPr bwMode="auto">
              <a:xfrm>
                <a:off x="2526" y="1655"/>
                <a:ext cx="504" cy="964"/>
              </a:xfrm>
              <a:custGeom>
                <a:avLst/>
                <a:gdLst>
                  <a:gd name="T0" fmla="*/ 84 w 84"/>
                  <a:gd name="T1" fmla="*/ 8 h 161"/>
                  <a:gd name="T2" fmla="*/ 68 w 84"/>
                  <a:gd name="T3" fmla="*/ 0 h 161"/>
                  <a:gd name="T4" fmla="*/ 0 w 84"/>
                  <a:gd name="T5" fmla="*/ 161 h 161"/>
                  <a:gd name="T6" fmla="*/ 84 w 84"/>
                  <a:gd name="T7" fmla="*/ 8 h 161"/>
                </a:gdLst>
                <a:ahLst/>
                <a:cxnLst>
                  <a:cxn ang="0">
                    <a:pos x="T0" y="T1"/>
                  </a:cxn>
                  <a:cxn ang="0">
                    <a:pos x="T2" y="T3"/>
                  </a:cxn>
                  <a:cxn ang="0">
                    <a:pos x="T4" y="T5"/>
                  </a:cxn>
                  <a:cxn ang="0">
                    <a:pos x="T6" y="T7"/>
                  </a:cxn>
                </a:cxnLst>
                <a:rect l="0" t="0" r="r" b="b"/>
                <a:pathLst>
                  <a:path w="84" h="161">
                    <a:moveTo>
                      <a:pt x="84" y="8"/>
                    </a:moveTo>
                    <a:cubicBezTo>
                      <a:pt x="79" y="5"/>
                      <a:pt x="73" y="2"/>
                      <a:pt x="68" y="0"/>
                    </a:cubicBezTo>
                    <a:lnTo>
                      <a:pt x="0" y="161"/>
                    </a:lnTo>
                    <a:lnTo>
                      <a:pt x="84" y="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666699"/>
                    </a:solidFill>
                  </a14:hiddenFill>
                </a:ext>
              </a:extLst>
            </p:spPr>
            <p:txBody>
              <a:bodyPr/>
              <a:lstStyle/>
              <a:p>
                <a:endParaRPr lang="es-CO"/>
              </a:p>
            </p:txBody>
          </p:sp>
          <p:sp>
            <p:nvSpPr>
              <p:cNvPr id="785" name="Freeform 48"/>
              <p:cNvSpPr>
                <a:spLocks/>
              </p:cNvSpPr>
              <p:nvPr/>
            </p:nvSpPr>
            <p:spPr bwMode="auto">
              <a:xfrm>
                <a:off x="2526" y="1703"/>
                <a:ext cx="594" cy="916"/>
              </a:xfrm>
              <a:custGeom>
                <a:avLst/>
                <a:gdLst>
                  <a:gd name="T0" fmla="*/ 99 w 99"/>
                  <a:gd name="T1" fmla="*/ 10 h 153"/>
                  <a:gd name="T2" fmla="*/ 84 w 99"/>
                  <a:gd name="T3" fmla="*/ 0 h 153"/>
                  <a:gd name="T4" fmla="*/ 0 w 99"/>
                  <a:gd name="T5" fmla="*/ 153 h 153"/>
                  <a:gd name="T6" fmla="*/ 99 w 99"/>
                  <a:gd name="T7" fmla="*/ 10 h 153"/>
                </a:gdLst>
                <a:ahLst/>
                <a:cxnLst>
                  <a:cxn ang="0">
                    <a:pos x="T0" y="T1"/>
                  </a:cxn>
                  <a:cxn ang="0">
                    <a:pos x="T2" y="T3"/>
                  </a:cxn>
                  <a:cxn ang="0">
                    <a:pos x="T4" y="T5"/>
                  </a:cxn>
                  <a:cxn ang="0">
                    <a:pos x="T6" y="T7"/>
                  </a:cxn>
                </a:cxnLst>
                <a:rect l="0" t="0" r="r" b="b"/>
                <a:pathLst>
                  <a:path w="99" h="153">
                    <a:moveTo>
                      <a:pt x="99" y="10"/>
                    </a:moveTo>
                    <a:cubicBezTo>
                      <a:pt x="94" y="6"/>
                      <a:pt x="89" y="3"/>
                      <a:pt x="84" y="0"/>
                    </a:cubicBezTo>
                    <a:lnTo>
                      <a:pt x="0" y="153"/>
                    </a:lnTo>
                    <a:lnTo>
                      <a:pt x="99" y="1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69696"/>
                    </a:solidFill>
                  </a14:hiddenFill>
                </a:ext>
              </a:extLst>
            </p:spPr>
            <p:txBody>
              <a:bodyPr/>
              <a:lstStyle/>
              <a:p>
                <a:endParaRPr lang="es-CO"/>
              </a:p>
            </p:txBody>
          </p:sp>
          <p:sp>
            <p:nvSpPr>
              <p:cNvPr id="786" name="Freeform 49"/>
              <p:cNvSpPr>
                <a:spLocks/>
              </p:cNvSpPr>
              <p:nvPr/>
            </p:nvSpPr>
            <p:spPr bwMode="auto">
              <a:xfrm>
                <a:off x="2526" y="1763"/>
                <a:ext cx="672" cy="856"/>
              </a:xfrm>
              <a:custGeom>
                <a:avLst/>
                <a:gdLst>
                  <a:gd name="T0" fmla="*/ 112 w 112"/>
                  <a:gd name="T1" fmla="*/ 9 h 143"/>
                  <a:gd name="T2" fmla="*/ 99 w 112"/>
                  <a:gd name="T3" fmla="*/ 0 h 143"/>
                  <a:gd name="T4" fmla="*/ 0 w 112"/>
                  <a:gd name="T5" fmla="*/ 143 h 143"/>
                  <a:gd name="T6" fmla="*/ 112 w 112"/>
                  <a:gd name="T7" fmla="*/ 9 h 143"/>
                </a:gdLst>
                <a:ahLst/>
                <a:cxnLst>
                  <a:cxn ang="0">
                    <a:pos x="T0" y="T1"/>
                  </a:cxn>
                  <a:cxn ang="0">
                    <a:pos x="T2" y="T3"/>
                  </a:cxn>
                  <a:cxn ang="0">
                    <a:pos x="T4" y="T5"/>
                  </a:cxn>
                  <a:cxn ang="0">
                    <a:pos x="T6" y="T7"/>
                  </a:cxn>
                </a:cxnLst>
                <a:rect l="0" t="0" r="r" b="b"/>
                <a:pathLst>
                  <a:path w="112" h="143">
                    <a:moveTo>
                      <a:pt x="112" y="9"/>
                    </a:moveTo>
                    <a:cubicBezTo>
                      <a:pt x="108" y="6"/>
                      <a:pt x="104" y="3"/>
                      <a:pt x="99" y="0"/>
                    </a:cubicBezTo>
                    <a:lnTo>
                      <a:pt x="0" y="143"/>
                    </a:lnTo>
                    <a:lnTo>
                      <a:pt x="112" y="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66"/>
                    </a:solidFill>
                  </a14:hiddenFill>
                </a:ext>
              </a:extLst>
            </p:spPr>
            <p:txBody>
              <a:bodyPr/>
              <a:lstStyle/>
              <a:p>
                <a:endParaRPr lang="es-CO"/>
              </a:p>
            </p:txBody>
          </p:sp>
          <p:sp>
            <p:nvSpPr>
              <p:cNvPr id="787" name="Freeform 50"/>
              <p:cNvSpPr>
                <a:spLocks/>
              </p:cNvSpPr>
              <p:nvPr/>
            </p:nvSpPr>
            <p:spPr bwMode="auto">
              <a:xfrm>
                <a:off x="2526" y="1817"/>
                <a:ext cx="750" cy="802"/>
              </a:xfrm>
              <a:custGeom>
                <a:avLst/>
                <a:gdLst>
                  <a:gd name="T0" fmla="*/ 125 w 125"/>
                  <a:gd name="T1" fmla="*/ 12 h 134"/>
                  <a:gd name="T2" fmla="*/ 112 w 125"/>
                  <a:gd name="T3" fmla="*/ 0 h 134"/>
                  <a:gd name="T4" fmla="*/ 0 w 125"/>
                  <a:gd name="T5" fmla="*/ 134 h 134"/>
                  <a:gd name="T6" fmla="*/ 125 w 125"/>
                  <a:gd name="T7" fmla="*/ 12 h 134"/>
                </a:gdLst>
                <a:ahLst/>
                <a:cxnLst>
                  <a:cxn ang="0">
                    <a:pos x="T0" y="T1"/>
                  </a:cxn>
                  <a:cxn ang="0">
                    <a:pos x="T2" y="T3"/>
                  </a:cxn>
                  <a:cxn ang="0">
                    <a:pos x="T4" y="T5"/>
                  </a:cxn>
                  <a:cxn ang="0">
                    <a:pos x="T6" y="T7"/>
                  </a:cxn>
                </a:cxnLst>
                <a:rect l="0" t="0" r="r" b="b"/>
                <a:pathLst>
                  <a:path w="125" h="134">
                    <a:moveTo>
                      <a:pt x="125" y="12"/>
                    </a:moveTo>
                    <a:cubicBezTo>
                      <a:pt x="121" y="8"/>
                      <a:pt x="116" y="4"/>
                      <a:pt x="112" y="0"/>
                    </a:cubicBezTo>
                    <a:lnTo>
                      <a:pt x="0" y="134"/>
                    </a:lnTo>
                    <a:lnTo>
                      <a:pt x="125" y="1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9966"/>
                    </a:solidFill>
                  </a14:hiddenFill>
                </a:ext>
              </a:extLst>
            </p:spPr>
            <p:txBody>
              <a:bodyPr/>
              <a:lstStyle/>
              <a:p>
                <a:endParaRPr lang="es-CO"/>
              </a:p>
            </p:txBody>
          </p:sp>
          <p:sp>
            <p:nvSpPr>
              <p:cNvPr id="788" name="Freeform 51"/>
              <p:cNvSpPr>
                <a:spLocks/>
              </p:cNvSpPr>
              <p:nvPr/>
            </p:nvSpPr>
            <p:spPr bwMode="auto">
              <a:xfrm>
                <a:off x="2526" y="1889"/>
                <a:ext cx="822" cy="730"/>
              </a:xfrm>
              <a:custGeom>
                <a:avLst/>
                <a:gdLst>
                  <a:gd name="T0" fmla="*/ 137 w 137"/>
                  <a:gd name="T1" fmla="*/ 14 h 122"/>
                  <a:gd name="T2" fmla="*/ 125 w 137"/>
                  <a:gd name="T3" fmla="*/ 0 h 122"/>
                  <a:gd name="T4" fmla="*/ 0 w 137"/>
                  <a:gd name="T5" fmla="*/ 122 h 122"/>
                  <a:gd name="T6" fmla="*/ 137 w 137"/>
                  <a:gd name="T7" fmla="*/ 14 h 122"/>
                </a:gdLst>
                <a:ahLst/>
                <a:cxnLst>
                  <a:cxn ang="0">
                    <a:pos x="T0" y="T1"/>
                  </a:cxn>
                  <a:cxn ang="0">
                    <a:pos x="T2" y="T3"/>
                  </a:cxn>
                  <a:cxn ang="0">
                    <a:pos x="T4" y="T5"/>
                  </a:cxn>
                  <a:cxn ang="0">
                    <a:pos x="T6" y="T7"/>
                  </a:cxn>
                </a:cxnLst>
                <a:rect l="0" t="0" r="r" b="b"/>
                <a:pathLst>
                  <a:path w="137" h="122">
                    <a:moveTo>
                      <a:pt x="137" y="14"/>
                    </a:moveTo>
                    <a:cubicBezTo>
                      <a:pt x="133" y="9"/>
                      <a:pt x="129" y="5"/>
                      <a:pt x="125" y="0"/>
                    </a:cubicBezTo>
                    <a:lnTo>
                      <a:pt x="0" y="122"/>
                    </a:lnTo>
                    <a:lnTo>
                      <a:pt x="137" y="1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3300"/>
                    </a:solidFill>
                  </a14:hiddenFill>
                </a:ext>
              </a:extLst>
            </p:spPr>
            <p:txBody>
              <a:bodyPr/>
              <a:lstStyle/>
              <a:p>
                <a:endParaRPr lang="es-CO"/>
              </a:p>
            </p:txBody>
          </p:sp>
          <p:sp>
            <p:nvSpPr>
              <p:cNvPr id="789" name="Freeform 52"/>
              <p:cNvSpPr>
                <a:spLocks/>
              </p:cNvSpPr>
              <p:nvPr/>
            </p:nvSpPr>
            <p:spPr bwMode="auto">
              <a:xfrm>
                <a:off x="2526" y="1973"/>
                <a:ext cx="888" cy="646"/>
              </a:xfrm>
              <a:custGeom>
                <a:avLst/>
                <a:gdLst>
                  <a:gd name="T0" fmla="*/ 148 w 148"/>
                  <a:gd name="T1" fmla="*/ 15 h 108"/>
                  <a:gd name="T2" fmla="*/ 137 w 148"/>
                  <a:gd name="T3" fmla="*/ 0 h 108"/>
                  <a:gd name="T4" fmla="*/ 0 w 148"/>
                  <a:gd name="T5" fmla="*/ 108 h 108"/>
                  <a:gd name="T6" fmla="*/ 148 w 148"/>
                  <a:gd name="T7" fmla="*/ 15 h 108"/>
                </a:gdLst>
                <a:ahLst/>
                <a:cxnLst>
                  <a:cxn ang="0">
                    <a:pos x="T0" y="T1"/>
                  </a:cxn>
                  <a:cxn ang="0">
                    <a:pos x="T2" y="T3"/>
                  </a:cxn>
                  <a:cxn ang="0">
                    <a:pos x="T4" y="T5"/>
                  </a:cxn>
                  <a:cxn ang="0">
                    <a:pos x="T6" y="T7"/>
                  </a:cxn>
                </a:cxnLst>
                <a:rect l="0" t="0" r="r" b="b"/>
                <a:pathLst>
                  <a:path w="148" h="108">
                    <a:moveTo>
                      <a:pt x="148" y="15"/>
                    </a:moveTo>
                    <a:cubicBezTo>
                      <a:pt x="145" y="10"/>
                      <a:pt x="141" y="5"/>
                      <a:pt x="137" y="0"/>
                    </a:cubicBezTo>
                    <a:lnTo>
                      <a:pt x="0" y="108"/>
                    </a:lnTo>
                    <a:lnTo>
                      <a:pt x="148"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00"/>
                    </a:solidFill>
                  </a14:hiddenFill>
                </a:ext>
              </a:extLst>
            </p:spPr>
            <p:txBody>
              <a:bodyPr/>
              <a:lstStyle/>
              <a:p>
                <a:endParaRPr lang="es-CO"/>
              </a:p>
            </p:txBody>
          </p:sp>
          <p:sp>
            <p:nvSpPr>
              <p:cNvPr id="790" name="Freeform 53"/>
              <p:cNvSpPr>
                <a:spLocks/>
              </p:cNvSpPr>
              <p:nvPr/>
            </p:nvSpPr>
            <p:spPr bwMode="auto">
              <a:xfrm>
                <a:off x="2526" y="2062"/>
                <a:ext cx="930" cy="557"/>
              </a:xfrm>
              <a:custGeom>
                <a:avLst/>
                <a:gdLst>
                  <a:gd name="T0" fmla="*/ 155 w 155"/>
                  <a:gd name="T1" fmla="*/ 13 h 93"/>
                  <a:gd name="T2" fmla="*/ 148 w 155"/>
                  <a:gd name="T3" fmla="*/ 0 h 93"/>
                  <a:gd name="T4" fmla="*/ 0 w 155"/>
                  <a:gd name="T5" fmla="*/ 93 h 93"/>
                  <a:gd name="T6" fmla="*/ 155 w 155"/>
                  <a:gd name="T7" fmla="*/ 13 h 93"/>
                </a:gdLst>
                <a:ahLst/>
                <a:cxnLst>
                  <a:cxn ang="0">
                    <a:pos x="T0" y="T1"/>
                  </a:cxn>
                  <a:cxn ang="0">
                    <a:pos x="T2" y="T3"/>
                  </a:cxn>
                  <a:cxn ang="0">
                    <a:pos x="T4" y="T5"/>
                  </a:cxn>
                  <a:cxn ang="0">
                    <a:pos x="T6" y="T7"/>
                  </a:cxn>
                </a:cxnLst>
                <a:rect l="0" t="0" r="r" b="b"/>
                <a:pathLst>
                  <a:path w="155" h="93">
                    <a:moveTo>
                      <a:pt x="155" y="13"/>
                    </a:moveTo>
                    <a:cubicBezTo>
                      <a:pt x="153" y="9"/>
                      <a:pt x="150" y="4"/>
                      <a:pt x="148" y="0"/>
                    </a:cubicBezTo>
                    <a:lnTo>
                      <a:pt x="0" y="93"/>
                    </a:lnTo>
                    <a:lnTo>
                      <a:pt x="155" y="13"/>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00"/>
                    </a:solidFill>
                  </a14:hiddenFill>
                </a:ext>
              </a:extLst>
            </p:spPr>
            <p:txBody>
              <a:bodyPr/>
              <a:lstStyle/>
              <a:p>
                <a:endParaRPr lang="es-CO"/>
              </a:p>
            </p:txBody>
          </p:sp>
          <p:sp>
            <p:nvSpPr>
              <p:cNvPr id="791" name="Freeform 54"/>
              <p:cNvSpPr>
                <a:spLocks/>
              </p:cNvSpPr>
              <p:nvPr/>
            </p:nvSpPr>
            <p:spPr bwMode="auto">
              <a:xfrm>
                <a:off x="2526" y="2140"/>
                <a:ext cx="978" cy="479"/>
              </a:xfrm>
              <a:custGeom>
                <a:avLst/>
                <a:gdLst>
                  <a:gd name="T0" fmla="*/ 163 w 163"/>
                  <a:gd name="T1" fmla="*/ 17 h 80"/>
                  <a:gd name="T2" fmla="*/ 155 w 163"/>
                  <a:gd name="T3" fmla="*/ 0 h 80"/>
                  <a:gd name="T4" fmla="*/ 0 w 163"/>
                  <a:gd name="T5" fmla="*/ 80 h 80"/>
                  <a:gd name="T6" fmla="*/ 163 w 163"/>
                  <a:gd name="T7" fmla="*/ 17 h 80"/>
                </a:gdLst>
                <a:ahLst/>
                <a:cxnLst>
                  <a:cxn ang="0">
                    <a:pos x="T0" y="T1"/>
                  </a:cxn>
                  <a:cxn ang="0">
                    <a:pos x="T2" y="T3"/>
                  </a:cxn>
                  <a:cxn ang="0">
                    <a:pos x="T4" y="T5"/>
                  </a:cxn>
                  <a:cxn ang="0">
                    <a:pos x="T6" y="T7"/>
                  </a:cxn>
                </a:cxnLst>
                <a:rect l="0" t="0" r="r" b="b"/>
                <a:pathLst>
                  <a:path w="163" h="80">
                    <a:moveTo>
                      <a:pt x="163" y="17"/>
                    </a:moveTo>
                    <a:cubicBezTo>
                      <a:pt x="161" y="11"/>
                      <a:pt x="158" y="6"/>
                      <a:pt x="155" y="0"/>
                    </a:cubicBezTo>
                    <a:lnTo>
                      <a:pt x="0" y="80"/>
                    </a:lnTo>
                    <a:lnTo>
                      <a:pt x="163"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993366"/>
                    </a:solidFill>
                  </a14:hiddenFill>
                </a:ext>
              </a:extLst>
            </p:spPr>
            <p:txBody>
              <a:bodyPr/>
              <a:lstStyle/>
              <a:p>
                <a:endParaRPr lang="es-CO"/>
              </a:p>
            </p:txBody>
          </p:sp>
          <p:sp>
            <p:nvSpPr>
              <p:cNvPr id="792" name="Freeform 55"/>
              <p:cNvSpPr>
                <a:spLocks/>
              </p:cNvSpPr>
              <p:nvPr/>
            </p:nvSpPr>
            <p:spPr bwMode="auto">
              <a:xfrm>
                <a:off x="2526" y="2242"/>
                <a:ext cx="1008" cy="377"/>
              </a:xfrm>
              <a:custGeom>
                <a:avLst/>
                <a:gdLst>
                  <a:gd name="T0" fmla="*/ 168 w 168"/>
                  <a:gd name="T1" fmla="*/ 17 h 63"/>
                  <a:gd name="T2" fmla="*/ 163 w 168"/>
                  <a:gd name="T3" fmla="*/ 0 h 63"/>
                  <a:gd name="T4" fmla="*/ 0 w 168"/>
                  <a:gd name="T5" fmla="*/ 63 h 63"/>
                  <a:gd name="T6" fmla="*/ 168 w 168"/>
                  <a:gd name="T7" fmla="*/ 17 h 63"/>
                </a:gdLst>
                <a:ahLst/>
                <a:cxnLst>
                  <a:cxn ang="0">
                    <a:pos x="T0" y="T1"/>
                  </a:cxn>
                  <a:cxn ang="0">
                    <a:pos x="T2" y="T3"/>
                  </a:cxn>
                  <a:cxn ang="0">
                    <a:pos x="T4" y="T5"/>
                  </a:cxn>
                  <a:cxn ang="0">
                    <a:pos x="T6" y="T7"/>
                  </a:cxn>
                </a:cxnLst>
                <a:rect l="0" t="0" r="r" b="b"/>
                <a:pathLst>
                  <a:path w="168" h="63">
                    <a:moveTo>
                      <a:pt x="168" y="17"/>
                    </a:moveTo>
                    <a:cubicBezTo>
                      <a:pt x="167" y="11"/>
                      <a:pt x="165" y="6"/>
                      <a:pt x="163" y="0"/>
                    </a:cubicBezTo>
                    <a:lnTo>
                      <a:pt x="0" y="63"/>
                    </a:lnTo>
                    <a:lnTo>
                      <a:pt x="168" y="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99"/>
                    </a:solidFill>
                  </a14:hiddenFill>
                </a:ext>
              </a:extLst>
            </p:spPr>
            <p:txBody>
              <a:bodyPr/>
              <a:lstStyle/>
              <a:p>
                <a:endParaRPr lang="es-CO"/>
              </a:p>
            </p:txBody>
          </p:sp>
          <p:sp>
            <p:nvSpPr>
              <p:cNvPr id="793" name="Freeform 56"/>
              <p:cNvSpPr>
                <a:spLocks/>
              </p:cNvSpPr>
              <p:nvPr/>
            </p:nvSpPr>
            <p:spPr bwMode="auto">
              <a:xfrm>
                <a:off x="2526" y="2344"/>
                <a:ext cx="1032" cy="275"/>
              </a:xfrm>
              <a:custGeom>
                <a:avLst/>
                <a:gdLst>
                  <a:gd name="T0" fmla="*/ 172 w 172"/>
                  <a:gd name="T1" fmla="*/ 18 h 46"/>
                  <a:gd name="T2" fmla="*/ 168 w 172"/>
                  <a:gd name="T3" fmla="*/ 0 h 46"/>
                  <a:gd name="T4" fmla="*/ 0 w 172"/>
                  <a:gd name="T5" fmla="*/ 46 h 46"/>
                  <a:gd name="T6" fmla="*/ 172 w 172"/>
                  <a:gd name="T7" fmla="*/ 18 h 46"/>
                </a:gdLst>
                <a:ahLst/>
                <a:cxnLst>
                  <a:cxn ang="0">
                    <a:pos x="T0" y="T1"/>
                  </a:cxn>
                  <a:cxn ang="0">
                    <a:pos x="T2" y="T3"/>
                  </a:cxn>
                  <a:cxn ang="0">
                    <a:pos x="T4" y="T5"/>
                  </a:cxn>
                  <a:cxn ang="0">
                    <a:pos x="T6" y="T7"/>
                  </a:cxn>
                </a:cxnLst>
                <a:rect l="0" t="0" r="r" b="b"/>
                <a:pathLst>
                  <a:path w="172" h="46">
                    <a:moveTo>
                      <a:pt x="172" y="18"/>
                    </a:moveTo>
                    <a:cubicBezTo>
                      <a:pt x="171" y="12"/>
                      <a:pt x="170" y="6"/>
                      <a:pt x="168" y="0"/>
                    </a:cubicBezTo>
                    <a:lnTo>
                      <a:pt x="0" y="46"/>
                    </a:lnTo>
                    <a:lnTo>
                      <a:pt x="172" y="18"/>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333333"/>
                    </a:solidFill>
                  </a14:hiddenFill>
                </a:ext>
              </a:extLst>
            </p:spPr>
            <p:txBody>
              <a:bodyPr/>
              <a:lstStyle/>
              <a:p>
                <a:endParaRPr lang="es-CO"/>
              </a:p>
            </p:txBody>
          </p:sp>
          <p:sp>
            <p:nvSpPr>
              <p:cNvPr id="794" name="Freeform 57"/>
              <p:cNvSpPr>
                <a:spLocks/>
              </p:cNvSpPr>
              <p:nvPr/>
            </p:nvSpPr>
            <p:spPr bwMode="auto">
              <a:xfrm>
                <a:off x="2526" y="2451"/>
                <a:ext cx="1044" cy="168"/>
              </a:xfrm>
              <a:custGeom>
                <a:avLst/>
                <a:gdLst>
                  <a:gd name="T0" fmla="*/ 174 w 174"/>
                  <a:gd name="T1" fmla="*/ 15 h 28"/>
                  <a:gd name="T2" fmla="*/ 172 w 174"/>
                  <a:gd name="T3" fmla="*/ 0 h 28"/>
                  <a:gd name="T4" fmla="*/ 0 w 174"/>
                  <a:gd name="T5" fmla="*/ 28 h 28"/>
                  <a:gd name="T6" fmla="*/ 174 w 174"/>
                  <a:gd name="T7" fmla="*/ 15 h 28"/>
                </a:gdLst>
                <a:ahLst/>
                <a:cxnLst>
                  <a:cxn ang="0">
                    <a:pos x="T0" y="T1"/>
                  </a:cxn>
                  <a:cxn ang="0">
                    <a:pos x="T2" y="T3"/>
                  </a:cxn>
                  <a:cxn ang="0">
                    <a:pos x="T4" y="T5"/>
                  </a:cxn>
                  <a:cxn ang="0">
                    <a:pos x="T6" y="T7"/>
                  </a:cxn>
                </a:cxnLst>
                <a:rect l="0" t="0" r="r" b="b"/>
                <a:pathLst>
                  <a:path w="174" h="28">
                    <a:moveTo>
                      <a:pt x="174" y="15"/>
                    </a:moveTo>
                    <a:cubicBezTo>
                      <a:pt x="174" y="10"/>
                      <a:pt x="173" y="5"/>
                      <a:pt x="172" y="0"/>
                    </a:cubicBezTo>
                    <a:lnTo>
                      <a:pt x="0" y="28"/>
                    </a:lnTo>
                    <a:lnTo>
                      <a:pt x="174" y="1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95" name="Freeform 58"/>
              <p:cNvSpPr>
                <a:spLocks/>
              </p:cNvSpPr>
              <p:nvPr/>
            </p:nvSpPr>
            <p:spPr bwMode="auto">
              <a:xfrm>
                <a:off x="2526" y="2541"/>
                <a:ext cx="1050" cy="114"/>
              </a:xfrm>
              <a:custGeom>
                <a:avLst/>
                <a:gdLst>
                  <a:gd name="T0" fmla="*/ 174 w 175"/>
                  <a:gd name="T1" fmla="*/ 19 h 19"/>
                  <a:gd name="T2" fmla="*/ 175 w 175"/>
                  <a:gd name="T3" fmla="*/ 13 h 19"/>
                  <a:gd name="T4" fmla="*/ 174 w 175"/>
                  <a:gd name="T5" fmla="*/ 0 h 19"/>
                  <a:gd name="T6" fmla="*/ 0 w 175"/>
                  <a:gd name="T7" fmla="*/ 13 h 19"/>
                  <a:gd name="T8" fmla="*/ 174 w 175"/>
                  <a:gd name="T9" fmla="*/ 19 h 19"/>
                </a:gdLst>
                <a:ahLst/>
                <a:cxnLst>
                  <a:cxn ang="0">
                    <a:pos x="T0" y="T1"/>
                  </a:cxn>
                  <a:cxn ang="0">
                    <a:pos x="T2" y="T3"/>
                  </a:cxn>
                  <a:cxn ang="0">
                    <a:pos x="T4" y="T5"/>
                  </a:cxn>
                  <a:cxn ang="0">
                    <a:pos x="T6" y="T7"/>
                  </a:cxn>
                  <a:cxn ang="0">
                    <a:pos x="T8" y="T9"/>
                  </a:cxn>
                </a:cxnLst>
                <a:rect l="0" t="0" r="r" b="b"/>
                <a:pathLst>
                  <a:path w="175" h="19">
                    <a:moveTo>
                      <a:pt x="174" y="19"/>
                    </a:moveTo>
                    <a:cubicBezTo>
                      <a:pt x="174" y="17"/>
                      <a:pt x="175" y="15"/>
                      <a:pt x="175" y="13"/>
                    </a:cubicBezTo>
                    <a:cubicBezTo>
                      <a:pt x="175" y="9"/>
                      <a:pt x="174" y="5"/>
                      <a:pt x="174" y="0"/>
                    </a:cubicBezTo>
                    <a:lnTo>
                      <a:pt x="0" y="13"/>
                    </a:lnTo>
                    <a:lnTo>
                      <a:pt x="174" y="19"/>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96" name="Freeform 59"/>
              <p:cNvSpPr>
                <a:spLocks/>
              </p:cNvSpPr>
              <p:nvPr/>
            </p:nvSpPr>
            <p:spPr bwMode="auto">
              <a:xfrm>
                <a:off x="2526" y="2619"/>
                <a:ext cx="1044" cy="144"/>
              </a:xfrm>
              <a:custGeom>
                <a:avLst/>
                <a:gdLst>
                  <a:gd name="T0" fmla="*/ 173 w 174"/>
                  <a:gd name="T1" fmla="*/ 24 h 24"/>
                  <a:gd name="T2" fmla="*/ 174 w 174"/>
                  <a:gd name="T3" fmla="*/ 6 h 24"/>
                  <a:gd name="T4" fmla="*/ 0 w 174"/>
                  <a:gd name="T5" fmla="*/ 0 h 24"/>
                  <a:gd name="T6" fmla="*/ 173 w 174"/>
                  <a:gd name="T7" fmla="*/ 24 h 24"/>
                </a:gdLst>
                <a:ahLst/>
                <a:cxnLst>
                  <a:cxn ang="0">
                    <a:pos x="T0" y="T1"/>
                  </a:cxn>
                  <a:cxn ang="0">
                    <a:pos x="T2" y="T3"/>
                  </a:cxn>
                  <a:cxn ang="0">
                    <a:pos x="T4" y="T5"/>
                  </a:cxn>
                  <a:cxn ang="0">
                    <a:pos x="T6" y="T7"/>
                  </a:cxn>
                </a:cxnLst>
                <a:rect l="0" t="0" r="r" b="b"/>
                <a:pathLst>
                  <a:path w="174" h="24">
                    <a:moveTo>
                      <a:pt x="173" y="24"/>
                    </a:moveTo>
                    <a:cubicBezTo>
                      <a:pt x="174" y="18"/>
                      <a:pt x="174" y="12"/>
                      <a:pt x="174" y="6"/>
                    </a:cubicBezTo>
                    <a:lnTo>
                      <a:pt x="0" y="0"/>
                    </a:lnTo>
                    <a:lnTo>
                      <a:pt x="173" y="2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97" name="Freeform 60"/>
              <p:cNvSpPr>
                <a:spLocks/>
              </p:cNvSpPr>
              <p:nvPr/>
            </p:nvSpPr>
            <p:spPr bwMode="auto">
              <a:xfrm>
                <a:off x="2526" y="2619"/>
                <a:ext cx="1038" cy="251"/>
              </a:xfrm>
              <a:custGeom>
                <a:avLst/>
                <a:gdLst>
                  <a:gd name="T0" fmla="*/ 169 w 173"/>
                  <a:gd name="T1" fmla="*/ 42 h 42"/>
                  <a:gd name="T2" fmla="*/ 173 w 173"/>
                  <a:gd name="T3" fmla="*/ 24 h 42"/>
                  <a:gd name="T4" fmla="*/ 0 w 173"/>
                  <a:gd name="T5" fmla="*/ 0 h 42"/>
                  <a:gd name="T6" fmla="*/ 169 w 173"/>
                  <a:gd name="T7" fmla="*/ 42 h 42"/>
                </a:gdLst>
                <a:ahLst/>
                <a:cxnLst>
                  <a:cxn ang="0">
                    <a:pos x="T0" y="T1"/>
                  </a:cxn>
                  <a:cxn ang="0">
                    <a:pos x="T2" y="T3"/>
                  </a:cxn>
                  <a:cxn ang="0">
                    <a:pos x="T4" y="T5"/>
                  </a:cxn>
                  <a:cxn ang="0">
                    <a:pos x="T6" y="T7"/>
                  </a:cxn>
                </a:cxnLst>
                <a:rect l="0" t="0" r="r" b="b"/>
                <a:pathLst>
                  <a:path w="173" h="42">
                    <a:moveTo>
                      <a:pt x="169" y="42"/>
                    </a:moveTo>
                    <a:cubicBezTo>
                      <a:pt x="171" y="36"/>
                      <a:pt x="172" y="30"/>
                      <a:pt x="173" y="24"/>
                    </a:cubicBezTo>
                    <a:lnTo>
                      <a:pt x="0" y="0"/>
                    </a:lnTo>
                    <a:lnTo>
                      <a:pt x="169" y="42"/>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sp>
            <p:nvSpPr>
              <p:cNvPr id="798" name="Freeform 61"/>
              <p:cNvSpPr>
                <a:spLocks/>
              </p:cNvSpPr>
              <p:nvPr/>
            </p:nvSpPr>
            <p:spPr bwMode="auto">
              <a:xfrm>
                <a:off x="2526" y="2619"/>
                <a:ext cx="1014" cy="341"/>
              </a:xfrm>
              <a:custGeom>
                <a:avLst/>
                <a:gdLst>
                  <a:gd name="T0" fmla="*/ 165 w 169"/>
                  <a:gd name="T1" fmla="*/ 57 h 57"/>
                  <a:gd name="T2" fmla="*/ 169 w 169"/>
                  <a:gd name="T3" fmla="*/ 42 h 57"/>
                  <a:gd name="T4" fmla="*/ 0 w 169"/>
                  <a:gd name="T5" fmla="*/ 0 h 57"/>
                  <a:gd name="T6" fmla="*/ 165 w 169"/>
                  <a:gd name="T7" fmla="*/ 57 h 57"/>
                </a:gdLst>
                <a:ahLst/>
                <a:cxnLst>
                  <a:cxn ang="0">
                    <a:pos x="T0" y="T1"/>
                  </a:cxn>
                  <a:cxn ang="0">
                    <a:pos x="T2" y="T3"/>
                  </a:cxn>
                  <a:cxn ang="0">
                    <a:pos x="T4" y="T5"/>
                  </a:cxn>
                  <a:cxn ang="0">
                    <a:pos x="T6" y="T7"/>
                  </a:cxn>
                </a:cxnLst>
                <a:rect l="0" t="0" r="r" b="b"/>
                <a:pathLst>
                  <a:path w="169" h="57">
                    <a:moveTo>
                      <a:pt x="165" y="57"/>
                    </a:moveTo>
                    <a:cubicBezTo>
                      <a:pt x="167" y="52"/>
                      <a:pt x="168" y="47"/>
                      <a:pt x="169" y="42"/>
                    </a:cubicBezTo>
                    <a:lnTo>
                      <a:pt x="0" y="0"/>
                    </a:lnTo>
                    <a:lnTo>
                      <a:pt x="165" y="5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FF"/>
                    </a:solidFill>
                  </a14:hiddenFill>
                </a:ext>
              </a:extLst>
            </p:spPr>
            <p:txBody>
              <a:bodyPr/>
              <a:lstStyle/>
              <a:p>
                <a:endParaRPr lang="es-CO"/>
              </a:p>
            </p:txBody>
          </p:sp>
          <p:sp>
            <p:nvSpPr>
              <p:cNvPr id="799" name="Freeform 62"/>
              <p:cNvSpPr>
                <a:spLocks/>
              </p:cNvSpPr>
              <p:nvPr/>
            </p:nvSpPr>
            <p:spPr bwMode="auto">
              <a:xfrm>
                <a:off x="2526" y="2619"/>
                <a:ext cx="990" cy="443"/>
              </a:xfrm>
              <a:custGeom>
                <a:avLst/>
                <a:gdLst>
                  <a:gd name="T0" fmla="*/ 158 w 165"/>
                  <a:gd name="T1" fmla="*/ 74 h 74"/>
                  <a:gd name="T2" fmla="*/ 165 w 165"/>
                  <a:gd name="T3" fmla="*/ 57 h 74"/>
                  <a:gd name="T4" fmla="*/ 0 w 165"/>
                  <a:gd name="T5" fmla="*/ 0 h 74"/>
                  <a:gd name="T6" fmla="*/ 158 w 165"/>
                  <a:gd name="T7" fmla="*/ 74 h 74"/>
                </a:gdLst>
                <a:ahLst/>
                <a:cxnLst>
                  <a:cxn ang="0">
                    <a:pos x="T0" y="T1"/>
                  </a:cxn>
                  <a:cxn ang="0">
                    <a:pos x="T2" y="T3"/>
                  </a:cxn>
                  <a:cxn ang="0">
                    <a:pos x="T4" y="T5"/>
                  </a:cxn>
                  <a:cxn ang="0">
                    <a:pos x="T6" y="T7"/>
                  </a:cxn>
                </a:cxnLst>
                <a:rect l="0" t="0" r="r" b="b"/>
                <a:pathLst>
                  <a:path w="165" h="74">
                    <a:moveTo>
                      <a:pt x="158" y="74"/>
                    </a:moveTo>
                    <a:cubicBezTo>
                      <a:pt x="161" y="68"/>
                      <a:pt x="163" y="63"/>
                      <a:pt x="165" y="57"/>
                    </a:cubicBezTo>
                    <a:lnTo>
                      <a:pt x="0" y="0"/>
                    </a:lnTo>
                    <a:lnTo>
                      <a:pt x="158" y="74"/>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800" name="Freeform 63"/>
              <p:cNvSpPr>
                <a:spLocks/>
              </p:cNvSpPr>
              <p:nvPr/>
            </p:nvSpPr>
            <p:spPr bwMode="auto">
              <a:xfrm>
                <a:off x="2526" y="2619"/>
                <a:ext cx="948" cy="539"/>
              </a:xfrm>
              <a:custGeom>
                <a:avLst/>
                <a:gdLst>
                  <a:gd name="T0" fmla="*/ 149 w 158"/>
                  <a:gd name="T1" fmla="*/ 90 h 90"/>
                  <a:gd name="T2" fmla="*/ 158 w 158"/>
                  <a:gd name="T3" fmla="*/ 74 h 90"/>
                  <a:gd name="T4" fmla="*/ 0 w 158"/>
                  <a:gd name="T5" fmla="*/ 0 h 90"/>
                  <a:gd name="T6" fmla="*/ 149 w 158"/>
                  <a:gd name="T7" fmla="*/ 90 h 90"/>
                </a:gdLst>
                <a:ahLst/>
                <a:cxnLst>
                  <a:cxn ang="0">
                    <a:pos x="T0" y="T1"/>
                  </a:cxn>
                  <a:cxn ang="0">
                    <a:pos x="T2" y="T3"/>
                  </a:cxn>
                  <a:cxn ang="0">
                    <a:pos x="T4" y="T5"/>
                  </a:cxn>
                  <a:cxn ang="0">
                    <a:pos x="T6" y="T7"/>
                  </a:cxn>
                </a:cxnLst>
                <a:rect l="0" t="0" r="r" b="b"/>
                <a:pathLst>
                  <a:path w="158" h="90">
                    <a:moveTo>
                      <a:pt x="149" y="90"/>
                    </a:moveTo>
                    <a:cubicBezTo>
                      <a:pt x="153" y="85"/>
                      <a:pt x="156" y="79"/>
                      <a:pt x="158" y="74"/>
                    </a:cubicBezTo>
                    <a:lnTo>
                      <a:pt x="0" y="0"/>
                    </a:lnTo>
                    <a:lnTo>
                      <a:pt x="149" y="9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FF00FF"/>
                    </a:solidFill>
                  </a14:hiddenFill>
                </a:ext>
              </a:extLst>
            </p:spPr>
            <p:txBody>
              <a:bodyPr/>
              <a:lstStyle/>
              <a:p>
                <a:endParaRPr lang="es-CO"/>
              </a:p>
            </p:txBody>
          </p:sp>
          <p:sp>
            <p:nvSpPr>
              <p:cNvPr id="801" name="Freeform 64"/>
              <p:cNvSpPr>
                <a:spLocks/>
              </p:cNvSpPr>
              <p:nvPr/>
            </p:nvSpPr>
            <p:spPr bwMode="auto">
              <a:xfrm>
                <a:off x="2526" y="2619"/>
                <a:ext cx="894" cy="629"/>
              </a:xfrm>
              <a:custGeom>
                <a:avLst/>
                <a:gdLst>
                  <a:gd name="T0" fmla="*/ 139 w 149"/>
                  <a:gd name="T1" fmla="*/ 105 h 105"/>
                  <a:gd name="T2" fmla="*/ 149 w 149"/>
                  <a:gd name="T3" fmla="*/ 90 h 105"/>
                  <a:gd name="T4" fmla="*/ 0 w 149"/>
                  <a:gd name="T5" fmla="*/ 0 h 105"/>
                  <a:gd name="T6" fmla="*/ 139 w 149"/>
                  <a:gd name="T7" fmla="*/ 105 h 105"/>
                </a:gdLst>
                <a:ahLst/>
                <a:cxnLst>
                  <a:cxn ang="0">
                    <a:pos x="T0" y="T1"/>
                  </a:cxn>
                  <a:cxn ang="0">
                    <a:pos x="T2" y="T3"/>
                  </a:cxn>
                  <a:cxn ang="0">
                    <a:pos x="T4" y="T5"/>
                  </a:cxn>
                  <a:cxn ang="0">
                    <a:pos x="T6" y="T7"/>
                  </a:cxn>
                </a:cxnLst>
                <a:rect l="0" t="0" r="r" b="b"/>
                <a:pathLst>
                  <a:path w="149" h="105">
                    <a:moveTo>
                      <a:pt x="139" y="105"/>
                    </a:moveTo>
                    <a:cubicBezTo>
                      <a:pt x="143" y="100"/>
                      <a:pt x="146" y="95"/>
                      <a:pt x="149" y="90"/>
                    </a:cubicBezTo>
                    <a:lnTo>
                      <a:pt x="0" y="0"/>
                    </a:lnTo>
                    <a:lnTo>
                      <a:pt x="139" y="105"/>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FFFF"/>
                    </a:solidFill>
                  </a14:hiddenFill>
                </a:ext>
              </a:extLst>
            </p:spPr>
            <p:txBody>
              <a:bodyPr/>
              <a:lstStyle/>
              <a:p>
                <a:endParaRPr lang="es-CO"/>
              </a:p>
            </p:txBody>
          </p:sp>
          <p:sp>
            <p:nvSpPr>
              <p:cNvPr id="802" name="Freeform 65"/>
              <p:cNvSpPr>
                <a:spLocks/>
              </p:cNvSpPr>
              <p:nvPr/>
            </p:nvSpPr>
            <p:spPr bwMode="auto">
              <a:xfrm>
                <a:off x="2526" y="2619"/>
                <a:ext cx="834" cy="700"/>
              </a:xfrm>
              <a:custGeom>
                <a:avLst/>
                <a:gdLst>
                  <a:gd name="T0" fmla="*/ 130 w 139"/>
                  <a:gd name="T1" fmla="*/ 117 h 117"/>
                  <a:gd name="T2" fmla="*/ 139 w 139"/>
                  <a:gd name="T3" fmla="*/ 105 h 117"/>
                  <a:gd name="T4" fmla="*/ 0 w 139"/>
                  <a:gd name="T5" fmla="*/ 0 h 117"/>
                  <a:gd name="T6" fmla="*/ 130 w 139"/>
                  <a:gd name="T7" fmla="*/ 117 h 117"/>
                </a:gdLst>
                <a:ahLst/>
                <a:cxnLst>
                  <a:cxn ang="0">
                    <a:pos x="T0" y="T1"/>
                  </a:cxn>
                  <a:cxn ang="0">
                    <a:pos x="T2" y="T3"/>
                  </a:cxn>
                  <a:cxn ang="0">
                    <a:pos x="T4" y="T5"/>
                  </a:cxn>
                  <a:cxn ang="0">
                    <a:pos x="T6" y="T7"/>
                  </a:cxn>
                </a:cxnLst>
                <a:rect l="0" t="0" r="r" b="b"/>
                <a:pathLst>
                  <a:path w="139" h="117">
                    <a:moveTo>
                      <a:pt x="130" y="117"/>
                    </a:moveTo>
                    <a:cubicBezTo>
                      <a:pt x="133" y="113"/>
                      <a:pt x="136" y="109"/>
                      <a:pt x="139" y="105"/>
                    </a:cubicBezTo>
                    <a:lnTo>
                      <a:pt x="0" y="0"/>
                    </a:lnTo>
                    <a:lnTo>
                      <a:pt x="130" y="117"/>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800000"/>
                    </a:solidFill>
                  </a14:hiddenFill>
                </a:ext>
              </a:extLst>
            </p:spPr>
            <p:txBody>
              <a:bodyPr/>
              <a:lstStyle/>
              <a:p>
                <a:endParaRPr lang="es-CO"/>
              </a:p>
            </p:txBody>
          </p:sp>
          <p:sp>
            <p:nvSpPr>
              <p:cNvPr id="803" name="Freeform 66"/>
              <p:cNvSpPr>
                <a:spLocks/>
              </p:cNvSpPr>
              <p:nvPr/>
            </p:nvSpPr>
            <p:spPr bwMode="auto">
              <a:xfrm>
                <a:off x="2526" y="2619"/>
                <a:ext cx="780" cy="778"/>
              </a:xfrm>
              <a:custGeom>
                <a:avLst/>
                <a:gdLst>
                  <a:gd name="T0" fmla="*/ 117 w 130"/>
                  <a:gd name="T1" fmla="*/ 130 h 130"/>
                  <a:gd name="T2" fmla="*/ 130 w 130"/>
                  <a:gd name="T3" fmla="*/ 117 h 130"/>
                  <a:gd name="T4" fmla="*/ 0 w 130"/>
                  <a:gd name="T5" fmla="*/ 0 h 130"/>
                  <a:gd name="T6" fmla="*/ 117 w 130"/>
                  <a:gd name="T7" fmla="*/ 130 h 130"/>
                </a:gdLst>
                <a:ahLst/>
                <a:cxnLst>
                  <a:cxn ang="0">
                    <a:pos x="T0" y="T1"/>
                  </a:cxn>
                  <a:cxn ang="0">
                    <a:pos x="T2" y="T3"/>
                  </a:cxn>
                  <a:cxn ang="0">
                    <a:pos x="T4" y="T5"/>
                  </a:cxn>
                  <a:cxn ang="0">
                    <a:pos x="T6" y="T7"/>
                  </a:cxn>
                </a:cxnLst>
                <a:rect l="0" t="0" r="r" b="b"/>
                <a:pathLst>
                  <a:path w="130" h="130">
                    <a:moveTo>
                      <a:pt x="117" y="130"/>
                    </a:moveTo>
                    <a:cubicBezTo>
                      <a:pt x="121" y="126"/>
                      <a:pt x="126" y="121"/>
                      <a:pt x="130" y="117"/>
                    </a:cubicBezTo>
                    <a:lnTo>
                      <a:pt x="0" y="0"/>
                    </a:lnTo>
                    <a:lnTo>
                      <a:pt x="117" y="130"/>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8000"/>
                    </a:solidFill>
                  </a14:hiddenFill>
                </a:ext>
              </a:extLst>
            </p:spPr>
            <p:txBody>
              <a:bodyPr/>
              <a:lstStyle/>
              <a:p>
                <a:endParaRPr lang="es-CO"/>
              </a:p>
            </p:txBody>
          </p:sp>
          <p:sp>
            <p:nvSpPr>
              <p:cNvPr id="804" name="Freeform 67"/>
              <p:cNvSpPr>
                <a:spLocks/>
              </p:cNvSpPr>
              <p:nvPr/>
            </p:nvSpPr>
            <p:spPr bwMode="auto">
              <a:xfrm>
                <a:off x="2526" y="2619"/>
                <a:ext cx="702" cy="844"/>
              </a:xfrm>
              <a:custGeom>
                <a:avLst/>
                <a:gdLst>
                  <a:gd name="T0" fmla="*/ 102 w 117"/>
                  <a:gd name="T1" fmla="*/ 141 h 141"/>
                  <a:gd name="T2" fmla="*/ 117 w 117"/>
                  <a:gd name="T3" fmla="*/ 130 h 141"/>
                  <a:gd name="T4" fmla="*/ 0 w 117"/>
                  <a:gd name="T5" fmla="*/ 0 h 141"/>
                  <a:gd name="T6" fmla="*/ 102 w 117"/>
                  <a:gd name="T7" fmla="*/ 141 h 141"/>
                </a:gdLst>
                <a:ahLst/>
                <a:cxnLst>
                  <a:cxn ang="0">
                    <a:pos x="T0" y="T1"/>
                  </a:cxn>
                  <a:cxn ang="0">
                    <a:pos x="T2" y="T3"/>
                  </a:cxn>
                  <a:cxn ang="0">
                    <a:pos x="T4" y="T5"/>
                  </a:cxn>
                  <a:cxn ang="0">
                    <a:pos x="T6" y="T7"/>
                  </a:cxn>
                </a:cxnLst>
                <a:rect l="0" t="0" r="r" b="b"/>
                <a:pathLst>
                  <a:path w="117" h="141">
                    <a:moveTo>
                      <a:pt x="102" y="141"/>
                    </a:moveTo>
                    <a:cubicBezTo>
                      <a:pt x="107" y="138"/>
                      <a:pt x="112" y="134"/>
                      <a:pt x="117" y="130"/>
                    </a:cubicBezTo>
                    <a:lnTo>
                      <a:pt x="0" y="0"/>
                    </a:lnTo>
                    <a:lnTo>
                      <a:pt x="102" y="141"/>
                    </a:lnTo>
                    <a:close/>
                  </a:path>
                </a:pathLst>
              </a:custGeom>
              <a:noFill/>
              <a:ln w="3175" cmpd="sng">
                <a:solidFill>
                  <a:srgbClr val="000000"/>
                </a:solidFill>
                <a:prstDash val="solid"/>
                <a:round/>
                <a:headEnd/>
                <a:tailEnd/>
              </a:ln>
              <a:extLst>
                <a:ext uri="{909E8E84-426E-40DD-AFC4-6F175D3DCCD1}">
                  <a14:hiddenFill xmlns:a14="http://schemas.microsoft.com/office/drawing/2010/main">
                    <a:solidFill>
                      <a:srgbClr val="000080"/>
                    </a:solidFill>
                  </a14:hiddenFill>
                </a:ext>
              </a:extLst>
            </p:spPr>
            <p:txBody>
              <a:bodyPr/>
              <a:lstStyle/>
              <a:p>
                <a:endParaRPr lang="es-CO"/>
              </a:p>
            </p:txBody>
          </p:sp>
        </p:grpSp>
        <p:sp>
          <p:nvSpPr>
            <p:cNvPr id="722" name="Oval 68"/>
            <p:cNvSpPr>
              <a:spLocks noChangeArrowheads="1"/>
            </p:cNvSpPr>
            <p:nvPr/>
          </p:nvSpPr>
          <p:spPr bwMode="auto">
            <a:xfrm>
              <a:off x="2869" y="1373"/>
              <a:ext cx="2246" cy="2246"/>
            </a:xfrm>
            <a:prstGeom prst="ellipse">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nvGrpSpPr>
            <p:cNvPr id="723" name="Group 69"/>
            <p:cNvGrpSpPr>
              <a:grpSpLocks/>
            </p:cNvGrpSpPr>
            <p:nvPr/>
          </p:nvGrpSpPr>
          <p:grpSpPr bwMode="auto">
            <a:xfrm>
              <a:off x="2795" y="1299"/>
              <a:ext cx="2393" cy="2393"/>
              <a:chOff x="-431" y="1616"/>
              <a:chExt cx="2224" cy="2224"/>
            </a:xfrm>
          </p:grpSpPr>
          <p:grpSp>
            <p:nvGrpSpPr>
              <p:cNvPr id="741" name="Group 70"/>
              <p:cNvGrpSpPr>
                <a:grpSpLocks/>
              </p:cNvGrpSpPr>
              <p:nvPr/>
            </p:nvGrpSpPr>
            <p:grpSpPr bwMode="auto">
              <a:xfrm>
                <a:off x="-431" y="1616"/>
                <a:ext cx="2224" cy="2224"/>
                <a:chOff x="-2107" y="1571"/>
                <a:chExt cx="2100" cy="2090"/>
              </a:xfrm>
            </p:grpSpPr>
            <p:sp>
              <p:nvSpPr>
                <p:cNvPr id="743" name="Freeform 71"/>
                <p:cNvSpPr>
                  <a:spLocks/>
                </p:cNvSpPr>
                <p:nvPr/>
              </p:nvSpPr>
              <p:spPr bwMode="auto">
                <a:xfrm>
                  <a:off x="-1675" y="2619"/>
                  <a:ext cx="1230" cy="1042"/>
                </a:xfrm>
                <a:custGeom>
                  <a:avLst/>
                  <a:gdLst>
                    <a:gd name="T0" fmla="*/ 0 w 205"/>
                    <a:gd name="T1" fmla="*/ 141 h 174"/>
                    <a:gd name="T2" fmla="*/ 103 w 205"/>
                    <a:gd name="T3" fmla="*/ 174 h 174"/>
                    <a:gd name="T4" fmla="*/ 205 w 205"/>
                    <a:gd name="T5" fmla="*/ 141 h 174"/>
                    <a:gd name="T6" fmla="*/ 103 w 205"/>
                    <a:gd name="T7" fmla="*/ 0 h 174"/>
                    <a:gd name="T8" fmla="*/ 0 w 205"/>
                    <a:gd name="T9" fmla="*/ 141 h 174"/>
                  </a:gdLst>
                  <a:ahLst/>
                  <a:cxnLst>
                    <a:cxn ang="0">
                      <a:pos x="T0" y="T1"/>
                    </a:cxn>
                    <a:cxn ang="0">
                      <a:pos x="T2" y="T3"/>
                    </a:cxn>
                    <a:cxn ang="0">
                      <a:pos x="T4" y="T5"/>
                    </a:cxn>
                    <a:cxn ang="0">
                      <a:pos x="T6" y="T7"/>
                    </a:cxn>
                    <a:cxn ang="0">
                      <a:pos x="T8" y="T9"/>
                    </a:cxn>
                  </a:cxnLst>
                  <a:rect l="0" t="0" r="r" b="b"/>
                  <a:pathLst>
                    <a:path w="205" h="174">
                      <a:moveTo>
                        <a:pt x="0" y="141"/>
                      </a:moveTo>
                      <a:cubicBezTo>
                        <a:pt x="30" y="163"/>
                        <a:pt x="66" y="174"/>
                        <a:pt x="103" y="174"/>
                      </a:cubicBezTo>
                      <a:cubicBezTo>
                        <a:pt x="140" y="174"/>
                        <a:pt x="175" y="163"/>
                        <a:pt x="205" y="141"/>
                      </a:cubicBezTo>
                      <a:lnTo>
                        <a:pt x="103" y="0"/>
                      </a:lnTo>
                      <a:lnTo>
                        <a:pt x="0"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3300"/>
                      </a:solidFill>
                    </a14:hiddenFill>
                  </a:ext>
                </a:extLst>
              </p:spPr>
              <p:txBody>
                <a:bodyPr/>
                <a:lstStyle/>
                <a:p>
                  <a:endParaRPr lang="es-CO"/>
                </a:p>
              </p:txBody>
            </p:sp>
            <p:sp>
              <p:nvSpPr>
                <p:cNvPr id="744" name="Freeform 72"/>
                <p:cNvSpPr>
                  <a:spLocks/>
                </p:cNvSpPr>
                <p:nvPr/>
              </p:nvSpPr>
              <p:spPr bwMode="auto">
                <a:xfrm>
                  <a:off x="-2005" y="2619"/>
                  <a:ext cx="948" cy="844"/>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45" name="Freeform 73"/>
                <p:cNvSpPr>
                  <a:spLocks/>
                </p:cNvSpPr>
                <p:nvPr/>
              </p:nvSpPr>
              <p:spPr bwMode="auto">
                <a:xfrm>
                  <a:off x="-2107" y="2547"/>
                  <a:ext cx="1050" cy="509"/>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746" name="Freeform 74"/>
                <p:cNvSpPr>
                  <a:spLocks/>
                </p:cNvSpPr>
                <p:nvPr/>
              </p:nvSpPr>
              <p:spPr bwMode="auto">
                <a:xfrm>
                  <a:off x="-2101" y="2068"/>
                  <a:ext cx="1044" cy="551"/>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CC00"/>
                      </a:solidFill>
                    </a14:hiddenFill>
                  </a:ext>
                </a:extLst>
              </p:spPr>
              <p:txBody>
                <a:bodyPr/>
                <a:lstStyle/>
                <a:p>
                  <a:endParaRPr lang="es-CO"/>
                </a:p>
              </p:txBody>
            </p:sp>
            <p:sp>
              <p:nvSpPr>
                <p:cNvPr id="747" name="Freeform 75"/>
                <p:cNvSpPr>
                  <a:spLocks/>
                </p:cNvSpPr>
                <p:nvPr/>
              </p:nvSpPr>
              <p:spPr bwMode="auto">
                <a:xfrm>
                  <a:off x="-1945" y="1703"/>
                  <a:ext cx="888" cy="916"/>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DC51A"/>
                      </a:solidFill>
                    </a14:hiddenFill>
                  </a:ext>
                </a:extLst>
              </p:spPr>
              <p:txBody>
                <a:bodyPr/>
                <a:lstStyle/>
                <a:p>
                  <a:endParaRPr lang="es-CO"/>
                </a:p>
              </p:txBody>
            </p:sp>
            <p:sp>
              <p:nvSpPr>
                <p:cNvPr id="748" name="Freeform 76"/>
                <p:cNvSpPr>
                  <a:spLocks/>
                </p:cNvSpPr>
                <p:nvPr/>
              </p:nvSpPr>
              <p:spPr bwMode="auto">
                <a:xfrm>
                  <a:off x="-1567" y="1577"/>
                  <a:ext cx="510" cy="1042"/>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0000"/>
                      </a:solidFill>
                    </a14:hiddenFill>
                  </a:ext>
                </a:extLst>
              </p:spPr>
              <p:txBody>
                <a:bodyPr/>
                <a:lstStyle/>
                <a:p>
                  <a:endParaRPr lang="es-CO"/>
                </a:p>
              </p:txBody>
            </p:sp>
            <p:sp>
              <p:nvSpPr>
                <p:cNvPr id="749" name="Freeform 77"/>
                <p:cNvSpPr>
                  <a:spLocks/>
                </p:cNvSpPr>
                <p:nvPr/>
              </p:nvSpPr>
              <p:spPr bwMode="auto">
                <a:xfrm>
                  <a:off x="-1057" y="1571"/>
                  <a:ext cx="504" cy="1048"/>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66CC"/>
                      </a:solidFill>
                    </a14:hiddenFill>
                  </a:ext>
                </a:extLst>
              </p:spPr>
              <p:txBody>
                <a:bodyPr/>
                <a:lstStyle/>
                <a:p>
                  <a:endParaRPr lang="es-CO"/>
                </a:p>
              </p:txBody>
            </p:sp>
            <p:sp>
              <p:nvSpPr>
                <p:cNvPr id="750" name="Freeform 78"/>
                <p:cNvSpPr>
                  <a:spLocks/>
                </p:cNvSpPr>
                <p:nvPr/>
              </p:nvSpPr>
              <p:spPr bwMode="auto">
                <a:xfrm>
                  <a:off x="-1057" y="1703"/>
                  <a:ext cx="888" cy="916"/>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CCCCFF"/>
                      </a:solidFill>
                    </a14:hiddenFill>
                  </a:ext>
                </a:extLst>
              </p:spPr>
              <p:txBody>
                <a:bodyPr/>
                <a:lstStyle/>
                <a:p>
                  <a:endParaRPr lang="es-CO"/>
                </a:p>
              </p:txBody>
            </p:sp>
            <p:sp>
              <p:nvSpPr>
                <p:cNvPr id="751" name="Freeform 79"/>
                <p:cNvSpPr>
                  <a:spLocks/>
                </p:cNvSpPr>
                <p:nvPr/>
              </p:nvSpPr>
              <p:spPr bwMode="auto">
                <a:xfrm>
                  <a:off x="-1057" y="2062"/>
                  <a:ext cx="1044" cy="557"/>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0000"/>
                      </a:solidFill>
                    </a14:hiddenFill>
                  </a:ext>
                </a:extLst>
              </p:spPr>
              <p:txBody>
                <a:bodyPr/>
                <a:lstStyle/>
                <a:p>
                  <a:endParaRPr lang="es-CO"/>
                </a:p>
              </p:txBody>
            </p:sp>
            <p:sp>
              <p:nvSpPr>
                <p:cNvPr id="752" name="Freeform 80"/>
                <p:cNvSpPr>
                  <a:spLocks/>
                </p:cNvSpPr>
                <p:nvPr/>
              </p:nvSpPr>
              <p:spPr bwMode="auto">
                <a:xfrm>
                  <a:off x="-1057" y="2541"/>
                  <a:ext cx="1050" cy="521"/>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FFFF00"/>
                      </a:solidFill>
                    </a14:hiddenFill>
                  </a:ext>
                </a:extLst>
              </p:spPr>
              <p:txBody>
                <a:bodyPr/>
                <a:lstStyle/>
                <a:p>
                  <a:endParaRPr lang="es-CO"/>
                </a:p>
              </p:txBody>
            </p:sp>
            <p:sp>
              <p:nvSpPr>
                <p:cNvPr id="753" name="Freeform 81"/>
                <p:cNvSpPr>
                  <a:spLocks/>
                </p:cNvSpPr>
                <p:nvPr/>
              </p:nvSpPr>
              <p:spPr bwMode="auto">
                <a:xfrm>
                  <a:off x="-1057" y="2619"/>
                  <a:ext cx="948" cy="844"/>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noFill/>
                <a:ln w="38100" cmpd="sng">
                  <a:solidFill>
                    <a:srgbClr val="000000"/>
                  </a:solidFill>
                  <a:prstDash val="solid"/>
                  <a:round/>
                  <a:headEnd/>
                  <a:tailEnd/>
                </a:ln>
                <a:extLst>
                  <a:ext uri="{909E8E84-426E-40DD-AFC4-6F175D3DCCD1}">
                    <a14:hiddenFill xmlns:a14="http://schemas.microsoft.com/office/drawing/2010/main">
                      <a:solidFill>
                        <a:srgbClr val="00FF00"/>
                      </a:solidFill>
                    </a14:hiddenFill>
                  </a:ext>
                </a:extLst>
              </p:spPr>
              <p:txBody>
                <a:bodyPr/>
                <a:lstStyle/>
                <a:p>
                  <a:endParaRPr lang="es-CO"/>
                </a:p>
              </p:txBody>
            </p:sp>
          </p:grpSp>
          <p:sp>
            <p:nvSpPr>
              <p:cNvPr id="742" name="Oval 82"/>
              <p:cNvSpPr>
                <a:spLocks noChangeArrowheads="1"/>
              </p:cNvSpPr>
              <p:nvPr/>
            </p:nvSpPr>
            <p:spPr bwMode="auto">
              <a:xfrm>
                <a:off x="-431" y="1616"/>
                <a:ext cx="2223" cy="2223"/>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sp>
          <p:nvSpPr>
            <p:cNvPr id="724" name="Oval 83"/>
            <p:cNvSpPr>
              <a:spLocks noChangeArrowheads="1"/>
            </p:cNvSpPr>
            <p:nvPr/>
          </p:nvSpPr>
          <p:spPr bwMode="auto">
            <a:xfrm>
              <a:off x="3040" y="1544"/>
              <a:ext cx="1904" cy="190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25" name="AutoShape 84"/>
            <p:cNvSpPr>
              <a:spLocks noChangeArrowheads="1"/>
            </p:cNvSpPr>
            <p:nvPr/>
          </p:nvSpPr>
          <p:spPr bwMode="auto">
            <a:xfrm>
              <a:off x="2381" y="885"/>
              <a:ext cx="3221" cy="3221"/>
            </a:xfrm>
            <a:custGeom>
              <a:avLst/>
              <a:gdLst>
                <a:gd name="G0" fmla="+- 2287 0 0"/>
                <a:gd name="G1" fmla="+- 21600 0 2287"/>
                <a:gd name="G2" fmla="+- 21600 0 228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87" y="10800"/>
                  </a:moveTo>
                  <a:cubicBezTo>
                    <a:pt x="2287" y="15502"/>
                    <a:pt x="6098" y="19313"/>
                    <a:pt x="10800" y="19313"/>
                  </a:cubicBezTo>
                  <a:cubicBezTo>
                    <a:pt x="15502" y="19313"/>
                    <a:pt x="19313" y="15502"/>
                    <a:pt x="19313" y="10800"/>
                  </a:cubicBezTo>
                  <a:cubicBezTo>
                    <a:pt x="19313" y="6098"/>
                    <a:pt x="15502" y="2287"/>
                    <a:pt x="10800" y="2287"/>
                  </a:cubicBezTo>
                  <a:cubicBezTo>
                    <a:pt x="6098" y="2287"/>
                    <a:pt x="2287" y="6098"/>
                    <a:pt x="2287" y="10800"/>
                  </a:cubicBezTo>
                  <a:close/>
                </a:path>
              </a:pathLst>
            </a:custGeom>
            <a:gradFill rotWithShape="1">
              <a:gsLst>
                <a:gs pos="0">
                  <a:srgbClr val="808080"/>
                </a:gs>
                <a:gs pos="100000">
                  <a:schemeClr val="bg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26" name="Oval 85"/>
            <p:cNvSpPr>
              <a:spLocks noChangeArrowheads="1"/>
            </p:cNvSpPr>
            <p:nvPr/>
          </p:nvSpPr>
          <p:spPr bwMode="auto">
            <a:xfrm>
              <a:off x="2625" y="1129"/>
              <a:ext cx="2733" cy="2733"/>
            </a:xfrm>
            <a:prstGeom prst="ellipse">
              <a:avLst/>
            </a:prstGeom>
            <a:gradFill rotWithShape="1">
              <a:gsLst>
                <a:gs pos="0">
                  <a:srgbClr val="B2B2B2">
                    <a:alpha val="39999"/>
                  </a:srgbClr>
                </a:gs>
                <a:gs pos="100000">
                  <a:schemeClr val="bg1">
                    <a:alpha val="39999"/>
                  </a:schemeClr>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27" name="Freeform 86"/>
            <p:cNvSpPr>
              <a:spLocks/>
            </p:cNvSpPr>
            <p:nvPr/>
          </p:nvSpPr>
          <p:spPr bwMode="auto">
            <a:xfrm>
              <a:off x="3154" y="2499"/>
              <a:ext cx="838" cy="745"/>
            </a:xfrm>
            <a:custGeom>
              <a:avLst/>
              <a:gdLst>
                <a:gd name="T0" fmla="*/ 0 w 158"/>
                <a:gd name="T1" fmla="*/ 73 h 141"/>
                <a:gd name="T2" fmla="*/ 55 w 158"/>
                <a:gd name="T3" fmla="*/ 141 h 141"/>
                <a:gd name="T4" fmla="*/ 158 w 158"/>
                <a:gd name="T5" fmla="*/ 0 h 141"/>
                <a:gd name="T6" fmla="*/ 0 w 158"/>
                <a:gd name="T7" fmla="*/ 73 h 141"/>
              </a:gdLst>
              <a:ahLst/>
              <a:cxnLst>
                <a:cxn ang="0">
                  <a:pos x="T0" y="T1"/>
                </a:cxn>
                <a:cxn ang="0">
                  <a:pos x="T2" y="T3"/>
                </a:cxn>
                <a:cxn ang="0">
                  <a:pos x="T4" y="T5"/>
                </a:cxn>
                <a:cxn ang="0">
                  <a:pos x="T6" y="T7"/>
                </a:cxn>
              </a:cxnLst>
              <a:rect l="0" t="0" r="r" b="b"/>
              <a:pathLst>
                <a:path w="158" h="141">
                  <a:moveTo>
                    <a:pt x="0" y="73"/>
                  </a:moveTo>
                  <a:cubicBezTo>
                    <a:pt x="12" y="100"/>
                    <a:pt x="31" y="124"/>
                    <a:pt x="55" y="141"/>
                  </a:cubicBezTo>
                  <a:lnTo>
                    <a:pt x="158" y="0"/>
                  </a:lnTo>
                  <a:lnTo>
                    <a:pt x="0" y="73"/>
                  </a:lnTo>
                  <a:close/>
                </a:path>
              </a:pathLst>
            </a:custGeom>
            <a:solidFill>
              <a:schemeClr val="accent6"/>
            </a:solidFill>
            <a:ln w="9525">
              <a:solidFill>
                <a:schemeClr val="bg1"/>
              </a:solidFill>
              <a:prstDash val="solid"/>
              <a:round/>
              <a:headEnd/>
              <a:tailEnd/>
            </a:ln>
          </p:spPr>
          <p:txBody>
            <a:bodyPr/>
            <a:lstStyle/>
            <a:p>
              <a:endParaRPr lang="es-CO"/>
            </a:p>
          </p:txBody>
        </p:sp>
        <p:sp>
          <p:nvSpPr>
            <p:cNvPr id="728" name="Freeform 87"/>
            <p:cNvSpPr>
              <a:spLocks/>
            </p:cNvSpPr>
            <p:nvPr/>
          </p:nvSpPr>
          <p:spPr bwMode="auto">
            <a:xfrm>
              <a:off x="3064" y="2435"/>
              <a:ext cx="928" cy="450"/>
            </a:xfrm>
            <a:custGeom>
              <a:avLst/>
              <a:gdLst>
                <a:gd name="T0" fmla="*/ 1 w 175"/>
                <a:gd name="T1" fmla="*/ 0 h 85"/>
                <a:gd name="T2" fmla="*/ 1 w 175"/>
                <a:gd name="T3" fmla="*/ 12 h 85"/>
                <a:gd name="T4" fmla="*/ 17 w 175"/>
                <a:gd name="T5" fmla="*/ 85 h 85"/>
                <a:gd name="T6" fmla="*/ 175 w 175"/>
                <a:gd name="T7" fmla="*/ 12 h 85"/>
                <a:gd name="T8" fmla="*/ 1 w 175"/>
                <a:gd name="T9" fmla="*/ 0 h 85"/>
              </a:gdLst>
              <a:ahLst/>
              <a:cxnLst>
                <a:cxn ang="0">
                  <a:pos x="T0" y="T1"/>
                </a:cxn>
                <a:cxn ang="0">
                  <a:pos x="T2" y="T3"/>
                </a:cxn>
                <a:cxn ang="0">
                  <a:pos x="T4" y="T5"/>
                </a:cxn>
                <a:cxn ang="0">
                  <a:pos x="T6" y="T7"/>
                </a:cxn>
                <a:cxn ang="0">
                  <a:pos x="T8" y="T9"/>
                </a:cxn>
              </a:cxnLst>
              <a:rect l="0" t="0" r="r" b="b"/>
              <a:pathLst>
                <a:path w="175" h="85">
                  <a:moveTo>
                    <a:pt x="1" y="0"/>
                  </a:moveTo>
                  <a:cubicBezTo>
                    <a:pt x="1" y="4"/>
                    <a:pt x="1" y="8"/>
                    <a:pt x="1" y="12"/>
                  </a:cubicBezTo>
                  <a:cubicBezTo>
                    <a:pt x="0" y="37"/>
                    <a:pt x="6" y="62"/>
                    <a:pt x="17" y="85"/>
                  </a:cubicBezTo>
                  <a:lnTo>
                    <a:pt x="175" y="12"/>
                  </a:lnTo>
                  <a:lnTo>
                    <a:pt x="1" y="0"/>
                  </a:lnTo>
                  <a:close/>
                </a:path>
              </a:pathLst>
            </a:custGeom>
            <a:solidFill>
              <a:schemeClr val="accent6"/>
            </a:solidFill>
            <a:ln w="9525">
              <a:solidFill>
                <a:schemeClr val="bg1"/>
              </a:solidFill>
              <a:prstDash val="solid"/>
              <a:round/>
              <a:headEnd/>
              <a:tailEnd/>
            </a:ln>
          </p:spPr>
          <p:txBody>
            <a:bodyPr/>
            <a:lstStyle/>
            <a:p>
              <a:endParaRPr lang="es-CO"/>
            </a:p>
          </p:txBody>
        </p:sp>
        <p:sp>
          <p:nvSpPr>
            <p:cNvPr id="729" name="Freeform 88"/>
            <p:cNvSpPr>
              <a:spLocks/>
            </p:cNvSpPr>
            <p:nvPr/>
          </p:nvSpPr>
          <p:spPr bwMode="auto">
            <a:xfrm>
              <a:off x="3069" y="2013"/>
              <a:ext cx="923" cy="486"/>
            </a:xfrm>
            <a:custGeom>
              <a:avLst/>
              <a:gdLst>
                <a:gd name="T0" fmla="*/ 26 w 174"/>
                <a:gd name="T1" fmla="*/ 0 h 92"/>
                <a:gd name="T2" fmla="*/ 0 w 174"/>
                <a:gd name="T3" fmla="*/ 80 h 92"/>
                <a:gd name="T4" fmla="*/ 174 w 174"/>
                <a:gd name="T5" fmla="*/ 92 h 92"/>
                <a:gd name="T6" fmla="*/ 26 w 174"/>
                <a:gd name="T7" fmla="*/ 0 h 92"/>
              </a:gdLst>
              <a:ahLst/>
              <a:cxnLst>
                <a:cxn ang="0">
                  <a:pos x="T0" y="T1"/>
                </a:cxn>
                <a:cxn ang="0">
                  <a:pos x="T2" y="T3"/>
                </a:cxn>
                <a:cxn ang="0">
                  <a:pos x="T4" y="T5"/>
                </a:cxn>
                <a:cxn ang="0">
                  <a:pos x="T6" y="T7"/>
                </a:cxn>
              </a:cxnLst>
              <a:rect l="0" t="0" r="r" b="b"/>
              <a:pathLst>
                <a:path w="174" h="92">
                  <a:moveTo>
                    <a:pt x="26" y="0"/>
                  </a:moveTo>
                  <a:cubicBezTo>
                    <a:pt x="11" y="24"/>
                    <a:pt x="2" y="51"/>
                    <a:pt x="0" y="80"/>
                  </a:cubicBezTo>
                  <a:lnTo>
                    <a:pt x="174" y="92"/>
                  </a:lnTo>
                  <a:lnTo>
                    <a:pt x="26" y="0"/>
                  </a:lnTo>
                  <a:close/>
                </a:path>
              </a:pathLst>
            </a:custGeom>
            <a:solidFill>
              <a:schemeClr val="accent6"/>
            </a:solidFill>
            <a:ln w="9525">
              <a:solidFill>
                <a:schemeClr val="bg1"/>
              </a:solidFill>
              <a:prstDash val="solid"/>
              <a:round/>
              <a:headEnd/>
              <a:tailEnd/>
            </a:ln>
          </p:spPr>
          <p:txBody>
            <a:bodyPr/>
            <a:lstStyle/>
            <a:p>
              <a:endParaRPr lang="es-CO"/>
            </a:p>
          </p:txBody>
        </p:sp>
        <p:sp>
          <p:nvSpPr>
            <p:cNvPr id="730" name="Freeform 89"/>
            <p:cNvSpPr>
              <a:spLocks/>
            </p:cNvSpPr>
            <p:nvPr/>
          </p:nvSpPr>
          <p:spPr bwMode="auto">
            <a:xfrm>
              <a:off x="3207" y="1690"/>
              <a:ext cx="785" cy="809"/>
            </a:xfrm>
            <a:custGeom>
              <a:avLst/>
              <a:gdLst>
                <a:gd name="T0" fmla="*/ 63 w 148"/>
                <a:gd name="T1" fmla="*/ 0 h 153"/>
                <a:gd name="T2" fmla="*/ 0 w 148"/>
                <a:gd name="T3" fmla="*/ 61 h 153"/>
                <a:gd name="T4" fmla="*/ 148 w 148"/>
                <a:gd name="T5" fmla="*/ 153 h 153"/>
                <a:gd name="T6" fmla="*/ 63 w 148"/>
                <a:gd name="T7" fmla="*/ 0 h 153"/>
              </a:gdLst>
              <a:ahLst/>
              <a:cxnLst>
                <a:cxn ang="0">
                  <a:pos x="T0" y="T1"/>
                </a:cxn>
                <a:cxn ang="0">
                  <a:pos x="T2" y="T3"/>
                </a:cxn>
                <a:cxn ang="0">
                  <a:pos x="T4" y="T5"/>
                </a:cxn>
                <a:cxn ang="0">
                  <a:pos x="T6" y="T7"/>
                </a:cxn>
              </a:cxnLst>
              <a:rect l="0" t="0" r="r" b="b"/>
              <a:pathLst>
                <a:path w="148" h="153">
                  <a:moveTo>
                    <a:pt x="63" y="0"/>
                  </a:moveTo>
                  <a:cubicBezTo>
                    <a:pt x="37" y="15"/>
                    <a:pt x="16" y="36"/>
                    <a:pt x="0" y="61"/>
                  </a:cubicBezTo>
                  <a:lnTo>
                    <a:pt x="148" y="153"/>
                  </a:lnTo>
                  <a:lnTo>
                    <a:pt x="63" y="0"/>
                  </a:lnTo>
                  <a:close/>
                </a:path>
              </a:pathLst>
            </a:custGeom>
            <a:solidFill>
              <a:schemeClr val="accent6"/>
            </a:solidFill>
            <a:ln w="9525">
              <a:solidFill>
                <a:schemeClr val="bg1"/>
              </a:solidFill>
              <a:prstDash val="solid"/>
              <a:round/>
              <a:headEnd/>
              <a:tailEnd/>
            </a:ln>
          </p:spPr>
          <p:txBody>
            <a:bodyPr/>
            <a:lstStyle/>
            <a:p>
              <a:endParaRPr lang="es-CO"/>
            </a:p>
          </p:txBody>
        </p:sp>
        <p:sp>
          <p:nvSpPr>
            <p:cNvPr id="731" name="Freeform 90"/>
            <p:cNvSpPr>
              <a:spLocks/>
            </p:cNvSpPr>
            <p:nvPr/>
          </p:nvSpPr>
          <p:spPr bwMode="auto">
            <a:xfrm>
              <a:off x="3541" y="1579"/>
              <a:ext cx="451" cy="920"/>
            </a:xfrm>
            <a:custGeom>
              <a:avLst/>
              <a:gdLst>
                <a:gd name="T0" fmla="*/ 85 w 85"/>
                <a:gd name="T1" fmla="*/ 0 h 174"/>
                <a:gd name="T2" fmla="*/ 0 w 85"/>
                <a:gd name="T3" fmla="*/ 21 h 174"/>
                <a:gd name="T4" fmla="*/ 85 w 85"/>
                <a:gd name="T5" fmla="*/ 174 h 174"/>
                <a:gd name="T6" fmla="*/ 85 w 85"/>
                <a:gd name="T7" fmla="*/ 0 h 174"/>
              </a:gdLst>
              <a:ahLst/>
              <a:cxnLst>
                <a:cxn ang="0">
                  <a:pos x="T0" y="T1"/>
                </a:cxn>
                <a:cxn ang="0">
                  <a:pos x="T2" y="T3"/>
                </a:cxn>
                <a:cxn ang="0">
                  <a:pos x="T4" y="T5"/>
                </a:cxn>
                <a:cxn ang="0">
                  <a:pos x="T6" y="T7"/>
                </a:cxn>
              </a:cxnLst>
              <a:rect l="0" t="0" r="r" b="b"/>
              <a:pathLst>
                <a:path w="85" h="174">
                  <a:moveTo>
                    <a:pt x="85" y="0"/>
                  </a:moveTo>
                  <a:cubicBezTo>
                    <a:pt x="55" y="0"/>
                    <a:pt x="26" y="7"/>
                    <a:pt x="0" y="21"/>
                  </a:cubicBezTo>
                  <a:lnTo>
                    <a:pt x="85" y="174"/>
                  </a:lnTo>
                  <a:lnTo>
                    <a:pt x="85" y="0"/>
                  </a:lnTo>
                  <a:close/>
                </a:path>
              </a:pathLst>
            </a:custGeom>
            <a:solidFill>
              <a:schemeClr val="accent6"/>
            </a:solidFill>
            <a:ln w="9525">
              <a:solidFill>
                <a:schemeClr val="bg1"/>
              </a:solidFill>
              <a:prstDash val="solid"/>
              <a:round/>
              <a:headEnd/>
              <a:tailEnd/>
            </a:ln>
          </p:spPr>
          <p:txBody>
            <a:bodyPr/>
            <a:lstStyle/>
            <a:p>
              <a:endParaRPr lang="es-CO"/>
            </a:p>
          </p:txBody>
        </p:sp>
        <p:sp>
          <p:nvSpPr>
            <p:cNvPr id="732" name="Freeform 91"/>
            <p:cNvSpPr>
              <a:spLocks/>
            </p:cNvSpPr>
            <p:nvPr/>
          </p:nvSpPr>
          <p:spPr bwMode="auto">
            <a:xfrm>
              <a:off x="3992" y="1574"/>
              <a:ext cx="445" cy="925"/>
            </a:xfrm>
            <a:custGeom>
              <a:avLst/>
              <a:gdLst>
                <a:gd name="T0" fmla="*/ 84 w 84"/>
                <a:gd name="T1" fmla="*/ 22 h 175"/>
                <a:gd name="T2" fmla="*/ 0 w 84"/>
                <a:gd name="T3" fmla="*/ 1 h 175"/>
                <a:gd name="T4" fmla="*/ 0 w 84"/>
                <a:gd name="T5" fmla="*/ 1 h 175"/>
                <a:gd name="T6" fmla="*/ 0 w 84"/>
                <a:gd name="T7" fmla="*/ 175 h 175"/>
                <a:gd name="T8" fmla="*/ 84 w 84"/>
                <a:gd name="T9" fmla="*/ 22 h 175"/>
              </a:gdLst>
              <a:ahLst/>
              <a:cxnLst>
                <a:cxn ang="0">
                  <a:pos x="T0" y="T1"/>
                </a:cxn>
                <a:cxn ang="0">
                  <a:pos x="T2" y="T3"/>
                </a:cxn>
                <a:cxn ang="0">
                  <a:pos x="T4" y="T5"/>
                </a:cxn>
                <a:cxn ang="0">
                  <a:pos x="T6" y="T7"/>
                </a:cxn>
                <a:cxn ang="0">
                  <a:pos x="T8" y="T9"/>
                </a:cxn>
              </a:cxnLst>
              <a:rect l="0" t="0" r="r" b="b"/>
              <a:pathLst>
                <a:path w="84" h="175">
                  <a:moveTo>
                    <a:pt x="84" y="22"/>
                  </a:moveTo>
                  <a:cubicBezTo>
                    <a:pt x="58" y="8"/>
                    <a:pt x="29" y="1"/>
                    <a:pt x="0" y="1"/>
                  </a:cubicBezTo>
                  <a:cubicBezTo>
                    <a:pt x="0" y="0"/>
                    <a:pt x="0" y="1"/>
                    <a:pt x="0" y="1"/>
                  </a:cubicBezTo>
                  <a:lnTo>
                    <a:pt x="0" y="175"/>
                  </a:lnTo>
                  <a:lnTo>
                    <a:pt x="84" y="22"/>
                  </a:lnTo>
                  <a:close/>
                </a:path>
              </a:pathLst>
            </a:custGeom>
            <a:solidFill>
              <a:schemeClr val="accent6"/>
            </a:solidFill>
            <a:ln w="9525">
              <a:solidFill>
                <a:schemeClr val="bg1"/>
              </a:solidFill>
              <a:prstDash val="solid"/>
              <a:round/>
              <a:headEnd/>
              <a:tailEnd/>
            </a:ln>
          </p:spPr>
          <p:txBody>
            <a:bodyPr/>
            <a:lstStyle/>
            <a:p>
              <a:endParaRPr lang="es-CO"/>
            </a:p>
          </p:txBody>
        </p:sp>
        <p:sp>
          <p:nvSpPr>
            <p:cNvPr id="733" name="Freeform 92"/>
            <p:cNvSpPr>
              <a:spLocks/>
            </p:cNvSpPr>
            <p:nvPr/>
          </p:nvSpPr>
          <p:spPr bwMode="auto">
            <a:xfrm>
              <a:off x="3992" y="1690"/>
              <a:ext cx="784" cy="809"/>
            </a:xfrm>
            <a:custGeom>
              <a:avLst/>
              <a:gdLst>
                <a:gd name="T0" fmla="*/ 148 w 148"/>
                <a:gd name="T1" fmla="*/ 60 h 153"/>
                <a:gd name="T2" fmla="*/ 84 w 148"/>
                <a:gd name="T3" fmla="*/ 0 h 153"/>
                <a:gd name="T4" fmla="*/ 0 w 148"/>
                <a:gd name="T5" fmla="*/ 153 h 153"/>
                <a:gd name="T6" fmla="*/ 148 w 148"/>
                <a:gd name="T7" fmla="*/ 60 h 153"/>
              </a:gdLst>
              <a:ahLst/>
              <a:cxnLst>
                <a:cxn ang="0">
                  <a:pos x="T0" y="T1"/>
                </a:cxn>
                <a:cxn ang="0">
                  <a:pos x="T2" y="T3"/>
                </a:cxn>
                <a:cxn ang="0">
                  <a:pos x="T4" y="T5"/>
                </a:cxn>
                <a:cxn ang="0">
                  <a:pos x="T6" y="T7"/>
                </a:cxn>
              </a:cxnLst>
              <a:rect l="0" t="0" r="r" b="b"/>
              <a:pathLst>
                <a:path w="148" h="153">
                  <a:moveTo>
                    <a:pt x="148" y="60"/>
                  </a:moveTo>
                  <a:cubicBezTo>
                    <a:pt x="132" y="35"/>
                    <a:pt x="110" y="14"/>
                    <a:pt x="84" y="0"/>
                  </a:cubicBezTo>
                  <a:lnTo>
                    <a:pt x="0" y="153"/>
                  </a:lnTo>
                  <a:lnTo>
                    <a:pt x="148" y="60"/>
                  </a:lnTo>
                  <a:close/>
                </a:path>
              </a:pathLst>
            </a:custGeom>
            <a:solidFill>
              <a:schemeClr val="accent6"/>
            </a:solidFill>
            <a:ln w="9525">
              <a:solidFill>
                <a:schemeClr val="bg1"/>
              </a:solidFill>
              <a:prstDash val="solid"/>
              <a:round/>
              <a:headEnd/>
              <a:tailEnd/>
            </a:ln>
          </p:spPr>
          <p:txBody>
            <a:bodyPr/>
            <a:lstStyle/>
            <a:p>
              <a:endParaRPr lang="es-CO"/>
            </a:p>
          </p:txBody>
        </p:sp>
        <p:sp>
          <p:nvSpPr>
            <p:cNvPr id="734" name="Freeform 93"/>
            <p:cNvSpPr>
              <a:spLocks/>
            </p:cNvSpPr>
            <p:nvPr/>
          </p:nvSpPr>
          <p:spPr bwMode="auto">
            <a:xfrm>
              <a:off x="3992" y="2007"/>
              <a:ext cx="922" cy="492"/>
            </a:xfrm>
            <a:custGeom>
              <a:avLst/>
              <a:gdLst>
                <a:gd name="T0" fmla="*/ 174 w 174"/>
                <a:gd name="T1" fmla="*/ 80 h 93"/>
                <a:gd name="T2" fmla="*/ 148 w 174"/>
                <a:gd name="T3" fmla="*/ 0 h 93"/>
                <a:gd name="T4" fmla="*/ 0 w 174"/>
                <a:gd name="T5" fmla="*/ 93 h 93"/>
                <a:gd name="T6" fmla="*/ 174 w 174"/>
                <a:gd name="T7" fmla="*/ 80 h 93"/>
              </a:gdLst>
              <a:ahLst/>
              <a:cxnLst>
                <a:cxn ang="0">
                  <a:pos x="T0" y="T1"/>
                </a:cxn>
                <a:cxn ang="0">
                  <a:pos x="T2" y="T3"/>
                </a:cxn>
                <a:cxn ang="0">
                  <a:pos x="T4" y="T5"/>
                </a:cxn>
                <a:cxn ang="0">
                  <a:pos x="T6" y="T7"/>
                </a:cxn>
              </a:cxnLst>
              <a:rect l="0" t="0" r="r" b="b"/>
              <a:pathLst>
                <a:path w="174" h="93">
                  <a:moveTo>
                    <a:pt x="174" y="80"/>
                  </a:moveTo>
                  <a:cubicBezTo>
                    <a:pt x="172" y="52"/>
                    <a:pt x="163" y="24"/>
                    <a:pt x="148" y="0"/>
                  </a:cubicBezTo>
                  <a:lnTo>
                    <a:pt x="0" y="93"/>
                  </a:lnTo>
                  <a:lnTo>
                    <a:pt x="174" y="80"/>
                  </a:lnTo>
                  <a:close/>
                </a:path>
              </a:pathLst>
            </a:custGeom>
            <a:solidFill>
              <a:schemeClr val="accent6"/>
            </a:solidFill>
            <a:ln w="9525">
              <a:solidFill>
                <a:schemeClr val="bg1"/>
              </a:solidFill>
              <a:prstDash val="solid"/>
              <a:round/>
              <a:headEnd/>
              <a:tailEnd/>
            </a:ln>
          </p:spPr>
          <p:txBody>
            <a:bodyPr/>
            <a:lstStyle/>
            <a:p>
              <a:endParaRPr lang="es-CO"/>
            </a:p>
          </p:txBody>
        </p:sp>
        <p:sp>
          <p:nvSpPr>
            <p:cNvPr id="735" name="Freeform 94"/>
            <p:cNvSpPr>
              <a:spLocks/>
            </p:cNvSpPr>
            <p:nvPr/>
          </p:nvSpPr>
          <p:spPr bwMode="auto">
            <a:xfrm>
              <a:off x="3992" y="2430"/>
              <a:ext cx="927" cy="459"/>
            </a:xfrm>
            <a:custGeom>
              <a:avLst/>
              <a:gdLst>
                <a:gd name="T0" fmla="*/ 158 w 175"/>
                <a:gd name="T1" fmla="*/ 87 h 87"/>
                <a:gd name="T2" fmla="*/ 175 w 175"/>
                <a:gd name="T3" fmla="*/ 13 h 87"/>
                <a:gd name="T4" fmla="*/ 174 w 175"/>
                <a:gd name="T5" fmla="*/ 0 h 87"/>
                <a:gd name="T6" fmla="*/ 0 w 175"/>
                <a:gd name="T7" fmla="*/ 13 h 87"/>
                <a:gd name="T8" fmla="*/ 158 w 175"/>
                <a:gd name="T9" fmla="*/ 87 h 87"/>
              </a:gdLst>
              <a:ahLst/>
              <a:cxnLst>
                <a:cxn ang="0">
                  <a:pos x="T0" y="T1"/>
                </a:cxn>
                <a:cxn ang="0">
                  <a:pos x="T2" y="T3"/>
                </a:cxn>
                <a:cxn ang="0">
                  <a:pos x="T4" y="T5"/>
                </a:cxn>
                <a:cxn ang="0">
                  <a:pos x="T6" y="T7"/>
                </a:cxn>
                <a:cxn ang="0">
                  <a:pos x="T8" y="T9"/>
                </a:cxn>
              </a:cxnLst>
              <a:rect l="0" t="0" r="r" b="b"/>
              <a:pathLst>
                <a:path w="175" h="87">
                  <a:moveTo>
                    <a:pt x="158" y="87"/>
                  </a:moveTo>
                  <a:cubicBezTo>
                    <a:pt x="169" y="64"/>
                    <a:pt x="175" y="38"/>
                    <a:pt x="175" y="13"/>
                  </a:cubicBezTo>
                  <a:cubicBezTo>
                    <a:pt x="175" y="9"/>
                    <a:pt x="174" y="5"/>
                    <a:pt x="174" y="0"/>
                  </a:cubicBezTo>
                  <a:lnTo>
                    <a:pt x="0" y="13"/>
                  </a:lnTo>
                  <a:lnTo>
                    <a:pt x="158" y="87"/>
                  </a:lnTo>
                  <a:close/>
                </a:path>
              </a:pathLst>
            </a:custGeom>
            <a:solidFill>
              <a:schemeClr val="accent6"/>
            </a:solidFill>
            <a:ln w="9525">
              <a:solidFill>
                <a:schemeClr val="bg1"/>
              </a:solidFill>
              <a:prstDash val="solid"/>
              <a:round/>
              <a:headEnd/>
              <a:tailEnd/>
            </a:ln>
          </p:spPr>
          <p:txBody>
            <a:bodyPr/>
            <a:lstStyle/>
            <a:p>
              <a:endParaRPr lang="es-CO"/>
            </a:p>
          </p:txBody>
        </p:sp>
        <p:sp>
          <p:nvSpPr>
            <p:cNvPr id="736" name="Freeform 95"/>
            <p:cNvSpPr>
              <a:spLocks/>
            </p:cNvSpPr>
            <p:nvPr/>
          </p:nvSpPr>
          <p:spPr bwMode="auto">
            <a:xfrm>
              <a:off x="3992" y="2499"/>
              <a:ext cx="837" cy="745"/>
            </a:xfrm>
            <a:custGeom>
              <a:avLst/>
              <a:gdLst>
                <a:gd name="T0" fmla="*/ 102 w 158"/>
                <a:gd name="T1" fmla="*/ 141 h 141"/>
                <a:gd name="T2" fmla="*/ 158 w 158"/>
                <a:gd name="T3" fmla="*/ 74 h 141"/>
                <a:gd name="T4" fmla="*/ 0 w 158"/>
                <a:gd name="T5" fmla="*/ 0 h 141"/>
                <a:gd name="T6" fmla="*/ 102 w 158"/>
                <a:gd name="T7" fmla="*/ 141 h 141"/>
              </a:gdLst>
              <a:ahLst/>
              <a:cxnLst>
                <a:cxn ang="0">
                  <a:pos x="T0" y="T1"/>
                </a:cxn>
                <a:cxn ang="0">
                  <a:pos x="T2" y="T3"/>
                </a:cxn>
                <a:cxn ang="0">
                  <a:pos x="T4" y="T5"/>
                </a:cxn>
                <a:cxn ang="0">
                  <a:pos x="T6" y="T7"/>
                </a:cxn>
              </a:cxnLst>
              <a:rect l="0" t="0" r="r" b="b"/>
              <a:pathLst>
                <a:path w="158" h="141">
                  <a:moveTo>
                    <a:pt x="102" y="141"/>
                  </a:moveTo>
                  <a:cubicBezTo>
                    <a:pt x="126" y="124"/>
                    <a:pt x="146" y="101"/>
                    <a:pt x="158" y="74"/>
                  </a:cubicBezTo>
                  <a:lnTo>
                    <a:pt x="0" y="0"/>
                  </a:lnTo>
                  <a:lnTo>
                    <a:pt x="102" y="141"/>
                  </a:lnTo>
                  <a:close/>
                </a:path>
              </a:pathLst>
            </a:custGeom>
            <a:solidFill>
              <a:schemeClr val="accent6"/>
            </a:solidFill>
            <a:ln w="9525">
              <a:solidFill>
                <a:schemeClr val="bg1"/>
              </a:solidFill>
              <a:prstDash val="solid"/>
              <a:round/>
              <a:headEnd/>
              <a:tailEnd/>
            </a:ln>
          </p:spPr>
          <p:txBody>
            <a:bodyPr/>
            <a:lstStyle/>
            <a:p>
              <a:endParaRPr lang="es-CO"/>
            </a:p>
          </p:txBody>
        </p:sp>
        <p:grpSp>
          <p:nvGrpSpPr>
            <p:cNvPr id="737" name="Group 96"/>
            <p:cNvGrpSpPr>
              <a:grpSpLocks/>
            </p:cNvGrpSpPr>
            <p:nvPr/>
          </p:nvGrpSpPr>
          <p:grpSpPr bwMode="auto">
            <a:xfrm>
              <a:off x="3650" y="2147"/>
              <a:ext cx="683" cy="696"/>
              <a:chOff x="2699" y="2205"/>
              <a:chExt cx="635" cy="647"/>
            </a:xfrm>
          </p:grpSpPr>
          <p:sp>
            <p:nvSpPr>
              <p:cNvPr id="738" name="Oval 97"/>
              <p:cNvSpPr>
                <a:spLocks noChangeArrowheads="1"/>
              </p:cNvSpPr>
              <p:nvPr/>
            </p:nvSpPr>
            <p:spPr bwMode="auto">
              <a:xfrm>
                <a:off x="2699" y="2205"/>
                <a:ext cx="635" cy="635"/>
              </a:xfrm>
              <a:prstGeom prst="ellipse">
                <a:avLst/>
              </a:prstGeom>
              <a:solidFill>
                <a:srgbClr val="B2B2B2"/>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39" name="AutoShape 98"/>
              <p:cNvSpPr>
                <a:spLocks noChangeArrowheads="1"/>
              </p:cNvSpPr>
              <p:nvPr/>
            </p:nvSpPr>
            <p:spPr bwMode="auto">
              <a:xfrm rot="-2178223">
                <a:off x="2791" y="2398"/>
                <a:ext cx="176" cy="454"/>
              </a:xfrm>
              <a:prstGeom prst="moon">
                <a:avLst>
                  <a:gd name="adj" fmla="val 54310"/>
                </a:avLst>
              </a:prstGeom>
              <a:gradFill rotWithShape="1">
                <a:gsLst>
                  <a:gs pos="0">
                    <a:schemeClr val="bg1"/>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sp>
            <p:nvSpPr>
              <p:cNvPr id="740" name="Oval 99"/>
              <p:cNvSpPr>
                <a:spLocks noChangeArrowheads="1"/>
              </p:cNvSpPr>
              <p:nvPr/>
            </p:nvSpPr>
            <p:spPr bwMode="auto">
              <a:xfrm rot="2501472">
                <a:off x="2851" y="2285"/>
                <a:ext cx="396" cy="408"/>
              </a:xfrm>
              <a:prstGeom prst="ellipse">
                <a:avLst/>
              </a:prstGeom>
              <a:gradFill rotWithShape="1">
                <a:gsLst>
                  <a:gs pos="0">
                    <a:schemeClr val="bg1">
                      <a:alpha val="30000"/>
                    </a:schemeClr>
                  </a:gs>
                  <a:gs pos="100000">
                    <a:srgbClr val="B2B2B2">
                      <a:alpha val="20000"/>
                    </a:srgbClr>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O"/>
              </a:p>
            </p:txBody>
          </p:sp>
        </p:grpSp>
      </p:grpSp>
    </p:spTree>
    <p:extLst>
      <p:ext uri="{BB962C8B-B14F-4D97-AF65-F5344CB8AC3E}">
        <p14:creationId xmlns:p14="http://schemas.microsoft.com/office/powerpoint/2010/main" val="239520782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10049</TotalTime>
  <Words>4352</Words>
  <Application>Microsoft Office PowerPoint</Application>
  <PresentationFormat>Panorámica</PresentationFormat>
  <Paragraphs>806</Paragraphs>
  <Slides>14</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14</vt:i4>
      </vt:variant>
    </vt:vector>
  </HeadingPairs>
  <TitlesOfParts>
    <vt:vector size="21" baseType="lpstr">
      <vt:lpstr>Arial</vt:lpstr>
      <vt:lpstr>Arial Narrow</vt:lpstr>
      <vt:lpstr>Calibri</vt:lpstr>
      <vt:lpstr>Calibri Light</vt:lpstr>
      <vt:lpstr>Segoe UI Historic</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Desempeño Indicadores de efectividad 2018</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Arturo Betancourt Gonzalez</dc:creator>
  <cp:lastModifiedBy>Estebana Tulia Regino Contreras</cp:lastModifiedBy>
  <cp:revision>393</cp:revision>
  <cp:lastPrinted>2019-02-19T19:24:46Z</cp:lastPrinted>
  <dcterms:created xsi:type="dcterms:W3CDTF">2018-08-30T21:00:02Z</dcterms:created>
  <dcterms:modified xsi:type="dcterms:W3CDTF">2019-09-19T15:12:22Z</dcterms:modified>
</cp:coreProperties>
</file>